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74" r:id="rId4"/>
    <p:sldId id="280" r:id="rId5"/>
    <p:sldId id="291" r:id="rId6"/>
    <p:sldId id="282" r:id="rId7"/>
    <p:sldId id="287" r:id="rId8"/>
    <p:sldId id="288" r:id="rId9"/>
    <p:sldId id="289"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3" autoAdjust="0"/>
  </p:normalViewPr>
  <p:slideViewPr>
    <p:cSldViewPr snapToGrid="0">
      <p:cViewPr varScale="1">
        <p:scale>
          <a:sx n="54" d="100"/>
          <a:sy n="54" d="100"/>
        </p:scale>
        <p:origin x="11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7D883-A647-472E-B74C-6D27DB8B4226}"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5BB44A08-31A5-423F-A574-067216DFE5DE}">
      <dgm:prSet/>
      <dgm:spPr/>
      <dgm:t>
        <a:bodyPr/>
        <a:lstStyle/>
        <a:p>
          <a:r>
            <a:rPr lang="en-US"/>
            <a:t>•Bug Tracking System is to test the application for the bugs   and report  it  to the   project   manager and  developer.</a:t>
          </a:r>
        </a:p>
      </dgm:t>
    </dgm:pt>
    <dgm:pt modelId="{7B53EF01-5B56-4135-9B2F-B37AA5190BEB}" type="parTrans" cxnId="{33F1ED0B-695D-41E4-870F-49554BC5D6F7}">
      <dgm:prSet/>
      <dgm:spPr/>
      <dgm:t>
        <a:bodyPr/>
        <a:lstStyle/>
        <a:p>
          <a:endParaRPr lang="en-US"/>
        </a:p>
      </dgm:t>
    </dgm:pt>
    <dgm:pt modelId="{0CF6847A-AEAF-4A20-9860-D2C3338EE0C3}" type="sibTrans" cxnId="{33F1ED0B-695D-41E4-870F-49554BC5D6F7}">
      <dgm:prSet/>
      <dgm:spPr/>
      <dgm:t>
        <a:bodyPr/>
        <a:lstStyle/>
        <a:p>
          <a:endParaRPr lang="en-US"/>
        </a:p>
      </dgm:t>
    </dgm:pt>
    <dgm:pt modelId="{95A68EEA-9149-488F-8E84-C7D462D6CAF5}">
      <dgm:prSet/>
      <dgm:spPr/>
      <dgm:t>
        <a:bodyPr/>
        <a:lstStyle/>
        <a:p>
          <a:r>
            <a:rPr lang="en-US"/>
            <a:t>•The  main  intention  behind  the  Bug  Tracking  System  is that to track bugs and report them.</a:t>
          </a:r>
        </a:p>
      </dgm:t>
    </dgm:pt>
    <dgm:pt modelId="{C4C7FB14-9BC4-410D-8863-9BA1C787D8DC}" type="parTrans" cxnId="{F3D6BE43-4F13-4EB0-BF83-EB3419AD47EF}">
      <dgm:prSet/>
      <dgm:spPr/>
      <dgm:t>
        <a:bodyPr/>
        <a:lstStyle/>
        <a:p>
          <a:endParaRPr lang="en-US"/>
        </a:p>
      </dgm:t>
    </dgm:pt>
    <dgm:pt modelId="{84020F99-804F-4E48-A5F9-6BC1C5582AF2}" type="sibTrans" cxnId="{F3D6BE43-4F13-4EB0-BF83-EB3419AD47EF}">
      <dgm:prSet/>
      <dgm:spPr/>
      <dgm:t>
        <a:bodyPr/>
        <a:lstStyle/>
        <a:p>
          <a:endParaRPr lang="en-US"/>
        </a:p>
      </dgm:t>
    </dgm:pt>
    <dgm:pt modelId="{9BF7CE5B-BA95-4A4B-99B3-ECD78697936C}">
      <dgm:prSet/>
      <dgm:spPr/>
      <dgm:t>
        <a:bodyPr/>
        <a:lstStyle/>
        <a:p>
          <a:r>
            <a:rPr lang="en-US"/>
            <a:t>•Store the bug information  with a unique id in the database.</a:t>
          </a:r>
        </a:p>
      </dgm:t>
    </dgm:pt>
    <dgm:pt modelId="{8E7CDA31-07BC-46F6-A147-92624D04B8C0}" type="parTrans" cxnId="{B9535256-FCCC-446A-8A2C-5EBA2D20C814}">
      <dgm:prSet/>
      <dgm:spPr/>
      <dgm:t>
        <a:bodyPr/>
        <a:lstStyle/>
        <a:p>
          <a:endParaRPr lang="en-US"/>
        </a:p>
      </dgm:t>
    </dgm:pt>
    <dgm:pt modelId="{E7D57FCB-950D-4C90-B630-829C5B1F7533}" type="sibTrans" cxnId="{B9535256-FCCC-446A-8A2C-5EBA2D20C814}">
      <dgm:prSet/>
      <dgm:spPr/>
      <dgm:t>
        <a:bodyPr/>
        <a:lstStyle/>
        <a:p>
          <a:endParaRPr lang="en-US"/>
        </a:p>
      </dgm:t>
    </dgm:pt>
    <dgm:pt modelId="{D0FD38F5-D9F6-4B56-B798-EDB523FDF660}" type="pres">
      <dgm:prSet presAssocID="{61E7D883-A647-472E-B74C-6D27DB8B4226}" presName="outerComposite" presStyleCnt="0">
        <dgm:presLayoutVars>
          <dgm:chMax val="5"/>
          <dgm:dir/>
          <dgm:resizeHandles val="exact"/>
        </dgm:presLayoutVars>
      </dgm:prSet>
      <dgm:spPr/>
    </dgm:pt>
    <dgm:pt modelId="{B804DE3B-E834-4DE9-AD5A-00CC9DAAE919}" type="pres">
      <dgm:prSet presAssocID="{61E7D883-A647-472E-B74C-6D27DB8B4226}" presName="dummyMaxCanvas" presStyleCnt="0">
        <dgm:presLayoutVars/>
      </dgm:prSet>
      <dgm:spPr/>
    </dgm:pt>
    <dgm:pt modelId="{788B8E52-C458-43E2-8E22-F84666ADECF3}" type="pres">
      <dgm:prSet presAssocID="{61E7D883-A647-472E-B74C-6D27DB8B4226}" presName="ThreeNodes_1" presStyleLbl="node1" presStyleIdx="0" presStyleCnt="3">
        <dgm:presLayoutVars>
          <dgm:bulletEnabled val="1"/>
        </dgm:presLayoutVars>
      </dgm:prSet>
      <dgm:spPr/>
    </dgm:pt>
    <dgm:pt modelId="{D776293F-1343-4E93-83BC-3A2A16A91AF4}" type="pres">
      <dgm:prSet presAssocID="{61E7D883-A647-472E-B74C-6D27DB8B4226}" presName="ThreeNodes_2" presStyleLbl="node1" presStyleIdx="1" presStyleCnt="3">
        <dgm:presLayoutVars>
          <dgm:bulletEnabled val="1"/>
        </dgm:presLayoutVars>
      </dgm:prSet>
      <dgm:spPr/>
    </dgm:pt>
    <dgm:pt modelId="{DA095F50-F3DE-4C3E-BC1B-7B45D4FA159E}" type="pres">
      <dgm:prSet presAssocID="{61E7D883-A647-472E-B74C-6D27DB8B4226}" presName="ThreeNodes_3" presStyleLbl="node1" presStyleIdx="2" presStyleCnt="3">
        <dgm:presLayoutVars>
          <dgm:bulletEnabled val="1"/>
        </dgm:presLayoutVars>
      </dgm:prSet>
      <dgm:spPr/>
    </dgm:pt>
    <dgm:pt modelId="{29834C8E-F4DD-4CB6-8FD4-ACB0BA30B08C}" type="pres">
      <dgm:prSet presAssocID="{61E7D883-A647-472E-B74C-6D27DB8B4226}" presName="ThreeConn_1-2" presStyleLbl="fgAccFollowNode1" presStyleIdx="0" presStyleCnt="2">
        <dgm:presLayoutVars>
          <dgm:bulletEnabled val="1"/>
        </dgm:presLayoutVars>
      </dgm:prSet>
      <dgm:spPr/>
    </dgm:pt>
    <dgm:pt modelId="{371738A1-671F-4C85-90C5-3AA132BD2D4B}" type="pres">
      <dgm:prSet presAssocID="{61E7D883-A647-472E-B74C-6D27DB8B4226}" presName="ThreeConn_2-3" presStyleLbl="fgAccFollowNode1" presStyleIdx="1" presStyleCnt="2">
        <dgm:presLayoutVars>
          <dgm:bulletEnabled val="1"/>
        </dgm:presLayoutVars>
      </dgm:prSet>
      <dgm:spPr/>
    </dgm:pt>
    <dgm:pt modelId="{32161F14-1CA9-495E-87CD-8BC685E4122F}" type="pres">
      <dgm:prSet presAssocID="{61E7D883-A647-472E-B74C-6D27DB8B4226}" presName="ThreeNodes_1_text" presStyleLbl="node1" presStyleIdx="2" presStyleCnt="3">
        <dgm:presLayoutVars>
          <dgm:bulletEnabled val="1"/>
        </dgm:presLayoutVars>
      </dgm:prSet>
      <dgm:spPr/>
    </dgm:pt>
    <dgm:pt modelId="{F82C19BA-F8D3-4E40-93E2-E0EC20D6FFE9}" type="pres">
      <dgm:prSet presAssocID="{61E7D883-A647-472E-B74C-6D27DB8B4226}" presName="ThreeNodes_2_text" presStyleLbl="node1" presStyleIdx="2" presStyleCnt="3">
        <dgm:presLayoutVars>
          <dgm:bulletEnabled val="1"/>
        </dgm:presLayoutVars>
      </dgm:prSet>
      <dgm:spPr/>
    </dgm:pt>
    <dgm:pt modelId="{FDFB2389-C51A-45D4-8DC6-615FCC8E783D}" type="pres">
      <dgm:prSet presAssocID="{61E7D883-A647-472E-B74C-6D27DB8B4226}" presName="ThreeNodes_3_text" presStyleLbl="node1" presStyleIdx="2" presStyleCnt="3">
        <dgm:presLayoutVars>
          <dgm:bulletEnabled val="1"/>
        </dgm:presLayoutVars>
      </dgm:prSet>
      <dgm:spPr/>
    </dgm:pt>
  </dgm:ptLst>
  <dgm:cxnLst>
    <dgm:cxn modelId="{33F1ED0B-695D-41E4-870F-49554BC5D6F7}" srcId="{61E7D883-A647-472E-B74C-6D27DB8B4226}" destId="{5BB44A08-31A5-423F-A574-067216DFE5DE}" srcOrd="0" destOrd="0" parTransId="{7B53EF01-5B56-4135-9B2F-B37AA5190BEB}" sibTransId="{0CF6847A-AEAF-4A20-9860-D2C3338EE0C3}"/>
    <dgm:cxn modelId="{9555DB14-F79C-420B-BAB2-DD3FECEF068A}" type="presOf" srcId="{9BF7CE5B-BA95-4A4B-99B3-ECD78697936C}" destId="{DA095F50-F3DE-4C3E-BC1B-7B45D4FA159E}" srcOrd="0" destOrd="0" presId="urn:microsoft.com/office/officeart/2005/8/layout/vProcess5"/>
    <dgm:cxn modelId="{478B4F25-5472-4F1F-9573-8C1161062A61}" type="presOf" srcId="{5BB44A08-31A5-423F-A574-067216DFE5DE}" destId="{788B8E52-C458-43E2-8E22-F84666ADECF3}" srcOrd="0" destOrd="0" presId="urn:microsoft.com/office/officeart/2005/8/layout/vProcess5"/>
    <dgm:cxn modelId="{F2D0C629-81D4-4B1B-A288-CC4AAFD3EF8F}" type="presOf" srcId="{0CF6847A-AEAF-4A20-9860-D2C3338EE0C3}" destId="{29834C8E-F4DD-4CB6-8FD4-ACB0BA30B08C}" srcOrd="0" destOrd="0" presId="urn:microsoft.com/office/officeart/2005/8/layout/vProcess5"/>
    <dgm:cxn modelId="{5AC93963-A2C5-424A-A699-B8D557102D54}" type="presOf" srcId="{61E7D883-A647-472E-B74C-6D27DB8B4226}" destId="{D0FD38F5-D9F6-4B56-B798-EDB523FDF660}" srcOrd="0" destOrd="0" presId="urn:microsoft.com/office/officeart/2005/8/layout/vProcess5"/>
    <dgm:cxn modelId="{F3D6BE43-4F13-4EB0-BF83-EB3419AD47EF}" srcId="{61E7D883-A647-472E-B74C-6D27DB8B4226}" destId="{95A68EEA-9149-488F-8E84-C7D462D6CAF5}" srcOrd="1" destOrd="0" parTransId="{C4C7FB14-9BC4-410D-8863-9BA1C787D8DC}" sibTransId="{84020F99-804F-4E48-A5F9-6BC1C5582AF2}"/>
    <dgm:cxn modelId="{82917465-EC4B-432C-A31C-D6854540D6C3}" type="presOf" srcId="{84020F99-804F-4E48-A5F9-6BC1C5582AF2}" destId="{371738A1-671F-4C85-90C5-3AA132BD2D4B}" srcOrd="0" destOrd="0" presId="urn:microsoft.com/office/officeart/2005/8/layout/vProcess5"/>
    <dgm:cxn modelId="{B9535256-FCCC-446A-8A2C-5EBA2D20C814}" srcId="{61E7D883-A647-472E-B74C-6D27DB8B4226}" destId="{9BF7CE5B-BA95-4A4B-99B3-ECD78697936C}" srcOrd="2" destOrd="0" parTransId="{8E7CDA31-07BC-46F6-A147-92624D04B8C0}" sibTransId="{E7D57FCB-950D-4C90-B630-829C5B1F7533}"/>
    <dgm:cxn modelId="{BD4541A4-826E-4EB6-BC40-C4C3315C560C}" type="presOf" srcId="{95A68EEA-9149-488F-8E84-C7D462D6CAF5}" destId="{F82C19BA-F8D3-4E40-93E2-E0EC20D6FFE9}" srcOrd="1" destOrd="0" presId="urn:microsoft.com/office/officeart/2005/8/layout/vProcess5"/>
    <dgm:cxn modelId="{BDD3A1A8-E42A-404E-BA34-D8B134684411}" type="presOf" srcId="{5BB44A08-31A5-423F-A574-067216DFE5DE}" destId="{32161F14-1CA9-495E-87CD-8BC685E4122F}" srcOrd="1" destOrd="0" presId="urn:microsoft.com/office/officeart/2005/8/layout/vProcess5"/>
    <dgm:cxn modelId="{524A52C2-C3C6-4164-98FA-A1B97FC06FFC}" type="presOf" srcId="{9BF7CE5B-BA95-4A4B-99B3-ECD78697936C}" destId="{FDFB2389-C51A-45D4-8DC6-615FCC8E783D}" srcOrd="1" destOrd="0" presId="urn:microsoft.com/office/officeart/2005/8/layout/vProcess5"/>
    <dgm:cxn modelId="{A92CBFF8-DA16-426A-B378-B2281E15062B}" type="presOf" srcId="{95A68EEA-9149-488F-8E84-C7D462D6CAF5}" destId="{D776293F-1343-4E93-83BC-3A2A16A91AF4}" srcOrd="0" destOrd="0" presId="urn:microsoft.com/office/officeart/2005/8/layout/vProcess5"/>
    <dgm:cxn modelId="{BA56D081-6DD4-4D4F-BA77-3B3883CE2D4E}" type="presParOf" srcId="{D0FD38F5-D9F6-4B56-B798-EDB523FDF660}" destId="{B804DE3B-E834-4DE9-AD5A-00CC9DAAE919}" srcOrd="0" destOrd="0" presId="urn:microsoft.com/office/officeart/2005/8/layout/vProcess5"/>
    <dgm:cxn modelId="{9DE2DB3D-C26E-45E4-BB5E-597DB7D84F76}" type="presParOf" srcId="{D0FD38F5-D9F6-4B56-B798-EDB523FDF660}" destId="{788B8E52-C458-43E2-8E22-F84666ADECF3}" srcOrd="1" destOrd="0" presId="urn:microsoft.com/office/officeart/2005/8/layout/vProcess5"/>
    <dgm:cxn modelId="{0280135A-3921-4338-9F3D-9D34998933E5}" type="presParOf" srcId="{D0FD38F5-D9F6-4B56-B798-EDB523FDF660}" destId="{D776293F-1343-4E93-83BC-3A2A16A91AF4}" srcOrd="2" destOrd="0" presId="urn:microsoft.com/office/officeart/2005/8/layout/vProcess5"/>
    <dgm:cxn modelId="{E1302F58-0966-4D08-8FA2-8D48EEB899B6}" type="presParOf" srcId="{D0FD38F5-D9F6-4B56-B798-EDB523FDF660}" destId="{DA095F50-F3DE-4C3E-BC1B-7B45D4FA159E}" srcOrd="3" destOrd="0" presId="urn:microsoft.com/office/officeart/2005/8/layout/vProcess5"/>
    <dgm:cxn modelId="{A2A7DFC4-4412-4D53-91D7-A63EF325FC3E}" type="presParOf" srcId="{D0FD38F5-D9F6-4B56-B798-EDB523FDF660}" destId="{29834C8E-F4DD-4CB6-8FD4-ACB0BA30B08C}" srcOrd="4" destOrd="0" presId="urn:microsoft.com/office/officeart/2005/8/layout/vProcess5"/>
    <dgm:cxn modelId="{75E6225B-ACBC-4F25-A9F6-2B17B4C2E9BA}" type="presParOf" srcId="{D0FD38F5-D9F6-4B56-B798-EDB523FDF660}" destId="{371738A1-671F-4C85-90C5-3AA132BD2D4B}" srcOrd="5" destOrd="0" presId="urn:microsoft.com/office/officeart/2005/8/layout/vProcess5"/>
    <dgm:cxn modelId="{519B468A-C712-4624-A163-CF4A932B1104}" type="presParOf" srcId="{D0FD38F5-D9F6-4B56-B798-EDB523FDF660}" destId="{32161F14-1CA9-495E-87CD-8BC685E4122F}" srcOrd="6" destOrd="0" presId="urn:microsoft.com/office/officeart/2005/8/layout/vProcess5"/>
    <dgm:cxn modelId="{CC5E7B6F-74C7-4E73-ADDE-4DFF8DF9D46A}" type="presParOf" srcId="{D0FD38F5-D9F6-4B56-B798-EDB523FDF660}" destId="{F82C19BA-F8D3-4E40-93E2-E0EC20D6FFE9}" srcOrd="7" destOrd="0" presId="urn:microsoft.com/office/officeart/2005/8/layout/vProcess5"/>
    <dgm:cxn modelId="{11B4050F-022B-442F-BE6C-47E3FCE838FE}" type="presParOf" srcId="{D0FD38F5-D9F6-4B56-B798-EDB523FDF660}" destId="{FDFB2389-C51A-45D4-8DC6-615FCC8E783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12104F-1DA6-42FB-BB05-8AB8CA61FD91}"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BE1F1BB0-9FCB-418F-B13C-76AC74193899}">
      <dgm:prSet/>
      <dgm:spPr/>
      <dgm:t>
        <a:bodyPr/>
        <a:lstStyle/>
        <a:p>
          <a:r>
            <a:rPr lang="en-US" dirty="0"/>
            <a:t>▪Bug Tracking System helps to detect and manage the bugs in software products effectively .</a:t>
          </a:r>
        </a:p>
        <a:p>
          <a:r>
            <a:rPr lang="en-IN" dirty="0"/>
            <a:t>▪</a:t>
          </a:r>
        </a:p>
        <a:p>
          <a:endParaRPr lang="en-IN" dirty="0"/>
        </a:p>
        <a:p>
          <a:r>
            <a:rPr lang="en-US" dirty="0"/>
            <a:t>▪This project BTS can be used to track the bugs in the project modules and assist in troubleshooting errors for testing and for development processes .</a:t>
          </a:r>
        </a:p>
        <a:p>
          <a:r>
            <a:rPr lang="en-IN" dirty="0"/>
            <a:t>▪</a:t>
          </a:r>
        </a:p>
        <a:p>
          <a:endParaRPr lang="en-IN" dirty="0"/>
        </a:p>
        <a:p>
          <a:r>
            <a:rPr lang="en-US" dirty="0"/>
            <a:t>▪</a:t>
          </a:r>
          <a:r>
            <a:rPr lang="en-US" dirty="0" err="1"/>
            <a:t>Thisproject</a:t>
          </a:r>
          <a:r>
            <a:rPr lang="en-US" dirty="0"/>
            <a:t> highly avoids all sources of delay in bugs reporting level within the project modules in the software industry . As application is deployed in a company server ,  it is more secure .</a:t>
          </a:r>
        </a:p>
      </dgm:t>
    </dgm:pt>
    <dgm:pt modelId="{DD7C8103-9B49-4A9D-9B5F-DB47644DCDB0}" type="parTrans" cxnId="{9B6A7B79-B60D-4AEA-8099-82408768029E}">
      <dgm:prSet/>
      <dgm:spPr/>
      <dgm:t>
        <a:bodyPr/>
        <a:lstStyle/>
        <a:p>
          <a:endParaRPr lang="en-IN"/>
        </a:p>
      </dgm:t>
    </dgm:pt>
    <dgm:pt modelId="{81F56F4B-D18B-4CF1-AF4B-1FBA1461751E}" type="sibTrans" cxnId="{9B6A7B79-B60D-4AEA-8099-82408768029E}">
      <dgm:prSet/>
      <dgm:spPr/>
      <dgm:t>
        <a:bodyPr/>
        <a:lstStyle/>
        <a:p>
          <a:endParaRPr lang="en-IN"/>
        </a:p>
      </dgm:t>
    </dgm:pt>
    <dgm:pt modelId="{3A937874-E4B2-4E67-96EE-4353C5FA76DF}" type="pres">
      <dgm:prSet presAssocID="{0B12104F-1DA6-42FB-BB05-8AB8CA61FD91}" presName="Name0" presStyleCnt="0">
        <dgm:presLayoutVars>
          <dgm:dir/>
          <dgm:resizeHandles val="exact"/>
        </dgm:presLayoutVars>
      </dgm:prSet>
      <dgm:spPr/>
    </dgm:pt>
    <dgm:pt modelId="{F9DC922D-440A-4250-8790-39F84F3F0BD2}" type="pres">
      <dgm:prSet presAssocID="{BE1F1BB0-9FCB-418F-B13C-76AC74193899}" presName="node" presStyleLbl="node1" presStyleIdx="0" presStyleCnt="1" custScaleX="127962" custLinFactNeighborY="-768">
        <dgm:presLayoutVars>
          <dgm:bulletEnabled val="1"/>
        </dgm:presLayoutVars>
      </dgm:prSet>
      <dgm:spPr/>
    </dgm:pt>
  </dgm:ptLst>
  <dgm:cxnLst>
    <dgm:cxn modelId="{D29B9045-F484-4717-898E-CE646BD3C4D5}" type="presOf" srcId="{BE1F1BB0-9FCB-418F-B13C-76AC74193899}" destId="{F9DC922D-440A-4250-8790-39F84F3F0BD2}" srcOrd="0" destOrd="0" presId="urn:microsoft.com/office/officeart/2016/7/layout/RepeatingBendingProcessNew"/>
    <dgm:cxn modelId="{9B6A7B79-B60D-4AEA-8099-82408768029E}" srcId="{0B12104F-1DA6-42FB-BB05-8AB8CA61FD91}" destId="{BE1F1BB0-9FCB-418F-B13C-76AC74193899}" srcOrd="0" destOrd="0" parTransId="{DD7C8103-9B49-4A9D-9B5F-DB47644DCDB0}" sibTransId="{81F56F4B-D18B-4CF1-AF4B-1FBA1461751E}"/>
    <dgm:cxn modelId="{1EC0EE89-716A-4889-B8D3-73D344F4FE36}" type="presOf" srcId="{0B12104F-1DA6-42FB-BB05-8AB8CA61FD91}" destId="{3A937874-E4B2-4E67-96EE-4353C5FA76DF}" srcOrd="0" destOrd="0" presId="urn:microsoft.com/office/officeart/2016/7/layout/RepeatingBendingProcessNew"/>
    <dgm:cxn modelId="{904FCBB8-767A-4595-A868-5E0F150AC55A}" type="presParOf" srcId="{3A937874-E4B2-4E67-96EE-4353C5FA76DF}" destId="{F9DC922D-440A-4250-8790-39F84F3F0BD2}" srcOrd="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B8E52-C458-43E2-8E22-F84666ADECF3}">
      <dsp:nvSpPr>
        <dsp:cNvPr id="0" name=""/>
        <dsp:cNvSpPr/>
      </dsp:nvSpPr>
      <dsp:spPr>
        <a:xfrm>
          <a:off x="0" y="0"/>
          <a:ext cx="8938260" cy="130576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•Bug Tracking System is to test the application for the bugs   and report  it  to the   project   manager and  developer.</a:t>
          </a:r>
        </a:p>
      </dsp:txBody>
      <dsp:txXfrm>
        <a:off x="38244" y="38244"/>
        <a:ext cx="7529240" cy="1229275"/>
      </dsp:txXfrm>
    </dsp:sp>
    <dsp:sp modelId="{D776293F-1343-4E93-83BC-3A2A16A91AF4}">
      <dsp:nvSpPr>
        <dsp:cNvPr id="0" name=""/>
        <dsp:cNvSpPr/>
      </dsp:nvSpPr>
      <dsp:spPr>
        <a:xfrm>
          <a:off x="788669" y="1523390"/>
          <a:ext cx="8938260" cy="1305763"/>
        </a:xfrm>
        <a:prstGeom prst="roundRect">
          <a:avLst>
            <a:gd name="adj" fmla="val 10000"/>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main  intention  behind  the  Bug  Tracking  System  is that to track bugs and report them.</a:t>
          </a:r>
        </a:p>
      </dsp:txBody>
      <dsp:txXfrm>
        <a:off x="826913" y="1561634"/>
        <a:ext cx="7224355" cy="1229275"/>
      </dsp:txXfrm>
    </dsp:sp>
    <dsp:sp modelId="{DA095F50-F3DE-4C3E-BC1B-7B45D4FA159E}">
      <dsp:nvSpPr>
        <dsp:cNvPr id="0" name=""/>
        <dsp:cNvSpPr/>
      </dsp:nvSpPr>
      <dsp:spPr>
        <a:xfrm>
          <a:off x="1577339" y="3046780"/>
          <a:ext cx="8938260" cy="1305763"/>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 the bug information  with a unique id in the database.</a:t>
          </a:r>
        </a:p>
      </dsp:txBody>
      <dsp:txXfrm>
        <a:off x="1615583" y="3085024"/>
        <a:ext cx="7224355" cy="1229275"/>
      </dsp:txXfrm>
    </dsp:sp>
    <dsp:sp modelId="{29834C8E-F4DD-4CB6-8FD4-ACB0BA30B08C}">
      <dsp:nvSpPr>
        <dsp:cNvPr id="0" name=""/>
        <dsp:cNvSpPr/>
      </dsp:nvSpPr>
      <dsp:spPr>
        <a:xfrm>
          <a:off x="8089513" y="990203"/>
          <a:ext cx="848746" cy="848746"/>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481" y="990203"/>
        <a:ext cx="466810" cy="638681"/>
      </dsp:txXfrm>
    </dsp:sp>
    <dsp:sp modelId="{371738A1-671F-4C85-90C5-3AA132BD2D4B}">
      <dsp:nvSpPr>
        <dsp:cNvPr id="0" name=""/>
        <dsp:cNvSpPr/>
      </dsp:nvSpPr>
      <dsp:spPr>
        <a:xfrm>
          <a:off x="8878183" y="2504889"/>
          <a:ext cx="848746" cy="848746"/>
        </a:xfrm>
        <a:prstGeom prst="downArrow">
          <a:avLst>
            <a:gd name="adj1" fmla="val 55000"/>
            <a:gd name="adj2" fmla="val 45000"/>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151" y="2504889"/>
        <a:ext cx="466810" cy="638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C922D-440A-4250-8790-39F84F3F0BD2}">
      <dsp:nvSpPr>
        <dsp:cNvPr id="0" name=""/>
        <dsp:cNvSpPr/>
      </dsp:nvSpPr>
      <dsp:spPr>
        <a:xfrm>
          <a:off x="113255" y="0"/>
          <a:ext cx="10289088" cy="482444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4003" tIns="413575" rIns="394003" bIns="413575" numCol="1" spcCol="1270" anchor="ctr" anchorCtr="0">
          <a:noAutofit/>
        </a:bodyPr>
        <a:lstStyle/>
        <a:p>
          <a:pPr marL="0" lvl="0" indent="0" algn="ctr" defTabSz="933450">
            <a:lnSpc>
              <a:spcPct val="90000"/>
            </a:lnSpc>
            <a:spcBef>
              <a:spcPct val="0"/>
            </a:spcBef>
            <a:spcAft>
              <a:spcPct val="35000"/>
            </a:spcAft>
            <a:buNone/>
          </a:pPr>
          <a:r>
            <a:rPr lang="en-US" sz="2100" kern="1200" dirty="0"/>
            <a:t>▪Bug Tracking System helps to detect and manage the bugs in software products effectively .</a:t>
          </a:r>
        </a:p>
        <a:p>
          <a:pPr marL="0" lvl="0" indent="0" algn="ctr" defTabSz="933450">
            <a:lnSpc>
              <a:spcPct val="90000"/>
            </a:lnSpc>
            <a:spcBef>
              <a:spcPct val="0"/>
            </a:spcBef>
            <a:spcAft>
              <a:spcPct val="35000"/>
            </a:spcAft>
            <a:buNone/>
          </a:pPr>
          <a:r>
            <a:rPr lang="en-IN" sz="2100" kern="1200" dirty="0"/>
            <a:t>▪</a:t>
          </a:r>
        </a:p>
        <a:p>
          <a:pPr marL="0" lvl="0" indent="0" algn="ctr" defTabSz="933450">
            <a:lnSpc>
              <a:spcPct val="90000"/>
            </a:lnSpc>
            <a:spcBef>
              <a:spcPct val="0"/>
            </a:spcBef>
            <a:spcAft>
              <a:spcPct val="35000"/>
            </a:spcAft>
            <a:buNone/>
          </a:pPr>
          <a:endParaRPr lang="en-IN" sz="2100" kern="1200" dirty="0"/>
        </a:p>
        <a:p>
          <a:pPr marL="0" lvl="0" indent="0" algn="ctr" defTabSz="933450">
            <a:lnSpc>
              <a:spcPct val="90000"/>
            </a:lnSpc>
            <a:spcBef>
              <a:spcPct val="0"/>
            </a:spcBef>
            <a:spcAft>
              <a:spcPct val="35000"/>
            </a:spcAft>
            <a:buNone/>
          </a:pPr>
          <a:r>
            <a:rPr lang="en-US" sz="2100" kern="1200" dirty="0"/>
            <a:t>▪This project BTS can be used to track the bugs in the project modules and assist in troubleshooting errors for testing and for development processes .</a:t>
          </a:r>
        </a:p>
        <a:p>
          <a:pPr marL="0" lvl="0" indent="0" algn="ctr" defTabSz="933450">
            <a:lnSpc>
              <a:spcPct val="90000"/>
            </a:lnSpc>
            <a:spcBef>
              <a:spcPct val="0"/>
            </a:spcBef>
            <a:spcAft>
              <a:spcPct val="35000"/>
            </a:spcAft>
            <a:buNone/>
          </a:pPr>
          <a:r>
            <a:rPr lang="en-IN" sz="2100" kern="1200" dirty="0"/>
            <a:t>▪</a:t>
          </a:r>
        </a:p>
        <a:p>
          <a:pPr marL="0" lvl="0" indent="0" algn="ctr" defTabSz="933450">
            <a:lnSpc>
              <a:spcPct val="90000"/>
            </a:lnSpc>
            <a:spcBef>
              <a:spcPct val="0"/>
            </a:spcBef>
            <a:spcAft>
              <a:spcPct val="35000"/>
            </a:spcAft>
            <a:buNone/>
          </a:pPr>
          <a:endParaRPr lang="en-IN" sz="2100" kern="1200" dirty="0"/>
        </a:p>
        <a:p>
          <a:pPr marL="0" lvl="0" indent="0" algn="ctr" defTabSz="933450">
            <a:lnSpc>
              <a:spcPct val="90000"/>
            </a:lnSpc>
            <a:spcBef>
              <a:spcPct val="0"/>
            </a:spcBef>
            <a:spcAft>
              <a:spcPct val="35000"/>
            </a:spcAft>
            <a:buNone/>
          </a:pPr>
          <a:r>
            <a:rPr lang="en-US" sz="2100" kern="1200" dirty="0"/>
            <a:t>▪</a:t>
          </a:r>
          <a:r>
            <a:rPr lang="en-US" sz="2100" kern="1200" dirty="0" err="1"/>
            <a:t>Thisproject</a:t>
          </a:r>
          <a:r>
            <a:rPr lang="en-US" sz="2100" kern="1200" dirty="0"/>
            <a:t> highly avoids all sources of delay in bugs reporting level within the project modules in the software industry . As application is deployed in a company server ,  it is more secure .</a:t>
          </a:r>
        </a:p>
      </dsp:txBody>
      <dsp:txXfrm>
        <a:off x="113255" y="0"/>
        <a:ext cx="10289088" cy="48244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FB85A-9F3F-47ED-867B-729375E9C2BA}"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5E907-4971-4A04-AD66-44BCDDC62548}" type="slidenum">
              <a:rPr lang="en-IN" smtClean="0"/>
              <a:t>‹#›</a:t>
            </a:fld>
            <a:endParaRPr lang="en-IN"/>
          </a:p>
        </p:txBody>
      </p:sp>
    </p:spTree>
    <p:extLst>
      <p:ext uri="{BB962C8B-B14F-4D97-AF65-F5344CB8AC3E}">
        <p14:creationId xmlns:p14="http://schemas.microsoft.com/office/powerpoint/2010/main" val="115503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35E907-4971-4A04-AD66-44BCDDC62548}" type="slidenum">
              <a:rPr lang="en-IN" smtClean="0"/>
              <a:t>1</a:t>
            </a:fld>
            <a:endParaRPr lang="en-IN"/>
          </a:p>
        </p:txBody>
      </p:sp>
    </p:spTree>
    <p:extLst>
      <p:ext uri="{BB962C8B-B14F-4D97-AF65-F5344CB8AC3E}">
        <p14:creationId xmlns:p14="http://schemas.microsoft.com/office/powerpoint/2010/main" val="267704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35E907-4971-4A04-AD66-44BCDDC62548}" type="slidenum">
              <a:rPr lang="en-IN" smtClean="0"/>
              <a:t>5</a:t>
            </a:fld>
            <a:endParaRPr lang="en-IN"/>
          </a:p>
        </p:txBody>
      </p:sp>
    </p:spTree>
    <p:extLst>
      <p:ext uri="{BB962C8B-B14F-4D97-AF65-F5344CB8AC3E}">
        <p14:creationId xmlns:p14="http://schemas.microsoft.com/office/powerpoint/2010/main" val="412831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35E907-4971-4A04-AD66-44BCDDC62548}" type="slidenum">
              <a:rPr lang="en-IN" smtClean="0"/>
              <a:t>9</a:t>
            </a:fld>
            <a:endParaRPr lang="en-IN"/>
          </a:p>
        </p:txBody>
      </p:sp>
    </p:spTree>
    <p:extLst>
      <p:ext uri="{BB962C8B-B14F-4D97-AF65-F5344CB8AC3E}">
        <p14:creationId xmlns:p14="http://schemas.microsoft.com/office/powerpoint/2010/main" val="143398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35E907-4971-4A04-AD66-44BCDDC62548}" type="slidenum">
              <a:rPr lang="en-IN" smtClean="0"/>
              <a:t>10</a:t>
            </a:fld>
            <a:endParaRPr lang="en-IN"/>
          </a:p>
        </p:txBody>
      </p:sp>
    </p:spTree>
    <p:extLst>
      <p:ext uri="{BB962C8B-B14F-4D97-AF65-F5344CB8AC3E}">
        <p14:creationId xmlns:p14="http://schemas.microsoft.com/office/powerpoint/2010/main" val="8043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C668-6317-CEE5-3CE2-A5A92D482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F050E-1342-BEFC-AA99-607ACF98E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473C16-A2AB-4ABF-EB81-A6BA46057B2A}"/>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0B771EBF-3131-657F-3043-85884D3CD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C5D9E-31EA-5B62-E134-F06791EED734}"/>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38608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615-00C5-77ED-7554-3CF488FB8F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86AECB-405E-34E8-591E-F06E1742A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F2C1B-39D2-BFC6-A456-FCFF28FAAA68}"/>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554D6E06-5A93-0D72-247E-097172225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CCF97-9D76-138B-B8FB-E86150C9125E}"/>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61902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4FB14-49C6-AAC6-8B7C-7674D421AA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4D49F-8BD1-DCC9-D1EB-6FC89202B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A31BE-8AEA-2061-5AA5-A5838880E0D0}"/>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442D23C7-1FFE-89AB-8F79-72954338E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365A1-0B7C-FC07-D22F-694DD6F5452D}"/>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952035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4B3E-2EC9-9D9E-7FF2-695F1FDDF82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0B8166-B68E-1C5A-25CE-A3515E7DAD9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022B6-0FB8-AE8D-431C-B49709869FDB}"/>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BE38675C-FF5C-FE69-81A9-05AEC3433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E2000-4072-26CA-DAB6-BF9BBAE03AFF}"/>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931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3E82-F95C-6005-7F08-E54E29351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416EB-DCEF-F2F5-53B8-5D744E49D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46505-27C8-4862-DEFF-9C1045B2B2FA}"/>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227259B9-3654-FEC1-DD04-44CEF9BBF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0AEB9-6796-4178-05F1-3E1FC1BFCE9A}"/>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41678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D95D-898A-B85F-BD07-B96184EB3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4EFB42-CCD0-5D10-0F15-B2E2D7D6B6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96E1C-AA36-9794-8C66-CD7F6F2FD56D}"/>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287DD466-BBD0-ECEC-2CC8-D473D70A3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6C55F-D481-4EBA-FE8F-F5DBEF452C52}"/>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7694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6C6-5528-5A61-7FF8-1456CDA5B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82E3C-D8F3-1574-2D6E-8BDD3B4E3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11D82-31A4-1348-A34C-D21A4B0E4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B06E73-54BE-AA6F-E2F4-63ED8352374B}"/>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6" name="Footer Placeholder 5">
            <a:extLst>
              <a:ext uri="{FF2B5EF4-FFF2-40B4-BE49-F238E27FC236}">
                <a16:creationId xmlns:a16="http://schemas.microsoft.com/office/drawing/2014/main" id="{F62A7E8A-EA1D-4772-BD20-8339DB9165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2F791-BC80-54CB-8E16-48259F421A5D}"/>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180994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1547-E363-BC3B-FDFC-3C870211ED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2943C-F379-2816-F9F1-9BD1D8CE6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8A935-8A77-2C87-1BB1-2CB547858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3F0AB3-04E3-A7F1-D473-81E499B39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CA897-5D3E-9430-F0EE-687604A77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05D1DE-CC89-3ECD-5506-6CB190874C14}"/>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8" name="Footer Placeholder 7">
            <a:extLst>
              <a:ext uri="{FF2B5EF4-FFF2-40B4-BE49-F238E27FC236}">
                <a16:creationId xmlns:a16="http://schemas.microsoft.com/office/drawing/2014/main" id="{39A18BE6-E7DA-93F0-33EC-12414B7681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D90DB1-45AF-B63D-E5C6-44458EC31610}"/>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57287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9B55-0682-621B-BE04-677E2D9170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06386-B17D-9D0A-4D8D-9A26935EFC10}"/>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4" name="Footer Placeholder 3">
            <a:extLst>
              <a:ext uri="{FF2B5EF4-FFF2-40B4-BE49-F238E27FC236}">
                <a16:creationId xmlns:a16="http://schemas.microsoft.com/office/drawing/2014/main" id="{FB44C77C-EF45-5536-E31D-13C251EB1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8438A-2FB6-6E52-676E-5E9DF91C21FA}"/>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294121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6C2A3-5EFC-49F4-C584-50A65C452670}"/>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3" name="Footer Placeholder 2">
            <a:extLst>
              <a:ext uri="{FF2B5EF4-FFF2-40B4-BE49-F238E27FC236}">
                <a16:creationId xmlns:a16="http://schemas.microsoft.com/office/drawing/2014/main" id="{AEF3F61A-8444-BC91-4B79-B32661F9E6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1C998-4F8D-0862-C4D5-7922399C4240}"/>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3444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00F-D4A3-C6D3-41A8-F79EA3BBD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891B99-6015-296B-D715-CA7CAE412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187BE-548C-725E-1FFD-6C5F009C0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D0ACE-CF8A-79D5-A3EB-C3B4BEA8CFAB}"/>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6" name="Footer Placeholder 5">
            <a:extLst>
              <a:ext uri="{FF2B5EF4-FFF2-40B4-BE49-F238E27FC236}">
                <a16:creationId xmlns:a16="http://schemas.microsoft.com/office/drawing/2014/main" id="{B52E8FA3-F148-D683-F584-C3343888E5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AD91C-3BEE-4F3A-66E4-ECCD77487BB3}"/>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423521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C2FE-075C-0F26-C9D8-11596AD43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12380-87F5-52AD-45A8-56F6D774F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DF7530-E7C9-7060-99FB-78BEA12E2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13987-5783-5001-5F57-9340C85BB128}"/>
              </a:ext>
            </a:extLst>
          </p:cNvPr>
          <p:cNvSpPr>
            <a:spLocks noGrp="1"/>
          </p:cNvSpPr>
          <p:nvPr>
            <p:ph type="dt" sz="half" idx="10"/>
          </p:nvPr>
        </p:nvSpPr>
        <p:spPr/>
        <p:txBody>
          <a:bodyPr/>
          <a:lstStyle/>
          <a:p>
            <a:fld id="{F4740240-6D6B-4776-96CF-5642FF95BEE9}" type="datetimeFigureOut">
              <a:rPr lang="en-IN" smtClean="0"/>
              <a:t>21-11-2024</a:t>
            </a:fld>
            <a:endParaRPr lang="en-IN"/>
          </a:p>
        </p:txBody>
      </p:sp>
      <p:sp>
        <p:nvSpPr>
          <p:cNvPr id="6" name="Footer Placeholder 5">
            <a:extLst>
              <a:ext uri="{FF2B5EF4-FFF2-40B4-BE49-F238E27FC236}">
                <a16:creationId xmlns:a16="http://schemas.microsoft.com/office/drawing/2014/main" id="{988E3018-BF13-1CFD-6F67-4ABAB47B44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21E49-7D11-0E33-CA1D-D6BF7CEF9452}"/>
              </a:ext>
            </a:extLst>
          </p:cNvPr>
          <p:cNvSpPr>
            <a:spLocks noGrp="1"/>
          </p:cNvSpPr>
          <p:nvPr>
            <p:ph type="sldNum" sz="quarter" idx="12"/>
          </p:nvPr>
        </p:nvSpPr>
        <p:spPr/>
        <p:txBody>
          <a:bodyPr/>
          <a:lstStyle/>
          <a:p>
            <a:fld id="{91A86DC6-278C-4E62-A9E6-2693D4DBDEDF}" type="slidenum">
              <a:rPr lang="en-IN" smtClean="0"/>
              <a:t>‹#›</a:t>
            </a:fld>
            <a:endParaRPr lang="en-IN"/>
          </a:p>
        </p:txBody>
      </p:sp>
    </p:spTree>
    <p:extLst>
      <p:ext uri="{BB962C8B-B14F-4D97-AF65-F5344CB8AC3E}">
        <p14:creationId xmlns:p14="http://schemas.microsoft.com/office/powerpoint/2010/main" val="23341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0D1C7-C09A-1CC3-FC67-DA31D0C6D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32323-92BA-F320-14AE-CF42A9101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866FA-DA49-9853-68B2-A6FF0F5FF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40240-6D6B-4776-96CF-5642FF95BEE9}" type="datetimeFigureOut">
              <a:rPr lang="en-IN" smtClean="0"/>
              <a:t>21-11-2024</a:t>
            </a:fld>
            <a:endParaRPr lang="en-IN"/>
          </a:p>
        </p:txBody>
      </p:sp>
      <p:sp>
        <p:nvSpPr>
          <p:cNvPr id="5" name="Footer Placeholder 4">
            <a:extLst>
              <a:ext uri="{FF2B5EF4-FFF2-40B4-BE49-F238E27FC236}">
                <a16:creationId xmlns:a16="http://schemas.microsoft.com/office/drawing/2014/main" id="{3CDD6B33-523D-9822-6E0C-2F87CB5E4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F1A8D0D-C856-6C22-C3F3-E2B290289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A86DC6-278C-4E62-A9E6-2693D4DBDEDF}" type="slidenum">
              <a:rPr lang="en-IN" smtClean="0"/>
              <a:t>‹#›</a:t>
            </a:fld>
            <a:endParaRPr lang="en-IN"/>
          </a:p>
        </p:txBody>
      </p:sp>
    </p:spTree>
    <p:extLst>
      <p:ext uri="{BB962C8B-B14F-4D97-AF65-F5344CB8AC3E}">
        <p14:creationId xmlns:p14="http://schemas.microsoft.com/office/powerpoint/2010/main" val="15163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41013&amp;picture=agend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3" name="Rectangle 107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E1BB809-BA77-EE64-838E-D9E00E5D4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338" t="9091" r="4723"/>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75" name="Rectangle 107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5C42B2-8B6B-F6D7-0D5E-BCFA27871539}"/>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6600">
                <a:solidFill>
                  <a:schemeClr val="bg1"/>
                </a:solidFill>
              </a:rPr>
              <a:t>BUG TRACKING APPLICATION</a:t>
            </a:r>
          </a:p>
        </p:txBody>
      </p:sp>
      <p:sp>
        <p:nvSpPr>
          <p:cNvPr id="1077" name="Rectangle: Rounded Corners 107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F272563-FC6B-13D3-6C34-2C0FDFC250A7}"/>
              </a:ext>
            </a:extLst>
          </p:cNvPr>
          <p:cNvSpPr>
            <a:spLocks noGrp="1"/>
          </p:cNvSpPr>
          <p:nvPr>
            <p:ph type="subTitle" idx="1"/>
          </p:nvPr>
        </p:nvSpPr>
        <p:spPr>
          <a:xfrm rot="11014692" flipV="1">
            <a:off x="738605" y="8744300"/>
            <a:ext cx="3973386" cy="87607"/>
          </a:xfrm>
          <a:noFill/>
        </p:spPr>
        <p:txBody>
          <a:bodyPr>
            <a:normAutofit fontScale="25000" lnSpcReduction="20000"/>
          </a:bodyPr>
          <a:lstStyle/>
          <a:p>
            <a:pPr algn="l"/>
            <a:endParaRPr lang="en-US" dirty="0"/>
          </a:p>
        </p:txBody>
      </p:sp>
    </p:spTree>
    <p:extLst>
      <p:ext uri="{BB962C8B-B14F-4D97-AF65-F5344CB8AC3E}">
        <p14:creationId xmlns:p14="http://schemas.microsoft.com/office/powerpoint/2010/main" val="3282929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C01242-4C01-C436-297F-D9D26A936302}"/>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a:solidFill>
                  <a:schemeClr val="tx1"/>
                </a:solidFill>
                <a:latin typeface="+mj-lt"/>
                <a:ea typeface="+mj-ea"/>
                <a:cs typeface="+mj-cs"/>
              </a:rPr>
              <a:t>Purpose of the project </a:t>
            </a:r>
          </a:p>
          <a:p>
            <a:pPr algn="ctr">
              <a:lnSpc>
                <a:spcPct val="90000"/>
              </a:lnSpc>
              <a:spcBef>
                <a:spcPct val="0"/>
              </a:spcBef>
              <a:spcAft>
                <a:spcPts val="600"/>
              </a:spcAft>
            </a:pPr>
            <a:endParaRPr lang="en-US" sz="5200" kern="1200">
              <a:solidFill>
                <a:schemeClr val="tx1"/>
              </a:solidFill>
              <a:latin typeface="+mj-lt"/>
              <a:ea typeface="+mj-ea"/>
              <a:cs typeface="+mj-cs"/>
            </a:endParaRPr>
          </a:p>
        </p:txBody>
      </p:sp>
      <p:graphicFrame>
        <p:nvGraphicFramePr>
          <p:cNvPr id="76" name="TextBox 2">
            <a:extLst>
              <a:ext uri="{FF2B5EF4-FFF2-40B4-BE49-F238E27FC236}">
                <a16:creationId xmlns:a16="http://schemas.microsoft.com/office/drawing/2014/main" id="{F4B1BCD0-7A31-4847-7459-6858C68E498A}"/>
              </a:ext>
            </a:extLst>
          </p:cNvPr>
          <p:cNvGraphicFramePr/>
          <p:nvPr>
            <p:extLst>
              <p:ext uri="{D42A27DB-BD31-4B8C-83A1-F6EECF244321}">
                <p14:modId xmlns:p14="http://schemas.microsoft.com/office/powerpoint/2010/main" val="36579107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957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8" name="Picture 4" descr="meteoriQs Technologies Pvt Ltd ...">
            <a:extLst>
              <a:ext uri="{FF2B5EF4-FFF2-40B4-BE49-F238E27FC236}">
                <a16:creationId xmlns:a16="http://schemas.microsoft.com/office/drawing/2014/main" id="{4AD5B51F-6801-4B17-F543-32AE73AA3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57" y="1541621"/>
            <a:ext cx="5181599" cy="2646066"/>
          </a:xfrm>
          <a:prstGeom prst="rect">
            <a:avLst/>
          </a:prstGeom>
          <a:noFill/>
          <a:extLst>
            <a:ext uri="{909E8E84-426E-40DD-AFC4-6F175D3DCCD1}">
              <a14:hiddenFill xmlns:a14="http://schemas.microsoft.com/office/drawing/2010/main">
                <a:solidFill>
                  <a:srgbClr val="FFFFFF"/>
                </a:solidFill>
              </a14:hiddenFill>
            </a:ext>
          </a:extLst>
        </p:spPr>
      </p:pic>
      <p:sp>
        <p:nvSpPr>
          <p:cNvPr id="45" name="Subtitle 44">
            <a:extLst>
              <a:ext uri="{FF2B5EF4-FFF2-40B4-BE49-F238E27FC236}">
                <a16:creationId xmlns:a16="http://schemas.microsoft.com/office/drawing/2014/main" id="{7856E231-EC05-DFA7-8FB6-380A99A0524F}"/>
              </a:ext>
            </a:extLst>
          </p:cNvPr>
          <p:cNvSpPr>
            <a:spLocks noGrp="1"/>
          </p:cNvSpPr>
          <p:nvPr>
            <p:ph type="subTitle" idx="1"/>
          </p:nvPr>
        </p:nvSpPr>
        <p:spPr>
          <a:xfrm>
            <a:off x="-5464557" y="228600"/>
            <a:ext cx="13287757" cy="1905000"/>
          </a:xfrm>
        </p:spPr>
        <p:txBody>
          <a:bodyPr>
            <a:normAutofit/>
          </a:bodyPr>
          <a:lstStyle/>
          <a:p>
            <a:r>
              <a:rPr lang="en-IN" sz="5400" dirty="0"/>
              <a:t>Client</a:t>
            </a:r>
          </a:p>
        </p:txBody>
      </p:sp>
      <p:sp>
        <p:nvSpPr>
          <p:cNvPr id="49" name="TextBox 48">
            <a:extLst>
              <a:ext uri="{FF2B5EF4-FFF2-40B4-BE49-F238E27FC236}">
                <a16:creationId xmlns:a16="http://schemas.microsoft.com/office/drawing/2014/main" id="{2B851895-7407-2B1C-C9DC-5F129ABB427B}"/>
              </a:ext>
            </a:extLst>
          </p:cNvPr>
          <p:cNvSpPr txBox="1"/>
          <p:nvPr/>
        </p:nvSpPr>
        <p:spPr>
          <a:xfrm>
            <a:off x="839870" y="4384079"/>
            <a:ext cx="8710530" cy="1200329"/>
          </a:xfrm>
          <a:prstGeom prst="rect">
            <a:avLst/>
          </a:prstGeom>
          <a:noFill/>
        </p:spPr>
        <p:txBody>
          <a:bodyPr wrap="square">
            <a:spAutoFit/>
          </a:bodyPr>
          <a:lstStyle/>
          <a:p>
            <a:pPr algn="just"/>
            <a:r>
              <a:rPr lang="en-US" b="0" i="0" dirty="0">
                <a:effectLst/>
                <a:latin typeface="montserrat" panose="00000500000000000000" pitchFamily="2" charset="0"/>
              </a:rPr>
              <a:t>In this tool, nearly any functionality that any developer may need is embedded. This tool has  the ability to make various types of HTTP requests like GET, POST, PUT, PATCH, and convert the API to code for languages like JavaScript.</a:t>
            </a:r>
          </a:p>
        </p:txBody>
      </p:sp>
      <p:pic>
        <p:nvPicPr>
          <p:cNvPr id="3074" name="Picture 2">
            <a:extLst>
              <a:ext uri="{FF2B5EF4-FFF2-40B4-BE49-F238E27FC236}">
                <a16:creationId xmlns:a16="http://schemas.microsoft.com/office/drawing/2014/main" id="{03833474-726E-3E3E-88D9-C9A48A596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681" y="1655804"/>
            <a:ext cx="3653095" cy="236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5629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3084">
            <a:extLst>
              <a:ext uri="{FF2B5EF4-FFF2-40B4-BE49-F238E27FC236}">
                <a16:creationId xmlns:a16="http://schemas.microsoft.com/office/drawing/2014/main" id="{CFFCDB37-0508-3722-1AD9-730BEF27164F}"/>
              </a:ext>
            </a:extLst>
          </p:cNvPr>
          <p:cNvPicPr>
            <a:picLocks noChangeAspect="1"/>
          </p:cNvPicPr>
          <p:nvPr/>
        </p:nvPicPr>
        <p:blipFill>
          <a:blip r:embed="rId2">
            <a:duotone>
              <a:schemeClr val="bg2">
                <a:shade val="45000"/>
                <a:satMod val="135000"/>
              </a:schemeClr>
              <a:prstClr val="white"/>
            </a:duotone>
          </a:blip>
          <a:srcRect t="15696" r="9091" b="7695"/>
          <a:stretch/>
        </p:blipFill>
        <p:spPr>
          <a:xfrm>
            <a:off x="20" y="10"/>
            <a:ext cx="12191980" cy="6857990"/>
          </a:xfrm>
          <a:prstGeom prst="rect">
            <a:avLst/>
          </a:prstGeom>
        </p:spPr>
      </p:pic>
      <p:sp>
        <p:nvSpPr>
          <p:cNvPr id="3100" name="Rectangle 309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288579E-B40B-8A5E-113E-347922B0EA4F}"/>
              </a:ext>
            </a:extLst>
          </p:cNvPr>
          <p:cNvSpPr>
            <a:spLocks noGrp="1"/>
          </p:cNvSpPr>
          <p:nvPr>
            <p:ph type="title"/>
          </p:nvPr>
        </p:nvSpPr>
        <p:spPr>
          <a:xfrm>
            <a:off x="838200" y="365125"/>
            <a:ext cx="10515600" cy="1325563"/>
          </a:xfrm>
        </p:spPr>
        <p:txBody>
          <a:bodyPr>
            <a:normAutofit/>
          </a:bodyPr>
          <a:lstStyle/>
          <a:p>
            <a:r>
              <a:rPr lang="en-US"/>
              <a:t>Conclusion</a:t>
            </a:r>
            <a:endParaRPr lang="en-IN"/>
          </a:p>
        </p:txBody>
      </p:sp>
      <p:graphicFrame>
        <p:nvGraphicFramePr>
          <p:cNvPr id="442" name="Content Placeholder 12">
            <a:extLst>
              <a:ext uri="{FF2B5EF4-FFF2-40B4-BE49-F238E27FC236}">
                <a16:creationId xmlns:a16="http://schemas.microsoft.com/office/drawing/2014/main" id="{FA2ECB91-5B54-6F83-56B9-D75CA1430F96}"/>
              </a:ext>
            </a:extLst>
          </p:cNvPr>
          <p:cNvGraphicFramePr>
            <a:graphicFrameLocks noGrp="1"/>
          </p:cNvGraphicFramePr>
          <p:nvPr>
            <p:ph idx="1"/>
            <p:extLst>
              <p:ext uri="{D42A27DB-BD31-4B8C-83A1-F6EECF244321}">
                <p14:modId xmlns:p14="http://schemas.microsoft.com/office/powerpoint/2010/main" val="2744265732"/>
              </p:ext>
            </p:extLst>
          </p:nvPr>
        </p:nvGraphicFramePr>
        <p:xfrm>
          <a:off x="838200" y="1346886"/>
          <a:ext cx="10515600" cy="4830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76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 name="TextBox 8">
            <a:extLst>
              <a:ext uri="{FF2B5EF4-FFF2-40B4-BE49-F238E27FC236}">
                <a16:creationId xmlns:a16="http://schemas.microsoft.com/office/drawing/2014/main" id="{A30DBF78-171A-6998-5353-63F97FE12D1F}"/>
              </a:ext>
            </a:extLst>
          </p:cNvPr>
          <p:cNvSpPr txBox="1"/>
          <p:nvPr/>
        </p:nvSpPr>
        <p:spPr>
          <a:xfrm>
            <a:off x="946520" y="1066052"/>
            <a:ext cx="5217173" cy="58222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chemeClr val="bg1"/>
                </a:solidFill>
              </a:rPr>
              <a:t>Problem Statement</a:t>
            </a:r>
          </a:p>
          <a:p>
            <a:pPr indent="-228600">
              <a:lnSpc>
                <a:spcPct val="90000"/>
              </a:lnSpc>
              <a:spcAft>
                <a:spcPts val="600"/>
              </a:spcAft>
              <a:buFont typeface="Arial" panose="020B0604020202020204" pitchFamily="34" charset="0"/>
              <a:buChar char="•"/>
            </a:pPr>
            <a:r>
              <a:rPr lang="en-US" dirty="0">
                <a:solidFill>
                  <a:schemeClr val="bg1"/>
                </a:solidFill>
              </a:rPr>
              <a:t>Client</a:t>
            </a:r>
          </a:p>
          <a:p>
            <a:pPr indent="-228600">
              <a:lnSpc>
                <a:spcPct val="90000"/>
              </a:lnSpc>
              <a:spcAft>
                <a:spcPts val="600"/>
              </a:spcAft>
              <a:buFont typeface="Arial" panose="020B0604020202020204" pitchFamily="34" charset="0"/>
              <a:buChar char="•"/>
            </a:pPr>
            <a:r>
              <a:rPr lang="en-US" dirty="0">
                <a:solidFill>
                  <a:schemeClr val="bg1"/>
                </a:solidFill>
              </a:rPr>
              <a:t>Eureka Server</a:t>
            </a:r>
          </a:p>
          <a:p>
            <a:pPr indent="-228600">
              <a:lnSpc>
                <a:spcPct val="90000"/>
              </a:lnSpc>
              <a:spcAft>
                <a:spcPts val="600"/>
              </a:spcAft>
              <a:buFont typeface="Arial" panose="020B0604020202020204" pitchFamily="34" charset="0"/>
              <a:buChar char="•"/>
            </a:pPr>
            <a:r>
              <a:rPr lang="en-US" dirty="0">
                <a:solidFill>
                  <a:schemeClr val="bg1"/>
                </a:solidFill>
              </a:rPr>
              <a:t>API Gateway</a:t>
            </a:r>
          </a:p>
          <a:p>
            <a:pPr indent="-228600">
              <a:lnSpc>
                <a:spcPct val="90000"/>
              </a:lnSpc>
              <a:spcAft>
                <a:spcPts val="600"/>
              </a:spcAft>
              <a:buFont typeface="Arial" panose="020B0604020202020204" pitchFamily="34" charset="0"/>
              <a:buChar char="•"/>
            </a:pPr>
            <a:r>
              <a:rPr lang="en-US" dirty="0">
                <a:solidFill>
                  <a:schemeClr val="bg1"/>
                </a:solidFill>
              </a:rPr>
              <a:t>JWT Security</a:t>
            </a:r>
          </a:p>
          <a:p>
            <a:pPr indent="-228600">
              <a:lnSpc>
                <a:spcPct val="90000"/>
              </a:lnSpc>
              <a:spcAft>
                <a:spcPts val="600"/>
              </a:spcAft>
              <a:buFont typeface="Arial" panose="020B0604020202020204" pitchFamily="34" charset="0"/>
              <a:buChar char="•"/>
            </a:pPr>
            <a:r>
              <a:rPr lang="en-US" dirty="0">
                <a:solidFill>
                  <a:schemeClr val="bg1"/>
                </a:solidFill>
              </a:rPr>
              <a:t>User </a:t>
            </a:r>
          </a:p>
          <a:p>
            <a:pPr indent="-228600">
              <a:lnSpc>
                <a:spcPct val="90000"/>
              </a:lnSpc>
              <a:spcAft>
                <a:spcPts val="600"/>
              </a:spcAft>
              <a:buFont typeface="Arial" panose="020B0604020202020204" pitchFamily="34" charset="0"/>
              <a:buChar char="•"/>
            </a:pPr>
            <a:r>
              <a:rPr lang="en-US" dirty="0">
                <a:solidFill>
                  <a:schemeClr val="bg1"/>
                </a:solidFill>
              </a:rPr>
              <a:t>Employee Service</a:t>
            </a:r>
          </a:p>
          <a:p>
            <a:pPr indent="-228600">
              <a:lnSpc>
                <a:spcPct val="90000"/>
              </a:lnSpc>
              <a:spcAft>
                <a:spcPts val="600"/>
              </a:spcAft>
              <a:buFont typeface="Arial" panose="020B0604020202020204" pitchFamily="34" charset="0"/>
              <a:buChar char="•"/>
            </a:pPr>
            <a:r>
              <a:rPr lang="en-US" dirty="0">
                <a:solidFill>
                  <a:schemeClr val="bg1"/>
                </a:solidFill>
              </a:rPr>
              <a:t>Project Service</a:t>
            </a:r>
          </a:p>
          <a:p>
            <a:pPr indent="-228600">
              <a:lnSpc>
                <a:spcPct val="90000"/>
              </a:lnSpc>
              <a:spcAft>
                <a:spcPts val="600"/>
              </a:spcAft>
              <a:buFont typeface="Arial" panose="020B0604020202020204" pitchFamily="34" charset="0"/>
              <a:buChar char="•"/>
            </a:pPr>
            <a:r>
              <a:rPr lang="en-US" dirty="0">
                <a:solidFill>
                  <a:schemeClr val="bg1"/>
                </a:solidFill>
              </a:rPr>
              <a:t>Bug Service</a:t>
            </a:r>
          </a:p>
          <a:p>
            <a:pPr indent="-228600">
              <a:lnSpc>
                <a:spcPct val="90000"/>
              </a:lnSpc>
              <a:spcAft>
                <a:spcPts val="600"/>
              </a:spcAft>
              <a:buFont typeface="Arial" panose="020B0604020202020204" pitchFamily="34" charset="0"/>
              <a:buChar char="•"/>
            </a:pPr>
            <a:r>
              <a:rPr lang="en-US" dirty="0">
                <a:solidFill>
                  <a:schemeClr val="bg1"/>
                </a:solidFill>
              </a:rPr>
              <a:t>Conclusion</a:t>
            </a:r>
          </a:p>
        </p:txBody>
      </p:sp>
      <p:grpSp>
        <p:nvGrpSpPr>
          <p:cNvPr id="433" name="Group 432">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434"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8" name="Freeform: Shape 87">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35"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6" name="Freeform: Shape 85">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A hand writing on a transparent board&#10;&#10;Description automatically generated">
            <a:extLst>
              <a:ext uri="{FF2B5EF4-FFF2-40B4-BE49-F238E27FC236}">
                <a16:creationId xmlns:a16="http://schemas.microsoft.com/office/drawing/2014/main" id="{E2AB70B1-4A71-B0D4-FF86-3E94531782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14" r="-1" b="-1"/>
          <a:stretch/>
        </p:blipFill>
        <p:spPr>
          <a:xfrm>
            <a:off x="7253021" y="2012593"/>
            <a:ext cx="3555043" cy="2349978"/>
          </a:xfrm>
          <a:prstGeom prst="rect">
            <a:avLst/>
          </a:prstGeom>
        </p:spPr>
      </p:pic>
      <p:grpSp>
        <p:nvGrpSpPr>
          <p:cNvPr id="91" name="Group 90">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92"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3" name="Freeform: Shape 262">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93"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94" name="Freeform: Shape 93">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4899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 name="Rectangle 4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D54D41-1408-5601-0C1B-D760BB49D515}"/>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kern="1200">
                <a:solidFill>
                  <a:schemeClr val="bg1"/>
                </a:solidFill>
                <a:latin typeface="+mj-lt"/>
                <a:ea typeface="+mj-ea"/>
                <a:cs typeface="+mj-cs"/>
              </a:rPr>
              <a:t>Problem Statement</a:t>
            </a:r>
          </a:p>
        </p:txBody>
      </p:sp>
      <p:sp>
        <p:nvSpPr>
          <p:cNvPr id="427"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9"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TextBox 14">
            <a:extLst>
              <a:ext uri="{FF2B5EF4-FFF2-40B4-BE49-F238E27FC236}">
                <a16:creationId xmlns:a16="http://schemas.microsoft.com/office/drawing/2014/main" id="{50D26BE5-C2FD-058F-E3BD-D228B45472B3}"/>
              </a:ext>
            </a:extLst>
          </p:cNvPr>
          <p:cNvSpPr txBox="1"/>
          <p:nvPr/>
        </p:nvSpPr>
        <p:spPr>
          <a:xfrm>
            <a:off x="946520" y="1747592"/>
            <a:ext cx="637037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chemeClr val="bg1"/>
                </a:solidFill>
              </a:rPr>
              <a:t>To Create an Application for bug tracking</a:t>
            </a:r>
          </a:p>
          <a:p>
            <a:pPr indent="-228600">
              <a:lnSpc>
                <a:spcPct val="90000"/>
              </a:lnSpc>
              <a:spcAft>
                <a:spcPts val="600"/>
              </a:spcAft>
              <a:buFont typeface="Arial" panose="020B0604020202020204" pitchFamily="34" charset="0"/>
              <a:buChar char="•"/>
            </a:pPr>
            <a:r>
              <a:rPr lang="en-US" dirty="0">
                <a:solidFill>
                  <a:schemeClr val="bg1"/>
                </a:solidFill>
              </a:rPr>
              <a:t>Employees should be able to view the list of bugs                  which are open, closed and in progress.</a:t>
            </a:r>
          </a:p>
          <a:p>
            <a:pPr indent="-228600">
              <a:lnSpc>
                <a:spcPct val="90000"/>
              </a:lnSpc>
              <a:spcAft>
                <a:spcPts val="600"/>
              </a:spcAft>
              <a:buFont typeface="Arial" panose="020B0604020202020204" pitchFamily="34" charset="0"/>
              <a:buChar char="•"/>
            </a:pPr>
            <a:r>
              <a:rPr lang="en-US" dirty="0">
                <a:solidFill>
                  <a:schemeClr val="bg1"/>
                </a:solidFill>
              </a:rPr>
              <a:t>Users should be able to create the bugs.</a:t>
            </a:r>
          </a:p>
          <a:p>
            <a:pPr indent="-228600">
              <a:lnSpc>
                <a:spcPct val="90000"/>
              </a:lnSpc>
              <a:spcAft>
                <a:spcPts val="600"/>
              </a:spcAft>
              <a:buFont typeface="Arial" panose="020B0604020202020204" pitchFamily="34" charset="0"/>
              <a:buChar char="•"/>
            </a:pPr>
            <a:r>
              <a:rPr lang="en-US" dirty="0">
                <a:solidFill>
                  <a:schemeClr val="bg1"/>
                </a:solidFill>
              </a:rPr>
              <a:t>Admin should be able to perform below operations:</a:t>
            </a:r>
          </a:p>
          <a:p>
            <a:pPr indent="-228600">
              <a:lnSpc>
                <a:spcPct val="90000"/>
              </a:lnSpc>
              <a:spcAft>
                <a:spcPts val="600"/>
              </a:spcAft>
              <a:buFont typeface="Arial" panose="020B0604020202020204" pitchFamily="34" charset="0"/>
              <a:buChar char="•"/>
            </a:pPr>
            <a:r>
              <a:rPr lang="en-US" dirty="0">
                <a:solidFill>
                  <a:schemeClr val="bg1"/>
                </a:solidFill>
              </a:rPr>
              <a:t>1. Employee Management Module</a:t>
            </a:r>
          </a:p>
          <a:p>
            <a:pPr indent="-228600">
              <a:lnSpc>
                <a:spcPct val="90000"/>
              </a:lnSpc>
              <a:spcAft>
                <a:spcPts val="600"/>
              </a:spcAft>
              <a:buFont typeface="Arial" panose="020B0604020202020204" pitchFamily="34" charset="0"/>
              <a:buChar char="•"/>
            </a:pPr>
            <a:r>
              <a:rPr lang="en-US" dirty="0">
                <a:solidFill>
                  <a:schemeClr val="bg1"/>
                </a:solidFill>
              </a:rPr>
              <a:t>2. Bug management Module</a:t>
            </a:r>
          </a:p>
          <a:p>
            <a:pPr indent="-228600">
              <a:lnSpc>
                <a:spcPct val="90000"/>
              </a:lnSpc>
              <a:spcAft>
                <a:spcPts val="600"/>
              </a:spcAft>
              <a:buFont typeface="Arial" panose="020B0604020202020204" pitchFamily="34" charset="0"/>
              <a:buChar char="•"/>
            </a:pPr>
            <a:r>
              <a:rPr lang="en-US" dirty="0">
                <a:solidFill>
                  <a:schemeClr val="bg1"/>
                </a:solidFill>
              </a:rPr>
              <a:t>3. Admin Module</a:t>
            </a:r>
          </a:p>
          <a:p>
            <a:pPr indent="-228600">
              <a:lnSpc>
                <a:spcPct val="90000"/>
              </a:lnSpc>
              <a:spcAft>
                <a:spcPts val="600"/>
              </a:spcAft>
              <a:buFont typeface="Arial" panose="020B0604020202020204" pitchFamily="34" charset="0"/>
              <a:buChar char="•"/>
            </a:pPr>
            <a:r>
              <a:rPr lang="en-US" dirty="0">
                <a:solidFill>
                  <a:schemeClr val="bg1"/>
                </a:solidFill>
              </a:rPr>
              <a:t>4. Project Module</a:t>
            </a:r>
          </a:p>
          <a:p>
            <a:pPr indent="-228600">
              <a:lnSpc>
                <a:spcPct val="90000"/>
              </a:lnSpc>
              <a:spcAft>
                <a:spcPts val="600"/>
              </a:spcAft>
              <a:buFont typeface="Arial" panose="020B0604020202020204" pitchFamily="34" charset="0"/>
              <a:buChar char="•"/>
            </a:pPr>
            <a:r>
              <a:rPr lang="en-US" dirty="0">
                <a:solidFill>
                  <a:schemeClr val="bg1"/>
                </a:solidFill>
              </a:rPr>
              <a:t>5. Login Module</a:t>
            </a:r>
          </a:p>
        </p:txBody>
      </p:sp>
      <p:grpSp>
        <p:nvGrpSpPr>
          <p:cNvPr id="431" name="Group 430">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432"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36" name="Freeform: Shape 435">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33"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34" name="Freeform: Shape 433">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63" name="Graphic 62" descr="Bug under Magnifying Glass">
            <a:extLst>
              <a:ext uri="{FF2B5EF4-FFF2-40B4-BE49-F238E27FC236}">
                <a16:creationId xmlns:a16="http://schemas.microsoft.com/office/drawing/2014/main" id="{A39BC17D-3EF1-DA2F-D231-855D0F54F0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876" y="1820334"/>
            <a:ext cx="3217333" cy="3217333"/>
          </a:xfrm>
          <a:prstGeom prst="rect">
            <a:avLst/>
          </a:prstGeom>
        </p:spPr>
      </p:pic>
      <p:grpSp>
        <p:nvGrpSpPr>
          <p:cNvPr id="439" name="Group 438">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440"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11" name="Freeform: Shape 610">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441"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442" name="Freeform: Shape 441">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67787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7" name="Oval 20">
            <a:extLst>
              <a:ext uri="{FF2B5EF4-FFF2-40B4-BE49-F238E27FC236}">
                <a16:creationId xmlns:a16="http://schemas.microsoft.com/office/drawing/2014/main" id="{3A7202CE-8F1F-4E00-8DB0-CE0947B673F9}"/>
              </a:ext>
            </a:extLst>
          </p:cNvPr>
          <p:cNvSpPr/>
          <p:nvPr/>
        </p:nvSpPr>
        <p:spPr>
          <a:xfrm>
            <a:off x="6690335" y="837398"/>
            <a:ext cx="2968716" cy="253652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72" name="TextBox 71">
            <a:extLst>
              <a:ext uri="{FF2B5EF4-FFF2-40B4-BE49-F238E27FC236}">
                <a16:creationId xmlns:a16="http://schemas.microsoft.com/office/drawing/2014/main" id="{92765564-560D-42F1-76E2-48F6E4353177}"/>
              </a:ext>
            </a:extLst>
          </p:cNvPr>
          <p:cNvSpPr txBox="1"/>
          <p:nvPr/>
        </p:nvSpPr>
        <p:spPr>
          <a:xfrm>
            <a:off x="383821" y="152412"/>
            <a:ext cx="8760179" cy="769441"/>
          </a:xfrm>
          <a:prstGeom prst="rect">
            <a:avLst/>
          </a:prstGeom>
          <a:noFill/>
        </p:spPr>
        <p:txBody>
          <a:bodyPr wrap="square">
            <a:spAutoFit/>
          </a:bodyPr>
          <a:lstStyle/>
          <a:p>
            <a:r>
              <a:rPr lang="en-IN" sz="4400" dirty="0"/>
              <a:t>Modules</a:t>
            </a:r>
          </a:p>
        </p:txBody>
      </p:sp>
      <p:sp>
        <p:nvSpPr>
          <p:cNvPr id="2" name="CustomShape 1">
            <a:extLst>
              <a:ext uri="{FF2B5EF4-FFF2-40B4-BE49-F238E27FC236}">
                <a16:creationId xmlns:a16="http://schemas.microsoft.com/office/drawing/2014/main" id="{DF730132-0BB3-40FB-2F47-C836659AC19B}"/>
              </a:ext>
            </a:extLst>
          </p:cNvPr>
          <p:cNvSpPr/>
          <p:nvPr/>
        </p:nvSpPr>
        <p:spPr>
          <a:xfrm>
            <a:off x="5767322" y="3140494"/>
            <a:ext cx="2912038" cy="2536526"/>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pt-PT" sz="1800" b="0" strike="noStrike" spc="-1">
                <a:solidFill>
                  <a:srgbClr val="FFFFFF"/>
                </a:solidFill>
                <a:latin typeface="Verdana"/>
              </a:rPr>
              <a:t>Login Module</a:t>
            </a:r>
            <a:endParaRPr lang="en-US" sz="1800" b="0" strike="noStrike" spc="-1">
              <a:latin typeface="Arial"/>
            </a:endParaRPr>
          </a:p>
        </p:txBody>
      </p:sp>
      <p:sp>
        <p:nvSpPr>
          <p:cNvPr id="3" name="CustomShape 3">
            <a:extLst>
              <a:ext uri="{FF2B5EF4-FFF2-40B4-BE49-F238E27FC236}">
                <a16:creationId xmlns:a16="http://schemas.microsoft.com/office/drawing/2014/main" id="{B78F13D0-F237-2871-2AC1-4017AC2CE9F6}"/>
              </a:ext>
            </a:extLst>
          </p:cNvPr>
          <p:cNvSpPr/>
          <p:nvPr/>
        </p:nvSpPr>
        <p:spPr>
          <a:xfrm>
            <a:off x="3512639" y="683582"/>
            <a:ext cx="2491309" cy="2459038"/>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pt-PT" sz="1800" b="0" strike="noStrike" spc="-1" dirty="0">
                <a:solidFill>
                  <a:srgbClr val="FFFFFF"/>
                </a:solidFill>
                <a:latin typeface="Verdana"/>
              </a:rPr>
              <a:t>Employee Module</a:t>
            </a:r>
            <a:endParaRPr lang="en-US" sz="1800" b="0" strike="noStrike" spc="-1" dirty="0">
              <a:latin typeface="Arial"/>
            </a:endParaRPr>
          </a:p>
        </p:txBody>
      </p:sp>
      <p:sp>
        <p:nvSpPr>
          <p:cNvPr id="4" name="CustomShape 4">
            <a:extLst>
              <a:ext uri="{FF2B5EF4-FFF2-40B4-BE49-F238E27FC236}">
                <a16:creationId xmlns:a16="http://schemas.microsoft.com/office/drawing/2014/main" id="{0B78E3BE-9411-E681-B428-543806E57095}"/>
              </a:ext>
            </a:extLst>
          </p:cNvPr>
          <p:cNvSpPr/>
          <p:nvPr/>
        </p:nvSpPr>
        <p:spPr>
          <a:xfrm>
            <a:off x="3327367" y="3189060"/>
            <a:ext cx="2527409" cy="24602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pt-PT" sz="1800" b="0" strike="noStrike" spc="-1">
                <a:solidFill>
                  <a:srgbClr val="FFFFFF"/>
                </a:solidFill>
                <a:latin typeface="Verdana"/>
              </a:rPr>
              <a:t>Project Module</a:t>
            </a:r>
            <a:endParaRPr lang="en-US" sz="1800" b="0" strike="noStrike" spc="-1">
              <a:latin typeface="Arial"/>
            </a:endParaRPr>
          </a:p>
        </p:txBody>
      </p:sp>
      <p:sp>
        <p:nvSpPr>
          <p:cNvPr id="5" name="CustomShape 8">
            <a:extLst>
              <a:ext uri="{FF2B5EF4-FFF2-40B4-BE49-F238E27FC236}">
                <a16:creationId xmlns:a16="http://schemas.microsoft.com/office/drawing/2014/main" id="{59F171CE-748F-6FB0-5D74-900C0E888D7B}"/>
              </a:ext>
            </a:extLst>
          </p:cNvPr>
          <p:cNvSpPr/>
          <p:nvPr/>
        </p:nvSpPr>
        <p:spPr>
          <a:xfrm>
            <a:off x="5838960" y="677619"/>
            <a:ext cx="2591532" cy="2397169"/>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5429"/>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pt-PT" sz="1800" b="0" strike="noStrike" spc="-1" dirty="0">
                <a:solidFill>
                  <a:srgbClr val="FFFFFF"/>
                </a:solidFill>
                <a:latin typeface="Verdana"/>
              </a:rPr>
              <a:t>Bug</a:t>
            </a:r>
            <a:endParaRPr lang="en-US" sz="1800" b="0" strike="noStrike" spc="-1" dirty="0">
              <a:latin typeface="Arial"/>
            </a:endParaRPr>
          </a:p>
          <a:p>
            <a:pPr algn="ctr">
              <a:lnSpc>
                <a:spcPct val="100000"/>
              </a:lnSpc>
            </a:pPr>
            <a:r>
              <a:rPr lang="pt-PT" sz="1800" b="0" strike="noStrike" spc="-1" dirty="0">
                <a:solidFill>
                  <a:srgbClr val="FFFFFF"/>
                </a:solidFill>
                <a:latin typeface="Verdana"/>
              </a:rPr>
              <a:t>Management Module</a:t>
            </a:r>
            <a:endParaRPr lang="en-US" sz="1800" b="0" strike="noStrike" spc="-1" dirty="0">
              <a:latin typeface="Arial"/>
            </a:endParaRPr>
          </a:p>
        </p:txBody>
      </p:sp>
    </p:spTree>
    <p:extLst>
      <p:ext uri="{BB962C8B-B14F-4D97-AF65-F5344CB8AC3E}">
        <p14:creationId xmlns:p14="http://schemas.microsoft.com/office/powerpoint/2010/main" val="3073021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C01242-4C01-C436-297F-D9D26A936302}"/>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Class Diagram</a:t>
            </a:r>
          </a:p>
        </p:txBody>
      </p:sp>
      <p:pic>
        <p:nvPicPr>
          <p:cNvPr id="5" name="Picture 4">
            <a:extLst>
              <a:ext uri="{FF2B5EF4-FFF2-40B4-BE49-F238E27FC236}">
                <a16:creationId xmlns:a16="http://schemas.microsoft.com/office/drawing/2014/main" id="{88F02290-2346-362D-BB36-A20E0A61D717}"/>
              </a:ext>
            </a:extLst>
          </p:cNvPr>
          <p:cNvPicPr/>
          <p:nvPr/>
        </p:nvPicPr>
        <p:blipFill>
          <a:blip r:embed="rId3"/>
          <a:stretch/>
        </p:blipFill>
        <p:spPr>
          <a:xfrm>
            <a:off x="1334332" y="1966293"/>
            <a:ext cx="9523335" cy="4452160"/>
          </a:xfrm>
          <a:prstGeom prst="rect">
            <a:avLst/>
          </a:prstGeom>
        </p:spPr>
      </p:pic>
    </p:spTree>
    <p:extLst>
      <p:ext uri="{BB962C8B-B14F-4D97-AF65-F5344CB8AC3E}">
        <p14:creationId xmlns:p14="http://schemas.microsoft.com/office/powerpoint/2010/main" val="233482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DD582-8DF3-DD71-0A34-4269C21E4890}"/>
              </a:ext>
            </a:extLst>
          </p:cNvPr>
          <p:cNvSpPr txBox="1"/>
          <p:nvPr/>
        </p:nvSpPr>
        <p:spPr>
          <a:xfrm>
            <a:off x="876693" y="2594918"/>
            <a:ext cx="3455821" cy="33863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err="1"/>
              <a:t>UseCase</a:t>
            </a:r>
            <a:r>
              <a:rPr lang="en-US" sz="2400" dirty="0"/>
              <a:t> Diagram</a:t>
            </a:r>
          </a:p>
        </p:txBody>
      </p:sp>
      <p:pic>
        <p:nvPicPr>
          <p:cNvPr id="3" name="Picture 2">
            <a:extLst>
              <a:ext uri="{FF2B5EF4-FFF2-40B4-BE49-F238E27FC236}">
                <a16:creationId xmlns:a16="http://schemas.microsoft.com/office/drawing/2014/main" id="{DCD9374C-209C-37C3-8338-A071CA3AA07E}"/>
              </a:ext>
            </a:extLst>
          </p:cNvPr>
          <p:cNvPicPr>
            <a:picLocks noChangeAspect="1"/>
          </p:cNvPicPr>
          <p:nvPr/>
        </p:nvPicPr>
        <p:blipFill>
          <a:blip r:embed="rId2"/>
          <a:srcRect t="4837" r="1" b="1"/>
          <a:stretch/>
        </p:blipFill>
        <p:spPr>
          <a:xfrm>
            <a:off x="3682313" y="407773"/>
            <a:ext cx="8254313" cy="5968313"/>
          </a:xfrm>
          <a:prstGeom prst="rect">
            <a:avLst/>
          </a:prstGeom>
        </p:spPr>
      </p:pic>
      <p:grpSp>
        <p:nvGrpSpPr>
          <p:cNvPr id="91" name="Group 9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92" name="Rectangle 9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AutoShape 14" descr="How to Create a Use Case Diagram for an Online Food Ordering System">
            <a:extLst>
              <a:ext uri="{FF2B5EF4-FFF2-40B4-BE49-F238E27FC236}">
                <a16:creationId xmlns:a16="http://schemas.microsoft.com/office/drawing/2014/main" id="{7048B929-ECA8-D9B1-8DF1-945169280D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02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09A4C-7BEA-242C-E57F-6B2E3B8A2245}"/>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Sequence Diagram</a:t>
            </a:r>
          </a:p>
        </p:txBody>
      </p:sp>
      <p:sp>
        <p:nvSpPr>
          <p:cNvPr id="3" name="Rectangle: Single Corner Rounded 2">
            <a:extLst>
              <a:ext uri="{FF2B5EF4-FFF2-40B4-BE49-F238E27FC236}">
                <a16:creationId xmlns:a16="http://schemas.microsoft.com/office/drawing/2014/main" id="{86E63AC4-594B-70AA-A026-B5F78D1BA30E}"/>
              </a:ext>
            </a:extLst>
          </p:cNvPr>
          <p:cNvSpPr/>
          <p:nvPr/>
        </p:nvSpPr>
        <p:spPr>
          <a:xfrm>
            <a:off x="394348" y="435429"/>
            <a:ext cx="1722852" cy="676894"/>
          </a:xfrm>
          <a:prstGeom prst="round1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User</a:t>
            </a:r>
            <a:endParaRPr lang="en-IN" dirty="0">
              <a:solidFill>
                <a:schemeClr val="tx1">
                  <a:lumMod val="95000"/>
                  <a:lumOff val="5000"/>
                </a:schemeClr>
              </a:solidFill>
            </a:endParaRPr>
          </a:p>
        </p:txBody>
      </p:sp>
      <p:sp>
        <p:nvSpPr>
          <p:cNvPr id="5" name="Rectangle: Single Corner Rounded 4">
            <a:extLst>
              <a:ext uri="{FF2B5EF4-FFF2-40B4-BE49-F238E27FC236}">
                <a16:creationId xmlns:a16="http://schemas.microsoft.com/office/drawing/2014/main" id="{6A0B93F8-0F22-557D-9653-B75CCD575C69}"/>
              </a:ext>
            </a:extLst>
          </p:cNvPr>
          <p:cNvSpPr/>
          <p:nvPr/>
        </p:nvSpPr>
        <p:spPr>
          <a:xfrm>
            <a:off x="2774665" y="435429"/>
            <a:ext cx="1722852" cy="676894"/>
          </a:xfrm>
          <a:prstGeom prst="round1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Admin</a:t>
            </a:r>
            <a:endParaRPr lang="en-IN" dirty="0">
              <a:solidFill>
                <a:schemeClr val="tx1">
                  <a:lumMod val="95000"/>
                  <a:lumOff val="5000"/>
                </a:schemeClr>
              </a:solidFill>
            </a:endParaRPr>
          </a:p>
        </p:txBody>
      </p:sp>
      <p:sp>
        <p:nvSpPr>
          <p:cNvPr id="6" name="Rectangle: Single Corner Rounded 5">
            <a:extLst>
              <a:ext uri="{FF2B5EF4-FFF2-40B4-BE49-F238E27FC236}">
                <a16:creationId xmlns:a16="http://schemas.microsoft.com/office/drawing/2014/main" id="{E91306CA-FB63-0EF0-8068-EBBD6DA59903}"/>
              </a:ext>
            </a:extLst>
          </p:cNvPr>
          <p:cNvSpPr/>
          <p:nvPr/>
        </p:nvSpPr>
        <p:spPr>
          <a:xfrm>
            <a:off x="5154982" y="435429"/>
            <a:ext cx="1722852" cy="676894"/>
          </a:xfrm>
          <a:prstGeom prst="round1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Employee</a:t>
            </a:r>
            <a:endParaRPr lang="en-IN" dirty="0">
              <a:solidFill>
                <a:schemeClr val="tx1">
                  <a:lumMod val="95000"/>
                  <a:lumOff val="5000"/>
                </a:schemeClr>
              </a:solidFill>
            </a:endParaRPr>
          </a:p>
        </p:txBody>
      </p:sp>
      <p:sp>
        <p:nvSpPr>
          <p:cNvPr id="7" name="Rectangle: Single Corner Rounded 6">
            <a:extLst>
              <a:ext uri="{FF2B5EF4-FFF2-40B4-BE49-F238E27FC236}">
                <a16:creationId xmlns:a16="http://schemas.microsoft.com/office/drawing/2014/main" id="{9CB222A2-DCC2-11A2-F091-BDE2BBE60FEB}"/>
              </a:ext>
            </a:extLst>
          </p:cNvPr>
          <p:cNvSpPr/>
          <p:nvPr/>
        </p:nvSpPr>
        <p:spPr>
          <a:xfrm>
            <a:off x="7438961" y="435429"/>
            <a:ext cx="1722852" cy="676894"/>
          </a:xfrm>
          <a:prstGeom prst="round1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Project</a:t>
            </a:r>
            <a:endParaRPr lang="en-IN" dirty="0">
              <a:solidFill>
                <a:schemeClr val="tx1">
                  <a:lumMod val="95000"/>
                  <a:lumOff val="5000"/>
                </a:schemeClr>
              </a:solidFill>
            </a:endParaRPr>
          </a:p>
        </p:txBody>
      </p:sp>
      <p:sp>
        <p:nvSpPr>
          <p:cNvPr id="8" name="Rectangle: Single Corner Rounded 7">
            <a:extLst>
              <a:ext uri="{FF2B5EF4-FFF2-40B4-BE49-F238E27FC236}">
                <a16:creationId xmlns:a16="http://schemas.microsoft.com/office/drawing/2014/main" id="{751DB4D4-74B3-0795-5023-803407DDE44B}"/>
              </a:ext>
            </a:extLst>
          </p:cNvPr>
          <p:cNvSpPr/>
          <p:nvPr/>
        </p:nvSpPr>
        <p:spPr>
          <a:xfrm>
            <a:off x="9722940" y="435429"/>
            <a:ext cx="1722852" cy="676894"/>
          </a:xfrm>
          <a:prstGeom prst="round1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Bug</a:t>
            </a:r>
            <a:endParaRPr lang="en-IN" dirty="0">
              <a:solidFill>
                <a:schemeClr val="tx1">
                  <a:lumMod val="95000"/>
                  <a:lumOff val="5000"/>
                </a:schemeClr>
              </a:solidFill>
            </a:endParaRPr>
          </a:p>
        </p:txBody>
      </p:sp>
      <p:cxnSp>
        <p:nvCxnSpPr>
          <p:cNvPr id="10" name="Straight Connector 9">
            <a:extLst>
              <a:ext uri="{FF2B5EF4-FFF2-40B4-BE49-F238E27FC236}">
                <a16:creationId xmlns:a16="http://schemas.microsoft.com/office/drawing/2014/main" id="{E53F1EE9-1D24-689D-AFDB-B7251DF6122E}"/>
              </a:ext>
            </a:extLst>
          </p:cNvPr>
          <p:cNvCxnSpPr>
            <a:cxnSpLocks/>
            <a:stCxn id="3" idx="2"/>
          </p:cNvCxnSpPr>
          <p:nvPr/>
        </p:nvCxnSpPr>
        <p:spPr>
          <a:xfrm>
            <a:off x="1255774" y="1112323"/>
            <a:ext cx="0" cy="4170021"/>
          </a:xfrm>
          <a:prstGeom prst="line">
            <a:avLst/>
          </a:prstGeom>
          <a:ln>
            <a:solidFill>
              <a:schemeClr val="accent1">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A60DAA55-5BA5-D83B-4492-6ECE51553441}"/>
              </a:ext>
            </a:extLst>
          </p:cNvPr>
          <p:cNvCxnSpPr>
            <a:cxnSpLocks/>
          </p:cNvCxnSpPr>
          <p:nvPr/>
        </p:nvCxnSpPr>
        <p:spPr>
          <a:xfrm>
            <a:off x="3636091" y="1112323"/>
            <a:ext cx="0" cy="4170021"/>
          </a:xfrm>
          <a:prstGeom prst="line">
            <a:avLst/>
          </a:prstGeom>
          <a:ln>
            <a:solidFill>
              <a:schemeClr val="accent1">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A91337C8-F146-39A0-900F-6F14EAC368D2}"/>
              </a:ext>
            </a:extLst>
          </p:cNvPr>
          <p:cNvCxnSpPr>
            <a:cxnSpLocks/>
          </p:cNvCxnSpPr>
          <p:nvPr/>
        </p:nvCxnSpPr>
        <p:spPr>
          <a:xfrm>
            <a:off x="6091005" y="1112323"/>
            <a:ext cx="0" cy="4170021"/>
          </a:xfrm>
          <a:prstGeom prst="line">
            <a:avLst/>
          </a:prstGeom>
          <a:ln>
            <a:solidFill>
              <a:schemeClr val="accent1">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E93937F0-C79E-DB8E-479B-954F32DF4D89}"/>
              </a:ext>
            </a:extLst>
          </p:cNvPr>
          <p:cNvCxnSpPr>
            <a:cxnSpLocks/>
          </p:cNvCxnSpPr>
          <p:nvPr/>
        </p:nvCxnSpPr>
        <p:spPr>
          <a:xfrm>
            <a:off x="8300387" y="1112322"/>
            <a:ext cx="11972" cy="4170022"/>
          </a:xfrm>
          <a:prstGeom prst="line">
            <a:avLst/>
          </a:prstGeom>
          <a:ln>
            <a:solidFill>
              <a:schemeClr val="accent1">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548B6889-3467-6677-2ADB-1E93B2D27846}"/>
              </a:ext>
            </a:extLst>
          </p:cNvPr>
          <p:cNvCxnSpPr>
            <a:cxnSpLocks/>
          </p:cNvCxnSpPr>
          <p:nvPr/>
        </p:nvCxnSpPr>
        <p:spPr>
          <a:xfrm>
            <a:off x="10584366" y="1112322"/>
            <a:ext cx="0" cy="4170022"/>
          </a:xfrm>
          <a:prstGeom prst="line">
            <a:avLst/>
          </a:prstGeom>
          <a:ln>
            <a:solidFill>
              <a:schemeClr val="accent1">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17" name="Rectangle: Rounded Corners 16">
            <a:extLst>
              <a:ext uri="{FF2B5EF4-FFF2-40B4-BE49-F238E27FC236}">
                <a16:creationId xmlns:a16="http://schemas.microsoft.com/office/drawing/2014/main" id="{57BD377E-3993-6EAB-11E9-E683018FD954}"/>
              </a:ext>
            </a:extLst>
          </p:cNvPr>
          <p:cNvSpPr/>
          <p:nvPr/>
        </p:nvSpPr>
        <p:spPr>
          <a:xfrm>
            <a:off x="9919995" y="1994859"/>
            <a:ext cx="1328740" cy="49960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Create Bug</a:t>
            </a:r>
            <a:endParaRPr lang="en-IN" dirty="0">
              <a:solidFill>
                <a:schemeClr val="tx1">
                  <a:lumMod val="95000"/>
                  <a:lumOff val="5000"/>
                </a:schemeClr>
              </a:solidFill>
            </a:endParaRPr>
          </a:p>
        </p:txBody>
      </p:sp>
      <p:sp>
        <p:nvSpPr>
          <p:cNvPr id="18" name="Rectangle: Rounded Corners 17">
            <a:extLst>
              <a:ext uri="{FF2B5EF4-FFF2-40B4-BE49-F238E27FC236}">
                <a16:creationId xmlns:a16="http://schemas.microsoft.com/office/drawing/2014/main" id="{A19BF812-8054-BCDA-15DB-504F11BBC97C}"/>
              </a:ext>
            </a:extLst>
          </p:cNvPr>
          <p:cNvSpPr/>
          <p:nvPr/>
        </p:nvSpPr>
        <p:spPr>
          <a:xfrm>
            <a:off x="7614775" y="2014659"/>
            <a:ext cx="1395169" cy="49960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Create Project</a:t>
            </a:r>
            <a:endParaRPr lang="en-IN" sz="1600" dirty="0">
              <a:solidFill>
                <a:schemeClr val="tx1">
                  <a:lumMod val="95000"/>
                  <a:lumOff val="5000"/>
                </a:schemeClr>
              </a:solidFill>
            </a:endParaRPr>
          </a:p>
        </p:txBody>
      </p:sp>
      <p:sp>
        <p:nvSpPr>
          <p:cNvPr id="19" name="Rectangle: Rounded Corners 18">
            <a:extLst>
              <a:ext uri="{FF2B5EF4-FFF2-40B4-BE49-F238E27FC236}">
                <a16:creationId xmlns:a16="http://schemas.microsoft.com/office/drawing/2014/main" id="{22F3F4DB-E1BF-84AC-375D-230B6CA7910E}"/>
              </a:ext>
            </a:extLst>
          </p:cNvPr>
          <p:cNvSpPr/>
          <p:nvPr/>
        </p:nvSpPr>
        <p:spPr>
          <a:xfrm>
            <a:off x="5426634" y="2016732"/>
            <a:ext cx="1308911" cy="49960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Create Employee</a:t>
            </a:r>
            <a:endParaRPr lang="en-IN" sz="1600" dirty="0">
              <a:solidFill>
                <a:schemeClr val="tx1">
                  <a:lumMod val="95000"/>
                  <a:lumOff val="5000"/>
                </a:schemeClr>
              </a:solidFill>
            </a:endParaRPr>
          </a:p>
        </p:txBody>
      </p:sp>
      <p:cxnSp>
        <p:nvCxnSpPr>
          <p:cNvPr id="21" name="Straight Arrow Connector 20">
            <a:extLst>
              <a:ext uri="{FF2B5EF4-FFF2-40B4-BE49-F238E27FC236}">
                <a16:creationId xmlns:a16="http://schemas.microsoft.com/office/drawing/2014/main" id="{D62F336E-EBAA-D489-D1E2-5E1FDADEAC6B}"/>
              </a:ext>
            </a:extLst>
          </p:cNvPr>
          <p:cNvCxnSpPr>
            <a:cxnSpLocks/>
          </p:cNvCxnSpPr>
          <p:nvPr/>
        </p:nvCxnSpPr>
        <p:spPr>
          <a:xfrm>
            <a:off x="1270662" y="1745673"/>
            <a:ext cx="2365429"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3E69991-2E5E-CEDD-2557-0B52F06CDA5E}"/>
              </a:ext>
            </a:extLst>
          </p:cNvPr>
          <p:cNvCxnSpPr>
            <a:cxnSpLocks/>
          </p:cNvCxnSpPr>
          <p:nvPr/>
        </p:nvCxnSpPr>
        <p:spPr>
          <a:xfrm>
            <a:off x="1255774" y="1898073"/>
            <a:ext cx="4835231"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5F04AD71-9470-3934-4378-0B14F1C8DF2F}"/>
              </a:ext>
            </a:extLst>
          </p:cNvPr>
          <p:cNvSpPr txBox="1"/>
          <p:nvPr/>
        </p:nvSpPr>
        <p:spPr>
          <a:xfrm>
            <a:off x="1538039" y="1330477"/>
            <a:ext cx="6097978" cy="400110"/>
          </a:xfrm>
          <a:prstGeom prst="rect">
            <a:avLst/>
          </a:prstGeom>
          <a:noFill/>
        </p:spPr>
        <p:txBody>
          <a:bodyPr wrap="square">
            <a:spAutoFit/>
          </a:bodyPr>
          <a:lstStyle/>
          <a:p>
            <a:r>
              <a:rPr lang="en-US" sz="2000" dirty="0">
                <a:solidFill>
                  <a:schemeClr val="bg1"/>
                </a:solidFill>
              </a:rPr>
              <a:t>L</a:t>
            </a:r>
            <a:r>
              <a:rPr lang="en-IN" sz="2000" dirty="0" err="1">
                <a:solidFill>
                  <a:schemeClr val="bg1"/>
                </a:solidFill>
              </a:rPr>
              <a:t>ogin</a:t>
            </a:r>
            <a:endParaRPr lang="en-IN" sz="2000" dirty="0">
              <a:solidFill>
                <a:schemeClr val="bg1"/>
              </a:solidFill>
            </a:endParaRPr>
          </a:p>
        </p:txBody>
      </p:sp>
      <p:sp>
        <p:nvSpPr>
          <p:cNvPr id="37" name="TextBox 36">
            <a:extLst>
              <a:ext uri="{FF2B5EF4-FFF2-40B4-BE49-F238E27FC236}">
                <a16:creationId xmlns:a16="http://schemas.microsoft.com/office/drawing/2014/main" id="{C0691819-415C-7487-CE53-00BFC20432B7}"/>
              </a:ext>
            </a:extLst>
          </p:cNvPr>
          <p:cNvSpPr txBox="1"/>
          <p:nvPr/>
        </p:nvSpPr>
        <p:spPr>
          <a:xfrm>
            <a:off x="3903468" y="1543087"/>
            <a:ext cx="6097978" cy="400110"/>
          </a:xfrm>
          <a:prstGeom prst="rect">
            <a:avLst/>
          </a:prstGeom>
          <a:noFill/>
        </p:spPr>
        <p:txBody>
          <a:bodyPr wrap="square">
            <a:spAutoFit/>
          </a:bodyPr>
          <a:lstStyle/>
          <a:p>
            <a:r>
              <a:rPr lang="en-US" sz="2000" dirty="0">
                <a:solidFill>
                  <a:schemeClr val="bg1"/>
                </a:solidFill>
              </a:rPr>
              <a:t>L</a:t>
            </a:r>
            <a:r>
              <a:rPr lang="en-IN" sz="2000" dirty="0" err="1">
                <a:solidFill>
                  <a:schemeClr val="bg1"/>
                </a:solidFill>
              </a:rPr>
              <a:t>ogin</a:t>
            </a:r>
            <a:endParaRPr lang="en-IN" sz="2000" dirty="0">
              <a:solidFill>
                <a:schemeClr val="bg1"/>
              </a:solidFill>
            </a:endParaRPr>
          </a:p>
        </p:txBody>
      </p:sp>
      <p:cxnSp>
        <p:nvCxnSpPr>
          <p:cNvPr id="39" name="Straight Arrow Connector 38">
            <a:extLst>
              <a:ext uri="{FF2B5EF4-FFF2-40B4-BE49-F238E27FC236}">
                <a16:creationId xmlns:a16="http://schemas.microsoft.com/office/drawing/2014/main" id="{D1E5F5EF-777A-0EC6-6448-34E45C7E4DCC}"/>
              </a:ext>
            </a:extLst>
          </p:cNvPr>
          <p:cNvCxnSpPr/>
          <p:nvPr/>
        </p:nvCxnSpPr>
        <p:spPr>
          <a:xfrm flipH="1">
            <a:off x="6400800" y="3040080"/>
            <a:ext cx="1899587"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E41DC0A9-1490-4DB7-3529-D61C17BDF5DF}"/>
              </a:ext>
            </a:extLst>
          </p:cNvPr>
          <p:cNvCxnSpPr>
            <a:cxnSpLocks/>
          </p:cNvCxnSpPr>
          <p:nvPr/>
        </p:nvCxnSpPr>
        <p:spPr>
          <a:xfrm>
            <a:off x="6091809" y="3486395"/>
            <a:ext cx="193591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Straight Arrow Connector 47">
            <a:extLst>
              <a:ext uri="{FF2B5EF4-FFF2-40B4-BE49-F238E27FC236}">
                <a16:creationId xmlns:a16="http://schemas.microsoft.com/office/drawing/2014/main" id="{450FCBED-7CDE-7271-F671-930574CC2015}"/>
              </a:ext>
            </a:extLst>
          </p:cNvPr>
          <p:cNvCxnSpPr>
            <a:cxnSpLocks/>
          </p:cNvCxnSpPr>
          <p:nvPr/>
        </p:nvCxnSpPr>
        <p:spPr>
          <a:xfrm>
            <a:off x="6100426" y="4332511"/>
            <a:ext cx="436173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Straight Arrow Connector 51">
            <a:extLst>
              <a:ext uri="{FF2B5EF4-FFF2-40B4-BE49-F238E27FC236}">
                <a16:creationId xmlns:a16="http://schemas.microsoft.com/office/drawing/2014/main" id="{6F6DEA1E-E17C-00B1-0236-0861D431A035}"/>
              </a:ext>
            </a:extLst>
          </p:cNvPr>
          <p:cNvCxnSpPr>
            <a:cxnSpLocks/>
          </p:cNvCxnSpPr>
          <p:nvPr/>
        </p:nvCxnSpPr>
        <p:spPr>
          <a:xfrm>
            <a:off x="6081089" y="4805545"/>
            <a:ext cx="4381072"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95F18458-34B3-C2CC-A4F1-7E280F3903CD}"/>
              </a:ext>
            </a:extLst>
          </p:cNvPr>
          <p:cNvCxnSpPr>
            <a:cxnSpLocks/>
          </p:cNvCxnSpPr>
          <p:nvPr/>
        </p:nvCxnSpPr>
        <p:spPr>
          <a:xfrm>
            <a:off x="1265691" y="4531474"/>
            <a:ext cx="2370400"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A2CFDF3E-EC9E-9F5B-0654-6D16FB5CB796}"/>
              </a:ext>
            </a:extLst>
          </p:cNvPr>
          <p:cNvCxnSpPr>
            <a:cxnSpLocks/>
          </p:cNvCxnSpPr>
          <p:nvPr/>
        </p:nvCxnSpPr>
        <p:spPr>
          <a:xfrm>
            <a:off x="1275588" y="4968881"/>
            <a:ext cx="2360503"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TextBox 62">
            <a:extLst>
              <a:ext uri="{FF2B5EF4-FFF2-40B4-BE49-F238E27FC236}">
                <a16:creationId xmlns:a16="http://schemas.microsoft.com/office/drawing/2014/main" id="{4BC9ABF2-3005-56E6-0782-80FE3B9D1D2B}"/>
              </a:ext>
            </a:extLst>
          </p:cNvPr>
          <p:cNvSpPr txBox="1"/>
          <p:nvPr/>
        </p:nvSpPr>
        <p:spPr>
          <a:xfrm>
            <a:off x="1563808" y="4571536"/>
            <a:ext cx="6097978" cy="369332"/>
          </a:xfrm>
          <a:prstGeom prst="rect">
            <a:avLst/>
          </a:prstGeom>
          <a:noFill/>
        </p:spPr>
        <p:txBody>
          <a:bodyPr wrap="square">
            <a:spAutoFit/>
          </a:bodyPr>
          <a:lstStyle/>
          <a:p>
            <a:r>
              <a:rPr lang="en-US" sz="1800" dirty="0">
                <a:solidFill>
                  <a:schemeClr val="bg1"/>
                </a:solidFill>
              </a:rPr>
              <a:t>L</a:t>
            </a:r>
            <a:r>
              <a:rPr lang="en-IN" sz="1800" dirty="0" err="1">
                <a:solidFill>
                  <a:schemeClr val="bg1"/>
                </a:solidFill>
              </a:rPr>
              <a:t>og</a:t>
            </a:r>
            <a:r>
              <a:rPr lang="en-IN" sz="1800" dirty="0">
                <a:solidFill>
                  <a:schemeClr val="bg1"/>
                </a:solidFill>
              </a:rPr>
              <a:t> In/Log Out</a:t>
            </a:r>
          </a:p>
        </p:txBody>
      </p:sp>
      <p:sp>
        <p:nvSpPr>
          <p:cNvPr id="2049" name="TextBox 2048">
            <a:extLst>
              <a:ext uri="{FF2B5EF4-FFF2-40B4-BE49-F238E27FC236}">
                <a16:creationId xmlns:a16="http://schemas.microsoft.com/office/drawing/2014/main" id="{EE765669-DB79-1F37-BC37-2BD2A337BC31}"/>
              </a:ext>
            </a:extLst>
          </p:cNvPr>
          <p:cNvSpPr txBox="1"/>
          <p:nvPr/>
        </p:nvSpPr>
        <p:spPr>
          <a:xfrm>
            <a:off x="6357212" y="2623873"/>
            <a:ext cx="6097978" cy="369332"/>
          </a:xfrm>
          <a:prstGeom prst="rect">
            <a:avLst/>
          </a:prstGeom>
          <a:noFill/>
        </p:spPr>
        <p:txBody>
          <a:bodyPr wrap="square">
            <a:spAutoFit/>
          </a:bodyPr>
          <a:lstStyle/>
          <a:p>
            <a:r>
              <a:rPr lang="en-US" dirty="0">
                <a:solidFill>
                  <a:schemeClr val="bg1"/>
                </a:solidFill>
              </a:rPr>
              <a:t>Fetch Project</a:t>
            </a:r>
            <a:endParaRPr lang="en-IN" sz="1800" dirty="0">
              <a:solidFill>
                <a:schemeClr val="bg1"/>
              </a:solidFill>
            </a:endParaRPr>
          </a:p>
        </p:txBody>
      </p:sp>
      <p:sp>
        <p:nvSpPr>
          <p:cNvPr id="2052" name="TextBox 2051">
            <a:extLst>
              <a:ext uri="{FF2B5EF4-FFF2-40B4-BE49-F238E27FC236}">
                <a16:creationId xmlns:a16="http://schemas.microsoft.com/office/drawing/2014/main" id="{18C40843-248B-5567-8FBA-610210C4ACFC}"/>
              </a:ext>
            </a:extLst>
          </p:cNvPr>
          <p:cNvSpPr txBox="1"/>
          <p:nvPr/>
        </p:nvSpPr>
        <p:spPr>
          <a:xfrm>
            <a:off x="6081089" y="3061064"/>
            <a:ext cx="2928855" cy="369332"/>
          </a:xfrm>
          <a:prstGeom prst="rect">
            <a:avLst/>
          </a:prstGeom>
          <a:noFill/>
        </p:spPr>
        <p:txBody>
          <a:bodyPr wrap="square">
            <a:spAutoFit/>
          </a:bodyPr>
          <a:lstStyle/>
          <a:p>
            <a:r>
              <a:rPr lang="en-US" dirty="0">
                <a:solidFill>
                  <a:schemeClr val="bg1"/>
                </a:solidFill>
              </a:rPr>
              <a:t>Assigned Employee</a:t>
            </a:r>
            <a:endParaRPr lang="en-IN" sz="1800" dirty="0">
              <a:solidFill>
                <a:schemeClr val="bg1"/>
              </a:solidFill>
            </a:endParaRPr>
          </a:p>
        </p:txBody>
      </p:sp>
      <p:sp>
        <p:nvSpPr>
          <p:cNvPr id="2054" name="TextBox 2053">
            <a:extLst>
              <a:ext uri="{FF2B5EF4-FFF2-40B4-BE49-F238E27FC236}">
                <a16:creationId xmlns:a16="http://schemas.microsoft.com/office/drawing/2014/main" id="{2C7615EF-510A-91B0-054B-F02BDE6C9DDA}"/>
              </a:ext>
            </a:extLst>
          </p:cNvPr>
          <p:cNvSpPr txBox="1"/>
          <p:nvPr/>
        </p:nvSpPr>
        <p:spPr>
          <a:xfrm>
            <a:off x="6651589" y="3942196"/>
            <a:ext cx="6228608" cy="369332"/>
          </a:xfrm>
          <a:prstGeom prst="rect">
            <a:avLst/>
          </a:prstGeom>
          <a:noFill/>
        </p:spPr>
        <p:txBody>
          <a:bodyPr wrap="square">
            <a:spAutoFit/>
          </a:bodyPr>
          <a:lstStyle/>
          <a:p>
            <a:r>
              <a:rPr lang="en-US" dirty="0">
                <a:solidFill>
                  <a:schemeClr val="bg1"/>
                </a:solidFill>
              </a:rPr>
              <a:t>Bug can Access the Project</a:t>
            </a:r>
            <a:endParaRPr lang="en-IN" sz="1800" dirty="0">
              <a:solidFill>
                <a:schemeClr val="bg1"/>
              </a:solidFill>
            </a:endParaRPr>
          </a:p>
        </p:txBody>
      </p:sp>
      <p:sp>
        <p:nvSpPr>
          <p:cNvPr id="2056" name="TextBox 2055">
            <a:extLst>
              <a:ext uri="{FF2B5EF4-FFF2-40B4-BE49-F238E27FC236}">
                <a16:creationId xmlns:a16="http://schemas.microsoft.com/office/drawing/2014/main" id="{0241E0AA-94AE-E3C6-7D7E-91194409F88E}"/>
              </a:ext>
            </a:extLst>
          </p:cNvPr>
          <p:cNvSpPr txBox="1"/>
          <p:nvPr/>
        </p:nvSpPr>
        <p:spPr>
          <a:xfrm>
            <a:off x="6651589" y="4381855"/>
            <a:ext cx="6442362" cy="369332"/>
          </a:xfrm>
          <a:prstGeom prst="rect">
            <a:avLst/>
          </a:prstGeom>
          <a:noFill/>
        </p:spPr>
        <p:txBody>
          <a:bodyPr wrap="square">
            <a:spAutoFit/>
          </a:bodyPr>
          <a:lstStyle/>
          <a:p>
            <a:r>
              <a:rPr lang="en-US" dirty="0">
                <a:solidFill>
                  <a:schemeClr val="bg1"/>
                </a:solidFill>
              </a:rPr>
              <a:t>Bug can Access the Employees</a:t>
            </a:r>
            <a:endParaRPr lang="en-IN" sz="1800" dirty="0">
              <a:solidFill>
                <a:schemeClr val="bg1"/>
              </a:solidFill>
            </a:endParaRPr>
          </a:p>
        </p:txBody>
      </p:sp>
    </p:spTree>
    <p:extLst>
      <p:ext uri="{BB962C8B-B14F-4D97-AF65-F5344CB8AC3E}">
        <p14:creationId xmlns:p14="http://schemas.microsoft.com/office/powerpoint/2010/main" val="25856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ECDFC-5971-EB23-D069-6BFACB109E54}"/>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Database Diagram</a:t>
            </a:r>
          </a:p>
        </p:txBody>
      </p:sp>
      <p:sp>
        <p:nvSpPr>
          <p:cNvPr id="6" name="Rectangle: Rounded Corners 5">
            <a:extLst>
              <a:ext uri="{FF2B5EF4-FFF2-40B4-BE49-F238E27FC236}">
                <a16:creationId xmlns:a16="http://schemas.microsoft.com/office/drawing/2014/main" id="{E8DBAA3B-786B-964C-2B96-25B1B02CBEC5}"/>
              </a:ext>
            </a:extLst>
          </p:cNvPr>
          <p:cNvSpPr/>
          <p:nvPr/>
        </p:nvSpPr>
        <p:spPr>
          <a:xfrm>
            <a:off x="3916576" y="1532458"/>
            <a:ext cx="2173184" cy="22082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900" dirty="0">
                <a:solidFill>
                  <a:schemeClr val="tx1">
                    <a:lumMod val="95000"/>
                    <a:lumOff val="5000"/>
                  </a:schemeClr>
                </a:solidFill>
              </a:rPr>
              <a:t>projectId</a:t>
            </a:r>
          </a:p>
          <a:p>
            <a:r>
              <a:rPr lang="en-US" sz="1900" dirty="0">
                <a:solidFill>
                  <a:schemeClr val="tx1">
                    <a:lumMod val="95000"/>
                    <a:lumOff val="5000"/>
                  </a:schemeClr>
                </a:solidFill>
              </a:rPr>
              <a:t>projectName</a:t>
            </a:r>
          </a:p>
          <a:p>
            <a:r>
              <a:rPr lang="en-US" sz="1900" dirty="0">
                <a:solidFill>
                  <a:schemeClr val="tx1">
                    <a:lumMod val="95000"/>
                    <a:lumOff val="5000"/>
                  </a:schemeClr>
                </a:solidFill>
              </a:rPr>
              <a:t>projectManager</a:t>
            </a:r>
          </a:p>
          <a:p>
            <a:r>
              <a:rPr lang="en-US" sz="1900" dirty="0">
                <a:solidFill>
                  <a:schemeClr val="tx1">
                    <a:lumMod val="95000"/>
                    <a:lumOff val="5000"/>
                  </a:schemeClr>
                </a:solidFill>
              </a:rPr>
              <a:t>status</a:t>
            </a:r>
          </a:p>
          <a:p>
            <a:r>
              <a:rPr lang="en-US" sz="1900" dirty="0">
                <a:solidFill>
                  <a:schemeClr val="tx1">
                    <a:lumMod val="95000"/>
                    <a:lumOff val="5000"/>
                  </a:schemeClr>
                </a:solidFill>
              </a:rPr>
              <a:t>Employee</a:t>
            </a:r>
          </a:p>
        </p:txBody>
      </p:sp>
      <p:sp>
        <p:nvSpPr>
          <p:cNvPr id="7" name="Rectangle: Rounded Corners 6">
            <a:extLst>
              <a:ext uri="{FF2B5EF4-FFF2-40B4-BE49-F238E27FC236}">
                <a16:creationId xmlns:a16="http://schemas.microsoft.com/office/drawing/2014/main" id="{2FD9397B-F073-FBBB-32BA-00B659308B4A}"/>
              </a:ext>
            </a:extLst>
          </p:cNvPr>
          <p:cNvSpPr/>
          <p:nvPr/>
        </p:nvSpPr>
        <p:spPr>
          <a:xfrm>
            <a:off x="6483278" y="1532458"/>
            <a:ext cx="2173184" cy="2176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lumMod val="95000"/>
                    <a:lumOff val="5000"/>
                  </a:schemeClr>
                </a:solidFill>
              </a:rPr>
              <a:t>employeeId(PK)</a:t>
            </a:r>
          </a:p>
          <a:p>
            <a:r>
              <a:rPr lang="en-US" dirty="0">
                <a:solidFill>
                  <a:schemeClr val="tx1">
                    <a:lumMod val="95000"/>
                    <a:lumOff val="5000"/>
                  </a:schemeClr>
                </a:solidFill>
              </a:rPr>
              <a:t>employeeName</a:t>
            </a:r>
          </a:p>
          <a:p>
            <a:r>
              <a:rPr lang="en-US" dirty="0">
                <a:solidFill>
                  <a:schemeClr val="tx1">
                    <a:lumMod val="95000"/>
                    <a:lumOff val="5000"/>
                  </a:schemeClr>
                </a:solidFill>
              </a:rPr>
              <a:t>employeeContact</a:t>
            </a:r>
          </a:p>
          <a:p>
            <a:r>
              <a:rPr lang="en-US" dirty="0">
                <a:solidFill>
                  <a:schemeClr val="tx1">
                    <a:lumMod val="95000"/>
                    <a:lumOff val="5000"/>
                  </a:schemeClr>
                </a:solidFill>
              </a:rPr>
              <a:t>ProjId</a:t>
            </a:r>
            <a:endParaRPr lang="en-IN" dirty="0">
              <a:solidFill>
                <a:schemeClr val="tx1">
                  <a:lumMod val="95000"/>
                  <a:lumOff val="5000"/>
                </a:schemeClr>
              </a:solidFill>
            </a:endParaRPr>
          </a:p>
        </p:txBody>
      </p:sp>
      <p:sp>
        <p:nvSpPr>
          <p:cNvPr id="8" name="Rectangle: Rounded Corners 7">
            <a:extLst>
              <a:ext uri="{FF2B5EF4-FFF2-40B4-BE49-F238E27FC236}">
                <a16:creationId xmlns:a16="http://schemas.microsoft.com/office/drawing/2014/main" id="{D6C2F56D-F5A1-0E16-D242-A2A8F434606B}"/>
              </a:ext>
            </a:extLst>
          </p:cNvPr>
          <p:cNvSpPr/>
          <p:nvPr/>
        </p:nvSpPr>
        <p:spPr>
          <a:xfrm>
            <a:off x="8964564" y="1484415"/>
            <a:ext cx="2173183" cy="38713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endParaRPr lang="en-US" dirty="0"/>
          </a:p>
          <a:p>
            <a:r>
              <a:rPr lang="en-US" dirty="0"/>
              <a:t>bugId(PK)</a:t>
            </a:r>
          </a:p>
          <a:p>
            <a:r>
              <a:rPr lang="en-US" dirty="0"/>
              <a:t>title</a:t>
            </a:r>
          </a:p>
          <a:p>
            <a:r>
              <a:rPr lang="en-US" dirty="0"/>
              <a:t>description</a:t>
            </a:r>
          </a:p>
          <a:p>
            <a:r>
              <a:rPr lang="en-US" dirty="0"/>
              <a:t>priority</a:t>
            </a:r>
          </a:p>
          <a:p>
            <a:r>
              <a:rPr lang="en-US" dirty="0"/>
              <a:t>status</a:t>
            </a:r>
          </a:p>
          <a:p>
            <a:r>
              <a:rPr lang="en-US" dirty="0"/>
              <a:t>EmployeeId(PK)</a:t>
            </a:r>
          </a:p>
          <a:p>
            <a:r>
              <a:rPr lang="en-US" dirty="0"/>
              <a:t>startDate</a:t>
            </a:r>
          </a:p>
          <a:p>
            <a:r>
              <a:rPr lang="en-US" dirty="0"/>
              <a:t>endDate</a:t>
            </a:r>
          </a:p>
          <a:p>
            <a:r>
              <a:rPr lang="en-US" dirty="0"/>
              <a:t>projectId(FK)</a:t>
            </a:r>
          </a:p>
          <a:p>
            <a:endParaRPr lang="en-US" dirty="0"/>
          </a:p>
          <a:p>
            <a:endParaRPr lang="en-IN" dirty="0"/>
          </a:p>
        </p:txBody>
      </p:sp>
      <p:sp>
        <p:nvSpPr>
          <p:cNvPr id="9" name="Rectangle: Rounded Corners 8">
            <a:extLst>
              <a:ext uri="{FF2B5EF4-FFF2-40B4-BE49-F238E27FC236}">
                <a16:creationId xmlns:a16="http://schemas.microsoft.com/office/drawing/2014/main" id="{431EA2BD-2F9E-CBB7-3B91-E761C465F68E}"/>
              </a:ext>
            </a:extLst>
          </p:cNvPr>
          <p:cNvSpPr/>
          <p:nvPr/>
        </p:nvSpPr>
        <p:spPr>
          <a:xfrm>
            <a:off x="6483278" y="4520878"/>
            <a:ext cx="2173184" cy="1606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adminId(PK)</a:t>
            </a:r>
          </a:p>
          <a:p>
            <a:r>
              <a:rPr lang="en-US" dirty="0"/>
              <a:t>adminName</a:t>
            </a:r>
          </a:p>
          <a:p>
            <a:r>
              <a:rPr lang="en-US" dirty="0"/>
              <a:t>Email</a:t>
            </a:r>
          </a:p>
          <a:p>
            <a:r>
              <a:rPr lang="en-US" dirty="0"/>
              <a:t>contactInfo</a:t>
            </a:r>
            <a:endParaRPr lang="en-IN" dirty="0"/>
          </a:p>
        </p:txBody>
      </p:sp>
      <p:sp>
        <p:nvSpPr>
          <p:cNvPr id="10" name="Rectangle: Rounded Corners 9">
            <a:extLst>
              <a:ext uri="{FF2B5EF4-FFF2-40B4-BE49-F238E27FC236}">
                <a16:creationId xmlns:a16="http://schemas.microsoft.com/office/drawing/2014/main" id="{DEE3B0A0-C0D3-FDC7-1540-3D55129D9366}"/>
              </a:ext>
            </a:extLst>
          </p:cNvPr>
          <p:cNvSpPr/>
          <p:nvPr/>
        </p:nvSpPr>
        <p:spPr>
          <a:xfrm>
            <a:off x="3916576" y="4358243"/>
            <a:ext cx="2173184" cy="1769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r>
              <a:rPr lang="en-US" dirty="0"/>
              <a:t>userId(PK)</a:t>
            </a:r>
          </a:p>
          <a:p>
            <a:r>
              <a:rPr lang="en-IN" dirty="0"/>
              <a:t>username</a:t>
            </a:r>
          </a:p>
          <a:p>
            <a:r>
              <a:rPr lang="en-IN" dirty="0"/>
              <a:t>email</a:t>
            </a:r>
          </a:p>
          <a:p>
            <a:r>
              <a:rPr lang="en-IN" dirty="0"/>
              <a:t>Password</a:t>
            </a:r>
          </a:p>
          <a:p>
            <a:r>
              <a:rPr lang="en-IN" dirty="0"/>
              <a:t>role</a:t>
            </a:r>
          </a:p>
        </p:txBody>
      </p:sp>
      <p:cxnSp>
        <p:nvCxnSpPr>
          <p:cNvPr id="23" name="Straight Connector 22">
            <a:extLst>
              <a:ext uri="{FF2B5EF4-FFF2-40B4-BE49-F238E27FC236}">
                <a16:creationId xmlns:a16="http://schemas.microsoft.com/office/drawing/2014/main" id="{7083B112-104F-867E-55B6-6F3A1CF7556B}"/>
              </a:ext>
            </a:extLst>
          </p:cNvPr>
          <p:cNvCxnSpPr/>
          <p:nvPr/>
        </p:nvCxnSpPr>
        <p:spPr>
          <a:xfrm flipH="1">
            <a:off x="5296395" y="3936445"/>
            <a:ext cx="3668169"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4BC374B3-1E48-F30B-E765-AA29CA6BEBCB}"/>
              </a:ext>
            </a:extLst>
          </p:cNvPr>
          <p:cNvCxnSpPr/>
          <p:nvPr/>
        </p:nvCxnSpPr>
        <p:spPr>
          <a:xfrm flipV="1">
            <a:off x="5296395" y="3740728"/>
            <a:ext cx="0" cy="195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A261C7A-6E93-FF08-D701-947A007DFC79}"/>
              </a:ext>
            </a:extLst>
          </p:cNvPr>
          <p:cNvCxnSpPr/>
          <p:nvPr/>
        </p:nvCxnSpPr>
        <p:spPr>
          <a:xfrm>
            <a:off x="6102242" y="2208810"/>
            <a:ext cx="381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B1714E45-B12F-5196-9B14-D7867D10EA3C}"/>
              </a:ext>
            </a:extLst>
          </p:cNvPr>
          <p:cNvCxnSpPr>
            <a:cxnSpLocks/>
          </p:cNvCxnSpPr>
          <p:nvPr/>
        </p:nvCxnSpPr>
        <p:spPr>
          <a:xfrm flipH="1">
            <a:off x="6089760" y="2361210"/>
            <a:ext cx="3935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122F039-2AF7-8195-2F9E-B01A3AA54BE4}"/>
              </a:ext>
            </a:extLst>
          </p:cNvPr>
          <p:cNvCxnSpPr>
            <a:cxnSpLocks/>
          </p:cNvCxnSpPr>
          <p:nvPr/>
        </p:nvCxnSpPr>
        <p:spPr>
          <a:xfrm flipH="1">
            <a:off x="8668944" y="2776846"/>
            <a:ext cx="2956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E7DB4051-7D6B-81D0-CAAF-C224EF69F4B6}"/>
              </a:ext>
            </a:extLst>
          </p:cNvPr>
          <p:cNvCxnSpPr>
            <a:cxnSpLocks/>
          </p:cNvCxnSpPr>
          <p:nvPr/>
        </p:nvCxnSpPr>
        <p:spPr>
          <a:xfrm>
            <a:off x="6102242" y="5128382"/>
            <a:ext cx="381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Top Corners Rounded 39">
            <a:extLst>
              <a:ext uri="{FF2B5EF4-FFF2-40B4-BE49-F238E27FC236}">
                <a16:creationId xmlns:a16="http://schemas.microsoft.com/office/drawing/2014/main" id="{A65D730B-5BBE-CAD0-4745-E88E34AF0213}"/>
              </a:ext>
            </a:extLst>
          </p:cNvPr>
          <p:cNvSpPr/>
          <p:nvPr/>
        </p:nvSpPr>
        <p:spPr>
          <a:xfrm>
            <a:off x="3916575" y="1330582"/>
            <a:ext cx="2173184" cy="498202"/>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Project</a:t>
            </a:r>
            <a:endParaRPr lang="en-IN" sz="2200" dirty="0"/>
          </a:p>
        </p:txBody>
      </p:sp>
      <p:sp>
        <p:nvSpPr>
          <p:cNvPr id="41" name="Rectangle: Top Corners Rounded 40">
            <a:extLst>
              <a:ext uri="{FF2B5EF4-FFF2-40B4-BE49-F238E27FC236}">
                <a16:creationId xmlns:a16="http://schemas.microsoft.com/office/drawing/2014/main" id="{EF44C916-018B-6016-86C0-2E9E108A4E01}"/>
              </a:ext>
            </a:extLst>
          </p:cNvPr>
          <p:cNvSpPr/>
          <p:nvPr/>
        </p:nvSpPr>
        <p:spPr>
          <a:xfrm>
            <a:off x="6471401" y="1444395"/>
            <a:ext cx="2185667" cy="498202"/>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Employee</a:t>
            </a:r>
            <a:endParaRPr lang="en-IN" sz="2200" dirty="0"/>
          </a:p>
        </p:txBody>
      </p:sp>
      <p:sp>
        <p:nvSpPr>
          <p:cNvPr id="42" name="Rectangle: Top Corners Rounded 41">
            <a:extLst>
              <a:ext uri="{FF2B5EF4-FFF2-40B4-BE49-F238E27FC236}">
                <a16:creationId xmlns:a16="http://schemas.microsoft.com/office/drawing/2014/main" id="{6A1DE572-AE14-0F30-E7A3-C92C17D351CA}"/>
              </a:ext>
            </a:extLst>
          </p:cNvPr>
          <p:cNvSpPr/>
          <p:nvPr/>
        </p:nvSpPr>
        <p:spPr>
          <a:xfrm>
            <a:off x="8961256" y="1484415"/>
            <a:ext cx="2173184" cy="498202"/>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Bug</a:t>
            </a:r>
            <a:endParaRPr lang="en-IN" sz="2200" dirty="0"/>
          </a:p>
        </p:txBody>
      </p:sp>
      <p:sp>
        <p:nvSpPr>
          <p:cNvPr id="43" name="Rectangle: Top Corners Rounded 42">
            <a:extLst>
              <a:ext uri="{FF2B5EF4-FFF2-40B4-BE49-F238E27FC236}">
                <a16:creationId xmlns:a16="http://schemas.microsoft.com/office/drawing/2014/main" id="{4B55109D-ED21-0D0A-8082-243F522CE7C7}"/>
              </a:ext>
            </a:extLst>
          </p:cNvPr>
          <p:cNvSpPr/>
          <p:nvPr/>
        </p:nvSpPr>
        <p:spPr>
          <a:xfrm>
            <a:off x="3917183" y="4057536"/>
            <a:ext cx="2173184" cy="498202"/>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User</a:t>
            </a:r>
            <a:endParaRPr lang="en-IN" sz="2200" dirty="0"/>
          </a:p>
        </p:txBody>
      </p:sp>
      <p:sp>
        <p:nvSpPr>
          <p:cNvPr id="44" name="Rectangle: Top Corners Rounded 43">
            <a:extLst>
              <a:ext uri="{FF2B5EF4-FFF2-40B4-BE49-F238E27FC236}">
                <a16:creationId xmlns:a16="http://schemas.microsoft.com/office/drawing/2014/main" id="{224F8229-6C7E-8DD5-54F9-C942C6FBC64B}"/>
              </a:ext>
            </a:extLst>
          </p:cNvPr>
          <p:cNvSpPr/>
          <p:nvPr/>
        </p:nvSpPr>
        <p:spPr>
          <a:xfrm>
            <a:off x="6477642" y="4291399"/>
            <a:ext cx="2173184" cy="498202"/>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Admin</a:t>
            </a:r>
            <a:endParaRPr lang="en-IN" sz="2200" dirty="0"/>
          </a:p>
        </p:txBody>
      </p:sp>
    </p:spTree>
    <p:extLst>
      <p:ext uri="{BB962C8B-B14F-4D97-AF65-F5344CB8AC3E}">
        <p14:creationId xmlns:p14="http://schemas.microsoft.com/office/powerpoint/2010/main" val="121665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server&#10;&#10;Description automatically generated">
            <a:extLst>
              <a:ext uri="{FF2B5EF4-FFF2-40B4-BE49-F238E27FC236}">
                <a16:creationId xmlns:a16="http://schemas.microsoft.com/office/drawing/2014/main" id="{1D892AA1-DECF-50C5-9F26-0AC3A05F7DFD}"/>
              </a:ext>
            </a:extLst>
          </p:cNvPr>
          <p:cNvPicPr>
            <a:picLocks noChangeAspect="1"/>
          </p:cNvPicPr>
          <p:nvPr/>
        </p:nvPicPr>
        <p:blipFill>
          <a:blip r:embed="rId3">
            <a:extLst>
              <a:ext uri="{28A0092B-C50C-407E-A947-70E740481C1C}">
                <a14:useLocalDpi xmlns:a14="http://schemas.microsoft.com/office/drawing/2010/main" val="0"/>
              </a:ext>
            </a:extLst>
          </a:blip>
          <a:srcRect l="247" r="1" b="1"/>
          <a:stretch/>
        </p:blipFill>
        <p:spPr>
          <a:xfrm>
            <a:off x="1155547" y="637762"/>
            <a:ext cx="9889808" cy="5576770"/>
          </a:xfrm>
          <a:prstGeom prst="rect">
            <a:avLst/>
          </a:prstGeom>
        </p:spPr>
      </p:pic>
      <p:sp>
        <p:nvSpPr>
          <p:cNvPr id="72" name="TextBox 71">
            <a:extLst>
              <a:ext uri="{FF2B5EF4-FFF2-40B4-BE49-F238E27FC236}">
                <a16:creationId xmlns:a16="http://schemas.microsoft.com/office/drawing/2014/main" id="{92765564-560D-42F1-76E2-48F6E4353177}"/>
              </a:ext>
            </a:extLst>
          </p:cNvPr>
          <p:cNvSpPr txBox="1"/>
          <p:nvPr/>
        </p:nvSpPr>
        <p:spPr>
          <a:xfrm>
            <a:off x="383821" y="152412"/>
            <a:ext cx="8760179" cy="769441"/>
          </a:xfrm>
          <a:prstGeom prst="rect">
            <a:avLst/>
          </a:prstGeom>
          <a:noFill/>
        </p:spPr>
        <p:txBody>
          <a:bodyPr wrap="square">
            <a:spAutoFit/>
          </a:bodyPr>
          <a:lstStyle/>
          <a:p>
            <a:endParaRPr lang="en-IN" sz="4400" dirty="0"/>
          </a:p>
        </p:txBody>
      </p:sp>
    </p:spTree>
    <p:extLst>
      <p:ext uri="{BB962C8B-B14F-4D97-AF65-F5344CB8AC3E}">
        <p14:creationId xmlns:p14="http://schemas.microsoft.com/office/powerpoint/2010/main" val="227607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Office Theme</Template>
  <TotalTime>939</TotalTime>
  <Words>381</Words>
  <Application>Microsoft Office PowerPoint</Application>
  <PresentationFormat>Widescreen</PresentationFormat>
  <Paragraphs>99</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montserrat</vt:lpstr>
      <vt:lpstr>Verdana</vt:lpstr>
      <vt:lpstr>Office Theme</vt:lpstr>
      <vt:lpstr>BUG TRACKING APPLICATION</vt:lpstr>
      <vt:lpstr>PowerPoint Presentation</vt:lpstr>
      <vt:lpstr>Problem Statement</vt:lpstr>
      <vt:lpstr>PowerPoint Presentation</vt:lpstr>
      <vt:lpstr>PowerPoint Presentation</vt:lpstr>
      <vt:lpstr>PowerPoint Presentation</vt:lpstr>
      <vt:lpstr>Sequence Diagram</vt:lpstr>
      <vt:lpstr>Database Diagram</vt:lpstr>
      <vt:lpstr>PowerPoint Presentation</vt:lpstr>
      <vt:lpstr>PowerPoint Presentation</vt:lpstr>
      <vt:lpstr>PowerPoint Presentation</vt:lpstr>
      <vt:lpstr>Conclusion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Poola Nikhil Kumar</dc:creator>
  <cp:lastModifiedBy>Venkata Sai Sree, Batchu Divya Naga</cp:lastModifiedBy>
  <cp:revision>14</cp:revision>
  <dcterms:created xsi:type="dcterms:W3CDTF">2024-11-18T09:42:34Z</dcterms:created>
  <dcterms:modified xsi:type="dcterms:W3CDTF">2024-11-21T18:03:04Z</dcterms:modified>
</cp:coreProperties>
</file>