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1" r:id="rId6"/>
    <p:sldId id="265" r:id="rId7"/>
    <p:sldId id="266" r:id="rId8"/>
    <p:sldId id="257"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6"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305E-D1EC-4B3A-9570-6D0CADF5F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8F6F1-0060-47BC-A6B1-21E0EC487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26F46E-6624-40E8-A536-B3326E6FB1B2}"/>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F99A1CA1-7D92-4C57-AC04-7192956CC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332DF-A312-4440-847F-2692921029C0}"/>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86431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40BB-CE54-49B1-9D78-BA89537E86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31800-99B0-4481-ACF7-9F0290157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3E1D9-53DB-4817-ADDC-BC1B8E80016A}"/>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1739F3F4-0770-4214-91F5-511961B1D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CFF44-6230-498E-ACC7-D032AD116B45}"/>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22378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118B4-85EF-4B6D-A425-765494A060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C88EA-5B70-4BD6-994D-5F28DA38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D1A11-977D-4831-B437-55081CB35E45}"/>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989AA747-E129-421F-AECC-4980D4A14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591BF-1FE1-4F90-B02C-EC94DB892432}"/>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90609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9770-F97F-4316-8FDF-57EC13251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DBD48E-E438-4795-A78E-E662F0B82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9366B-71DF-4CAB-9B26-67F53B7F7D12}"/>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15A5761A-C261-4EF7-A69F-10F3AF3F2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3559F-292E-4904-AA60-BF4F469424DA}"/>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49225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3275-244E-4A86-82FA-497BBFD1E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1F97CB-393A-4584-A4EB-445FD97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E238E0-C293-423C-8964-9895248D2523}"/>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1F4092D6-560B-470E-B806-EA3471A0A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82123-9389-4132-A3A7-B3E5900CE2EC}"/>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26395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139B-44C1-440E-90FE-1E7D952A2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BD5C8-7AFE-402A-9FC7-2541E35F3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607DC7-6A02-4880-93FE-631ACFF41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E723B3-688D-46A3-AE6C-EC18683B018D}"/>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6" name="Footer Placeholder 5">
            <a:extLst>
              <a:ext uri="{FF2B5EF4-FFF2-40B4-BE49-F238E27FC236}">
                <a16:creationId xmlns:a16="http://schemas.microsoft.com/office/drawing/2014/main" id="{A4BFCE53-B4FD-4D2A-B15C-65D1127A66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49BD4-60D5-40F7-80A3-E1F98BC74274}"/>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93508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50B4-912A-4FD8-A03E-8D77026CCE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9DF79-4F3E-4234-AE19-0C26AB8BF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70C42F-3F76-4A84-94BF-A406E85CE6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BB2B5-9856-41D6-9E40-67E8553F2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B41F9-55AE-465E-9AE5-EBBC9A1400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66C14C-B906-4B74-B341-D377F569740E}"/>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8" name="Footer Placeholder 7">
            <a:extLst>
              <a:ext uri="{FF2B5EF4-FFF2-40B4-BE49-F238E27FC236}">
                <a16:creationId xmlns:a16="http://schemas.microsoft.com/office/drawing/2014/main" id="{825DF61A-A868-4DC5-9DB3-AA0359AB5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86158A-21CB-42DB-9B14-60A2A073C7B5}"/>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05308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451C-BBF5-492D-8C3C-6B03CDA892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5BEC6A-126F-40EC-A2B3-BF10DA9B9415}"/>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4" name="Footer Placeholder 3">
            <a:extLst>
              <a:ext uri="{FF2B5EF4-FFF2-40B4-BE49-F238E27FC236}">
                <a16:creationId xmlns:a16="http://schemas.microsoft.com/office/drawing/2014/main" id="{7B19691E-8DB3-4F7C-8DF0-311FAF4EFA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FDECB8-C5B4-4C9D-91AE-8BEA53977161}"/>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40572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EC8E5-E734-49D8-B88B-EA99B1ED57A9}"/>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3" name="Footer Placeholder 2">
            <a:extLst>
              <a:ext uri="{FF2B5EF4-FFF2-40B4-BE49-F238E27FC236}">
                <a16:creationId xmlns:a16="http://schemas.microsoft.com/office/drawing/2014/main" id="{868EA071-A99E-4F3C-908E-E53E6B94CB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96A775-5CAA-49C7-8846-ABBB0D2F83D7}"/>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77961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8B5B-57CB-45B3-B5E7-49676FEC4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64EE72-C0F3-4CA1-BC36-3EC6D2AA6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15C98-B9A4-46D4-A930-E63DBBE6C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54677-525E-4BC8-AA8F-A694D5F22231}"/>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6" name="Footer Placeholder 5">
            <a:extLst>
              <a:ext uri="{FF2B5EF4-FFF2-40B4-BE49-F238E27FC236}">
                <a16:creationId xmlns:a16="http://schemas.microsoft.com/office/drawing/2014/main" id="{19E60C4C-015E-49B0-AF82-78B6948B2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1F3FD-78FE-418D-BDAA-CA115E62B739}"/>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308355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D3-6768-4AC3-ABC2-6D1FC2C4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076BD-1345-4460-9BDA-DECF81BF9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9D02A-E7CD-412E-ABEB-695E2E70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C2DA3-FD4A-40ED-930E-1F8DAB316102}"/>
              </a:ext>
            </a:extLst>
          </p:cNvPr>
          <p:cNvSpPr>
            <a:spLocks noGrp="1"/>
          </p:cNvSpPr>
          <p:nvPr>
            <p:ph type="dt" sz="half" idx="10"/>
          </p:nvPr>
        </p:nvSpPr>
        <p:spPr/>
        <p:txBody>
          <a:bodyPr/>
          <a:lstStyle/>
          <a:p>
            <a:fld id="{FB169BF6-B29B-47D2-BB23-8DB963606C87}" type="datetimeFigureOut">
              <a:rPr lang="en-IN" smtClean="0"/>
              <a:t>29-10-2021</a:t>
            </a:fld>
            <a:endParaRPr lang="en-IN"/>
          </a:p>
        </p:txBody>
      </p:sp>
      <p:sp>
        <p:nvSpPr>
          <p:cNvPr id="6" name="Footer Placeholder 5">
            <a:extLst>
              <a:ext uri="{FF2B5EF4-FFF2-40B4-BE49-F238E27FC236}">
                <a16:creationId xmlns:a16="http://schemas.microsoft.com/office/drawing/2014/main" id="{F6CD7DEC-937D-4F68-92B7-6B0DC9A33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E8B56-8710-4926-A920-46B43DC6CB65}"/>
              </a:ext>
            </a:extLst>
          </p:cNvPr>
          <p:cNvSpPr>
            <a:spLocks noGrp="1"/>
          </p:cNvSpPr>
          <p:nvPr>
            <p:ph type="sldNum" sz="quarter" idx="12"/>
          </p:nvPr>
        </p:nvSpPr>
        <p:spPr/>
        <p:txBody>
          <a:bodyPr/>
          <a:lstStyle/>
          <a:p>
            <a:fld id="{77B993A0-6F0C-4413-BB1E-973D05139F8A}" type="slidenum">
              <a:rPr lang="en-IN" smtClean="0"/>
              <a:t>‹#›</a:t>
            </a:fld>
            <a:endParaRPr lang="en-IN"/>
          </a:p>
        </p:txBody>
      </p:sp>
    </p:spTree>
    <p:extLst>
      <p:ext uri="{BB962C8B-B14F-4D97-AF65-F5344CB8AC3E}">
        <p14:creationId xmlns:p14="http://schemas.microsoft.com/office/powerpoint/2010/main" val="106454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58E2-C9B9-4B9E-A19C-B98DBD137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CE00E5-B53C-4273-80E2-D81C02E35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62DD0-A9AA-4168-965A-905D0F17B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69BF6-B29B-47D2-BB23-8DB963606C87}" type="datetimeFigureOut">
              <a:rPr lang="en-IN" smtClean="0"/>
              <a:t>29-10-2021</a:t>
            </a:fld>
            <a:endParaRPr lang="en-IN"/>
          </a:p>
        </p:txBody>
      </p:sp>
      <p:sp>
        <p:nvSpPr>
          <p:cNvPr id="5" name="Footer Placeholder 4">
            <a:extLst>
              <a:ext uri="{FF2B5EF4-FFF2-40B4-BE49-F238E27FC236}">
                <a16:creationId xmlns:a16="http://schemas.microsoft.com/office/drawing/2014/main" id="{90D60074-A996-4279-AA23-68B4EED47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07E713-D6C8-460E-9379-6BA4A535B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993A0-6F0C-4413-BB1E-973D05139F8A}" type="slidenum">
              <a:rPr lang="en-IN" smtClean="0"/>
              <a:t>‹#›</a:t>
            </a:fld>
            <a:endParaRPr lang="en-IN"/>
          </a:p>
        </p:txBody>
      </p:sp>
    </p:spTree>
    <p:extLst>
      <p:ext uri="{BB962C8B-B14F-4D97-AF65-F5344CB8AC3E}">
        <p14:creationId xmlns:p14="http://schemas.microsoft.com/office/powerpoint/2010/main" val="160152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otebooks/AI1_C2_FifaProject_PartB_Analysis.ipynb#partC" TargetMode="External"/><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888/notebooks/AI1_C2_FifaProject_PartB_Analysis.ipynb#part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journey-to-the-center-of-multi-label-classification-384c40229bff"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888/notebooks/AI1_C2_FifaProject_PartB_Analysis.ipynb#part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EB5B-768E-44DB-A804-6E292DBF38D6}"/>
              </a:ext>
            </a:extLst>
          </p:cNvPr>
          <p:cNvSpPr>
            <a:spLocks noGrp="1"/>
          </p:cNvSpPr>
          <p:nvPr>
            <p:ph type="ctrTitle"/>
          </p:nvPr>
        </p:nvSpPr>
        <p:spPr/>
        <p:txBody>
          <a:bodyPr/>
          <a:lstStyle/>
          <a:p>
            <a:r>
              <a:rPr lang="en-US" dirty="0"/>
              <a:t>FIFA PROJECT</a:t>
            </a:r>
            <a:endParaRPr lang="en-IN" dirty="0"/>
          </a:p>
        </p:txBody>
      </p:sp>
      <p:sp>
        <p:nvSpPr>
          <p:cNvPr id="3" name="Subtitle 2">
            <a:extLst>
              <a:ext uri="{FF2B5EF4-FFF2-40B4-BE49-F238E27FC236}">
                <a16:creationId xmlns:a16="http://schemas.microsoft.com/office/drawing/2014/main" id="{E3D730D7-8141-459D-9C62-1AFFE9EF7EBC}"/>
              </a:ext>
            </a:extLst>
          </p:cNvPr>
          <p:cNvSpPr>
            <a:spLocks noGrp="1"/>
          </p:cNvSpPr>
          <p:nvPr>
            <p:ph type="subTitle" idx="1"/>
          </p:nvPr>
        </p:nvSpPr>
        <p:spPr/>
        <p:txBody>
          <a:bodyPr/>
          <a:lstStyle/>
          <a:p>
            <a:r>
              <a:rPr lang="en-US" dirty="0"/>
              <a:t>By:</a:t>
            </a:r>
          </a:p>
          <a:p>
            <a:r>
              <a:rPr lang="en-US" dirty="0"/>
              <a:t>Aditya Sreedhar, Bhaskar Bharat, </a:t>
            </a:r>
            <a:r>
              <a:rPr lang="en-US" dirty="0" err="1"/>
              <a:t>Ekanki</a:t>
            </a:r>
            <a:r>
              <a:rPr lang="en-US" dirty="0"/>
              <a:t> Agarwal and Bharat </a:t>
            </a:r>
            <a:r>
              <a:rPr lang="en-US" dirty="0" err="1"/>
              <a:t>Rengarajan</a:t>
            </a:r>
            <a:endParaRPr lang="en-IN" dirty="0"/>
          </a:p>
        </p:txBody>
      </p:sp>
    </p:spTree>
    <p:extLst>
      <p:ext uri="{BB962C8B-B14F-4D97-AF65-F5344CB8AC3E}">
        <p14:creationId xmlns:p14="http://schemas.microsoft.com/office/powerpoint/2010/main" val="189718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0F248C-0A28-4EAD-8A68-F7D92F2CAD62}"/>
              </a:ext>
            </a:extLst>
          </p:cNvPr>
          <p:cNvSpPr>
            <a:spLocks noGrp="1"/>
          </p:cNvSpPr>
          <p:nvPr>
            <p:ph type="title"/>
          </p:nvPr>
        </p:nvSpPr>
        <p:spPr>
          <a:xfrm>
            <a:off x="838200" y="0"/>
            <a:ext cx="10515600" cy="1325563"/>
          </a:xfrm>
        </p:spPr>
        <p:txBody>
          <a:bodyPr>
            <a:normAutofit/>
          </a:bodyPr>
          <a:lstStyle/>
          <a:p>
            <a:r>
              <a:rPr lang="en-IN" sz="3200" b="1" dirty="0">
                <a:solidFill>
                  <a:srgbClr val="FF0000"/>
                </a:solidFill>
              </a:rPr>
              <a:t>Result</a:t>
            </a:r>
          </a:p>
        </p:txBody>
      </p:sp>
      <p:sp>
        <p:nvSpPr>
          <p:cNvPr id="8" name="Content Placeholder 2">
            <a:extLst>
              <a:ext uri="{FF2B5EF4-FFF2-40B4-BE49-F238E27FC236}">
                <a16:creationId xmlns:a16="http://schemas.microsoft.com/office/drawing/2014/main" id="{C77FC05A-AA28-43C1-8E71-47F69595FCA9}"/>
              </a:ext>
            </a:extLst>
          </p:cNvPr>
          <p:cNvSpPr>
            <a:spLocks noGrp="1"/>
          </p:cNvSpPr>
          <p:nvPr>
            <p:ph idx="1"/>
          </p:nvPr>
        </p:nvSpPr>
        <p:spPr>
          <a:xfrm>
            <a:off x="838200" y="1003990"/>
            <a:ext cx="10515600" cy="5383558"/>
          </a:xfrm>
        </p:spPr>
        <p:txBody>
          <a:bodyPr>
            <a:normAutofit/>
          </a:bodyPr>
          <a:lstStyle/>
          <a:p>
            <a:r>
              <a:rPr lang="en-IN" sz="2400" dirty="0"/>
              <a:t>Top 10 teams and scores:</a:t>
            </a:r>
          </a:p>
          <a:p>
            <a:endParaRPr lang="en-IN" sz="2400" dirty="0"/>
          </a:p>
          <a:p>
            <a:pPr marL="0" indent="0">
              <a:buNone/>
            </a:pPr>
            <a:endParaRPr lang="en-IN" sz="2400" dirty="0"/>
          </a:p>
          <a:p>
            <a:endParaRPr lang="en-IN" sz="2400" dirty="0"/>
          </a:p>
        </p:txBody>
      </p:sp>
      <p:graphicFrame>
        <p:nvGraphicFramePr>
          <p:cNvPr id="9" name="Table 8">
            <a:extLst>
              <a:ext uri="{FF2B5EF4-FFF2-40B4-BE49-F238E27FC236}">
                <a16:creationId xmlns:a16="http://schemas.microsoft.com/office/drawing/2014/main" id="{9024347D-A3FF-4C77-BC62-0573E9B73B13}"/>
              </a:ext>
            </a:extLst>
          </p:cNvPr>
          <p:cNvGraphicFramePr>
            <a:graphicFrameLocks noGrp="1"/>
          </p:cNvGraphicFramePr>
          <p:nvPr>
            <p:extLst>
              <p:ext uri="{D42A27DB-BD31-4B8C-83A1-F6EECF244321}">
                <p14:modId xmlns:p14="http://schemas.microsoft.com/office/powerpoint/2010/main" val="3257075610"/>
              </p:ext>
            </p:extLst>
          </p:nvPr>
        </p:nvGraphicFramePr>
        <p:xfrm>
          <a:off x="838200" y="1696278"/>
          <a:ext cx="5698435" cy="4691270"/>
        </p:xfrm>
        <a:graphic>
          <a:graphicData uri="http://schemas.openxmlformats.org/drawingml/2006/table">
            <a:tbl>
              <a:tblPr/>
              <a:tblGrid>
                <a:gridCol w="4197613">
                  <a:extLst>
                    <a:ext uri="{9D8B030D-6E8A-4147-A177-3AD203B41FA5}">
                      <a16:colId xmlns:a16="http://schemas.microsoft.com/office/drawing/2014/main" val="3246020179"/>
                    </a:ext>
                  </a:extLst>
                </a:gridCol>
                <a:gridCol w="1500822">
                  <a:extLst>
                    <a:ext uri="{9D8B030D-6E8A-4147-A177-3AD203B41FA5}">
                      <a16:colId xmlns:a16="http://schemas.microsoft.com/office/drawing/2014/main" val="3141376780"/>
                    </a:ext>
                  </a:extLst>
                </a:gridCol>
              </a:tblGrid>
              <a:tr h="469127">
                <a:tc>
                  <a:txBody>
                    <a:bodyPr/>
                    <a:lstStyle/>
                    <a:p>
                      <a:pPr algn="l" fontAlgn="b"/>
                      <a:r>
                        <a:rPr lang="en-IN" sz="1800" b="1" i="0" u="none" strike="noStrike" dirty="0">
                          <a:solidFill>
                            <a:srgbClr val="000000"/>
                          </a:solidFill>
                          <a:effectLst/>
                          <a:latin typeface="Calibri" panose="020F0502020204030204" pitchFamily="34" charset="0"/>
                        </a:rPr>
                        <a:t>Angers 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88.21604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586782"/>
                  </a:ext>
                </a:extLst>
              </a:tr>
              <a:tr h="469127">
                <a:tc>
                  <a:txBody>
                    <a:bodyPr/>
                    <a:lstStyle/>
                    <a:p>
                      <a:pPr algn="l" fontAlgn="b"/>
                      <a:r>
                        <a:rPr lang="en-IN" sz="1800" b="1" i="0" u="none" strike="noStrike">
                          <a:solidFill>
                            <a:srgbClr val="000000"/>
                          </a:solidFill>
                          <a:effectLst/>
                          <a:latin typeface="Calibri" panose="020F0502020204030204" pitchFamily="34" charset="0"/>
                        </a:rPr>
                        <a:t>Leicester 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87.60807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251544"/>
                  </a:ext>
                </a:extLst>
              </a:tr>
              <a:tr h="469127">
                <a:tc>
                  <a:txBody>
                    <a:bodyPr/>
                    <a:lstStyle/>
                    <a:p>
                      <a:pPr algn="l" fontAlgn="b"/>
                      <a:r>
                        <a:rPr lang="en-IN" sz="1800" b="1" i="0" u="none" strike="noStrike">
                          <a:solidFill>
                            <a:srgbClr val="000000"/>
                          </a:solidFill>
                          <a:effectLst/>
                          <a:latin typeface="Calibri" panose="020F0502020204030204" pitchFamily="34" charset="0"/>
                        </a:rPr>
                        <a:t>FC Bayern München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86.65541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402697"/>
                  </a:ext>
                </a:extLst>
              </a:tr>
              <a:tr h="469127">
                <a:tc>
                  <a:txBody>
                    <a:bodyPr/>
                    <a:lstStyle/>
                    <a:p>
                      <a:pPr algn="l" fontAlgn="b"/>
                      <a:r>
                        <a:rPr lang="en-IN" sz="1800" b="1" i="0" u="none" strike="noStrike">
                          <a:solidFill>
                            <a:srgbClr val="000000"/>
                          </a:solidFill>
                          <a:effectLst/>
                          <a:latin typeface="Calibri" panose="020F0502020204030204" pitchFamily="34" charset="0"/>
                        </a:rPr>
                        <a:t>Tottenham Hotspur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86.30033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976894"/>
                  </a:ext>
                </a:extLst>
              </a:tr>
              <a:tr h="469127">
                <a:tc>
                  <a:txBody>
                    <a:bodyPr/>
                    <a:lstStyle/>
                    <a:p>
                      <a:pPr algn="l" fontAlgn="b"/>
                      <a:r>
                        <a:rPr lang="en-IN" sz="1800" b="1" i="0" u="none" strike="noStrike">
                          <a:solidFill>
                            <a:srgbClr val="000000"/>
                          </a:solidFill>
                          <a:effectLst/>
                          <a:latin typeface="Calibri" panose="020F0502020204030204" pitchFamily="34" charset="0"/>
                        </a:rPr>
                        <a:t>SD Eibar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85.62901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0070251"/>
                  </a:ext>
                </a:extLst>
              </a:tr>
              <a:tr h="469127">
                <a:tc>
                  <a:txBody>
                    <a:bodyPr/>
                    <a:lstStyle/>
                    <a:p>
                      <a:pPr algn="l" fontAlgn="b"/>
                      <a:r>
                        <a:rPr lang="en-IN" sz="1800" b="1" i="0" u="none" strike="noStrike">
                          <a:solidFill>
                            <a:srgbClr val="000000"/>
                          </a:solidFill>
                          <a:effectLst/>
                          <a:latin typeface="Calibri" panose="020F0502020204030204" pitchFamily="34" charset="0"/>
                        </a:rPr>
                        <a:t>Watford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85.09843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784756"/>
                  </a:ext>
                </a:extLst>
              </a:tr>
              <a:tr h="469127">
                <a:tc>
                  <a:txBody>
                    <a:bodyPr/>
                    <a:lstStyle/>
                    <a:p>
                      <a:pPr algn="l" fontAlgn="b"/>
                      <a:r>
                        <a:rPr lang="en-IN" sz="1800" b="1" i="0" u="none" strike="noStrike">
                          <a:solidFill>
                            <a:srgbClr val="000000"/>
                          </a:solidFill>
                          <a:effectLst/>
                          <a:latin typeface="Calibri" panose="020F0502020204030204" pitchFamily="34" charset="0"/>
                        </a:rPr>
                        <a:t>Bayer 04 Leverkusen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85.00244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3475897"/>
                  </a:ext>
                </a:extLst>
              </a:tr>
              <a:tr h="469127">
                <a:tc>
                  <a:txBody>
                    <a:bodyPr/>
                    <a:lstStyle/>
                    <a:p>
                      <a:pPr algn="l" fontAlgn="b"/>
                      <a:r>
                        <a:rPr lang="en-IN" sz="1800" b="1" i="0" u="none" strike="noStrike">
                          <a:solidFill>
                            <a:srgbClr val="000000"/>
                          </a:solidFill>
                          <a:effectLst/>
                          <a:latin typeface="Calibri" panose="020F0502020204030204" pitchFamily="34" charset="0"/>
                        </a:rPr>
                        <a:t>OGC Nice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84.9235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681515"/>
                  </a:ext>
                </a:extLst>
              </a:tr>
              <a:tr h="469127">
                <a:tc>
                  <a:txBody>
                    <a:bodyPr/>
                    <a:lstStyle/>
                    <a:p>
                      <a:pPr algn="l" fontAlgn="b"/>
                      <a:r>
                        <a:rPr lang="en-IN" sz="1800" b="1" i="0" u="none" strike="noStrike">
                          <a:solidFill>
                            <a:srgbClr val="000000"/>
                          </a:solidFill>
                          <a:effectLst/>
                          <a:latin typeface="Calibri" panose="020F0502020204030204" pitchFamily="34" charset="0"/>
                        </a:rPr>
                        <a:t>Real Madrid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84.70978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973147"/>
                  </a:ext>
                </a:extLst>
              </a:tr>
              <a:tr h="469127">
                <a:tc>
                  <a:txBody>
                    <a:bodyPr/>
                    <a:lstStyle/>
                    <a:p>
                      <a:pPr algn="l" fontAlgn="b"/>
                      <a:r>
                        <a:rPr lang="en-IN" sz="1800" b="1" i="0" u="none" strike="noStrike">
                          <a:solidFill>
                            <a:srgbClr val="000000"/>
                          </a:solidFill>
                          <a:effectLst/>
                          <a:latin typeface="Calibri" panose="020F0502020204030204" pitchFamily="34" charset="0"/>
                        </a:rPr>
                        <a:t>SV Werder Bremen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Calibri" panose="020F0502020204030204" pitchFamily="34" charset="0"/>
                        </a:rPr>
                        <a:t>82.92663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640957"/>
                  </a:ext>
                </a:extLst>
              </a:tr>
            </a:tbl>
          </a:graphicData>
        </a:graphic>
      </p:graphicFrame>
    </p:spTree>
    <p:extLst>
      <p:ext uri="{BB962C8B-B14F-4D97-AF65-F5344CB8AC3E}">
        <p14:creationId xmlns:p14="http://schemas.microsoft.com/office/powerpoint/2010/main" val="162501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A4E2-67A3-4211-93E6-0E0C07B79962}"/>
              </a:ext>
            </a:extLst>
          </p:cNvPr>
          <p:cNvSpPr>
            <a:spLocks noGrp="1"/>
          </p:cNvSpPr>
          <p:nvPr>
            <p:ph type="ctrTitle"/>
          </p:nvPr>
        </p:nvSpPr>
        <p:spPr>
          <a:xfrm>
            <a:off x="398584" y="2750526"/>
            <a:ext cx="4911970" cy="678473"/>
          </a:xfrm>
        </p:spPr>
        <p:txBody>
          <a:bodyPr>
            <a:normAutofit/>
          </a:bodyPr>
          <a:lstStyle/>
          <a:p>
            <a:pPr algn="l"/>
            <a:r>
              <a:rPr lang="en-IN" sz="2400" b="1" i="1" u="sng" dirty="0"/>
              <a:t>Objective: </a:t>
            </a:r>
            <a:r>
              <a:rPr lang="en-US" sz="1800" b="0" i="0" dirty="0">
                <a:solidFill>
                  <a:srgbClr val="222222"/>
                </a:solidFill>
                <a:effectLst/>
                <a:latin typeface="Open Sans" panose="020B0604020202020204" pitchFamily="34" charset="0"/>
              </a:rPr>
              <a:t>Predict the Overall (OVR ) skill Statistic for players in the FIFA 2020 Edition</a:t>
            </a:r>
            <a:endParaRPr lang="en-IN" sz="1800" dirty="0"/>
          </a:p>
        </p:txBody>
      </p:sp>
      <p:sp>
        <p:nvSpPr>
          <p:cNvPr id="3" name="Subtitle 2">
            <a:extLst>
              <a:ext uri="{FF2B5EF4-FFF2-40B4-BE49-F238E27FC236}">
                <a16:creationId xmlns:a16="http://schemas.microsoft.com/office/drawing/2014/main" id="{739F944B-2E43-41D0-8CFD-73906CF752AB}"/>
              </a:ext>
            </a:extLst>
          </p:cNvPr>
          <p:cNvSpPr>
            <a:spLocks noGrp="1"/>
          </p:cNvSpPr>
          <p:nvPr>
            <p:ph type="subTitle" idx="1"/>
          </p:nvPr>
        </p:nvSpPr>
        <p:spPr>
          <a:xfrm>
            <a:off x="398584" y="3700097"/>
            <a:ext cx="4621824" cy="1689588"/>
          </a:xfrm>
        </p:spPr>
        <p:txBody>
          <a:bodyPr/>
          <a:lstStyle/>
          <a:p>
            <a:pPr algn="l"/>
            <a:r>
              <a:rPr lang="en-IN" sz="2000" dirty="0"/>
              <a:t>The features used for the particular problem were broadly classified into following groups. There were 103 features to start with.</a:t>
            </a:r>
          </a:p>
          <a:p>
            <a:pPr algn="l"/>
            <a:endParaRPr lang="en-IN" sz="2000" dirty="0"/>
          </a:p>
          <a:p>
            <a:pPr algn="l"/>
            <a:endParaRPr lang="en-IN" sz="2000" dirty="0"/>
          </a:p>
          <a:p>
            <a:pPr algn="l"/>
            <a:endParaRPr lang="en-IN" sz="2000" dirty="0"/>
          </a:p>
          <a:p>
            <a:endParaRPr lang="en-IN" dirty="0"/>
          </a:p>
        </p:txBody>
      </p:sp>
      <p:pic>
        <p:nvPicPr>
          <p:cNvPr id="8" name="Picture 7">
            <a:extLst>
              <a:ext uri="{FF2B5EF4-FFF2-40B4-BE49-F238E27FC236}">
                <a16:creationId xmlns:a16="http://schemas.microsoft.com/office/drawing/2014/main" id="{9B48198A-6D79-4185-B716-DD79BE35B938}"/>
              </a:ext>
            </a:extLst>
          </p:cNvPr>
          <p:cNvPicPr>
            <a:picLocks noChangeAspect="1"/>
          </p:cNvPicPr>
          <p:nvPr/>
        </p:nvPicPr>
        <p:blipFill>
          <a:blip r:embed="rId2"/>
          <a:stretch>
            <a:fillRect/>
          </a:stretch>
        </p:blipFill>
        <p:spPr>
          <a:xfrm>
            <a:off x="5564798" y="1657351"/>
            <a:ext cx="5191125" cy="4952998"/>
          </a:xfrm>
          <a:prstGeom prst="rect">
            <a:avLst/>
          </a:prstGeom>
        </p:spPr>
      </p:pic>
      <p:sp>
        <p:nvSpPr>
          <p:cNvPr id="5" name="Title 1">
            <a:extLst>
              <a:ext uri="{FF2B5EF4-FFF2-40B4-BE49-F238E27FC236}">
                <a16:creationId xmlns:a16="http://schemas.microsoft.com/office/drawing/2014/main" id="{B73DECAF-DCAC-44ED-B570-15B43A72E184}"/>
              </a:ext>
            </a:extLst>
          </p:cNvPr>
          <p:cNvSpPr txBox="1">
            <a:spLocks/>
          </p:cNvSpPr>
          <p:nvPr/>
        </p:nvSpPr>
        <p:spPr>
          <a:xfrm>
            <a:off x="539262" y="176090"/>
            <a:ext cx="6907823" cy="129222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400" b="1" u="sng" dirty="0">
                <a:solidFill>
                  <a:srgbClr val="296EAA"/>
                </a:solidFill>
                <a:latin typeface="+mn-lt"/>
                <a:hlinkClick r:id="rId3"/>
              </a:rPr>
              <a:t>Part A – </a:t>
            </a:r>
            <a:r>
              <a:rPr lang="en-US" altLang="en-US" sz="4400" b="1" u="sng" dirty="0">
                <a:solidFill>
                  <a:srgbClr val="296EAA"/>
                </a:solidFill>
                <a:latin typeface="+mn-lt"/>
              </a:rPr>
              <a:t>Rank the Players</a:t>
            </a:r>
            <a:br>
              <a:rPr lang="en-US" altLang="en-US" sz="4400" b="1" dirty="0">
                <a:solidFill>
                  <a:srgbClr val="000000"/>
                </a:solidFill>
                <a:latin typeface="+mn-lt"/>
              </a:rPr>
            </a:br>
            <a:endParaRPr lang="en-IN" dirty="0"/>
          </a:p>
        </p:txBody>
      </p:sp>
    </p:spTree>
    <p:extLst>
      <p:ext uri="{BB962C8B-B14F-4D97-AF65-F5344CB8AC3E}">
        <p14:creationId xmlns:p14="http://schemas.microsoft.com/office/powerpoint/2010/main" val="130757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410C-9382-4497-9993-A943D46A7C31}"/>
              </a:ext>
            </a:extLst>
          </p:cNvPr>
          <p:cNvSpPr>
            <a:spLocks noGrp="1"/>
          </p:cNvSpPr>
          <p:nvPr>
            <p:ph type="ctrTitle"/>
          </p:nvPr>
        </p:nvSpPr>
        <p:spPr>
          <a:xfrm>
            <a:off x="590550" y="371476"/>
            <a:ext cx="10706100" cy="542924"/>
          </a:xfrm>
        </p:spPr>
        <p:txBody>
          <a:bodyPr>
            <a:noAutofit/>
          </a:bodyPr>
          <a:lstStyle/>
          <a:p>
            <a:pPr algn="l"/>
            <a:r>
              <a:rPr lang="en-IN" sz="2800" b="1" i="1" u="sng" dirty="0"/>
              <a:t>Main Ideas: </a:t>
            </a:r>
            <a:r>
              <a:rPr lang="en-IN" sz="2000" dirty="0"/>
              <a:t>The keys points about the predictive modelling exercise are summarized below:</a:t>
            </a:r>
            <a:endParaRPr lang="en-IN" sz="3200" dirty="0"/>
          </a:p>
        </p:txBody>
      </p:sp>
      <p:graphicFrame>
        <p:nvGraphicFramePr>
          <p:cNvPr id="5" name="Table 4">
            <a:extLst>
              <a:ext uri="{FF2B5EF4-FFF2-40B4-BE49-F238E27FC236}">
                <a16:creationId xmlns:a16="http://schemas.microsoft.com/office/drawing/2014/main" id="{416366A2-D258-4A1C-B31E-FB70C1897739}"/>
              </a:ext>
            </a:extLst>
          </p:cNvPr>
          <p:cNvGraphicFramePr>
            <a:graphicFrameLocks noGrp="1"/>
          </p:cNvGraphicFramePr>
          <p:nvPr/>
        </p:nvGraphicFramePr>
        <p:xfrm>
          <a:off x="809625" y="914400"/>
          <a:ext cx="9782175" cy="3867149"/>
        </p:xfrm>
        <a:graphic>
          <a:graphicData uri="http://schemas.openxmlformats.org/drawingml/2006/table">
            <a:tbl>
              <a:tblPr>
                <a:tableStyleId>{5C22544A-7EE6-4342-B048-85BDC9FD1C3A}</a:tableStyleId>
              </a:tblPr>
              <a:tblGrid>
                <a:gridCol w="9782175">
                  <a:extLst>
                    <a:ext uri="{9D8B030D-6E8A-4147-A177-3AD203B41FA5}">
                      <a16:colId xmlns:a16="http://schemas.microsoft.com/office/drawing/2014/main" val="3248809264"/>
                    </a:ext>
                  </a:extLst>
                </a:gridCol>
              </a:tblGrid>
              <a:tr h="484281">
                <a:tc>
                  <a:txBody>
                    <a:bodyPr/>
                    <a:lstStyle/>
                    <a:p>
                      <a:pPr marL="171450" indent="-171450" algn="l" fontAlgn="b">
                        <a:buFont typeface="Arial" panose="020B0604020202020204" pitchFamily="34" charset="0"/>
                        <a:buChar char="•"/>
                      </a:pPr>
                      <a:r>
                        <a:rPr lang="en-US" sz="1400" u="none" strike="noStrike" dirty="0">
                          <a:effectLst/>
                        </a:rPr>
                        <a:t>Any player in the game is given an overall rating statistic in the range 0-100</a:t>
                      </a:r>
                    </a:p>
                    <a:p>
                      <a:pPr marL="0" indent="0" algn="l" fontAlgn="b">
                        <a:buFont typeface="Arial" panose="020B0604020202020204" pitchFamily="34" charset="0"/>
                        <a:buNone/>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5061527"/>
                  </a:ext>
                </a:extLst>
              </a:tr>
              <a:tr h="484281">
                <a:tc>
                  <a:txBody>
                    <a:bodyPr/>
                    <a:lstStyle/>
                    <a:p>
                      <a:pPr marL="171450" indent="-171450" algn="l" fontAlgn="b">
                        <a:buFont typeface="Arial" panose="020B0604020202020204" pitchFamily="34" charset="0"/>
                        <a:buChar char="•"/>
                      </a:pPr>
                      <a:r>
                        <a:rPr lang="en-US" sz="1400" u="none" strike="noStrike" dirty="0">
                          <a:effectLst/>
                        </a:rPr>
                        <a:t>Few features (20) like player position, player </a:t>
                      </a:r>
                      <a:r>
                        <a:rPr lang="en-US" sz="1400" u="none" strike="noStrike" dirty="0" err="1">
                          <a:effectLst/>
                        </a:rPr>
                        <a:t>url</a:t>
                      </a:r>
                      <a:r>
                        <a:rPr lang="en-US" sz="1400" u="none" strike="noStrike" dirty="0">
                          <a:effectLst/>
                        </a:rPr>
                        <a:t>, date of birth, </a:t>
                      </a:r>
                      <a:r>
                        <a:rPr lang="en-US" sz="1400" u="none" strike="noStrike" dirty="0" err="1">
                          <a:effectLst/>
                        </a:rPr>
                        <a:t>etc</a:t>
                      </a:r>
                      <a:r>
                        <a:rPr lang="en-US" sz="1400" u="none" strike="noStrike" dirty="0">
                          <a:effectLst/>
                        </a:rPr>
                        <a:t> were dropped based on human judgement.</a:t>
                      </a:r>
                    </a:p>
                    <a:p>
                      <a:pPr marL="171450" indent="-171450" algn="l" fontAlgn="b">
                        <a:buFont typeface="Arial" panose="020B0604020202020204" pitchFamily="34" charset="0"/>
                        <a:buChar char="•"/>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231927"/>
                  </a:ext>
                </a:extLst>
              </a:tr>
              <a:tr h="484281">
                <a:tc>
                  <a:txBody>
                    <a:bodyPr/>
                    <a:lstStyle/>
                    <a:p>
                      <a:pPr marL="171450" indent="-171450" algn="l" fontAlgn="b">
                        <a:buFont typeface="Arial" panose="020B0604020202020204" pitchFamily="34" charset="0"/>
                        <a:buChar char="•"/>
                      </a:pPr>
                      <a:r>
                        <a:rPr lang="en-US" sz="1400" u="none" strike="noStrike" dirty="0">
                          <a:effectLst/>
                        </a:rPr>
                        <a:t>It was assured that factors from all the feature groups were considered for modelling analysis</a:t>
                      </a:r>
                    </a:p>
                    <a:p>
                      <a:pPr marL="0" indent="0" algn="l" fontAlgn="b">
                        <a:buFont typeface="Arial" panose="020B0604020202020204" pitchFamily="34" charset="0"/>
                        <a:buNone/>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31592634"/>
                  </a:ext>
                </a:extLst>
              </a:tr>
              <a:tr h="722872">
                <a:tc>
                  <a:txBody>
                    <a:bodyPr/>
                    <a:lstStyle/>
                    <a:p>
                      <a:pPr marL="171450" indent="-171450" algn="l" fontAlgn="b">
                        <a:buFont typeface="Arial" panose="020B0604020202020204" pitchFamily="34" charset="0"/>
                        <a:buChar char="•"/>
                      </a:pPr>
                      <a:r>
                        <a:rPr lang="en-US" sz="1400" u="none" strike="noStrike" dirty="0">
                          <a:effectLst/>
                        </a:rPr>
                        <a:t>Exploratory Analysis was carried out for few predictors. Basis the analysis, variables like preferred foot, body type, work rate and player position were dropped.</a:t>
                      </a:r>
                    </a:p>
                    <a:p>
                      <a:pPr marL="0" indent="0" algn="l" fontAlgn="b">
                        <a:buFont typeface="Arial" panose="020B0604020202020204" pitchFamily="34" charset="0"/>
                        <a:buNone/>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9459375"/>
                  </a:ext>
                </a:extLst>
              </a:tr>
              <a:tr h="484281">
                <a:tc>
                  <a:txBody>
                    <a:bodyPr/>
                    <a:lstStyle/>
                    <a:p>
                      <a:pPr marL="171450" indent="-171450" algn="l" fontAlgn="b">
                        <a:buFont typeface="Arial" panose="020B0604020202020204" pitchFamily="34" charset="0"/>
                        <a:buChar char="•"/>
                      </a:pPr>
                      <a:r>
                        <a:rPr lang="en-US" sz="1400" u="none" strike="noStrike" dirty="0">
                          <a:effectLst/>
                        </a:rPr>
                        <a:t>Moderate Correlation among quite a few predictors was observed</a:t>
                      </a:r>
                    </a:p>
                    <a:p>
                      <a:pPr marL="171450" indent="-171450" algn="l" fontAlgn="b">
                        <a:buFont typeface="Arial" panose="020B0604020202020204" pitchFamily="34" charset="0"/>
                        <a:buChar char="•"/>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24242447"/>
                  </a:ext>
                </a:extLst>
              </a:tr>
              <a:tr h="484281">
                <a:tc>
                  <a:txBody>
                    <a:bodyPr/>
                    <a:lstStyle/>
                    <a:p>
                      <a:pPr marL="171450" indent="-171450" algn="l" fontAlgn="b">
                        <a:buFont typeface="Arial" panose="020B0604020202020204" pitchFamily="34" charset="0"/>
                        <a:buChar char="•"/>
                      </a:pPr>
                      <a:r>
                        <a:rPr lang="en-US" sz="1400" u="none" strike="noStrike" dirty="0">
                          <a:effectLst/>
                        </a:rPr>
                        <a:t>Threshold of 20% was used for initial shortlisting of features based on correlation with overall rating.</a:t>
                      </a:r>
                    </a:p>
                    <a:p>
                      <a:pPr marL="171450" indent="-171450" algn="l" fontAlgn="b">
                        <a:buFont typeface="Arial" panose="020B0604020202020204" pitchFamily="34" charset="0"/>
                        <a:buChar char="•"/>
                      </a:pPr>
                      <a:endParaRPr lang="en-US"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8304514"/>
                  </a:ext>
                </a:extLst>
              </a:tr>
              <a:tr h="722872">
                <a:tc>
                  <a:txBody>
                    <a:bodyPr/>
                    <a:lstStyle/>
                    <a:p>
                      <a:pPr marL="171450" indent="-171450" algn="l" fontAlgn="b">
                        <a:buFont typeface="Arial" panose="020B0604020202020204" pitchFamily="34" charset="0"/>
                        <a:buChar char="•"/>
                      </a:pPr>
                      <a:r>
                        <a:rPr lang="en-US" sz="1400" u="none" strike="noStrike" dirty="0">
                          <a:effectLst/>
                        </a:rPr>
                        <a:t>Finally, 62 features were used for modelling exercise.</a:t>
                      </a:r>
                    </a:p>
                    <a:p>
                      <a:pPr marL="171450" indent="-171450" algn="l" fontAlgn="b">
                        <a:buFont typeface="Arial" panose="020B0604020202020204" pitchFamily="34" charset="0"/>
                        <a:buChar char="•"/>
                      </a:pPr>
                      <a:endParaRPr lang="en-US" sz="1400" u="none" strike="noStrike" dirty="0">
                        <a:effectLst/>
                      </a:endParaRPr>
                    </a:p>
                    <a:p>
                      <a:pPr marL="171450" indent="-171450" algn="l" fontAlgn="b">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Following Modelling techniques were used: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330003"/>
                  </a:ext>
                </a:extLst>
              </a:tr>
            </a:tbl>
          </a:graphicData>
        </a:graphic>
      </p:graphicFrame>
      <p:pic>
        <p:nvPicPr>
          <p:cNvPr id="8" name="Picture 7">
            <a:extLst>
              <a:ext uri="{FF2B5EF4-FFF2-40B4-BE49-F238E27FC236}">
                <a16:creationId xmlns:a16="http://schemas.microsoft.com/office/drawing/2014/main" id="{92927DB6-7BEA-4175-86B9-F371292741BD}"/>
              </a:ext>
            </a:extLst>
          </p:cNvPr>
          <p:cNvPicPr>
            <a:picLocks noChangeAspect="1"/>
          </p:cNvPicPr>
          <p:nvPr/>
        </p:nvPicPr>
        <p:blipFill>
          <a:blip r:embed="rId2"/>
          <a:stretch>
            <a:fillRect/>
          </a:stretch>
        </p:blipFill>
        <p:spPr>
          <a:xfrm>
            <a:off x="809625" y="4857750"/>
            <a:ext cx="9810750" cy="1929670"/>
          </a:xfrm>
          <a:prstGeom prst="rect">
            <a:avLst/>
          </a:prstGeom>
        </p:spPr>
      </p:pic>
    </p:spTree>
    <p:extLst>
      <p:ext uri="{BB962C8B-B14F-4D97-AF65-F5344CB8AC3E}">
        <p14:creationId xmlns:p14="http://schemas.microsoft.com/office/powerpoint/2010/main" val="3282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0291-A932-4B7F-A60E-7AA236FE03FB}"/>
              </a:ext>
            </a:extLst>
          </p:cNvPr>
          <p:cNvSpPr>
            <a:spLocks noGrp="1"/>
          </p:cNvSpPr>
          <p:nvPr>
            <p:ph type="title"/>
          </p:nvPr>
        </p:nvSpPr>
        <p:spPr>
          <a:xfrm>
            <a:off x="561975" y="247651"/>
            <a:ext cx="10515600" cy="433386"/>
          </a:xfrm>
        </p:spPr>
        <p:txBody>
          <a:bodyPr>
            <a:normAutofit fontScale="90000"/>
          </a:bodyPr>
          <a:lstStyle/>
          <a:p>
            <a:r>
              <a:rPr lang="en-IN" sz="3100" b="1" i="1" u="sng" dirty="0"/>
              <a:t>Key Results:</a:t>
            </a:r>
            <a:endParaRPr lang="en-IN" b="1" i="1" u="sng" dirty="0"/>
          </a:p>
        </p:txBody>
      </p:sp>
      <p:sp>
        <p:nvSpPr>
          <p:cNvPr id="12" name="Content Placeholder 11">
            <a:extLst>
              <a:ext uri="{FF2B5EF4-FFF2-40B4-BE49-F238E27FC236}">
                <a16:creationId xmlns:a16="http://schemas.microsoft.com/office/drawing/2014/main" id="{33758435-58DF-43D2-B939-BE6E220DC4D9}"/>
              </a:ext>
            </a:extLst>
          </p:cNvPr>
          <p:cNvSpPr>
            <a:spLocks noGrp="1"/>
          </p:cNvSpPr>
          <p:nvPr>
            <p:ph idx="1"/>
          </p:nvPr>
        </p:nvSpPr>
        <p:spPr>
          <a:xfrm>
            <a:off x="323850" y="754856"/>
            <a:ext cx="10515600" cy="5348288"/>
          </a:xfrm>
        </p:spPr>
        <p:txBody>
          <a:bodyPr>
            <a:normAutofit/>
          </a:bodyPr>
          <a:lstStyle/>
          <a:p>
            <a:r>
              <a:rPr lang="en-IN" sz="2000" dirty="0"/>
              <a:t>The following results were observed:</a:t>
            </a:r>
          </a:p>
          <a:p>
            <a:endParaRPr lang="en-IN" sz="2000" dirty="0"/>
          </a:p>
          <a:p>
            <a:endParaRPr lang="en-IN" sz="2000" dirty="0"/>
          </a:p>
          <a:p>
            <a:endParaRPr lang="en-IN" sz="1800" dirty="0"/>
          </a:p>
          <a:p>
            <a:r>
              <a:rPr lang="en-IN" sz="2000" dirty="0"/>
              <a:t>K-NN was clearly overfitting the data and was also underperforming (cross validation MSE of </a:t>
            </a:r>
            <a:r>
              <a:rPr lang="en-IN" sz="2000"/>
              <a:t>around 0.04) </a:t>
            </a:r>
            <a:r>
              <a:rPr lang="en-IN" sz="2000" dirty="0"/>
              <a:t>as compared to the above two models.</a:t>
            </a:r>
          </a:p>
          <a:p>
            <a:r>
              <a:rPr lang="en-IN" sz="2000" dirty="0"/>
              <a:t>Logit regression with L2 penalty was chosen as the final model. </a:t>
            </a:r>
          </a:p>
          <a:p>
            <a:r>
              <a:rPr lang="en-IN" sz="2000" dirty="0"/>
              <a:t>Features like movement reactions, value of the player, skill ball control, mentality composure , physic, power strength were few of the variables which were found to be important in predicting the overall rating of the player. Hence, adequate coverage of factors was seen in predicting the variables.</a:t>
            </a:r>
          </a:p>
          <a:p>
            <a:r>
              <a:rPr lang="en-IN" sz="2000" dirty="0"/>
              <a:t>On the test data, following results were obtained:</a:t>
            </a:r>
          </a:p>
          <a:p>
            <a:endParaRPr lang="en-IN" sz="2000" dirty="0"/>
          </a:p>
        </p:txBody>
      </p:sp>
      <p:pic>
        <p:nvPicPr>
          <p:cNvPr id="13" name="Picture 12">
            <a:extLst>
              <a:ext uri="{FF2B5EF4-FFF2-40B4-BE49-F238E27FC236}">
                <a16:creationId xmlns:a16="http://schemas.microsoft.com/office/drawing/2014/main" id="{B7978440-1AA5-4B7C-AD30-A0A2F8AAB4BC}"/>
              </a:ext>
            </a:extLst>
          </p:cNvPr>
          <p:cNvPicPr>
            <a:picLocks noChangeAspect="1"/>
          </p:cNvPicPr>
          <p:nvPr/>
        </p:nvPicPr>
        <p:blipFill>
          <a:blip r:embed="rId2"/>
          <a:stretch>
            <a:fillRect/>
          </a:stretch>
        </p:blipFill>
        <p:spPr>
          <a:xfrm>
            <a:off x="647701" y="4714875"/>
            <a:ext cx="8220074" cy="1009649"/>
          </a:xfrm>
          <a:prstGeom prst="rect">
            <a:avLst/>
          </a:prstGeom>
        </p:spPr>
      </p:pic>
      <p:pic>
        <p:nvPicPr>
          <p:cNvPr id="15" name="Picture 14">
            <a:extLst>
              <a:ext uri="{FF2B5EF4-FFF2-40B4-BE49-F238E27FC236}">
                <a16:creationId xmlns:a16="http://schemas.microsoft.com/office/drawing/2014/main" id="{26640423-B49D-4797-B2BE-46AE8CCA267D}"/>
              </a:ext>
            </a:extLst>
          </p:cNvPr>
          <p:cNvPicPr>
            <a:picLocks noChangeAspect="1"/>
          </p:cNvPicPr>
          <p:nvPr/>
        </p:nvPicPr>
        <p:blipFill>
          <a:blip r:embed="rId3"/>
          <a:stretch>
            <a:fillRect/>
          </a:stretch>
        </p:blipFill>
        <p:spPr>
          <a:xfrm>
            <a:off x="718195" y="1285877"/>
            <a:ext cx="8149580" cy="876299"/>
          </a:xfrm>
          <a:prstGeom prst="rect">
            <a:avLst/>
          </a:prstGeom>
        </p:spPr>
      </p:pic>
    </p:spTree>
    <p:extLst>
      <p:ext uri="{BB962C8B-B14F-4D97-AF65-F5344CB8AC3E}">
        <p14:creationId xmlns:p14="http://schemas.microsoft.com/office/powerpoint/2010/main" val="8315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6EB5-7579-4D2E-8752-9FAB0713D7D1}"/>
              </a:ext>
            </a:extLst>
          </p:cNvPr>
          <p:cNvSpPr>
            <a:spLocks noGrp="1"/>
          </p:cNvSpPr>
          <p:nvPr>
            <p:ph type="title"/>
          </p:nvPr>
        </p:nvSpPr>
        <p:spPr/>
        <p:txBody>
          <a:bodyPr/>
          <a:lstStyle/>
          <a:p>
            <a:r>
              <a:rPr kumimoji="0" lang="en-US" altLang="en-US" sz="4400" b="1" i="0" u="sng" strike="noStrike" cap="none" normalizeH="0" baseline="0" dirty="0">
                <a:ln>
                  <a:noFill/>
                </a:ln>
                <a:solidFill>
                  <a:srgbClr val="296EAA"/>
                </a:solidFill>
                <a:effectLst/>
                <a:latin typeface="+mn-lt"/>
                <a:hlinkClick r:id="rId2"/>
              </a:rPr>
              <a:t>Part B – </a:t>
            </a:r>
            <a:r>
              <a:rPr kumimoji="0" lang="en-US" altLang="en-US" sz="4400" b="1" i="0" u="sng" strike="noStrike" cap="none" normalizeH="0" baseline="0" dirty="0">
                <a:ln>
                  <a:noFill/>
                </a:ln>
                <a:solidFill>
                  <a:srgbClr val="296EAA"/>
                </a:solidFill>
                <a:effectLst/>
                <a:latin typeface="+mn-lt"/>
              </a:rPr>
              <a:t>Classify Player Position</a:t>
            </a:r>
            <a:br>
              <a:rPr kumimoji="0" lang="en-US" altLang="en-US" sz="4400" b="1" i="0" u="none" strike="noStrike" cap="none" normalizeH="0" baseline="0" dirty="0">
                <a:ln>
                  <a:noFill/>
                </a:ln>
                <a:solidFill>
                  <a:srgbClr val="000000"/>
                </a:solidFill>
                <a:effectLst/>
                <a:latin typeface="+mn-lt"/>
              </a:rPr>
            </a:br>
            <a:endParaRPr lang="en-IN" dirty="0"/>
          </a:p>
        </p:txBody>
      </p:sp>
      <p:sp>
        <p:nvSpPr>
          <p:cNvPr id="3" name="TextBox 2">
            <a:extLst>
              <a:ext uri="{FF2B5EF4-FFF2-40B4-BE49-F238E27FC236}">
                <a16:creationId xmlns:a16="http://schemas.microsoft.com/office/drawing/2014/main" id="{9E03DB74-39BC-446A-88C8-20452C61D2A8}"/>
              </a:ext>
            </a:extLst>
          </p:cNvPr>
          <p:cNvSpPr txBox="1"/>
          <p:nvPr/>
        </p:nvSpPr>
        <p:spPr>
          <a:xfrm>
            <a:off x="521677" y="1123515"/>
            <a:ext cx="10761785" cy="923330"/>
          </a:xfrm>
          <a:prstGeom prst="rect">
            <a:avLst/>
          </a:prstGeom>
          <a:noFill/>
        </p:spPr>
        <p:txBody>
          <a:bodyPr wrap="square" rtlCol="0">
            <a:spAutoFit/>
          </a:bodyPr>
          <a:lstStyle/>
          <a:p>
            <a:r>
              <a:rPr lang="en-IN" b="0" i="0" dirty="0">
                <a:solidFill>
                  <a:srgbClr val="000000"/>
                </a:solidFill>
                <a:effectLst/>
                <a:latin typeface="Helvetica Neue"/>
              </a:rPr>
              <a:t>Objective: Train on data from FIFA 19. Predict the </a:t>
            </a:r>
            <a:r>
              <a:rPr lang="en-IN" b="0" i="0" dirty="0" err="1">
                <a:solidFill>
                  <a:srgbClr val="000000"/>
                </a:solidFill>
                <a:effectLst/>
                <a:latin typeface="Helvetica Neue"/>
              </a:rPr>
              <a:t>player_position</a:t>
            </a:r>
            <a:r>
              <a:rPr lang="en-IN" b="0" i="0" dirty="0">
                <a:solidFill>
                  <a:srgbClr val="000000"/>
                </a:solidFill>
                <a:effectLst/>
                <a:latin typeface="Helvetica Neue"/>
              </a:rPr>
              <a:t> variable using other skill statistics for players in the FIFA 20 Edition. Train on all players from FIFA 19</a:t>
            </a:r>
          </a:p>
          <a:p>
            <a:endParaRPr lang="en-IN" dirty="0"/>
          </a:p>
        </p:txBody>
      </p:sp>
      <p:sp>
        <p:nvSpPr>
          <p:cNvPr id="5" name="TextBox 4">
            <a:extLst>
              <a:ext uri="{FF2B5EF4-FFF2-40B4-BE49-F238E27FC236}">
                <a16:creationId xmlns:a16="http://schemas.microsoft.com/office/drawing/2014/main" id="{822042F7-C816-4C18-819B-231A0BAECDF4}"/>
              </a:ext>
            </a:extLst>
          </p:cNvPr>
          <p:cNvSpPr txBox="1"/>
          <p:nvPr/>
        </p:nvSpPr>
        <p:spPr>
          <a:xfrm>
            <a:off x="295641" y="3861800"/>
            <a:ext cx="5222631" cy="923330"/>
          </a:xfrm>
          <a:prstGeom prst="rect">
            <a:avLst/>
          </a:prstGeom>
          <a:noFill/>
        </p:spPr>
        <p:txBody>
          <a:bodyPr wrap="square" rtlCol="0">
            <a:spAutoFit/>
          </a:bodyPr>
          <a:lstStyle/>
          <a:p>
            <a:pPr marL="342900" indent="-342900">
              <a:buAutoNum type="arabicPeriod"/>
            </a:pPr>
            <a:r>
              <a:rPr lang="en-US" dirty="0"/>
              <a:t>Cleaned and Preprocessed the Train and Test Data</a:t>
            </a:r>
          </a:p>
          <a:p>
            <a:pPr marL="342900" indent="-342900">
              <a:buAutoNum type="arabicPeriod"/>
            </a:pPr>
            <a:r>
              <a:rPr lang="en-US" dirty="0"/>
              <a:t>One-Hot  Encoded the unique </a:t>
            </a:r>
            <a:r>
              <a:rPr lang="en-US" dirty="0" err="1"/>
              <a:t>player_positions</a:t>
            </a:r>
            <a:endParaRPr lang="en-US" dirty="0"/>
          </a:p>
          <a:p>
            <a:r>
              <a:rPr lang="en-IN" dirty="0"/>
              <a:t>3. Checked Class Imbalance</a:t>
            </a:r>
          </a:p>
        </p:txBody>
      </p:sp>
      <p:pic>
        <p:nvPicPr>
          <p:cNvPr id="1026" name="Picture 2">
            <a:extLst>
              <a:ext uri="{FF2B5EF4-FFF2-40B4-BE49-F238E27FC236}">
                <a16:creationId xmlns:a16="http://schemas.microsoft.com/office/drawing/2014/main" id="{F61E8DBE-D7D0-4A7B-9214-40B73B292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365" y="1881905"/>
            <a:ext cx="6421681" cy="367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0C358-031C-4D3F-8FD1-9D7469303590}"/>
              </a:ext>
            </a:extLst>
          </p:cNvPr>
          <p:cNvSpPr txBox="1"/>
          <p:nvPr/>
        </p:nvSpPr>
        <p:spPr>
          <a:xfrm>
            <a:off x="325314" y="158261"/>
            <a:ext cx="11148647" cy="1569660"/>
          </a:xfrm>
          <a:prstGeom prst="rect">
            <a:avLst/>
          </a:prstGeom>
          <a:noFill/>
        </p:spPr>
        <p:txBody>
          <a:bodyPr wrap="square" rtlCol="0">
            <a:spAutoFit/>
          </a:bodyPr>
          <a:lstStyle/>
          <a:p>
            <a:pPr algn="l" rtl="0"/>
            <a:r>
              <a:rPr lang="en-IN" sz="1200" b="1" i="0" dirty="0">
                <a:solidFill>
                  <a:srgbClr val="000000"/>
                </a:solidFill>
                <a:effectLst/>
                <a:latin typeface="inherit"/>
              </a:rPr>
              <a:t>Model 1 : Binary Relevance 1</a:t>
            </a:r>
          </a:p>
          <a:p>
            <a:pPr algn="l" rtl="0">
              <a:buFont typeface="Arial" panose="020B0604020202020204" pitchFamily="34" charset="0"/>
              <a:buChar char="•"/>
            </a:pPr>
            <a:r>
              <a:rPr lang="en-IN" sz="1200" b="1" i="0" dirty="0">
                <a:solidFill>
                  <a:srgbClr val="000000"/>
                </a:solidFill>
                <a:effectLst/>
                <a:latin typeface="Helvetica Neue"/>
              </a:rPr>
              <a:t>In this case an ensemble of single-label binary classifiers is trained, one for each class. Each classifier predicts either the membership or the non-membership of one class. The union of all classes that were predicted is taken as the multi-label output. This approach is popular because it is easy to implement, however it also ignores the possible correlations between class labels.</a:t>
            </a:r>
            <a:endParaRPr lang="en-IN" sz="1200" b="0" i="0" dirty="0">
              <a:solidFill>
                <a:srgbClr val="000000"/>
              </a:solidFill>
              <a:effectLst/>
              <a:latin typeface="Helvetica Neue"/>
            </a:endParaRPr>
          </a:p>
          <a:p>
            <a:pPr algn="l" rtl="0">
              <a:buFont typeface="Arial" panose="020B0604020202020204" pitchFamily="34" charset="0"/>
              <a:buChar char="•"/>
            </a:pPr>
            <a:r>
              <a:rPr lang="en-IN" sz="1200" b="1" i="0" dirty="0">
                <a:solidFill>
                  <a:srgbClr val="000000"/>
                </a:solidFill>
                <a:effectLst/>
                <a:latin typeface="Helvetica Neue"/>
              </a:rPr>
              <a:t>In other words, if there’s q labels, the binary relevance method create q new data sets from the images, one for each label and train single-label classifiers on each new data set. One classifier may answer yes/no to the question “does it contain trees?”, thus the “binary” in “binary relevance”. This is a simple approach but does not work well when there’s dependencies between the labels.</a:t>
            </a:r>
            <a:br>
              <a:rPr lang="en-IN" sz="1200" b="0" i="0" dirty="0">
                <a:solidFill>
                  <a:srgbClr val="000000"/>
                </a:solidFill>
                <a:effectLst/>
                <a:latin typeface="Helvetica Neue"/>
              </a:rPr>
            </a:br>
            <a:r>
              <a:rPr lang="en-IN" sz="1200" b="0" i="0" dirty="0">
                <a:solidFill>
                  <a:srgbClr val="000000"/>
                </a:solidFill>
                <a:effectLst/>
                <a:latin typeface="Helvetica Neue"/>
              </a:rPr>
              <a:t>Source: </a:t>
            </a:r>
            <a:r>
              <a:rPr lang="en-IN" sz="1200" b="0" i="0" u="sng" dirty="0">
                <a:solidFill>
                  <a:srgbClr val="296EAA"/>
                </a:solidFill>
                <a:effectLst/>
                <a:latin typeface="Helvetica Neue"/>
                <a:hlinkClick r:id="rId2"/>
              </a:rPr>
              <a:t>https://towardsdatascience.com/journey-to-the-center-of-multi-label-classification-384c40229bff</a:t>
            </a:r>
            <a:endParaRPr lang="en-IN" sz="12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4B1C16BF-D8F9-4BF0-821E-A3FC3261F994}"/>
              </a:ext>
            </a:extLst>
          </p:cNvPr>
          <p:cNvSpPr txBox="1"/>
          <p:nvPr/>
        </p:nvSpPr>
        <p:spPr>
          <a:xfrm>
            <a:off x="325314" y="1987062"/>
            <a:ext cx="11148648" cy="1169551"/>
          </a:xfrm>
          <a:prstGeom prst="rect">
            <a:avLst/>
          </a:prstGeom>
          <a:noFill/>
        </p:spPr>
        <p:txBody>
          <a:bodyPr wrap="square" rtlCol="0">
            <a:spAutoFit/>
          </a:bodyPr>
          <a:lstStyle/>
          <a:p>
            <a:pPr algn="l" rtl="0"/>
            <a:r>
              <a:rPr lang="en-IN" sz="1200" b="1" i="0" dirty="0">
                <a:solidFill>
                  <a:srgbClr val="000000"/>
                </a:solidFill>
                <a:effectLst/>
                <a:latin typeface="inherit"/>
              </a:rPr>
              <a:t>Model 2 : Binary Relevance 2</a:t>
            </a:r>
          </a:p>
          <a:p>
            <a:pPr algn="l" rtl="0">
              <a:buFont typeface="Arial" panose="020B0604020202020204" pitchFamily="34" charset="0"/>
              <a:buChar char="•"/>
            </a:pPr>
            <a:r>
              <a:rPr lang="en-IN" sz="1200" b="1" i="0" dirty="0">
                <a:solidFill>
                  <a:srgbClr val="000000"/>
                </a:solidFill>
                <a:effectLst/>
                <a:latin typeface="Helvetica Neue"/>
              </a:rPr>
              <a:t>In this model we tried to overcome one of the shortcomings of the BinaryRelevance1 Classifier, that is, ignorance of the possible correlations between class labels.</a:t>
            </a:r>
            <a:endParaRPr lang="en-IN" sz="1200" b="0" i="0" dirty="0">
              <a:solidFill>
                <a:srgbClr val="000000"/>
              </a:solidFill>
              <a:effectLst/>
              <a:latin typeface="Helvetica Neue"/>
            </a:endParaRPr>
          </a:p>
          <a:p>
            <a:pPr algn="l" rtl="0">
              <a:buFont typeface="Arial" panose="020B0604020202020204" pitchFamily="34" charset="0"/>
              <a:buChar char="•"/>
            </a:pPr>
            <a:r>
              <a:rPr lang="en-IN" sz="1200" b="1" i="0" dirty="0">
                <a:solidFill>
                  <a:srgbClr val="000000"/>
                </a:solidFill>
                <a:effectLst/>
                <a:latin typeface="Helvetica Neue"/>
              </a:rPr>
              <a:t>Here, we have added all the response variables but the one we are predicting for as part of our feature matrix to take into account the possible correlations between class labels.</a:t>
            </a:r>
            <a:endParaRPr lang="en-IN" sz="1200" b="0" i="0" dirty="0">
              <a:solidFill>
                <a:srgbClr val="000000"/>
              </a:solidFill>
              <a:effectLst/>
              <a:latin typeface="Helvetica Neue"/>
            </a:endParaRPr>
          </a:p>
          <a:p>
            <a:endParaRPr lang="en-IN" sz="1000" dirty="0"/>
          </a:p>
        </p:txBody>
      </p:sp>
      <p:sp>
        <p:nvSpPr>
          <p:cNvPr id="4" name="TextBox 3">
            <a:extLst>
              <a:ext uri="{FF2B5EF4-FFF2-40B4-BE49-F238E27FC236}">
                <a16:creationId xmlns:a16="http://schemas.microsoft.com/office/drawing/2014/main" id="{0DDB07CB-438A-4D21-B065-18BE24C84116}"/>
              </a:ext>
            </a:extLst>
          </p:cNvPr>
          <p:cNvSpPr txBox="1"/>
          <p:nvPr/>
        </p:nvSpPr>
        <p:spPr>
          <a:xfrm>
            <a:off x="325314" y="3068515"/>
            <a:ext cx="11386040" cy="1384995"/>
          </a:xfrm>
          <a:prstGeom prst="rect">
            <a:avLst/>
          </a:prstGeom>
          <a:noFill/>
        </p:spPr>
        <p:txBody>
          <a:bodyPr wrap="square" rtlCol="0">
            <a:spAutoFit/>
          </a:bodyPr>
          <a:lstStyle/>
          <a:p>
            <a:pPr algn="l" rtl="0"/>
            <a:r>
              <a:rPr lang="en-IN" sz="1200" b="1" i="0" dirty="0">
                <a:solidFill>
                  <a:srgbClr val="000000"/>
                </a:solidFill>
                <a:effectLst/>
                <a:latin typeface="inherit"/>
              </a:rPr>
              <a:t>Model 3 : Classifier Chains</a:t>
            </a:r>
          </a:p>
          <a:p>
            <a:pPr algn="l" rtl="0">
              <a:buFont typeface="Arial" panose="020B0604020202020204" pitchFamily="34" charset="0"/>
              <a:buChar char="•"/>
            </a:pPr>
            <a:r>
              <a:rPr lang="en-IN" sz="1200" b="1" i="0" dirty="0">
                <a:solidFill>
                  <a:srgbClr val="000000"/>
                </a:solidFill>
                <a:effectLst/>
                <a:latin typeface="Helvetica Neue"/>
              </a:rPr>
              <a:t>A chain of binary classifiers C0, C1, . . . , Cn is constructed, where a classifier Ci uses the predictions of all the classifier </a:t>
            </a:r>
            <a:r>
              <a:rPr lang="en-IN" sz="1200" b="1" i="0" dirty="0" err="1">
                <a:solidFill>
                  <a:srgbClr val="000000"/>
                </a:solidFill>
                <a:effectLst/>
                <a:latin typeface="Helvetica Neue"/>
              </a:rPr>
              <a:t>Cj</a:t>
            </a:r>
            <a:r>
              <a:rPr lang="en-IN" sz="1200" b="1" i="0" dirty="0">
                <a:solidFill>
                  <a:srgbClr val="000000"/>
                </a:solidFill>
                <a:effectLst/>
                <a:latin typeface="Helvetica Neue"/>
              </a:rPr>
              <a:t> , where j &lt; </a:t>
            </a:r>
            <a:r>
              <a:rPr lang="en-IN" sz="1200" b="1" i="0" dirty="0" err="1">
                <a:solidFill>
                  <a:srgbClr val="000000"/>
                </a:solidFill>
                <a:effectLst/>
                <a:latin typeface="Helvetica Neue"/>
              </a:rPr>
              <a:t>i</a:t>
            </a:r>
            <a:r>
              <a:rPr lang="en-IN" sz="1200" b="1" i="0" dirty="0">
                <a:solidFill>
                  <a:srgbClr val="000000"/>
                </a:solidFill>
                <a:effectLst/>
                <a:latin typeface="Helvetica Neue"/>
              </a:rPr>
              <a:t>. This way the method, also called classifier chains (CC), can take into account label correlations.</a:t>
            </a:r>
            <a:endParaRPr lang="en-IN" sz="1200" b="0" i="0" dirty="0">
              <a:solidFill>
                <a:srgbClr val="000000"/>
              </a:solidFill>
              <a:effectLst/>
              <a:latin typeface="Helvetica Neue"/>
            </a:endParaRPr>
          </a:p>
          <a:p>
            <a:pPr algn="l" rtl="0">
              <a:buFont typeface="Arial" panose="020B0604020202020204" pitchFamily="34" charset="0"/>
              <a:buChar char="•"/>
            </a:pPr>
            <a:r>
              <a:rPr lang="en-IN" sz="1200" b="1" i="0" dirty="0">
                <a:solidFill>
                  <a:srgbClr val="000000"/>
                </a:solidFill>
                <a:effectLst/>
                <a:latin typeface="Helvetica Neue"/>
              </a:rPr>
              <a:t>The total number of classifiers needed for this approach is equal to the number of classes, but the training of the classifiers is more involved.</a:t>
            </a:r>
            <a:endParaRPr lang="en-IN" sz="1200" b="0" i="0" dirty="0">
              <a:solidFill>
                <a:srgbClr val="000000"/>
              </a:solidFill>
              <a:effectLst/>
              <a:latin typeface="Helvetica Neue"/>
            </a:endParaRPr>
          </a:p>
          <a:p>
            <a:pPr algn="l" rtl="0">
              <a:buFont typeface="Arial" panose="020B0604020202020204" pitchFamily="34" charset="0"/>
              <a:buChar char="•"/>
            </a:pPr>
            <a:r>
              <a:rPr lang="en-IN" sz="1200" b="1" i="0" dirty="0">
                <a:solidFill>
                  <a:srgbClr val="000000"/>
                </a:solidFill>
                <a:effectLst/>
                <a:latin typeface="Helvetica Neue"/>
              </a:rPr>
              <a:t>Following is an illustrated example with a classification problem of three categories {C1, C2, C3} chained in that order.</a:t>
            </a:r>
            <a:br>
              <a:rPr lang="en-IN" sz="1200" b="0" i="0" dirty="0">
                <a:solidFill>
                  <a:srgbClr val="000000"/>
                </a:solidFill>
                <a:effectLst/>
                <a:latin typeface="Helvetica Neue"/>
              </a:rPr>
            </a:br>
            <a:r>
              <a:rPr lang="en-IN" sz="1200" b="0" i="0" dirty="0">
                <a:solidFill>
                  <a:srgbClr val="000000"/>
                </a:solidFill>
                <a:effectLst/>
                <a:latin typeface="Helvetica Neue"/>
              </a:rPr>
              <a:t>Source: </a:t>
            </a:r>
            <a:r>
              <a:rPr lang="en-IN" sz="1200" b="0" i="0" u="sng" dirty="0">
                <a:solidFill>
                  <a:srgbClr val="296EAA"/>
                </a:solidFill>
                <a:effectLst/>
                <a:latin typeface="Helvetica Neue"/>
                <a:hlinkClick r:id="rId2"/>
              </a:rPr>
              <a:t>https://towardsdatascience.com/journey-to-the-center-of-multi-label-classification-384c40229bff</a:t>
            </a:r>
            <a:endParaRPr lang="en-IN" sz="1200" b="0" i="0" dirty="0">
              <a:solidFill>
                <a:srgbClr val="000000"/>
              </a:solidFill>
              <a:effectLst/>
              <a:latin typeface="Helvetica Neue"/>
            </a:endParaRPr>
          </a:p>
          <a:p>
            <a:endParaRPr lang="en-IN" sz="1200" dirty="0"/>
          </a:p>
        </p:txBody>
      </p:sp>
      <p:sp>
        <p:nvSpPr>
          <p:cNvPr id="6" name="TextBox 5">
            <a:extLst>
              <a:ext uri="{FF2B5EF4-FFF2-40B4-BE49-F238E27FC236}">
                <a16:creationId xmlns:a16="http://schemas.microsoft.com/office/drawing/2014/main" id="{0A95C6E4-FC9F-4D49-A5AF-D1EE1274C905}"/>
              </a:ext>
            </a:extLst>
          </p:cNvPr>
          <p:cNvSpPr txBox="1"/>
          <p:nvPr/>
        </p:nvSpPr>
        <p:spPr>
          <a:xfrm>
            <a:off x="325314" y="4453510"/>
            <a:ext cx="6392008" cy="1569660"/>
          </a:xfrm>
          <a:prstGeom prst="rect">
            <a:avLst/>
          </a:prstGeom>
          <a:noFill/>
        </p:spPr>
        <p:txBody>
          <a:bodyPr wrap="square" rtlCol="0">
            <a:spAutoFit/>
          </a:bodyPr>
          <a:lstStyle/>
          <a:p>
            <a:pPr algn="l" rtl="0"/>
            <a:r>
              <a:rPr lang="en-IN" sz="1200" b="1" i="0" dirty="0">
                <a:solidFill>
                  <a:srgbClr val="000000"/>
                </a:solidFill>
                <a:effectLst/>
                <a:latin typeface="Helvetica Neue"/>
              </a:rPr>
              <a:t>The Absolute Accuracy Score is not a good metric for </a:t>
            </a:r>
            <a:r>
              <a:rPr lang="en-IN" sz="1200" b="1" i="0" dirty="0" err="1">
                <a:solidFill>
                  <a:srgbClr val="000000"/>
                </a:solidFill>
                <a:effectLst/>
                <a:latin typeface="Helvetica Neue"/>
              </a:rPr>
              <a:t>Multi_Label</a:t>
            </a:r>
            <a:r>
              <a:rPr lang="en-IN" sz="1200" b="1" i="0" dirty="0">
                <a:solidFill>
                  <a:srgbClr val="000000"/>
                </a:solidFill>
                <a:effectLst/>
                <a:latin typeface="Helvetica Neue"/>
              </a:rPr>
              <a:t> Classification as we can observe from the above score. The mean validation accuracies of each </a:t>
            </a:r>
            <a:r>
              <a:rPr lang="en-IN" sz="1200" b="1" i="0" dirty="0" err="1">
                <a:solidFill>
                  <a:srgbClr val="000000"/>
                </a:solidFill>
                <a:effectLst/>
                <a:latin typeface="Helvetica Neue"/>
              </a:rPr>
              <a:t>player_positions</a:t>
            </a:r>
            <a:r>
              <a:rPr lang="en-IN" sz="1200" b="1" i="0" dirty="0">
                <a:solidFill>
                  <a:srgbClr val="000000"/>
                </a:solidFill>
                <a:effectLst/>
                <a:latin typeface="Helvetica Neue"/>
              </a:rPr>
              <a:t> are decent enough but the overall accuracy score is quite low. So, we need to evaluate our results based on other metrics such as Precision, Recall and F1 score values.</a:t>
            </a:r>
            <a:endParaRPr lang="en-IN" sz="1200" b="0" i="0" dirty="0">
              <a:solidFill>
                <a:srgbClr val="000000"/>
              </a:solidFill>
              <a:effectLst/>
              <a:latin typeface="Helvetica Neue"/>
            </a:endParaRPr>
          </a:p>
          <a:p>
            <a:pPr algn="l" rtl="0"/>
            <a:r>
              <a:rPr lang="en-IN" sz="1200" b="1" i="0" dirty="0">
                <a:solidFill>
                  <a:srgbClr val="000000"/>
                </a:solidFill>
                <a:effectLst/>
                <a:latin typeface="Helvetica Neue"/>
              </a:rPr>
              <a:t>The Best Overall Accuracy Score was observed for BinaryRelevance2 Classifier which is 23%.</a:t>
            </a:r>
            <a:endParaRPr lang="en-IN" sz="1200" b="0" i="0" dirty="0">
              <a:solidFill>
                <a:srgbClr val="000000"/>
              </a:solidFill>
              <a:effectLst/>
              <a:latin typeface="Helvetica Neue"/>
            </a:endParaRPr>
          </a:p>
          <a:p>
            <a:endParaRPr lang="en-IN" sz="1200" dirty="0"/>
          </a:p>
        </p:txBody>
      </p:sp>
    </p:spTree>
    <p:extLst>
      <p:ext uri="{BB962C8B-B14F-4D97-AF65-F5344CB8AC3E}">
        <p14:creationId xmlns:p14="http://schemas.microsoft.com/office/powerpoint/2010/main" val="415470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F9101-98D0-490F-B130-8C806F2DE90A}"/>
              </a:ext>
            </a:extLst>
          </p:cNvPr>
          <p:cNvSpPr txBox="1"/>
          <p:nvPr/>
        </p:nvSpPr>
        <p:spPr>
          <a:xfrm>
            <a:off x="685800" y="580293"/>
            <a:ext cx="9653954" cy="1815882"/>
          </a:xfrm>
          <a:prstGeom prst="rect">
            <a:avLst/>
          </a:prstGeom>
          <a:noFill/>
        </p:spPr>
        <p:txBody>
          <a:bodyPr wrap="square" rtlCol="0">
            <a:spAutoFit/>
          </a:bodyPr>
          <a:lstStyle/>
          <a:p>
            <a:pPr algn="l" rtl="0"/>
            <a:r>
              <a:rPr lang="en-IN" sz="1600" b="1" i="0" dirty="0">
                <a:solidFill>
                  <a:srgbClr val="000000"/>
                </a:solidFill>
                <a:effectLst/>
                <a:latin typeface="Helvetica Neue"/>
              </a:rPr>
              <a:t>We can improve the Precision and F1 Score by varying the threshold value on </a:t>
            </a:r>
            <a:r>
              <a:rPr lang="en-IN" sz="1600" b="1" i="0" dirty="0" err="1">
                <a:solidFill>
                  <a:srgbClr val="000000"/>
                </a:solidFill>
                <a:effectLst/>
                <a:latin typeface="Helvetica Neue"/>
              </a:rPr>
              <a:t>Player_Position</a:t>
            </a:r>
            <a:r>
              <a:rPr lang="en-IN" sz="1600" b="1" i="0" dirty="0">
                <a:solidFill>
                  <a:srgbClr val="000000"/>
                </a:solidFill>
                <a:effectLst/>
                <a:latin typeface="Helvetica Neue"/>
              </a:rPr>
              <a:t> Level.</a:t>
            </a:r>
            <a:endParaRPr lang="en-IN" sz="1600" b="0" i="0" dirty="0">
              <a:solidFill>
                <a:srgbClr val="000000"/>
              </a:solidFill>
              <a:effectLst/>
              <a:latin typeface="Helvetica Neue"/>
            </a:endParaRPr>
          </a:p>
          <a:p>
            <a:pPr algn="l" rtl="0">
              <a:buFont typeface="Arial" panose="020B0604020202020204" pitchFamily="34" charset="0"/>
              <a:buChar char="•"/>
            </a:pPr>
            <a:r>
              <a:rPr lang="en-IN" sz="1600" b="1" i="0" dirty="0">
                <a:solidFill>
                  <a:srgbClr val="000000"/>
                </a:solidFill>
                <a:effectLst/>
                <a:latin typeface="Helvetica Neue"/>
              </a:rPr>
              <a:t>Overall the best Mean F1 Score at Player Level was observed in case of BinaryRelevance2 Classifier which is 66%</a:t>
            </a:r>
            <a:r>
              <a:rPr lang="en-IN" sz="1600" b="0" i="0" dirty="0">
                <a:solidFill>
                  <a:srgbClr val="000000"/>
                </a:solidFill>
                <a:effectLst/>
                <a:latin typeface="Helvetica Neue"/>
              </a:rPr>
              <a:t>.</a:t>
            </a:r>
          </a:p>
          <a:p>
            <a:pPr algn="l" rtl="0">
              <a:buFont typeface="Arial" panose="020B0604020202020204" pitchFamily="34" charset="0"/>
              <a:buChar char="•"/>
            </a:pPr>
            <a:r>
              <a:rPr lang="en-IN" sz="1600" b="1" i="0" dirty="0">
                <a:solidFill>
                  <a:srgbClr val="000000"/>
                </a:solidFill>
                <a:effectLst/>
                <a:latin typeface="Helvetica Neue"/>
              </a:rPr>
              <a:t>Overall the best Mean Accuracy Score at </a:t>
            </a:r>
            <a:r>
              <a:rPr lang="en-IN" sz="1600" b="1" i="0" dirty="0" err="1">
                <a:solidFill>
                  <a:srgbClr val="000000"/>
                </a:solidFill>
                <a:effectLst/>
                <a:latin typeface="Helvetica Neue"/>
              </a:rPr>
              <a:t>Player_Position</a:t>
            </a:r>
            <a:r>
              <a:rPr lang="en-IN" sz="1600" b="1" i="0" dirty="0">
                <a:solidFill>
                  <a:srgbClr val="000000"/>
                </a:solidFill>
                <a:effectLst/>
                <a:latin typeface="Helvetica Neue"/>
              </a:rPr>
              <a:t> Level was observed in case of BinaryRelevance2 Classifier which is 86%</a:t>
            </a:r>
            <a:r>
              <a:rPr lang="en-IN" sz="1600" b="0" i="0" dirty="0">
                <a:solidFill>
                  <a:srgbClr val="000000"/>
                </a:solidFill>
                <a:effectLst/>
                <a:latin typeface="Helvetica Neue"/>
              </a:rPr>
              <a:t>.</a:t>
            </a:r>
          </a:p>
          <a:p>
            <a:endParaRPr lang="en-IN" sz="1600" dirty="0"/>
          </a:p>
        </p:txBody>
      </p:sp>
      <p:sp>
        <p:nvSpPr>
          <p:cNvPr id="3" name="TextBox 2">
            <a:extLst>
              <a:ext uri="{FF2B5EF4-FFF2-40B4-BE49-F238E27FC236}">
                <a16:creationId xmlns:a16="http://schemas.microsoft.com/office/drawing/2014/main" id="{3DCA2305-96F1-4F44-B45A-FEC0BA0E3C31}"/>
              </a:ext>
            </a:extLst>
          </p:cNvPr>
          <p:cNvSpPr txBox="1"/>
          <p:nvPr/>
        </p:nvSpPr>
        <p:spPr>
          <a:xfrm>
            <a:off x="685800" y="2725616"/>
            <a:ext cx="10102362" cy="2308324"/>
          </a:xfrm>
          <a:prstGeom prst="rect">
            <a:avLst/>
          </a:prstGeom>
          <a:noFill/>
        </p:spPr>
        <p:txBody>
          <a:bodyPr wrap="square" rtlCol="0">
            <a:spAutoFit/>
          </a:bodyPr>
          <a:lstStyle/>
          <a:p>
            <a:pPr algn="l" rtl="0"/>
            <a:r>
              <a:rPr lang="en-IN" b="1" i="0" dirty="0">
                <a:solidFill>
                  <a:srgbClr val="000000"/>
                </a:solidFill>
                <a:effectLst/>
                <a:latin typeface="Helvetica Neue"/>
              </a:rPr>
              <a:t>We can observe that by changing the threshold from 0.5 to 0.77 :</a:t>
            </a:r>
            <a:endParaRPr lang="en-IN" b="0" i="0" dirty="0">
              <a:solidFill>
                <a:srgbClr val="000000"/>
              </a:solidFill>
              <a:effectLst/>
              <a:latin typeface="Helvetica Neue"/>
            </a:endParaRPr>
          </a:p>
          <a:p>
            <a:pPr algn="l" rtl="0">
              <a:buFont typeface="Arial" panose="020B0604020202020204" pitchFamily="34" charset="0"/>
              <a:buChar char="•"/>
            </a:pPr>
            <a:r>
              <a:rPr lang="en-IN" b="1" i="0" dirty="0">
                <a:solidFill>
                  <a:srgbClr val="000000"/>
                </a:solidFill>
                <a:effectLst/>
                <a:latin typeface="Helvetica Neue"/>
              </a:rPr>
              <a:t>Mean Precision Score improved from 56% to 71%.</a:t>
            </a:r>
            <a:endParaRPr lang="en-IN" b="0" i="0" dirty="0">
              <a:solidFill>
                <a:srgbClr val="000000"/>
              </a:solidFill>
              <a:effectLst/>
              <a:latin typeface="Helvetica Neue"/>
            </a:endParaRPr>
          </a:p>
          <a:p>
            <a:pPr algn="l" rtl="0">
              <a:buFont typeface="Arial" panose="020B0604020202020204" pitchFamily="34" charset="0"/>
              <a:buChar char="•"/>
            </a:pPr>
            <a:r>
              <a:rPr lang="en-IN" b="1" i="0" dirty="0">
                <a:solidFill>
                  <a:srgbClr val="000000"/>
                </a:solidFill>
                <a:effectLst/>
                <a:latin typeface="Helvetica Neue"/>
              </a:rPr>
              <a:t>Mean F1 Score improved from 66% to 74%.</a:t>
            </a:r>
            <a:endParaRPr lang="en-IN" b="0" i="0" dirty="0">
              <a:solidFill>
                <a:srgbClr val="000000"/>
              </a:solidFill>
              <a:effectLst/>
              <a:latin typeface="Helvetica Neue"/>
            </a:endParaRPr>
          </a:p>
          <a:p>
            <a:pPr algn="l" rtl="0"/>
            <a:r>
              <a:rPr lang="en-IN" b="1" i="0" dirty="0">
                <a:solidFill>
                  <a:srgbClr val="000000"/>
                </a:solidFill>
                <a:effectLst/>
                <a:latin typeface="Helvetica Neue"/>
              </a:rPr>
              <a:t>There are other ways we can improve our models by:</a:t>
            </a:r>
            <a:endParaRPr lang="en-IN" b="0" i="0" dirty="0">
              <a:solidFill>
                <a:srgbClr val="000000"/>
              </a:solidFill>
              <a:effectLst/>
              <a:latin typeface="Helvetica Neue"/>
            </a:endParaRPr>
          </a:p>
          <a:p>
            <a:pPr algn="l" rtl="0">
              <a:buFont typeface="Arial" panose="020B0604020202020204" pitchFamily="34" charset="0"/>
              <a:buChar char="•"/>
            </a:pPr>
            <a:r>
              <a:rPr lang="en-IN" b="1" i="0" dirty="0">
                <a:solidFill>
                  <a:srgbClr val="000000"/>
                </a:solidFill>
                <a:effectLst/>
                <a:latin typeface="Helvetica Neue"/>
              </a:rPr>
              <a:t>Changing Threshold at </a:t>
            </a:r>
            <a:r>
              <a:rPr lang="en-IN" b="1" i="0" dirty="0" err="1">
                <a:solidFill>
                  <a:srgbClr val="000000"/>
                </a:solidFill>
                <a:effectLst/>
                <a:latin typeface="Helvetica Neue"/>
              </a:rPr>
              <a:t>player_position</a:t>
            </a:r>
            <a:r>
              <a:rPr lang="en-IN" b="1" i="0" dirty="0">
                <a:solidFill>
                  <a:srgbClr val="000000"/>
                </a:solidFill>
                <a:effectLst/>
                <a:latin typeface="Helvetica Neue"/>
              </a:rPr>
              <a:t> level.</a:t>
            </a:r>
            <a:endParaRPr lang="en-IN" b="0" i="0" dirty="0">
              <a:solidFill>
                <a:srgbClr val="000000"/>
              </a:solidFill>
              <a:effectLst/>
              <a:latin typeface="Helvetica Neue"/>
            </a:endParaRPr>
          </a:p>
          <a:p>
            <a:pPr algn="l" rtl="0">
              <a:buFont typeface="Arial" panose="020B0604020202020204" pitchFamily="34" charset="0"/>
              <a:buChar char="•"/>
            </a:pPr>
            <a:r>
              <a:rPr lang="en-IN" b="1" i="0" dirty="0">
                <a:solidFill>
                  <a:srgbClr val="000000"/>
                </a:solidFill>
                <a:effectLst/>
                <a:latin typeface="Helvetica Neue"/>
              </a:rPr>
              <a:t>Trying different C (Regularization Coefficient) values.</a:t>
            </a:r>
            <a:endParaRPr lang="en-IN" b="0" i="0" dirty="0">
              <a:solidFill>
                <a:srgbClr val="000000"/>
              </a:solidFill>
              <a:effectLst/>
              <a:latin typeface="Helvetica Neue"/>
            </a:endParaRPr>
          </a:p>
          <a:p>
            <a:pPr algn="l" rtl="0">
              <a:buFont typeface="Arial" panose="020B0604020202020204" pitchFamily="34" charset="0"/>
              <a:buChar char="•"/>
            </a:pPr>
            <a:r>
              <a:rPr lang="en-IN" b="1" i="0" dirty="0">
                <a:solidFill>
                  <a:srgbClr val="000000"/>
                </a:solidFill>
                <a:effectLst/>
                <a:latin typeface="Helvetica Neue"/>
              </a:rPr>
              <a:t>Trying different types of Regularizations such as L1 Regularization, Elastic Net etc.</a:t>
            </a:r>
            <a:endParaRPr lang="en-IN"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80623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6EB5-7579-4D2E-8752-9FAB0713D7D1}"/>
              </a:ext>
            </a:extLst>
          </p:cNvPr>
          <p:cNvSpPr>
            <a:spLocks noGrp="1"/>
          </p:cNvSpPr>
          <p:nvPr>
            <p:ph type="title"/>
          </p:nvPr>
        </p:nvSpPr>
        <p:spPr/>
        <p:txBody>
          <a:bodyPr/>
          <a:lstStyle/>
          <a:p>
            <a:r>
              <a:rPr kumimoji="0" lang="en-US" altLang="en-US" sz="4400" b="1" i="0" u="sng" strike="noStrike" cap="none" normalizeH="0" baseline="0" dirty="0">
                <a:ln>
                  <a:noFill/>
                </a:ln>
                <a:solidFill>
                  <a:srgbClr val="296EAA"/>
                </a:solidFill>
                <a:effectLst/>
                <a:latin typeface="+mn-lt"/>
                <a:hlinkClick r:id="rId2"/>
              </a:rPr>
              <a:t>Part C - Which Club has the Best Staff</a:t>
            </a:r>
            <a:br>
              <a:rPr kumimoji="0" lang="en-US" altLang="en-US" sz="4400" b="1" i="0" u="none" strike="noStrike" cap="none" normalizeH="0" baseline="0" dirty="0">
                <a:ln>
                  <a:noFill/>
                </a:ln>
                <a:solidFill>
                  <a:srgbClr val="000000"/>
                </a:solidFill>
                <a:effectLst/>
                <a:latin typeface="+mn-lt"/>
              </a:rPr>
            </a:br>
            <a:endParaRPr lang="en-IN" dirty="0"/>
          </a:p>
        </p:txBody>
      </p:sp>
      <p:sp>
        <p:nvSpPr>
          <p:cNvPr id="4" name="Rectangle 1">
            <a:extLst>
              <a:ext uri="{FF2B5EF4-FFF2-40B4-BE49-F238E27FC236}">
                <a16:creationId xmlns:a16="http://schemas.microsoft.com/office/drawing/2014/main" id="{9F0A24A4-36D1-4C87-B5AB-FB91A05CBF81}"/>
              </a:ext>
            </a:extLst>
          </p:cNvPr>
          <p:cNvSpPr>
            <a:spLocks noGrp="1" noChangeArrowheads="1"/>
          </p:cNvSpPr>
          <p:nvPr>
            <p:ph idx="1"/>
          </p:nvPr>
        </p:nvSpPr>
        <p:spPr bwMode="auto">
          <a:xfrm>
            <a:off x="838200" y="1648926"/>
            <a:ext cx="10644261" cy="47047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8093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A52A2A"/>
                </a:solidFill>
                <a:effectLst/>
                <a:latin typeface="+mn-lt"/>
              </a:rPr>
              <a:t>The best staff always help their players grow, can you identify that using historical data?</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Study player data from Division 1 European League* players from the last 5 Years.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Analyze changes in player stats and value. Rank the clubs according to best increase in statistics of a player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Graphically represent the scores for the test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Details :</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000000"/>
                </a:solidFill>
                <a:effectLst/>
                <a:latin typeface="+mn-lt"/>
              </a:rPr>
              <a:t>Sofifa</a:t>
            </a:r>
            <a:r>
              <a:rPr kumimoji="0" lang="en-US" altLang="en-US" sz="1800" b="0" i="0" u="none" strike="noStrike" cap="none" normalizeH="0" baseline="0" dirty="0">
                <a:ln>
                  <a:noFill/>
                </a:ln>
                <a:solidFill>
                  <a:srgbClr val="000000"/>
                </a:solidFill>
                <a:effectLst/>
                <a:latin typeface="+mn-lt"/>
              </a:rPr>
              <a:t> Id, URL, Wage, Salary, Name, Real face, URL variables cannot be used during the prediction or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Assign a score to all clubs out of 100, and represent it in an appropriate visualization. With 100 being the highest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For the test set, your model will be scored using MSE against the average of all models of the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 (Score = MSE( Your Values , Average of all models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rPr>
              <a:t>The test set is as follows for this problem statement (Division 1 European League):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Leagues to be considered</a:t>
            </a:r>
            <a:endParaRPr kumimoji="0" lang="en-US" altLang="en-US" sz="1800" b="0" i="0" u="none" strike="noStrike" cap="none" normalizeH="0" baseline="0" dirty="0">
              <a:ln>
                <a:noFill/>
              </a:ln>
              <a:solidFill>
                <a:schemeClr val="tx1"/>
              </a:solidFill>
              <a:effectLst/>
              <a:latin typeface="+mn-lt"/>
            </a:endParaRP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Premier League - English Premier League</a:t>
            </a: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Bundesliga German 1. Bundesliga</a:t>
            </a: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Ligue 1 French Ligue 1</a:t>
            </a: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La Liga Spain Primera Division</a:t>
            </a: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Serie A Italian Serie 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9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0A47-B236-4E0F-9F0B-67CFAC9A2E2D}"/>
              </a:ext>
            </a:extLst>
          </p:cNvPr>
          <p:cNvSpPr>
            <a:spLocks noGrp="1"/>
          </p:cNvSpPr>
          <p:nvPr>
            <p:ph type="title"/>
          </p:nvPr>
        </p:nvSpPr>
        <p:spPr>
          <a:xfrm>
            <a:off x="838200" y="0"/>
            <a:ext cx="10515600" cy="1325563"/>
          </a:xfrm>
        </p:spPr>
        <p:txBody>
          <a:bodyPr>
            <a:normAutofit/>
          </a:bodyPr>
          <a:lstStyle/>
          <a:p>
            <a:r>
              <a:rPr lang="en-IN" sz="3200" b="1" dirty="0">
                <a:solidFill>
                  <a:srgbClr val="FF0000"/>
                </a:solidFill>
              </a:rPr>
              <a:t>Approach</a:t>
            </a:r>
          </a:p>
        </p:txBody>
      </p:sp>
      <p:sp>
        <p:nvSpPr>
          <p:cNvPr id="3" name="Content Placeholder 2">
            <a:extLst>
              <a:ext uri="{FF2B5EF4-FFF2-40B4-BE49-F238E27FC236}">
                <a16:creationId xmlns:a16="http://schemas.microsoft.com/office/drawing/2014/main" id="{497D33EA-796F-4C46-95BE-6CFAC4CB9A79}"/>
              </a:ext>
            </a:extLst>
          </p:cNvPr>
          <p:cNvSpPr>
            <a:spLocks noGrp="1"/>
          </p:cNvSpPr>
          <p:nvPr>
            <p:ph idx="1"/>
          </p:nvPr>
        </p:nvSpPr>
        <p:spPr>
          <a:xfrm>
            <a:off x="838200" y="1003990"/>
            <a:ext cx="10515600" cy="5383558"/>
          </a:xfrm>
        </p:spPr>
        <p:txBody>
          <a:bodyPr>
            <a:normAutofit/>
          </a:bodyPr>
          <a:lstStyle/>
          <a:p>
            <a:r>
              <a:rPr lang="en-IN" sz="2400" dirty="0"/>
              <a:t>First, the player stats were converted into club stats by taking averages across multiple categories. The following columns were selected as features for each club:</a:t>
            </a:r>
          </a:p>
          <a:p>
            <a:r>
              <a:rPr lang="en-IN" sz="1400" i="1" dirty="0"/>
              <a:t>'avg_overall','avg_potential','avg_pace','avg_shooting','avg_passing','avg_dribbling','avg_defending','avg_physic','avg_attacking','avg_skill','avg_movement','avg_power','avg_mentality','avg_defending','avg_GKstats’</a:t>
            </a:r>
          </a:p>
          <a:p>
            <a:r>
              <a:rPr lang="en-IN" sz="2400" dirty="0"/>
              <a:t>Incremental values were calculated by computing the differences in each stat for each club, between one season and the previous one. For example: FIFA16[‘</a:t>
            </a:r>
            <a:r>
              <a:rPr lang="en-IN" sz="2400" dirty="0" err="1"/>
              <a:t>avg_overall</a:t>
            </a:r>
            <a:r>
              <a:rPr lang="en-IN" sz="2400" dirty="0"/>
              <a:t>’]-FIFA15[‘</a:t>
            </a:r>
            <a:r>
              <a:rPr lang="en-IN" sz="2400" dirty="0" err="1"/>
              <a:t>avg_overall</a:t>
            </a:r>
            <a:r>
              <a:rPr lang="en-IN" sz="2400" dirty="0"/>
              <a:t>’]</a:t>
            </a:r>
          </a:p>
          <a:p>
            <a:r>
              <a:rPr lang="en-IN" sz="2400" dirty="0"/>
              <a:t>Each column was assigned a pre-defined bias value and a pre-defined multiplier. The bias and multiplier were assigned based on feature importance with ‘</a:t>
            </a:r>
            <a:r>
              <a:rPr lang="en-IN" sz="2400" dirty="0" err="1"/>
              <a:t>avg_overall</a:t>
            </a:r>
            <a:r>
              <a:rPr lang="en-IN" sz="2400" dirty="0"/>
              <a:t>’ having the highest values and ‘</a:t>
            </a:r>
            <a:r>
              <a:rPr lang="en-IN" sz="2400" dirty="0" err="1"/>
              <a:t>avg_GKstats</a:t>
            </a:r>
            <a:r>
              <a:rPr lang="en-IN" sz="2400" dirty="0"/>
              <a:t>’ with the lowest values.</a:t>
            </a:r>
          </a:p>
          <a:p>
            <a:r>
              <a:rPr lang="en-IN" sz="2400" dirty="0"/>
              <a:t>After computing the score for each column using the above values, the total score was calculated by adding the individual scores for all 5 seasons.</a:t>
            </a:r>
          </a:p>
          <a:p>
            <a:endParaRPr lang="en-IN" sz="2400" dirty="0"/>
          </a:p>
        </p:txBody>
      </p:sp>
    </p:spTree>
    <p:extLst>
      <p:ext uri="{BB962C8B-B14F-4D97-AF65-F5344CB8AC3E}">
        <p14:creationId xmlns:p14="http://schemas.microsoft.com/office/powerpoint/2010/main" val="286616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1380</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 Neue</vt:lpstr>
      <vt:lpstr>inherit</vt:lpstr>
      <vt:lpstr>Open Sans</vt:lpstr>
      <vt:lpstr>Office Theme</vt:lpstr>
      <vt:lpstr>FIFA PROJECT</vt:lpstr>
      <vt:lpstr>Objective: Predict the Overall (OVR ) skill Statistic for players in the FIFA 2020 Edition</vt:lpstr>
      <vt:lpstr>Main Ideas: The keys points about the predictive modelling exercise are summarized below:</vt:lpstr>
      <vt:lpstr>Key Results:</vt:lpstr>
      <vt:lpstr>Part B – Classify Player Position </vt:lpstr>
      <vt:lpstr>PowerPoint Presentation</vt:lpstr>
      <vt:lpstr>PowerPoint Presentation</vt:lpstr>
      <vt:lpstr>Part C - Which Club has the Best Staff </vt:lpstr>
      <vt:lpstr>Approach</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C - Which Club has the Best Staff</dc:title>
  <dc:creator>Aditya Sreedhar</dc:creator>
  <cp:lastModifiedBy>Bhaskar Bharat</cp:lastModifiedBy>
  <cp:revision>4</cp:revision>
  <dcterms:created xsi:type="dcterms:W3CDTF">2021-10-29T16:37:51Z</dcterms:created>
  <dcterms:modified xsi:type="dcterms:W3CDTF">2021-10-29T18:16:32Z</dcterms:modified>
</cp:coreProperties>
</file>