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gCIjcZFNFA+aSD3q4NpblhTbGw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649B24-64A3-4C41-B54D-87B2BF8337B5}">
  <a:tblStyle styleId="{09649B24-64A3-4C41-B54D-87B2BF8337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76870527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097687052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0"/>
          <p:cNvSpPr txBox="1"/>
          <p:nvPr>
            <p:ph type="ctrTitle"/>
          </p:nvPr>
        </p:nvSpPr>
        <p:spPr>
          <a:xfrm>
            <a:off x="427703" y="1784556"/>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420328" y="3694468"/>
            <a:ext cx="8229600"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p:nvPr>
            <p:ph idx="2" type="pic"/>
          </p:nvPr>
        </p:nvSpPr>
        <p:spPr>
          <a:xfrm>
            <a:off x="1792288" y="459581"/>
            <a:ext cx="5486400" cy="3086100"/>
          </a:xfrm>
          <a:prstGeom prst="rect">
            <a:avLst/>
          </a:prstGeom>
          <a:noFill/>
          <a:ln>
            <a:noFill/>
          </a:ln>
        </p:spPr>
      </p:sp>
      <p:sp>
        <p:nvSpPr>
          <p:cNvPr id="75" name="Google Shape;75;p1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21"/>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2"/>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3"/>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522131" y="165551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3"/>
          <p:cNvSpPr txBox="1"/>
          <p:nvPr>
            <p:ph idx="2" type="body"/>
          </p:nvPr>
        </p:nvSpPr>
        <p:spPr>
          <a:xfrm>
            <a:off x="522131" y="212791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13"/>
          <p:cNvSpPr txBox="1"/>
          <p:nvPr>
            <p:ph idx="3" type="body"/>
          </p:nvPr>
        </p:nvSpPr>
        <p:spPr>
          <a:xfrm>
            <a:off x="4557252" y="165551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3"/>
          <p:cNvSpPr txBox="1"/>
          <p:nvPr>
            <p:ph idx="4" type="body"/>
          </p:nvPr>
        </p:nvSpPr>
        <p:spPr>
          <a:xfrm>
            <a:off x="4557252" y="212791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9"/>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471949" y="1895168"/>
            <a:ext cx="8192728" cy="144533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rgbClr val="E36C09"/>
              </a:buClr>
              <a:buSzPts val="3600"/>
              <a:buFont typeface="Calibri"/>
              <a:buNone/>
            </a:pPr>
            <a:r>
              <a:rPr lang="en-US">
                <a:solidFill>
                  <a:srgbClr val="E36C09"/>
                </a:solidFill>
              </a:rPr>
              <a:t>Assessment of Damaged Cars</a:t>
            </a:r>
            <a:r>
              <a:rPr lang="en-US"/>
              <a:t>   </a:t>
            </a:r>
            <a:endParaRPr/>
          </a:p>
        </p:txBody>
      </p:sp>
      <p:sp>
        <p:nvSpPr>
          <p:cNvPr id="97" name="Google Shape;97;p1"/>
          <p:cNvSpPr txBox="1"/>
          <p:nvPr>
            <p:ph idx="1" type="subTitle"/>
          </p:nvPr>
        </p:nvSpPr>
        <p:spPr>
          <a:xfrm>
            <a:off x="464575" y="3753458"/>
            <a:ext cx="8192728" cy="73004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r">
              <a:spcBef>
                <a:spcPts val="0"/>
              </a:spcBef>
              <a:spcAft>
                <a:spcPts val="0"/>
              </a:spcAft>
              <a:buClr>
                <a:schemeClr val="lt1"/>
              </a:buClr>
              <a:buSzPct val="100000"/>
              <a:buNone/>
            </a:pPr>
            <a:r>
              <a:rPr lang="en-US"/>
              <a:t>Bhaskar Bharat </a:t>
            </a:r>
            <a:endParaRPr/>
          </a:p>
          <a:p>
            <a:pPr indent="0" lvl="0" marL="0" rtl="0" algn="r">
              <a:spcBef>
                <a:spcPts val="434"/>
              </a:spcBef>
              <a:spcAft>
                <a:spcPts val="0"/>
              </a:spcAft>
              <a:buClr>
                <a:schemeClr val="lt1"/>
              </a:buClr>
              <a:buSzPct val="100000"/>
              <a:buNone/>
            </a:pPr>
            <a:r>
              <a:rPr lang="en-US"/>
              <a:t>Ekanki Agarwal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Problem Statement </a:t>
            </a:r>
            <a:endParaRPr/>
          </a:p>
        </p:txBody>
      </p:sp>
      <p:sp>
        <p:nvSpPr>
          <p:cNvPr id="103" name="Google Shape;103;p2"/>
          <p:cNvSpPr txBox="1"/>
          <p:nvPr>
            <p:ph idx="1" type="body"/>
          </p:nvPr>
        </p:nvSpPr>
        <p:spPr>
          <a:xfrm>
            <a:off x="463714" y="1312606"/>
            <a:ext cx="8352626" cy="341179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E36C09"/>
              </a:buClr>
              <a:buSzPct val="100000"/>
              <a:buNone/>
            </a:pPr>
            <a:r>
              <a:rPr i="1" lang="en-US">
                <a:solidFill>
                  <a:srgbClr val="E36C09"/>
                </a:solidFill>
              </a:rPr>
              <a:t>Objective:</a:t>
            </a:r>
            <a:r>
              <a:rPr i="1" lang="en-US"/>
              <a:t> </a:t>
            </a:r>
            <a:r>
              <a:rPr lang="en-US" sz="2600"/>
              <a:t>Automation of visual inspection as well as validation of damaged vehicles</a:t>
            </a:r>
            <a:r>
              <a:rPr lang="en-US"/>
              <a:t>. </a:t>
            </a:r>
            <a:endParaRPr/>
          </a:p>
          <a:p>
            <a:pPr indent="0" lvl="0" marL="0" rtl="0" algn="l">
              <a:spcBef>
                <a:spcPts val="392"/>
              </a:spcBef>
              <a:spcAft>
                <a:spcPts val="0"/>
              </a:spcAft>
              <a:buClr>
                <a:schemeClr val="lt1"/>
              </a:buClr>
              <a:buSzPct val="100000"/>
              <a:buNone/>
            </a:pPr>
            <a:r>
              <a:t/>
            </a:r>
            <a:endParaRPr/>
          </a:p>
          <a:p>
            <a:pPr indent="0" lvl="0" marL="0" rtl="0" algn="l">
              <a:spcBef>
                <a:spcPts val="392"/>
              </a:spcBef>
              <a:spcAft>
                <a:spcPts val="0"/>
              </a:spcAft>
              <a:buClr>
                <a:srgbClr val="E36C09"/>
              </a:buClr>
              <a:buSzPct val="100000"/>
              <a:buNone/>
            </a:pPr>
            <a:r>
              <a:rPr i="1" lang="en-US">
                <a:solidFill>
                  <a:srgbClr val="E36C09"/>
                </a:solidFill>
              </a:rPr>
              <a:t>Motivation:</a:t>
            </a:r>
            <a:r>
              <a:rPr i="1" lang="en-US"/>
              <a:t> </a:t>
            </a:r>
            <a:r>
              <a:rPr lang="en-US" sz="2600"/>
              <a:t>Car insurance processing involves physical inspection of damaged cars to reduce leakage of claims. It is a fairly long and time-consuming process. Hence, an automated system for visual inspection would help making this process efficient and reduce costs involved in the same.</a:t>
            </a:r>
            <a:endParaRPr/>
          </a:p>
          <a:p>
            <a:pPr indent="0" lvl="0" marL="0" rtl="0" algn="l">
              <a:spcBef>
                <a:spcPts val="364"/>
              </a:spcBef>
              <a:spcAft>
                <a:spcPts val="0"/>
              </a:spcAft>
              <a:buClr>
                <a:schemeClr val="lt1"/>
              </a:buClr>
              <a:buSzPct val="100000"/>
              <a:buNone/>
            </a:pPr>
            <a:r>
              <a:t/>
            </a:r>
            <a:endParaRPr sz="2600"/>
          </a:p>
          <a:p>
            <a:pPr indent="0" lvl="0" marL="0" rtl="0" algn="l">
              <a:spcBef>
                <a:spcPts val="392"/>
              </a:spcBef>
              <a:spcAft>
                <a:spcPts val="0"/>
              </a:spcAft>
              <a:buClr>
                <a:srgbClr val="E36C09"/>
              </a:buClr>
              <a:buSzPct val="107692"/>
              <a:buNone/>
            </a:pPr>
            <a:r>
              <a:rPr i="1" lang="en-US">
                <a:solidFill>
                  <a:srgbClr val="E36C09"/>
                </a:solidFill>
              </a:rPr>
              <a:t>Scope: </a:t>
            </a:r>
            <a:r>
              <a:rPr lang="en-US" sz="2600"/>
              <a:t>The problem scope involves 3 stages:</a:t>
            </a:r>
            <a:endParaRPr sz="2600">
              <a:solidFill>
                <a:srgbClr val="E36C09"/>
              </a:solidFill>
            </a:endParaRPr>
          </a:p>
          <a:p>
            <a:pPr indent="-342900" lvl="0" marL="342900" rtl="0" algn="l">
              <a:spcBef>
                <a:spcPts val="364"/>
              </a:spcBef>
              <a:spcAft>
                <a:spcPts val="0"/>
              </a:spcAft>
              <a:buClr>
                <a:srgbClr val="FABF8E"/>
              </a:buClr>
              <a:buSzPct val="100000"/>
              <a:buChar char="•"/>
            </a:pPr>
            <a:r>
              <a:rPr lang="en-US" sz="2600">
                <a:solidFill>
                  <a:srgbClr val="FABF8E"/>
                </a:solidFill>
              </a:rPr>
              <a:t>STAGE 1- </a:t>
            </a:r>
            <a:r>
              <a:rPr lang="en-US" sz="2600"/>
              <a:t>Identifying damaged cars from the input images of cars.</a:t>
            </a:r>
            <a:endParaRPr/>
          </a:p>
          <a:p>
            <a:pPr indent="-342900" lvl="0" marL="342900" rtl="0" algn="l">
              <a:spcBef>
                <a:spcPts val="364"/>
              </a:spcBef>
              <a:spcAft>
                <a:spcPts val="0"/>
              </a:spcAft>
              <a:buClr>
                <a:srgbClr val="FABF8E"/>
              </a:buClr>
              <a:buSzPct val="100000"/>
              <a:buChar char="•"/>
            </a:pPr>
            <a:r>
              <a:rPr lang="en-US" sz="2600">
                <a:solidFill>
                  <a:srgbClr val="FABF8E"/>
                </a:solidFill>
              </a:rPr>
              <a:t>STAGE 2- </a:t>
            </a:r>
            <a:r>
              <a:rPr lang="en-US" sz="2600"/>
              <a:t>Side of the car being damaged ( rear, front or side).</a:t>
            </a:r>
            <a:endParaRPr/>
          </a:p>
          <a:p>
            <a:pPr indent="-342900" lvl="0" marL="342900" rtl="0" algn="l">
              <a:spcBef>
                <a:spcPts val="406"/>
              </a:spcBef>
              <a:spcAft>
                <a:spcPts val="0"/>
              </a:spcAft>
              <a:buClr>
                <a:srgbClr val="FABF8E"/>
              </a:buClr>
              <a:buSzPct val="100000"/>
              <a:buChar char="•"/>
            </a:pPr>
            <a:r>
              <a:rPr lang="en-US" sz="2600">
                <a:solidFill>
                  <a:srgbClr val="FABF8E"/>
                </a:solidFill>
              </a:rPr>
              <a:t>STAGE 3- </a:t>
            </a:r>
            <a:r>
              <a:rPr lang="en-US" sz="2600"/>
              <a:t>Intensity of car damage ( minor, moderate or severe</a:t>
            </a:r>
            <a:r>
              <a:rPr lang="en-US" sz="2900"/>
              <a:t>).</a:t>
            </a:r>
            <a:endParaRPr/>
          </a:p>
          <a:p>
            <a:pPr indent="-218440" lvl="0" marL="342900" rtl="0" algn="l">
              <a:spcBef>
                <a:spcPts val="392"/>
              </a:spcBef>
              <a:spcAft>
                <a:spcPts val="0"/>
              </a:spcAft>
              <a:buClr>
                <a:schemeClr val="lt1"/>
              </a:buClr>
              <a:buSzPct val="100000"/>
              <a:buNone/>
            </a:pPr>
            <a:r>
              <a:t/>
            </a:r>
            <a:endParaRPr/>
          </a:p>
          <a:p>
            <a:pPr indent="-218440" lvl="0" marL="342900" rtl="0" algn="l">
              <a:spcBef>
                <a:spcPts val="392"/>
              </a:spcBef>
              <a:spcAft>
                <a:spcPts val="0"/>
              </a:spcAft>
              <a:buClr>
                <a:schemeClr val="lt1"/>
              </a:buClr>
              <a:buSzPct val="100000"/>
              <a:buNone/>
            </a:pPr>
            <a:r>
              <a:t/>
            </a:r>
            <a:endParaRPr/>
          </a:p>
          <a:p>
            <a:pPr indent="-218440" lvl="0" marL="342900" rtl="0" algn="l">
              <a:spcBef>
                <a:spcPts val="392"/>
              </a:spcBef>
              <a:spcAft>
                <a:spcPts val="0"/>
              </a:spcAft>
              <a:buClr>
                <a:schemeClr val="lt1"/>
              </a:buClr>
              <a:buSzPct val="100000"/>
              <a:buNone/>
            </a:pPr>
            <a:r>
              <a:t/>
            </a:r>
            <a:endParaRPr/>
          </a:p>
          <a:p>
            <a:pPr indent="-218440" lvl="0" marL="342900" rtl="0" algn="l">
              <a:spcBef>
                <a:spcPts val="392"/>
              </a:spcBef>
              <a:spcAft>
                <a:spcPts val="0"/>
              </a:spcAft>
              <a:buClr>
                <a:schemeClr val="lt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Data: Deep Dive</a:t>
            </a:r>
            <a:endParaRPr/>
          </a:p>
        </p:txBody>
      </p:sp>
      <p:sp>
        <p:nvSpPr>
          <p:cNvPr id="109" name="Google Shape;109;p3"/>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1600"/>
              <a:buChar char="•"/>
            </a:pPr>
            <a:r>
              <a:rPr lang="en-US" sz="1600"/>
              <a:t>Source: Kaggle/Git-hub repository</a:t>
            </a:r>
            <a:endParaRPr/>
          </a:p>
          <a:p>
            <a:pPr indent="-342900" lvl="0" marL="342900" rtl="0" algn="l">
              <a:spcBef>
                <a:spcPts val="320"/>
              </a:spcBef>
              <a:spcAft>
                <a:spcPts val="0"/>
              </a:spcAft>
              <a:buClr>
                <a:srgbClr val="002060"/>
              </a:buClr>
              <a:buSzPts val="1600"/>
              <a:buChar char="•"/>
            </a:pPr>
            <a:r>
              <a:rPr lang="en-US" sz="1600"/>
              <a:t>Input Data: Colored Car images</a:t>
            </a:r>
            <a:endParaRPr/>
          </a:p>
          <a:p>
            <a:pPr indent="-342900" lvl="0" marL="342900" rtl="0" algn="l">
              <a:spcBef>
                <a:spcPts val="320"/>
              </a:spcBef>
              <a:spcAft>
                <a:spcPts val="0"/>
              </a:spcAft>
              <a:buClr>
                <a:srgbClr val="002060"/>
              </a:buClr>
              <a:buSzPts val="1600"/>
              <a:buChar char="•"/>
            </a:pPr>
            <a:r>
              <a:rPr lang="en-US" sz="1600"/>
              <a:t>Data labels: </a:t>
            </a:r>
            <a:endParaRPr/>
          </a:p>
          <a:p>
            <a:pPr indent="-285750" lvl="1" marL="742950" rtl="0" algn="l">
              <a:spcBef>
                <a:spcPts val="320"/>
              </a:spcBef>
              <a:spcAft>
                <a:spcPts val="0"/>
              </a:spcAft>
              <a:buClr>
                <a:srgbClr val="002060"/>
              </a:buClr>
              <a:buSzPts val="1600"/>
              <a:buChar char="–"/>
            </a:pPr>
            <a:r>
              <a:rPr lang="en-US" sz="1600"/>
              <a:t> Stage 1: Damage/Non-damage</a:t>
            </a:r>
            <a:endParaRPr/>
          </a:p>
          <a:p>
            <a:pPr indent="-285750" lvl="1" marL="742950" rtl="0" algn="l">
              <a:spcBef>
                <a:spcPts val="320"/>
              </a:spcBef>
              <a:spcAft>
                <a:spcPts val="0"/>
              </a:spcAft>
              <a:buClr>
                <a:srgbClr val="002060"/>
              </a:buClr>
              <a:buSzPts val="1600"/>
              <a:buChar char="–"/>
            </a:pPr>
            <a:r>
              <a:rPr lang="en-US" sz="1600"/>
              <a:t> Stage 2: Rear/Front/Side</a:t>
            </a:r>
            <a:endParaRPr/>
          </a:p>
          <a:p>
            <a:pPr indent="-285750" lvl="1" marL="742950" rtl="0" algn="l">
              <a:spcBef>
                <a:spcPts val="320"/>
              </a:spcBef>
              <a:spcAft>
                <a:spcPts val="0"/>
              </a:spcAft>
              <a:buClr>
                <a:srgbClr val="002060"/>
              </a:buClr>
              <a:buSzPts val="1600"/>
              <a:buChar char="–"/>
            </a:pPr>
            <a:r>
              <a:rPr lang="en-US" sz="1600"/>
              <a:t> Stage 3: Minor/Moderate/Severe</a:t>
            </a:r>
            <a:endParaRPr/>
          </a:p>
          <a:p>
            <a:pPr indent="-342900" lvl="0" marL="342900" rtl="0" algn="l">
              <a:spcBef>
                <a:spcPts val="320"/>
              </a:spcBef>
              <a:spcAft>
                <a:spcPts val="0"/>
              </a:spcAft>
              <a:buClr>
                <a:srgbClr val="002060"/>
              </a:buClr>
              <a:buSzPts val="1600"/>
              <a:buChar char="•"/>
            </a:pPr>
            <a:r>
              <a:rPr lang="en-US" sz="1600"/>
              <a:t>Sample size: </a:t>
            </a:r>
            <a:endParaRPr/>
          </a:p>
          <a:p>
            <a:pPr indent="-285750" lvl="1" marL="742950" rtl="0" algn="l">
              <a:spcBef>
                <a:spcPts val="320"/>
              </a:spcBef>
              <a:spcAft>
                <a:spcPts val="0"/>
              </a:spcAft>
              <a:buClr>
                <a:srgbClr val="002060"/>
              </a:buClr>
              <a:buSzPts val="1600"/>
              <a:buChar char="–"/>
            </a:pPr>
            <a:r>
              <a:rPr lang="en-US" sz="1600"/>
              <a:t> Stage 1: 1840 training images and 460 test images</a:t>
            </a:r>
            <a:endParaRPr/>
          </a:p>
          <a:p>
            <a:pPr indent="-285750" lvl="1" marL="742950" rtl="0" algn="l">
              <a:spcBef>
                <a:spcPts val="320"/>
              </a:spcBef>
              <a:spcAft>
                <a:spcPts val="0"/>
              </a:spcAft>
              <a:buClr>
                <a:srgbClr val="002060"/>
              </a:buClr>
              <a:buSzPts val="1600"/>
              <a:buChar char="–"/>
            </a:pPr>
            <a:r>
              <a:rPr lang="en-US" sz="1600"/>
              <a:t> Stage 2: 985 training vs 179 test images</a:t>
            </a:r>
            <a:endParaRPr/>
          </a:p>
          <a:p>
            <a:pPr indent="-285750" lvl="1" marL="742950" rtl="0" algn="l">
              <a:spcBef>
                <a:spcPts val="320"/>
              </a:spcBef>
              <a:spcAft>
                <a:spcPts val="0"/>
              </a:spcAft>
              <a:buClr>
                <a:srgbClr val="002060"/>
              </a:buClr>
              <a:buSzPts val="1600"/>
              <a:buChar char="–"/>
            </a:pPr>
            <a:r>
              <a:rPr lang="en-US" sz="1600"/>
              <a:t> Stage 3: 979 train samples and 171 test samples</a:t>
            </a:r>
            <a:endParaRPr/>
          </a:p>
          <a:p>
            <a:pPr indent="0" lvl="0" marL="0" rtl="0" algn="l">
              <a:spcBef>
                <a:spcPts val="320"/>
              </a:spcBef>
              <a:spcAft>
                <a:spcPts val="0"/>
              </a:spcAft>
              <a:buClr>
                <a:srgbClr val="002060"/>
              </a:buClr>
              <a:buSzPts val="1600"/>
              <a:buNone/>
            </a:pPr>
            <a:r>
              <a:rPr lang="en-US" sz="1600"/>
              <a:t>As can be seen from above, the data used for training of the model suffers from small sample bias.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Data: Deep Dive</a:t>
            </a:r>
            <a:endParaRPr/>
          </a:p>
        </p:txBody>
      </p:sp>
      <p:sp>
        <p:nvSpPr>
          <p:cNvPr id="115" name="Google Shape;115;p4"/>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600"/>
              <a:buChar char="•"/>
            </a:pPr>
            <a:r>
              <a:rPr lang="en-US" sz="1600"/>
              <a:t>Class distribution across different tasks:</a:t>
            </a:r>
            <a:endParaRPr/>
          </a:p>
          <a:p>
            <a:pPr indent="-342900" lvl="0" marL="342900" rtl="0" algn="l">
              <a:spcBef>
                <a:spcPts val="320"/>
              </a:spcBef>
              <a:spcAft>
                <a:spcPts val="0"/>
              </a:spcAft>
              <a:buClr>
                <a:srgbClr val="002060"/>
              </a:buClr>
              <a:buSzPts val="1600"/>
              <a:buChar char="•"/>
            </a:pPr>
            <a:r>
              <a:rPr lang="en-US" sz="1600"/>
              <a:t>Stage 1: Class labels are balanced</a:t>
            </a:r>
            <a:endParaRPr/>
          </a:p>
          <a:p>
            <a:pPr indent="-342900" lvl="0" marL="342900" rtl="0" algn="l">
              <a:spcBef>
                <a:spcPts val="320"/>
              </a:spcBef>
              <a:spcAft>
                <a:spcPts val="0"/>
              </a:spcAft>
              <a:buClr>
                <a:srgbClr val="002060"/>
              </a:buClr>
              <a:buSzPts val="1600"/>
              <a:buChar char="•"/>
            </a:pPr>
            <a:r>
              <a:rPr lang="en-US" sz="1600"/>
              <a:t>Stage 2  and Stage 3: Imbalance observed among classes</a:t>
            </a:r>
            <a:endParaRPr/>
          </a:p>
          <a:p>
            <a:pPr indent="0" lvl="0" marL="0" rtl="0" algn="l">
              <a:spcBef>
                <a:spcPts val="320"/>
              </a:spcBef>
              <a:spcAft>
                <a:spcPts val="0"/>
              </a:spcAft>
              <a:buClr>
                <a:srgbClr val="002060"/>
              </a:buClr>
              <a:buSzPts val="1600"/>
              <a:buNone/>
            </a:pPr>
            <a:r>
              <a:rPr lang="en-US" sz="1600"/>
              <a:t>The bar plot below illustrates the above</a:t>
            </a:r>
            <a:endParaRPr/>
          </a:p>
          <a:p>
            <a:pPr indent="0" lvl="0" marL="0" rtl="0" algn="l">
              <a:spcBef>
                <a:spcPts val="320"/>
              </a:spcBef>
              <a:spcAft>
                <a:spcPts val="0"/>
              </a:spcAft>
              <a:buClr>
                <a:srgbClr val="002060"/>
              </a:buClr>
              <a:buSzPts val="1600"/>
              <a:buNone/>
            </a:pPr>
            <a:r>
              <a:t/>
            </a:r>
            <a:endParaRPr sz="1600"/>
          </a:p>
          <a:p>
            <a:pPr indent="0" lvl="0" marL="0" rtl="0" algn="l">
              <a:spcBef>
                <a:spcPts val="320"/>
              </a:spcBef>
              <a:spcAft>
                <a:spcPts val="0"/>
              </a:spcAft>
              <a:buClr>
                <a:srgbClr val="002060"/>
              </a:buClr>
              <a:buSzPts val="1600"/>
              <a:buNone/>
            </a:pPr>
            <a:r>
              <a:t/>
            </a:r>
            <a:endParaRPr sz="1600"/>
          </a:p>
        </p:txBody>
      </p:sp>
      <p:pic>
        <p:nvPicPr>
          <p:cNvPr id="116" name="Google Shape;116;p4"/>
          <p:cNvPicPr preferRelativeResize="0"/>
          <p:nvPr/>
        </p:nvPicPr>
        <p:blipFill rotWithShape="1">
          <a:blip r:embed="rId3">
            <a:alphaModFix/>
          </a:blip>
          <a:srcRect b="0" l="0" r="0" t="0"/>
          <a:stretch/>
        </p:blipFill>
        <p:spPr>
          <a:xfrm>
            <a:off x="2143125" y="2571750"/>
            <a:ext cx="6657975" cy="2275725"/>
          </a:xfrm>
          <a:prstGeom prst="rect">
            <a:avLst/>
          </a:prstGeom>
          <a:noFill/>
          <a:ln cap="flat" cmpd="sng" w="5715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2800"/>
              <a:buFont typeface="Calibri"/>
              <a:buNone/>
            </a:pPr>
            <a:r>
              <a:rPr lang="en-US" sz="2800"/>
              <a:t>General Approach of Modelling</a:t>
            </a:r>
            <a:endParaRPr/>
          </a:p>
        </p:txBody>
      </p:sp>
      <p:sp>
        <p:nvSpPr>
          <p:cNvPr id="122" name="Google Shape;122;p5"/>
          <p:cNvSpPr txBox="1"/>
          <p:nvPr>
            <p:ph idx="2" type="body"/>
          </p:nvPr>
        </p:nvSpPr>
        <p:spPr>
          <a:xfrm>
            <a:off x="517943" y="1470660"/>
            <a:ext cx="8240870" cy="340119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rgbClr val="FABF8E"/>
              </a:buClr>
              <a:buSzPct val="47580"/>
              <a:buNone/>
            </a:pPr>
            <a:r>
              <a:rPr i="1" lang="en-US" sz="5044">
                <a:solidFill>
                  <a:srgbClr val="FABF8E"/>
                </a:solidFill>
              </a:rPr>
              <a:t>Data Augmentation: </a:t>
            </a:r>
            <a:r>
              <a:rPr lang="en-US" sz="4844"/>
              <a:t>To deal with small size of development data at hand, various data augmentation techniques were employed to ensure that the models developed are robust enough.</a:t>
            </a:r>
            <a:endParaRPr sz="5044"/>
          </a:p>
          <a:p>
            <a:pPr indent="0" lvl="0" marL="0" rtl="0" algn="l">
              <a:spcBef>
                <a:spcPts val="300"/>
              </a:spcBef>
              <a:spcAft>
                <a:spcPts val="0"/>
              </a:spcAft>
              <a:buClr>
                <a:schemeClr val="lt1"/>
              </a:buClr>
              <a:buSzPct val="47580"/>
              <a:buNone/>
            </a:pPr>
            <a:r>
              <a:t/>
            </a:r>
            <a:endParaRPr sz="5044"/>
          </a:p>
          <a:p>
            <a:pPr indent="0" lvl="0" marL="0" rtl="0" algn="l">
              <a:spcBef>
                <a:spcPts val="300"/>
              </a:spcBef>
              <a:spcAft>
                <a:spcPts val="0"/>
              </a:spcAft>
              <a:buClr>
                <a:srgbClr val="FABF8E"/>
              </a:buClr>
              <a:buSzPct val="47580"/>
              <a:buNone/>
            </a:pPr>
            <a:r>
              <a:rPr i="1" lang="en-US" sz="5044">
                <a:solidFill>
                  <a:srgbClr val="FABF8E"/>
                </a:solidFill>
              </a:rPr>
              <a:t>Transfer Learning Approach: </a:t>
            </a:r>
            <a:r>
              <a:rPr lang="en-US" sz="4844"/>
              <a:t>Transfer learning using SOTA models like VGG, Res-nets and Dense-nets were employed in the following forms:</a:t>
            </a:r>
            <a:endParaRPr sz="5044"/>
          </a:p>
          <a:p>
            <a:pPr indent="-285750" lvl="0" marL="342900" rtl="0" algn="l">
              <a:spcBef>
                <a:spcPts val="300"/>
              </a:spcBef>
              <a:spcAft>
                <a:spcPts val="0"/>
              </a:spcAft>
              <a:buClr>
                <a:srgbClr val="FABF8E"/>
              </a:buClr>
              <a:buSzPct val="47580"/>
              <a:buChar char="•"/>
            </a:pPr>
            <a:r>
              <a:rPr lang="en-US" sz="5044">
                <a:solidFill>
                  <a:srgbClr val="FABF8E"/>
                </a:solidFill>
              </a:rPr>
              <a:t>Approach 1: </a:t>
            </a:r>
            <a:r>
              <a:rPr lang="en-US" sz="4844"/>
              <a:t>Using output from SOTA models ( before fully connected layers) as model features for fitting a simple regularized logistic regression ( implemented using final output layer in NN architecture). </a:t>
            </a:r>
            <a:endParaRPr sz="5044"/>
          </a:p>
          <a:p>
            <a:pPr indent="0" lvl="0" marL="0" rtl="0" algn="l">
              <a:spcBef>
                <a:spcPts val="275"/>
              </a:spcBef>
              <a:spcAft>
                <a:spcPts val="0"/>
              </a:spcAft>
              <a:buClr>
                <a:schemeClr val="lt1"/>
              </a:buClr>
              <a:buSzPct val="45415"/>
              <a:buNone/>
            </a:pPr>
            <a:r>
              <a:t/>
            </a:r>
            <a:endParaRPr sz="4844"/>
          </a:p>
          <a:p>
            <a:pPr indent="-285750" lvl="0" marL="342900" rtl="0" algn="l">
              <a:spcBef>
                <a:spcPts val="300"/>
              </a:spcBef>
              <a:spcAft>
                <a:spcPts val="0"/>
              </a:spcAft>
              <a:buClr>
                <a:srgbClr val="FABF8E"/>
              </a:buClr>
              <a:buSzPct val="47580"/>
              <a:buChar char="•"/>
            </a:pPr>
            <a:r>
              <a:rPr lang="en-US" sz="5044">
                <a:solidFill>
                  <a:srgbClr val="FABF8E"/>
                </a:solidFill>
              </a:rPr>
              <a:t>Approach 2: </a:t>
            </a:r>
            <a:r>
              <a:rPr lang="en-US" sz="4844"/>
              <a:t>Fine-tuning fully-connected layers of SOTA models.</a:t>
            </a:r>
            <a:endParaRPr sz="5044"/>
          </a:p>
          <a:p>
            <a:pPr indent="-247650" lvl="0" marL="342900" rtl="0" algn="l">
              <a:spcBef>
                <a:spcPts val="300"/>
              </a:spcBef>
              <a:spcAft>
                <a:spcPts val="0"/>
              </a:spcAft>
              <a:buClr>
                <a:schemeClr val="lt1"/>
              </a:buClr>
              <a:buSzPct val="47580"/>
              <a:buNone/>
            </a:pPr>
            <a:r>
              <a:t/>
            </a:r>
            <a:endParaRPr sz="5044"/>
          </a:p>
          <a:p>
            <a:pPr indent="0" lvl="0" marL="0" rtl="0" algn="l">
              <a:spcBef>
                <a:spcPts val="300"/>
              </a:spcBef>
              <a:spcAft>
                <a:spcPts val="0"/>
              </a:spcAft>
              <a:buClr>
                <a:srgbClr val="FABF8E"/>
              </a:buClr>
              <a:buSzPct val="47580"/>
              <a:buNone/>
            </a:pPr>
            <a:r>
              <a:rPr i="1" lang="en-US" sz="5044">
                <a:solidFill>
                  <a:srgbClr val="FABF8E"/>
                </a:solidFill>
              </a:rPr>
              <a:t>Class imbalance: </a:t>
            </a:r>
            <a:r>
              <a:rPr lang="en-US" sz="4844"/>
              <a:t>For stage 2 and stage 3 datasets, since class imbalance was observed, class weighted modelling approach was used in the above models.</a:t>
            </a:r>
            <a:endParaRPr sz="5044"/>
          </a:p>
          <a:p>
            <a:pPr indent="0" lvl="0" marL="0" rtl="0" algn="l">
              <a:spcBef>
                <a:spcPts val="300"/>
              </a:spcBef>
              <a:spcAft>
                <a:spcPts val="0"/>
              </a:spcAft>
              <a:buClr>
                <a:schemeClr val="lt1"/>
              </a:buClr>
              <a:buSzPct val="47580"/>
              <a:buNone/>
            </a:pPr>
            <a:r>
              <a:t/>
            </a:r>
            <a:endParaRPr sz="5044"/>
          </a:p>
          <a:p>
            <a:pPr indent="0" lvl="0" marL="0" rtl="0" algn="l">
              <a:spcBef>
                <a:spcPts val="300"/>
              </a:spcBef>
              <a:spcAft>
                <a:spcPts val="0"/>
              </a:spcAft>
              <a:buClr>
                <a:srgbClr val="FABF8E"/>
              </a:buClr>
              <a:buSzPct val="47580"/>
              <a:buNone/>
            </a:pPr>
            <a:r>
              <a:rPr i="1" lang="en-US" sz="5044">
                <a:solidFill>
                  <a:srgbClr val="FABF8E"/>
                </a:solidFill>
              </a:rPr>
              <a:t>Performance </a:t>
            </a:r>
            <a:r>
              <a:rPr i="1" lang="en-US" sz="5044">
                <a:solidFill>
                  <a:srgbClr val="FABF8E"/>
                </a:solidFill>
              </a:rPr>
              <a:t>Metrics</a:t>
            </a:r>
            <a:r>
              <a:rPr i="1" lang="en-US" sz="5044">
                <a:solidFill>
                  <a:srgbClr val="FABF8E"/>
                </a:solidFill>
              </a:rPr>
              <a:t>: </a:t>
            </a:r>
            <a:r>
              <a:rPr lang="en-US" sz="4844"/>
              <a:t>Training data was split into train and validation datasets in the ratio 80% to 20%. Accuracy, Precision, Recall and Confusion matrices were the performance </a:t>
            </a:r>
            <a:r>
              <a:rPr lang="en-US" sz="4844"/>
              <a:t>metrics</a:t>
            </a:r>
            <a:r>
              <a:rPr lang="en-US" sz="4844"/>
              <a:t> on test data were used for final model selection.</a:t>
            </a:r>
            <a:endParaRPr sz="5044"/>
          </a:p>
          <a:p>
            <a:pPr indent="0" lvl="0" marL="0" rtl="0" algn="l">
              <a:spcBef>
                <a:spcPts val="300"/>
              </a:spcBef>
              <a:spcAft>
                <a:spcPts val="0"/>
              </a:spcAft>
              <a:buClr>
                <a:schemeClr val="lt1"/>
              </a:buClr>
              <a:buSzPct val="100000"/>
              <a:buNone/>
            </a:pPr>
            <a:r>
              <a:t/>
            </a:r>
            <a:endParaRPr/>
          </a:p>
          <a:p>
            <a:pPr indent="-247650" lvl="0" marL="342900" rtl="0" algn="l">
              <a:spcBef>
                <a:spcPts val="300"/>
              </a:spcBef>
              <a:spcAft>
                <a:spcPts val="0"/>
              </a:spcAft>
              <a:buClr>
                <a:schemeClr val="lt1"/>
              </a:buClr>
              <a:buSzPct val="100000"/>
              <a:buNone/>
            </a:pPr>
            <a:r>
              <a:t/>
            </a:r>
            <a:endParaRPr/>
          </a:p>
          <a:p>
            <a:pPr indent="0" lvl="0" marL="0" rtl="0" algn="l">
              <a:spcBef>
                <a:spcPts val="300"/>
              </a:spcBef>
              <a:spcAft>
                <a:spcPts val="0"/>
              </a:spcAft>
              <a:buClr>
                <a:schemeClr val="lt1"/>
              </a:buClr>
              <a:buSzPct val="100000"/>
              <a:buNone/>
            </a:pPr>
            <a:r>
              <a:t/>
            </a:r>
            <a:endParaRPr/>
          </a:p>
          <a:p>
            <a:pPr indent="0" lvl="0" marL="0" rtl="0" algn="l">
              <a:spcBef>
                <a:spcPts val="300"/>
              </a:spcBef>
              <a:spcAft>
                <a:spcPts val="0"/>
              </a:spcAft>
              <a:buClr>
                <a:schemeClr val="lt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2800"/>
              <a:buFont typeface="Calibri"/>
              <a:buNone/>
            </a:pPr>
            <a:r>
              <a:rPr lang="en-US" sz="2800"/>
              <a:t>Main Results and inferences:</a:t>
            </a:r>
            <a:endParaRPr/>
          </a:p>
        </p:txBody>
      </p:sp>
      <p:sp>
        <p:nvSpPr>
          <p:cNvPr id="128" name="Google Shape;128;p6"/>
          <p:cNvSpPr txBox="1"/>
          <p:nvPr>
            <p:ph idx="2" type="body"/>
          </p:nvPr>
        </p:nvSpPr>
        <p:spPr>
          <a:xfrm>
            <a:off x="517943" y="1470660"/>
            <a:ext cx="8240870" cy="3401192"/>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rgbClr val="FABF8E"/>
              </a:buClr>
              <a:buSzPts val="2400"/>
              <a:buNone/>
            </a:pPr>
            <a:r>
              <a:t/>
            </a:r>
            <a:endParaRPr/>
          </a:p>
          <a:p>
            <a:pPr indent="0" lvl="0" marL="0" rtl="0" algn="l">
              <a:spcBef>
                <a:spcPts val="480"/>
              </a:spcBef>
              <a:spcAft>
                <a:spcPts val="0"/>
              </a:spcAft>
              <a:buClr>
                <a:schemeClr val="lt1"/>
              </a:buClr>
              <a:buSzPts val="2400"/>
              <a:buNone/>
            </a:pPr>
            <a:r>
              <a:t/>
            </a:r>
            <a:endParaRPr/>
          </a:p>
          <a:p>
            <a:pPr indent="0" lvl="0" marL="0" rtl="0" algn="l">
              <a:spcBef>
                <a:spcPts val="480"/>
              </a:spcBef>
              <a:spcAft>
                <a:spcPts val="0"/>
              </a:spcAft>
              <a:buClr>
                <a:srgbClr val="FABF8E"/>
              </a:buClr>
              <a:buSzPts val="2400"/>
              <a:buNone/>
            </a:pPr>
            <a:r>
              <a:t/>
            </a:r>
            <a:endParaRPr/>
          </a:p>
          <a:p>
            <a:pPr indent="-190500" lvl="0" marL="342900" rtl="0" algn="l">
              <a:spcBef>
                <a:spcPts val="480"/>
              </a:spcBef>
              <a:spcAft>
                <a:spcPts val="0"/>
              </a:spcAft>
              <a:buClr>
                <a:schemeClr val="lt1"/>
              </a:buClr>
              <a:buSzPts val="2400"/>
              <a:buNone/>
            </a:pPr>
            <a:r>
              <a:t/>
            </a:r>
            <a:endParaRPr/>
          </a:p>
          <a:p>
            <a:pPr indent="0" lvl="0" marL="0" rtl="0" algn="l">
              <a:spcBef>
                <a:spcPts val="480"/>
              </a:spcBef>
              <a:spcAft>
                <a:spcPts val="0"/>
              </a:spcAft>
              <a:buClr>
                <a:srgbClr val="FABF8E"/>
              </a:buClr>
              <a:buSzPts val="2400"/>
              <a:buNone/>
            </a:pPr>
            <a:r>
              <a:t/>
            </a:r>
            <a:endParaRPr/>
          </a:p>
          <a:p>
            <a:pPr indent="0" lvl="0" marL="0" rtl="0" algn="l">
              <a:spcBef>
                <a:spcPts val="480"/>
              </a:spcBef>
              <a:spcAft>
                <a:spcPts val="0"/>
              </a:spcAft>
              <a:buClr>
                <a:schemeClr val="lt1"/>
              </a:buClr>
              <a:buSzPts val="2400"/>
              <a:buNone/>
            </a:pPr>
            <a:r>
              <a:t/>
            </a:r>
            <a:endParaRPr/>
          </a:p>
          <a:p>
            <a:pPr indent="-190500" lvl="0" marL="342900" rtl="0" algn="l">
              <a:spcBef>
                <a:spcPts val="480"/>
              </a:spcBef>
              <a:spcAft>
                <a:spcPts val="0"/>
              </a:spcAft>
              <a:buClr>
                <a:schemeClr val="lt1"/>
              </a:buClr>
              <a:buSzPts val="2400"/>
              <a:buNone/>
            </a:pPr>
            <a:r>
              <a:t/>
            </a:r>
            <a:endParaRPr/>
          </a:p>
          <a:p>
            <a:pPr indent="0" lvl="0" marL="0" rtl="0" algn="l">
              <a:spcBef>
                <a:spcPts val="480"/>
              </a:spcBef>
              <a:spcAft>
                <a:spcPts val="0"/>
              </a:spcAft>
              <a:buClr>
                <a:schemeClr val="lt1"/>
              </a:buClr>
              <a:buSzPts val="2400"/>
              <a:buNone/>
            </a:pPr>
            <a:r>
              <a:t/>
            </a:r>
            <a:endParaRPr/>
          </a:p>
          <a:p>
            <a:pPr indent="0" lvl="0" marL="0" rtl="0" algn="l">
              <a:spcBef>
                <a:spcPts val="480"/>
              </a:spcBef>
              <a:spcAft>
                <a:spcPts val="0"/>
              </a:spcAft>
              <a:buClr>
                <a:schemeClr val="lt1"/>
              </a:buClr>
              <a:buSzPts val="2400"/>
              <a:buNone/>
            </a:pPr>
            <a:r>
              <a:t/>
            </a:r>
            <a:endParaRPr/>
          </a:p>
        </p:txBody>
      </p:sp>
      <p:graphicFrame>
        <p:nvGraphicFramePr>
          <p:cNvPr id="129" name="Google Shape;129;p6"/>
          <p:cNvGraphicFramePr/>
          <p:nvPr/>
        </p:nvGraphicFramePr>
        <p:xfrm>
          <a:off x="467538" y="1483600"/>
          <a:ext cx="3000000" cy="3000000"/>
        </p:xfrm>
        <a:graphic>
          <a:graphicData uri="http://schemas.openxmlformats.org/drawingml/2006/table">
            <a:tbl>
              <a:tblPr>
                <a:noFill/>
                <a:tableStyleId>{09649B24-64A3-4C41-B54D-87B2BF8337B5}</a:tableStyleId>
              </a:tblPr>
              <a:tblGrid>
                <a:gridCol w="1118725"/>
                <a:gridCol w="1282175"/>
                <a:gridCol w="1892425"/>
                <a:gridCol w="1903325"/>
                <a:gridCol w="2012275"/>
              </a:tblGrid>
              <a:tr h="248075">
                <a:tc>
                  <a:txBody>
                    <a:bodyPr/>
                    <a:lstStyle/>
                    <a:p>
                      <a:pPr indent="0" lvl="0" marL="0" rtl="0" algn="ctr">
                        <a:spcBef>
                          <a:spcPts val="0"/>
                        </a:spcBef>
                        <a:spcAft>
                          <a:spcPts val="0"/>
                        </a:spcAft>
                        <a:buNone/>
                      </a:pPr>
                      <a:r>
                        <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APPROACH 2</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Test Accuracy (%)</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Test Precision </a:t>
                      </a:r>
                      <a:r>
                        <a:rPr i="1" lang="en-US" sz="1000">
                          <a:solidFill>
                            <a:srgbClr val="FABF8E"/>
                          </a:solidFill>
                          <a:latin typeface="Calibri"/>
                          <a:ea typeface="Calibri"/>
                          <a:cs typeface="Calibri"/>
                          <a:sym typeface="Calibri"/>
                        </a:rPr>
                        <a:t>(%)</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Test Recall </a:t>
                      </a:r>
                      <a:r>
                        <a:rPr i="1" lang="en-US" sz="1000">
                          <a:solidFill>
                            <a:srgbClr val="FABF8E"/>
                          </a:solidFill>
                          <a:latin typeface="Calibri"/>
                          <a:ea typeface="Calibri"/>
                          <a:cs typeface="Calibri"/>
                          <a:sym typeface="Calibri"/>
                        </a:rPr>
                        <a:t>(%)</a:t>
                      </a:r>
                      <a:endParaRPr i="1" sz="1000">
                        <a:solidFill>
                          <a:srgbClr val="FABF8E"/>
                        </a:solidFill>
                        <a:latin typeface="Calibri"/>
                        <a:ea typeface="Calibri"/>
                        <a:cs typeface="Calibri"/>
                        <a:sym typeface="Calibri"/>
                      </a:endParaRPr>
                    </a:p>
                  </a:txBody>
                  <a:tcPr marT="91425" marB="91425" marR="91425" marL="91425"/>
                </a:tc>
              </a:tr>
              <a:tr h="345025">
                <a:tc>
                  <a:txBody>
                    <a:bodyPr/>
                    <a:lstStyle/>
                    <a:p>
                      <a:pPr indent="0" lvl="0" marL="0" rtl="0" algn="ctr">
                        <a:spcBef>
                          <a:spcPts val="0"/>
                        </a:spcBef>
                        <a:spcAft>
                          <a:spcPts val="0"/>
                        </a:spcAft>
                        <a:buClr>
                          <a:srgbClr val="FABF8E"/>
                        </a:buClr>
                        <a:buSzPts val="2400"/>
                        <a:buFont typeface="Arial"/>
                        <a:buNone/>
                      </a:pPr>
                      <a:r>
                        <a:rPr i="1" lang="en-US" sz="1000">
                          <a:solidFill>
                            <a:srgbClr val="FABF8E"/>
                          </a:solidFill>
                          <a:latin typeface="Calibri"/>
                          <a:ea typeface="Calibri"/>
                          <a:cs typeface="Calibri"/>
                          <a:sym typeface="Calibri"/>
                        </a:rPr>
                        <a:t>STAGE 1:</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VGG19</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91.09</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88.57</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94.35</a:t>
                      </a:r>
                      <a:endParaRPr b="1" i="1" sz="1000">
                        <a:solidFill>
                          <a:schemeClr val="lt1"/>
                        </a:solidFill>
                        <a:latin typeface="Calibri"/>
                        <a:ea typeface="Calibri"/>
                        <a:cs typeface="Calibri"/>
                        <a:sym typeface="Calibri"/>
                      </a:endParaRPr>
                    </a:p>
                  </a:txBody>
                  <a:tcPr marT="91425" marB="91425" marR="91425" marL="91425"/>
                </a:tc>
              </a:tr>
              <a:tr h="331350">
                <a:tc>
                  <a:txBody>
                    <a:bodyPr/>
                    <a:lstStyle/>
                    <a:p>
                      <a:pPr indent="0" lvl="0" marL="0" rtl="0" algn="ctr">
                        <a:spcBef>
                          <a:spcPts val="0"/>
                        </a:spcBef>
                        <a:spcAft>
                          <a:spcPts val="0"/>
                        </a:spcAft>
                        <a:buNone/>
                      </a:pPr>
                      <a:r>
                        <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ResNet152</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i="1" lang="en-US" sz="1000">
                          <a:solidFill>
                            <a:srgbClr val="FFFFFF"/>
                          </a:solidFill>
                          <a:latin typeface="Calibri"/>
                          <a:ea typeface="Calibri"/>
                          <a:cs typeface="Calibri"/>
                          <a:sym typeface="Calibri"/>
                        </a:rPr>
                        <a:t>93.91</a:t>
                      </a:r>
                      <a:endParaRPr b="1" i="1" sz="1000">
                        <a:solidFill>
                          <a:srgbClr val="FFFFFF"/>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94.3</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93.48</a:t>
                      </a:r>
                      <a:endParaRPr i="1" sz="1000">
                        <a:solidFill>
                          <a:srgbClr val="FABF8E"/>
                        </a:solidFill>
                        <a:latin typeface="Calibri"/>
                        <a:ea typeface="Calibri"/>
                        <a:cs typeface="Calibri"/>
                        <a:sym typeface="Calibri"/>
                      </a:endParaRPr>
                    </a:p>
                  </a:txBody>
                  <a:tcPr marT="91425" marB="91425" marR="91425" marL="91425"/>
                </a:tc>
              </a:tr>
              <a:tr h="348275">
                <a:tc>
                  <a:txBody>
                    <a:bodyPr/>
                    <a:lstStyle/>
                    <a:p>
                      <a:pPr indent="0" lvl="0" marL="0" rtl="0" algn="ctr">
                        <a:spcBef>
                          <a:spcPts val="0"/>
                        </a:spcBef>
                        <a:spcAft>
                          <a:spcPts val="0"/>
                        </a:spcAft>
                        <a:buNone/>
                      </a:pPr>
                      <a:r>
                        <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Densenet201</a:t>
                      </a:r>
                      <a:endParaRPr i="1" sz="1000">
                        <a:solidFill>
                          <a:srgbClr val="FABF8E"/>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92.17</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94.5</a:t>
                      </a:r>
                      <a:endParaRPr b="1" i="1" sz="1000">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89.57</a:t>
                      </a:r>
                      <a:endParaRPr i="1" sz="1000">
                        <a:solidFill>
                          <a:srgbClr val="FABF8E"/>
                        </a:solidFill>
                        <a:latin typeface="Calibri"/>
                        <a:ea typeface="Calibri"/>
                        <a:cs typeface="Calibri"/>
                        <a:sym typeface="Calibri"/>
                      </a:endParaRPr>
                    </a:p>
                  </a:txBody>
                  <a:tcPr marT="91425" marB="91425" marR="91425" marL="91425"/>
                </a:tc>
              </a:tr>
              <a:tr h="331350">
                <a:tc>
                  <a:txBody>
                    <a:bodyPr/>
                    <a:lstStyle/>
                    <a:p>
                      <a:pPr indent="0" lvl="0" marL="0" rtl="0" algn="ctr">
                        <a:spcBef>
                          <a:spcPts val="480"/>
                        </a:spcBef>
                        <a:spcAft>
                          <a:spcPts val="0"/>
                        </a:spcAft>
                        <a:buClr>
                          <a:srgbClr val="FABF8E"/>
                        </a:buClr>
                        <a:buSzPts val="2400"/>
                        <a:buFont typeface="Arial"/>
                        <a:buNone/>
                      </a:pPr>
                      <a:r>
                        <a:rPr i="1" lang="en-US" sz="1000">
                          <a:solidFill>
                            <a:srgbClr val="FABF8E"/>
                          </a:solidFill>
                          <a:latin typeface="Calibri"/>
                          <a:ea typeface="Calibri"/>
                          <a:cs typeface="Calibri"/>
                          <a:sym typeface="Calibri"/>
                        </a:rPr>
                        <a:t>STAGE 2:</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VGG19</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72.07</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72.47</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72.07</a:t>
                      </a:r>
                      <a:endParaRPr i="1" sz="1000">
                        <a:solidFill>
                          <a:srgbClr val="FABF8E"/>
                        </a:solidFill>
                        <a:latin typeface="Calibri"/>
                        <a:ea typeface="Calibri"/>
                        <a:cs typeface="Calibri"/>
                        <a:sym typeface="Calibri"/>
                      </a:endParaRPr>
                    </a:p>
                  </a:txBody>
                  <a:tcPr marT="91425" marB="91425" marR="91425" marL="91425"/>
                </a:tc>
              </a:tr>
              <a:tr h="331350">
                <a:tc>
                  <a:txBody>
                    <a:bodyPr/>
                    <a:lstStyle/>
                    <a:p>
                      <a:pPr indent="0" lvl="0" marL="0" rtl="0" algn="ctr">
                        <a:spcBef>
                          <a:spcPts val="480"/>
                        </a:spcBef>
                        <a:spcAft>
                          <a:spcPts val="0"/>
                        </a:spcAft>
                        <a:buNone/>
                      </a:pPr>
                      <a:r>
                        <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ResNet152</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73.18</a:t>
                      </a:r>
                      <a:endParaRPr b="1" i="1" sz="1000">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75.14</a:t>
                      </a:r>
                      <a:endParaRPr b="1" i="1" sz="1000">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72.63</a:t>
                      </a:r>
                      <a:endParaRPr b="1" i="1" sz="1000">
                        <a:solidFill>
                          <a:schemeClr val="lt1"/>
                        </a:solidFill>
                        <a:latin typeface="Calibri"/>
                        <a:ea typeface="Calibri"/>
                        <a:cs typeface="Calibri"/>
                        <a:sym typeface="Calibri"/>
                      </a:endParaRPr>
                    </a:p>
                  </a:txBody>
                  <a:tcPr marT="91425" marB="91425" marR="91425" marL="91425"/>
                </a:tc>
              </a:tr>
              <a:tr h="331350">
                <a:tc>
                  <a:txBody>
                    <a:bodyPr/>
                    <a:lstStyle/>
                    <a:p>
                      <a:pPr indent="0" lvl="0" marL="0" rtl="0" algn="ctr">
                        <a:spcBef>
                          <a:spcPts val="480"/>
                        </a:spcBef>
                        <a:spcAft>
                          <a:spcPts val="0"/>
                        </a:spcAft>
                        <a:buNone/>
                      </a:pPr>
                      <a:r>
                        <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Densenet201</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72.07</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72.83</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70.39</a:t>
                      </a:r>
                      <a:endParaRPr i="1" sz="1000">
                        <a:solidFill>
                          <a:srgbClr val="FABF8E"/>
                        </a:solidFill>
                        <a:latin typeface="Calibri"/>
                        <a:ea typeface="Calibri"/>
                        <a:cs typeface="Calibri"/>
                        <a:sym typeface="Calibri"/>
                      </a:endParaRPr>
                    </a:p>
                  </a:txBody>
                  <a:tcPr marT="91425" marB="91425" marR="91425" marL="91425"/>
                </a:tc>
              </a:tr>
              <a:tr h="331350">
                <a:tc>
                  <a:txBody>
                    <a:bodyPr/>
                    <a:lstStyle/>
                    <a:p>
                      <a:pPr indent="0" lvl="0" marL="0" rtl="0" algn="ctr">
                        <a:spcBef>
                          <a:spcPts val="480"/>
                        </a:spcBef>
                        <a:spcAft>
                          <a:spcPts val="0"/>
                        </a:spcAft>
                        <a:buClr>
                          <a:srgbClr val="FABF8E"/>
                        </a:buClr>
                        <a:buSzPts val="2400"/>
                        <a:buFont typeface="Arial"/>
                        <a:buNone/>
                      </a:pPr>
                      <a:r>
                        <a:rPr i="1" lang="en-US" sz="1000">
                          <a:solidFill>
                            <a:srgbClr val="FABF8E"/>
                          </a:solidFill>
                          <a:latin typeface="Calibri"/>
                          <a:ea typeface="Calibri"/>
                          <a:cs typeface="Calibri"/>
                          <a:sym typeface="Calibri"/>
                        </a:rPr>
                        <a:t>STAGE 3:</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VGG19</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67.25</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67.65</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67.25</a:t>
                      </a:r>
                      <a:endParaRPr b="1" i="1" sz="1000">
                        <a:solidFill>
                          <a:schemeClr val="lt1"/>
                        </a:solidFill>
                        <a:latin typeface="Calibri"/>
                        <a:ea typeface="Calibri"/>
                        <a:cs typeface="Calibri"/>
                        <a:sym typeface="Calibri"/>
                      </a:endParaRPr>
                    </a:p>
                  </a:txBody>
                  <a:tcPr marT="91425" marB="91425" marR="91425" marL="91425"/>
                </a:tc>
              </a:tr>
              <a:tr h="331350">
                <a:tc>
                  <a:txBody>
                    <a:bodyPr/>
                    <a:lstStyle/>
                    <a:p>
                      <a:pPr indent="0" lvl="0" marL="0" rtl="0" algn="ctr">
                        <a:spcBef>
                          <a:spcPts val="480"/>
                        </a:spcBef>
                        <a:spcAft>
                          <a:spcPts val="0"/>
                        </a:spcAft>
                        <a:buNone/>
                      </a:pPr>
                      <a:r>
                        <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ResNet152</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67.84</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73.68</a:t>
                      </a:r>
                      <a:endParaRPr b="1" i="1" sz="1000">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57.31</a:t>
                      </a:r>
                      <a:endParaRPr i="1" sz="1000">
                        <a:solidFill>
                          <a:srgbClr val="FABF8E"/>
                        </a:solidFill>
                        <a:latin typeface="Calibri"/>
                        <a:ea typeface="Calibri"/>
                        <a:cs typeface="Calibri"/>
                        <a:sym typeface="Calibri"/>
                      </a:endParaRPr>
                    </a:p>
                  </a:txBody>
                  <a:tcPr marT="91425" marB="91425" marR="91425" marL="91425"/>
                </a:tc>
              </a:tr>
              <a:tr h="311425">
                <a:tc>
                  <a:txBody>
                    <a:bodyPr/>
                    <a:lstStyle/>
                    <a:p>
                      <a:pPr indent="0" lvl="0" marL="0" rtl="0" algn="ctr">
                        <a:spcBef>
                          <a:spcPts val="480"/>
                        </a:spcBef>
                        <a:spcAft>
                          <a:spcPts val="0"/>
                        </a:spcAft>
                        <a:buNone/>
                      </a:pPr>
                      <a:r>
                        <a:t/>
                      </a:r>
                      <a:endParaRPr i="1" sz="1000">
                        <a:solidFill>
                          <a:srgbClr val="FABF8E"/>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Densenet201</a:t>
                      </a:r>
                      <a:endParaRPr i="1" sz="1000">
                        <a:solidFill>
                          <a:srgbClr val="FABF8E"/>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i="1" lang="en-US" sz="1000">
                          <a:solidFill>
                            <a:schemeClr val="lt1"/>
                          </a:solidFill>
                          <a:latin typeface="Calibri"/>
                          <a:ea typeface="Calibri"/>
                          <a:cs typeface="Calibri"/>
                          <a:sym typeface="Calibri"/>
                        </a:rPr>
                        <a:t>71.35</a:t>
                      </a:r>
                      <a:endParaRPr b="1" i="1" sz="1000">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72.29</a:t>
                      </a:r>
                      <a:endParaRPr i="1" sz="1000">
                        <a:solidFill>
                          <a:srgbClr val="FABF8E"/>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US" sz="1000">
                          <a:solidFill>
                            <a:srgbClr val="FABF8E"/>
                          </a:solidFill>
                          <a:latin typeface="Calibri"/>
                          <a:ea typeface="Calibri"/>
                          <a:cs typeface="Calibri"/>
                          <a:sym typeface="Calibri"/>
                        </a:rPr>
                        <a:t>57.13</a:t>
                      </a:r>
                      <a:endParaRPr i="1" sz="1000">
                        <a:solidFill>
                          <a:srgbClr val="FABF8E"/>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0976870527_0_3"/>
          <p:cNvSpPr txBox="1"/>
          <p:nvPr>
            <p:ph type="title"/>
          </p:nvPr>
        </p:nvSpPr>
        <p:spPr>
          <a:xfrm>
            <a:off x="532692" y="271648"/>
            <a:ext cx="8352300" cy="7635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538CD5"/>
              </a:buClr>
              <a:buSzPct val="100000"/>
              <a:buFont typeface="Calibri"/>
              <a:buNone/>
            </a:pPr>
            <a:br>
              <a:rPr lang="en-US" sz="2800">
                <a:solidFill>
                  <a:srgbClr val="538CD5"/>
                </a:solidFill>
              </a:rPr>
            </a:br>
            <a:r>
              <a:rPr lang="en-US" sz="2800">
                <a:solidFill>
                  <a:srgbClr val="538CD5"/>
                </a:solidFill>
              </a:rPr>
              <a:t>Main Results and Inferences: </a:t>
            </a:r>
            <a:br>
              <a:rPr lang="en-US" sz="2800">
                <a:solidFill>
                  <a:srgbClr val="538CD5"/>
                </a:solidFill>
              </a:rPr>
            </a:br>
            <a:endParaRPr sz="2800">
              <a:solidFill>
                <a:srgbClr val="E36C09"/>
              </a:solidFill>
            </a:endParaRPr>
          </a:p>
        </p:txBody>
      </p:sp>
      <p:sp>
        <p:nvSpPr>
          <p:cNvPr id="135" name="Google Shape;135;g10976870527_0_3"/>
          <p:cNvSpPr txBox="1"/>
          <p:nvPr>
            <p:ph idx="2" type="body"/>
          </p:nvPr>
        </p:nvSpPr>
        <p:spPr>
          <a:xfrm>
            <a:off x="517943" y="1470660"/>
            <a:ext cx="8241000" cy="3489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lt1"/>
              </a:buClr>
              <a:buSzPct val="100000"/>
              <a:buNone/>
            </a:pPr>
            <a:r>
              <a:t/>
            </a:r>
            <a:endParaRPr sz="1900">
              <a:solidFill>
                <a:srgbClr val="D99593"/>
              </a:solidFill>
            </a:endParaRPr>
          </a:p>
          <a:p>
            <a:pPr indent="-441325" lvl="0" marL="400050" rtl="0" algn="l">
              <a:spcBef>
                <a:spcPts val="190"/>
              </a:spcBef>
              <a:spcAft>
                <a:spcPts val="0"/>
              </a:spcAft>
              <a:buClr>
                <a:srgbClr val="F9CB9C"/>
              </a:buClr>
              <a:buSzPct val="100000"/>
              <a:buFont typeface="Calibri"/>
              <a:buAutoNum type="alphaUcPeriod"/>
            </a:pPr>
            <a:r>
              <a:rPr lang="en-US" sz="6400">
                <a:solidFill>
                  <a:srgbClr val="F9CB9C"/>
                </a:solidFill>
              </a:rPr>
              <a:t>The performances achieved using approach 2 using different architectures for any stage dataset are seen to be quite comparable to each other, particularly with respect to accuracy. </a:t>
            </a:r>
            <a:endParaRPr sz="6400">
              <a:solidFill>
                <a:srgbClr val="F9CB9C"/>
              </a:solidFill>
            </a:endParaRPr>
          </a:p>
          <a:p>
            <a:pPr indent="0" lvl="0" marL="342900" rtl="0" algn="l">
              <a:spcBef>
                <a:spcPts val="190"/>
              </a:spcBef>
              <a:spcAft>
                <a:spcPts val="0"/>
              </a:spcAft>
              <a:buNone/>
            </a:pPr>
            <a:r>
              <a:t/>
            </a:r>
            <a:endParaRPr sz="6400">
              <a:solidFill>
                <a:srgbClr val="F9CB9C"/>
              </a:solidFill>
            </a:endParaRPr>
          </a:p>
          <a:p>
            <a:pPr indent="-441325" lvl="0" marL="400050" rtl="0" algn="l">
              <a:spcBef>
                <a:spcPts val="190"/>
              </a:spcBef>
              <a:spcAft>
                <a:spcPts val="0"/>
              </a:spcAft>
              <a:buClr>
                <a:srgbClr val="F9CB9C"/>
              </a:buClr>
              <a:buSzPct val="100000"/>
              <a:buAutoNum type="alphaUcPeriod"/>
            </a:pPr>
            <a:r>
              <a:rPr lang="en-US" sz="6400">
                <a:solidFill>
                  <a:srgbClr val="F9CB9C"/>
                </a:solidFill>
              </a:rPr>
              <a:t>Approach 1 models were also explored. Improvement in model results  were not observed compared to final selected model using approach 2. However, the uplift in accuracy was not by a very high margin.</a:t>
            </a:r>
            <a:endParaRPr sz="6400">
              <a:solidFill>
                <a:srgbClr val="F9CB9C"/>
              </a:solidFill>
            </a:endParaRPr>
          </a:p>
          <a:p>
            <a:pPr indent="0" lvl="0" marL="342900" rtl="0" algn="l">
              <a:spcBef>
                <a:spcPts val="190"/>
              </a:spcBef>
              <a:spcAft>
                <a:spcPts val="0"/>
              </a:spcAft>
              <a:buNone/>
            </a:pPr>
            <a:r>
              <a:t/>
            </a:r>
            <a:endParaRPr sz="6400">
              <a:solidFill>
                <a:srgbClr val="F9CB9C"/>
              </a:solidFill>
            </a:endParaRPr>
          </a:p>
          <a:p>
            <a:pPr indent="-441325" lvl="0" marL="400050" rtl="0" algn="l">
              <a:spcBef>
                <a:spcPts val="190"/>
              </a:spcBef>
              <a:spcAft>
                <a:spcPts val="0"/>
              </a:spcAft>
              <a:buClr>
                <a:srgbClr val="F9CB9C"/>
              </a:buClr>
              <a:buSzPct val="100000"/>
              <a:buAutoNum type="alphaUcPeriod"/>
            </a:pPr>
            <a:r>
              <a:rPr lang="en-US" sz="6400">
                <a:solidFill>
                  <a:srgbClr val="F9CB9C"/>
                </a:solidFill>
              </a:rPr>
              <a:t>Final model was selected based on better combinations of performance in terms of accuracy, precision and recall on test data.</a:t>
            </a:r>
            <a:endParaRPr sz="6400">
              <a:solidFill>
                <a:srgbClr val="F9CB9C"/>
              </a:solidFill>
            </a:endParaRPr>
          </a:p>
          <a:p>
            <a:pPr indent="0" lvl="0" marL="342900" rtl="0" algn="l">
              <a:spcBef>
                <a:spcPts val="190"/>
              </a:spcBef>
              <a:spcAft>
                <a:spcPts val="0"/>
              </a:spcAft>
              <a:buNone/>
            </a:pPr>
            <a:r>
              <a:t/>
            </a:r>
            <a:endParaRPr sz="6400">
              <a:solidFill>
                <a:srgbClr val="F9CB9C"/>
              </a:solidFill>
            </a:endParaRPr>
          </a:p>
          <a:p>
            <a:pPr indent="-441325" lvl="0" marL="400050" rtl="0" algn="l">
              <a:spcBef>
                <a:spcPts val="190"/>
              </a:spcBef>
              <a:spcAft>
                <a:spcPts val="0"/>
              </a:spcAft>
              <a:buClr>
                <a:srgbClr val="F9CB9C"/>
              </a:buClr>
              <a:buSzPct val="100000"/>
              <a:buAutoNum type="alphaUcPeriod"/>
            </a:pPr>
            <a:r>
              <a:rPr lang="en-US" sz="6400">
                <a:solidFill>
                  <a:srgbClr val="F9CB9C"/>
                </a:solidFill>
              </a:rPr>
              <a:t>Misclassification of test images were further investigated using saliency maps. One of the potential reasons for stage 3 model misclassifications specifically was due to subjective labelling of intensity of damaged cars.</a:t>
            </a:r>
            <a:endParaRPr sz="6400">
              <a:solidFill>
                <a:srgbClr val="F9CB9C"/>
              </a:solidFill>
            </a:endParaRPr>
          </a:p>
          <a:p>
            <a:pPr indent="0" lvl="0" marL="342900" rtl="0" algn="l">
              <a:spcBef>
                <a:spcPts val="190"/>
              </a:spcBef>
              <a:spcAft>
                <a:spcPts val="0"/>
              </a:spcAft>
              <a:buNone/>
            </a:pPr>
            <a:r>
              <a:t/>
            </a:r>
            <a:endParaRPr sz="6400">
              <a:solidFill>
                <a:srgbClr val="F9CB9C"/>
              </a:solidFill>
            </a:endParaRPr>
          </a:p>
          <a:p>
            <a:pPr indent="-441325" lvl="0" marL="400050" rtl="0" algn="l">
              <a:spcBef>
                <a:spcPts val="190"/>
              </a:spcBef>
              <a:spcAft>
                <a:spcPts val="0"/>
              </a:spcAft>
              <a:buClr>
                <a:srgbClr val="F9CB9C"/>
              </a:buClr>
              <a:buSzPct val="100000"/>
              <a:buAutoNum type="alphaUcPeriod"/>
            </a:pPr>
            <a:r>
              <a:rPr lang="en-US" sz="6400">
                <a:solidFill>
                  <a:srgbClr val="F9CB9C"/>
                </a:solidFill>
              </a:rPr>
              <a:t>Lastly,  web app was designed using streamlit for ease of exploration.</a:t>
            </a:r>
            <a:endParaRPr sz="6400">
              <a:solidFill>
                <a:srgbClr val="F9CB9C"/>
              </a:solidFill>
            </a:endParaRPr>
          </a:p>
          <a:p>
            <a:pPr indent="-288607" lvl="0" marL="342900" rtl="0" algn="l">
              <a:spcBef>
                <a:spcPts val="171"/>
              </a:spcBef>
              <a:spcAft>
                <a:spcPts val="0"/>
              </a:spcAft>
              <a:buClr>
                <a:schemeClr val="lt1"/>
              </a:buClr>
              <a:buSzPct val="100000"/>
              <a:buFont typeface="Calibri"/>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228"/>
              </a:spcBef>
              <a:spcAft>
                <a:spcPts val="0"/>
              </a:spcAft>
              <a:buClr>
                <a:schemeClr val="lt1"/>
              </a:buClr>
              <a:buSzPct val="100000"/>
              <a:buNone/>
            </a:pPr>
            <a:r>
              <a:t/>
            </a:r>
            <a:endParaRPr i="1">
              <a:solidFill>
                <a:srgbClr val="FABF8E"/>
              </a:solidFill>
            </a:endParaRPr>
          </a:p>
          <a:p>
            <a:pPr indent="0" lvl="0" marL="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a:p>
            <a:pPr indent="-270510" lvl="0" marL="34290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532692" y="271648"/>
            <a:ext cx="8352228" cy="76352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538CD5"/>
              </a:buClr>
              <a:buSzPct val="100000"/>
              <a:buFont typeface="Calibri"/>
              <a:buNone/>
            </a:pPr>
            <a:br>
              <a:rPr lang="en-US" sz="2800">
                <a:solidFill>
                  <a:srgbClr val="538CD5"/>
                </a:solidFill>
              </a:rPr>
            </a:br>
            <a:r>
              <a:rPr lang="en-US" sz="2800">
                <a:solidFill>
                  <a:srgbClr val="538CD5"/>
                </a:solidFill>
              </a:rPr>
              <a:t>Future Work Recommendations</a:t>
            </a:r>
            <a:br>
              <a:rPr lang="en-US" sz="2800">
                <a:solidFill>
                  <a:srgbClr val="538CD5"/>
                </a:solidFill>
              </a:rPr>
            </a:br>
            <a:r>
              <a:rPr lang="en-US" sz="2800">
                <a:solidFill>
                  <a:srgbClr val="538CD5"/>
                </a:solidFill>
              </a:rPr>
              <a:t>For Model Improvement </a:t>
            </a:r>
            <a:br>
              <a:rPr lang="en-US" sz="2800">
                <a:solidFill>
                  <a:srgbClr val="538CD5"/>
                </a:solidFill>
              </a:rPr>
            </a:br>
            <a:endParaRPr sz="2800">
              <a:solidFill>
                <a:srgbClr val="E36C09"/>
              </a:solidFill>
            </a:endParaRPr>
          </a:p>
        </p:txBody>
      </p:sp>
      <p:sp>
        <p:nvSpPr>
          <p:cNvPr id="141" name="Google Shape;141;p7"/>
          <p:cNvSpPr txBox="1"/>
          <p:nvPr>
            <p:ph idx="2" type="body"/>
          </p:nvPr>
        </p:nvSpPr>
        <p:spPr>
          <a:xfrm>
            <a:off x="517943" y="1470660"/>
            <a:ext cx="8240870" cy="348996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lt1"/>
              </a:buClr>
              <a:buSzPct val="100000"/>
              <a:buNone/>
            </a:pPr>
            <a:r>
              <a:t/>
            </a:r>
            <a:endParaRPr sz="1900">
              <a:solidFill>
                <a:srgbClr val="D99593"/>
              </a:solidFill>
            </a:endParaRPr>
          </a:p>
          <a:p>
            <a:pPr indent="-405101" lvl="0" marL="400050" rtl="0" algn="l">
              <a:spcBef>
                <a:spcPts val="190"/>
              </a:spcBef>
              <a:spcAft>
                <a:spcPts val="0"/>
              </a:spcAft>
              <a:buClr>
                <a:srgbClr val="FABF8E"/>
              </a:buClr>
              <a:buSzPct val="100000"/>
              <a:buFont typeface="Calibri"/>
              <a:buAutoNum type="alphaUcPeriod"/>
            </a:pPr>
            <a:r>
              <a:rPr lang="en-US" sz="4118">
                <a:solidFill>
                  <a:srgbClr val="FABF8E"/>
                </a:solidFill>
              </a:rPr>
              <a:t>Better data collection strategies and creation of synthetic data for model development purposes for creation of robust models less prone to overfitting.</a:t>
            </a:r>
            <a:endParaRPr sz="4518"/>
          </a:p>
          <a:p>
            <a:pPr indent="-339725" lvl="0" marL="400050" rtl="0" algn="l">
              <a:spcBef>
                <a:spcPts val="190"/>
              </a:spcBef>
              <a:spcAft>
                <a:spcPts val="0"/>
              </a:spcAft>
              <a:buClr>
                <a:schemeClr val="lt1"/>
              </a:buClr>
              <a:buSzPct val="48564"/>
              <a:buFont typeface="Calibri"/>
              <a:buNone/>
            </a:pPr>
            <a:r>
              <a:t/>
            </a:r>
            <a:endParaRPr sz="4118">
              <a:solidFill>
                <a:srgbClr val="FABF8E"/>
              </a:solidFill>
            </a:endParaRPr>
          </a:p>
          <a:p>
            <a:pPr indent="-405101" lvl="0" marL="400050" rtl="0" algn="l">
              <a:spcBef>
                <a:spcPts val="190"/>
              </a:spcBef>
              <a:spcAft>
                <a:spcPts val="0"/>
              </a:spcAft>
              <a:buClr>
                <a:srgbClr val="FABF8E"/>
              </a:buClr>
              <a:buSzPct val="100000"/>
              <a:buFont typeface="Calibri"/>
              <a:buAutoNum type="alphaUcPeriod"/>
            </a:pPr>
            <a:r>
              <a:rPr lang="en-US" sz="4118">
                <a:solidFill>
                  <a:srgbClr val="FABF8E"/>
                </a:solidFill>
              </a:rPr>
              <a:t>For stage 2 and stage 3 modelling exercises, models did not seem to perform well on validation and test datasets. Following  actions are recommended for future to achieve better performance:</a:t>
            </a:r>
            <a:endParaRPr sz="4518"/>
          </a:p>
          <a:p>
            <a:pPr indent="-282575" lvl="0" marL="342900" rtl="0" algn="l">
              <a:spcBef>
                <a:spcPts val="190"/>
              </a:spcBef>
              <a:spcAft>
                <a:spcPts val="0"/>
              </a:spcAft>
              <a:buClr>
                <a:schemeClr val="lt1"/>
              </a:buClr>
              <a:buSzPct val="48564"/>
              <a:buFont typeface="Calibri"/>
              <a:buNone/>
            </a:pPr>
            <a:r>
              <a:t/>
            </a:r>
            <a:endParaRPr sz="4118">
              <a:solidFill>
                <a:srgbClr val="FABF8E"/>
              </a:solidFill>
            </a:endParaRPr>
          </a:p>
          <a:p>
            <a:pPr indent="-290801" lvl="1" marL="742950" rtl="0" algn="l">
              <a:spcBef>
                <a:spcPts val="190"/>
              </a:spcBef>
              <a:spcAft>
                <a:spcPts val="0"/>
              </a:spcAft>
              <a:buClr>
                <a:schemeClr val="lt2"/>
              </a:buClr>
              <a:buSzPct val="100000"/>
              <a:buFont typeface="Noto Sans Symbols"/>
              <a:buChar char="⮚"/>
            </a:pPr>
            <a:r>
              <a:rPr lang="en-US" sz="4118">
                <a:solidFill>
                  <a:schemeClr val="lt2"/>
                </a:solidFill>
              </a:rPr>
              <a:t>Stage 3 data consists of intensity of car damage. Upon further investigation of models and images being misclassified, it was observed that the model generally gets confused between moderate and severe damage of cars. The images being manually labeled, not much clarity is observed as to why an image is classified under moderate damage and not severe damage. Hence, for future work, 2 classes ( minor and severe) instead of 3, could be used  for better distinction between the classes. This is expected to enhance discriminatory power of models.</a:t>
            </a:r>
            <a:endParaRPr sz="4118"/>
          </a:p>
          <a:p>
            <a:pPr indent="-282575" lvl="1" marL="742950" rtl="0" algn="l">
              <a:spcBef>
                <a:spcPts val="190"/>
              </a:spcBef>
              <a:spcAft>
                <a:spcPts val="0"/>
              </a:spcAft>
              <a:buClr>
                <a:schemeClr val="lt1"/>
              </a:buClr>
              <a:buSzPct val="48564"/>
              <a:buFont typeface="Noto Sans Symbols"/>
              <a:buNone/>
            </a:pPr>
            <a:r>
              <a:t/>
            </a:r>
            <a:endParaRPr sz="4118">
              <a:solidFill>
                <a:schemeClr val="lt2"/>
              </a:solidFill>
            </a:endParaRPr>
          </a:p>
          <a:p>
            <a:pPr indent="-290801" lvl="1" marL="742950" rtl="0" algn="l">
              <a:spcBef>
                <a:spcPts val="190"/>
              </a:spcBef>
              <a:spcAft>
                <a:spcPts val="0"/>
              </a:spcAft>
              <a:buClr>
                <a:schemeClr val="lt2"/>
              </a:buClr>
              <a:buSzPct val="100000"/>
              <a:buFont typeface="Noto Sans Symbols"/>
              <a:buChar char="⮚"/>
            </a:pPr>
            <a:r>
              <a:rPr lang="en-US" sz="4118">
                <a:solidFill>
                  <a:schemeClr val="lt2"/>
                </a:solidFill>
              </a:rPr>
              <a:t>Due to resource limitations, not much fine tuning could be performed using state of the art models. Currently only Fully connected layers of SOTA models are fine tuned. However, for future use, in addition to fully connected layers, convolutional layers could also be fine-tuned .</a:t>
            </a:r>
            <a:endParaRPr sz="4118"/>
          </a:p>
          <a:p>
            <a:pPr indent="-282575" lvl="1" marL="742950" rtl="0" algn="l">
              <a:spcBef>
                <a:spcPts val="190"/>
              </a:spcBef>
              <a:spcAft>
                <a:spcPts val="0"/>
              </a:spcAft>
              <a:buClr>
                <a:schemeClr val="lt1"/>
              </a:buClr>
              <a:buSzPct val="48564"/>
              <a:buFont typeface="Noto Sans Symbols"/>
              <a:buNone/>
            </a:pPr>
            <a:r>
              <a:t/>
            </a:r>
            <a:endParaRPr sz="4118">
              <a:solidFill>
                <a:schemeClr val="lt2"/>
              </a:solidFill>
            </a:endParaRPr>
          </a:p>
          <a:p>
            <a:pPr indent="-290801" lvl="1" marL="742950" rtl="0" algn="l">
              <a:spcBef>
                <a:spcPts val="190"/>
              </a:spcBef>
              <a:spcAft>
                <a:spcPts val="0"/>
              </a:spcAft>
              <a:buClr>
                <a:schemeClr val="lt2"/>
              </a:buClr>
              <a:buSzPct val="100000"/>
              <a:buFont typeface="Noto Sans Symbols"/>
              <a:buChar char="⮚"/>
            </a:pPr>
            <a:r>
              <a:rPr lang="en-US" sz="4118">
                <a:solidFill>
                  <a:schemeClr val="lt2"/>
                </a:solidFill>
              </a:rPr>
              <a:t>Test accuracy could not be improved beyond 70-80% for stage 2 data and  65-70% for stage 3 data. This could also be indicative of distributional differences in the training and test data sets used.</a:t>
            </a:r>
            <a:endParaRPr sz="4118"/>
          </a:p>
          <a:p>
            <a:pPr indent="-339725" lvl="0" marL="400050" rtl="0" algn="l">
              <a:spcBef>
                <a:spcPts val="190"/>
              </a:spcBef>
              <a:spcAft>
                <a:spcPts val="0"/>
              </a:spcAft>
              <a:buClr>
                <a:schemeClr val="lt1"/>
              </a:buClr>
              <a:buSzPct val="48564"/>
              <a:buFont typeface="Calibri"/>
              <a:buNone/>
            </a:pPr>
            <a:r>
              <a:t/>
            </a:r>
            <a:endParaRPr sz="4118">
              <a:solidFill>
                <a:srgbClr val="FABF8E"/>
              </a:solidFill>
            </a:endParaRPr>
          </a:p>
          <a:p>
            <a:pPr indent="-405101" lvl="0" marL="400050" rtl="0" algn="l">
              <a:spcBef>
                <a:spcPts val="190"/>
              </a:spcBef>
              <a:spcAft>
                <a:spcPts val="0"/>
              </a:spcAft>
              <a:buClr>
                <a:srgbClr val="FABF8E"/>
              </a:buClr>
              <a:buSzPct val="100000"/>
              <a:buFont typeface="Calibri"/>
              <a:buAutoNum type="alphaUcPeriod"/>
            </a:pPr>
            <a:r>
              <a:rPr lang="en-US" sz="4118">
                <a:solidFill>
                  <a:srgbClr val="FABF8E"/>
                </a:solidFill>
              </a:rPr>
              <a:t>This problem statement is aimed towards making processing of claims undertaken by car  insurance industry more efficient.  Hence, to that extent, besides three stages of work defined under this scope, automated scanning of number plates for car authentication could also be integrated as part of future work.</a:t>
            </a:r>
            <a:endParaRPr sz="4518"/>
          </a:p>
          <a:p>
            <a:pPr indent="-339725" lvl="0" marL="400050" rtl="0" algn="l">
              <a:spcBef>
                <a:spcPts val="190"/>
              </a:spcBef>
              <a:spcAft>
                <a:spcPts val="0"/>
              </a:spcAft>
              <a:buClr>
                <a:schemeClr val="lt1"/>
              </a:buClr>
              <a:buSzPct val="48564"/>
              <a:buFont typeface="Calibri"/>
              <a:buNone/>
            </a:pPr>
            <a:r>
              <a:t/>
            </a:r>
            <a:endParaRPr sz="4118">
              <a:solidFill>
                <a:srgbClr val="FABF8E"/>
              </a:solidFill>
            </a:endParaRPr>
          </a:p>
          <a:p>
            <a:pPr indent="-405101" lvl="0" marL="400050" rtl="0" algn="l">
              <a:spcBef>
                <a:spcPts val="190"/>
              </a:spcBef>
              <a:spcAft>
                <a:spcPts val="0"/>
              </a:spcAft>
              <a:buClr>
                <a:srgbClr val="FABF8E"/>
              </a:buClr>
              <a:buSzPct val="100000"/>
              <a:buFont typeface="Calibri"/>
              <a:buAutoNum type="alphaUcPeriod"/>
            </a:pPr>
            <a:r>
              <a:rPr lang="en-US" sz="4118">
                <a:solidFill>
                  <a:srgbClr val="FABF8E"/>
                </a:solidFill>
              </a:rPr>
              <a:t>Currently SOTA models involving Convolutional Neural Networks are used for the task. Object detection techniques could be alternatively used for better detection and  detailed scanning of multiple damages observed in  damaged cars. </a:t>
            </a:r>
            <a:endParaRPr sz="4518"/>
          </a:p>
          <a:p>
            <a:pPr indent="-288607" lvl="0" marL="342900" rtl="0" algn="l">
              <a:spcBef>
                <a:spcPts val="171"/>
              </a:spcBef>
              <a:spcAft>
                <a:spcPts val="0"/>
              </a:spcAft>
              <a:buClr>
                <a:schemeClr val="lt1"/>
              </a:buClr>
              <a:buSzPct val="100000"/>
              <a:buFont typeface="Calibri"/>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171"/>
              </a:spcBef>
              <a:spcAft>
                <a:spcPts val="0"/>
              </a:spcAft>
              <a:buClr>
                <a:schemeClr val="lt1"/>
              </a:buClr>
              <a:buSzPct val="100000"/>
              <a:buNone/>
            </a:pPr>
            <a:r>
              <a:t/>
            </a:r>
            <a:endParaRPr sz="1800"/>
          </a:p>
          <a:p>
            <a:pPr indent="0" lvl="0" marL="0" rtl="0" algn="l">
              <a:spcBef>
                <a:spcPts val="228"/>
              </a:spcBef>
              <a:spcAft>
                <a:spcPts val="0"/>
              </a:spcAft>
              <a:buClr>
                <a:schemeClr val="lt1"/>
              </a:buClr>
              <a:buSzPct val="100000"/>
              <a:buNone/>
            </a:pPr>
            <a:r>
              <a:t/>
            </a:r>
            <a:endParaRPr i="1">
              <a:solidFill>
                <a:srgbClr val="FABF8E"/>
              </a:solidFill>
            </a:endParaRPr>
          </a:p>
          <a:p>
            <a:pPr indent="0" lvl="0" marL="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a:p>
            <a:pPr indent="-270510" lvl="0" marL="34290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a:p>
            <a:pPr indent="0" lvl="0" marL="0" rtl="0" algn="l">
              <a:spcBef>
                <a:spcPts val="228"/>
              </a:spcBef>
              <a:spcAft>
                <a:spcPts val="0"/>
              </a:spcAft>
              <a:buClr>
                <a:schemeClr val="lt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3192780" y="2625091"/>
            <a:ext cx="258318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FABF8E"/>
                </a:solidFill>
                <a:latin typeface="Calibri"/>
                <a:ea typeface="Calibri"/>
                <a:cs typeface="Calibri"/>
                <a:sym typeface="Calibri"/>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