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40"/>
  </p:notesMasterIdLst>
  <p:sldIdLst>
    <p:sldId id="256" r:id="rId3"/>
    <p:sldId id="257" r:id="rId4"/>
    <p:sldId id="261" r:id="rId5"/>
    <p:sldId id="263" r:id="rId6"/>
    <p:sldId id="265" r:id="rId7"/>
    <p:sldId id="264" r:id="rId8"/>
    <p:sldId id="333" r:id="rId9"/>
    <p:sldId id="311" r:id="rId10"/>
    <p:sldId id="268" r:id="rId11"/>
    <p:sldId id="269" r:id="rId12"/>
    <p:sldId id="270" r:id="rId13"/>
    <p:sldId id="271" r:id="rId14"/>
    <p:sldId id="272" r:id="rId15"/>
    <p:sldId id="277" r:id="rId16"/>
    <p:sldId id="275" r:id="rId17"/>
    <p:sldId id="276" r:id="rId18"/>
    <p:sldId id="278" r:id="rId19"/>
    <p:sldId id="273" r:id="rId20"/>
    <p:sldId id="274" r:id="rId21"/>
    <p:sldId id="279" r:id="rId22"/>
    <p:sldId id="281" r:id="rId23"/>
    <p:sldId id="335" r:id="rId24"/>
    <p:sldId id="282" r:id="rId25"/>
    <p:sldId id="283" r:id="rId26"/>
    <p:sldId id="314" r:id="rId27"/>
    <p:sldId id="286" r:id="rId28"/>
    <p:sldId id="287" r:id="rId29"/>
    <p:sldId id="295" r:id="rId30"/>
    <p:sldId id="292" r:id="rId31"/>
    <p:sldId id="294" r:id="rId32"/>
    <p:sldId id="296" r:id="rId33"/>
    <p:sldId id="308" r:id="rId34"/>
    <p:sldId id="309" r:id="rId35"/>
    <p:sldId id="300" r:id="rId36"/>
    <p:sldId id="301" r:id="rId37"/>
    <p:sldId id="318" r:id="rId38"/>
    <p:sldId id="303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4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372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4628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54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7583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3968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9" name="Google Shape;2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7015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6704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7094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6" name="Google Shape;3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8158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3997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67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487cb2374_7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11487cb2374_7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39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58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46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05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8" name="Google Shape;528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74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4" name="Google Shape;2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7421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1304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3795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417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2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048717" name="Google Shape;2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1818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83" name="Google Shape;2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3062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6" name="Google Shape;3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148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9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0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0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6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"/>
          <p:cNvSpPr/>
          <p:nvPr/>
        </p:nvSpPr>
        <p:spPr>
          <a:xfrm>
            <a:off x="0" y="0"/>
            <a:ext cx="9144000" cy="6144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8"/>
          <p:cNvSpPr txBox="1">
            <a:spLocks noGrp="1"/>
          </p:cNvSpPr>
          <p:nvPr>
            <p:ph type="title"/>
          </p:nvPr>
        </p:nvSpPr>
        <p:spPr>
          <a:xfrm>
            <a:off x="171450" y="143704"/>
            <a:ext cx="7886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2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8"/>
          <p:cNvSpPr txBox="1">
            <a:spLocks noGrp="1"/>
          </p:cNvSpPr>
          <p:nvPr>
            <p:ph type="sldNum" idx="12"/>
          </p:nvPr>
        </p:nvSpPr>
        <p:spPr>
          <a:xfrm>
            <a:off x="8729662" y="4762500"/>
            <a:ext cx="2931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88" name="Google Shape;88;p38"/>
          <p:cNvCxnSpPr/>
          <p:nvPr/>
        </p:nvCxnSpPr>
        <p:spPr>
          <a:xfrm>
            <a:off x="0" y="4843463"/>
            <a:ext cx="7206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7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7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4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1" name="Google Shape;101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4" name="Google Shape;10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8" name="Google Shape;108;p4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9" name="Google Shape;109;p4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3" name="Google Shape;11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6" name="Google Shape;116;p4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5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3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4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5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5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5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5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8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8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5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linkedin.com/in/sharat-chandra" TargetMode="Externa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835819" y="0"/>
            <a:ext cx="7472363" cy="5143500"/>
          </a:xfrm>
          <a:custGeom>
            <a:avLst/>
            <a:gdLst/>
            <a:ahLst/>
            <a:cxnLst/>
            <a:rect l="l" t="t" r="r" b="b"/>
            <a:pathLst>
              <a:path w="9963150" h="6858000" extrusionOk="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EFEFE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39700" sx="102000" sy="102000" algn="ctr" rotWithShape="0">
              <a:srgbClr val="D8D8D8">
                <a:alpha val="36078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2575577" y="4961499"/>
            <a:ext cx="3467392" cy="1566671"/>
          </a:xfrm>
          <a:custGeom>
            <a:avLst/>
            <a:gdLst/>
            <a:ahLst/>
            <a:cxnLst/>
            <a:rect l="l" t="t" r="r" b="b"/>
            <a:pathLst>
              <a:path w="9963150" h="6858000" extrusionOk="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11693" y="1"/>
            <a:ext cx="9019291" cy="234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en-IN" sz="3600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Predicting the performance of an employees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en-IN" sz="3600" b="1" i="0" u="none" strike="noStrike" cap="none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Working from remote locations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2788920" y="4143589"/>
            <a:ext cx="3566400" cy="2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6650" y="4613975"/>
            <a:ext cx="1707350" cy="529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"/>
          <p:cNvCxnSpPr/>
          <p:nvPr/>
        </p:nvCxnSpPr>
        <p:spPr>
          <a:xfrm>
            <a:off x="0" y="4848447"/>
            <a:ext cx="7198242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22" name="Picture 2" descr="https://talentculture.com/wp-content/uploads/2017/09/How-to-be-Strategic-When-Choosing-Performance-Review-Typ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365" y="1866789"/>
            <a:ext cx="6181101" cy="263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4"/>
          <p:cNvSpPr txBox="1">
            <a:spLocks noGrp="1"/>
          </p:cNvSpPr>
          <p:nvPr>
            <p:ph type="title"/>
          </p:nvPr>
        </p:nvSpPr>
        <p:spPr>
          <a:xfrm>
            <a:off x="0" y="88753"/>
            <a:ext cx="91440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DATA UNDERSTANDING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:DATA DICTIONARY</a:t>
            </a:r>
          </a:p>
        </p:txBody>
      </p:sp>
      <p:pic>
        <p:nvPicPr>
          <p:cNvPr id="341" name="Google Shape;34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2830" y="4628860"/>
            <a:ext cx="1707350" cy="5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E652B34-6C49-D429-5184-1DEFF6396974}"/>
              </a:ext>
            </a:extLst>
          </p:cNvPr>
          <p:cNvSpPr txBox="1"/>
          <p:nvPr/>
        </p:nvSpPr>
        <p:spPr>
          <a:xfrm>
            <a:off x="174658" y="601171"/>
            <a:ext cx="84359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is pulled from the MS SQL SERVER database. It has 5100 records and 28 fields which includes</a:t>
            </a:r>
          </a:p>
          <a:p>
            <a:pPr marL="285750" indent="-285750"/>
            <a:r>
              <a:rPr lang="en-US" dirty="0">
                <a:latin typeface="Times New Roman" pitchFamily="18" charset="0"/>
                <a:cs typeface="Times New Roman" pitchFamily="18" charset="0"/>
              </a:rPr>
              <a:t>       7 numerical and 21 categorical features.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Target variable: Performance Rating. It is a Categorical feature which has good, average, and poor as a class.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3ADA472D-F15B-F548-D8C2-5A8AFBC45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156"/>
              </p:ext>
            </p:extLst>
          </p:nvPr>
        </p:nvGraphicFramePr>
        <p:xfrm>
          <a:off x="235618" y="1363980"/>
          <a:ext cx="8549640" cy="3347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51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4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68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FEATURES</a:t>
                      </a:r>
                    </a:p>
                  </a:txBody>
                  <a:tcPr marL="100584" marR="100584" marT="25807" marB="2580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100584" marR="100584" marT="25807" marB="2580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11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 Employee ID</a:t>
                      </a:r>
                    </a:p>
                  </a:txBody>
                  <a:tcPr marL="100584" marR="100584" marT="25807" marB="2580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itchFamily="18" charset="0"/>
                          <a:cs typeface="Times New Roman" pitchFamily="18" charset="0"/>
                        </a:rPr>
                        <a:t>It is a unique</a:t>
                      </a:r>
                      <a:r>
                        <a:rPr lang="en-US" sz="12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Id given to employee in any organization.</a:t>
                      </a:r>
                      <a:endParaRPr lang="en-US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0584" marR="100584" marT="25807" marB="2580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314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 Age </a:t>
                      </a:r>
                    </a:p>
                  </a:txBody>
                  <a:tcPr marL="100584" marR="100584" marT="25807" marB="2580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itchFamily="18" charset="0"/>
                          <a:cs typeface="Times New Roman" pitchFamily="18" charset="0"/>
                        </a:rPr>
                        <a:t>Age of employee </a:t>
                      </a:r>
                    </a:p>
                    <a:p>
                      <a:r>
                        <a:rPr lang="en-US" sz="1200" b="0" dirty="0">
                          <a:latin typeface="Times New Roman" pitchFamily="18" charset="0"/>
                          <a:cs typeface="Times New Roman" pitchFamily="18" charset="0"/>
                        </a:rPr>
                        <a:t>-Range between</a:t>
                      </a:r>
                      <a:r>
                        <a:rPr lang="en-US" sz="12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21 to 50</a:t>
                      </a:r>
                      <a:endParaRPr lang="en-US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0584" marR="100584" marT="25807" marB="2580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314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r>
                        <a:rPr lang="en-US" sz="1200" b="1" baseline="0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Gender </a:t>
                      </a:r>
                    </a:p>
                  </a:txBody>
                  <a:tcPr marL="100584" marR="100584" marT="25807" marB="2580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itchFamily="18" charset="0"/>
                          <a:cs typeface="Times New Roman" pitchFamily="18" charset="0"/>
                        </a:rPr>
                        <a:t>Two category </a:t>
                      </a:r>
                    </a:p>
                    <a:p>
                      <a:r>
                        <a:rPr lang="en-US" sz="1200" b="0" dirty="0">
                          <a:latin typeface="Times New Roman" pitchFamily="18" charset="0"/>
                          <a:cs typeface="Times New Roman" pitchFamily="18" charset="0"/>
                        </a:rPr>
                        <a:t>-male</a:t>
                      </a:r>
                      <a:r>
                        <a:rPr lang="en-US" sz="12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and female</a:t>
                      </a:r>
                      <a:endParaRPr lang="en-US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0584" marR="100584" marT="25807" marB="2580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314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 Marital Status</a:t>
                      </a:r>
                    </a:p>
                  </a:txBody>
                  <a:tcPr marL="100584" marR="100584" marT="25807" marB="2580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itchFamily="18" charset="0"/>
                          <a:cs typeface="Times New Roman" pitchFamily="18" charset="0"/>
                        </a:rPr>
                        <a:t>Three  category</a:t>
                      </a:r>
                    </a:p>
                    <a:p>
                      <a:r>
                        <a:rPr lang="en-US" sz="1200" b="0" dirty="0">
                          <a:latin typeface="Times New Roman" pitchFamily="18" charset="0"/>
                          <a:cs typeface="Times New Roman" pitchFamily="18" charset="0"/>
                        </a:rPr>
                        <a:t>-divorced, married and</a:t>
                      </a:r>
                      <a:r>
                        <a:rPr lang="en-US" sz="12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b="0" dirty="0"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100584" marR="100584" marT="25807" marB="2580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314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 Education</a:t>
                      </a:r>
                    </a:p>
                  </a:txBody>
                  <a:tcPr marL="100584" marR="100584" marT="25807" marB="2580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itchFamily="18" charset="0"/>
                          <a:cs typeface="Times New Roman" pitchFamily="18" charset="0"/>
                        </a:rPr>
                        <a:t>Level</a:t>
                      </a:r>
                      <a:r>
                        <a:rPr lang="en-US" sz="12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of education</a:t>
                      </a:r>
                    </a:p>
                    <a:p>
                      <a:r>
                        <a:rPr lang="en-US" sz="1200" b="0" baseline="0" dirty="0">
                          <a:latin typeface="Times New Roman" pitchFamily="18" charset="0"/>
                          <a:cs typeface="Times New Roman" pitchFamily="18" charset="0"/>
                        </a:rPr>
                        <a:t>- bachelors, masters, PhD, vocational</a:t>
                      </a:r>
                      <a:endParaRPr lang="en-US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0584" marR="100584" marT="25807" marB="2580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4174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baseline="0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b="1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 Environment Satisfaction</a:t>
                      </a:r>
                    </a:p>
                  </a:txBody>
                  <a:tcPr marL="10478" marR="10478" marT="5376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</a:t>
                      </a:r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is a work environment of a company which is a collection of  situational factors that forms a corporate atmosphere. </a:t>
                      </a:r>
                    </a:p>
                    <a:p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low, medium, high, very high </a:t>
                      </a:r>
                      <a:endParaRPr lang="en-US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0584" marR="100584" marT="25807" marB="2580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36613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200" b="1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7. Job Involvement</a:t>
                      </a:r>
                    </a:p>
                  </a:txBody>
                  <a:tcPr marL="10478" marR="10478" marT="5376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Job Involvement</a:t>
                      </a:r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explains</a:t>
                      </a:r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the role and  responsibility of an employee towards the organization.</a:t>
                      </a:r>
                    </a:p>
                    <a:p>
                      <a:r>
                        <a:rPr lang="en-US" sz="1200" b="0" dirty="0">
                          <a:latin typeface="Times New Roman" pitchFamily="18" charset="0"/>
                          <a:cs typeface="Times New Roman" pitchFamily="18" charset="0"/>
                        </a:rPr>
                        <a:t>- low, medium,</a:t>
                      </a:r>
                      <a:r>
                        <a:rPr lang="en-US" sz="12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b="0" dirty="0">
                          <a:latin typeface="Times New Roman" pitchFamily="18" charset="0"/>
                          <a:cs typeface="Times New Roman" pitchFamily="18" charset="0"/>
                        </a:rPr>
                        <a:t>high,</a:t>
                      </a:r>
                      <a:r>
                        <a:rPr lang="en-US" sz="12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b="0" dirty="0">
                          <a:latin typeface="Times New Roman" pitchFamily="18" charset="0"/>
                          <a:cs typeface="Times New Roman" pitchFamily="18" charset="0"/>
                        </a:rPr>
                        <a:t>very</a:t>
                      </a:r>
                      <a:r>
                        <a:rPr lang="en-US" sz="12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high </a:t>
                      </a:r>
                      <a:endParaRPr lang="en-US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0584" marR="100584" marT="25807" marB="25807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C446F755-443A-54D4-A2C4-EC8899B5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33395"/>
            <a:ext cx="7886700" cy="512418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DICTIONARY</a:t>
            </a:r>
            <a:endParaRPr lang="en-US" sz="32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B216A71C-7FC5-F231-2A31-A81E04E6D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788451"/>
              </p:ext>
            </p:extLst>
          </p:nvPr>
        </p:nvGraphicFramePr>
        <p:xfrm>
          <a:off x="171450" y="819806"/>
          <a:ext cx="8751570" cy="3774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8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228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0259">
                <a:tc>
                  <a:txBody>
                    <a:bodyPr/>
                    <a:lstStyle/>
                    <a:p>
                      <a:pPr marL="342900" lvl="0" indent="-342900" algn="ctr" fontAlgn="b">
                        <a:buFontTx/>
                        <a:buNone/>
                      </a:pPr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FEATURES</a:t>
                      </a:r>
                    </a:p>
                  </a:txBody>
                  <a:tcPr marL="7156" marR="7156" marT="7156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68700" marR="68700" marT="34350" marB="3435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2871371"/>
                  </a:ext>
                </a:extLst>
              </a:tr>
              <a:tr h="450872">
                <a:tc>
                  <a:txBody>
                    <a:bodyPr/>
                    <a:lstStyle/>
                    <a:p>
                      <a:pPr marL="342900" lvl="0" indent="-342900" algn="l" fontAlgn="b">
                        <a:buFontTx/>
                        <a:buNone/>
                      </a:pPr>
                      <a:r>
                        <a:rPr lang="en-US" sz="1200" b="1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8. Job level</a:t>
                      </a:r>
                    </a:p>
                  </a:txBody>
                  <a:tcPr marL="7156" marR="7156" marT="7156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Job level is categories with different titles and salary ranges within a workplace.</a:t>
                      </a:r>
                    </a:p>
                    <a:p>
                      <a:pPr algn="l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- 1 , 2, 3, 4,</a:t>
                      </a:r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5 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700" marR="68700" marT="34350" marB="3435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1131">
                <a:tc>
                  <a:txBody>
                    <a:bodyPr/>
                    <a:lstStyle/>
                    <a:p>
                      <a:pPr marL="342900" indent="-342900" algn="l" fontAlgn="b">
                        <a:buFontTx/>
                        <a:buNone/>
                      </a:pPr>
                      <a:r>
                        <a:rPr lang="en-US" sz="1200" b="1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9. Job</a:t>
                      </a:r>
                      <a:r>
                        <a:rPr lang="en-US" sz="1200" b="1" i="0" u="none" strike="noStrike" baseline="0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lang="en-US" sz="1200" b="1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atisfaction</a:t>
                      </a:r>
                    </a:p>
                  </a:txBody>
                  <a:tcPr marL="7156" marR="7156" marT="7156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explain how satisfied employees are with elements like their jobs, experience and organization they work for.</a:t>
                      </a:r>
                    </a:p>
                    <a:p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low , medium , high , very high </a:t>
                      </a:r>
                      <a:endParaRPr lang="en-US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700" marR="68700" marT="34350" marB="3435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7426">
                <a:tc>
                  <a:txBody>
                    <a:bodyPr/>
                    <a:lstStyle/>
                    <a:p>
                      <a:pPr marL="342900" indent="-342900" algn="l" fontAlgn="b">
                        <a:buFontTx/>
                        <a:buNone/>
                      </a:pPr>
                      <a:r>
                        <a:rPr lang="en-US" sz="1200" b="1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10. Annual</a:t>
                      </a:r>
                      <a:r>
                        <a:rPr lang="en-US" sz="1200" b="1" i="0" u="none" strike="noStrike" baseline="0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income</a:t>
                      </a:r>
                    </a:p>
                  </a:txBody>
                  <a:tcPr marL="7156" marR="7156" marT="7156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Annual income is the total value</a:t>
                      </a:r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of income earned during a fiscal year.</a:t>
                      </a:r>
                    </a:p>
                    <a:p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Range between 1 to 40</a:t>
                      </a:r>
                      <a:endParaRPr lang="en-US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700" marR="68700" marT="34350" marB="3435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8749">
                <a:tc>
                  <a:txBody>
                    <a:bodyPr/>
                    <a:lstStyle/>
                    <a:p>
                      <a:pPr marL="342900" indent="-342900" algn="l" fontAlgn="b">
                        <a:buFontTx/>
                        <a:buNone/>
                      </a:pPr>
                      <a:r>
                        <a:rPr lang="en-US" sz="1200" b="1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11. Relationship Satisfaction</a:t>
                      </a:r>
                    </a:p>
                  </a:txBody>
                  <a:tcPr marL="7156" marR="7156" marT="7156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 It is subjective (EOR)</a:t>
                      </a:r>
                      <a:r>
                        <a:rPr lang="en-US" sz="1200" b="0" i="0" u="none" strike="noStrike" cap="none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for both employees and employers and their expectations of one another in the workplace.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- low, medium, high,</a:t>
                      </a:r>
                      <a:r>
                        <a:rPr lang="en-US" sz="1200" b="0" i="0" u="none" strike="noStrike" cap="none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very</a:t>
                      </a:r>
                      <a:r>
                        <a:rPr lang="en-US" sz="1200" b="0" i="0" u="none" strike="noStrike" cap="none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 high</a:t>
                      </a:r>
                      <a:endParaRPr lang="en-US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700" marR="68700" marT="34350" marB="3435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3816">
                <a:tc>
                  <a:txBody>
                    <a:bodyPr/>
                    <a:lstStyle/>
                    <a:p>
                      <a:pPr marL="342900" indent="-342900" algn="l" fontAlgn="b">
                        <a:buFontTx/>
                        <a:buNone/>
                      </a:pPr>
                      <a:r>
                        <a:rPr lang="en-US" sz="1200" b="1" i="0" u="none" strike="noStrike" baseline="0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12. </a:t>
                      </a:r>
                      <a:r>
                        <a:rPr lang="en-US" sz="1200" b="1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Working hours per day</a:t>
                      </a:r>
                    </a:p>
                  </a:txBody>
                  <a:tcPr marL="7156" marR="7156" marT="7156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itchFamily="18" charset="0"/>
                          <a:cs typeface="Times New Roman" pitchFamily="18" charset="0"/>
                        </a:rPr>
                        <a:t>Number of hours an</a:t>
                      </a:r>
                      <a:r>
                        <a:rPr lang="en-US" sz="12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employee</a:t>
                      </a:r>
                      <a:r>
                        <a:rPr lang="en-US" sz="1200" b="0" dirty="0">
                          <a:latin typeface="Times New Roman" pitchFamily="18" charset="0"/>
                          <a:cs typeface="Times New Roman" pitchFamily="18" charset="0"/>
                        </a:rPr>
                        <a:t> work per day.</a:t>
                      </a:r>
                    </a:p>
                    <a:p>
                      <a:r>
                        <a:rPr lang="en-US" sz="1200" b="0" dirty="0">
                          <a:latin typeface="Times New Roman" pitchFamily="18" charset="0"/>
                          <a:cs typeface="Times New Roman" pitchFamily="18" charset="0"/>
                        </a:rPr>
                        <a:t>- equal</a:t>
                      </a:r>
                      <a:r>
                        <a:rPr lang="en-US" sz="12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to 9, greater than 9, less than nine </a:t>
                      </a:r>
                      <a:endParaRPr lang="en-US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700" marR="68700" marT="34350" marB="3435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9053">
                <a:tc>
                  <a:txBody>
                    <a:bodyPr/>
                    <a:lstStyle/>
                    <a:p>
                      <a:pPr marL="342900" indent="-342900" algn="l" fontAlgn="b">
                        <a:buFontTx/>
                        <a:buNone/>
                      </a:pPr>
                      <a:r>
                        <a:rPr lang="en-US" sz="1200" b="1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13. Experience</a:t>
                      </a:r>
                    </a:p>
                  </a:txBody>
                  <a:tcPr marL="7156" marR="7156" marT="7156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itchFamily="18" charset="0"/>
                          <a:cs typeface="Times New Roman" pitchFamily="18" charset="0"/>
                        </a:rPr>
                        <a:t>Work experience</a:t>
                      </a:r>
                      <a:r>
                        <a:rPr lang="en-US" sz="12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an employee holds in years.</a:t>
                      </a:r>
                    </a:p>
                    <a:p>
                      <a:r>
                        <a:rPr lang="en-US" sz="1200" b="0" baseline="0" dirty="0">
                          <a:latin typeface="Times New Roman" pitchFamily="18" charset="0"/>
                          <a:cs typeface="Times New Roman" pitchFamily="18" charset="0"/>
                        </a:rPr>
                        <a:t>- between 0 to 33</a:t>
                      </a:r>
                      <a:endParaRPr lang="en-US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700" marR="68700" marT="34350" marB="3435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3816">
                <a:tc>
                  <a:txBody>
                    <a:bodyPr/>
                    <a:lstStyle/>
                    <a:p>
                      <a:pPr marL="342900" indent="-342900" algn="l" fontAlgn="b">
                        <a:buFontTx/>
                        <a:buNone/>
                      </a:pPr>
                      <a:r>
                        <a:rPr lang="en-US" sz="1200" b="1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14. Training time</a:t>
                      </a:r>
                    </a:p>
                  </a:txBody>
                  <a:tcPr marL="7156" marR="7156" marT="7156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Number of weeks an employee undergoes</a:t>
                      </a:r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 training period.</a:t>
                      </a:r>
                    </a:p>
                    <a:p>
                      <a:r>
                        <a:rPr lang="en-US" sz="1200" b="0" dirty="0">
                          <a:latin typeface="Times New Roman" pitchFamily="18" charset="0"/>
                          <a:cs typeface="Times New Roman" pitchFamily="18" charset="0"/>
                        </a:rPr>
                        <a:t>- 1 , 2 , 3 , 4 , 5 , 6</a:t>
                      </a:r>
                    </a:p>
                  </a:txBody>
                  <a:tcPr marL="68700" marR="68700" marT="34350" marB="3435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3868399-7282-3EB9-0CF0-C818F50D7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491" y="4549469"/>
            <a:ext cx="1952509" cy="80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0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E21C10-8394-5334-0E12-4D07538F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"/>
            <a:ext cx="7886700" cy="609600"/>
          </a:xfrm>
        </p:spPr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DATA DICTIONARY</a:t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08135CC-1A8A-1DBE-7644-C9283315B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046"/>
              </p:ext>
            </p:extLst>
          </p:nvPr>
        </p:nvGraphicFramePr>
        <p:xfrm>
          <a:off x="241737" y="830318"/>
          <a:ext cx="8347551" cy="3760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713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59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FEATURES</a:t>
                      </a:r>
                    </a:p>
                  </a:txBody>
                  <a:tcPr marL="5914" marR="5914" marT="6505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DESCRIPTION</a:t>
                      </a:r>
                    </a:p>
                  </a:txBody>
                  <a:tcPr marL="56777" marR="56777" marT="31227" marB="3122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6882460"/>
                  </a:ext>
                </a:extLst>
              </a:tr>
              <a:tr h="627950">
                <a:tc>
                  <a:txBody>
                    <a:bodyPr/>
                    <a:lstStyle/>
                    <a:p>
                      <a:pPr marL="342900" marR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baseline="0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r>
                        <a:rPr lang="en-US" sz="1200" b="1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 Work Life Balance</a:t>
                      </a:r>
                    </a:p>
                  </a:txBody>
                  <a:tcPr marL="7156" marR="7156" marT="7156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</a:t>
                      </a:r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is a</a:t>
                      </a:r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state of equilibrium where the person equally prioritized professional life and personal life.</a:t>
                      </a:r>
                    </a:p>
                    <a:p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bad, better, good, best  </a:t>
                      </a:r>
                      <a:endParaRPr lang="en-US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700" marR="68700" marT="34350" marB="3435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0924">
                <a:tc>
                  <a:txBody>
                    <a:bodyPr/>
                    <a:lstStyle/>
                    <a:p>
                      <a:pPr marL="342900" marR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baseline="0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r>
                        <a:rPr lang="en-US" sz="1200" b="1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 Behavioural Competence</a:t>
                      </a:r>
                    </a:p>
                  </a:txBody>
                  <a:tcPr marL="7156" marR="7156" marT="7156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</a:t>
                      </a:r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refers to any behaviour attributes and personality traits. </a:t>
                      </a:r>
                    </a:p>
                    <a:p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Poor, inadequate, satisfactory, very good, excellent </a:t>
                      </a:r>
                      <a:endParaRPr lang="en-US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700" marR="68700" marT="34350" marB="3435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baseline="0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17. </a:t>
                      </a:r>
                      <a:r>
                        <a:rPr lang="en-US" sz="1200" b="1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</a:t>
                      </a:r>
                      <a:r>
                        <a:rPr lang="en-US" sz="1200" b="1" i="0" u="none" strike="noStrike" baseline="0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time delivery</a:t>
                      </a:r>
                    </a:p>
                  </a:txBody>
                  <a:tcPr marL="5914" marR="5914" marT="650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is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</a:t>
                      </a:r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key performance indicator metric to evaluate performance of employees.</a:t>
                      </a:r>
                    </a:p>
                    <a:p>
                      <a:pPr algn="l"/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poor, satisfactory, good, excellent </a:t>
                      </a:r>
                    </a:p>
                  </a:txBody>
                  <a:tcPr marL="56777" marR="56777" marT="31227" marB="3122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6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baseline="0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r>
                        <a:rPr lang="en-US" sz="1200" b="1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8. Ticket Solving Management</a:t>
                      </a:r>
                    </a:p>
                  </a:txBody>
                  <a:tcPr marL="5914" marR="5914" marT="650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is 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process to tracking, managing and resolving user requests and incidents.</a:t>
                      </a:r>
                    </a:p>
                    <a:p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poor, satisfactory, good, excellent</a:t>
                      </a:r>
                    </a:p>
                  </a:txBody>
                  <a:tcPr marL="56777" marR="56777" marT="31227" marB="3122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6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baseline="0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r>
                        <a:rPr lang="en-US" sz="1200" b="1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9. Project Completion</a:t>
                      </a:r>
                    </a:p>
                  </a:txBody>
                  <a:tcPr marL="5914" marR="5914" marT="650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baseline="0" dirty="0">
                          <a:latin typeface="Times New Roman" pitchFamily="18" charset="0"/>
                          <a:cs typeface="Times New Roman" pitchFamily="18" charset="0"/>
                        </a:rPr>
                        <a:t>It  is a total no of project completion by an employees within a given period of time.</a:t>
                      </a:r>
                    </a:p>
                    <a:p>
                      <a:r>
                        <a:rPr lang="en-US" sz="1200" b="0" dirty="0">
                          <a:latin typeface="Times New Roman" pitchFamily="18" charset="0"/>
                          <a:cs typeface="Times New Roman" pitchFamily="18" charset="0"/>
                        </a:rPr>
                        <a:t>Between 1 to 14</a:t>
                      </a:r>
                    </a:p>
                  </a:txBody>
                  <a:tcPr marL="56777" marR="56777" marT="31227" marB="3122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baseline="0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r>
                        <a:rPr lang="en-US" sz="1200" b="1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 Working From Home</a:t>
                      </a:r>
                    </a:p>
                  </a:txBody>
                  <a:tcPr marL="5914" marR="5914" marT="650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Whether</a:t>
                      </a:r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employee is working from home or office.</a:t>
                      </a:r>
                    </a:p>
                    <a:p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yes, no </a:t>
                      </a:r>
                      <a:endParaRPr lang="en-US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777" marR="56777" marT="31227" marB="31227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21. Psycho</a:t>
                      </a:r>
                      <a:r>
                        <a:rPr lang="en-US" sz="1200" b="1" i="0" u="none" strike="noStrike" baseline="0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en-US" sz="1200" b="1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social</a:t>
                      </a:r>
                      <a:r>
                        <a:rPr lang="en-US" sz="1200" b="1" i="0" u="none" strike="noStrike" baseline="0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indicators</a:t>
                      </a:r>
                    </a:p>
                  </a:txBody>
                  <a:tcPr marL="5914" marR="5914" marT="650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Factors in the management that increase the risk of work related stress. </a:t>
                      </a:r>
                    </a:p>
                    <a:p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poor, inadequate, very good, excellent </a:t>
                      </a:r>
                      <a:endParaRPr lang="en-US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777" marR="56777" marT="31227" marB="31227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511EC98-35CD-23B1-3E4F-0FC0C6A16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4541521"/>
            <a:ext cx="1851660" cy="76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3FA7752-5AD0-AF6E-8140-DC83FF97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33395"/>
            <a:ext cx="7886700" cy="512418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  <a:endParaRPr lang="en-US" sz="32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666360C9-FA9C-16FB-5E2B-CE4F596D8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431"/>
              </p:ext>
            </p:extLst>
          </p:nvPr>
        </p:nvGraphicFramePr>
        <p:xfrm>
          <a:off x="384914" y="735725"/>
          <a:ext cx="8060253" cy="39344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00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401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8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FEATURES</a:t>
                      </a:r>
                    </a:p>
                  </a:txBody>
                  <a:tcPr marL="7872" marR="7872" marT="7156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75570" marR="75570" marT="34350" marB="3435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624290"/>
                  </a:ext>
                </a:extLst>
              </a:tr>
              <a:tr h="617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baseline="0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22. </a:t>
                      </a:r>
                      <a:r>
                        <a:rPr lang="en-US" sz="1200" b="1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Over time</a:t>
                      </a:r>
                    </a:p>
                  </a:txBody>
                  <a:tcPr marL="5914" marR="5914" marT="650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Overtime</a:t>
                      </a:r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refers to number of hours worked by an employee that exceed their normally scheduled working hours. </a:t>
                      </a:r>
                    </a:p>
                    <a:p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yes, no  </a:t>
                      </a:r>
                      <a:endParaRPr lang="en-US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777" marR="56777" marT="31227" marB="31227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23. Attendance</a:t>
                      </a:r>
                    </a:p>
                  </a:txBody>
                  <a:tcPr marL="5914" marR="5914" marT="650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Workplace attendance is the hours and days that employees show up for work.</a:t>
                      </a:r>
                    </a:p>
                    <a:p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good, poor  </a:t>
                      </a:r>
                      <a:endParaRPr lang="en-US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6777" marR="56777" marT="31227" marB="3122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3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baseline="0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24. Percent Salary Hike</a:t>
                      </a:r>
                    </a:p>
                  </a:txBody>
                  <a:tcPr marL="7872" marR="7872" marT="7156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refers to percentage of  increment in an employee salary on the basis of  his current annual income in respect to his experience and job level.</a:t>
                      </a:r>
                    </a:p>
                    <a:p>
                      <a:pPr algn="l"/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Range between 1to16 </a:t>
                      </a:r>
                    </a:p>
                  </a:txBody>
                  <a:tcPr marL="75570" marR="75570" marT="34350" marB="3435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7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baseline="0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25. Net Connectivity</a:t>
                      </a:r>
                    </a:p>
                  </a:txBody>
                  <a:tcPr marL="7872" marR="7872" marT="7156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 employee has any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issues with net connectivity while working from remote location.</a:t>
                      </a:r>
                    </a:p>
                    <a:p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 poor, good</a:t>
                      </a:r>
                    </a:p>
                  </a:txBody>
                  <a:tcPr marL="75570" marR="75570" marT="34350" marB="3435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87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baseline="0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26. Department</a:t>
                      </a:r>
                    </a:p>
                  </a:txBody>
                  <a:tcPr marL="7872" marR="7872" marT="7156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itchFamily="18" charset="0"/>
                          <a:cs typeface="Times New Roman" pitchFamily="18" charset="0"/>
                        </a:rPr>
                        <a:t>Department in which employee works. </a:t>
                      </a:r>
                    </a:p>
                    <a:p>
                      <a:r>
                        <a:rPr lang="en-US" sz="1200" b="0" dirty="0">
                          <a:latin typeface="Times New Roman" pitchFamily="18" charset="0"/>
                          <a:cs typeface="Times New Roman" pitchFamily="18" charset="0"/>
                        </a:rPr>
                        <a:t>- finance, IT, R&amp;D, sales, HRM</a:t>
                      </a:r>
                    </a:p>
                  </a:txBody>
                  <a:tcPr marL="75570" marR="75570" marT="34350" marB="3435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77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baseline="0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27. Position</a:t>
                      </a:r>
                    </a:p>
                  </a:txBody>
                  <a:tcPr marL="7872" marR="7872" marT="7156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is a job title that describe employee duties and responsibility</a:t>
                      </a:r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</a:t>
                      </a:r>
                    </a:p>
                    <a:p>
                      <a:r>
                        <a:rPr lang="en-US" sz="1200" b="0" dirty="0">
                          <a:latin typeface="Times New Roman" pitchFamily="18" charset="0"/>
                          <a:cs typeface="Times New Roman" pitchFamily="18" charset="0"/>
                        </a:rPr>
                        <a:t>- scientist, budget Analyst, team leader, developer, HR, executive</a:t>
                      </a:r>
                    </a:p>
                  </a:txBody>
                  <a:tcPr marL="75570" marR="75570" marT="34350" marB="3435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baseline="0" dirty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28. Performance rating</a:t>
                      </a:r>
                    </a:p>
                  </a:txBody>
                  <a:tcPr marL="7872" marR="7872" marT="7156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refers to the effectiveness , quality efficiency of  employees work.</a:t>
                      </a:r>
                    </a:p>
                    <a:p>
                      <a:r>
                        <a:rPr lang="en-US" sz="1200" b="0" i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good, average, poor</a:t>
                      </a:r>
                      <a:endParaRPr lang="en-US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5570" marR="75570" marT="34350" marB="3435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7C6135E-3455-B611-A6FA-75E6465CA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470" y="4526281"/>
            <a:ext cx="1885950" cy="77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6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5"/>
          <p:cNvSpPr txBox="1">
            <a:spLocks noGrp="1"/>
          </p:cNvSpPr>
          <p:nvPr>
            <p:ph type="title"/>
          </p:nvPr>
        </p:nvSpPr>
        <p:spPr>
          <a:xfrm>
            <a:off x="171450" y="81815"/>
            <a:ext cx="78867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DATA PRE-PROCESSING</a:t>
            </a:r>
          </a:p>
        </p:txBody>
      </p:sp>
      <p:pic>
        <p:nvPicPr>
          <p:cNvPr id="349" name="Google Shape;34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6650" y="4613975"/>
            <a:ext cx="1707350" cy="5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C59C867-9608-5AA8-A6BA-43C25389A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014" y="780517"/>
            <a:ext cx="6953849" cy="3801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BD47823-3FD2-D26C-4228-1DC3D479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77995"/>
            <a:ext cx="7886700" cy="512418"/>
          </a:xfrm>
        </p:spPr>
        <p:txBody>
          <a:bodyPr/>
          <a:lstStyle/>
          <a:p>
            <a:r>
              <a:rPr lang="en-US" sz="3200" b="1" dirty="0"/>
              <a:t>OUTLIER DETECTION </a:t>
            </a:r>
          </a:p>
        </p:txBody>
      </p:sp>
      <p:pic>
        <p:nvPicPr>
          <p:cNvPr id="6" name="Google Shape;349;p15">
            <a:extLst>
              <a:ext uri="{FF2B5EF4-FFF2-40B4-BE49-F238E27FC236}">
                <a16:creationId xmlns:a16="http://schemas.microsoft.com/office/drawing/2014/main" xmlns="" id="{2EF6798A-7A64-7C27-1BA5-8C349F00E2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36650" y="4613975"/>
            <a:ext cx="1707350" cy="5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E5B797A-3CE5-8503-60BA-0470FD381E61}"/>
              </a:ext>
            </a:extLst>
          </p:cNvPr>
          <p:cNvSpPr txBox="1"/>
          <p:nvPr/>
        </p:nvSpPr>
        <p:spPr>
          <a:xfrm>
            <a:off x="171450" y="708707"/>
            <a:ext cx="8571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hidden patterns and distribution of data different visualizations were plotted using Matplotlib and Seaborn libraries in python.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outliers – Boxplot for Age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351F225-DC3F-233E-0DE6-D5495D6A4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98" y="1654994"/>
            <a:ext cx="2881541" cy="18975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8901285-46A2-7315-8F7A-63AC12E7D3CA}"/>
              </a:ext>
            </a:extLst>
          </p:cNvPr>
          <p:cNvSpPr txBox="1"/>
          <p:nvPr/>
        </p:nvSpPr>
        <p:spPr>
          <a:xfrm>
            <a:off x="4572002" y="3662710"/>
            <a:ext cx="41410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INSIGHTS: EXPERIENCE                                                          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left skewed data as median is closer to Q3.                         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also has outliers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C146A7D-17A3-339D-6DDC-23D15CE3F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782" y="1618593"/>
            <a:ext cx="3001362" cy="19023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5DB5EDE-EB1E-4429-7B7E-7101F45B26DE}"/>
              </a:ext>
            </a:extLst>
          </p:cNvPr>
          <p:cNvSpPr txBox="1"/>
          <p:nvPr/>
        </p:nvSpPr>
        <p:spPr>
          <a:xfrm>
            <a:off x="4814838" y="1377696"/>
            <a:ext cx="3566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 for Experience </a:t>
            </a:r>
          </a:p>
          <a:p>
            <a:pPr marL="285750" indent="-28575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901285-46A2-7315-8F7A-63AC12E7D3CA}"/>
              </a:ext>
            </a:extLst>
          </p:cNvPr>
          <p:cNvSpPr txBox="1"/>
          <p:nvPr/>
        </p:nvSpPr>
        <p:spPr>
          <a:xfrm>
            <a:off x="331076" y="3646945"/>
            <a:ext cx="41410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INSIGHTS: AGE                                                           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right skewed data as right tail of whisker is slightly bigger than left tail and median is also closer to Q1.                         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has outliers </a:t>
            </a:r>
          </a:p>
        </p:txBody>
      </p:sp>
    </p:spTree>
    <p:extLst>
      <p:ext uri="{BB962C8B-B14F-4D97-AF65-F5344CB8AC3E}">
        <p14:creationId xmlns:p14="http://schemas.microsoft.com/office/powerpoint/2010/main" val="4827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BD47823-3FD2-D26C-4228-1DC3D479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77995"/>
            <a:ext cx="7886700" cy="512418"/>
          </a:xfrm>
        </p:spPr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DISTRIBUTION OF DATA    </a:t>
            </a:r>
          </a:p>
        </p:txBody>
      </p:sp>
      <p:pic>
        <p:nvPicPr>
          <p:cNvPr id="6" name="Google Shape;349;p15">
            <a:extLst>
              <a:ext uri="{FF2B5EF4-FFF2-40B4-BE49-F238E27FC236}">
                <a16:creationId xmlns:a16="http://schemas.microsoft.com/office/drawing/2014/main" xmlns="" id="{2EF6798A-7A64-7C27-1BA5-8C349F00E2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8866" y="4613975"/>
            <a:ext cx="1707350" cy="5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6D8D96A-E6DA-BCB0-C873-48377F17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9" y="738176"/>
            <a:ext cx="4268065" cy="29001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AA265D6-BB92-9DD7-0401-2B34FA6B8E81}"/>
              </a:ext>
            </a:extLst>
          </p:cNvPr>
          <p:cNvSpPr txBox="1"/>
          <p:nvPr/>
        </p:nvSpPr>
        <p:spPr>
          <a:xfrm>
            <a:off x="137784" y="3840986"/>
            <a:ext cx="78726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D-tale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 also shows the outliers present in the age and experience 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distribution of Age attribute skewed towards slightly right and for experience attribute skewed towards left. 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BACD1E6-DD54-CDFD-BB8B-DEF6C2CDF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385" y="712616"/>
            <a:ext cx="4307983" cy="28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993378E-7DFB-DB70-7360-931BEDEB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77995"/>
            <a:ext cx="7886700" cy="512418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DATA PREPARATION</a:t>
            </a:r>
            <a:endParaRPr lang="en-US" sz="3200" b="1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xmlns="" id="{8BBB2238-E393-8121-92CA-2A604D854680}"/>
              </a:ext>
            </a:extLst>
          </p:cNvPr>
          <p:cNvSpPr txBox="1">
            <a:spLocks/>
          </p:cNvSpPr>
          <p:nvPr/>
        </p:nvSpPr>
        <p:spPr>
          <a:xfrm>
            <a:off x="315310" y="630622"/>
            <a:ext cx="8654994" cy="463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90000"/>
              </a:lnSpc>
              <a:buClr>
                <a:srgbClr val="000000"/>
              </a:buClr>
              <a:buSzPts val="2000"/>
              <a:buNone/>
            </a:pPr>
            <a:endParaRPr lang="en-IN" sz="1400" dirty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114300" indent="0">
              <a:lnSpc>
                <a:spcPct val="90000"/>
              </a:lnSpc>
              <a:buClr>
                <a:srgbClr val="000000"/>
              </a:buClr>
              <a:buSzPts val="2000"/>
              <a:buNone/>
            </a:pPr>
            <a:endParaRPr lang="en-US" sz="1400" b="1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114300" indent="0">
              <a:lnSpc>
                <a:spcPct val="90000"/>
              </a:lnSpc>
              <a:buClr>
                <a:srgbClr val="000000"/>
              </a:buClr>
              <a:buSzPts val="2000"/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Outliers Treatment:</a:t>
            </a:r>
            <a:r>
              <a:rPr lang="en-US" sz="1400" dirty="0">
                <a:solidFill>
                  <a:schemeClr val="accent4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14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Winsorization technique, IQR method is used which describes quantile values and Inter quartile range.</a:t>
            </a:r>
          </a:p>
          <a:p>
            <a:pPr marL="114300" indent="0">
              <a:lnSpc>
                <a:spcPct val="90000"/>
              </a:lnSpc>
              <a:buClr>
                <a:srgbClr val="000000"/>
              </a:buClr>
              <a:buSzPts val="2000"/>
              <a:buNone/>
            </a:pPr>
            <a:r>
              <a:rPr lang="en-US" sz="1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Lower limit of acceptable range = Q1 – 1.5* (Q3-Q1),      Upper limit of acceptable range = Q3 + 1.5* (Q3-Q1)</a:t>
            </a:r>
          </a:p>
          <a:p>
            <a:pPr marL="114300" indent="0">
              <a:lnSpc>
                <a:spcPct val="90000"/>
              </a:lnSpc>
              <a:buClr>
                <a:srgbClr val="000000"/>
              </a:buClr>
              <a:buSzPts val="2000"/>
              <a:buNone/>
            </a:pPr>
            <a:endParaRPr lang="en-US" sz="1400" dirty="0">
              <a:solidFill>
                <a:srgbClr val="333333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114300" indent="0">
              <a:lnSpc>
                <a:spcPct val="90000"/>
              </a:lnSpc>
              <a:buClr>
                <a:srgbClr val="000000"/>
              </a:buClr>
              <a:buSzPts val="2000"/>
              <a:buNone/>
            </a:pPr>
            <a:endParaRPr lang="en-US" sz="1400" b="1" dirty="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  <a:sym typeface="Calibri"/>
            </a:endParaRPr>
          </a:p>
          <a:p>
            <a:pPr marL="114300" indent="0">
              <a:lnSpc>
                <a:spcPct val="90000"/>
              </a:lnSpc>
              <a:buClr>
                <a:srgbClr val="000000"/>
              </a:buClr>
              <a:buSzPts val="2000"/>
              <a:buNone/>
            </a:pPr>
            <a:endParaRPr lang="en-US" sz="1400" b="1" dirty="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  <a:sym typeface="Calibri"/>
            </a:endParaRPr>
          </a:p>
          <a:p>
            <a:pPr marL="114300" indent="0">
              <a:lnSpc>
                <a:spcPct val="90000"/>
              </a:lnSpc>
              <a:buClr>
                <a:srgbClr val="000000"/>
              </a:buClr>
              <a:buSzPts val="2000"/>
              <a:buNone/>
            </a:pPr>
            <a:endParaRPr lang="en-US" sz="1400" b="1" dirty="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  <a:sym typeface="Calibri"/>
            </a:endParaRPr>
          </a:p>
          <a:p>
            <a:pPr marL="114300" indent="0">
              <a:lnSpc>
                <a:spcPct val="90000"/>
              </a:lnSpc>
              <a:buClr>
                <a:srgbClr val="000000"/>
              </a:buClr>
              <a:buSzPts val="2000"/>
              <a:buNone/>
            </a:pPr>
            <a:endParaRPr lang="en-US" sz="1400" b="1" dirty="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  <a:sym typeface="Calibri"/>
            </a:endParaRPr>
          </a:p>
          <a:p>
            <a:pPr marL="114300" indent="0">
              <a:lnSpc>
                <a:spcPct val="90000"/>
              </a:lnSpc>
              <a:buClr>
                <a:srgbClr val="000000"/>
              </a:buClr>
              <a:buSzPts val="2000"/>
              <a:buNone/>
            </a:pPr>
            <a:endParaRPr lang="en-US" sz="1400" b="1" dirty="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  <a:sym typeface="Calibri"/>
            </a:endParaRPr>
          </a:p>
          <a:p>
            <a:pPr marL="114300" indent="0">
              <a:lnSpc>
                <a:spcPct val="90000"/>
              </a:lnSpc>
              <a:buClr>
                <a:srgbClr val="000000"/>
              </a:buClr>
              <a:buSzPts val="2000"/>
              <a:buNone/>
            </a:pPr>
            <a:endParaRPr lang="en-US" sz="1400" b="1" dirty="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  <a:sym typeface="Calibri"/>
            </a:endParaRPr>
          </a:p>
          <a:p>
            <a:pPr marL="114300" indent="0">
              <a:lnSpc>
                <a:spcPct val="90000"/>
              </a:lnSpc>
              <a:buClr>
                <a:srgbClr val="000000"/>
              </a:buClr>
              <a:buSzPts val="2000"/>
              <a:buNone/>
            </a:pPr>
            <a:endParaRPr lang="en-US" sz="1400" b="1" dirty="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  <a:sym typeface="Calibri"/>
            </a:endParaRPr>
          </a:p>
          <a:p>
            <a:pPr marL="114300" indent="0">
              <a:lnSpc>
                <a:spcPct val="90000"/>
              </a:lnSpc>
              <a:buClr>
                <a:srgbClr val="000000"/>
              </a:buClr>
              <a:buSzPts val="2000"/>
              <a:buNone/>
            </a:pPr>
            <a:endParaRPr lang="en-US" sz="1400" b="1" dirty="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  <a:sym typeface="Calibri"/>
            </a:endParaRPr>
          </a:p>
          <a:p>
            <a:pPr marL="114300" indent="0">
              <a:lnSpc>
                <a:spcPct val="90000"/>
              </a:lnSpc>
              <a:buClr>
                <a:srgbClr val="000000"/>
              </a:buClr>
              <a:buSzPts val="2000"/>
              <a:buNone/>
            </a:pPr>
            <a:endParaRPr lang="en-US" sz="1400" b="1" dirty="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  <a:sym typeface="Calibri"/>
            </a:endParaRPr>
          </a:p>
          <a:p>
            <a:pPr marL="114300" indent="0">
              <a:lnSpc>
                <a:spcPct val="90000"/>
              </a:lnSpc>
              <a:buClr>
                <a:srgbClr val="000000"/>
              </a:buClr>
              <a:buSzPts val="2000"/>
              <a:buNone/>
            </a:pPr>
            <a:endParaRPr lang="en-US" sz="1400" b="1" dirty="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  <a:sym typeface="Calibri"/>
            </a:endParaRPr>
          </a:p>
          <a:p>
            <a:pPr marL="114300" indent="0">
              <a:lnSpc>
                <a:spcPct val="90000"/>
              </a:lnSpc>
              <a:buClr>
                <a:srgbClr val="000000"/>
              </a:buClr>
              <a:buSzPts val="2000"/>
              <a:buNone/>
            </a:pPr>
            <a:endParaRPr lang="en-US" sz="1400" b="1" dirty="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  <a:sym typeface="Calibri"/>
            </a:endParaRPr>
          </a:p>
          <a:p>
            <a:pPr marL="114300" indent="0">
              <a:lnSpc>
                <a:spcPct val="90000"/>
              </a:lnSpc>
              <a:buClr>
                <a:srgbClr val="000000"/>
              </a:buClr>
              <a:buSzPts val="2000"/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Calibri"/>
              </a:rPr>
              <a:t>Label Encoding:</a:t>
            </a:r>
            <a:r>
              <a:rPr lang="en-US" sz="1400" dirty="0">
                <a:solidFill>
                  <a:schemeClr val="accent4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Calibri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Calibri"/>
              </a:rPr>
              <a:t>Categorical features are converted into numerical features using a label encoder.  </a:t>
            </a:r>
          </a:p>
          <a:p>
            <a:pPr marL="114300" indent="0">
              <a:lnSpc>
                <a:spcPct val="90000"/>
              </a:lnSpc>
              <a:buClr>
                <a:srgbClr val="000000"/>
              </a:buClr>
              <a:buSzPts val="2000"/>
              <a:buNone/>
            </a:pPr>
            <a:endParaRPr lang="en-US" sz="1400" b="1" dirty="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  <a:sym typeface="Calibri"/>
            </a:endParaRPr>
          </a:p>
          <a:p>
            <a:pPr marL="114300" indent="0">
              <a:lnSpc>
                <a:spcPct val="90000"/>
              </a:lnSpc>
              <a:buClr>
                <a:srgbClr val="000000"/>
              </a:buClr>
              <a:buSzPts val="2000"/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Calibri"/>
              </a:rPr>
              <a:t>Standardization:</a:t>
            </a:r>
            <a:r>
              <a:rPr lang="en-US" sz="1400" b="1" dirty="0">
                <a:solidFill>
                  <a:schemeClr val="accent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Calibri"/>
              </a:rPr>
              <a:t> </a:t>
            </a:r>
            <a:r>
              <a:rPr lang="en-US" sz="1400" dirty="0">
                <a:solidFill>
                  <a:srgbClr val="202124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Calibri"/>
              </a:rPr>
              <a:t>T</a:t>
            </a:r>
            <a:r>
              <a:rPr lang="en-US" sz="1400" dirty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o make data on same scale Standard Scaler function is used.</a:t>
            </a:r>
          </a:p>
          <a:p>
            <a:pPr marL="114300" indent="0">
              <a:lnSpc>
                <a:spcPct val="90000"/>
              </a:lnSpc>
              <a:buClr>
                <a:srgbClr val="000000"/>
              </a:buClr>
              <a:buSzPts val="2000"/>
              <a:buNone/>
            </a:pPr>
            <a:endParaRPr lang="en-US" sz="1400" b="1" dirty="0">
              <a:solidFill>
                <a:srgbClr val="202124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lnSpc>
                <a:spcPct val="90000"/>
              </a:lnSpc>
              <a:buClr>
                <a:srgbClr val="000000"/>
              </a:buClr>
              <a:buSzPts val="2000"/>
              <a:buNone/>
            </a:pPr>
            <a:r>
              <a:rPr lang="en-US" sz="1400" dirty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After preparing the data we studied the relationship between different attributes by using Power BI tool.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ts val="2000"/>
              <a:buNone/>
            </a:pPr>
            <a:r>
              <a:rPr lang="en-US" sz="1400" b="1" dirty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buClr>
                <a:srgbClr val="000000"/>
              </a:buClr>
              <a:buSzPts val="2000"/>
              <a:buFont typeface="Arial"/>
              <a:buNone/>
            </a:pPr>
            <a:endParaRPr lang="en-US" sz="1400" b="1" dirty="0">
              <a:solidFill>
                <a:schemeClr val="accent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indent="0">
              <a:lnSpc>
                <a:spcPct val="90000"/>
              </a:lnSpc>
              <a:buClr>
                <a:srgbClr val="000000"/>
              </a:buClr>
              <a:buSzPts val="20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          </a:t>
            </a:r>
            <a:endParaRPr lang="en-IN" sz="1400" dirty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indent="0">
              <a:lnSpc>
                <a:spcPct val="90000"/>
              </a:lnSpc>
              <a:buClr>
                <a:srgbClr val="000000"/>
              </a:buClr>
              <a:buSzPts val="2000"/>
              <a:buFont typeface="Arial"/>
              <a:buNone/>
            </a:pPr>
            <a:endParaRPr lang="en-IN" sz="1400" dirty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457200" lvl="1" indent="0">
              <a:buFont typeface="Arial"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Google Shape;349;p15">
            <a:extLst>
              <a:ext uri="{FF2B5EF4-FFF2-40B4-BE49-F238E27FC236}">
                <a16:creationId xmlns:a16="http://schemas.microsoft.com/office/drawing/2014/main" xmlns="" id="{59C8EA07-DF3E-6380-93A5-E796CCF6A08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15461" y="4613975"/>
            <a:ext cx="1707350" cy="5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24B4D19-D59E-2D84-A6D5-647158A5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7" y="1639614"/>
            <a:ext cx="2837792" cy="18918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C57C008-14A0-6A64-9136-9AE0D54DFB2C}"/>
              </a:ext>
            </a:extLst>
          </p:cNvPr>
          <p:cNvSpPr txBox="1"/>
          <p:nvPr/>
        </p:nvSpPr>
        <p:spPr>
          <a:xfrm>
            <a:off x="506009" y="1405651"/>
            <a:ext cx="3206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 Age after treating outlier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074DE1B-D143-55D3-DF54-0DBC2AC59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717" y="1650123"/>
            <a:ext cx="2911366" cy="184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C57C008-14A0-6A64-9136-9AE0D54DFB2C}"/>
              </a:ext>
            </a:extLst>
          </p:cNvPr>
          <p:cNvSpPr txBox="1"/>
          <p:nvPr/>
        </p:nvSpPr>
        <p:spPr>
          <a:xfrm>
            <a:off x="4631320" y="1400395"/>
            <a:ext cx="348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 Experience after treating outlier </a:t>
            </a:r>
          </a:p>
        </p:txBody>
      </p:sp>
    </p:spTree>
    <p:extLst>
      <p:ext uri="{BB962C8B-B14F-4D97-AF65-F5344CB8AC3E}">
        <p14:creationId xmlns:p14="http://schemas.microsoft.com/office/powerpoint/2010/main" val="184800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1863356-0D80-E409-FC94-CB521DE3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77995"/>
            <a:ext cx="7886700" cy="512418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7D8FA91-CA5B-831D-4412-D0E013AAC02D}"/>
              </a:ext>
            </a:extLst>
          </p:cNvPr>
          <p:cNvSpPr txBox="1"/>
          <p:nvPr/>
        </p:nvSpPr>
        <p:spPr>
          <a:xfrm>
            <a:off x="291831" y="724199"/>
            <a:ext cx="86807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is a technique to visualize and capture patterns, trends, and hidden insights from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automated EDA, D-Tale tool is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xmlns="" id="{66CD0227-77F7-1371-947E-EF979DC2B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16" y="1710844"/>
            <a:ext cx="5757004" cy="2893148"/>
          </a:xfrm>
          <a:prstGeom prst="rect">
            <a:avLst/>
          </a:prstGeom>
        </p:spPr>
      </p:pic>
      <p:pic>
        <p:nvPicPr>
          <p:cNvPr id="7" name="Google Shape;349;p15">
            <a:extLst>
              <a:ext uri="{FF2B5EF4-FFF2-40B4-BE49-F238E27FC236}">
                <a16:creationId xmlns:a16="http://schemas.microsoft.com/office/drawing/2014/main" xmlns="" id="{D1C9F9AB-87D2-EEB9-4D52-ECBCBA96224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6253" y="4613975"/>
            <a:ext cx="1707350" cy="5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22" name="AutoShape 2" descr="GitHub - ydataai/pandas-profiling: Create HTML profiling reports from pandas  DataFrame objec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4" name="AutoShape 4" descr="GitHub - ydataai/pandas-profiling: Create HTML profiling reports from pandas  DataFrame objec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0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DF652D8-38E7-F58C-15AF-8950CDED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77995"/>
            <a:ext cx="7886700" cy="512418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BY AUTOMATED EDA 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DF11AA1-FBC2-40C8-494E-091E963F19D5}"/>
              </a:ext>
            </a:extLst>
          </p:cNvPr>
          <p:cNvSpPr txBox="1"/>
          <p:nvPr/>
        </p:nvSpPr>
        <p:spPr>
          <a:xfrm>
            <a:off x="0" y="738207"/>
            <a:ext cx="561792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Automated EDA was performed and dataset was analyzed to describe summary of statistics using first-moment business decision – mean, median and mode.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dispersion – variance and standard deviation.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and fourth moment business decision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skewness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kurtosis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oogle Shape;349;p15">
            <a:extLst>
              <a:ext uri="{FF2B5EF4-FFF2-40B4-BE49-F238E27FC236}">
                <a16:creationId xmlns:a16="http://schemas.microsoft.com/office/drawing/2014/main" xmlns="" id="{F0789CEA-61CB-E280-55B8-F2CE3EF0A3C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66174" y="4636759"/>
            <a:ext cx="1707350" cy="5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xmlns="" id="{2ADAAFA5-87AF-AB56-870A-AE6AF735BBAF}"/>
              </a:ext>
            </a:extLst>
          </p:cNvPr>
          <p:cNvSpPr txBox="1">
            <a:spLocks/>
          </p:cNvSpPr>
          <p:nvPr/>
        </p:nvSpPr>
        <p:spPr>
          <a:xfrm>
            <a:off x="0" y="2846902"/>
            <a:ext cx="3374562" cy="263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2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/>
              <a:t>               Checking scale of data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C62EB3F-423F-27B4-3B6C-5BF26EB1F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32" y="3103733"/>
            <a:ext cx="1979431" cy="16464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1C17344-57A9-5A98-79A1-1A771EEA066E}"/>
              </a:ext>
            </a:extLst>
          </p:cNvPr>
          <p:cNvSpPr txBox="1"/>
          <p:nvPr/>
        </p:nvSpPr>
        <p:spPr>
          <a:xfrm>
            <a:off x="2946180" y="3300249"/>
            <a:ext cx="56594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INSIGHTS: </a:t>
            </a:r>
          </a:p>
          <a:p>
            <a:pPr marL="285750" indent="-285750"/>
            <a:r>
              <a:rPr lang="en-US" dirty="0">
                <a:latin typeface="Times New Roman" pitchFamily="18" charset="0"/>
                <a:cs typeface="Times New Roman" pitchFamily="18" charset="0"/>
              </a:rPr>
              <a:t>The target variable, performance rating has imbalanced data.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Good class has 50% of data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Average class has 25% of data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Poor class has 24% of data  </a:t>
            </a:r>
          </a:p>
        </p:txBody>
      </p:sp>
      <p:pic>
        <p:nvPicPr>
          <p:cNvPr id="8" name="Picture 8" descr="Data exploration is now super easy with D-tale - Dibyendu Deb">
            <a:extLst>
              <a:ext uri="{FF2B5EF4-FFF2-40B4-BE49-F238E27FC236}">
                <a16:creationId xmlns:a16="http://schemas.microsoft.com/office/drawing/2014/main" xmlns="" id="{FC2B17C4-CDCD-2074-C0FD-D63D379A6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23" y="900604"/>
            <a:ext cx="2490172" cy="167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85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1"/>
          <p:cNvSpPr txBox="1">
            <a:spLocks noGrp="1"/>
          </p:cNvSpPr>
          <p:nvPr>
            <p:ph type="title"/>
          </p:nvPr>
        </p:nvSpPr>
        <p:spPr>
          <a:xfrm>
            <a:off x="182208" y="88753"/>
            <a:ext cx="78867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PROJECT LEADERSHIP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7" name="Google Shape;13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6650" y="4613975"/>
            <a:ext cx="1707350" cy="5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6899" y="1014744"/>
            <a:ext cx="1029600" cy="10152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176"/>
              </a:srgbClr>
            </a:outerShdw>
          </a:effectLst>
        </p:spPr>
      </p:pic>
      <p:sp>
        <p:nvSpPr>
          <p:cNvPr id="140" name="Google Shape;140;p71"/>
          <p:cNvSpPr/>
          <p:nvPr/>
        </p:nvSpPr>
        <p:spPr>
          <a:xfrm>
            <a:off x="1605163" y="1087437"/>
            <a:ext cx="3208576" cy="7813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Sharat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Manikonda</a:t>
            </a:r>
            <a:endParaRPr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Director at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Innodatatics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and Sponsor</a:t>
            </a:r>
            <a:endParaRPr sz="20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0" i="0" u="sng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linkedin.com/in/</a:t>
            </a:r>
            <a:r>
              <a:rPr lang="en-US" sz="1400" b="0" i="0" u="sng" strike="noStrike" cap="none" dirty="0" err="1">
                <a:solidFill>
                  <a:schemeClr val="accen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sharat-chandra</a:t>
            </a:r>
            <a:endParaRPr sz="1400" b="0" i="0" u="none" strike="noStrike" cap="none" dirty="0">
              <a:solidFill>
                <a:schemeClr val="accent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"/>
          <p:cNvSpPr txBox="1">
            <a:spLocks noGrp="1"/>
          </p:cNvSpPr>
          <p:nvPr>
            <p:ph type="title"/>
          </p:nvPr>
        </p:nvSpPr>
        <p:spPr>
          <a:xfrm>
            <a:off x="192966" y="116453"/>
            <a:ext cx="7886700" cy="457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lv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Project Completion by On time delivery  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5" name="Google Shape;2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6650" y="4613975"/>
            <a:ext cx="1707350" cy="5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6126" y="893381"/>
            <a:ext cx="4782748" cy="321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950373" y="1566043"/>
            <a:ext cx="419362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Calibri"/>
              </a:rPr>
              <a:t>Observation:</a:t>
            </a:r>
          </a:p>
          <a:p>
            <a:pPr lvl="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Calibri"/>
              </a:rPr>
              <a:t> Positive correlation is seen between On time           delivery and count of project completion.</a:t>
            </a:r>
          </a:p>
          <a:p>
            <a:pPr lvl="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Calibri"/>
              </a:rPr>
              <a:t> Employees with good on time delivery are also having higher number of  project completion (1316). </a:t>
            </a:r>
          </a:p>
          <a:p>
            <a:pPr lvl="0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Calibri"/>
              </a:rPr>
              <a:t> </a:t>
            </a:r>
          </a:p>
          <a:p>
            <a:pPr lvl="0"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title"/>
          </p:nvPr>
        </p:nvSpPr>
        <p:spPr>
          <a:xfrm>
            <a:off x="159712" y="87809"/>
            <a:ext cx="8984287" cy="457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spAutoFit/>
          </a:bodyPr>
          <a:lstStyle/>
          <a:p>
            <a:pPr lvl="0">
              <a:buSzPts val="3000"/>
            </a:pPr>
            <a:r>
              <a:rPr lang="en-US" sz="2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Performance Rating by count of project completion </a:t>
            </a:r>
            <a:endParaRPr sz="2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62" name="Google Shape;262;p10"/>
          <p:cNvSpPr txBox="1">
            <a:spLocks noGrp="1"/>
          </p:cNvSpPr>
          <p:nvPr>
            <p:ph type="sldNum" idx="12"/>
          </p:nvPr>
        </p:nvSpPr>
        <p:spPr>
          <a:xfrm>
            <a:off x="8729662" y="4762500"/>
            <a:ext cx="292894" cy="21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None/>
              </a:pPr>
              <a:t>21</a:t>
            </a:fld>
            <a:endParaRPr/>
          </a:p>
        </p:txBody>
      </p:sp>
      <p:sp>
        <p:nvSpPr>
          <p:cNvPr id="263" name="Google Shape;263;p10" descr="SQLite - Wikipedia"/>
          <p:cNvSpPr/>
          <p:nvPr/>
        </p:nvSpPr>
        <p:spPr>
          <a:xfrm>
            <a:off x="116681" y="-108347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0" descr="SQLite - Wikipedia"/>
          <p:cNvSpPr/>
          <p:nvPr/>
        </p:nvSpPr>
        <p:spPr>
          <a:xfrm>
            <a:off x="116681" y="-108347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0" descr="SQLite - Wikipedia"/>
          <p:cNvSpPr/>
          <p:nvPr/>
        </p:nvSpPr>
        <p:spPr>
          <a:xfrm>
            <a:off x="116681" y="-108347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0" descr="SQLite - Wikipedia"/>
          <p:cNvSpPr/>
          <p:nvPr/>
        </p:nvSpPr>
        <p:spPr>
          <a:xfrm>
            <a:off x="116681" y="-108347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0" descr="SQLite - Wikipedia"/>
          <p:cNvSpPr/>
          <p:nvPr/>
        </p:nvSpPr>
        <p:spPr>
          <a:xfrm>
            <a:off x="116681" y="-108347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0" descr="Cheat-sheet for Google Colab. In this tutorial, you will learn how to… | by  Tanu N Prabhu | Towards Data Science"/>
          <p:cNvSpPr/>
          <p:nvPr/>
        </p:nvSpPr>
        <p:spPr>
          <a:xfrm>
            <a:off x="230981" y="5953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0" descr="Cheat-sheet for Google Colab. In this tutorial, you will learn how to… | by  Tanu N Prabhu | Towards Data Science"/>
          <p:cNvSpPr/>
          <p:nvPr/>
        </p:nvSpPr>
        <p:spPr>
          <a:xfrm>
            <a:off x="415464" y="149579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0" descr="PPT Basic – Evergreen- Widescreen Instructions Slide"/>
          <p:cNvSpPr/>
          <p:nvPr/>
        </p:nvSpPr>
        <p:spPr>
          <a:xfrm>
            <a:off x="345281" y="120253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0" descr="PPT Basic – Evergreen- Widescreen Instructions Slide"/>
          <p:cNvSpPr/>
          <p:nvPr/>
        </p:nvSpPr>
        <p:spPr>
          <a:xfrm>
            <a:off x="459581" y="234553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0" descr="PPT Basic – Evergreen- Widescreen Instructions Slide"/>
          <p:cNvSpPr/>
          <p:nvPr/>
        </p:nvSpPr>
        <p:spPr>
          <a:xfrm>
            <a:off x="573881" y="348853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6650" y="4613975"/>
            <a:ext cx="1707350" cy="5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5517931" y="1944414"/>
            <a:ext cx="36260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Calibri"/>
              </a:rPr>
              <a:t> Employees who completed maximum number of projects have good performance(2545).</a:t>
            </a:r>
          </a:p>
          <a:p>
            <a:pPr lvl="0">
              <a:buClr>
                <a:schemeClr val="dk1"/>
              </a:buClr>
              <a:buSzPts val="1800"/>
            </a:pPr>
            <a:endParaRPr lang="en-US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Calibri"/>
            </a:endParaRPr>
          </a:p>
          <a:p>
            <a:pPr lvl="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Calibri"/>
              </a:rPr>
              <a:t> Positive correlation between performance rating and project completion.</a:t>
            </a:r>
          </a:p>
          <a:p>
            <a:pPr lvl="0">
              <a:buClr>
                <a:schemeClr val="dk1"/>
              </a:buClr>
              <a:buSzPts val="1800"/>
            </a:pP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144" y="809298"/>
            <a:ext cx="5434163" cy="369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6650" y="4613975"/>
            <a:ext cx="1707350" cy="5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147" y="907430"/>
            <a:ext cx="4162094" cy="301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24855" y="1545020"/>
          <a:ext cx="4582510" cy="219588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4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97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61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53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70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107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On</a:t>
                      </a:r>
                      <a:r>
                        <a:rPr lang="en-US" baseline="0" dirty="0"/>
                        <a:t> time delivery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Excellent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Good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Satisfactory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Poor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228">
                <a:tc>
                  <a:txBody>
                    <a:bodyPr/>
                    <a:lstStyle/>
                    <a:p>
                      <a:r>
                        <a:rPr lang="en-US" b="1" dirty="0"/>
                        <a:t>Ratings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3821">
                <a:tc>
                  <a:txBody>
                    <a:bodyPr/>
                    <a:lstStyle/>
                    <a:p>
                      <a:r>
                        <a:rPr lang="en-US" dirty="0"/>
                        <a:t>GOOD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0944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2514">
                <a:tc>
                  <a:txBody>
                    <a:bodyPr/>
                    <a:lstStyle/>
                    <a:p>
                      <a:r>
                        <a:rPr lang="en-US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08937" y="1145628"/>
            <a:ext cx="3626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Calibri"/>
              </a:rPr>
              <a:t> Number of project completion </a:t>
            </a:r>
          </a:p>
          <a:p>
            <a:pPr lvl="0">
              <a:buClr>
                <a:schemeClr val="dk1"/>
              </a:buClr>
              <a:buSzPts val="1800"/>
            </a:pP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129409" y="126124"/>
            <a:ext cx="8846426" cy="457018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completion as per Ratings and On time delivery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 txBox="1">
            <a:spLocks noGrp="1"/>
          </p:cNvSpPr>
          <p:nvPr>
            <p:ph type="title"/>
          </p:nvPr>
        </p:nvSpPr>
        <p:spPr>
          <a:xfrm>
            <a:off x="182378" y="95891"/>
            <a:ext cx="5915100" cy="457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2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Job satisfaction vs. Experience</a:t>
            </a:r>
            <a:endParaRPr sz="2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249" name="Google Shape;24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6650" y="4613975"/>
            <a:ext cx="1707350" cy="5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223641" y="1555530"/>
            <a:ext cx="34158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Calibri"/>
              </a:rPr>
              <a:t>Observation:</a:t>
            </a:r>
          </a:p>
          <a:p>
            <a:pPr lvl="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Calibri"/>
              </a:rPr>
              <a:t> Employees with more (25yrs) experience have low and medium job satisfaction level.</a:t>
            </a:r>
          </a:p>
          <a:p>
            <a:pPr lvl="0">
              <a:buClr>
                <a:schemeClr val="dk1"/>
              </a:buClr>
              <a:buSzPts val="1800"/>
            </a:pPr>
            <a:endParaRPr lang="en-US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20" y="1124608"/>
            <a:ext cx="5169032" cy="319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/>
          <p:nvPr/>
        </p:nvSpPr>
        <p:spPr>
          <a:xfrm>
            <a:off x="308113" y="1023731"/>
            <a:ext cx="354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3"/>
          <p:cNvSpPr txBox="1"/>
          <p:nvPr/>
        </p:nvSpPr>
        <p:spPr>
          <a:xfrm>
            <a:off x="188843" y="96004"/>
            <a:ext cx="7886700" cy="457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Behavioural Competence by Job Satisfaction </a:t>
            </a:r>
            <a:endParaRPr sz="2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333" name="Google Shape;33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6650" y="4613975"/>
            <a:ext cx="1707350" cy="5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5475890" y="1965433"/>
            <a:ext cx="36681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Calibri"/>
              </a:rPr>
              <a:t>Observation:</a:t>
            </a:r>
          </a:p>
          <a:p>
            <a:pPr lvl="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Calibri"/>
              </a:rPr>
              <a:t> Employees having low job satisfaction affects negatively to behavioural competence.</a:t>
            </a:r>
          </a:p>
          <a:p>
            <a:pPr lvl="0">
              <a:buClr>
                <a:schemeClr val="dk1"/>
              </a:buClr>
              <a:buSzPts val="1800"/>
            </a:pPr>
            <a:endParaRPr lang="en-US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endParaRPr lang="en-US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endParaRPr lang="en-US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819807"/>
            <a:ext cx="5388400" cy="318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C3B07A6-BB02-5C29-EA48-165C8CE3A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-247477"/>
            <a:ext cx="7886700" cy="1232615"/>
          </a:xfrm>
        </p:spPr>
        <p:txBody>
          <a:bodyPr/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Correlation Heat Map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F1CE336-F0C0-CC49-3272-9CC42AC8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7" y="651642"/>
            <a:ext cx="5870881" cy="4193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A8A6E8-EDE6-3F17-A89F-EEF311B1A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40" y="4511041"/>
            <a:ext cx="1752600" cy="7229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64468" y="735724"/>
            <a:ext cx="294237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Calibri"/>
              </a:rPr>
              <a:t>Observation:</a:t>
            </a:r>
          </a:p>
          <a:p>
            <a:pPr lvl="0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Calibri"/>
              </a:rPr>
              <a:t>Strong positive correlation is observed between features.</a:t>
            </a:r>
          </a:p>
          <a:p>
            <a:pPr marL="285750" lvl="2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Calibri"/>
              </a:rPr>
              <a:t>Department and Position – 54%</a:t>
            </a:r>
          </a:p>
          <a:p>
            <a:pPr marL="285750" lvl="2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Calibri"/>
              </a:rPr>
              <a:t>Working hours per day and Attendance – 87%</a:t>
            </a:r>
          </a:p>
          <a:p>
            <a:pPr marL="285750" lvl="2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Calibri"/>
              </a:rPr>
              <a:t>On time delivery and performance rating – 30%</a:t>
            </a:r>
          </a:p>
          <a:p>
            <a:pPr marL="285750" lvl="2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Calibri"/>
              </a:rPr>
              <a:t>Working from home and Net connectivity – 87%</a:t>
            </a:r>
          </a:p>
          <a:p>
            <a:pPr lvl="2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Calibri"/>
              </a:rPr>
              <a:t>Strong negative correlation is observed between features.</a:t>
            </a:r>
          </a:p>
          <a:p>
            <a:pPr marL="285750" lvl="2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Calibri"/>
              </a:rPr>
              <a:t>Experience and age – 81%</a:t>
            </a:r>
          </a:p>
          <a:p>
            <a:pPr marL="285750" lvl="2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Calibri"/>
              </a:rPr>
              <a:t>Project completion and On time delivery – 33%</a:t>
            </a:r>
          </a:p>
          <a:p>
            <a:pPr marL="285750" lvl="2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Calibri"/>
              </a:rPr>
              <a:t>Performance rating and Project completion – 38%</a:t>
            </a:r>
          </a:p>
          <a:p>
            <a:pPr marL="285750" lvl="2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Calibri"/>
              </a:rPr>
              <a:t>Overtime and Attendance – 49%</a:t>
            </a:r>
          </a:p>
          <a:p>
            <a:pPr marL="285750" lvl="2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endParaRPr lang="en-US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endParaRPr lang="en-US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216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6650" y="4613975"/>
            <a:ext cx="1707350" cy="5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C257D7F5-46FB-2BC0-A36E-BB036C7D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77995"/>
            <a:ext cx="7886700" cy="512418"/>
          </a:xfrm>
        </p:spPr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MODEL BUILDING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370B2A9-76B9-2C66-69A5-9EC1B469E796}"/>
              </a:ext>
            </a:extLst>
          </p:cNvPr>
          <p:cNvSpPr txBox="1"/>
          <p:nvPr/>
        </p:nvSpPr>
        <p:spPr>
          <a:xfrm>
            <a:off x="264476" y="703082"/>
            <a:ext cx="87218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model discovers the patterns in a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a model in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creating a mathematical representation by generalizing and learning from training data.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achine learning models is applied to new data to make predictions and obtain results.</a:t>
            </a:r>
          </a:p>
          <a:p>
            <a:endParaRPr lang="en-US" dirty="0">
              <a:solidFill>
                <a:srgbClr val="17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algorithm are used on the basis of  target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our dataset, the data type of target variable is categorical. </a:t>
            </a:r>
          </a:p>
          <a:p>
            <a:pPr marL="285750" indent="-285750"/>
            <a:endParaRPr lang="en-US" dirty="0">
              <a:solidFill>
                <a:srgbClr val="17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and Unsupervised classification algorithms are </a:t>
            </a:r>
          </a:p>
          <a:p>
            <a:pPr marL="285750" indent="-285750"/>
            <a:r>
              <a:rPr lang="en-US" dirty="0">
                <a:solidFill>
                  <a:srgbClr val="17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used to build the model.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D9C9DCD-D677-2DD7-5C67-8E99E986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77995"/>
            <a:ext cx="7886700" cy="512418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ALGORITHMS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992EAEE-A355-8508-E16E-0D0AF9AFFADD}"/>
              </a:ext>
            </a:extLst>
          </p:cNvPr>
          <p:cNvSpPr txBox="1"/>
          <p:nvPr/>
        </p:nvSpPr>
        <p:spPr>
          <a:xfrm>
            <a:off x="296277" y="742295"/>
            <a:ext cx="608573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algorithm is used to build a model where output feature is categorical in nature.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raw some conclusions from the input values given for training.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will predict the class labels for the new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 into train and test in 80:20 ratio and 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nitialize the classifier </a:t>
            </a:r>
          </a:p>
          <a:p>
            <a:pPr marL="285750" indent="-2857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to be used.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classifier: All classifiers in scikit-learn uses a fit(x, y) method to </a:t>
            </a:r>
          </a:p>
          <a:p>
            <a:pPr marL="285750" lvl="0" indent="-2857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fit the model(training) for the given train data x and train label 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target: Given an observation x, the predict(x) returns the predicted</a:t>
            </a:r>
          </a:p>
          <a:p>
            <a:pPr marL="285750" lvl="0" indent="-2857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label 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 the model accuracy and used hyper parameter tuning to improve model performance.</a:t>
            </a:r>
            <a:endParaRPr lang="en-US" dirty="0"/>
          </a:p>
          <a:p>
            <a:pPr marL="285750" indent="-285750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349;p15">
            <a:extLst>
              <a:ext uri="{FF2B5EF4-FFF2-40B4-BE49-F238E27FC236}">
                <a16:creationId xmlns:a16="http://schemas.microsoft.com/office/drawing/2014/main" xmlns="" id="{9A17AEC3-B229-ABBD-EFF3-344E0C7658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6545" y="4612396"/>
            <a:ext cx="1707350" cy="5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73A721EB-514A-8A00-FA29-F40623653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591" y="819807"/>
            <a:ext cx="2899775" cy="222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10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8B91B58-2D7A-B5E7-69A3-63A09D1D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Google Shape;349;p15">
            <a:extLst>
              <a:ext uri="{FF2B5EF4-FFF2-40B4-BE49-F238E27FC236}">
                <a16:creationId xmlns:a16="http://schemas.microsoft.com/office/drawing/2014/main" xmlns="" id="{8EF8A354-5A30-B413-755F-C24A93624BB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36650" y="4613975"/>
            <a:ext cx="1707350" cy="529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xmlns="" id="{FD86F5DC-CB77-927E-9DA9-7AFAD90B2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91269"/>
              </p:ext>
            </p:extLst>
          </p:nvPr>
        </p:nvGraphicFramePr>
        <p:xfrm>
          <a:off x="111511" y="761535"/>
          <a:ext cx="8664626" cy="375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956">
                  <a:extLst>
                    <a:ext uri="{9D8B030D-6E8A-4147-A177-3AD203B41FA5}">
                      <a16:colId xmlns:a16="http://schemas.microsoft.com/office/drawing/2014/main" xmlns="" val="3327713016"/>
                    </a:ext>
                  </a:extLst>
                </a:gridCol>
                <a:gridCol w="1414934">
                  <a:extLst>
                    <a:ext uri="{9D8B030D-6E8A-4147-A177-3AD203B41FA5}">
                      <a16:colId xmlns:a16="http://schemas.microsoft.com/office/drawing/2014/main" xmlns="" val="808616940"/>
                    </a:ext>
                  </a:extLst>
                </a:gridCol>
                <a:gridCol w="1414934">
                  <a:extLst>
                    <a:ext uri="{9D8B030D-6E8A-4147-A177-3AD203B41FA5}">
                      <a16:colId xmlns:a16="http://schemas.microsoft.com/office/drawing/2014/main" xmlns="" val="2165864623"/>
                    </a:ext>
                  </a:extLst>
                </a:gridCol>
                <a:gridCol w="1414934">
                  <a:extLst>
                    <a:ext uri="{9D8B030D-6E8A-4147-A177-3AD203B41FA5}">
                      <a16:colId xmlns:a16="http://schemas.microsoft.com/office/drawing/2014/main" xmlns="" val="2964547303"/>
                    </a:ext>
                  </a:extLst>
                </a:gridCol>
                <a:gridCol w="1414934">
                  <a:extLst>
                    <a:ext uri="{9D8B030D-6E8A-4147-A177-3AD203B41FA5}">
                      <a16:colId xmlns:a16="http://schemas.microsoft.com/office/drawing/2014/main" xmlns="" val="3729292083"/>
                    </a:ext>
                  </a:extLst>
                </a:gridCol>
                <a:gridCol w="1414934">
                  <a:extLst>
                    <a:ext uri="{9D8B030D-6E8A-4147-A177-3AD203B41FA5}">
                      <a16:colId xmlns:a16="http://schemas.microsoft.com/office/drawing/2014/main" xmlns="" val="3319538529"/>
                    </a:ext>
                  </a:extLst>
                </a:gridCol>
              </a:tblGrid>
              <a:tr h="832793">
                <a:tc>
                  <a:txBody>
                    <a:bodyPr/>
                    <a:lstStyle/>
                    <a:p>
                      <a:r>
                        <a:rPr lang="en-IN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Train 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Test Accuracy</a:t>
                      </a:r>
                    </a:p>
                    <a:p>
                      <a:r>
                        <a:rPr lang="en-IN" sz="1400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Recall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2000806"/>
                  </a:ext>
                </a:extLst>
              </a:tr>
              <a:tr h="694530">
                <a:tc>
                  <a:txBody>
                    <a:bodyPr/>
                    <a:lstStyle/>
                    <a:p>
                      <a:r>
                        <a:rPr lang="en-IN" sz="1400" dirty="0"/>
                        <a:t>Decision Tree</a:t>
                      </a:r>
                    </a:p>
                    <a:p>
                      <a:r>
                        <a:rPr lang="en-IN" sz="1400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9019202"/>
                  </a:ext>
                </a:extLst>
              </a:tr>
              <a:tr h="694530">
                <a:tc>
                  <a:txBody>
                    <a:bodyPr/>
                    <a:lstStyle/>
                    <a:p>
                      <a:r>
                        <a:rPr lang="en-IN" sz="1400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4513712"/>
                  </a:ext>
                </a:extLst>
              </a:tr>
              <a:tr h="491959">
                <a:tc>
                  <a:txBody>
                    <a:bodyPr/>
                    <a:lstStyle/>
                    <a:p>
                      <a:r>
                        <a:rPr lang="en-IN" sz="1400" dirty="0"/>
                        <a:t>XG Boost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751570"/>
                  </a:ext>
                </a:extLst>
              </a:tr>
              <a:tr h="491959">
                <a:tc>
                  <a:txBody>
                    <a:bodyPr/>
                    <a:lstStyle/>
                    <a:p>
                      <a:r>
                        <a:rPr lang="en-IN" sz="1400" dirty="0"/>
                        <a:t>KNN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7608145"/>
                  </a:ext>
                </a:extLst>
              </a:tr>
              <a:tr h="491959">
                <a:tc>
                  <a:txBody>
                    <a:bodyPr/>
                    <a:lstStyle/>
                    <a:p>
                      <a:r>
                        <a:rPr lang="en-IN" sz="1400" dirty="0"/>
                        <a:t>Multinomial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01960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B6235D1-BED8-CBBA-E6DF-ECA7F39B35E4}"/>
              </a:ext>
            </a:extLst>
          </p:cNvPr>
          <p:cNvSpPr txBox="1"/>
          <p:nvPr/>
        </p:nvSpPr>
        <p:spPr>
          <a:xfrm>
            <a:off x="111511" y="63039"/>
            <a:ext cx="9032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200559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8D1D224-3B16-0A6C-C3BD-B2DD9FF2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77995"/>
            <a:ext cx="7886700" cy="512418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 – DECISION TREE</a:t>
            </a:r>
          </a:p>
        </p:txBody>
      </p:sp>
      <p:pic>
        <p:nvPicPr>
          <p:cNvPr id="3" name="Google Shape;349;p15">
            <a:extLst>
              <a:ext uri="{FF2B5EF4-FFF2-40B4-BE49-F238E27FC236}">
                <a16:creationId xmlns:a16="http://schemas.microsoft.com/office/drawing/2014/main" xmlns="" id="{78EE1F2D-82BA-6B21-7EB7-5DDBE53B7E1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49490" y="4613975"/>
            <a:ext cx="1707350" cy="5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00C8686-DC9F-795B-9632-881F04C81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05" y="2442986"/>
            <a:ext cx="5192111" cy="2328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472D802-3641-CD96-B25C-6807520A2BE4}"/>
              </a:ext>
            </a:extLst>
          </p:cNvPr>
          <p:cNvSpPr txBox="1"/>
          <p:nvPr/>
        </p:nvSpPr>
        <p:spPr>
          <a:xfrm>
            <a:off x="147145" y="679160"/>
            <a:ext cx="89968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In a decision tree, for predicting the class of the given dataset, the algorithm starts from the root node of the tree.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This algorithm compares the values of root attribute with the record attribute and,</a:t>
            </a: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based on the comparison, follows the branch and jumps to the next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For the next node, the algorithm again compares the attribute value with the other sub-nodes and move further.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It continues the process until it reaches the leaf node of the tree. </a:t>
            </a:r>
            <a:br>
              <a:rPr lang="en-US" b="0" i="0" dirty="0"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 txBox="1">
            <a:spLocks noGrp="1"/>
          </p:cNvSpPr>
          <p:nvPr>
            <p:ph type="title"/>
          </p:nvPr>
        </p:nvSpPr>
        <p:spPr>
          <a:xfrm>
            <a:off x="182208" y="88753"/>
            <a:ext cx="78867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CONTENTS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8" name="Google Shape;2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6650" y="4613975"/>
            <a:ext cx="1707350" cy="5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9EF9561-EB86-7DE0-A9E2-89F199F062B1}"/>
              </a:ext>
            </a:extLst>
          </p:cNvPr>
          <p:cNvSpPr txBox="1"/>
          <p:nvPr/>
        </p:nvSpPr>
        <p:spPr>
          <a:xfrm>
            <a:off x="182208" y="692976"/>
            <a:ext cx="296106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5096">
              <a:buClr>
                <a:srgbClr val="202124"/>
              </a:buClr>
              <a:buSzPts val="1650"/>
            </a:pPr>
            <a:endParaRPr lang="en-US" sz="1400" dirty="0">
              <a:solidFill>
                <a:srgbClr val="202124"/>
              </a:solidFill>
              <a:highlight>
                <a:srgbClr val="FFFFFF"/>
              </a:highligh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609585" indent="-444489">
              <a:buClr>
                <a:srgbClr val="202124"/>
              </a:buClr>
              <a:buSzPts val="1650"/>
              <a:buFont typeface="Times New Roman"/>
              <a:buAutoNum type="arabicPeriod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Project overview and Scope</a:t>
            </a:r>
          </a:p>
          <a:p>
            <a:pPr marL="609585" indent="-444489">
              <a:buClr>
                <a:srgbClr val="202124"/>
              </a:buClr>
              <a:buSzPts val="1650"/>
              <a:buFont typeface="Times New Roman"/>
              <a:buAutoNum type="arabicPeriod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CRISP-ML(Q) Methodology</a:t>
            </a:r>
          </a:p>
          <a:p>
            <a:pPr marL="609585" indent="-444489">
              <a:buClr>
                <a:srgbClr val="202124"/>
              </a:buClr>
              <a:buSzPts val="1650"/>
              <a:buFont typeface="Times New Roman"/>
              <a:buAutoNum type="arabicPeriod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Project Goals</a:t>
            </a:r>
          </a:p>
          <a:p>
            <a:pPr marL="609585" indent="-444489">
              <a:buClr>
                <a:srgbClr val="202124"/>
              </a:buClr>
              <a:buSzPts val="1650"/>
              <a:buFont typeface="Times New Roman"/>
              <a:buAutoNum type="arabicPeriod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Technical Stacks</a:t>
            </a:r>
          </a:p>
          <a:p>
            <a:pPr marL="609585" indent="-444489">
              <a:buClr>
                <a:srgbClr val="202124"/>
              </a:buClr>
              <a:buSzPts val="1650"/>
              <a:buFont typeface="Times New Roman"/>
              <a:buAutoNum type="arabicPeriod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Project Architecture</a:t>
            </a:r>
          </a:p>
          <a:p>
            <a:pPr marL="609585" indent="-444489">
              <a:buClr>
                <a:srgbClr val="202124"/>
              </a:buClr>
              <a:buSzPts val="1650"/>
              <a:buFont typeface="Times New Roman"/>
              <a:buAutoNum type="arabicPeriod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 Collection</a:t>
            </a:r>
          </a:p>
          <a:p>
            <a:pPr marL="609585" indent="-444489">
              <a:buClr>
                <a:srgbClr val="202124"/>
              </a:buClr>
              <a:buSzPts val="1650"/>
              <a:buFont typeface="Times New Roman"/>
              <a:buAutoNum type="arabicPeriod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 Understanding</a:t>
            </a:r>
          </a:p>
          <a:p>
            <a:pPr marL="609585" indent="-444489">
              <a:buClr>
                <a:srgbClr val="202124"/>
              </a:buClr>
              <a:buSzPts val="1650"/>
              <a:buFont typeface="Times New Roman"/>
              <a:buAutoNum type="arabicPeriod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 Preprocessing</a:t>
            </a:r>
          </a:p>
          <a:p>
            <a:pPr marL="609585" indent="-444489">
              <a:buClr>
                <a:srgbClr val="202124"/>
              </a:buClr>
              <a:buSzPts val="1650"/>
              <a:buFont typeface="Times New Roman"/>
              <a:buAutoNum type="arabicPeriod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Exploratory Data Analysis</a:t>
            </a:r>
          </a:p>
          <a:p>
            <a:pPr marL="609585" indent="-444489">
              <a:buClr>
                <a:srgbClr val="202124"/>
              </a:buClr>
              <a:buSzPts val="1650"/>
              <a:buFont typeface="Times New Roman"/>
              <a:buAutoNum type="arabicPeriod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Model Selection and Building</a:t>
            </a:r>
          </a:p>
          <a:p>
            <a:pPr marL="609585" indent="-444489">
              <a:buClr>
                <a:srgbClr val="202124"/>
              </a:buClr>
              <a:buSzPts val="1650"/>
              <a:buFont typeface="Times New Roman"/>
              <a:buAutoNum type="arabicPeriod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Model Tuning and Training</a:t>
            </a:r>
          </a:p>
          <a:p>
            <a:pPr marL="609585" indent="-444489">
              <a:buClr>
                <a:srgbClr val="202124"/>
              </a:buClr>
              <a:buSzPts val="1650"/>
              <a:buFont typeface="Times New Roman"/>
              <a:buAutoNum type="arabicPeriod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Model Evaluation</a:t>
            </a:r>
          </a:p>
          <a:p>
            <a:pPr marL="609585" indent="-444489">
              <a:buClr>
                <a:srgbClr val="202124"/>
              </a:buClr>
              <a:buSzPts val="1650"/>
              <a:buFont typeface="Times New Roman"/>
              <a:buAutoNum type="arabicPeriod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Output</a:t>
            </a:r>
          </a:p>
          <a:p>
            <a:pPr marL="609585" indent="-444489">
              <a:buClr>
                <a:srgbClr val="202124"/>
              </a:buClr>
              <a:buSzPts val="1650"/>
              <a:buFont typeface="Times New Roman"/>
              <a:buAutoNum type="arabicPeriod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Model Deployment</a:t>
            </a:r>
          </a:p>
          <a:p>
            <a:pPr marL="609585" indent="-444489">
              <a:buClr>
                <a:srgbClr val="202124"/>
              </a:buClr>
              <a:buSzPts val="1650"/>
              <a:buFont typeface="Times New Roman"/>
              <a:buAutoNum type="arabicPeriod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Pros and Cons</a:t>
            </a:r>
          </a:p>
          <a:p>
            <a:pPr marL="609585" indent="-444489">
              <a:buClr>
                <a:srgbClr val="202124"/>
              </a:buClr>
              <a:buSzPts val="1650"/>
              <a:buFont typeface="Times New Roman"/>
              <a:buAutoNum type="arabicPeriod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Challenges and Future Scope</a:t>
            </a:r>
          </a:p>
          <a:p>
            <a:pPr marL="609585" indent="-444489">
              <a:buClr>
                <a:srgbClr val="202124"/>
              </a:buClr>
              <a:buSzPts val="1650"/>
              <a:buFont typeface="Times New Roman"/>
              <a:buAutoNum type="arabicPeriod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Conclusion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5A584AC-0FE0-D26A-59FF-A9334EE1A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592" y="1034390"/>
            <a:ext cx="3773862" cy="3502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8B91B58-2D7A-B5E7-69A3-63A09D1D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77995"/>
            <a:ext cx="7886700" cy="512418"/>
          </a:xfrm>
        </p:spPr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CONFUSION MATRIX</a:t>
            </a:r>
          </a:p>
        </p:txBody>
      </p:sp>
      <p:pic>
        <p:nvPicPr>
          <p:cNvPr id="3" name="Google Shape;349;p15">
            <a:extLst>
              <a:ext uri="{FF2B5EF4-FFF2-40B4-BE49-F238E27FC236}">
                <a16:creationId xmlns:a16="http://schemas.microsoft.com/office/drawing/2014/main" xmlns="" id="{8EF8A354-5A30-B413-755F-C24A93624BB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05127" y="4613975"/>
            <a:ext cx="1707350" cy="5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EEFA2B9-631E-188F-4C7A-34CADFC0FC06}"/>
              </a:ext>
            </a:extLst>
          </p:cNvPr>
          <p:cNvSpPr txBox="1"/>
          <p:nvPr/>
        </p:nvSpPr>
        <p:spPr>
          <a:xfrm>
            <a:off x="244258" y="768686"/>
            <a:ext cx="867270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4A4A4A"/>
                </a:solidFill>
                <a:effectLst/>
                <a:latin typeface="Times New Roman" pitchFamily="18" charset="0"/>
                <a:cs typeface="Times New Roman" pitchFamily="18" charset="0"/>
              </a:rPr>
              <a:t>F1- Score</a:t>
            </a:r>
            <a:endParaRPr lang="en-US" b="0" i="0" dirty="0">
              <a:solidFill>
                <a:srgbClr val="4A4A4A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It is the weighted average of precision and recall</a:t>
            </a:r>
          </a:p>
          <a:p>
            <a:pPr marL="457200" lvl="1" algn="just"/>
            <a:endParaRPr lang="en-US" b="0" i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Precision And Recall</a:t>
            </a:r>
          </a:p>
          <a:p>
            <a:pPr algn="l"/>
            <a:endParaRPr lang="en-US" b="0" i="0" dirty="0">
              <a:solidFill>
                <a:srgbClr val="4A4A4A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Precision is the fraction of relevant instances among the retrieved instances.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ecall is the fraction of relevant instances that have been retrieved over the total number of instances.</a:t>
            </a:r>
          </a:p>
          <a:p>
            <a:pPr marL="457200" lvl="1" algn="just"/>
            <a:r>
              <a:rPr lang="en-US" b="0" i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They are basically used as the measure of relevance.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5973450-ED4A-7674-9447-E5E9920A2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975" y="747649"/>
            <a:ext cx="2209992" cy="6817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2A5BD72-36D5-9601-3A4D-D77ECD0CF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239" y="3033682"/>
            <a:ext cx="1493649" cy="4038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0539A47-0232-FDE0-C165-84B480466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059" y="2986601"/>
            <a:ext cx="1828958" cy="5105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FBCC81A-8A0B-0239-41D0-E2EC223E5477}"/>
              </a:ext>
            </a:extLst>
          </p:cNvPr>
          <p:cNvSpPr txBox="1"/>
          <p:nvPr/>
        </p:nvSpPr>
        <p:spPr>
          <a:xfrm>
            <a:off x="247137" y="3380407"/>
            <a:ext cx="69769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Accuracy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Accuracy is a ratio of correctly predicted observation to the total observations.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True Positive: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umber of correct predictions that the occurrence is positive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True Negative: Number of correct predictions that the occurrence is negative.</a:t>
            </a:r>
          </a:p>
          <a:p>
            <a:pPr marL="457200" lvl="1" algn="just"/>
            <a:endParaRPr lang="en-US" b="0" i="0" dirty="0">
              <a:solidFill>
                <a:srgbClr val="4A4A4A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087ABB5-520C-2DE3-E7DF-470A70BA7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213" y="3668110"/>
            <a:ext cx="1885743" cy="63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487cb2374_7_25"/>
          <p:cNvSpPr/>
          <p:nvPr/>
        </p:nvSpPr>
        <p:spPr>
          <a:xfrm>
            <a:off x="0" y="304507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/>
          <a:p>
            <a:pPr algn="ctr"/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11487cb2374_7_25"/>
          <p:cNvSpPr/>
          <p:nvPr/>
        </p:nvSpPr>
        <p:spPr>
          <a:xfrm>
            <a:off x="835821" y="285750"/>
            <a:ext cx="7472363" cy="4572000"/>
          </a:xfrm>
          <a:custGeom>
            <a:avLst/>
            <a:gdLst/>
            <a:ahLst/>
            <a:cxnLst/>
            <a:rect l="l" t="t" r="r" b="b"/>
            <a:pathLst>
              <a:path w="9963150" h="6858000" extrusionOk="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EFEFE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39700" sx="102000" sy="102000" algn="ctr" rotWithShape="0">
              <a:srgbClr val="D8D8D8">
                <a:alpha val="37650"/>
              </a:srgbClr>
            </a:outerShdw>
          </a:effectLst>
        </p:spPr>
        <p:txBody>
          <a:bodyPr spcFirstLastPara="1" wrap="square" lIns="60950" tIns="30467" rIns="60950" bIns="30467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11487cb2374_7_25"/>
          <p:cNvSpPr/>
          <p:nvPr/>
        </p:nvSpPr>
        <p:spPr>
          <a:xfrm>
            <a:off x="0" y="266961"/>
            <a:ext cx="9144000" cy="4572000"/>
          </a:xfrm>
          <a:custGeom>
            <a:avLst/>
            <a:gdLst/>
            <a:ahLst/>
            <a:cxnLst/>
            <a:rect l="l" t="t" r="r" b="b"/>
            <a:pathLst>
              <a:path w="9963150" h="6858000" extrusionOk="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11487cb2374_7_25"/>
          <p:cNvSpPr/>
          <p:nvPr/>
        </p:nvSpPr>
        <p:spPr>
          <a:xfrm>
            <a:off x="0" y="1618827"/>
            <a:ext cx="9144000" cy="1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MODEL DEPLOYMENT</a:t>
            </a:r>
          </a:p>
          <a:p>
            <a:pPr algn="ctr">
              <a:lnSpc>
                <a:spcPct val="90000"/>
              </a:lnSpc>
            </a:pPr>
            <a:r>
              <a:rPr lang="en-US" sz="2133" b="1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WEB BASED </a:t>
            </a:r>
            <a:endParaRPr sz="2133" b="1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306" name="Google Shape;306;g11487cb2374_7_25"/>
          <p:cNvSpPr/>
          <p:nvPr/>
        </p:nvSpPr>
        <p:spPr>
          <a:xfrm>
            <a:off x="2788920" y="4006519"/>
            <a:ext cx="3566250" cy="18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g11487cb2374_7_25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050949" y="4555428"/>
            <a:ext cx="1043105" cy="302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1" y="4673962"/>
            <a:ext cx="7893609" cy="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307;g11487cb2374_7_25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8050949" y="4555428"/>
            <a:ext cx="1043105" cy="302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Straight Connector 26"/>
          <p:cNvCxnSpPr/>
          <p:nvPr/>
        </p:nvCxnSpPr>
        <p:spPr>
          <a:xfrm flipV="1">
            <a:off x="1" y="4673962"/>
            <a:ext cx="7893609" cy="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2546" y="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MODEL DEPLOYMENT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688646"/>
            <a:ext cx="708346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Web Based Deployment: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Web based deployment is the process of deploying the code from source control to hosting platform.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Flask: 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It is a 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micro 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app framework for Data Science projects. It is a Python-based library that allows to create free machine learning applications with ease.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Cloud Deployment:</a:t>
            </a: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GitHub: It is a hosting site where developers and programmers can upload the code they create. This project on GitHub is an example of open-source software.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Heroku:  It is a cloud platform that lets companies build, deliver, monitor and scale apps.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 It integrates with GitHub to make easy deployment.</a:t>
            </a:r>
          </a:p>
        </p:txBody>
      </p:sp>
      <p:sp>
        <p:nvSpPr>
          <p:cNvPr id="30" name="AutoShape 4" descr="Image result for  why heroku"/>
          <p:cNvSpPr>
            <a:spLocks noChangeAspect="1" noChangeArrowheads="1"/>
          </p:cNvSpPr>
          <p:nvPr/>
        </p:nvSpPr>
        <p:spPr bwMode="auto">
          <a:xfrm>
            <a:off x="103717" y="194734"/>
            <a:ext cx="197909" cy="197909"/>
          </a:xfrm>
          <a:prstGeom prst="rect">
            <a:avLst/>
          </a:prstGeom>
          <a:noFill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933"/>
          </a:p>
        </p:txBody>
      </p:sp>
      <p:sp>
        <p:nvSpPr>
          <p:cNvPr id="31" name="AutoShape 6" descr="Image result for  why heroku"/>
          <p:cNvSpPr>
            <a:spLocks noChangeAspect="1" noChangeArrowheads="1"/>
          </p:cNvSpPr>
          <p:nvPr/>
        </p:nvSpPr>
        <p:spPr bwMode="auto">
          <a:xfrm>
            <a:off x="103717" y="194734"/>
            <a:ext cx="197909" cy="197909"/>
          </a:xfrm>
          <a:prstGeom prst="rect">
            <a:avLst/>
          </a:prstGeom>
          <a:noFill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933"/>
          </a:p>
        </p:txBody>
      </p:sp>
      <p:pic>
        <p:nvPicPr>
          <p:cNvPr id="32" name="Picture 8" descr="See the source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2" y="3841750"/>
            <a:ext cx="1471083" cy="558800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</p:spPr>
      </p:pic>
      <p:pic>
        <p:nvPicPr>
          <p:cNvPr id="33" name="Picture 10" descr="See the source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16801" y="2571753"/>
            <a:ext cx="1473200" cy="549275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</p:spPr>
      </p:pic>
      <p:pic>
        <p:nvPicPr>
          <p:cNvPr id="4098" name="Picture 2" descr="Flask Python Logo, HD Png Download , Transparent Png Image - PNGite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341" y="1155636"/>
            <a:ext cx="1855216" cy="85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1248" y="1726080"/>
            <a:ext cx="8280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Cloud deployment link: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Cloud App link : https://employee02.herokuapp.com/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-34106"/>
            <a:ext cx="893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DEPLOYMENT LINK FOR MODEL </a:t>
            </a:r>
          </a:p>
        </p:txBody>
      </p:sp>
      <p:pic>
        <p:nvPicPr>
          <p:cNvPr id="19" name="Google Shape;307;g11487cb2374_7_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50950" y="4555426"/>
            <a:ext cx="1043105" cy="302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Straight Connector 19"/>
          <p:cNvCxnSpPr/>
          <p:nvPr/>
        </p:nvCxnSpPr>
        <p:spPr>
          <a:xfrm flipV="1">
            <a:off x="0" y="4673960"/>
            <a:ext cx="7893609" cy="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8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D8DEB6-E46A-A71F-7810-8F8DEB73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77995"/>
            <a:ext cx="7886700" cy="512418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544111A-E749-D304-E17A-3C3EFA337D8B}"/>
              </a:ext>
            </a:extLst>
          </p:cNvPr>
          <p:cNvSpPr txBox="1"/>
          <p:nvPr/>
        </p:nvSpPr>
        <p:spPr>
          <a:xfrm>
            <a:off x="246973" y="371147"/>
            <a:ext cx="8511434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make it easier to communicate performance.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can be used for compensation and succession planning.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achievement recognition increase morale of employees that leads to thei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good performance.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that add value to the firm are considered first when better positions open up and employers decide to promote from within.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evaluating employees may show bias to certain employee.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are too subjective.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focus on the number over the feedback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Unreliable assessments can often occur due to flawed evaluation process.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349;p15">
            <a:extLst>
              <a:ext uri="{FF2B5EF4-FFF2-40B4-BE49-F238E27FC236}">
                <a16:creationId xmlns:a16="http://schemas.microsoft.com/office/drawing/2014/main" xmlns="" id="{AE776D99-F4A6-B2F4-243A-6692245BB7B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6338" y="4613975"/>
            <a:ext cx="1707350" cy="529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93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9668F87-4026-4F64-BD9F-11BDB23B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77995"/>
            <a:ext cx="7886700" cy="512418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3AACA9A-7B45-51ED-35B2-C1266E9D2D80}"/>
              </a:ext>
            </a:extLst>
          </p:cNvPr>
          <p:cNvSpPr txBox="1"/>
          <p:nvPr/>
        </p:nvSpPr>
        <p:spPr>
          <a:xfrm>
            <a:off x="174100" y="773073"/>
            <a:ext cx="89699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Selection of  right features and data Preparation to avoid flawed in a prediction model.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Lack of communication between manager and employee leads to bias rating.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To monitor employees performance and track their productivity is a difficult task.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Same parameters cannot be used to evaluate performance when employees working from remote location.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Increase confidence through recognizing strengths while identifying training needs to improve weaknesses.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Improve working relationships and communication between manager and employees.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Assist in decisions such as promotions or allocating rewards.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Allow time for self-reflection, self-appraisal and personal goal setting.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Provide employees with a better understanding of their role and responsibilities.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Allow time for self-reflection, self-appraisal and personal goal setting.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349;p15">
            <a:extLst>
              <a:ext uri="{FF2B5EF4-FFF2-40B4-BE49-F238E27FC236}">
                <a16:creationId xmlns:a16="http://schemas.microsoft.com/office/drawing/2014/main" xmlns="" id="{F0CBE5DE-86CD-4263-C028-3E27EA46A22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8695" y="4616443"/>
            <a:ext cx="1707350" cy="529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2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D8DEB6-E46A-A71F-7810-8F8DEB73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77995"/>
            <a:ext cx="7886700" cy="512418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544111A-E749-D304-E17A-3C3EFA337D8B}"/>
              </a:ext>
            </a:extLst>
          </p:cNvPr>
          <p:cNvSpPr txBox="1"/>
          <p:nvPr/>
        </p:nvSpPr>
        <p:spPr>
          <a:xfrm>
            <a:off x="259499" y="746928"/>
            <a:ext cx="436260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classification algorithm works well in prediction of employee performance metrics with accuracy 98%.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formulated model reduces the work of HR in monitoring, collecting and analyzing the employees' activities as there is a need to consider various attributes in Employees performance review.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also helps the management in taking good decisions to compliment the dedicated and diligent employees by building appropriate Performance estimator.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defines the proper work relationship, key skills to be developed and increases job satisfaction.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349;p15">
            <a:extLst>
              <a:ext uri="{FF2B5EF4-FFF2-40B4-BE49-F238E27FC236}">
                <a16:creationId xmlns:a16="http://schemas.microsoft.com/office/drawing/2014/main" xmlns="" id="{AE776D99-F4A6-B2F4-243A-6692245BB7B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6338" y="4613975"/>
            <a:ext cx="1707350" cy="5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Top 7 Elements of An Ideal Employee Performance Appraisal">
            <a:extLst>
              <a:ext uri="{FF2B5EF4-FFF2-40B4-BE49-F238E27FC236}">
                <a16:creationId xmlns:a16="http://schemas.microsoft.com/office/drawing/2014/main" xmlns="" id="{2D2DEC53-7B0C-CD5A-F0C3-9BF30D81D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260" y="1551919"/>
            <a:ext cx="4138453" cy="204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6650" y="4613975"/>
            <a:ext cx="1707350" cy="529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1" name="Google Shape;531;p78"/>
          <p:cNvCxnSpPr/>
          <p:nvPr/>
        </p:nvCxnSpPr>
        <p:spPr>
          <a:xfrm>
            <a:off x="0" y="4848447"/>
            <a:ext cx="7198242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26" name="Picture 2" descr="Thank you Slide|Contact Us|Sing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"/>
          <p:cNvSpPr txBox="1">
            <a:spLocks noGrp="1"/>
          </p:cNvSpPr>
          <p:nvPr>
            <p:ph type="title"/>
          </p:nvPr>
        </p:nvSpPr>
        <p:spPr>
          <a:xfrm>
            <a:off x="192966" y="88753"/>
            <a:ext cx="78867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PROJECT OVERVIEW AND SCOPE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Google Shape;234;p7"/>
          <p:cNvSpPr txBox="1"/>
          <p:nvPr/>
        </p:nvSpPr>
        <p:spPr>
          <a:xfrm>
            <a:off x="2711885" y="733911"/>
            <a:ext cx="6338169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95296" lvl="2" indent="-342900" algn="just">
              <a:buSzPts val="1800"/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 is to help organizations by evaluating the performance of their employees when they are working from a remote location.</a:t>
            </a:r>
          </a:p>
          <a:p>
            <a:pPr marL="495296" lvl="2" indent="-342900" algn="just">
              <a:buSzPts val="1800"/>
              <a:buFont typeface="Arial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296" lvl="2" indent="-342900" algn="just">
              <a:buSzPts val="1800"/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organization is facing difficulties to motivate their employees so that they can work efficiently in a new environment.</a:t>
            </a:r>
          </a:p>
          <a:p>
            <a:pPr marL="495296" lvl="2" indent="-342900" algn="just">
              <a:buSzPts val="1800"/>
              <a:buFont typeface="Arial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296" lvl="2" indent="-342900" algn="just">
              <a:buSzPts val="1800"/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insecurity of employees towards their jobs and increase job satisfaction.</a:t>
            </a:r>
          </a:p>
          <a:p>
            <a:pPr marL="495296" lvl="2" indent="-342900" algn="just">
              <a:buSzPts val="1800"/>
              <a:buFont typeface="Arial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296" lvl="2" indent="-342900" algn="just">
              <a:buSzPts val="1800"/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evaluating employees performance, we can suggest them to take a appropriate action and make changes in their strategies for individual and  organization growth.</a:t>
            </a:r>
          </a:p>
          <a:p>
            <a:pPr marL="495296" lvl="2" indent="-342900" algn="just">
              <a:buSzPts val="1800"/>
              <a:buFont typeface="Arial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296" lvl="2" indent="-342900" algn="just">
              <a:buSzPts val="1800"/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this project is to motivate, enhance employees skills set both psychological and technical so that they can  increase their productivity and perform effectively towards organization goals.</a:t>
            </a:r>
            <a:endParaRPr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6650" y="4613975"/>
            <a:ext cx="1707350" cy="5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BA1C6C29-7526-5EB0-9FC1-BBC8E80FB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190"/>
            <a:ext cx="2705622" cy="416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"/>
          <p:cNvSpPr txBox="1">
            <a:spLocks noGrp="1"/>
          </p:cNvSpPr>
          <p:nvPr>
            <p:ph type="title"/>
          </p:nvPr>
        </p:nvSpPr>
        <p:spPr>
          <a:xfrm>
            <a:off x="208963" y="96978"/>
            <a:ext cx="78450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</a:pPr>
            <a:r>
              <a:rPr lang="en-US" sz="32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CRISP-ML(Q) METHODOLOGY</a:t>
            </a:r>
          </a:p>
        </p:txBody>
      </p:sp>
      <p:pic>
        <p:nvPicPr>
          <p:cNvPr id="256" name="Google Shape;25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6650" y="4613975"/>
            <a:ext cx="1707350" cy="5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lh4.googleusercontent.com/hKTkp1tp1k_sdk_rsBXwW_qmG884AzbjqBnX2PSxS8oTG71LzHveem15EyYuJYfqnzF7aTYD4zFt_24um8ueoEMMzXNSCGGSWRgDY7l9LGqfqzosr6RpetsuMxeYxcQAzcSPUSE8J8Hl4AiFBS5rg2LnoPjyrR1ffCy_CG0U8DksByvPvlmKHETQQ8A51jBnmdSgXNzG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13" y="609395"/>
            <a:ext cx="5631028" cy="408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 txBox="1">
            <a:spLocks noGrp="1"/>
          </p:cNvSpPr>
          <p:nvPr>
            <p:ph type="title"/>
          </p:nvPr>
        </p:nvSpPr>
        <p:spPr>
          <a:xfrm>
            <a:off x="182378" y="95891"/>
            <a:ext cx="59151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PROJECT GOALS</a:t>
            </a:r>
          </a:p>
        </p:txBody>
      </p:sp>
      <p:pic>
        <p:nvPicPr>
          <p:cNvPr id="249" name="Google Shape;24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6650" y="4613975"/>
            <a:ext cx="1707350" cy="5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9915F43-E193-F1CF-B678-D4DF3DBA5B85}"/>
              </a:ext>
            </a:extLst>
          </p:cNvPr>
          <p:cNvSpPr txBox="1"/>
          <p:nvPr/>
        </p:nvSpPr>
        <p:spPr>
          <a:xfrm>
            <a:off x="1" y="1345324"/>
            <a:ext cx="4529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7859" indent="-283626">
              <a:buClr>
                <a:schemeClr val="dk1"/>
              </a:buClr>
              <a:buSzPts val="1750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Maximize: Employees productivity and improve their skills</a:t>
            </a:r>
          </a:p>
          <a:p>
            <a:pPr marL="287859" indent="-283626">
              <a:buClr>
                <a:schemeClr val="dk1"/>
              </a:buClr>
              <a:buSzPts val="1750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set towards the organization goals.</a:t>
            </a: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xmlns="" id="{72D47EDA-2620-047E-FFAA-D36D6BEBE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5" y="2223128"/>
            <a:ext cx="3741683" cy="261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xmlns="" id="{9C7CF6D3-2D4D-1921-DB01-5C89FBACF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345" y="770302"/>
            <a:ext cx="2371019" cy="168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xmlns="" id="{398B673B-4CF4-E28D-C0DE-89A561EDB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89" y="784629"/>
            <a:ext cx="2320987" cy="169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9C56D59-566F-2031-6777-E60F9F054211}"/>
              </a:ext>
            </a:extLst>
          </p:cNvPr>
          <p:cNvSpPr txBox="1"/>
          <p:nvPr/>
        </p:nvSpPr>
        <p:spPr>
          <a:xfrm>
            <a:off x="4235668" y="3202624"/>
            <a:ext cx="46560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7859" indent="-283626">
              <a:buClr>
                <a:schemeClr val="dk1"/>
              </a:buClr>
              <a:buSzPts val="1750"/>
              <a:buFont typeface="Times New Roman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Monitor and Tracking activities of employees  when they are working from home is difficult.</a:t>
            </a:r>
          </a:p>
          <a:p>
            <a:pPr marL="287859" indent="-283626">
              <a:buClr>
                <a:schemeClr val="dk1"/>
              </a:buClr>
              <a:buSzPts val="1750"/>
              <a:buFont typeface="Times New Roman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It is not feasible to use similar parameters for evaluating employees performance working from home and office.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7E182CF2-9CA3-2E45-FCEA-54FE5B95D9E1}"/>
              </a:ext>
            </a:extLst>
          </p:cNvPr>
          <p:cNvSpPr txBox="1">
            <a:spLocks/>
          </p:cNvSpPr>
          <p:nvPr/>
        </p:nvSpPr>
        <p:spPr>
          <a:xfrm>
            <a:off x="4232493" y="2651629"/>
            <a:ext cx="4228336" cy="512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CONSTRAINTS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7E182CF2-9CA3-2E45-FCEA-54FE5B95D9E1}"/>
              </a:ext>
            </a:extLst>
          </p:cNvPr>
          <p:cNvSpPr txBox="1">
            <a:spLocks/>
          </p:cNvSpPr>
          <p:nvPr/>
        </p:nvSpPr>
        <p:spPr>
          <a:xfrm>
            <a:off x="0" y="828086"/>
            <a:ext cx="4437049" cy="512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OBJECTIVE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Google Shape;261;p10"/>
          <p:cNvSpPr txBox="1">
            <a:spLocks noGrp="1"/>
          </p:cNvSpPr>
          <p:nvPr>
            <p:ph type="title"/>
          </p:nvPr>
        </p:nvSpPr>
        <p:spPr>
          <a:xfrm>
            <a:off x="159713" y="87809"/>
            <a:ext cx="78867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TECHNICAL STACKS</a:t>
            </a:r>
          </a:p>
        </p:txBody>
      </p:sp>
      <p:sp>
        <p:nvSpPr>
          <p:cNvPr id="1048685" name="Google Shape;262;p10"/>
          <p:cNvSpPr txBox="1">
            <a:spLocks noGrp="1"/>
          </p:cNvSpPr>
          <p:nvPr>
            <p:ph type="sldNum" idx="12"/>
          </p:nvPr>
        </p:nvSpPr>
        <p:spPr>
          <a:xfrm>
            <a:off x="8729662" y="4762500"/>
            <a:ext cx="292894" cy="21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None/>
              </a:pPr>
              <a:t>7</a:t>
            </a:fld>
            <a:endParaRPr lang="en-US"/>
          </a:p>
        </p:txBody>
      </p:sp>
      <p:sp>
        <p:nvSpPr>
          <p:cNvPr id="1048686" name="Google Shape;263;p10" descr="SQLite - Wikipedia"/>
          <p:cNvSpPr/>
          <p:nvPr/>
        </p:nvSpPr>
        <p:spPr>
          <a:xfrm>
            <a:off x="116681" y="-108347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7" name="Google Shape;264;p10" descr="SQLite - Wikipedia"/>
          <p:cNvSpPr/>
          <p:nvPr/>
        </p:nvSpPr>
        <p:spPr>
          <a:xfrm>
            <a:off x="116681" y="-108347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8" name="Google Shape;265;p10" descr="SQLite - Wikipedia"/>
          <p:cNvSpPr/>
          <p:nvPr/>
        </p:nvSpPr>
        <p:spPr>
          <a:xfrm>
            <a:off x="116681" y="-108347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9" name="Google Shape;266;p10" descr="SQLite - Wikipedia"/>
          <p:cNvSpPr/>
          <p:nvPr/>
        </p:nvSpPr>
        <p:spPr>
          <a:xfrm>
            <a:off x="116681" y="-108347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0" name="Google Shape;267;p10" descr="SQLite - Wikipedia"/>
          <p:cNvSpPr/>
          <p:nvPr/>
        </p:nvSpPr>
        <p:spPr>
          <a:xfrm>
            <a:off x="116681" y="-108347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1" name="Google Shape;268;p10" descr="Cheat-sheet for Google Colab. In this tutorial, you will learn how to… | by  Tanu N Prabhu | Towards Data Science"/>
          <p:cNvSpPr/>
          <p:nvPr/>
        </p:nvSpPr>
        <p:spPr>
          <a:xfrm>
            <a:off x="230981" y="5953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2" name="Google Shape;269;p10" descr="Cheat-sheet for Google Colab. In this tutorial, you will learn how to… | by  Tanu N Prabhu | Towards Data Science"/>
          <p:cNvSpPr/>
          <p:nvPr/>
        </p:nvSpPr>
        <p:spPr>
          <a:xfrm>
            <a:off x="415464" y="149579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3" name="Google Shape;270;p10" descr="PPT Basic – Evergreen- Widescreen Instructions Slide"/>
          <p:cNvSpPr/>
          <p:nvPr/>
        </p:nvSpPr>
        <p:spPr>
          <a:xfrm>
            <a:off x="345281" y="120253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4" name="Google Shape;271;p10" descr="PPT Basic – Evergreen- Widescreen Instructions Slide"/>
          <p:cNvSpPr/>
          <p:nvPr/>
        </p:nvSpPr>
        <p:spPr>
          <a:xfrm>
            <a:off x="459581" y="234553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5" name="Google Shape;272;p10" descr="PPT Basic – Evergreen- Widescreen Instructions Slide"/>
          <p:cNvSpPr/>
          <p:nvPr/>
        </p:nvSpPr>
        <p:spPr>
          <a:xfrm>
            <a:off x="573881" y="348853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6" name="Google Shape;274;p10"/>
          <p:cNvSpPr txBox="1"/>
          <p:nvPr/>
        </p:nvSpPr>
        <p:spPr>
          <a:xfrm>
            <a:off x="4098273" y="588211"/>
            <a:ext cx="49242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01" name="Google Shape;280;p1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436650" y="4613975"/>
            <a:ext cx="1707350" cy="5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97" name="Google Shape;274;p10"/>
          <p:cNvSpPr txBox="1"/>
          <p:nvPr/>
        </p:nvSpPr>
        <p:spPr>
          <a:xfrm>
            <a:off x="4250673" y="740611"/>
            <a:ext cx="49242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8" name="Google Shape;251;p9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0" tIns="45700" rIns="91400" bIns="457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888888"/>
              </a:buClr>
              <a:buSzPts val="1200"/>
            </a:pPr>
            <a:fld id="{00000000-1234-1234-1234-123412341234}" type="slidenum">
              <a:rPr lang="en-US" smtClean="0"/>
              <a:pPr>
                <a:buClr>
                  <a:srgbClr val="888888"/>
                </a:buClr>
                <a:buSzPts val="1200"/>
              </a:pPr>
              <a:t>7</a:t>
            </a:fld>
            <a:endParaRPr lang="en-US"/>
          </a:p>
        </p:txBody>
      </p:sp>
      <p:sp>
        <p:nvSpPr>
          <p:cNvPr id="1048699" name="Google Shape;252;p9" descr="SQLite - Wikipedia"/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>
              <a:buClr>
                <a:srgbClr val="000000"/>
              </a:buClr>
              <a:buSzPts val="135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0" name="Google Shape;253;p9" descr="SQLite - Wikipedia"/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>
              <a:buClr>
                <a:srgbClr val="000000"/>
              </a:buClr>
              <a:buSzPts val="135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1" name="Google Shape;254;p9" descr="SQLite - Wikipedia"/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>
              <a:buClr>
                <a:srgbClr val="000000"/>
              </a:buClr>
              <a:buSzPts val="135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2" name="Google Shape;255;p9" descr="SQLite - Wikipedia"/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>
              <a:buClr>
                <a:srgbClr val="000000"/>
              </a:buClr>
              <a:buSzPts val="135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3" name="Google Shape;256;p9" descr="SQLite - Wikipedia"/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>
              <a:buClr>
                <a:srgbClr val="000000"/>
              </a:buClr>
              <a:buSzPts val="135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4" name="Google Shape;257;p9" descr="Cheat-sheet for Google Colab. In this tutorial, you will learn how to… | by  Tanu N Prabhu | Towards Data Science"/>
          <p:cNvSpPr/>
          <p:nvPr/>
        </p:nvSpPr>
        <p:spPr>
          <a:xfrm>
            <a:off x="307975" y="7938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>
              <a:buClr>
                <a:srgbClr val="000000"/>
              </a:buClr>
              <a:buSzPts val="135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5" name="Google Shape;258;p9" descr="Cheat-sheet for Google Colab. In this tutorial, you will learn how to… | by  Tanu N Prabhu | Towards Data Science"/>
          <p:cNvSpPr/>
          <p:nvPr/>
        </p:nvSpPr>
        <p:spPr>
          <a:xfrm>
            <a:off x="553952" y="199440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>
              <a:buClr>
                <a:srgbClr val="000000"/>
              </a:buClr>
              <a:buSzPts val="135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6" name="Google Shape;259;p9" descr="PPT Basic – Evergreen- Widescreen Instructions Slide"/>
          <p:cNvSpPr/>
          <p:nvPr/>
        </p:nvSpPr>
        <p:spPr>
          <a:xfrm>
            <a:off x="460375" y="160338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>
              <a:buClr>
                <a:srgbClr val="000000"/>
              </a:buClr>
              <a:buSzPts val="135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7" name="Google Shape;260;p9" descr="PPT Basic – Evergreen- Widescreen Instructions Slide"/>
          <p:cNvSpPr/>
          <p:nvPr/>
        </p:nvSpPr>
        <p:spPr>
          <a:xfrm>
            <a:off x="612775" y="312738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>
              <a:buClr>
                <a:srgbClr val="000000"/>
              </a:buClr>
              <a:buSzPts val="135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8" name="Google Shape;261;p9" descr="PPT Basic – Evergreen- Widescreen Instructions Slide"/>
          <p:cNvSpPr/>
          <p:nvPr/>
        </p:nvSpPr>
        <p:spPr>
          <a:xfrm>
            <a:off x="765175" y="465138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>
              <a:buClr>
                <a:srgbClr val="000000"/>
              </a:buClr>
              <a:buSzPts val="135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02" name="Google Shape;263;p9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329549" y="2848304"/>
            <a:ext cx="1401280" cy="118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04" name="Google Shape;268;p9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2595546" y="2322184"/>
            <a:ext cx="1301540" cy="1030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05" name="Picture 2" descr="Here Is How To Add A Shortcut Of Jupiter Notebook In - Logo Jupyter Notebook  PNG Image | Transparent PNG Free Download on Seek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61334" y="849086"/>
            <a:ext cx="1329523" cy="1088571"/>
          </a:xfrm>
          <a:prstGeom prst="rect">
            <a:avLst/>
          </a:prstGeom>
          <a:noFill/>
        </p:spPr>
      </p:pic>
      <p:pic>
        <p:nvPicPr>
          <p:cNvPr id="2097207" name="Picture 8" descr="Data exploration is now super easy with D-tale - Dibyendu Deb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21334" y="1096012"/>
            <a:ext cx="1341953" cy="1034143"/>
          </a:xfrm>
          <a:prstGeom prst="rect">
            <a:avLst/>
          </a:prstGeom>
          <a:noFill/>
        </p:spPr>
      </p:pic>
      <p:pic>
        <p:nvPicPr>
          <p:cNvPr id="2097208" name="Picture 10" descr="Heroku Logo Vector (SVG, PDF, Ai, EPS, CDR) Free Download - Logowik.com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74182" y="905507"/>
            <a:ext cx="1698171" cy="1109912"/>
          </a:xfrm>
          <a:prstGeom prst="rect">
            <a:avLst/>
          </a:prstGeom>
          <a:noFill/>
        </p:spPr>
      </p:pic>
      <p:pic>
        <p:nvPicPr>
          <p:cNvPr id="2097211" name="Picture 10" descr="See the source imag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12428" y="2427514"/>
            <a:ext cx="1850571" cy="73935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710" name="TextBox 65"/>
          <p:cNvSpPr txBox="1"/>
          <p:nvPr/>
        </p:nvSpPr>
        <p:spPr>
          <a:xfrm>
            <a:off x="4820307" y="689502"/>
            <a:ext cx="15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Auto-EDA tool</a:t>
            </a:r>
          </a:p>
        </p:txBody>
      </p:sp>
      <p:sp>
        <p:nvSpPr>
          <p:cNvPr id="1048711" name="TextBox 66"/>
          <p:cNvSpPr txBox="1"/>
          <p:nvPr/>
        </p:nvSpPr>
        <p:spPr>
          <a:xfrm>
            <a:off x="646088" y="2429812"/>
            <a:ext cx="1648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</p:txBody>
      </p:sp>
      <p:sp>
        <p:nvSpPr>
          <p:cNvPr id="1048712" name="TextBox 67"/>
          <p:cNvSpPr txBox="1"/>
          <p:nvPr/>
        </p:nvSpPr>
        <p:spPr>
          <a:xfrm>
            <a:off x="671846" y="607453"/>
            <a:ext cx="1648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1048713" name="TextBox 68"/>
          <p:cNvSpPr txBox="1"/>
          <p:nvPr/>
        </p:nvSpPr>
        <p:spPr>
          <a:xfrm>
            <a:off x="3072837" y="598881"/>
            <a:ext cx="1648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</a:p>
        </p:txBody>
      </p:sp>
      <p:sp>
        <p:nvSpPr>
          <p:cNvPr id="2" name="AutoShape 2" descr="Microsoft Sql Server Logo Vector SVG Icon - SVG Repo"/>
          <p:cNvSpPr>
            <a:spLocks noChangeAspect="1" noChangeArrowheads="1"/>
          </p:cNvSpPr>
          <p:nvPr/>
        </p:nvSpPr>
        <p:spPr bwMode="auto">
          <a:xfrm>
            <a:off x="917574" y="617537"/>
            <a:ext cx="1170945" cy="11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087" y="875880"/>
            <a:ext cx="1097117" cy="1097117"/>
          </a:xfrm>
          <a:prstGeom prst="rect">
            <a:avLst/>
          </a:prstGeom>
        </p:spPr>
      </p:pic>
      <p:pic>
        <p:nvPicPr>
          <p:cNvPr id="1026" name="Picture 2" descr="Flask Python Logo, HD Png Download , Transparent Png Image - PNGitem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323" y="2487598"/>
            <a:ext cx="1241446" cy="165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"/>
          <p:cNvSpPr txBox="1">
            <a:spLocks noGrp="1"/>
          </p:cNvSpPr>
          <p:nvPr>
            <p:ph type="title"/>
          </p:nvPr>
        </p:nvSpPr>
        <p:spPr>
          <a:xfrm>
            <a:off x="171450" y="88753"/>
            <a:ext cx="78867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PROJECT ARCHITECTURE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0" name="Google Shape;31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6650" y="4613975"/>
            <a:ext cx="1707350" cy="5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Microsoft Sql Server Logo Vector SVG Icon - SVG Rep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https://lh4.googleusercontent.com/-GmonEtEW-lHmpqXOzFLpmdKtZnMQ_Ae1bMn1KQa3QNhfiU6ywd5YChSuU9w7HdBGMv5Kzzbhrs6ZYQL7Bn1QBQwTGsybO71Ete8b61hUBAjjjtagNhyQ0ow9WtfVgRk9n7rstt9geh59N-jqpJq1kgBUd0MT3ed5QcUOf-Pegf74ryOCxjpO0qRM-KkpnK-nxXZolZtRQ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r="2838"/>
          <a:stretch/>
        </p:blipFill>
        <p:spPr bwMode="auto">
          <a:xfrm>
            <a:off x="2661007" y="855290"/>
            <a:ext cx="6143946" cy="375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crosoft SQL Server Logo Download - AI - All Vector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007" y="1253327"/>
            <a:ext cx="1243173" cy="123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969CB45-7814-7B98-5B42-4C657D1B0A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078" t="67025" r="10999" b="4833"/>
          <a:stretch/>
        </p:blipFill>
        <p:spPr>
          <a:xfrm>
            <a:off x="595902" y="3143892"/>
            <a:ext cx="2270590" cy="12879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969CB45-7814-7B98-5B42-4C657D1B0A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66" t="63223" r="71213" b="521"/>
          <a:stretch/>
        </p:blipFill>
        <p:spPr>
          <a:xfrm>
            <a:off x="154113" y="930383"/>
            <a:ext cx="2506894" cy="14692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FC06F5-72E7-3FB4-DC69-5B09F72A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40320"/>
            <a:ext cx="7886700" cy="512418"/>
          </a:xfrm>
        </p:spPr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DATA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FF4C126-7A10-F3B9-A37D-554627A27467}"/>
              </a:ext>
            </a:extLst>
          </p:cNvPr>
          <p:cNvSpPr txBox="1"/>
          <p:nvPr/>
        </p:nvSpPr>
        <p:spPr>
          <a:xfrm>
            <a:off x="139029" y="745163"/>
            <a:ext cx="564455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gathered manually as most of the metrics that we have chosen to create a dataset are not available in internet.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Primary source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Parameters are decided  by studying various research papers on which basis we have to evaluate employee performance and conducted a survey to gather information by creating google 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Secondary Source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Data is gathered from HR team of IT industry as they have historical data related to work from home.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All the Employees information are merged together and stored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 SQL SERVER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is extracted from MS SQL SERVER database to python using MS SQL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Connector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library providing server, database and table name.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393BD80-5B72-5078-9BF9-7E921981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862" y="4540195"/>
            <a:ext cx="1798719" cy="741972"/>
          </a:xfrm>
          <a:prstGeom prst="rect">
            <a:avLst/>
          </a:prstGeom>
        </p:spPr>
      </p:pic>
      <p:pic>
        <p:nvPicPr>
          <p:cNvPr id="46082" name="Picture 2" descr="Data Collection Methods - Definition, Types of Data Collection Methods,  Examples on Data Collection Methods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12017" y="-6101764"/>
            <a:ext cx="4782145" cy="6101764"/>
          </a:xfrm>
          <a:prstGeom prst="rect">
            <a:avLst/>
          </a:prstGeom>
          <a:noFill/>
        </p:spPr>
      </p:pic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xmlns="" id="{C35603A0-1DCB-518E-C2AB-2144AC29A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1868" y="652738"/>
            <a:ext cx="3153103" cy="37177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130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5773</TotalTime>
  <Words>2347</Words>
  <Application>Microsoft Office PowerPoint</Application>
  <PresentationFormat>On-screen Show (16:9)</PresentationFormat>
  <Paragraphs>429</Paragraphs>
  <Slides>37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Georgia</vt:lpstr>
      <vt:lpstr>Times New Roman</vt:lpstr>
      <vt:lpstr>Office Theme</vt:lpstr>
      <vt:lpstr>Simple Light</vt:lpstr>
      <vt:lpstr>PowerPoint Presentation</vt:lpstr>
      <vt:lpstr>PROJECT LEADERSHIP</vt:lpstr>
      <vt:lpstr>CONTENTS</vt:lpstr>
      <vt:lpstr>PROJECT OVERVIEW AND SCOPE</vt:lpstr>
      <vt:lpstr>CRISP-ML(Q) METHODOLOGY</vt:lpstr>
      <vt:lpstr>PROJECT GOALS</vt:lpstr>
      <vt:lpstr>TECHNICAL STACKS</vt:lpstr>
      <vt:lpstr>PROJECT ARCHITECTURE</vt:lpstr>
      <vt:lpstr>DATA COLLECTION</vt:lpstr>
      <vt:lpstr>DATA UNDERSTANDING:DATA DICTIONARY</vt:lpstr>
      <vt:lpstr> DATA DICTIONARY</vt:lpstr>
      <vt:lpstr> DATA DICTIONARY </vt:lpstr>
      <vt:lpstr>DATA DICTIONARY</vt:lpstr>
      <vt:lpstr>DATA PRE-PROCESSING</vt:lpstr>
      <vt:lpstr>OUTLIER DETECTION </vt:lpstr>
      <vt:lpstr>DISTRIBUTION OF DATA    </vt:lpstr>
      <vt:lpstr>DATA PREPARATION</vt:lpstr>
      <vt:lpstr>EXPLORATORY DATA ANALYSIS</vt:lpstr>
      <vt:lpstr>VISUALIZATION BY AUTOMATED EDA </vt:lpstr>
      <vt:lpstr>Count of Project Completion by On time delivery  </vt:lpstr>
      <vt:lpstr> Performance Rating by count of project completion </vt:lpstr>
      <vt:lpstr>Project completion as per Ratings and On time delivery </vt:lpstr>
      <vt:lpstr>Job satisfaction vs. Experience</vt:lpstr>
      <vt:lpstr>PowerPoint Presentation</vt:lpstr>
      <vt:lpstr> Correlation Heat Map </vt:lpstr>
      <vt:lpstr>MODEL BUILDING</vt:lpstr>
      <vt:lpstr>CLASSIFICATION ALGORITHMS</vt:lpstr>
      <vt:lpstr> </vt:lpstr>
      <vt:lpstr>BEST MODEL – DECISION TREE</vt:lpstr>
      <vt:lpstr>CONFUSION MATRIX</vt:lpstr>
      <vt:lpstr>PowerPoint Presentation</vt:lpstr>
      <vt:lpstr>PowerPoint Presentation</vt:lpstr>
      <vt:lpstr>PowerPoint Presentation</vt:lpstr>
      <vt:lpstr>PROS AND CONS</vt:lpstr>
      <vt:lpstr>CHALLENGES AND FUTURE SCOPE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prasanth</dc:creator>
  <cp:lastModifiedBy>Microsoft account</cp:lastModifiedBy>
  <cp:revision>67</cp:revision>
  <dcterms:modified xsi:type="dcterms:W3CDTF">2022-12-27T10:52:50Z</dcterms:modified>
</cp:coreProperties>
</file>