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</p:sldMasterIdLst>
  <p:notesMasterIdLst>
    <p:notesMasterId r:id="rId3"/>
  </p:notesMasterIdLst>
  <p:handoutMasterIdLst>
    <p:handoutMasterId r:id="rId4"/>
  </p:handoutMasterIdLst>
  <p:sldIdLst>
    <p:sldId id="310" r:id="rId2"/>
  </p:sldIdLst>
  <p:sldSz cx="9144000" cy="6858000" type="screen4x3"/>
  <p:notesSz cx="67945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84567" autoAdjust="0"/>
  </p:normalViewPr>
  <p:slideViewPr>
    <p:cSldViewPr snapToGrid="0">
      <p:cViewPr varScale="1">
        <p:scale>
          <a:sx n="62" d="100"/>
          <a:sy n="62" d="100"/>
        </p:scale>
        <p:origin x="-1656" y="-78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874" y="-96"/>
      </p:cViewPr>
      <p:guideLst>
        <p:guide orient="horz" pos="3128"/>
        <p:guide orient="horz" pos="6109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714557" y="9297551"/>
            <a:ext cx="3734910" cy="420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75" y="9223657"/>
            <a:ext cx="1486297" cy="52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47688" y="236538"/>
            <a:ext cx="5926137" cy="444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49313" y="4808059"/>
            <a:ext cx="5322948" cy="444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714557" y="9297551"/>
            <a:ext cx="3734910" cy="420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 smtClean="0"/>
              <a:t>GE Title or job number</a:t>
            </a:r>
            <a:endParaRPr lang="en-US" sz="900" dirty="0"/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6/7/2014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6/7/2014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6/7/2014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6/7/2014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6/7/2014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6/7/2014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7"/>
          <p:cNvSpPr>
            <a:spLocks noChangeArrowheads="1"/>
          </p:cNvSpPr>
          <p:nvPr/>
        </p:nvSpPr>
        <p:spPr bwMode="auto">
          <a:xfrm>
            <a:off x="292100" y="4724400"/>
            <a:ext cx="850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000" b="1" dirty="0">
                <a:latin typeface="GE Inspira" pitchFamily="34" charset="0"/>
              </a:rPr>
              <a:t>Manage Account</a:t>
            </a:r>
            <a:r>
              <a:rPr lang="en-US" sz="1000" dirty="0">
                <a:latin typeface="GE Inspira" pitchFamily="34" charset="0"/>
              </a:rPr>
              <a:t> </a:t>
            </a:r>
          </a:p>
        </p:txBody>
      </p:sp>
      <p:sp>
        <p:nvSpPr>
          <p:cNvPr id="34" name="Text Box 80"/>
          <p:cNvSpPr txBox="1">
            <a:spLocks noChangeArrowheads="1"/>
          </p:cNvSpPr>
          <p:nvPr/>
        </p:nvSpPr>
        <p:spPr bwMode="auto">
          <a:xfrm>
            <a:off x="506412" y="4341177"/>
            <a:ext cx="5603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Press 1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 rot="5400000">
            <a:off x="4777582" y="4410552"/>
            <a:ext cx="350838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67025" y="904874"/>
            <a:ext cx="3352800" cy="182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000" b="1" dirty="0">
                <a:latin typeface="GE Inspira" pitchFamily="34" charset="0"/>
              </a:rPr>
              <a:t>Select Language</a:t>
            </a:r>
            <a:r>
              <a:rPr lang="en-US" sz="1000" dirty="0">
                <a:latin typeface="GE Inspira" pitchFamily="34" charset="0"/>
              </a:rPr>
              <a:t> </a:t>
            </a:r>
            <a:r>
              <a:rPr lang="en-US" sz="1000" b="1" dirty="0">
                <a:latin typeface="GE Inspira" pitchFamily="34" charset="0"/>
              </a:rPr>
              <a:t>{ English/Hindi &amp; 7 Regional languages }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95625" y="1125537"/>
            <a:ext cx="685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latin typeface="Calibri" pitchFamily="34" charset="0"/>
              </a:rPr>
              <a:t>Press </a:t>
            </a:r>
            <a:r>
              <a:rPr lang="en-US" sz="1000" b="1">
                <a:solidFill>
                  <a:srgbClr val="336699"/>
                </a:solidFill>
                <a:latin typeface="Calibri" pitchFamily="34" charset="0"/>
              </a:rPr>
              <a:t>2</a:t>
            </a:r>
            <a:endParaRPr lang="en-US" sz="1000">
              <a:solidFill>
                <a:srgbClr val="336699"/>
              </a:solidFill>
              <a:latin typeface="Calibri" pitchFamily="34" charset="0"/>
            </a:endParaRP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3248025" y="1430337"/>
            <a:ext cx="0" cy="30480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6600825" y="1430337"/>
            <a:ext cx="0" cy="30480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3476625" y="457200"/>
            <a:ext cx="2133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000" b="1" dirty="0">
                <a:latin typeface="GE Inspira" pitchFamily="34" charset="0"/>
              </a:rPr>
              <a:t>Welcome to SBI Card</a:t>
            </a:r>
          </a:p>
        </p:txBody>
      </p:sp>
      <p:cxnSp>
        <p:nvCxnSpPr>
          <p:cNvPr id="11" name="AutoShape 27"/>
          <p:cNvCxnSpPr>
            <a:cxnSpLocks noChangeShapeType="1"/>
          </p:cNvCxnSpPr>
          <p:nvPr/>
        </p:nvCxnSpPr>
        <p:spPr bwMode="auto">
          <a:xfrm>
            <a:off x="4543425" y="688975"/>
            <a:ext cx="1588" cy="225425"/>
          </a:xfrm>
          <a:prstGeom prst="straightConnector1">
            <a:avLst/>
          </a:prstGeom>
          <a:noFill/>
          <a:ln w="12700">
            <a:solidFill>
              <a:srgbClr val="666699"/>
            </a:solidFill>
            <a:round/>
            <a:headEnd/>
            <a:tailEnd type="triangle" w="med" len="med"/>
          </a:ln>
        </p:spPr>
      </p:cxnSp>
      <p:sp>
        <p:nvSpPr>
          <p:cNvPr id="12" name="Line 29"/>
          <p:cNvSpPr>
            <a:spLocks noChangeShapeType="1"/>
          </p:cNvSpPr>
          <p:nvPr/>
        </p:nvSpPr>
        <p:spPr bwMode="auto">
          <a:xfrm>
            <a:off x="4848225" y="1430337"/>
            <a:ext cx="0" cy="30480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4619625" y="1125537"/>
            <a:ext cx="609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latin typeface="Calibri" pitchFamily="34" charset="0"/>
              </a:rPr>
              <a:t>Press 3</a:t>
            </a: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6296025" y="1125537"/>
            <a:ext cx="638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latin typeface="Calibri" pitchFamily="34" charset="0"/>
              </a:rPr>
              <a:t>Press 4</a:t>
            </a:r>
          </a:p>
        </p:txBody>
      </p:sp>
      <p:sp>
        <p:nvSpPr>
          <p:cNvPr id="35" name="Line 97"/>
          <p:cNvSpPr>
            <a:spLocks noChangeShapeType="1"/>
          </p:cNvSpPr>
          <p:nvPr/>
        </p:nvSpPr>
        <p:spPr bwMode="auto">
          <a:xfrm>
            <a:off x="1647825" y="1430337"/>
            <a:ext cx="0" cy="30480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Text Box 98"/>
          <p:cNvSpPr txBox="1">
            <a:spLocks noChangeArrowheads="1"/>
          </p:cNvSpPr>
          <p:nvPr/>
        </p:nvSpPr>
        <p:spPr bwMode="auto">
          <a:xfrm>
            <a:off x="1571625" y="1125537"/>
            <a:ext cx="5603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latin typeface="Calibri" pitchFamily="34" charset="0"/>
              </a:rPr>
              <a:t>Press 1</a:t>
            </a:r>
          </a:p>
        </p:txBody>
      </p:sp>
      <p:sp>
        <p:nvSpPr>
          <p:cNvPr id="37" name="Rectangle 102"/>
          <p:cNvSpPr>
            <a:spLocks noChangeArrowheads="1"/>
          </p:cNvSpPr>
          <p:nvPr/>
        </p:nvSpPr>
        <p:spPr bwMode="auto">
          <a:xfrm>
            <a:off x="1062038" y="1697037"/>
            <a:ext cx="1054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b="1" dirty="0">
                <a:latin typeface="GE Inspira" pitchFamily="34" charset="0"/>
              </a:rPr>
              <a:t>Credit Card Information</a:t>
            </a:r>
          </a:p>
        </p:txBody>
      </p:sp>
      <p:sp>
        <p:nvSpPr>
          <p:cNvPr id="38" name="Rectangle 104"/>
          <p:cNvSpPr>
            <a:spLocks noChangeArrowheads="1"/>
          </p:cNvSpPr>
          <p:nvPr/>
        </p:nvSpPr>
        <p:spPr bwMode="auto">
          <a:xfrm>
            <a:off x="4325938" y="1697037"/>
            <a:ext cx="1092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>
                <a:latin typeface="GE Inspira" pitchFamily="34" charset="0"/>
              </a:rPr>
              <a:t>Offers On your Card</a:t>
            </a:r>
          </a:p>
        </p:txBody>
      </p:sp>
      <p:sp>
        <p:nvSpPr>
          <p:cNvPr id="39" name="Rectangle 105"/>
          <p:cNvSpPr>
            <a:spLocks noChangeArrowheads="1"/>
          </p:cNvSpPr>
          <p:nvPr/>
        </p:nvSpPr>
        <p:spPr bwMode="auto">
          <a:xfrm>
            <a:off x="6143625" y="1697037"/>
            <a:ext cx="979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000" b="1" dirty="0">
                <a:latin typeface="GE Inspira" pitchFamily="34" charset="0"/>
              </a:rPr>
              <a:t>Application </a:t>
            </a:r>
          </a:p>
          <a:p>
            <a:pPr algn="ctr" eaLnBrk="0" hangingPunct="0"/>
            <a:r>
              <a:rPr lang="en-US" sz="1000" b="1" dirty="0">
                <a:latin typeface="GE Inspira" pitchFamily="34" charset="0"/>
              </a:rPr>
              <a:t>Status</a:t>
            </a:r>
          </a:p>
        </p:txBody>
      </p:sp>
      <p:sp>
        <p:nvSpPr>
          <p:cNvPr id="55" name="Text Box 129"/>
          <p:cNvSpPr txBox="1">
            <a:spLocks noChangeArrowheads="1"/>
          </p:cNvSpPr>
          <p:nvPr/>
        </p:nvSpPr>
        <p:spPr bwMode="auto">
          <a:xfrm>
            <a:off x="7287578" y="1125537"/>
            <a:ext cx="7000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Press 5</a:t>
            </a:r>
          </a:p>
        </p:txBody>
      </p:sp>
      <p:sp>
        <p:nvSpPr>
          <p:cNvPr id="56" name="Rectangle 130"/>
          <p:cNvSpPr>
            <a:spLocks noChangeArrowheads="1"/>
          </p:cNvSpPr>
          <p:nvPr/>
        </p:nvSpPr>
        <p:spPr bwMode="auto">
          <a:xfrm>
            <a:off x="7088505" y="1657350"/>
            <a:ext cx="942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000" b="1" dirty="0">
                <a:latin typeface="GE Inspira" pitchFamily="34" charset="0"/>
              </a:rPr>
              <a:t>Branch Servicing</a:t>
            </a:r>
          </a:p>
        </p:txBody>
      </p:sp>
      <p:sp>
        <p:nvSpPr>
          <p:cNvPr id="59" name="Rectangle 103"/>
          <p:cNvSpPr>
            <a:spLocks noChangeArrowheads="1"/>
          </p:cNvSpPr>
          <p:nvPr/>
        </p:nvSpPr>
        <p:spPr bwMode="auto">
          <a:xfrm>
            <a:off x="2714625" y="1697037"/>
            <a:ext cx="12954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b="1" dirty="0">
                <a:latin typeface="GE Inspira" pitchFamily="34" charset="0"/>
              </a:rPr>
              <a:t>Lost &amp; Stolen</a:t>
            </a:r>
          </a:p>
        </p:txBody>
      </p:sp>
      <p:sp>
        <p:nvSpPr>
          <p:cNvPr id="60" name="Text Box 98"/>
          <p:cNvSpPr txBox="1">
            <a:spLocks noChangeArrowheads="1"/>
          </p:cNvSpPr>
          <p:nvPr/>
        </p:nvSpPr>
        <p:spPr bwMode="auto">
          <a:xfrm>
            <a:off x="2257425" y="2283777"/>
            <a:ext cx="609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Press 1</a:t>
            </a:r>
          </a:p>
        </p:txBody>
      </p:sp>
      <p:sp>
        <p:nvSpPr>
          <p:cNvPr id="61" name="Text Box 98"/>
          <p:cNvSpPr txBox="1">
            <a:spLocks noChangeArrowheads="1"/>
          </p:cNvSpPr>
          <p:nvPr/>
        </p:nvSpPr>
        <p:spPr bwMode="auto">
          <a:xfrm>
            <a:off x="3491865" y="2268537"/>
            <a:ext cx="609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Press 2</a:t>
            </a:r>
          </a:p>
        </p:txBody>
      </p:sp>
      <p:sp>
        <p:nvSpPr>
          <p:cNvPr id="62" name="Text Box 98"/>
          <p:cNvSpPr txBox="1">
            <a:spLocks noChangeArrowheads="1"/>
          </p:cNvSpPr>
          <p:nvPr/>
        </p:nvSpPr>
        <p:spPr bwMode="auto">
          <a:xfrm>
            <a:off x="6585585" y="2268537"/>
            <a:ext cx="609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Press 4</a:t>
            </a:r>
          </a:p>
        </p:txBody>
      </p:sp>
      <p:sp>
        <p:nvSpPr>
          <p:cNvPr id="63" name="Text Box 98"/>
          <p:cNvSpPr txBox="1">
            <a:spLocks noChangeArrowheads="1"/>
          </p:cNvSpPr>
          <p:nvPr/>
        </p:nvSpPr>
        <p:spPr bwMode="auto">
          <a:xfrm>
            <a:off x="733425" y="2299017"/>
            <a:ext cx="5603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Press 0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1647825" y="1430337"/>
            <a:ext cx="6749415" cy="2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98"/>
          <p:cNvSpPr txBox="1">
            <a:spLocks noChangeArrowheads="1"/>
          </p:cNvSpPr>
          <p:nvPr/>
        </p:nvSpPr>
        <p:spPr bwMode="auto">
          <a:xfrm>
            <a:off x="4832985" y="2268537"/>
            <a:ext cx="609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Press </a:t>
            </a:r>
            <a:r>
              <a:rPr lang="en-US" sz="1000" b="1" dirty="0" smtClean="0">
                <a:latin typeface="Calibri" pitchFamily="34" charset="0"/>
              </a:rPr>
              <a:t>3</a:t>
            </a:r>
            <a:endParaRPr lang="en-US" sz="1000" b="1" dirty="0">
              <a:latin typeface="Calibri" pitchFamily="34" charset="0"/>
            </a:endParaRPr>
          </a:p>
        </p:txBody>
      </p:sp>
      <p:sp>
        <p:nvSpPr>
          <p:cNvPr id="126" name="Line 29"/>
          <p:cNvSpPr>
            <a:spLocks noChangeShapeType="1"/>
          </p:cNvSpPr>
          <p:nvPr/>
        </p:nvSpPr>
        <p:spPr bwMode="auto">
          <a:xfrm>
            <a:off x="4543425" y="1087437"/>
            <a:ext cx="0" cy="30480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131"/>
          <p:cNvSpPr>
            <a:spLocks noChangeArrowheads="1"/>
          </p:cNvSpPr>
          <p:nvPr/>
        </p:nvSpPr>
        <p:spPr bwMode="auto">
          <a:xfrm>
            <a:off x="3352800" y="3086100"/>
            <a:ext cx="3352800" cy="1219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000">
              <a:latin typeface="Calibri" pitchFamily="34" charset="0"/>
            </a:endParaRP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1752600" y="3337560"/>
            <a:ext cx="1600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000" b="1" dirty="0">
                <a:latin typeface="GE Inspira" pitchFamily="34" charset="0"/>
              </a:rPr>
              <a:t>Enter Card No.</a:t>
            </a:r>
            <a:r>
              <a:rPr lang="en-US" sz="1000" dirty="0">
                <a:solidFill>
                  <a:schemeClr val="bg2"/>
                </a:solidFill>
                <a:latin typeface="GE Inspira" pitchFamily="34" charset="0"/>
              </a:rPr>
              <a:t> </a:t>
            </a: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1752600" y="3642360"/>
            <a:ext cx="15240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000" b="1" dirty="0">
                <a:latin typeface="GE Inspira" pitchFamily="34" charset="0"/>
              </a:rPr>
              <a:t>Enter YOB / TPIN</a:t>
            </a:r>
          </a:p>
        </p:txBody>
      </p:sp>
      <p:sp>
        <p:nvSpPr>
          <p:cNvPr id="40" name="Rectangle 108"/>
          <p:cNvSpPr>
            <a:spLocks noChangeArrowheads="1"/>
          </p:cNvSpPr>
          <p:nvPr/>
        </p:nvSpPr>
        <p:spPr bwMode="auto">
          <a:xfrm>
            <a:off x="1676400" y="3945573"/>
            <a:ext cx="1676400" cy="153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000" b="1" dirty="0">
                <a:latin typeface="GE Inspira" pitchFamily="34" charset="0"/>
              </a:rPr>
              <a:t>Account Information</a:t>
            </a:r>
          </a:p>
        </p:txBody>
      </p:sp>
      <p:sp>
        <p:nvSpPr>
          <p:cNvPr id="41" name="Rectangle 112"/>
          <p:cNvSpPr>
            <a:spLocks noChangeArrowheads="1"/>
          </p:cNvSpPr>
          <p:nvPr/>
        </p:nvSpPr>
        <p:spPr bwMode="auto">
          <a:xfrm>
            <a:off x="3200400" y="3436303"/>
            <a:ext cx="2133600" cy="46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000" b="1" dirty="0">
                <a:latin typeface="GE Inspira" pitchFamily="34" charset="0"/>
              </a:rPr>
              <a:t>- Last Payment Amount &amp; Date</a:t>
            </a:r>
          </a:p>
        </p:txBody>
      </p:sp>
      <p:sp>
        <p:nvSpPr>
          <p:cNvPr id="42" name="Rectangle 113"/>
          <p:cNvSpPr>
            <a:spLocks noChangeArrowheads="1"/>
          </p:cNvSpPr>
          <p:nvPr/>
        </p:nvSpPr>
        <p:spPr bwMode="auto">
          <a:xfrm>
            <a:off x="2895600" y="3566160"/>
            <a:ext cx="2235200" cy="8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000" b="1" dirty="0">
                <a:latin typeface="GE Inspira" pitchFamily="34" charset="0"/>
              </a:rPr>
              <a:t>- Current Outstanding</a:t>
            </a:r>
          </a:p>
        </p:txBody>
      </p:sp>
      <p:sp>
        <p:nvSpPr>
          <p:cNvPr id="43" name="Rectangle 114"/>
          <p:cNvSpPr>
            <a:spLocks noChangeArrowheads="1"/>
          </p:cNvSpPr>
          <p:nvPr/>
        </p:nvSpPr>
        <p:spPr bwMode="auto">
          <a:xfrm>
            <a:off x="2921000" y="3695700"/>
            <a:ext cx="21844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000" b="1" dirty="0">
                <a:latin typeface="GE Inspira" pitchFamily="34" charset="0"/>
              </a:rPr>
              <a:t>- Available Credit Limit</a:t>
            </a:r>
          </a:p>
        </p:txBody>
      </p:sp>
      <p:sp>
        <p:nvSpPr>
          <p:cNvPr id="44" name="Rectangle 115"/>
          <p:cNvSpPr>
            <a:spLocks noChangeArrowheads="1"/>
          </p:cNvSpPr>
          <p:nvPr/>
        </p:nvSpPr>
        <p:spPr bwMode="auto">
          <a:xfrm>
            <a:off x="4602480" y="3736340"/>
            <a:ext cx="1676400" cy="46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000" b="1" dirty="0">
                <a:latin typeface="GE Inspira" pitchFamily="34" charset="0"/>
              </a:rPr>
              <a:t>- Minimum </a:t>
            </a:r>
            <a:r>
              <a:rPr lang="en-US" sz="1000" b="1" dirty="0" err="1">
                <a:latin typeface="GE Inspira" pitchFamily="34" charset="0"/>
              </a:rPr>
              <a:t>Amt</a:t>
            </a:r>
            <a:r>
              <a:rPr lang="en-US" sz="1000" b="1" dirty="0">
                <a:latin typeface="GE Inspira" pitchFamily="34" charset="0"/>
              </a:rPr>
              <a:t> Due </a:t>
            </a:r>
          </a:p>
        </p:txBody>
      </p:sp>
      <p:sp>
        <p:nvSpPr>
          <p:cNvPr id="45" name="Rectangle 116"/>
          <p:cNvSpPr>
            <a:spLocks noChangeArrowheads="1"/>
          </p:cNvSpPr>
          <p:nvPr/>
        </p:nvSpPr>
        <p:spPr bwMode="auto">
          <a:xfrm>
            <a:off x="4602480" y="3901440"/>
            <a:ext cx="1676400" cy="46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000" b="1">
                <a:latin typeface="GE Inspira" pitchFamily="34" charset="0"/>
              </a:rPr>
              <a:t>- Total Amount Due</a:t>
            </a:r>
          </a:p>
        </p:txBody>
      </p:sp>
      <p:sp>
        <p:nvSpPr>
          <p:cNvPr id="46" name="Rectangle 117"/>
          <p:cNvSpPr>
            <a:spLocks noChangeArrowheads="1"/>
          </p:cNvSpPr>
          <p:nvPr/>
        </p:nvSpPr>
        <p:spPr bwMode="auto">
          <a:xfrm>
            <a:off x="4450080" y="4053840"/>
            <a:ext cx="1981200" cy="46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000" b="1">
                <a:latin typeface="GE Inspira" pitchFamily="34" charset="0"/>
              </a:rPr>
              <a:t>- Payment Due Date</a:t>
            </a:r>
          </a:p>
        </p:txBody>
      </p:sp>
      <p:sp>
        <p:nvSpPr>
          <p:cNvPr id="47" name="Rectangle 118"/>
          <p:cNvSpPr>
            <a:spLocks noChangeArrowheads="1"/>
          </p:cNvSpPr>
          <p:nvPr/>
        </p:nvSpPr>
        <p:spPr bwMode="auto">
          <a:xfrm>
            <a:off x="3300413" y="3810000"/>
            <a:ext cx="15001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latin typeface="GE Inspira" pitchFamily="34" charset="0"/>
              </a:rPr>
              <a:t>- As per Last Statement</a:t>
            </a:r>
          </a:p>
        </p:txBody>
      </p:sp>
      <p:sp>
        <p:nvSpPr>
          <p:cNvPr id="53" name="AutoShape 125"/>
          <p:cNvSpPr>
            <a:spLocks/>
          </p:cNvSpPr>
          <p:nvPr/>
        </p:nvSpPr>
        <p:spPr bwMode="auto">
          <a:xfrm>
            <a:off x="4800600" y="3733800"/>
            <a:ext cx="76200" cy="381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00">
              <a:latin typeface="Calibri" pitchFamily="34" charset="0"/>
            </a:endParaRPr>
          </a:p>
        </p:txBody>
      </p:sp>
      <p:sp>
        <p:nvSpPr>
          <p:cNvPr id="54" name="AutoShape 126"/>
          <p:cNvSpPr>
            <a:spLocks/>
          </p:cNvSpPr>
          <p:nvPr/>
        </p:nvSpPr>
        <p:spPr bwMode="auto">
          <a:xfrm>
            <a:off x="3108960" y="3505200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00">
              <a:latin typeface="Calibri" pitchFamily="34" charset="0"/>
            </a:endParaRPr>
          </a:p>
        </p:txBody>
      </p:sp>
      <p:sp>
        <p:nvSpPr>
          <p:cNvPr id="64" name="Rectangle 102"/>
          <p:cNvSpPr>
            <a:spLocks noChangeArrowheads="1"/>
          </p:cNvSpPr>
          <p:nvPr/>
        </p:nvSpPr>
        <p:spPr bwMode="auto">
          <a:xfrm>
            <a:off x="502920" y="272415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b="1" dirty="0">
                <a:latin typeface="GE Inspira" pitchFamily="34" charset="0"/>
              </a:rPr>
              <a:t>One Time Password</a:t>
            </a:r>
          </a:p>
        </p:txBody>
      </p:sp>
      <p:sp>
        <p:nvSpPr>
          <p:cNvPr id="65" name="Rectangle 102"/>
          <p:cNvSpPr>
            <a:spLocks noChangeArrowheads="1"/>
          </p:cNvSpPr>
          <p:nvPr/>
        </p:nvSpPr>
        <p:spPr bwMode="auto">
          <a:xfrm>
            <a:off x="1874520" y="2697480"/>
            <a:ext cx="13716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b="1" dirty="0">
                <a:latin typeface="GE Inspira" pitchFamily="34" charset="0"/>
              </a:rPr>
              <a:t>Card Information/Account Details</a:t>
            </a:r>
          </a:p>
        </p:txBody>
      </p:sp>
      <p:sp>
        <p:nvSpPr>
          <p:cNvPr id="66" name="Rectangle 102"/>
          <p:cNvSpPr>
            <a:spLocks noChangeArrowheads="1"/>
          </p:cNvSpPr>
          <p:nvPr/>
        </p:nvSpPr>
        <p:spPr bwMode="auto">
          <a:xfrm>
            <a:off x="3230880" y="2725738"/>
            <a:ext cx="10541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b="1" dirty="0">
                <a:latin typeface="GE Inspira" pitchFamily="34" charset="0"/>
              </a:rPr>
              <a:t>Card Activation</a:t>
            </a:r>
          </a:p>
        </p:txBody>
      </p:sp>
      <p:sp>
        <p:nvSpPr>
          <p:cNvPr id="67" name="Rectangle 102"/>
          <p:cNvSpPr>
            <a:spLocks noChangeArrowheads="1"/>
          </p:cNvSpPr>
          <p:nvPr/>
        </p:nvSpPr>
        <p:spPr bwMode="auto">
          <a:xfrm>
            <a:off x="6431280" y="2725738"/>
            <a:ext cx="914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b="1" dirty="0">
                <a:latin typeface="GE Inspira" pitchFamily="34" charset="0"/>
              </a:rPr>
              <a:t>Hot Keys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962025" y="2550477"/>
            <a:ext cx="5943600" cy="17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>
            <a:off x="3587274" y="2660174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2401094" y="265858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>
            <a:off x="846614" y="267382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>
            <a:off x="6790214" y="267382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>
            <a:off x="4961414" y="267382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02"/>
          <p:cNvSpPr>
            <a:spLocks noChangeArrowheads="1"/>
          </p:cNvSpPr>
          <p:nvPr/>
        </p:nvSpPr>
        <p:spPr bwMode="auto">
          <a:xfrm>
            <a:off x="4541520" y="2727960"/>
            <a:ext cx="10541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b="1" dirty="0" smtClean="0">
                <a:solidFill>
                  <a:schemeClr val="accent4">
                    <a:lumMod val="75000"/>
                  </a:schemeClr>
                </a:solidFill>
                <a:latin typeface="GE Inspira" pitchFamily="34" charset="0"/>
              </a:rPr>
              <a:t>Update Mobile</a:t>
            </a:r>
            <a:endParaRPr lang="en-US" sz="1000" b="1" dirty="0">
              <a:solidFill>
                <a:schemeClr val="accent4">
                  <a:lumMod val="75000"/>
                </a:schemeClr>
              </a:solidFill>
              <a:latin typeface="GE Inspira" pitchFamily="34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rot="5400000">
            <a:off x="2401094" y="328342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>
            <a:off x="2401094" y="360346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>
            <a:off x="2401094" y="389302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ine 48"/>
          <p:cNvSpPr>
            <a:spLocks noChangeShapeType="1"/>
          </p:cNvSpPr>
          <p:nvPr/>
        </p:nvSpPr>
        <p:spPr bwMode="auto">
          <a:xfrm>
            <a:off x="687388" y="4592637"/>
            <a:ext cx="0" cy="255588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49"/>
          <p:cNvSpPr>
            <a:spLocks noChangeArrowheads="1"/>
          </p:cNvSpPr>
          <p:nvPr/>
        </p:nvSpPr>
        <p:spPr bwMode="auto">
          <a:xfrm>
            <a:off x="2209800" y="4821237"/>
            <a:ext cx="10668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000" b="1">
                <a:latin typeface="GE Inspira" pitchFamily="34" charset="0"/>
              </a:rPr>
              <a:t>Billed and Unbilled Transactions</a:t>
            </a:r>
          </a:p>
        </p:txBody>
      </p:sp>
      <p:sp>
        <p:nvSpPr>
          <p:cNvPr id="19" name="Line 50"/>
          <p:cNvSpPr>
            <a:spLocks noChangeShapeType="1"/>
          </p:cNvSpPr>
          <p:nvPr/>
        </p:nvSpPr>
        <p:spPr bwMode="auto">
          <a:xfrm>
            <a:off x="2692400" y="4592637"/>
            <a:ext cx="0" cy="255588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51"/>
          <p:cNvSpPr>
            <a:spLocks noChangeArrowheads="1"/>
          </p:cNvSpPr>
          <p:nvPr/>
        </p:nvSpPr>
        <p:spPr bwMode="auto">
          <a:xfrm>
            <a:off x="3200400" y="4821237"/>
            <a:ext cx="823913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000" b="1">
                <a:latin typeface="GE Inspira" pitchFamily="34" charset="0"/>
              </a:rPr>
              <a:t>Duplicate Statement</a:t>
            </a:r>
            <a:endParaRPr lang="en-US" sz="1000">
              <a:latin typeface="GE Inspira" pitchFamily="34" charset="0"/>
            </a:endParaRPr>
          </a:p>
        </p:txBody>
      </p:sp>
      <p:sp>
        <p:nvSpPr>
          <p:cNvPr id="21" name="Rectangle 52"/>
          <p:cNvSpPr>
            <a:spLocks noChangeArrowheads="1"/>
          </p:cNvSpPr>
          <p:nvPr/>
        </p:nvSpPr>
        <p:spPr bwMode="auto">
          <a:xfrm>
            <a:off x="4114800" y="4821237"/>
            <a:ext cx="1066800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000" b="1">
                <a:latin typeface="GE Inspira" pitchFamily="34" charset="0"/>
              </a:rPr>
              <a:t>Unresolved Complaints</a:t>
            </a:r>
            <a:endParaRPr lang="en-US" sz="1000">
              <a:latin typeface="GE Inspira" pitchFamily="34" charset="0"/>
            </a:endParaRPr>
          </a:p>
        </p:txBody>
      </p:sp>
      <p:sp>
        <p:nvSpPr>
          <p:cNvPr id="22" name="Line 53"/>
          <p:cNvSpPr>
            <a:spLocks noChangeShapeType="1"/>
          </p:cNvSpPr>
          <p:nvPr/>
        </p:nvSpPr>
        <p:spPr bwMode="auto">
          <a:xfrm>
            <a:off x="3594100" y="4592637"/>
            <a:ext cx="0" cy="255588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54"/>
          <p:cNvSpPr>
            <a:spLocks noChangeShapeType="1"/>
          </p:cNvSpPr>
          <p:nvPr/>
        </p:nvSpPr>
        <p:spPr bwMode="auto">
          <a:xfrm>
            <a:off x="4637088" y="4592637"/>
            <a:ext cx="0" cy="255588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64"/>
          <p:cNvSpPr>
            <a:spLocks noChangeShapeType="1"/>
          </p:cNvSpPr>
          <p:nvPr/>
        </p:nvSpPr>
        <p:spPr bwMode="auto">
          <a:xfrm>
            <a:off x="5562600" y="4592637"/>
            <a:ext cx="0" cy="255588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5105400" y="4745037"/>
            <a:ext cx="1079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000" b="1">
                <a:latin typeface="GE Inspira" pitchFamily="34" charset="0"/>
              </a:rPr>
              <a:t>Others</a:t>
            </a:r>
          </a:p>
        </p:txBody>
      </p:sp>
      <p:sp>
        <p:nvSpPr>
          <p:cNvPr id="27" name="Line 69"/>
          <p:cNvSpPr>
            <a:spLocks noChangeShapeType="1"/>
          </p:cNvSpPr>
          <p:nvPr/>
        </p:nvSpPr>
        <p:spPr bwMode="auto">
          <a:xfrm>
            <a:off x="1828800" y="4592637"/>
            <a:ext cx="0" cy="255588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71"/>
          <p:cNvSpPr>
            <a:spLocks noChangeArrowheads="1"/>
          </p:cNvSpPr>
          <p:nvPr/>
        </p:nvSpPr>
        <p:spPr bwMode="auto">
          <a:xfrm>
            <a:off x="1371600" y="4821237"/>
            <a:ext cx="914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000" b="1">
                <a:latin typeface="GE Inspira" pitchFamily="34" charset="0"/>
              </a:rPr>
              <a:t>Reward Points</a:t>
            </a:r>
          </a:p>
        </p:txBody>
      </p:sp>
      <p:sp>
        <p:nvSpPr>
          <p:cNvPr id="29" name="Text Box 74"/>
          <p:cNvSpPr txBox="1">
            <a:spLocks noChangeArrowheads="1"/>
          </p:cNvSpPr>
          <p:nvPr/>
        </p:nvSpPr>
        <p:spPr bwMode="auto">
          <a:xfrm>
            <a:off x="1600200" y="4333557"/>
            <a:ext cx="609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Press 2</a:t>
            </a:r>
          </a:p>
        </p:txBody>
      </p:sp>
      <p:sp>
        <p:nvSpPr>
          <p:cNvPr id="30" name="Text Box 75"/>
          <p:cNvSpPr txBox="1">
            <a:spLocks noChangeArrowheads="1"/>
          </p:cNvSpPr>
          <p:nvPr/>
        </p:nvSpPr>
        <p:spPr bwMode="auto">
          <a:xfrm>
            <a:off x="2387600" y="4318317"/>
            <a:ext cx="5603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Press 3</a:t>
            </a:r>
          </a:p>
        </p:txBody>
      </p:sp>
      <p:sp>
        <p:nvSpPr>
          <p:cNvPr id="31" name="Text Box 76"/>
          <p:cNvSpPr txBox="1">
            <a:spLocks noChangeArrowheads="1"/>
          </p:cNvSpPr>
          <p:nvPr/>
        </p:nvSpPr>
        <p:spPr bwMode="auto">
          <a:xfrm>
            <a:off x="3314700" y="4333557"/>
            <a:ext cx="5603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Calibri" pitchFamily="34" charset="0"/>
              </a:rPr>
              <a:t>Press 4</a:t>
            </a:r>
          </a:p>
        </p:txBody>
      </p:sp>
      <p:sp>
        <p:nvSpPr>
          <p:cNvPr id="32" name="Text Box 77"/>
          <p:cNvSpPr txBox="1">
            <a:spLocks noChangeArrowheads="1"/>
          </p:cNvSpPr>
          <p:nvPr/>
        </p:nvSpPr>
        <p:spPr bwMode="auto">
          <a:xfrm>
            <a:off x="4343400" y="4326255"/>
            <a:ext cx="5603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Press 5</a:t>
            </a:r>
          </a:p>
        </p:txBody>
      </p:sp>
      <p:sp>
        <p:nvSpPr>
          <p:cNvPr id="33" name="Text Box 78"/>
          <p:cNvSpPr txBox="1">
            <a:spLocks noChangeArrowheads="1"/>
          </p:cNvSpPr>
          <p:nvPr/>
        </p:nvSpPr>
        <p:spPr bwMode="auto">
          <a:xfrm>
            <a:off x="5245100" y="4312602"/>
            <a:ext cx="5603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Press 6</a:t>
            </a:r>
          </a:p>
        </p:txBody>
      </p:sp>
      <p:sp>
        <p:nvSpPr>
          <p:cNvPr id="48" name="Line 119"/>
          <p:cNvSpPr>
            <a:spLocks noChangeShapeType="1"/>
          </p:cNvSpPr>
          <p:nvPr/>
        </p:nvSpPr>
        <p:spPr bwMode="auto">
          <a:xfrm>
            <a:off x="6540500" y="4592637"/>
            <a:ext cx="0" cy="255588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Rectangle 120"/>
          <p:cNvSpPr>
            <a:spLocks noChangeArrowheads="1"/>
          </p:cNvSpPr>
          <p:nvPr/>
        </p:nvSpPr>
        <p:spPr bwMode="auto">
          <a:xfrm>
            <a:off x="6019800" y="4745037"/>
            <a:ext cx="1079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000" b="1">
                <a:latin typeface="GE Inspira" pitchFamily="34" charset="0"/>
              </a:rPr>
              <a:t>Speak to CSA</a:t>
            </a:r>
          </a:p>
        </p:txBody>
      </p:sp>
      <p:sp>
        <p:nvSpPr>
          <p:cNvPr id="50" name="Text Box 121"/>
          <p:cNvSpPr txBox="1">
            <a:spLocks noChangeArrowheads="1"/>
          </p:cNvSpPr>
          <p:nvPr/>
        </p:nvSpPr>
        <p:spPr bwMode="auto">
          <a:xfrm>
            <a:off x="6235700" y="4307840"/>
            <a:ext cx="5603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Press 9</a:t>
            </a:r>
          </a:p>
        </p:txBody>
      </p:sp>
      <p:sp>
        <p:nvSpPr>
          <p:cNvPr id="51" name="Line 122"/>
          <p:cNvSpPr>
            <a:spLocks noChangeShapeType="1"/>
          </p:cNvSpPr>
          <p:nvPr/>
        </p:nvSpPr>
        <p:spPr bwMode="auto">
          <a:xfrm>
            <a:off x="7556500" y="4565650"/>
            <a:ext cx="0" cy="255587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" name="Text Box 124"/>
          <p:cNvSpPr txBox="1">
            <a:spLocks noChangeArrowheads="1"/>
          </p:cNvSpPr>
          <p:nvPr/>
        </p:nvSpPr>
        <p:spPr bwMode="auto">
          <a:xfrm>
            <a:off x="7277100" y="4310698"/>
            <a:ext cx="5588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Press *</a:t>
            </a:r>
          </a:p>
        </p:txBody>
      </p:sp>
      <p:sp>
        <p:nvSpPr>
          <p:cNvPr id="71" name="Rectangle 120"/>
          <p:cNvSpPr>
            <a:spLocks noChangeArrowheads="1"/>
          </p:cNvSpPr>
          <p:nvPr/>
        </p:nvSpPr>
        <p:spPr bwMode="auto">
          <a:xfrm>
            <a:off x="7162800" y="4745037"/>
            <a:ext cx="1079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000" b="1">
                <a:latin typeface="GE Inspira" pitchFamily="34" charset="0"/>
              </a:rPr>
              <a:t>Previous Menu</a:t>
            </a:r>
          </a:p>
        </p:txBody>
      </p:sp>
      <p:sp>
        <p:nvSpPr>
          <p:cNvPr id="74" name="Text Box 134"/>
          <p:cNvSpPr txBox="1">
            <a:spLocks noChangeArrowheads="1"/>
          </p:cNvSpPr>
          <p:nvPr/>
        </p:nvSpPr>
        <p:spPr bwMode="auto">
          <a:xfrm>
            <a:off x="533400" y="5123815"/>
            <a:ext cx="1331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latin typeface="Calibri" pitchFamily="34" charset="0"/>
              </a:rPr>
              <a:t>- Register for ES</a:t>
            </a:r>
          </a:p>
        </p:txBody>
      </p:sp>
      <p:sp>
        <p:nvSpPr>
          <p:cNvPr id="75" name="Text Box 134"/>
          <p:cNvSpPr txBox="1">
            <a:spLocks noChangeArrowheads="1"/>
          </p:cNvSpPr>
          <p:nvPr/>
        </p:nvSpPr>
        <p:spPr bwMode="auto">
          <a:xfrm>
            <a:off x="533400" y="5352415"/>
            <a:ext cx="1331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latin typeface="Calibri" pitchFamily="34" charset="0"/>
              </a:rPr>
              <a:t>- Change TPIN </a:t>
            </a:r>
          </a:p>
        </p:txBody>
      </p:sp>
      <p:sp>
        <p:nvSpPr>
          <p:cNvPr id="76" name="Text Box 134"/>
          <p:cNvSpPr txBox="1">
            <a:spLocks noChangeArrowheads="1"/>
          </p:cNvSpPr>
          <p:nvPr/>
        </p:nvSpPr>
        <p:spPr bwMode="auto">
          <a:xfrm>
            <a:off x="533400" y="5560378"/>
            <a:ext cx="1219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latin typeface="Calibri" pitchFamily="34" charset="0"/>
              </a:rPr>
              <a:t>- Apply for ADDON</a:t>
            </a:r>
          </a:p>
        </p:txBody>
      </p:sp>
      <p:cxnSp>
        <p:nvCxnSpPr>
          <p:cNvPr id="77" name="Straight Connector 76"/>
          <p:cNvCxnSpPr/>
          <p:nvPr/>
        </p:nvCxnSpPr>
        <p:spPr>
          <a:xfrm rot="5400000" flipH="1" flipV="1">
            <a:off x="4110831" y="1154588"/>
            <a:ext cx="3333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5006975" y="5908674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Box 134"/>
          <p:cNvSpPr txBox="1">
            <a:spLocks noChangeArrowheads="1"/>
          </p:cNvSpPr>
          <p:nvPr/>
        </p:nvSpPr>
        <p:spPr bwMode="auto">
          <a:xfrm>
            <a:off x="533400" y="5771515"/>
            <a:ext cx="1524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latin typeface="Calibri" pitchFamily="34" charset="0"/>
              </a:rPr>
              <a:t>- Previous Menu ( Press *)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608015" y="5209222"/>
            <a:ext cx="1586" cy="730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32"/>
          <p:cNvSpPr>
            <a:spLocks noChangeArrowheads="1"/>
          </p:cNvSpPr>
          <p:nvPr/>
        </p:nvSpPr>
        <p:spPr bwMode="auto">
          <a:xfrm>
            <a:off x="0" y="1588"/>
            <a:ext cx="9144000" cy="4318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ctr"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GE Inspira" pitchFamily="34" charset="0"/>
              </a:rPr>
              <a:t>IVR Flow- Update Mobile </a:t>
            </a:r>
            <a:endParaRPr lang="en-US" sz="2000" b="1" dirty="0">
              <a:solidFill>
                <a:schemeClr val="bg1"/>
              </a:solidFill>
              <a:latin typeface="GE Inspira" pitchFamily="34" charset="0"/>
            </a:endParaRPr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7528560" y="1432560"/>
            <a:ext cx="0" cy="30480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571625" y="1981200"/>
            <a:ext cx="17463" cy="523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Line 29"/>
          <p:cNvSpPr>
            <a:spLocks noChangeShapeType="1"/>
          </p:cNvSpPr>
          <p:nvPr/>
        </p:nvSpPr>
        <p:spPr bwMode="auto">
          <a:xfrm>
            <a:off x="8412480" y="1432560"/>
            <a:ext cx="0" cy="30480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" name="Rectangle 130"/>
          <p:cNvSpPr>
            <a:spLocks noChangeArrowheads="1"/>
          </p:cNvSpPr>
          <p:nvPr/>
        </p:nvSpPr>
        <p:spPr bwMode="auto">
          <a:xfrm>
            <a:off x="7957185" y="1672590"/>
            <a:ext cx="9429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000" b="1" dirty="0" smtClean="0">
                <a:latin typeface="GE Inspira" pitchFamily="34" charset="0"/>
              </a:rPr>
              <a:t>Generate PIN</a:t>
            </a:r>
            <a:endParaRPr lang="en-US" sz="1000" b="1" dirty="0">
              <a:latin typeface="GE Inspira" pitchFamily="34" charset="0"/>
            </a:endParaRPr>
          </a:p>
        </p:txBody>
      </p:sp>
      <p:sp>
        <p:nvSpPr>
          <p:cNvPr id="102" name="Text Box 129"/>
          <p:cNvSpPr txBox="1">
            <a:spLocks noChangeArrowheads="1"/>
          </p:cNvSpPr>
          <p:nvPr/>
        </p:nvSpPr>
        <p:spPr bwMode="auto">
          <a:xfrm>
            <a:off x="8125778" y="1140777"/>
            <a:ext cx="7000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Press </a:t>
            </a:r>
            <a:r>
              <a:rPr lang="en-US" sz="1000" b="1" dirty="0" smtClean="0">
                <a:latin typeface="Calibri" pitchFamily="34" charset="0"/>
              </a:rPr>
              <a:t>6</a:t>
            </a:r>
            <a:endParaRPr lang="en-US" sz="1000" b="1" dirty="0">
              <a:latin typeface="Calibri" pitchFamily="34" charset="0"/>
            </a:endParaRPr>
          </a:p>
        </p:txBody>
      </p:sp>
      <p:sp>
        <p:nvSpPr>
          <p:cNvPr id="94" name="Rectangle 102"/>
          <p:cNvSpPr>
            <a:spLocks noChangeArrowheads="1"/>
          </p:cNvSpPr>
          <p:nvPr/>
        </p:nvSpPr>
        <p:spPr bwMode="auto">
          <a:xfrm>
            <a:off x="5593080" y="2727960"/>
            <a:ext cx="10541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b="1" dirty="0">
                <a:latin typeface="GE Inspira" pitchFamily="34" charset="0"/>
              </a:rPr>
              <a:t>Previous Menu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rot="5400000">
            <a:off x="5860574" y="268906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98"/>
          <p:cNvSpPr txBox="1">
            <a:spLocks noChangeArrowheads="1"/>
          </p:cNvSpPr>
          <p:nvPr/>
        </p:nvSpPr>
        <p:spPr bwMode="auto">
          <a:xfrm>
            <a:off x="5716905" y="2268537"/>
            <a:ext cx="609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Press *</a:t>
            </a:r>
          </a:p>
        </p:txBody>
      </p:sp>
    </p:spTree>
    <p:extLst>
      <p:ext uri="{BB962C8B-B14F-4D97-AF65-F5344CB8AC3E}">
        <p14:creationId xmlns:p14="http://schemas.microsoft.com/office/powerpoint/2010/main" val="1528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</TotalTime>
  <Words>162</Words>
  <Application>Microsoft Office PowerPoint</Application>
  <PresentationFormat>On-screen Show (4:3)</PresentationFormat>
  <Paragraphs>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User</dc:creator>
  <cp:keywords>September 22, 2004 – Version 1.1</cp:keywords>
  <dc:description>General Electric Company 2004</dc:description>
  <cp:lastModifiedBy>GE User</cp:lastModifiedBy>
  <cp:revision>16</cp:revision>
  <cp:lastPrinted>2013-08-26T05:29:57Z</cp:lastPrinted>
  <dcterms:created xsi:type="dcterms:W3CDTF">2012-09-20T10:11:58Z</dcterms:created>
  <dcterms:modified xsi:type="dcterms:W3CDTF">2014-06-07T11:01:07Z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