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1" r:id="rId5"/>
    <p:sldId id="266" r:id="rId6"/>
    <p:sldId id="267" r:id="rId7"/>
    <p:sldId id="268" r:id="rId8"/>
    <p:sldId id="260" r:id="rId9"/>
    <p:sldId id="262" r:id="rId10"/>
    <p:sldId id="269" r:id="rId11"/>
    <p:sldId id="264" r:id="rId12"/>
    <p:sldId id="270" r:id="rId13"/>
    <p:sldId id="265"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994" y="24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6812C4C-C88B-4FE8-B3E2-88548F613DFB}"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6812C4C-C88B-4FE8-B3E2-88548F613DFB}"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6812C4C-C88B-4FE8-B3E2-88548F613DFB}"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6812C4C-C88B-4FE8-B3E2-88548F613DF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813878A-4A8C-4E24-AB0E-894D0469A6AB}" type="datetimeFigureOut">
              <a:rPr lang="en-IN" smtClean="0"/>
              <a:t>17-05-2020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6812C4C-C88B-4FE8-B3E2-88548F613DFB}"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813878A-4A8C-4E24-AB0E-894D0469A6AB}" type="datetimeFigureOut">
              <a:rPr lang="en-IN" smtClean="0"/>
              <a:t>17-05-2020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6812C4C-C88B-4FE8-B3E2-88548F613DFB}"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429142"/>
          </a:xfrm>
        </p:spPr>
        <p:txBody>
          <a:bodyPr>
            <a:normAutofit/>
          </a:bodyPr>
          <a:lstStyle/>
          <a:p>
            <a:r>
              <a:rPr lang="en-US" sz="2700" b="1" dirty="0">
                <a:effectLst/>
              </a:rPr>
              <a:t>Analysis of Autonomous systems and its temporal dimensions using Social network analysis</a:t>
            </a:r>
            <a:r>
              <a:rPr lang="en-IN" dirty="0">
                <a:effectLst/>
              </a:rPr>
              <a:t/>
            </a:r>
            <a:br>
              <a:rPr lang="en-IN" dirty="0">
                <a:effectLst/>
              </a:rPr>
            </a:br>
            <a:r>
              <a:rPr lang="en-IN" dirty="0"/>
              <a:t/>
            </a:r>
            <a:br>
              <a:rPr lang="en-IN" dirty="0"/>
            </a:br>
            <a:endParaRPr lang="en-IN" dirty="0"/>
          </a:p>
        </p:txBody>
      </p:sp>
    </p:spTree>
    <p:extLst>
      <p:ext uri="{BB962C8B-B14F-4D97-AF65-F5344CB8AC3E}">
        <p14:creationId xmlns:p14="http://schemas.microsoft.com/office/powerpoint/2010/main" val="3586401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free networks</a:t>
            </a:r>
            <a:endParaRPr lang="en-IN" dirty="0"/>
          </a:p>
        </p:txBody>
      </p:sp>
      <p:sp>
        <p:nvSpPr>
          <p:cNvPr id="3" name="Content Placeholder 2"/>
          <p:cNvSpPr>
            <a:spLocks noGrp="1"/>
          </p:cNvSpPr>
          <p:nvPr>
            <p:ph idx="1"/>
          </p:nvPr>
        </p:nvSpPr>
        <p:spPr/>
        <p:txBody>
          <a:bodyPr>
            <a:normAutofit lnSpcReduction="10000"/>
          </a:bodyPr>
          <a:lstStyle/>
          <a:p>
            <a:r>
              <a:rPr lang="en-US" sz="2400" dirty="0"/>
              <a:t>Scale free networks are the mathematical graphs or network which consists of large hubs. Scale free networks mainly consists of power law degree distributions, which power law consists same functions on different scales </a:t>
            </a:r>
            <a:endParaRPr lang="en-US" sz="2400" dirty="0" smtClean="0"/>
          </a:p>
          <a:p>
            <a:r>
              <a:rPr lang="en-US" sz="2400" dirty="0"/>
              <a:t>As we researched  on various research articles and various sizes of data, scale free networks model is suitable to the BGP routing dataset.</a:t>
            </a:r>
            <a:endParaRPr lang="en-IN" sz="2400" dirty="0"/>
          </a:p>
          <a:p>
            <a:r>
              <a:rPr lang="en-US" sz="2400" dirty="0"/>
              <a:t>Because, every day route view BGP data is inconsistent, it varies. So, on every scales, power law consists of same functional forms in scale free networks. Eventually, for our project </a:t>
            </a:r>
            <a:r>
              <a:rPr lang="en-US" sz="2400" b="1" u="sng" dirty="0"/>
              <a:t>scale free networks are best for data modeling.</a:t>
            </a:r>
            <a:endParaRPr lang="en-IN" sz="2400" b="1" u="sng" dirty="0"/>
          </a:p>
          <a:p>
            <a:endParaRPr lang="en-IN" sz="2400" dirty="0"/>
          </a:p>
        </p:txBody>
      </p:sp>
    </p:spTree>
    <p:extLst>
      <p:ext uri="{BB962C8B-B14F-4D97-AF65-F5344CB8AC3E}">
        <p14:creationId xmlns:p14="http://schemas.microsoft.com/office/powerpoint/2010/main" val="2486033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pic>
        <p:nvPicPr>
          <p:cNvPr id="1026" name="Picture 2" descr="C:\Users\prudh\OneDrive\Desktop\Screenshot (159).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9796" t="24793" r="1" b="7221"/>
          <a:stretch/>
        </p:blipFill>
        <p:spPr bwMode="auto">
          <a:xfrm>
            <a:off x="323528" y="1363784"/>
            <a:ext cx="3854254" cy="24482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rudh\OneDrive\Desktop\Screenshot (16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250" t="20852" b="7550"/>
          <a:stretch/>
        </p:blipFill>
        <p:spPr bwMode="auto">
          <a:xfrm>
            <a:off x="5292080" y="1196753"/>
            <a:ext cx="3367836" cy="2782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prudh\OneDrive\Desktop\Screenshot (158).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61" t="28237" r="33555" b="14219"/>
          <a:stretch/>
        </p:blipFill>
        <p:spPr bwMode="auto">
          <a:xfrm>
            <a:off x="3491880" y="3799313"/>
            <a:ext cx="2956785" cy="292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911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Dash board</a:t>
            </a:r>
            <a:endParaRPr lang="en-IN" dirty="0"/>
          </a:p>
        </p:txBody>
      </p:sp>
      <p:pic>
        <p:nvPicPr>
          <p:cNvPr id="1028" name="Picture 4" descr="C:\Users\pavan\Pictures\Screenshots\Screenshot (203).png"/>
          <p:cNvPicPr>
            <a:picLocks noChangeAspect="1" noChangeArrowheads="1"/>
          </p:cNvPicPr>
          <p:nvPr/>
        </p:nvPicPr>
        <p:blipFill rotWithShape="1">
          <a:blip r:embed="rId2">
            <a:extLst>
              <a:ext uri="{28A0092B-C50C-407E-A947-70E740481C1C}">
                <a14:useLocalDpi xmlns:a14="http://schemas.microsoft.com/office/drawing/2010/main" val="0"/>
              </a:ext>
            </a:extLst>
          </a:blip>
          <a:srcRect l="27001" t="4178" r="26235" b="46902"/>
          <a:stretch/>
        </p:blipFill>
        <p:spPr bwMode="auto">
          <a:xfrm>
            <a:off x="1403648" y="1412776"/>
            <a:ext cx="6873760" cy="444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11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70186"/>
          </a:xfrm>
        </p:spPr>
        <p:txBody>
          <a:bodyPr>
            <a:normAutofit fontScale="90000"/>
          </a:bodyPr>
          <a:lstStyle/>
          <a:p>
            <a:r>
              <a:rPr lang="en-IN" dirty="0" smtClean="0"/>
              <a:t>Implementation</a:t>
            </a:r>
            <a:br>
              <a:rPr lang="en-IN" dirty="0" smtClean="0"/>
            </a:br>
            <a:r>
              <a:rPr lang="en-IN" sz="2700" dirty="0" smtClean="0"/>
              <a:t>Some of the layouts and graphs in BGP network data</a:t>
            </a:r>
            <a:br>
              <a:rPr lang="en-IN" sz="2700" dirty="0" smtClean="0"/>
            </a:br>
            <a:endParaRPr lang="en-IN" sz="2700" dirty="0"/>
          </a:p>
        </p:txBody>
      </p:sp>
      <p:pic>
        <p:nvPicPr>
          <p:cNvPr id="2051" name="Picture 3" descr="C:\Users\prudh\OneDrive\Desktop\Screenshot (162).p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4880" t="6400" b="4659"/>
          <a:stretch/>
        </p:blipFill>
        <p:spPr bwMode="auto">
          <a:xfrm>
            <a:off x="1403648" y="1628800"/>
            <a:ext cx="5006493" cy="26332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avan\Pictures\Screenshots\Screenshot (189).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32" b="5742"/>
          <a:stretch/>
        </p:blipFill>
        <p:spPr bwMode="auto">
          <a:xfrm>
            <a:off x="3131841" y="4437112"/>
            <a:ext cx="5981886" cy="24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453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effectLst/>
              </a:rPr>
              <a:t>References</a:t>
            </a:r>
            <a:r>
              <a:rPr lang="en-IN" dirty="0">
                <a:effectLst/>
              </a:rPr>
              <a:t/>
            </a:r>
            <a:br>
              <a:rPr lang="en-IN" dirty="0">
                <a:effectLst/>
              </a:rPr>
            </a:br>
            <a:endParaRPr lang="en-IN" dirty="0"/>
          </a:p>
        </p:txBody>
      </p:sp>
      <p:sp>
        <p:nvSpPr>
          <p:cNvPr id="3" name="Content Placeholder 2"/>
          <p:cNvSpPr>
            <a:spLocks noGrp="1"/>
          </p:cNvSpPr>
          <p:nvPr>
            <p:ph idx="1"/>
          </p:nvPr>
        </p:nvSpPr>
        <p:spPr/>
        <p:txBody>
          <a:bodyPr>
            <a:normAutofit fontScale="47500" lnSpcReduction="20000"/>
          </a:bodyPr>
          <a:lstStyle/>
          <a:p>
            <a:pPr marL="82296" indent="0">
              <a:buNone/>
            </a:pPr>
            <a:r>
              <a:rPr lang="en-IN" dirty="0"/>
              <a:t> [1] </a:t>
            </a:r>
            <a:r>
              <a:rPr lang="en-IN" dirty="0" err="1"/>
              <a:t>Scholz</a:t>
            </a:r>
            <a:r>
              <a:rPr lang="en-IN" dirty="0"/>
              <a:t>-Reiter B, </a:t>
            </a:r>
            <a:r>
              <a:rPr lang="en-IN" dirty="0" err="1"/>
              <a:t>Rekersbrink</a:t>
            </a:r>
            <a:r>
              <a:rPr lang="en-IN" dirty="0"/>
              <a:t> H, Go¨ </a:t>
            </a:r>
            <a:r>
              <a:rPr lang="en-IN" dirty="0" err="1"/>
              <a:t>rges</a:t>
            </a:r>
            <a:r>
              <a:rPr lang="en-IN" dirty="0"/>
              <a:t> M (2010) Dynamic flexible flow shop</a:t>
            </a:r>
          </a:p>
          <a:p>
            <a:pPr marL="82296" indent="0">
              <a:buNone/>
            </a:pPr>
            <a:r>
              <a:rPr lang="en-IN" dirty="0"/>
              <a:t>problems—scheduling heuristics vs. autonomous control. CIRP Annals – Manufacturing</a:t>
            </a:r>
          </a:p>
          <a:p>
            <a:pPr marL="82296" indent="0">
              <a:buNone/>
            </a:pPr>
            <a:r>
              <a:rPr lang="en-IN" dirty="0"/>
              <a:t>Technology 59(1):465–468</a:t>
            </a:r>
            <a:r>
              <a:rPr lang="en-IN" dirty="0" smtClean="0"/>
              <a:t>.</a:t>
            </a:r>
          </a:p>
          <a:p>
            <a:pPr marL="82296" indent="0">
              <a:buNone/>
            </a:pPr>
            <a:endParaRPr lang="en-IN" dirty="0"/>
          </a:p>
          <a:p>
            <a:pPr marL="82296" indent="0">
              <a:buNone/>
            </a:pPr>
            <a:r>
              <a:rPr lang="en-IN" dirty="0"/>
              <a:t> </a:t>
            </a:r>
            <a:r>
              <a:rPr lang="en-IN" dirty="0" smtClean="0"/>
              <a:t>[</a:t>
            </a:r>
            <a:r>
              <a:rPr lang="en-IN" dirty="0"/>
              <a:t>2] </a:t>
            </a:r>
            <a:r>
              <a:rPr lang="en-IN" dirty="0" err="1"/>
              <a:t>Norstedt</a:t>
            </a:r>
            <a:r>
              <a:rPr lang="en-IN" dirty="0"/>
              <a:t> JP, </a:t>
            </a:r>
            <a:r>
              <a:rPr lang="en-IN" dirty="0" err="1"/>
              <a:t>Aguren</a:t>
            </a:r>
            <a:r>
              <a:rPr lang="en-IN" dirty="0"/>
              <a:t> S (1973) The Saab-</a:t>
            </a:r>
            <a:r>
              <a:rPr lang="en-IN" dirty="0" err="1"/>
              <a:t>Scania</a:t>
            </a:r>
            <a:r>
              <a:rPr lang="en-IN" dirty="0"/>
              <a:t> Report, Swedish Employers’</a:t>
            </a:r>
          </a:p>
          <a:p>
            <a:pPr marL="82296" indent="0">
              <a:buNone/>
            </a:pPr>
            <a:r>
              <a:rPr lang="en-IN" dirty="0"/>
              <a:t>Confederation, Stockholm.</a:t>
            </a:r>
          </a:p>
          <a:p>
            <a:endParaRPr lang="en-IN" dirty="0"/>
          </a:p>
          <a:p>
            <a:pPr marL="82296" indent="0">
              <a:buNone/>
            </a:pPr>
            <a:r>
              <a:rPr lang="en-IN" dirty="0"/>
              <a:t>[3] </a:t>
            </a:r>
            <a:r>
              <a:rPr lang="en-IN" dirty="0" err="1"/>
              <a:t>Jovane</a:t>
            </a:r>
            <a:r>
              <a:rPr lang="en-IN" dirty="0"/>
              <a:t> F, </a:t>
            </a:r>
            <a:r>
              <a:rPr lang="en-IN" dirty="0" err="1"/>
              <a:t>Koren</a:t>
            </a:r>
            <a:r>
              <a:rPr lang="en-IN" dirty="0"/>
              <a:t> Y, Boer C (2003) Present and future of flexible automation:</a:t>
            </a:r>
          </a:p>
          <a:p>
            <a:pPr marL="82296" indent="0">
              <a:buNone/>
            </a:pPr>
            <a:r>
              <a:rPr lang="en-IN" dirty="0"/>
              <a:t>towards new paradigms. CIRP Annals – Manufacturing Technology 52(2):543–</a:t>
            </a:r>
          </a:p>
          <a:p>
            <a:pPr marL="82296" indent="0">
              <a:buNone/>
            </a:pPr>
            <a:r>
              <a:rPr lang="en-IN" dirty="0"/>
              <a:t>560.</a:t>
            </a:r>
          </a:p>
          <a:p>
            <a:pPr marL="82296" indent="0">
              <a:buNone/>
            </a:pPr>
            <a:r>
              <a:rPr lang="en-IN" dirty="0" smtClean="0"/>
              <a:t>[</a:t>
            </a:r>
            <a:r>
              <a:rPr lang="en-IN" dirty="0"/>
              <a:t>4] Van </a:t>
            </a:r>
            <a:r>
              <a:rPr lang="en-IN" dirty="0" err="1"/>
              <a:t>Brussel</a:t>
            </a:r>
            <a:r>
              <a:rPr lang="en-IN" dirty="0"/>
              <a:t> H, </a:t>
            </a:r>
            <a:r>
              <a:rPr lang="en-IN" dirty="0" err="1"/>
              <a:t>Wyns</a:t>
            </a:r>
            <a:r>
              <a:rPr lang="en-IN" dirty="0"/>
              <a:t> J, </a:t>
            </a:r>
            <a:r>
              <a:rPr lang="en-IN" dirty="0" err="1"/>
              <a:t>Valckenaers</a:t>
            </a:r>
            <a:r>
              <a:rPr lang="en-IN" dirty="0"/>
              <a:t> P, </a:t>
            </a:r>
            <a:r>
              <a:rPr lang="en-IN" dirty="0" err="1"/>
              <a:t>Bongaerts</a:t>
            </a:r>
            <a:r>
              <a:rPr lang="en-IN" dirty="0"/>
              <a:t> L, </a:t>
            </a:r>
            <a:r>
              <a:rPr lang="en-IN" dirty="0" err="1"/>
              <a:t>Peeters</a:t>
            </a:r>
            <a:r>
              <a:rPr lang="en-IN" dirty="0"/>
              <a:t> P (1998) Reference</a:t>
            </a:r>
          </a:p>
          <a:p>
            <a:pPr marL="82296" indent="0">
              <a:buNone/>
            </a:pPr>
            <a:r>
              <a:rPr lang="en-IN" dirty="0"/>
              <a:t>architecture for </a:t>
            </a:r>
            <a:r>
              <a:rPr lang="en-IN" dirty="0" err="1"/>
              <a:t>holonic</a:t>
            </a:r>
            <a:r>
              <a:rPr lang="en-IN" dirty="0"/>
              <a:t> manufacturing systems: PROSA. Computers in Industry</a:t>
            </a:r>
          </a:p>
          <a:p>
            <a:pPr marL="82296" indent="0">
              <a:buNone/>
            </a:pPr>
            <a:r>
              <a:rPr lang="en-IN" dirty="0"/>
              <a:t>37(3):255–274.</a:t>
            </a:r>
          </a:p>
          <a:p>
            <a:pPr marL="82296" indent="0">
              <a:buNone/>
            </a:pPr>
            <a:endParaRPr lang="en-IN" dirty="0" smtClean="0"/>
          </a:p>
          <a:p>
            <a:pPr marL="82296" indent="0">
              <a:buNone/>
            </a:pPr>
            <a:r>
              <a:rPr lang="en-IN" dirty="0" smtClean="0"/>
              <a:t>[</a:t>
            </a:r>
            <a:r>
              <a:rPr lang="en-IN" dirty="0"/>
              <a:t>5] </a:t>
            </a:r>
            <a:r>
              <a:rPr lang="en-IN" dirty="0" err="1"/>
              <a:t>Butala</a:t>
            </a:r>
            <a:r>
              <a:rPr lang="en-IN" dirty="0"/>
              <a:t> P, </a:t>
            </a:r>
            <a:r>
              <a:rPr lang="en-IN" dirty="0" err="1"/>
              <a:t>Sluga</a:t>
            </a:r>
            <a:r>
              <a:rPr lang="en-IN" dirty="0"/>
              <a:t> A (2006) Autonomous work systems in manufacturing networks.</a:t>
            </a:r>
          </a:p>
          <a:p>
            <a:pPr marL="82296" indent="0">
              <a:buNone/>
            </a:pPr>
            <a:r>
              <a:rPr lang="en-IN" dirty="0"/>
              <a:t>CIRP Annals – Manufacturing Technology 55(1):521–524.</a:t>
            </a:r>
          </a:p>
        </p:txBody>
      </p:sp>
    </p:spTree>
    <p:extLst>
      <p:ext uri="{BB962C8B-B14F-4D97-AF65-F5344CB8AC3E}">
        <p14:creationId xmlns:p14="http://schemas.microsoft.com/office/powerpoint/2010/main" val="2589077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70000" lnSpcReduction="20000"/>
          </a:bodyPr>
          <a:lstStyle/>
          <a:p>
            <a:endParaRPr lang="en-US" dirty="0" smtClean="0"/>
          </a:p>
          <a:p>
            <a:pPr>
              <a:buFont typeface="Arial" pitchFamily="34" charset="0"/>
              <a:buChar char="•"/>
            </a:pPr>
            <a:r>
              <a:rPr lang="en-US" dirty="0" smtClean="0"/>
              <a:t>The </a:t>
            </a:r>
            <a:r>
              <a:rPr lang="en-US" dirty="0"/>
              <a:t>main </a:t>
            </a:r>
            <a:r>
              <a:rPr lang="en-US" dirty="0" smtClean="0"/>
              <a:t>objective </a:t>
            </a:r>
            <a:r>
              <a:rPr lang="en-US" dirty="0"/>
              <a:t>of this project is to building a successful modeling tool able to generate realistic graphs for use in networking simulations. </a:t>
            </a:r>
            <a:endParaRPr lang="en-US" dirty="0" smtClean="0"/>
          </a:p>
          <a:p>
            <a:r>
              <a:rPr lang="en-US" dirty="0" smtClean="0"/>
              <a:t>In </a:t>
            </a:r>
            <a:r>
              <a:rPr lang="en-US" dirty="0"/>
              <a:t>this project we provide a detailed analysis of the inter-domain topology of the Internet. The collected data and the resulting analysis will be based on one-year span routing dataset, we give results concerning major topology properties (nodes and edges number, average degree and distance, routing policy, etc.) and main distributions degree, distance, etc. </a:t>
            </a:r>
            <a:endParaRPr lang="en-US" dirty="0" smtClean="0"/>
          </a:p>
          <a:p>
            <a:r>
              <a:rPr lang="en-US" dirty="0" smtClean="0"/>
              <a:t>We </a:t>
            </a:r>
            <a:r>
              <a:rPr lang="en-US" dirty="0"/>
              <a:t>provide different types of </a:t>
            </a:r>
            <a:r>
              <a:rPr lang="en-US" dirty="0" smtClean="0"/>
              <a:t>visualizations and layouts for </a:t>
            </a:r>
            <a:r>
              <a:rPr lang="en-US" dirty="0"/>
              <a:t>each and every property in the network, to the users for their convenience. Eventually, we will do data </a:t>
            </a:r>
            <a:r>
              <a:rPr lang="en-US" dirty="0" err="1"/>
              <a:t>modelling</a:t>
            </a:r>
            <a:r>
              <a:rPr lang="en-US" dirty="0"/>
              <a:t> based on the </a:t>
            </a:r>
            <a:r>
              <a:rPr lang="en-US" dirty="0" smtClean="0"/>
              <a:t>properties </a:t>
            </a:r>
            <a:r>
              <a:rPr lang="en-US" dirty="0"/>
              <a:t>in the network.</a:t>
            </a:r>
            <a:endParaRPr lang="en-IN" dirty="0"/>
          </a:p>
          <a:p>
            <a:endParaRPr lang="en-IN" dirty="0"/>
          </a:p>
        </p:txBody>
      </p:sp>
    </p:spTree>
    <p:extLst>
      <p:ext uri="{BB962C8B-B14F-4D97-AF65-F5344CB8AC3E}">
        <p14:creationId xmlns:p14="http://schemas.microsoft.com/office/powerpoint/2010/main" val="252347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Problem foundation &amp;&amp; System Design</a:t>
            </a:r>
            <a:endParaRPr lang="en-IN" dirty="0"/>
          </a:p>
        </p:txBody>
      </p:sp>
      <p:sp>
        <p:nvSpPr>
          <p:cNvPr id="3" name="Content Placeholder 2"/>
          <p:cNvSpPr>
            <a:spLocks noGrp="1"/>
          </p:cNvSpPr>
          <p:nvPr>
            <p:ph idx="1"/>
          </p:nvPr>
        </p:nvSpPr>
        <p:spPr/>
        <p:txBody>
          <a:bodyPr>
            <a:normAutofit/>
          </a:bodyPr>
          <a:lstStyle/>
          <a:p>
            <a:r>
              <a:rPr lang="en-US" sz="2400" dirty="0"/>
              <a:t>Our</a:t>
            </a:r>
            <a:r>
              <a:rPr lang="en-US" sz="2400" b="1" dirty="0"/>
              <a:t> </a:t>
            </a:r>
            <a:r>
              <a:rPr lang="en-US" sz="2400" dirty="0"/>
              <a:t>tool consisting a data </a:t>
            </a:r>
            <a:r>
              <a:rPr lang="en-US" sz="2400" dirty="0" smtClean="0"/>
              <a:t>of </a:t>
            </a:r>
            <a:r>
              <a:rPr lang="en-US" sz="2400" dirty="0"/>
              <a:t>BGP dataset which </a:t>
            </a:r>
            <a:r>
              <a:rPr lang="en-US" sz="2400" dirty="0" smtClean="0"/>
              <a:t> </a:t>
            </a:r>
            <a:r>
              <a:rPr lang="en-US" sz="2400" dirty="0"/>
              <a:t>consists of a AS number(router number), edges(connection between them</a:t>
            </a:r>
            <a:r>
              <a:rPr lang="en-US" sz="2400" dirty="0" smtClean="0"/>
              <a:t>)</a:t>
            </a:r>
          </a:p>
          <a:p>
            <a:r>
              <a:rPr lang="en-US" sz="2400" dirty="0" smtClean="0"/>
              <a:t>In </a:t>
            </a:r>
            <a:r>
              <a:rPr lang="en-US" sz="2400" dirty="0"/>
              <a:t>the existing network tools of BGP dataset, they didn’t have a different visualization techniques, network properties. We proposed the different visualization techniques among the various properties of the network. </a:t>
            </a:r>
            <a:endParaRPr lang="en-US" sz="2400" dirty="0" smtClean="0"/>
          </a:p>
          <a:p>
            <a:r>
              <a:rPr lang="en-US" sz="2400" dirty="0" smtClean="0"/>
              <a:t>Some </a:t>
            </a:r>
            <a:r>
              <a:rPr lang="en-US" sz="2400" dirty="0"/>
              <a:t>of them are degree centrality, closeness centrality, </a:t>
            </a:r>
            <a:r>
              <a:rPr lang="en-US" sz="2400" dirty="0" err="1"/>
              <a:t>betweeness</a:t>
            </a:r>
            <a:r>
              <a:rPr lang="en-US" sz="2400" dirty="0"/>
              <a:t> centrality, community detection , cliques, hubs, degree distribution, clustering coefficient etc. </a:t>
            </a:r>
            <a:endParaRPr lang="en-IN" sz="2400" dirty="0"/>
          </a:p>
          <a:p>
            <a:endParaRPr lang="en-IN" dirty="0"/>
          </a:p>
        </p:txBody>
      </p:sp>
    </p:spTree>
    <p:extLst>
      <p:ext uri="{BB962C8B-B14F-4D97-AF65-F5344CB8AC3E}">
        <p14:creationId xmlns:p14="http://schemas.microsoft.com/office/powerpoint/2010/main" val="2261109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Experimental Setup</a:t>
            </a:r>
            <a:endParaRPr lang="en-IN" dirty="0"/>
          </a:p>
        </p:txBody>
      </p:sp>
      <p:sp>
        <p:nvSpPr>
          <p:cNvPr id="3" name="Content Placeholder 2"/>
          <p:cNvSpPr>
            <a:spLocks noGrp="1"/>
          </p:cNvSpPr>
          <p:nvPr>
            <p:ph idx="1"/>
          </p:nvPr>
        </p:nvSpPr>
        <p:spPr/>
        <p:txBody>
          <a:bodyPr>
            <a:normAutofit fontScale="77500" lnSpcReduction="20000"/>
          </a:bodyPr>
          <a:lstStyle/>
          <a:p>
            <a:pPr marL="82296" indent="0">
              <a:buNone/>
            </a:pPr>
            <a:r>
              <a:rPr lang="en-IN" dirty="0" smtClean="0"/>
              <a:t>Hardware</a:t>
            </a:r>
          </a:p>
          <a:p>
            <a:r>
              <a:rPr lang="en-US" dirty="0"/>
              <a:t>To implement this tool, we need desktop or PC. </a:t>
            </a:r>
            <a:endParaRPr lang="en-US" dirty="0" smtClean="0"/>
          </a:p>
          <a:p>
            <a:r>
              <a:rPr lang="en-US" dirty="0" smtClean="0"/>
              <a:t>It </a:t>
            </a:r>
            <a:r>
              <a:rPr lang="en-US" dirty="0"/>
              <a:t>can run on different platforms(like windows, </a:t>
            </a:r>
            <a:r>
              <a:rPr lang="en-US" dirty="0" err="1"/>
              <a:t>linux</a:t>
            </a:r>
            <a:r>
              <a:rPr lang="en-US" dirty="0"/>
              <a:t>, mac).</a:t>
            </a:r>
            <a:endParaRPr lang="en-IN" dirty="0"/>
          </a:p>
          <a:p>
            <a:pPr marL="82296" indent="0">
              <a:buNone/>
            </a:pPr>
            <a:r>
              <a:rPr lang="en-IN" dirty="0" smtClean="0"/>
              <a:t>Software</a:t>
            </a:r>
          </a:p>
          <a:p>
            <a:r>
              <a:rPr lang="en-US" dirty="0"/>
              <a:t>we are using the software tool is R </a:t>
            </a:r>
            <a:r>
              <a:rPr lang="en-US" dirty="0" smtClean="0"/>
              <a:t>Studio.</a:t>
            </a:r>
            <a:endParaRPr lang="en-IN" dirty="0"/>
          </a:p>
          <a:p>
            <a:r>
              <a:rPr lang="en-US" dirty="0" err="1"/>
              <a:t>RStudio</a:t>
            </a:r>
            <a:r>
              <a:rPr lang="en-US" dirty="0"/>
              <a:t> is an integrated development environment (IDE) </a:t>
            </a:r>
            <a:r>
              <a:rPr lang="en-US" dirty="0" smtClean="0"/>
              <a:t> and language is R.</a:t>
            </a:r>
          </a:p>
          <a:p>
            <a:r>
              <a:rPr lang="en-US" dirty="0" smtClean="0"/>
              <a:t>It is a open source and </a:t>
            </a:r>
            <a:r>
              <a:rPr lang="en-US" dirty="0"/>
              <a:t>available in two formats: </a:t>
            </a:r>
            <a:r>
              <a:rPr lang="en-US" dirty="0" err="1"/>
              <a:t>RStudio</a:t>
            </a:r>
            <a:r>
              <a:rPr lang="en-US" dirty="0"/>
              <a:t> Desktop is a regular desktop application while </a:t>
            </a:r>
            <a:r>
              <a:rPr lang="en-US" dirty="0" err="1"/>
              <a:t>RStudio</a:t>
            </a:r>
            <a:r>
              <a:rPr lang="en-US" dirty="0"/>
              <a:t> Server runs on a remote server and allows accessing </a:t>
            </a:r>
            <a:r>
              <a:rPr lang="en-US" dirty="0" err="1"/>
              <a:t>RStudio</a:t>
            </a:r>
            <a:r>
              <a:rPr lang="en-US" dirty="0"/>
              <a:t> using a web browser. </a:t>
            </a:r>
            <a:endParaRPr lang="en-IN" dirty="0"/>
          </a:p>
          <a:p>
            <a:pPr marL="82296" indent="0">
              <a:buNone/>
            </a:pPr>
            <a:endParaRPr lang="en-IN" dirty="0"/>
          </a:p>
        </p:txBody>
      </p:sp>
    </p:spTree>
    <p:extLst>
      <p:ext uri="{BB962C8B-B14F-4D97-AF65-F5344CB8AC3E}">
        <p14:creationId xmlns:p14="http://schemas.microsoft.com/office/powerpoint/2010/main" val="1352057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&amp;&amp; </a:t>
            </a:r>
            <a:r>
              <a:rPr lang="en-IN" dirty="0" err="1" smtClean="0"/>
              <a:t>Implemetation</a:t>
            </a:r>
            <a:endParaRPr lang="en-IN" dirty="0"/>
          </a:p>
        </p:txBody>
      </p:sp>
      <p:sp>
        <p:nvSpPr>
          <p:cNvPr id="3" name="Content Placeholder 2"/>
          <p:cNvSpPr>
            <a:spLocks noGrp="1"/>
          </p:cNvSpPr>
          <p:nvPr>
            <p:ph idx="1"/>
          </p:nvPr>
        </p:nvSpPr>
        <p:spPr/>
        <p:txBody>
          <a:bodyPr>
            <a:normAutofit/>
          </a:bodyPr>
          <a:lstStyle/>
          <a:p>
            <a:r>
              <a:rPr lang="en-US" sz="2400" dirty="0"/>
              <a:t>Our project, is related to software. In our approach, we </a:t>
            </a:r>
            <a:r>
              <a:rPr lang="en-US" sz="2400" dirty="0" smtClean="0"/>
              <a:t>designed </a:t>
            </a:r>
            <a:r>
              <a:rPr lang="en-US" sz="2400" dirty="0"/>
              <a:t>three </a:t>
            </a:r>
            <a:r>
              <a:rPr lang="en-US" sz="2400" dirty="0" smtClean="0"/>
              <a:t>steps</a:t>
            </a:r>
          </a:p>
          <a:p>
            <a:pPr marL="82296" indent="0">
              <a:buNone/>
            </a:pPr>
            <a:r>
              <a:rPr lang="en-US" sz="2400" b="1" dirty="0" smtClean="0"/>
              <a:t>Step-1</a:t>
            </a:r>
          </a:p>
          <a:p>
            <a:pPr lvl="0">
              <a:buFont typeface="Arial" pitchFamily="34" charset="0"/>
              <a:buChar char="•"/>
            </a:pPr>
            <a:r>
              <a:rPr lang="en-US" sz="2400" dirty="0" smtClean="0"/>
              <a:t>Collecting </a:t>
            </a:r>
            <a:r>
              <a:rPr lang="en-US" sz="2400" dirty="0"/>
              <a:t>the BGP dataset &amp;&amp; converting the BGP data into graph or network:</a:t>
            </a:r>
            <a:endParaRPr lang="en-IN" sz="2400" dirty="0"/>
          </a:p>
          <a:p>
            <a:r>
              <a:rPr lang="en-US" sz="2400" dirty="0"/>
              <a:t>        We collected daily BGP routing data of different countries. BGP data set consists of router numbers and connections among them. </a:t>
            </a:r>
            <a:endParaRPr lang="en-US" sz="2400" dirty="0" smtClean="0"/>
          </a:p>
          <a:p>
            <a:r>
              <a:rPr lang="en-US" sz="2400" dirty="0" smtClean="0"/>
              <a:t>Eventually</a:t>
            </a:r>
            <a:r>
              <a:rPr lang="en-US" sz="2400" dirty="0"/>
              <a:t>, we converted the data into graph or network with nodes and edges.</a:t>
            </a:r>
            <a:endParaRPr lang="en-IN" sz="2400" dirty="0"/>
          </a:p>
          <a:p>
            <a:endParaRPr lang="en-IN" dirty="0"/>
          </a:p>
        </p:txBody>
      </p:sp>
    </p:spTree>
    <p:extLst>
      <p:ext uri="{BB962C8B-B14F-4D97-AF65-F5344CB8AC3E}">
        <p14:creationId xmlns:p14="http://schemas.microsoft.com/office/powerpoint/2010/main" val="1714248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Step-2</a:t>
            </a:r>
            <a:endParaRPr lang="en-IN" dirty="0"/>
          </a:p>
        </p:txBody>
      </p:sp>
      <p:sp>
        <p:nvSpPr>
          <p:cNvPr id="3" name="Content Placeholder 2"/>
          <p:cNvSpPr>
            <a:spLocks noGrp="1"/>
          </p:cNvSpPr>
          <p:nvPr>
            <p:ph idx="1"/>
          </p:nvPr>
        </p:nvSpPr>
        <p:spPr/>
        <p:txBody>
          <a:bodyPr>
            <a:normAutofit lnSpcReduction="10000"/>
          </a:bodyPr>
          <a:lstStyle/>
          <a:p>
            <a:pPr lvl="0"/>
            <a:r>
              <a:rPr lang="en-US" sz="2600" dirty="0"/>
              <a:t>Analyze and visualize the </a:t>
            </a:r>
            <a:r>
              <a:rPr lang="en-US" sz="2600" dirty="0" smtClean="0"/>
              <a:t>network</a:t>
            </a:r>
          </a:p>
          <a:p>
            <a:pPr marL="82296" lvl="0" indent="0">
              <a:buNone/>
            </a:pPr>
            <a:endParaRPr lang="en-IN" sz="2600" dirty="0"/>
          </a:p>
          <a:p>
            <a:r>
              <a:rPr lang="en-US" sz="2600" dirty="0"/>
              <a:t>For analyzing the network, social network analysis is the best way by using the IDE as R studio. We used packages like </a:t>
            </a:r>
            <a:r>
              <a:rPr lang="en-US" sz="2600" dirty="0" err="1"/>
              <a:t>visnetwork</a:t>
            </a:r>
            <a:r>
              <a:rPr lang="en-US" sz="2600" dirty="0"/>
              <a:t>, </a:t>
            </a:r>
            <a:r>
              <a:rPr lang="en-US" sz="2600" dirty="0" err="1"/>
              <a:t>igraph</a:t>
            </a:r>
            <a:r>
              <a:rPr lang="en-US" sz="2600" dirty="0"/>
              <a:t> etc., for visualizing the network by using the R language. </a:t>
            </a:r>
            <a:endParaRPr lang="en-US" sz="2600" dirty="0" smtClean="0"/>
          </a:p>
          <a:p>
            <a:endParaRPr lang="en-US" sz="2600" dirty="0"/>
          </a:p>
          <a:p>
            <a:r>
              <a:rPr lang="en-US" sz="2600" dirty="0" smtClean="0"/>
              <a:t>SNA </a:t>
            </a:r>
            <a:r>
              <a:rPr lang="en-US" sz="2600" dirty="0"/>
              <a:t>concepts like closeness, degree, </a:t>
            </a:r>
            <a:r>
              <a:rPr lang="en-US" sz="2600" dirty="0" err="1"/>
              <a:t>betweeness</a:t>
            </a:r>
            <a:r>
              <a:rPr lang="en-US" sz="2600" dirty="0"/>
              <a:t>, highlighting the nodes and edges </a:t>
            </a:r>
            <a:r>
              <a:rPr lang="en-US" sz="2600" dirty="0" err="1"/>
              <a:t>etc</a:t>
            </a:r>
            <a:r>
              <a:rPr lang="en-US" sz="2600" dirty="0"/>
              <a:t> and for visualization we used various techniques like bar plot, scatter plot, round view etc. Eventually, we found the trend analysis of a network.</a:t>
            </a:r>
            <a:endParaRPr lang="en-IN" sz="2600" dirty="0"/>
          </a:p>
          <a:p>
            <a:endParaRPr lang="en-IN" dirty="0"/>
          </a:p>
        </p:txBody>
      </p:sp>
    </p:spTree>
    <p:extLst>
      <p:ext uri="{BB962C8B-B14F-4D97-AF65-F5344CB8AC3E}">
        <p14:creationId xmlns:p14="http://schemas.microsoft.com/office/powerpoint/2010/main" val="124222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-3</a:t>
            </a:r>
            <a:endParaRPr lang="en-IN" dirty="0"/>
          </a:p>
        </p:txBody>
      </p:sp>
      <p:sp>
        <p:nvSpPr>
          <p:cNvPr id="3" name="Content Placeholder 2"/>
          <p:cNvSpPr>
            <a:spLocks noGrp="1"/>
          </p:cNvSpPr>
          <p:nvPr>
            <p:ph idx="1"/>
          </p:nvPr>
        </p:nvSpPr>
        <p:spPr/>
        <p:txBody>
          <a:bodyPr>
            <a:normAutofit/>
          </a:bodyPr>
          <a:lstStyle/>
          <a:p>
            <a:pPr lvl="0"/>
            <a:r>
              <a:rPr lang="en-US" sz="2400" dirty="0"/>
              <a:t>Dash board and data </a:t>
            </a:r>
            <a:r>
              <a:rPr lang="en-US" sz="2400" dirty="0" smtClean="0"/>
              <a:t>modeling</a:t>
            </a:r>
          </a:p>
          <a:p>
            <a:pPr marL="82296" lvl="0" indent="0">
              <a:buNone/>
            </a:pPr>
            <a:endParaRPr lang="en-IN" sz="2400" dirty="0"/>
          </a:p>
          <a:p>
            <a:r>
              <a:rPr lang="en-US" sz="2400" dirty="0"/>
              <a:t>We developed the dashboard for the network for the user and operator convince.  Also, we researched and analyzed the data modeling like small world networks, scale free networks.</a:t>
            </a:r>
            <a:endParaRPr lang="en-IN" sz="2400" dirty="0"/>
          </a:p>
          <a:p>
            <a:endParaRPr lang="en-IN" sz="2400" dirty="0"/>
          </a:p>
        </p:txBody>
      </p:sp>
    </p:spTree>
    <p:extLst>
      <p:ext uri="{BB962C8B-B14F-4D97-AF65-F5344CB8AC3E}">
        <p14:creationId xmlns:p14="http://schemas.microsoft.com/office/powerpoint/2010/main" val="378848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3" name="Content Placeholder 2"/>
          <p:cNvSpPr>
            <a:spLocks noGrp="1"/>
          </p:cNvSpPr>
          <p:nvPr>
            <p:ph idx="1"/>
          </p:nvPr>
        </p:nvSpPr>
        <p:spPr/>
        <p:txBody>
          <a:bodyPr/>
          <a:lstStyle/>
          <a:p>
            <a:r>
              <a:rPr lang="en-IN" dirty="0" smtClean="0"/>
              <a:t>Some of the data modelling models we are going to use</a:t>
            </a:r>
          </a:p>
          <a:p>
            <a:pPr marL="82296" indent="0">
              <a:buNone/>
            </a:pPr>
            <a:r>
              <a:rPr lang="en-IN" dirty="0" smtClean="0"/>
              <a:t>1.Preferntial network</a:t>
            </a:r>
          </a:p>
          <a:p>
            <a:pPr marL="82296" indent="0">
              <a:buNone/>
            </a:pPr>
            <a:r>
              <a:rPr lang="en-IN" dirty="0" smtClean="0"/>
              <a:t>2.Small world networks </a:t>
            </a:r>
          </a:p>
          <a:p>
            <a:pPr marL="82296" indent="0">
              <a:buNone/>
            </a:pPr>
            <a:r>
              <a:rPr lang="en-IN" dirty="0" smtClean="0"/>
              <a:t>3. Scale free networks</a:t>
            </a:r>
            <a:endParaRPr lang="en-IN" dirty="0"/>
          </a:p>
        </p:txBody>
      </p:sp>
    </p:spTree>
    <p:extLst>
      <p:ext uri="{BB962C8B-B14F-4D97-AF65-F5344CB8AC3E}">
        <p14:creationId xmlns:p14="http://schemas.microsoft.com/office/powerpoint/2010/main" val="47055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and discussion</a:t>
            </a:r>
            <a:endParaRPr lang="en-IN" dirty="0"/>
          </a:p>
        </p:txBody>
      </p:sp>
      <p:sp>
        <p:nvSpPr>
          <p:cNvPr id="3" name="Content Placeholder 2"/>
          <p:cNvSpPr>
            <a:spLocks noGrp="1"/>
          </p:cNvSpPr>
          <p:nvPr>
            <p:ph idx="1"/>
          </p:nvPr>
        </p:nvSpPr>
        <p:spPr/>
        <p:txBody>
          <a:bodyPr>
            <a:normAutofit/>
          </a:bodyPr>
          <a:lstStyle/>
          <a:p>
            <a:r>
              <a:rPr lang="en-US" sz="2400" dirty="0"/>
              <a:t>we researched on the data modeling. Some of the data modeling techniques are small world networks, large world networks and scale free networks. </a:t>
            </a:r>
            <a:endParaRPr lang="en-US" sz="2400" dirty="0" smtClean="0"/>
          </a:p>
          <a:p>
            <a:r>
              <a:rPr lang="en-US" sz="2400" dirty="0" smtClean="0"/>
              <a:t>Mainly</a:t>
            </a:r>
            <a:r>
              <a:rPr lang="en-US" sz="2400" dirty="0"/>
              <a:t>, data modeling used for to model the data and used to enhance the network or graph in future. </a:t>
            </a:r>
            <a:endParaRPr lang="en-US" sz="2400" dirty="0" smtClean="0"/>
          </a:p>
          <a:p>
            <a:pPr marL="82296" indent="0">
              <a:buNone/>
            </a:pPr>
            <a:r>
              <a:rPr lang="en-US" sz="2400" b="1" dirty="0" smtClean="0"/>
              <a:t>Small world Networks</a:t>
            </a:r>
            <a:endParaRPr lang="en-IN" sz="2400" b="1" dirty="0"/>
          </a:p>
          <a:p>
            <a:r>
              <a:rPr lang="en-US" sz="2400" dirty="0"/>
              <a:t>A small-world network is a network or  mathematical graph in which most nodes are not neighbors, but the neighbors of a node in network  are mostly to be neighbors of each other and most nodes can be reached from every other node by a small number of hops</a:t>
            </a:r>
            <a:endParaRPr lang="en-IN" sz="2400" dirty="0"/>
          </a:p>
        </p:txBody>
      </p:sp>
    </p:spTree>
    <p:extLst>
      <p:ext uri="{BB962C8B-B14F-4D97-AF65-F5344CB8AC3E}">
        <p14:creationId xmlns:p14="http://schemas.microsoft.com/office/powerpoint/2010/main" val="2585138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1068</TotalTime>
  <Words>692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Analysis of Autonomous systems and its temporal dimensions using Social network analysis  </vt:lpstr>
      <vt:lpstr>Abstract</vt:lpstr>
      <vt:lpstr>Problem foundation &amp;&amp; System Design</vt:lpstr>
      <vt:lpstr>Experimental Setup</vt:lpstr>
      <vt:lpstr>Approach &amp;&amp; Implemetation</vt:lpstr>
      <vt:lpstr>Step-2</vt:lpstr>
      <vt:lpstr>Step -3</vt:lpstr>
      <vt:lpstr>Analysis</vt:lpstr>
      <vt:lpstr>Analysis and discussion</vt:lpstr>
      <vt:lpstr>Scale free networks</vt:lpstr>
      <vt:lpstr>Implementation</vt:lpstr>
      <vt:lpstr>Dash board</vt:lpstr>
      <vt:lpstr>Implementation Some of the layouts and graphs in BGP network data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Autonomous systems and its temporal dimensions using Social network analysis</dc:title>
  <dc:creator>prudh</dc:creator>
  <cp:lastModifiedBy>pavan</cp:lastModifiedBy>
  <cp:revision>14</cp:revision>
  <dcterms:created xsi:type="dcterms:W3CDTF">2020-03-03T16:28:03Z</dcterms:created>
  <dcterms:modified xsi:type="dcterms:W3CDTF">2020-05-17T05:54:02Z</dcterms:modified>
</cp:coreProperties>
</file>