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5143500" type="screen16x9"/>
  <p:notesSz cx="6858000" cy="9144000"/>
  <p:embeddedFontLst>
    <p:embeddedFont>
      <p:font typeface="Cambria Math" panose="02040503050406030204" pitchFamily="18" charset="0"/>
      <p:regular r:id="rId25"/>
    </p:embeddedFont>
    <p:embeddedFont>
      <p:font typeface="Kaushan Script" panose="020B0604020202020204" charset="0"/>
      <p:regular r:id="rId26"/>
    </p:embeddedFont>
    <p:embeddedFont>
      <p:font typeface="Poppins" panose="00000500000000000000" pitchFamily="2" charset="0"/>
      <p:regular r:id="rId27"/>
      <p:bold r:id="rId28"/>
      <p:italic r:id="rId29"/>
      <p:boldItalic r:id="rId30"/>
    </p:embeddedFont>
    <p:embeddedFont>
      <p:font typeface="Quattrocento Sans" panose="020B05020500000200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jJYLSY4zzgqNjMPYybXS3Ep/g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E4F11C-0D4A-46F9-AC9F-FBE9DA106661}">
  <a:tblStyle styleId="{22E4F11C-0D4A-46F9-AC9F-FBE9DA10666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DB639A0-E083-4B26-8285-90F71A292C4E}" styleName="Table_1">
    <a:wholeTbl>
      <a:tcTxStyle b="off" i="off">
        <a:font>
          <a:latin typeface="BLK Fort"/>
          <a:ea typeface="BLK Fort"/>
          <a:cs typeface="BLK For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7C7B7F"/>
              </a:solidFill>
              <a:prstDash val="solid"/>
              <a:round/>
              <a:headEnd type="none" w="sm" len="sm"/>
              <a:tailEnd type="none" w="sm" len="sm"/>
            </a:ln>
          </a:bottom>
          <a:insideH>
            <a:ln w="9525" cap="flat" cmpd="sng">
              <a:solidFill>
                <a:srgbClr val="7C7B7F"/>
              </a:solidFill>
              <a:prstDash val="solid"/>
              <a:round/>
              <a:headEnd type="none" w="sm" len="sm"/>
              <a:tailEnd type="none" w="sm" len="sm"/>
            </a:ln>
          </a:insideH>
          <a:insideV>
            <a:ln w="9525" cap="flat" cmpd="sng">
              <a:solidFill>
                <a:srgbClr val="7C7B7F"/>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n" i="off">
        <a:font>
          <a:latin typeface="BLK Fort"/>
          <a:ea typeface="BLK Fort"/>
          <a:cs typeface="BLK Fort"/>
        </a:font>
        <a:schemeClr val="lt1"/>
      </a:tcTxStyle>
      <a:tcStyle>
        <a:tcBdr/>
        <a:fill>
          <a:solidFill>
            <a:schemeClr val="dk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d560d0c97_0_619: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g28d560d0c97_0_619: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84" name="Google Shape;84;g28d560d0c97_0_619: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d560d0c97_0_765: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28d560d0c97_0_765: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239" name="Google Shape;239;g28d560d0c97_0_765: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8d560d0c97_0_780: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28d560d0c97_0_780: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255" name="Google Shape;255;g28d560d0c97_0_780: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8d560d0c97_0_798: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8d560d0c97_0_798: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274" name="Google Shape;274;g28d560d0c97_0_798: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8d560d0c97_0_811: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28d560d0c97_0_811: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288" name="Google Shape;288;g28d560d0c97_0_811: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8d560d0c97_0_825: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28d560d0c97_0_825: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303" name="Google Shape;303;g28d560d0c97_0_825: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8d560d0c97_0_867: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28d560d0c97_0_867: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346" name="Google Shape;346;g28d560d0c97_0_867: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8d560d0c97_0_895: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28d560d0c97_0_895: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375" name="Google Shape;375;g28d560d0c97_0_895: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8d560d0c97_0_958: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g28d560d0c97_0_958: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439" name="Google Shape;439;g28d560d0c97_0_958: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8d560d0c97_0_968: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g28d560d0c97_0_968: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450" name="Google Shape;450;g28d560d0c97_0_968: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8d560d0c97_0_984: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28d560d0c97_0_984: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467" name="Google Shape;467;g28d560d0c97_0_984: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8d560d0c97_0_626:notes"/>
          <p:cNvSpPr txBox="1">
            <a:spLocks noGrp="1"/>
          </p:cNvSpPr>
          <p:nvPr>
            <p:ph type="body" idx="1"/>
          </p:nvPr>
        </p:nvSpPr>
        <p:spPr>
          <a:xfrm>
            <a:off x="685804" y="4343519"/>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g28d560d0c97_0_626: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8d560d0c97_0_1003: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g28d560d0c97_0_1003: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487" name="Google Shape;487;g28d560d0c97_0_1003: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8d560d0c97_0_1016: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g28d560d0c97_0_1016: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501" name="Google Shape;501;g28d560d0c97_0_1016: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8d560d0c97_0_1024:notes"/>
          <p:cNvSpPr txBox="1">
            <a:spLocks noGrp="1"/>
          </p:cNvSpPr>
          <p:nvPr>
            <p:ph type="body" idx="1"/>
          </p:nvPr>
        </p:nvSpPr>
        <p:spPr>
          <a:xfrm>
            <a:off x="685804" y="4343519"/>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9" name="Google Shape;509;g28d560d0c97_0_1024: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8d560d0c97_0_631:notes"/>
          <p:cNvSpPr txBox="1">
            <a:spLocks noGrp="1"/>
          </p:cNvSpPr>
          <p:nvPr>
            <p:ph type="body" idx="1"/>
          </p:nvPr>
        </p:nvSpPr>
        <p:spPr>
          <a:xfrm>
            <a:off x="685804" y="4343519"/>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g28d560d0c97_0_631: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d560d0c97_0_638: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28d560d0c97_0_638: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8d560d0c97_0_638: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d560d0c97_0_647:notes"/>
          <p:cNvSpPr txBox="1">
            <a:spLocks noGrp="1"/>
          </p:cNvSpPr>
          <p:nvPr>
            <p:ph type="body" idx="1"/>
          </p:nvPr>
        </p:nvSpPr>
        <p:spPr>
          <a:xfrm>
            <a:off x="685804" y="4343519"/>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28d560d0c97_0_647: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d560d0c97_0_652: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8d560d0c97_0_652: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28d560d0c97_0_652: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d560d0c97_0_669: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8d560d0c97_0_669: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28d560d0c97_0_669: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8d560d0c97_0_696: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8d560d0c97_0_696:notes"/>
          <p:cNvSpPr txBox="1">
            <a:spLocks noGrp="1"/>
          </p:cNvSpPr>
          <p:nvPr>
            <p:ph type="body" idx="1"/>
          </p:nvPr>
        </p:nvSpPr>
        <p:spPr>
          <a:xfrm>
            <a:off x="685804" y="4343519"/>
            <a:ext cx="5486400" cy="4114500"/>
          </a:xfrm>
          <a:prstGeom prst="rect">
            <a:avLst/>
          </a:prstGeom>
          <a:noFill/>
          <a:ln>
            <a:noFill/>
          </a:ln>
        </p:spPr>
        <p:txBody>
          <a:bodyPr spcFirstLastPara="1" wrap="square" lIns="87175" tIns="43575" rIns="87175" bIns="43575" anchor="t" anchorCtr="0">
            <a:noAutofit/>
          </a:bodyPr>
          <a:lstStyle/>
          <a:p>
            <a:pPr marL="0" lvl="0" indent="0" algn="l" rtl="0">
              <a:lnSpc>
                <a:spcPct val="100000"/>
              </a:lnSpc>
              <a:spcBef>
                <a:spcPts val="0"/>
              </a:spcBef>
              <a:spcAft>
                <a:spcPts val="0"/>
              </a:spcAft>
              <a:buSzPts val="1100"/>
              <a:buNone/>
            </a:pPr>
            <a:endParaRPr/>
          </a:p>
        </p:txBody>
      </p:sp>
      <p:sp>
        <p:nvSpPr>
          <p:cNvPr id="168" name="Google Shape;168;g28d560d0c97_0_696:notes"/>
          <p:cNvSpPr txBox="1">
            <a:spLocks noGrp="1"/>
          </p:cNvSpPr>
          <p:nvPr>
            <p:ph type="sldNum" idx="12"/>
          </p:nvPr>
        </p:nvSpPr>
        <p:spPr>
          <a:xfrm>
            <a:off x="3884608" y="8685564"/>
            <a:ext cx="2971800" cy="456900"/>
          </a:xfrm>
          <a:prstGeom prst="rect">
            <a:avLst/>
          </a:prstGeom>
          <a:noFill/>
          <a:ln>
            <a:noFill/>
          </a:ln>
        </p:spPr>
        <p:txBody>
          <a:bodyPr spcFirstLastPara="1" wrap="square" lIns="87175" tIns="43575" rIns="87175" bIns="435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8d560d0c97_0_760:notes"/>
          <p:cNvSpPr txBox="1">
            <a:spLocks noGrp="1"/>
          </p:cNvSpPr>
          <p:nvPr>
            <p:ph type="body" idx="1"/>
          </p:nvPr>
        </p:nvSpPr>
        <p:spPr>
          <a:xfrm>
            <a:off x="685804" y="4343519"/>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g28d560d0c97_0_760:notes"/>
          <p:cNvSpPr>
            <a:spLocks noGrp="1" noRot="1" noChangeAspect="1"/>
          </p:cNvSpPr>
          <p:nvPr>
            <p:ph type="sldImg" idx="2"/>
          </p:nvPr>
        </p:nvSpPr>
        <p:spPr>
          <a:xfrm>
            <a:off x="382588" y="685800"/>
            <a:ext cx="6092825"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ckRock Title Slide">
  <p:cSld name="BlackRock Title Slide">
    <p:spTree>
      <p:nvGrpSpPr>
        <p:cNvPr id="1" name="Shape 13"/>
        <p:cNvGrpSpPr/>
        <p:nvPr/>
      </p:nvGrpSpPr>
      <p:grpSpPr>
        <a:xfrm>
          <a:off x="0" y="0"/>
          <a:ext cx="0" cy="0"/>
          <a:chOff x="0" y="0"/>
          <a:chExt cx="0" cy="0"/>
        </a:xfrm>
      </p:grpSpPr>
      <p:sp>
        <p:nvSpPr>
          <p:cNvPr id="14" name="Google Shape;14;g28d560d0c97_0_1214"/>
          <p:cNvSpPr txBox="1">
            <a:spLocks noGrp="1"/>
          </p:cNvSpPr>
          <p:nvPr>
            <p:ph type="ctrTitle"/>
          </p:nvPr>
        </p:nvSpPr>
        <p:spPr>
          <a:xfrm>
            <a:off x="309369" y="2345453"/>
            <a:ext cx="7909800" cy="12003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1"/>
              </a:buClr>
              <a:buSzPts val="3400"/>
              <a:buFont typeface="Kaushan Script"/>
              <a:buNone/>
              <a:defRPr sz="3400" b="0">
                <a:solidFill>
                  <a:schemeClr val="accent1"/>
                </a:solidFill>
                <a:latin typeface="Kaushan Script"/>
                <a:ea typeface="Kaushan Script"/>
                <a:cs typeface="Kaushan Script"/>
                <a:sym typeface="Kaushan Scrip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g28d560d0c97_0_1214"/>
          <p:cNvSpPr txBox="1">
            <a:spLocks noGrp="1"/>
          </p:cNvSpPr>
          <p:nvPr>
            <p:ph type="body" idx="1"/>
          </p:nvPr>
        </p:nvSpPr>
        <p:spPr>
          <a:xfrm>
            <a:off x="2715904" y="351692"/>
            <a:ext cx="6126600" cy="253500"/>
          </a:xfrm>
          <a:prstGeom prst="rect">
            <a:avLst/>
          </a:prstGeom>
          <a:noFill/>
          <a:ln>
            <a:noFill/>
          </a:ln>
        </p:spPr>
        <p:txBody>
          <a:bodyPr spcFirstLastPara="1" wrap="square" lIns="0" tIns="0" rIns="0" bIns="0" anchor="b" anchorCtr="0">
            <a:noAutofit/>
          </a:bodyPr>
          <a:lstStyle>
            <a:lvl1pPr marL="457200" lvl="0" indent="-298450" algn="r">
              <a:lnSpc>
                <a:spcPct val="100000"/>
              </a:lnSpc>
              <a:spcBef>
                <a:spcPts val="200"/>
              </a:spcBef>
              <a:spcAft>
                <a:spcPts val="0"/>
              </a:spcAft>
              <a:buClr>
                <a:schemeClr val="dk1"/>
              </a:buClr>
              <a:buSzPts val="1100"/>
              <a:buChar char="●"/>
              <a:defRPr sz="1100" b="1">
                <a:solidFill>
                  <a:schemeClr val="dk1"/>
                </a:solidFill>
                <a:latin typeface="Arial"/>
                <a:ea typeface="Arial"/>
                <a:cs typeface="Arial"/>
                <a:sym typeface="Arial"/>
              </a:defRPr>
            </a:lvl1pPr>
            <a:lvl2pPr marL="914400" lvl="1" indent="-317500" algn="l">
              <a:lnSpc>
                <a:spcPct val="100000"/>
              </a:lnSpc>
              <a:spcBef>
                <a:spcPts val="500"/>
              </a:spcBef>
              <a:spcAft>
                <a:spcPts val="0"/>
              </a:spcAft>
              <a:buSzPts val="1400"/>
              <a:buChar char="○"/>
              <a:defRPr/>
            </a:lvl2pPr>
            <a:lvl3pPr marL="1371600" lvl="2" indent="-317500" algn="l">
              <a:lnSpc>
                <a:spcPct val="100000"/>
              </a:lnSpc>
              <a:spcBef>
                <a:spcPts val="500"/>
              </a:spcBef>
              <a:spcAft>
                <a:spcPts val="0"/>
              </a:spcAft>
              <a:buSzPts val="1400"/>
              <a:buChar char="■"/>
              <a:defRPr/>
            </a:lvl3pPr>
            <a:lvl4pPr marL="1828800" lvl="3" indent="-317500" algn="l">
              <a:lnSpc>
                <a:spcPct val="100000"/>
              </a:lnSpc>
              <a:spcBef>
                <a:spcPts val="500"/>
              </a:spcBef>
              <a:spcAft>
                <a:spcPts val="0"/>
              </a:spcAft>
              <a:buSzPts val="1400"/>
              <a:buChar char="●"/>
              <a:defRPr/>
            </a:lvl4pPr>
            <a:lvl5pPr marL="2286000" lvl="4" indent="-317500" algn="l">
              <a:lnSpc>
                <a:spcPct val="100000"/>
              </a:lnSpc>
              <a:spcBef>
                <a:spcPts val="500"/>
              </a:spcBef>
              <a:spcAft>
                <a:spcPts val="0"/>
              </a:spcAft>
              <a:buSzPts val="1400"/>
              <a:buChar char="○"/>
              <a:defRPr/>
            </a:lvl5pPr>
            <a:lvl6pPr marL="2743200" lvl="5" indent="-317500" algn="l">
              <a:lnSpc>
                <a:spcPct val="115000"/>
              </a:lnSpc>
              <a:spcBef>
                <a:spcPts val="500"/>
              </a:spcBef>
              <a:spcAft>
                <a:spcPts val="0"/>
              </a:spcAft>
              <a:buSzPts val="1400"/>
              <a:buChar char="■"/>
              <a:defRPr/>
            </a:lvl6pPr>
            <a:lvl7pPr marL="3200400" lvl="6" indent="-317500" algn="l">
              <a:lnSpc>
                <a:spcPct val="115000"/>
              </a:lnSpc>
              <a:spcBef>
                <a:spcPts val="500"/>
              </a:spcBef>
              <a:spcAft>
                <a:spcPts val="0"/>
              </a:spcAft>
              <a:buSzPts val="1400"/>
              <a:buChar char="●"/>
              <a:defRPr/>
            </a:lvl7pPr>
            <a:lvl8pPr marL="3657600" lvl="7" indent="-317500" algn="l">
              <a:lnSpc>
                <a:spcPct val="115000"/>
              </a:lnSpc>
              <a:spcBef>
                <a:spcPts val="500"/>
              </a:spcBef>
              <a:spcAft>
                <a:spcPts val="0"/>
              </a:spcAft>
              <a:buSzPts val="1400"/>
              <a:buChar char="○"/>
              <a:defRPr/>
            </a:lvl8pPr>
            <a:lvl9pPr marL="4114800" lvl="8" indent="-317500" algn="l">
              <a:lnSpc>
                <a:spcPct val="115000"/>
              </a:lnSpc>
              <a:spcBef>
                <a:spcPts val="500"/>
              </a:spcBef>
              <a:spcAft>
                <a:spcPts val="0"/>
              </a:spcAft>
              <a:buSzPts val="1400"/>
              <a:buChar char="■"/>
              <a:defRPr/>
            </a:lvl9pPr>
          </a:lstStyle>
          <a:p>
            <a:endParaRPr/>
          </a:p>
        </p:txBody>
      </p:sp>
      <p:sp>
        <p:nvSpPr>
          <p:cNvPr id="16" name="Google Shape;16;g28d560d0c97_0_1214"/>
          <p:cNvSpPr txBox="1">
            <a:spLocks noGrp="1"/>
          </p:cNvSpPr>
          <p:nvPr>
            <p:ph type="body" idx="2"/>
          </p:nvPr>
        </p:nvSpPr>
        <p:spPr>
          <a:xfrm>
            <a:off x="2715904" y="648564"/>
            <a:ext cx="6126600" cy="253500"/>
          </a:xfrm>
          <a:prstGeom prst="rect">
            <a:avLst/>
          </a:prstGeom>
          <a:noFill/>
          <a:ln>
            <a:noFill/>
          </a:ln>
        </p:spPr>
        <p:txBody>
          <a:bodyPr spcFirstLastPara="1" wrap="square" lIns="0" tIns="0" rIns="0" bIns="0" anchor="t" anchorCtr="0">
            <a:noAutofit/>
          </a:bodyPr>
          <a:lstStyle>
            <a:lvl1pPr marL="457200" lvl="0" indent="-228600" algn="r">
              <a:lnSpc>
                <a:spcPct val="100000"/>
              </a:lnSpc>
              <a:spcBef>
                <a:spcPts val="0"/>
              </a:spcBef>
              <a:spcAft>
                <a:spcPts val="0"/>
              </a:spcAft>
              <a:buClr>
                <a:schemeClr val="dk1"/>
              </a:buClr>
              <a:buSzPts val="1100"/>
              <a:buFont typeface="Arial"/>
              <a:buNone/>
              <a:defRPr sz="1100" b="0">
                <a:solidFill>
                  <a:schemeClr val="dk1"/>
                </a:solidFill>
              </a:defRPr>
            </a:lvl1pPr>
            <a:lvl2pPr marL="914400" lvl="1" indent="-228600" algn="r">
              <a:lnSpc>
                <a:spcPct val="100000"/>
              </a:lnSpc>
              <a:spcBef>
                <a:spcPts val="0"/>
              </a:spcBef>
              <a:spcAft>
                <a:spcPts val="0"/>
              </a:spcAft>
              <a:buSzPts val="1100"/>
              <a:buFont typeface="Arial"/>
              <a:buNone/>
              <a:defRPr sz="1100" b="0"/>
            </a:lvl2pPr>
            <a:lvl3pPr marL="1371600" lvl="2" indent="-228600" algn="r">
              <a:lnSpc>
                <a:spcPct val="100000"/>
              </a:lnSpc>
              <a:spcBef>
                <a:spcPts val="0"/>
              </a:spcBef>
              <a:spcAft>
                <a:spcPts val="0"/>
              </a:spcAft>
              <a:buSzPts val="1100"/>
              <a:buFont typeface="Arial"/>
              <a:buNone/>
              <a:defRPr sz="1100" b="0"/>
            </a:lvl3pPr>
            <a:lvl4pPr marL="1828800" lvl="3" indent="-228600" algn="r">
              <a:lnSpc>
                <a:spcPct val="100000"/>
              </a:lnSpc>
              <a:spcBef>
                <a:spcPts val="0"/>
              </a:spcBef>
              <a:spcAft>
                <a:spcPts val="0"/>
              </a:spcAft>
              <a:buSzPts val="1100"/>
              <a:buFont typeface="Arial"/>
              <a:buNone/>
              <a:defRPr sz="1100" b="0"/>
            </a:lvl4pPr>
            <a:lvl5pPr marL="2286000" lvl="4" indent="-228600" algn="r">
              <a:lnSpc>
                <a:spcPct val="100000"/>
              </a:lnSpc>
              <a:spcBef>
                <a:spcPts val="0"/>
              </a:spcBef>
              <a:spcAft>
                <a:spcPts val="0"/>
              </a:spcAft>
              <a:buSzPts val="1100"/>
              <a:buFont typeface="Arial"/>
              <a:buNone/>
              <a:defRPr sz="1100" b="0"/>
            </a:lvl5pPr>
            <a:lvl6pPr marL="2743200" lvl="5" indent="-228600" algn="r">
              <a:lnSpc>
                <a:spcPct val="115000"/>
              </a:lnSpc>
              <a:spcBef>
                <a:spcPts val="0"/>
              </a:spcBef>
              <a:spcAft>
                <a:spcPts val="0"/>
              </a:spcAft>
              <a:buSzPts val="1100"/>
              <a:buFont typeface="Arial"/>
              <a:buNone/>
              <a:defRPr sz="1100" b="0"/>
            </a:lvl6pPr>
            <a:lvl7pPr marL="3200400" lvl="6" indent="-228600" algn="r">
              <a:lnSpc>
                <a:spcPct val="115000"/>
              </a:lnSpc>
              <a:spcBef>
                <a:spcPts val="0"/>
              </a:spcBef>
              <a:spcAft>
                <a:spcPts val="0"/>
              </a:spcAft>
              <a:buSzPts val="1100"/>
              <a:buFont typeface="Arial"/>
              <a:buNone/>
              <a:defRPr sz="1100" b="0"/>
            </a:lvl7pPr>
            <a:lvl8pPr marL="3657600" lvl="7" indent="-228600" algn="r">
              <a:lnSpc>
                <a:spcPct val="115000"/>
              </a:lnSpc>
              <a:spcBef>
                <a:spcPts val="0"/>
              </a:spcBef>
              <a:spcAft>
                <a:spcPts val="0"/>
              </a:spcAft>
              <a:buSzPts val="1100"/>
              <a:buFont typeface="Arial"/>
              <a:buNone/>
              <a:defRPr sz="1100" b="0"/>
            </a:lvl8pPr>
            <a:lvl9pPr marL="4114800" lvl="8" indent="-228600" algn="r">
              <a:lnSpc>
                <a:spcPct val="115000"/>
              </a:lnSpc>
              <a:spcBef>
                <a:spcPts val="0"/>
              </a:spcBef>
              <a:spcAft>
                <a:spcPts val="0"/>
              </a:spcAft>
              <a:buSzPts val="1100"/>
              <a:buFont typeface="Arial"/>
              <a:buNone/>
              <a:defRPr sz="1100" b="0"/>
            </a:lvl9pPr>
          </a:lstStyle>
          <a:p>
            <a:endParaRPr/>
          </a:p>
        </p:txBody>
      </p:sp>
      <p:sp>
        <p:nvSpPr>
          <p:cNvPr id="17" name="Google Shape;17;g28d560d0c97_0_1214"/>
          <p:cNvSpPr txBox="1">
            <a:spLocks noGrp="1"/>
          </p:cNvSpPr>
          <p:nvPr>
            <p:ph type="ftr" idx="11"/>
          </p:nvPr>
        </p:nvSpPr>
        <p:spPr>
          <a:xfrm>
            <a:off x="306324" y="4726607"/>
            <a:ext cx="8531400" cy="308700"/>
          </a:xfrm>
          <a:prstGeom prst="rect">
            <a:avLst/>
          </a:prstGeom>
          <a:noFill/>
          <a:ln>
            <a:noFill/>
          </a:ln>
        </p:spPr>
        <p:txBody>
          <a:bodyPr spcFirstLastPara="1" wrap="square" lIns="0" tIns="34275" rIns="0" bIns="34275" anchor="t" anchorCtr="0">
            <a:noAutofit/>
          </a:bodyPr>
          <a:lstStyle>
            <a:lvl1pPr marR="0" lvl="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8" name="Google Shape;18;g28d560d0c97_0_1214"/>
          <p:cNvSpPr txBox="1">
            <a:spLocks noGrp="1"/>
          </p:cNvSpPr>
          <p:nvPr>
            <p:ph type="body" idx="3"/>
          </p:nvPr>
        </p:nvSpPr>
        <p:spPr>
          <a:xfrm>
            <a:off x="2715905" y="949968"/>
            <a:ext cx="6126000" cy="253500"/>
          </a:xfrm>
          <a:prstGeom prst="rect">
            <a:avLst/>
          </a:prstGeom>
          <a:noFill/>
          <a:ln>
            <a:noFill/>
          </a:ln>
        </p:spPr>
        <p:txBody>
          <a:bodyPr spcFirstLastPara="1" wrap="square" lIns="0" tIns="0" rIns="0" bIns="0" anchor="t" anchorCtr="0">
            <a:noAutofit/>
          </a:bodyPr>
          <a:lstStyle>
            <a:lvl1pPr marL="457200" lvl="0" indent="-285750" algn="r">
              <a:lnSpc>
                <a:spcPct val="100000"/>
              </a:lnSpc>
              <a:spcBef>
                <a:spcPts val="500"/>
              </a:spcBef>
              <a:spcAft>
                <a:spcPts val="0"/>
              </a:spcAft>
              <a:buClr>
                <a:schemeClr val="dk1"/>
              </a:buClr>
              <a:buSzPts val="900"/>
              <a:buChar char="●"/>
              <a:defRPr sz="900" b="0">
                <a:solidFill>
                  <a:schemeClr val="dk1"/>
                </a:solidFill>
                <a:latin typeface="Arial"/>
                <a:ea typeface="Arial"/>
                <a:cs typeface="Arial"/>
                <a:sym typeface="Arial"/>
              </a:defRPr>
            </a:lvl1pPr>
            <a:lvl2pPr marL="914400" lvl="1" indent="-317500" algn="l">
              <a:lnSpc>
                <a:spcPct val="100000"/>
              </a:lnSpc>
              <a:spcBef>
                <a:spcPts val="500"/>
              </a:spcBef>
              <a:spcAft>
                <a:spcPts val="0"/>
              </a:spcAft>
              <a:buSzPts val="1400"/>
              <a:buChar char="○"/>
              <a:defRPr/>
            </a:lvl2pPr>
            <a:lvl3pPr marL="1371600" lvl="2" indent="-317500" algn="l">
              <a:lnSpc>
                <a:spcPct val="100000"/>
              </a:lnSpc>
              <a:spcBef>
                <a:spcPts val="500"/>
              </a:spcBef>
              <a:spcAft>
                <a:spcPts val="0"/>
              </a:spcAft>
              <a:buSzPts val="1400"/>
              <a:buChar char="■"/>
              <a:defRPr/>
            </a:lvl3pPr>
            <a:lvl4pPr marL="1828800" lvl="3" indent="-317500" algn="l">
              <a:lnSpc>
                <a:spcPct val="100000"/>
              </a:lnSpc>
              <a:spcBef>
                <a:spcPts val="500"/>
              </a:spcBef>
              <a:spcAft>
                <a:spcPts val="0"/>
              </a:spcAft>
              <a:buSzPts val="1400"/>
              <a:buChar char="●"/>
              <a:defRPr/>
            </a:lvl4pPr>
            <a:lvl5pPr marL="2286000" lvl="4" indent="-317500" algn="l">
              <a:lnSpc>
                <a:spcPct val="100000"/>
              </a:lnSpc>
              <a:spcBef>
                <a:spcPts val="500"/>
              </a:spcBef>
              <a:spcAft>
                <a:spcPts val="0"/>
              </a:spcAft>
              <a:buSzPts val="1400"/>
              <a:buChar char="○"/>
              <a:defRPr/>
            </a:lvl5pPr>
            <a:lvl6pPr marL="2743200" lvl="5" indent="-317500" algn="l">
              <a:lnSpc>
                <a:spcPct val="115000"/>
              </a:lnSpc>
              <a:spcBef>
                <a:spcPts val="500"/>
              </a:spcBef>
              <a:spcAft>
                <a:spcPts val="0"/>
              </a:spcAft>
              <a:buSzPts val="1400"/>
              <a:buChar char="■"/>
              <a:defRPr/>
            </a:lvl6pPr>
            <a:lvl7pPr marL="3200400" lvl="6" indent="-317500" algn="l">
              <a:lnSpc>
                <a:spcPct val="115000"/>
              </a:lnSpc>
              <a:spcBef>
                <a:spcPts val="500"/>
              </a:spcBef>
              <a:spcAft>
                <a:spcPts val="0"/>
              </a:spcAft>
              <a:buSzPts val="1400"/>
              <a:buChar char="●"/>
              <a:defRPr/>
            </a:lvl7pPr>
            <a:lvl8pPr marL="3657600" lvl="7" indent="-317500" algn="l">
              <a:lnSpc>
                <a:spcPct val="115000"/>
              </a:lnSpc>
              <a:spcBef>
                <a:spcPts val="500"/>
              </a:spcBef>
              <a:spcAft>
                <a:spcPts val="0"/>
              </a:spcAft>
              <a:buSzPts val="1400"/>
              <a:buChar char="○"/>
              <a:defRPr/>
            </a:lvl8pPr>
            <a:lvl9pPr marL="4114800" lvl="8" indent="-317500" algn="l">
              <a:lnSpc>
                <a:spcPct val="115000"/>
              </a:lnSpc>
              <a:spcBef>
                <a:spcPts val="500"/>
              </a:spcBef>
              <a:spcAft>
                <a:spcPts val="0"/>
              </a:spcAft>
              <a:buSzPts val="1400"/>
              <a:buChar char="■"/>
              <a:defRPr/>
            </a:lvl9pPr>
          </a:lstStyle>
          <a:p>
            <a:endParaRPr/>
          </a:p>
        </p:txBody>
      </p:sp>
      <p:pic>
        <p:nvPicPr>
          <p:cNvPr id="19" name="Google Shape;19;g28d560d0c97_0_1214"/>
          <p:cNvPicPr preferRelativeResize="0"/>
          <p:nvPr/>
        </p:nvPicPr>
        <p:blipFill rotWithShape="1">
          <a:blip r:embed="rId2">
            <a:alphaModFix/>
          </a:blip>
          <a:srcRect/>
          <a:stretch/>
        </p:blipFill>
        <p:spPr>
          <a:xfrm>
            <a:off x="327125" y="1780606"/>
            <a:ext cx="2261622" cy="24231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92">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9" name="Google Shape;59;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4" name="Google Shape;6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7" name="Google Shape;67;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8" name="Google Shape;6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 Black">
  <p:cSld name="SECTION_HEADER_1">
    <p:bg>
      <p:bgPr>
        <a:solidFill>
          <a:schemeClr val="dk1"/>
        </a:solidFill>
        <a:effectLst/>
      </p:bgPr>
    </p:bg>
    <p:spTree>
      <p:nvGrpSpPr>
        <p:cNvPr id="1" name="Shape 20"/>
        <p:cNvGrpSpPr/>
        <p:nvPr/>
      </p:nvGrpSpPr>
      <p:grpSpPr>
        <a:xfrm>
          <a:off x="0" y="0"/>
          <a:ext cx="0" cy="0"/>
          <a:chOff x="0" y="0"/>
          <a:chExt cx="0" cy="0"/>
        </a:xfrm>
      </p:grpSpPr>
      <p:sp>
        <p:nvSpPr>
          <p:cNvPr id="21" name="Google Shape;21;g28d560d0c97_0_1221"/>
          <p:cNvSpPr txBox="1">
            <a:spLocks noGrp="1"/>
          </p:cNvSpPr>
          <p:nvPr>
            <p:ph type="title"/>
          </p:nvPr>
        </p:nvSpPr>
        <p:spPr>
          <a:xfrm>
            <a:off x="304800" y="1480737"/>
            <a:ext cx="8531400" cy="12687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400"/>
              <a:buFont typeface="Kaushan Script"/>
              <a:buNone/>
              <a:defRPr sz="3400" b="0">
                <a:solidFill>
                  <a:schemeClr val="lt1"/>
                </a:solidFill>
                <a:latin typeface="Kaushan Script"/>
                <a:ea typeface="Kaushan Script"/>
                <a:cs typeface="Kaushan Script"/>
                <a:sym typeface="Kaushan Scrip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28d560d0c97_0_1221"/>
          <p:cNvSpPr txBox="1">
            <a:spLocks noGrp="1"/>
          </p:cNvSpPr>
          <p:nvPr>
            <p:ph type="body" idx="1"/>
          </p:nvPr>
        </p:nvSpPr>
        <p:spPr>
          <a:xfrm>
            <a:off x="304800" y="2854189"/>
            <a:ext cx="8531400" cy="333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500"/>
              </a:spcBef>
              <a:spcAft>
                <a:spcPts val="0"/>
              </a:spcAft>
              <a:buClr>
                <a:schemeClr val="lt1"/>
              </a:buClr>
              <a:buSzPts val="1400"/>
              <a:buNone/>
              <a:defRPr sz="1400" b="1" i="0" u="none" strike="noStrike" cap="none">
                <a:solidFill>
                  <a:schemeClr val="lt1"/>
                </a:solidFill>
                <a:latin typeface="Arial"/>
                <a:ea typeface="Arial"/>
                <a:cs typeface="Arial"/>
                <a:sym typeface="Arial"/>
              </a:defRPr>
            </a:lvl1pPr>
            <a:lvl2pPr marL="914400" lvl="1" indent="-228600" algn="l">
              <a:lnSpc>
                <a:spcPct val="100000"/>
              </a:lnSpc>
              <a:spcBef>
                <a:spcPts val="500"/>
              </a:spcBef>
              <a:spcAft>
                <a:spcPts val="0"/>
              </a:spcAft>
              <a:buSzPts val="1400"/>
              <a:buNone/>
              <a:defRPr sz="1400">
                <a:solidFill>
                  <a:schemeClr val="lt1"/>
                </a:solidFill>
              </a:defRPr>
            </a:lvl2pPr>
            <a:lvl3pPr marL="1371600" lvl="2" indent="-228600" algn="l">
              <a:lnSpc>
                <a:spcPct val="100000"/>
              </a:lnSpc>
              <a:spcBef>
                <a:spcPts val="500"/>
              </a:spcBef>
              <a:spcAft>
                <a:spcPts val="0"/>
              </a:spcAft>
              <a:buSzPts val="1200"/>
              <a:buNone/>
              <a:defRPr sz="1200">
                <a:solidFill>
                  <a:schemeClr val="lt1"/>
                </a:solidFill>
              </a:defRPr>
            </a:lvl3pPr>
            <a:lvl4pPr marL="1828800" lvl="3" indent="-228600" algn="l">
              <a:lnSpc>
                <a:spcPct val="100000"/>
              </a:lnSpc>
              <a:spcBef>
                <a:spcPts val="500"/>
              </a:spcBef>
              <a:spcAft>
                <a:spcPts val="0"/>
              </a:spcAft>
              <a:buSzPts val="1100"/>
              <a:buNone/>
              <a:defRPr sz="1100">
                <a:solidFill>
                  <a:schemeClr val="lt1"/>
                </a:solidFill>
              </a:defRPr>
            </a:lvl4pPr>
            <a:lvl5pPr marL="2286000" lvl="4" indent="-228600" algn="l">
              <a:lnSpc>
                <a:spcPct val="100000"/>
              </a:lnSpc>
              <a:spcBef>
                <a:spcPts val="500"/>
              </a:spcBef>
              <a:spcAft>
                <a:spcPts val="0"/>
              </a:spcAft>
              <a:buSzPts val="1100"/>
              <a:buNone/>
              <a:defRPr sz="1100">
                <a:solidFill>
                  <a:schemeClr val="lt1"/>
                </a:solidFill>
              </a:defRPr>
            </a:lvl5pPr>
            <a:lvl6pPr marL="2743200" lvl="5" indent="-228600" algn="l">
              <a:lnSpc>
                <a:spcPct val="115000"/>
              </a:lnSpc>
              <a:spcBef>
                <a:spcPts val="500"/>
              </a:spcBef>
              <a:spcAft>
                <a:spcPts val="0"/>
              </a:spcAft>
              <a:buSzPts val="1100"/>
              <a:buNone/>
              <a:defRPr sz="1100">
                <a:solidFill>
                  <a:schemeClr val="lt1"/>
                </a:solidFill>
              </a:defRPr>
            </a:lvl6pPr>
            <a:lvl7pPr marL="3200400" lvl="6" indent="-228600" algn="l">
              <a:lnSpc>
                <a:spcPct val="115000"/>
              </a:lnSpc>
              <a:spcBef>
                <a:spcPts val="500"/>
              </a:spcBef>
              <a:spcAft>
                <a:spcPts val="0"/>
              </a:spcAft>
              <a:buSzPts val="1100"/>
              <a:buNone/>
              <a:defRPr sz="1100">
                <a:solidFill>
                  <a:schemeClr val="lt1"/>
                </a:solidFill>
              </a:defRPr>
            </a:lvl7pPr>
            <a:lvl8pPr marL="3657600" lvl="7" indent="-228600" algn="l">
              <a:lnSpc>
                <a:spcPct val="115000"/>
              </a:lnSpc>
              <a:spcBef>
                <a:spcPts val="500"/>
              </a:spcBef>
              <a:spcAft>
                <a:spcPts val="0"/>
              </a:spcAft>
              <a:buSzPts val="1100"/>
              <a:buNone/>
              <a:defRPr sz="1100">
                <a:solidFill>
                  <a:schemeClr val="lt1"/>
                </a:solidFill>
              </a:defRPr>
            </a:lvl8pPr>
            <a:lvl9pPr marL="4114800" lvl="8" indent="-228600" algn="l">
              <a:lnSpc>
                <a:spcPct val="115000"/>
              </a:lnSpc>
              <a:spcBef>
                <a:spcPts val="500"/>
              </a:spcBef>
              <a:spcAft>
                <a:spcPts val="0"/>
              </a:spcAft>
              <a:buSzPts val="1100"/>
              <a:buNone/>
              <a:defRPr sz="1100">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orient="horz" pos="1350">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g28d560d0c97_0_1224"/>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g28d560d0c97_0_1224"/>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g28d560d0c97_0_1224"/>
          <p:cNvSpPr txBox="1">
            <a:spLocks noGrp="1"/>
          </p:cNvSpPr>
          <p:nvPr>
            <p:ph type="body" idx="1"/>
          </p:nvPr>
        </p:nvSpPr>
        <p:spPr>
          <a:xfrm>
            <a:off x="304800" y="817722"/>
            <a:ext cx="8534400" cy="37029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500"/>
              </a:spcBef>
              <a:spcAft>
                <a:spcPts val="0"/>
              </a:spcAft>
              <a:buClr>
                <a:schemeClr val="dk2"/>
              </a:buClr>
              <a:buSzPts val="1100"/>
              <a:buChar char="●"/>
              <a:defRPr/>
            </a:lvl1pPr>
            <a:lvl2pPr marL="914400" lvl="1" indent="-317500" algn="l">
              <a:lnSpc>
                <a:spcPct val="100000"/>
              </a:lnSpc>
              <a:spcBef>
                <a:spcPts val="500"/>
              </a:spcBef>
              <a:spcAft>
                <a:spcPts val="0"/>
              </a:spcAft>
              <a:buSzPts val="1400"/>
              <a:buChar char="○"/>
              <a:defRPr/>
            </a:lvl2pPr>
            <a:lvl3pPr marL="1371600" lvl="2" indent="-285750" algn="l">
              <a:lnSpc>
                <a:spcPct val="100000"/>
              </a:lnSpc>
              <a:spcBef>
                <a:spcPts val="500"/>
              </a:spcBef>
              <a:spcAft>
                <a:spcPts val="0"/>
              </a:spcAft>
              <a:buSzPts val="900"/>
              <a:buChar char="■"/>
              <a:defRPr/>
            </a:lvl3pPr>
            <a:lvl4pPr marL="1828800" lvl="3" indent="-285750" algn="l">
              <a:lnSpc>
                <a:spcPct val="100000"/>
              </a:lnSpc>
              <a:spcBef>
                <a:spcPts val="500"/>
              </a:spcBef>
              <a:spcAft>
                <a:spcPts val="0"/>
              </a:spcAft>
              <a:buSzPts val="900"/>
              <a:buChar char="●"/>
              <a:defRPr/>
            </a:lvl4pPr>
            <a:lvl5pPr marL="2286000" lvl="4" indent="-285750" algn="l">
              <a:lnSpc>
                <a:spcPct val="100000"/>
              </a:lnSpc>
              <a:spcBef>
                <a:spcPts val="500"/>
              </a:spcBef>
              <a:spcAft>
                <a:spcPts val="0"/>
              </a:spcAft>
              <a:buSzPts val="900"/>
              <a:buChar char="○"/>
              <a:defRPr/>
            </a:lvl5pPr>
            <a:lvl6pPr marL="2743200" lvl="5" indent="-317500" algn="l">
              <a:lnSpc>
                <a:spcPct val="115000"/>
              </a:lnSpc>
              <a:spcBef>
                <a:spcPts val="500"/>
              </a:spcBef>
              <a:spcAft>
                <a:spcPts val="0"/>
              </a:spcAft>
              <a:buSzPts val="1400"/>
              <a:buChar char="■"/>
              <a:defRPr/>
            </a:lvl6pPr>
            <a:lvl7pPr marL="3200400" lvl="6" indent="-317500" algn="l">
              <a:lnSpc>
                <a:spcPct val="115000"/>
              </a:lnSpc>
              <a:spcBef>
                <a:spcPts val="500"/>
              </a:spcBef>
              <a:spcAft>
                <a:spcPts val="0"/>
              </a:spcAft>
              <a:buSzPts val="1400"/>
              <a:buChar char="●"/>
              <a:defRPr/>
            </a:lvl7pPr>
            <a:lvl8pPr marL="3657600" lvl="7" indent="-317500" algn="l">
              <a:lnSpc>
                <a:spcPct val="115000"/>
              </a:lnSpc>
              <a:spcBef>
                <a:spcPts val="500"/>
              </a:spcBef>
              <a:spcAft>
                <a:spcPts val="0"/>
              </a:spcAft>
              <a:buSzPts val="1400"/>
              <a:buChar char="○"/>
              <a:defRPr/>
            </a:lvl8pPr>
            <a:lvl9pPr marL="4114800" lvl="8" indent="-317500" algn="l">
              <a:lnSpc>
                <a:spcPct val="115000"/>
              </a:lnSpc>
              <a:spcBef>
                <a:spcPts val="500"/>
              </a:spcBef>
              <a:spcAft>
                <a:spcPts val="0"/>
              </a:spcAft>
              <a:buSzPts val="1400"/>
              <a:buChar char="■"/>
              <a:defRPr/>
            </a:lvl9pPr>
          </a:lstStyle>
          <a:p>
            <a:endParaRPr/>
          </a:p>
        </p:txBody>
      </p:sp>
      <p:sp>
        <p:nvSpPr>
          <p:cNvPr id="27" name="Google Shape;27;g28d560d0c97_0_1224"/>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3042">
          <p15:clr>
            <a:srgbClr val="000000"/>
          </p15:clr>
        </p15:guide>
        <p15:guide id="2" orient="horz" pos="270">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g28d560d0c97_0_1229"/>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28d560d0c97_0_1229"/>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g28d560d0c97_0_1229"/>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2" name="Google Shape;32;g28d560d0c97_0_1229"/>
          <p:cNvSpPr txBox="1">
            <a:spLocks noGrp="1"/>
          </p:cNvSpPr>
          <p:nvPr>
            <p:ph type="body" idx="1"/>
          </p:nvPr>
        </p:nvSpPr>
        <p:spPr>
          <a:xfrm>
            <a:off x="4774624" y="814389"/>
            <a:ext cx="4069200" cy="37005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500"/>
              </a:spcBef>
              <a:spcAft>
                <a:spcPts val="0"/>
              </a:spcAft>
              <a:buClr>
                <a:schemeClr val="dk2"/>
              </a:buClr>
              <a:buSzPts val="1100"/>
              <a:buChar char="●"/>
              <a:defRPr/>
            </a:lvl1pPr>
            <a:lvl2pPr marL="914400" lvl="1" indent="-317500" algn="l">
              <a:lnSpc>
                <a:spcPct val="100000"/>
              </a:lnSpc>
              <a:spcBef>
                <a:spcPts val="500"/>
              </a:spcBef>
              <a:spcAft>
                <a:spcPts val="0"/>
              </a:spcAft>
              <a:buSzPts val="1400"/>
              <a:buChar char="○"/>
              <a:defRPr/>
            </a:lvl2pPr>
            <a:lvl3pPr marL="1371600" lvl="2" indent="-285750" algn="l">
              <a:lnSpc>
                <a:spcPct val="100000"/>
              </a:lnSpc>
              <a:spcBef>
                <a:spcPts val="500"/>
              </a:spcBef>
              <a:spcAft>
                <a:spcPts val="0"/>
              </a:spcAft>
              <a:buSzPts val="900"/>
              <a:buChar char="■"/>
              <a:defRPr/>
            </a:lvl3pPr>
            <a:lvl4pPr marL="1828800" lvl="3" indent="-285750" algn="l">
              <a:lnSpc>
                <a:spcPct val="100000"/>
              </a:lnSpc>
              <a:spcBef>
                <a:spcPts val="500"/>
              </a:spcBef>
              <a:spcAft>
                <a:spcPts val="0"/>
              </a:spcAft>
              <a:buSzPts val="900"/>
              <a:buChar char="●"/>
              <a:defRPr/>
            </a:lvl4pPr>
            <a:lvl5pPr marL="2286000" lvl="4" indent="-285750" algn="l">
              <a:lnSpc>
                <a:spcPct val="100000"/>
              </a:lnSpc>
              <a:spcBef>
                <a:spcPts val="500"/>
              </a:spcBef>
              <a:spcAft>
                <a:spcPts val="0"/>
              </a:spcAft>
              <a:buSzPts val="900"/>
              <a:buChar char="○"/>
              <a:defRPr/>
            </a:lvl5pPr>
            <a:lvl6pPr marL="2743200" lvl="5" indent="-317500" algn="l">
              <a:lnSpc>
                <a:spcPct val="115000"/>
              </a:lnSpc>
              <a:spcBef>
                <a:spcPts val="500"/>
              </a:spcBef>
              <a:spcAft>
                <a:spcPts val="0"/>
              </a:spcAft>
              <a:buSzPts val="1400"/>
              <a:buChar char="■"/>
              <a:defRPr/>
            </a:lvl6pPr>
            <a:lvl7pPr marL="3200400" lvl="6" indent="-317500" algn="l">
              <a:lnSpc>
                <a:spcPct val="115000"/>
              </a:lnSpc>
              <a:spcBef>
                <a:spcPts val="500"/>
              </a:spcBef>
              <a:spcAft>
                <a:spcPts val="0"/>
              </a:spcAft>
              <a:buSzPts val="1400"/>
              <a:buChar char="●"/>
              <a:defRPr/>
            </a:lvl7pPr>
            <a:lvl8pPr marL="3657600" lvl="7" indent="-317500" algn="l">
              <a:lnSpc>
                <a:spcPct val="115000"/>
              </a:lnSpc>
              <a:spcBef>
                <a:spcPts val="500"/>
              </a:spcBef>
              <a:spcAft>
                <a:spcPts val="0"/>
              </a:spcAft>
              <a:buSzPts val="1400"/>
              <a:buChar char="○"/>
              <a:defRPr/>
            </a:lvl8pPr>
            <a:lvl9pPr marL="4114800" lvl="8" indent="-317500" algn="l">
              <a:lnSpc>
                <a:spcPct val="115000"/>
              </a:lnSpc>
              <a:spcBef>
                <a:spcPts val="500"/>
              </a:spcBef>
              <a:spcAft>
                <a:spcPts val="0"/>
              </a:spcAft>
              <a:buSzPts val="1400"/>
              <a:buChar char="■"/>
              <a:defRPr/>
            </a:lvl9pPr>
          </a:lstStyle>
          <a:p>
            <a:endParaRPr/>
          </a:p>
        </p:txBody>
      </p:sp>
      <p:sp>
        <p:nvSpPr>
          <p:cNvPr id="33" name="Google Shape;33;g28d560d0c97_0_1229"/>
          <p:cNvSpPr txBox="1">
            <a:spLocks noGrp="1"/>
          </p:cNvSpPr>
          <p:nvPr>
            <p:ph type="body" idx="2"/>
          </p:nvPr>
        </p:nvSpPr>
        <p:spPr>
          <a:xfrm>
            <a:off x="304800" y="814389"/>
            <a:ext cx="4069200" cy="37005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500"/>
              </a:spcBef>
              <a:spcAft>
                <a:spcPts val="0"/>
              </a:spcAft>
              <a:buClr>
                <a:schemeClr val="dk2"/>
              </a:buClr>
              <a:buSzPts val="1100"/>
              <a:buChar char="●"/>
              <a:defRPr/>
            </a:lvl1pPr>
            <a:lvl2pPr marL="914400" lvl="1" indent="-317500" algn="l">
              <a:lnSpc>
                <a:spcPct val="100000"/>
              </a:lnSpc>
              <a:spcBef>
                <a:spcPts val="500"/>
              </a:spcBef>
              <a:spcAft>
                <a:spcPts val="0"/>
              </a:spcAft>
              <a:buSzPts val="1400"/>
              <a:buChar char="○"/>
              <a:defRPr/>
            </a:lvl2pPr>
            <a:lvl3pPr marL="1371600" lvl="2" indent="-285750" algn="l">
              <a:lnSpc>
                <a:spcPct val="100000"/>
              </a:lnSpc>
              <a:spcBef>
                <a:spcPts val="500"/>
              </a:spcBef>
              <a:spcAft>
                <a:spcPts val="0"/>
              </a:spcAft>
              <a:buSzPts val="900"/>
              <a:buChar char="■"/>
              <a:defRPr/>
            </a:lvl3pPr>
            <a:lvl4pPr marL="1828800" lvl="3" indent="-285750" algn="l">
              <a:lnSpc>
                <a:spcPct val="100000"/>
              </a:lnSpc>
              <a:spcBef>
                <a:spcPts val="500"/>
              </a:spcBef>
              <a:spcAft>
                <a:spcPts val="0"/>
              </a:spcAft>
              <a:buSzPts val="900"/>
              <a:buChar char="●"/>
              <a:defRPr/>
            </a:lvl4pPr>
            <a:lvl5pPr marL="2286000" lvl="4" indent="-285750" algn="l">
              <a:lnSpc>
                <a:spcPct val="100000"/>
              </a:lnSpc>
              <a:spcBef>
                <a:spcPts val="500"/>
              </a:spcBef>
              <a:spcAft>
                <a:spcPts val="0"/>
              </a:spcAft>
              <a:buSzPts val="900"/>
              <a:buChar char="○"/>
              <a:defRPr/>
            </a:lvl5pPr>
            <a:lvl6pPr marL="2743200" lvl="5" indent="-317500" algn="l">
              <a:lnSpc>
                <a:spcPct val="115000"/>
              </a:lnSpc>
              <a:spcBef>
                <a:spcPts val="500"/>
              </a:spcBef>
              <a:spcAft>
                <a:spcPts val="0"/>
              </a:spcAft>
              <a:buSzPts val="1400"/>
              <a:buChar char="■"/>
              <a:defRPr/>
            </a:lvl6pPr>
            <a:lvl7pPr marL="3200400" lvl="6" indent="-317500" algn="l">
              <a:lnSpc>
                <a:spcPct val="115000"/>
              </a:lnSpc>
              <a:spcBef>
                <a:spcPts val="500"/>
              </a:spcBef>
              <a:spcAft>
                <a:spcPts val="0"/>
              </a:spcAft>
              <a:buSzPts val="1400"/>
              <a:buChar char="●"/>
              <a:defRPr/>
            </a:lvl7pPr>
            <a:lvl8pPr marL="3657600" lvl="7" indent="-317500" algn="l">
              <a:lnSpc>
                <a:spcPct val="115000"/>
              </a:lnSpc>
              <a:spcBef>
                <a:spcPts val="500"/>
              </a:spcBef>
              <a:spcAft>
                <a:spcPts val="0"/>
              </a:spcAft>
              <a:buSzPts val="1400"/>
              <a:buChar char="○"/>
              <a:defRPr/>
            </a:lvl8pPr>
            <a:lvl9pPr marL="4114800" lvl="8" indent="-317500" algn="l">
              <a:lnSpc>
                <a:spcPct val="115000"/>
              </a:lnSpc>
              <a:spcBef>
                <a:spcPts val="500"/>
              </a:spcBef>
              <a:spcAft>
                <a:spcPts val="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3042">
          <p15:clr>
            <a:srgbClr val="000000"/>
          </p15:clr>
        </p15:guide>
        <p15:guide id="2" orient="horz" pos="270">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4" name="Google Shape;44;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1" name="Google Shape;51;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5" name="Google Shape;5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Poppins"/>
              <a:buChar char="●"/>
              <a:defRPr sz="18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devopedia.org/word-embeddi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207.07183.pdf"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8d560d0c97_0_619"/>
          <p:cNvSpPr txBox="1">
            <a:spLocks noGrp="1"/>
          </p:cNvSpPr>
          <p:nvPr>
            <p:ph type="ctrTitle"/>
          </p:nvPr>
        </p:nvSpPr>
        <p:spPr>
          <a:xfrm>
            <a:off x="309369" y="2345453"/>
            <a:ext cx="8175000" cy="12003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2600"/>
              <a:buFont typeface="Arial"/>
              <a:buNone/>
            </a:pPr>
            <a:r>
              <a:rPr lang="en" sz="2600">
                <a:solidFill>
                  <a:schemeClr val="dk1"/>
                </a:solidFill>
                <a:latin typeface="Arial"/>
                <a:ea typeface="Arial"/>
                <a:cs typeface="Arial"/>
                <a:sym typeface="Arial"/>
              </a:rPr>
              <a:t>Learning Embedded Representation of the Stock Correlation Matrix using Graph Machine Learning</a:t>
            </a:r>
            <a:endParaRPr/>
          </a:p>
        </p:txBody>
      </p:sp>
      <p:sp>
        <p:nvSpPr>
          <p:cNvPr id="87" name="Google Shape;87;g28d560d0c97_0_619"/>
          <p:cNvSpPr txBox="1">
            <a:spLocks noGrp="1"/>
          </p:cNvSpPr>
          <p:nvPr>
            <p:ph type="body" idx="1"/>
          </p:nvPr>
        </p:nvSpPr>
        <p:spPr>
          <a:xfrm>
            <a:off x="2715905" y="569902"/>
            <a:ext cx="6126600" cy="2535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Clr>
                <a:schemeClr val="dk1"/>
              </a:buClr>
              <a:buSzPts val="1100"/>
              <a:buNone/>
            </a:pPr>
            <a:r>
              <a:rPr lang="en" dirty="0"/>
              <a:t>Bhaskarjit Sarmah, Nayana Nair, Dhagash Mehta, Stefano Pasquali</a:t>
            </a:r>
            <a:endParaRPr dirty="0"/>
          </a:p>
        </p:txBody>
      </p:sp>
      <p:sp>
        <p:nvSpPr>
          <p:cNvPr id="88" name="Google Shape;88;g28d560d0c97_0_619"/>
          <p:cNvSpPr txBox="1">
            <a:spLocks noGrp="1"/>
          </p:cNvSpPr>
          <p:nvPr>
            <p:ph type="body" idx="3"/>
          </p:nvPr>
        </p:nvSpPr>
        <p:spPr>
          <a:xfrm>
            <a:off x="2715905" y="949968"/>
            <a:ext cx="6126000" cy="2535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dk1"/>
              </a:buClr>
              <a:buSzPts val="900"/>
              <a:buNone/>
            </a:pPr>
            <a:r>
              <a:rPr lang="en" dirty="0"/>
              <a:t>4</a:t>
            </a:r>
            <a:r>
              <a:rPr lang="en" baseline="30000" dirty="0"/>
              <a:t>th</a:t>
            </a:r>
            <a:r>
              <a:rPr lang="en" dirty="0"/>
              <a:t> August, 2023</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8d560d0c97_0_765"/>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DATA PREPARATION</a:t>
            </a:r>
            <a:endParaRPr/>
          </a:p>
        </p:txBody>
      </p:sp>
      <p:sp>
        <p:nvSpPr>
          <p:cNvPr id="242" name="Google Shape;242;g28d560d0c97_0_765"/>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
        <p:nvSpPr>
          <p:cNvPr id="243" name="Google Shape;243;g28d560d0c97_0_765"/>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244" name="Google Shape;244;g28d560d0c97_0_765"/>
          <p:cNvSpPr txBox="1"/>
          <p:nvPr/>
        </p:nvSpPr>
        <p:spPr>
          <a:xfrm>
            <a:off x="3653336" y="1303852"/>
            <a:ext cx="264300" cy="31380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1.00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0.75</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0.50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0.25</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-0.25</a:t>
            </a:r>
            <a:endParaRPr sz="800" b="0" i="0" u="none" strike="noStrike" cap="none">
              <a:solidFill>
                <a:schemeClr val="dk1"/>
              </a:solidFill>
              <a:latin typeface="Arial"/>
              <a:ea typeface="Arial"/>
              <a:cs typeface="Arial"/>
              <a:sym typeface="Arial"/>
            </a:endParaRPr>
          </a:p>
        </p:txBody>
      </p:sp>
      <p:sp>
        <p:nvSpPr>
          <p:cNvPr id="245" name="Google Shape;245;g28d560d0c97_0_765"/>
          <p:cNvSpPr txBox="1"/>
          <p:nvPr/>
        </p:nvSpPr>
        <p:spPr>
          <a:xfrm>
            <a:off x="304800" y="570530"/>
            <a:ext cx="8534400" cy="1063500"/>
          </a:xfrm>
          <a:prstGeom prst="rect">
            <a:avLst/>
          </a:prstGeom>
          <a:noFill/>
          <a:ln>
            <a:noFill/>
          </a:ln>
        </p:spPr>
        <p:txBody>
          <a:bodyPr spcFirstLastPara="1" wrap="square" lIns="0" tIns="0" rIns="0" bIns="0" anchor="t" anchorCtr="0">
            <a:noAutofit/>
          </a:bodyPr>
          <a:lstStyle/>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Compute log returns for S&amp;P 500 universe for an entire year</a:t>
            </a:r>
            <a:endParaRPr sz="1100" b="0" i="0" u="none" strike="noStrike" cap="none">
              <a:solidFill>
                <a:srgbClr val="000000"/>
              </a:solidFill>
              <a:latin typeface="Arial"/>
              <a:ea typeface="Arial"/>
              <a:cs typeface="Arial"/>
              <a:sym typeface="Arial"/>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Create correlation matrix of log returns for all the stocks in S&amp;P 500</a:t>
            </a:r>
            <a:endParaRPr sz="1100" b="0" i="0" u="none" strike="noStrike" cap="none">
              <a:solidFill>
                <a:srgbClr val="000000"/>
              </a:solidFill>
              <a:latin typeface="Arial"/>
              <a:ea typeface="Arial"/>
              <a:cs typeface="Arial"/>
              <a:sym typeface="Arial"/>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Create a network of stocks with each stock as a node and edge between stocks corresponds to correlation</a:t>
            </a:r>
            <a:endParaRPr sz="1100" b="1" i="0" u="none" strike="noStrike" cap="none">
              <a:solidFill>
                <a:schemeClr val="dk2"/>
              </a:solidFill>
              <a:latin typeface="Arial"/>
              <a:ea typeface="Arial"/>
              <a:cs typeface="Arial"/>
              <a:sym typeface="Arial"/>
            </a:endParaRPr>
          </a:p>
        </p:txBody>
      </p:sp>
      <p:pic>
        <p:nvPicPr>
          <p:cNvPr id="246" name="Google Shape;246;g28d560d0c97_0_765" descr="A picture containing background pattern  Description automatically generated"/>
          <p:cNvPicPr preferRelativeResize="0"/>
          <p:nvPr/>
        </p:nvPicPr>
        <p:blipFill rotWithShape="1">
          <a:blip r:embed="rId3">
            <a:alphaModFix/>
          </a:blip>
          <a:srcRect/>
          <a:stretch/>
        </p:blipFill>
        <p:spPr>
          <a:xfrm>
            <a:off x="304800" y="1358012"/>
            <a:ext cx="3092542" cy="3039027"/>
          </a:xfrm>
          <a:prstGeom prst="rect">
            <a:avLst/>
          </a:prstGeom>
          <a:noFill/>
          <a:ln>
            <a:noFill/>
          </a:ln>
        </p:spPr>
      </p:pic>
      <p:pic>
        <p:nvPicPr>
          <p:cNvPr id="247" name="Google Shape;247;g28d560d0c97_0_765"/>
          <p:cNvPicPr preferRelativeResize="0"/>
          <p:nvPr/>
        </p:nvPicPr>
        <p:blipFill rotWithShape="1">
          <a:blip r:embed="rId4">
            <a:alphaModFix/>
          </a:blip>
          <a:srcRect/>
          <a:stretch/>
        </p:blipFill>
        <p:spPr>
          <a:xfrm>
            <a:off x="3453097" y="1315986"/>
            <a:ext cx="125562" cy="2997000"/>
          </a:xfrm>
          <a:prstGeom prst="rect">
            <a:avLst/>
          </a:prstGeom>
          <a:noFill/>
          <a:ln>
            <a:noFill/>
          </a:ln>
        </p:spPr>
      </p:pic>
      <p:sp>
        <p:nvSpPr>
          <p:cNvPr id="248" name="Google Shape;248;g28d560d0c97_0_765"/>
          <p:cNvSpPr txBox="1"/>
          <p:nvPr/>
        </p:nvSpPr>
        <p:spPr>
          <a:xfrm>
            <a:off x="329074" y="4377026"/>
            <a:ext cx="32871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CORRELATION MATRIX OF LOG RETURNS OF S&amp;P 500</a:t>
            </a:r>
            <a:endParaRPr sz="1100" b="0" i="0" u="none" strike="noStrike" cap="none">
              <a:solidFill>
                <a:srgbClr val="000000"/>
              </a:solidFill>
              <a:latin typeface="Arial"/>
              <a:ea typeface="Arial"/>
              <a:cs typeface="Arial"/>
              <a:sym typeface="Arial"/>
            </a:endParaRPr>
          </a:p>
        </p:txBody>
      </p:sp>
      <p:cxnSp>
        <p:nvCxnSpPr>
          <p:cNvPr id="249" name="Google Shape;249;g28d560d0c97_0_765"/>
          <p:cNvCxnSpPr/>
          <p:nvPr/>
        </p:nvCxnSpPr>
        <p:spPr>
          <a:xfrm>
            <a:off x="3954992" y="2867064"/>
            <a:ext cx="1308600" cy="0"/>
          </a:xfrm>
          <a:prstGeom prst="straightConnector1">
            <a:avLst/>
          </a:prstGeom>
          <a:noFill/>
          <a:ln w="12700" cap="flat" cmpd="sng">
            <a:solidFill>
              <a:schemeClr val="dk1"/>
            </a:solidFill>
            <a:prstDash val="solid"/>
            <a:round/>
            <a:headEnd type="none" w="sm" len="sm"/>
            <a:tailEnd type="triangle" w="med" len="med"/>
          </a:ln>
        </p:spPr>
      </p:cxnSp>
      <p:sp>
        <p:nvSpPr>
          <p:cNvPr id="250" name="Google Shape;250;g28d560d0c97_0_765"/>
          <p:cNvSpPr txBox="1"/>
          <p:nvPr/>
        </p:nvSpPr>
        <p:spPr>
          <a:xfrm>
            <a:off x="5339705" y="4377026"/>
            <a:ext cx="32871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FULLY CONNECTED NETWORK FROM CORRELATION MATRIX</a:t>
            </a:r>
            <a:endParaRPr sz="1100" b="0" i="0" u="none" strike="noStrike" cap="none">
              <a:solidFill>
                <a:srgbClr val="000000"/>
              </a:solidFill>
              <a:latin typeface="Arial"/>
              <a:ea typeface="Arial"/>
              <a:cs typeface="Arial"/>
              <a:sym typeface="Arial"/>
            </a:endParaRPr>
          </a:p>
        </p:txBody>
      </p:sp>
      <p:pic>
        <p:nvPicPr>
          <p:cNvPr id="251" name="Google Shape;251;g28d560d0c97_0_765"/>
          <p:cNvPicPr preferRelativeResize="0"/>
          <p:nvPr/>
        </p:nvPicPr>
        <p:blipFill rotWithShape="1">
          <a:blip r:embed="rId5">
            <a:alphaModFix/>
          </a:blip>
          <a:srcRect/>
          <a:stretch/>
        </p:blipFill>
        <p:spPr>
          <a:xfrm>
            <a:off x="5641361" y="1355219"/>
            <a:ext cx="3064669" cy="30218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8d560d0c97_0_780"/>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DATA PREPARATION</a:t>
            </a:r>
            <a:endParaRPr/>
          </a:p>
        </p:txBody>
      </p:sp>
      <p:sp>
        <p:nvSpPr>
          <p:cNvPr id="258" name="Google Shape;258;g28d560d0c97_0_780"/>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
        <p:nvSpPr>
          <p:cNvPr id="259" name="Google Shape;259;g28d560d0c97_0_780"/>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260" name="Google Shape;260;g28d560d0c97_0_780"/>
          <p:cNvSpPr txBox="1"/>
          <p:nvPr/>
        </p:nvSpPr>
        <p:spPr>
          <a:xfrm>
            <a:off x="3653336" y="1321663"/>
            <a:ext cx="264300" cy="31380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1.00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0.75</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0.50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0.25</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-0.25</a:t>
            </a:r>
            <a:endParaRPr sz="800" b="0" i="0" u="none" strike="noStrike" cap="none">
              <a:solidFill>
                <a:schemeClr val="dk1"/>
              </a:solidFill>
              <a:latin typeface="Arial"/>
              <a:ea typeface="Arial"/>
              <a:cs typeface="Arial"/>
              <a:sym typeface="Arial"/>
            </a:endParaRPr>
          </a:p>
        </p:txBody>
      </p:sp>
      <p:sp>
        <p:nvSpPr>
          <p:cNvPr id="261" name="Google Shape;261;g28d560d0c97_0_780"/>
          <p:cNvSpPr txBox="1"/>
          <p:nvPr/>
        </p:nvSpPr>
        <p:spPr>
          <a:xfrm>
            <a:off x="304800" y="570530"/>
            <a:ext cx="8534400" cy="1063500"/>
          </a:xfrm>
          <a:prstGeom prst="rect">
            <a:avLst/>
          </a:prstGeom>
          <a:noFill/>
          <a:ln>
            <a:noFill/>
          </a:ln>
        </p:spPr>
        <p:txBody>
          <a:bodyPr spcFirstLastPara="1" wrap="square" lIns="0" tIns="0" rIns="0" bIns="0" anchor="t" anchorCtr="0">
            <a:noAutofit/>
          </a:bodyPr>
          <a:lstStyle/>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To remove noise network of stocks we convert correlation matrix into a distance matrix</a:t>
            </a:r>
            <a:endParaRPr sz="1100" b="0" i="0" u="none" strike="noStrike" cap="none">
              <a:solidFill>
                <a:srgbClr val="000000"/>
              </a:solidFill>
              <a:latin typeface="Arial"/>
              <a:ea typeface="Arial"/>
              <a:cs typeface="Arial"/>
              <a:sym typeface="Arial"/>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Create a network of stocks from distance matrix</a:t>
            </a:r>
            <a:endParaRPr sz="1100" b="0" i="0" u="none" strike="noStrike" cap="none">
              <a:solidFill>
                <a:srgbClr val="000000"/>
              </a:solidFill>
              <a:latin typeface="Arial"/>
              <a:ea typeface="Arial"/>
              <a:cs typeface="Arial"/>
              <a:sym typeface="Arial"/>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Apply minimum spanning tree (MST) on above network of stocks</a:t>
            </a:r>
            <a:endParaRPr sz="1100" b="1" i="0" u="none" strike="noStrike" cap="none">
              <a:solidFill>
                <a:schemeClr val="dk2"/>
              </a:solidFill>
              <a:latin typeface="Arial"/>
              <a:ea typeface="Arial"/>
              <a:cs typeface="Arial"/>
              <a:sym typeface="Arial"/>
            </a:endParaRPr>
          </a:p>
        </p:txBody>
      </p:sp>
      <p:pic>
        <p:nvPicPr>
          <p:cNvPr id="262" name="Google Shape;262;g28d560d0c97_0_780" descr="A picture containing background pattern  Description automatically generated"/>
          <p:cNvPicPr preferRelativeResize="0"/>
          <p:nvPr/>
        </p:nvPicPr>
        <p:blipFill rotWithShape="1">
          <a:blip r:embed="rId3">
            <a:alphaModFix/>
          </a:blip>
          <a:srcRect/>
          <a:stretch/>
        </p:blipFill>
        <p:spPr>
          <a:xfrm>
            <a:off x="304800" y="1375823"/>
            <a:ext cx="3092542" cy="3039027"/>
          </a:xfrm>
          <a:prstGeom prst="rect">
            <a:avLst/>
          </a:prstGeom>
          <a:noFill/>
          <a:ln>
            <a:noFill/>
          </a:ln>
        </p:spPr>
      </p:pic>
      <p:pic>
        <p:nvPicPr>
          <p:cNvPr id="263" name="Google Shape;263;g28d560d0c97_0_780"/>
          <p:cNvPicPr preferRelativeResize="0"/>
          <p:nvPr/>
        </p:nvPicPr>
        <p:blipFill rotWithShape="1">
          <a:blip r:embed="rId4">
            <a:alphaModFix/>
          </a:blip>
          <a:srcRect/>
          <a:stretch/>
        </p:blipFill>
        <p:spPr>
          <a:xfrm>
            <a:off x="3453097" y="1333797"/>
            <a:ext cx="125562" cy="2997000"/>
          </a:xfrm>
          <a:prstGeom prst="rect">
            <a:avLst/>
          </a:prstGeom>
          <a:noFill/>
          <a:ln>
            <a:noFill/>
          </a:ln>
        </p:spPr>
      </p:pic>
      <p:sp>
        <p:nvSpPr>
          <p:cNvPr id="264" name="Google Shape;264;g28d560d0c97_0_780"/>
          <p:cNvSpPr txBox="1"/>
          <p:nvPr/>
        </p:nvSpPr>
        <p:spPr>
          <a:xfrm>
            <a:off x="329074" y="4394837"/>
            <a:ext cx="32871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CORRELATION MATRIX OF LOG RETURNS OF S&amp;P 500</a:t>
            </a:r>
            <a:endParaRPr sz="1100" b="0" i="0" u="none" strike="noStrike" cap="none">
              <a:solidFill>
                <a:srgbClr val="000000"/>
              </a:solidFill>
              <a:latin typeface="Arial"/>
              <a:ea typeface="Arial"/>
              <a:cs typeface="Arial"/>
              <a:sym typeface="Arial"/>
            </a:endParaRPr>
          </a:p>
        </p:txBody>
      </p:sp>
      <p:pic>
        <p:nvPicPr>
          <p:cNvPr id="265" name="Google Shape;265;g28d560d0c97_0_780"/>
          <p:cNvPicPr preferRelativeResize="0"/>
          <p:nvPr/>
        </p:nvPicPr>
        <p:blipFill rotWithShape="1">
          <a:blip r:embed="rId5">
            <a:alphaModFix/>
          </a:blip>
          <a:srcRect l="1429" t="2922"/>
          <a:stretch/>
        </p:blipFill>
        <p:spPr>
          <a:xfrm>
            <a:off x="5369825" y="1359530"/>
            <a:ext cx="3114740" cy="3021920"/>
          </a:xfrm>
          <a:prstGeom prst="rect">
            <a:avLst/>
          </a:prstGeom>
          <a:noFill/>
          <a:ln>
            <a:noFill/>
          </a:ln>
        </p:spPr>
      </p:pic>
      <p:sp>
        <p:nvSpPr>
          <p:cNvPr id="266" name="Google Shape;266;g28d560d0c97_0_780"/>
          <p:cNvSpPr txBox="1"/>
          <p:nvPr/>
        </p:nvSpPr>
        <p:spPr>
          <a:xfrm>
            <a:off x="8767298" y="1277096"/>
            <a:ext cx="264300" cy="31380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1.4</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1.2</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0.9</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0.6</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0.3</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a:t>
            </a:r>
            <a:endParaRPr sz="800" b="0" i="0" u="none" strike="noStrike" cap="none">
              <a:solidFill>
                <a:schemeClr val="dk1"/>
              </a:solidFill>
              <a:latin typeface="Arial"/>
              <a:ea typeface="Arial"/>
              <a:cs typeface="Arial"/>
              <a:sym typeface="Arial"/>
            </a:endParaRPr>
          </a:p>
        </p:txBody>
      </p:sp>
      <p:pic>
        <p:nvPicPr>
          <p:cNvPr id="267" name="Google Shape;267;g28d560d0c97_0_780"/>
          <p:cNvPicPr preferRelativeResize="0"/>
          <p:nvPr/>
        </p:nvPicPr>
        <p:blipFill rotWithShape="1">
          <a:blip r:embed="rId4">
            <a:alphaModFix/>
          </a:blip>
          <a:srcRect/>
          <a:stretch/>
        </p:blipFill>
        <p:spPr>
          <a:xfrm>
            <a:off x="8567060" y="1289230"/>
            <a:ext cx="125562" cy="2997000"/>
          </a:xfrm>
          <a:prstGeom prst="rect">
            <a:avLst/>
          </a:prstGeom>
          <a:noFill/>
          <a:ln>
            <a:noFill/>
          </a:ln>
        </p:spPr>
      </p:pic>
      <p:sp>
        <p:nvSpPr>
          <p:cNvPr id="268" name="Google Shape;268;g28d560d0c97_0_780"/>
          <p:cNvSpPr txBox="1"/>
          <p:nvPr/>
        </p:nvSpPr>
        <p:spPr>
          <a:xfrm>
            <a:off x="5369825" y="4394837"/>
            <a:ext cx="31974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DISTANCE MATRIX FROM CORRELATION MATRIX</a:t>
            </a:r>
            <a:endParaRPr sz="1100" b="0" i="0" u="none" strike="noStrike" cap="none">
              <a:solidFill>
                <a:srgbClr val="000000"/>
              </a:solidFill>
              <a:latin typeface="Arial"/>
              <a:ea typeface="Arial"/>
              <a:cs typeface="Arial"/>
              <a:sym typeface="Arial"/>
            </a:endParaRPr>
          </a:p>
        </p:txBody>
      </p:sp>
      <p:sp>
        <p:nvSpPr>
          <p:cNvPr id="269" name="Google Shape;269;g28d560d0c97_0_780"/>
          <p:cNvSpPr txBox="1"/>
          <p:nvPr/>
        </p:nvSpPr>
        <p:spPr>
          <a:xfrm>
            <a:off x="3954992" y="2669556"/>
            <a:ext cx="1271400" cy="451500"/>
          </a:xfrm>
          <a:prstGeom prst="rect">
            <a:avLst/>
          </a:prstGeom>
          <a:blipFill rotWithShape="1">
            <a:blip r:embed="rId6">
              <a:alphaModFix/>
            </a:blip>
            <a:stretch>
              <a:fillRect r="-4676"/>
            </a:stretch>
          </a:bli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p:txBody>
      </p:sp>
      <p:cxnSp>
        <p:nvCxnSpPr>
          <p:cNvPr id="270" name="Google Shape;270;g28d560d0c97_0_780"/>
          <p:cNvCxnSpPr/>
          <p:nvPr/>
        </p:nvCxnSpPr>
        <p:spPr>
          <a:xfrm>
            <a:off x="3954992" y="2948774"/>
            <a:ext cx="1308600" cy="0"/>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8d560d0c97_0_798"/>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DATA PREPARATION</a:t>
            </a:r>
            <a:endParaRPr/>
          </a:p>
        </p:txBody>
      </p:sp>
      <p:sp>
        <p:nvSpPr>
          <p:cNvPr id="277" name="Google Shape;277;g28d560d0c97_0_798"/>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
        <p:nvSpPr>
          <p:cNvPr id="278" name="Google Shape;278;g28d560d0c97_0_798"/>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pic>
        <p:nvPicPr>
          <p:cNvPr id="279" name="Google Shape;279;g28d560d0c97_0_798"/>
          <p:cNvPicPr preferRelativeResize="0"/>
          <p:nvPr/>
        </p:nvPicPr>
        <p:blipFill rotWithShape="1">
          <a:blip r:embed="rId3">
            <a:alphaModFix/>
          </a:blip>
          <a:srcRect/>
          <a:stretch/>
        </p:blipFill>
        <p:spPr>
          <a:xfrm>
            <a:off x="5172388" y="888250"/>
            <a:ext cx="3273182" cy="3366999"/>
          </a:xfrm>
          <a:prstGeom prst="rect">
            <a:avLst/>
          </a:prstGeom>
          <a:noFill/>
          <a:ln>
            <a:noFill/>
          </a:ln>
        </p:spPr>
      </p:pic>
      <p:sp>
        <p:nvSpPr>
          <p:cNvPr id="280" name="Google Shape;280;g28d560d0c97_0_798"/>
          <p:cNvSpPr txBox="1"/>
          <p:nvPr/>
        </p:nvSpPr>
        <p:spPr>
          <a:xfrm>
            <a:off x="304800" y="570530"/>
            <a:ext cx="8534400" cy="560700"/>
          </a:xfrm>
          <a:prstGeom prst="rect">
            <a:avLst/>
          </a:prstGeom>
          <a:noFill/>
          <a:ln>
            <a:noFill/>
          </a:ln>
        </p:spPr>
        <p:txBody>
          <a:bodyPr spcFirstLastPara="1" wrap="square" lIns="0" tIns="0" rIns="0" bIns="0" anchor="t" anchorCtr="0">
            <a:noAutofit/>
          </a:bodyPr>
          <a:lstStyle/>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Filter out noise from above network using Minimum Spanning Tree (MST)</a:t>
            </a:r>
            <a:endParaRPr sz="1100" b="1" i="0" u="none" strike="noStrike" cap="none">
              <a:solidFill>
                <a:schemeClr val="dk2"/>
              </a:solidFill>
              <a:latin typeface="Arial"/>
              <a:ea typeface="Arial"/>
              <a:cs typeface="Arial"/>
              <a:sym typeface="Arial"/>
            </a:endParaRPr>
          </a:p>
        </p:txBody>
      </p:sp>
      <p:sp>
        <p:nvSpPr>
          <p:cNvPr id="281" name="Google Shape;281;g28d560d0c97_0_798"/>
          <p:cNvSpPr txBox="1"/>
          <p:nvPr/>
        </p:nvSpPr>
        <p:spPr>
          <a:xfrm>
            <a:off x="304800" y="4463744"/>
            <a:ext cx="32871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FULLY CONNECTED NETWORK FROM DISTANCE MATRIX</a:t>
            </a:r>
            <a:endParaRPr sz="1100" b="0" i="0" u="none" strike="noStrike" cap="none">
              <a:solidFill>
                <a:srgbClr val="000000"/>
              </a:solidFill>
              <a:latin typeface="Arial"/>
              <a:ea typeface="Arial"/>
              <a:cs typeface="Arial"/>
              <a:sym typeface="Arial"/>
            </a:endParaRPr>
          </a:p>
        </p:txBody>
      </p:sp>
      <p:sp>
        <p:nvSpPr>
          <p:cNvPr id="282" name="Google Shape;282;g28d560d0c97_0_798"/>
          <p:cNvSpPr txBox="1"/>
          <p:nvPr/>
        </p:nvSpPr>
        <p:spPr>
          <a:xfrm>
            <a:off x="6121439" y="4463744"/>
            <a:ext cx="21171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Demo</a:t>
            </a:r>
            <a:r>
              <a:rPr lang="en" sz="800" b="0" i="0" u="none" strike="noStrike" cap="none">
                <a:solidFill>
                  <a:schemeClr val="dk1"/>
                </a:solidFill>
                <a:latin typeface="Arial"/>
                <a:ea typeface="Arial"/>
                <a:cs typeface="Arial"/>
                <a:sym typeface="Arial"/>
              </a:rPr>
              <a:t>: MINIMUM SPANNING TREE</a:t>
            </a:r>
            <a:endParaRPr sz="1100" b="0" i="0" u="none" strike="noStrike" cap="none">
              <a:solidFill>
                <a:srgbClr val="000000"/>
              </a:solidFill>
              <a:latin typeface="Arial"/>
              <a:ea typeface="Arial"/>
              <a:cs typeface="Arial"/>
              <a:sym typeface="Arial"/>
            </a:endParaRPr>
          </a:p>
        </p:txBody>
      </p:sp>
      <p:cxnSp>
        <p:nvCxnSpPr>
          <p:cNvPr id="283" name="Google Shape;283;g28d560d0c97_0_798"/>
          <p:cNvCxnSpPr/>
          <p:nvPr/>
        </p:nvCxnSpPr>
        <p:spPr>
          <a:xfrm>
            <a:off x="3727708" y="2797435"/>
            <a:ext cx="1308600" cy="0"/>
          </a:xfrm>
          <a:prstGeom prst="straightConnector1">
            <a:avLst/>
          </a:prstGeom>
          <a:noFill/>
          <a:ln w="12700" cap="flat" cmpd="sng">
            <a:solidFill>
              <a:schemeClr val="dk1"/>
            </a:solidFill>
            <a:prstDash val="solid"/>
            <a:round/>
            <a:headEnd type="none" w="sm" len="sm"/>
            <a:tailEnd type="triangle" w="med" len="med"/>
          </a:ln>
        </p:spPr>
      </p:cxnSp>
      <p:pic>
        <p:nvPicPr>
          <p:cNvPr id="284" name="Google Shape;284;g28d560d0c97_0_798"/>
          <p:cNvPicPr preferRelativeResize="0"/>
          <p:nvPr/>
        </p:nvPicPr>
        <p:blipFill rotWithShape="1">
          <a:blip r:embed="rId4">
            <a:alphaModFix/>
          </a:blip>
          <a:srcRect/>
          <a:stretch/>
        </p:blipFill>
        <p:spPr>
          <a:xfrm>
            <a:off x="304800" y="1131125"/>
            <a:ext cx="3168436" cy="31241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8d560d0c97_0_811"/>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DATA PREPARATION</a:t>
            </a:r>
            <a:endParaRPr/>
          </a:p>
        </p:txBody>
      </p:sp>
      <p:sp>
        <p:nvSpPr>
          <p:cNvPr id="291" name="Google Shape;291;g28d560d0c97_0_811"/>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
        <p:nvSpPr>
          <p:cNvPr id="292" name="Google Shape;292;g28d560d0c97_0_811"/>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pic>
        <p:nvPicPr>
          <p:cNvPr id="293" name="Google Shape;293;g28d560d0c97_0_811"/>
          <p:cNvPicPr preferRelativeResize="0"/>
          <p:nvPr/>
        </p:nvPicPr>
        <p:blipFill rotWithShape="1">
          <a:blip r:embed="rId3">
            <a:alphaModFix/>
          </a:blip>
          <a:srcRect l="35258" t="16888" b="7616"/>
          <a:stretch/>
        </p:blipFill>
        <p:spPr>
          <a:xfrm>
            <a:off x="4161494" y="1059420"/>
            <a:ext cx="4856413" cy="3283389"/>
          </a:xfrm>
          <a:prstGeom prst="rect">
            <a:avLst/>
          </a:prstGeom>
          <a:noFill/>
          <a:ln>
            <a:noFill/>
          </a:ln>
        </p:spPr>
      </p:pic>
      <p:sp>
        <p:nvSpPr>
          <p:cNvPr id="294" name="Google Shape;294;g28d560d0c97_0_811"/>
          <p:cNvSpPr txBox="1"/>
          <p:nvPr/>
        </p:nvSpPr>
        <p:spPr>
          <a:xfrm>
            <a:off x="304800" y="606155"/>
            <a:ext cx="8534400" cy="308700"/>
          </a:xfrm>
          <a:prstGeom prst="rect">
            <a:avLst/>
          </a:prstGeom>
          <a:noFill/>
          <a:ln>
            <a:noFill/>
          </a:ln>
        </p:spPr>
        <p:txBody>
          <a:bodyPr spcFirstLastPara="1" wrap="square" lIns="0" tIns="0" rIns="0" bIns="0" anchor="t" anchorCtr="0">
            <a:noAutofit/>
          </a:bodyPr>
          <a:lstStyle/>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From fully connected correlation matrix to filtered network of stocks</a:t>
            </a:r>
            <a:endParaRPr sz="1100" b="1" i="0" u="none" strike="noStrike" cap="none">
              <a:solidFill>
                <a:schemeClr val="dk2"/>
              </a:solidFill>
              <a:latin typeface="Arial"/>
              <a:ea typeface="Arial"/>
              <a:cs typeface="Arial"/>
              <a:sym typeface="Arial"/>
            </a:endParaRPr>
          </a:p>
        </p:txBody>
      </p:sp>
      <p:pic>
        <p:nvPicPr>
          <p:cNvPr id="295" name="Google Shape;295;g28d560d0c97_0_811" descr="A picture containing background pattern  Description automatically generated"/>
          <p:cNvPicPr preferRelativeResize="0"/>
          <p:nvPr/>
        </p:nvPicPr>
        <p:blipFill rotWithShape="1">
          <a:blip r:embed="rId4">
            <a:alphaModFix/>
          </a:blip>
          <a:srcRect/>
          <a:stretch/>
        </p:blipFill>
        <p:spPr>
          <a:xfrm>
            <a:off x="535577" y="1194497"/>
            <a:ext cx="3092542" cy="3039027"/>
          </a:xfrm>
          <a:prstGeom prst="rect">
            <a:avLst/>
          </a:prstGeom>
          <a:noFill/>
          <a:ln>
            <a:noFill/>
          </a:ln>
        </p:spPr>
      </p:pic>
      <p:pic>
        <p:nvPicPr>
          <p:cNvPr id="296" name="Google Shape;296;g28d560d0c97_0_811"/>
          <p:cNvPicPr preferRelativeResize="0"/>
          <p:nvPr/>
        </p:nvPicPr>
        <p:blipFill rotWithShape="1">
          <a:blip r:embed="rId5">
            <a:alphaModFix/>
          </a:blip>
          <a:srcRect/>
          <a:stretch/>
        </p:blipFill>
        <p:spPr>
          <a:xfrm>
            <a:off x="3683875" y="1152471"/>
            <a:ext cx="125562" cy="2997000"/>
          </a:xfrm>
          <a:prstGeom prst="rect">
            <a:avLst/>
          </a:prstGeom>
          <a:noFill/>
          <a:ln>
            <a:noFill/>
          </a:ln>
        </p:spPr>
      </p:pic>
      <p:sp>
        <p:nvSpPr>
          <p:cNvPr id="297" name="Google Shape;297;g28d560d0c97_0_811"/>
          <p:cNvSpPr txBox="1"/>
          <p:nvPr/>
        </p:nvSpPr>
        <p:spPr>
          <a:xfrm>
            <a:off x="535577" y="4467118"/>
            <a:ext cx="32739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CORRELATION MATRIX OF LOG RETURNS OF S&amp;P 500</a:t>
            </a:r>
            <a:endParaRPr sz="1100" b="0" i="0" u="none" strike="noStrike" cap="none">
              <a:solidFill>
                <a:srgbClr val="000000"/>
              </a:solidFill>
              <a:latin typeface="Arial"/>
              <a:ea typeface="Arial"/>
              <a:cs typeface="Arial"/>
              <a:sym typeface="Arial"/>
            </a:endParaRPr>
          </a:p>
        </p:txBody>
      </p:sp>
      <p:sp>
        <p:nvSpPr>
          <p:cNvPr id="298" name="Google Shape;298;g28d560d0c97_0_811"/>
          <p:cNvSpPr txBox="1"/>
          <p:nvPr/>
        </p:nvSpPr>
        <p:spPr>
          <a:xfrm>
            <a:off x="5322863" y="4463744"/>
            <a:ext cx="25338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NETWORK CONSTRUCTED USING MST</a:t>
            </a:r>
            <a:endParaRPr sz="1100" b="0" i="0" u="none" strike="noStrike" cap="none">
              <a:solidFill>
                <a:srgbClr val="000000"/>
              </a:solidFill>
              <a:latin typeface="Arial"/>
              <a:ea typeface="Arial"/>
              <a:cs typeface="Arial"/>
              <a:sym typeface="Arial"/>
            </a:endParaRPr>
          </a:p>
        </p:txBody>
      </p:sp>
      <p:sp>
        <p:nvSpPr>
          <p:cNvPr id="299" name="Google Shape;299;g28d560d0c97_0_811"/>
          <p:cNvSpPr txBox="1"/>
          <p:nvPr/>
        </p:nvSpPr>
        <p:spPr>
          <a:xfrm>
            <a:off x="3840372" y="1143538"/>
            <a:ext cx="264300" cy="31380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1.00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0.75</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0.50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0.25</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 sz="800" b="0" i="0" u="none" strike="noStrike" cap="none">
                <a:solidFill>
                  <a:schemeClr val="dk1"/>
                </a:solidFill>
                <a:latin typeface="Arial"/>
                <a:ea typeface="Arial"/>
                <a:cs typeface="Arial"/>
                <a:sym typeface="Arial"/>
              </a:rPr>
              <a:t>-0.25</a:t>
            </a:r>
            <a:endParaRPr sz="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28d560d0c97_0_825"/>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CREATING SENTENCE LIKE STRUCTURES FROM NETWORK</a:t>
            </a:r>
            <a:endParaRPr/>
          </a:p>
        </p:txBody>
      </p:sp>
      <p:sp>
        <p:nvSpPr>
          <p:cNvPr id="306" name="Google Shape;306;g28d560d0c97_0_825"/>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
        <p:nvSpPr>
          <p:cNvPr id="307" name="Google Shape;307;g28d560d0c97_0_825"/>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pic>
        <p:nvPicPr>
          <p:cNvPr id="308" name="Google Shape;308;g28d560d0c97_0_825"/>
          <p:cNvPicPr preferRelativeResize="0"/>
          <p:nvPr/>
        </p:nvPicPr>
        <p:blipFill rotWithShape="1">
          <a:blip r:embed="rId3">
            <a:alphaModFix/>
          </a:blip>
          <a:srcRect l="35258" t="16888" b="7616"/>
          <a:stretch/>
        </p:blipFill>
        <p:spPr>
          <a:xfrm>
            <a:off x="304800" y="562535"/>
            <a:ext cx="6189417" cy="4184624"/>
          </a:xfrm>
          <a:prstGeom prst="rect">
            <a:avLst/>
          </a:prstGeom>
          <a:noFill/>
          <a:ln>
            <a:noFill/>
          </a:ln>
        </p:spPr>
      </p:pic>
      <p:sp>
        <p:nvSpPr>
          <p:cNvPr id="309" name="Google Shape;309;g28d560d0c97_0_825"/>
          <p:cNvSpPr/>
          <p:nvPr/>
        </p:nvSpPr>
        <p:spPr>
          <a:xfrm>
            <a:off x="2404754" y="2663042"/>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10" name="Google Shape;310;g28d560d0c97_0_825"/>
          <p:cNvSpPr txBox="1"/>
          <p:nvPr/>
        </p:nvSpPr>
        <p:spPr>
          <a:xfrm>
            <a:off x="7650678" y="1545773"/>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FB</a:t>
            </a:r>
            <a:endParaRPr sz="900" b="1" i="0" u="none" strike="noStrike" cap="none">
              <a:solidFill>
                <a:schemeClr val="dk1"/>
              </a:solidFill>
              <a:latin typeface="Arial"/>
              <a:ea typeface="Arial"/>
              <a:cs typeface="Arial"/>
              <a:sym typeface="Arial"/>
            </a:endParaRPr>
          </a:p>
        </p:txBody>
      </p:sp>
      <p:sp>
        <p:nvSpPr>
          <p:cNvPr id="311" name="Google Shape;311;g28d560d0c97_0_825"/>
          <p:cNvSpPr/>
          <p:nvPr/>
        </p:nvSpPr>
        <p:spPr>
          <a:xfrm>
            <a:off x="2974076" y="2562845"/>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12" name="Google Shape;312;g28d560d0c97_0_825"/>
          <p:cNvSpPr txBox="1"/>
          <p:nvPr/>
        </p:nvSpPr>
        <p:spPr>
          <a:xfrm>
            <a:off x="7649195" y="1704604"/>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C</a:t>
            </a:r>
            <a:endParaRPr sz="900" b="1" i="0" u="none" strike="noStrike" cap="none">
              <a:solidFill>
                <a:schemeClr val="dk1"/>
              </a:solidFill>
              <a:latin typeface="Arial"/>
              <a:ea typeface="Arial"/>
              <a:cs typeface="Arial"/>
              <a:sym typeface="Arial"/>
            </a:endParaRPr>
          </a:p>
        </p:txBody>
      </p:sp>
      <p:sp>
        <p:nvSpPr>
          <p:cNvPr id="313" name="Google Shape;313;g28d560d0c97_0_825"/>
          <p:cNvSpPr/>
          <p:nvPr/>
        </p:nvSpPr>
        <p:spPr>
          <a:xfrm>
            <a:off x="3116578" y="2078554"/>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14" name="Google Shape;314;g28d560d0c97_0_825"/>
          <p:cNvSpPr txBox="1"/>
          <p:nvPr/>
        </p:nvSpPr>
        <p:spPr>
          <a:xfrm>
            <a:off x="7647710" y="1854529"/>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ET</a:t>
            </a:r>
            <a:endParaRPr sz="1100" b="0" i="0" u="none" strike="noStrike" cap="none">
              <a:solidFill>
                <a:srgbClr val="000000"/>
              </a:solidFill>
              <a:latin typeface="Arial"/>
              <a:ea typeface="Arial"/>
              <a:cs typeface="Arial"/>
              <a:sym typeface="Arial"/>
            </a:endParaRPr>
          </a:p>
        </p:txBody>
      </p:sp>
      <p:sp>
        <p:nvSpPr>
          <p:cNvPr id="315" name="Google Shape;315;g28d560d0c97_0_825"/>
          <p:cNvSpPr txBox="1"/>
          <p:nvPr/>
        </p:nvSpPr>
        <p:spPr>
          <a:xfrm>
            <a:off x="7646228" y="2004455"/>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C</a:t>
            </a:r>
            <a:endParaRPr sz="1100" b="0" i="0" u="none" strike="noStrike" cap="none">
              <a:solidFill>
                <a:srgbClr val="000000"/>
              </a:solidFill>
              <a:latin typeface="Arial"/>
              <a:ea typeface="Arial"/>
              <a:cs typeface="Arial"/>
              <a:sym typeface="Arial"/>
            </a:endParaRPr>
          </a:p>
        </p:txBody>
      </p:sp>
      <p:sp>
        <p:nvSpPr>
          <p:cNvPr id="316" name="Google Shape;316;g28d560d0c97_0_825"/>
          <p:cNvSpPr txBox="1"/>
          <p:nvPr/>
        </p:nvSpPr>
        <p:spPr>
          <a:xfrm>
            <a:off x="7646228" y="2166380"/>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FB</a:t>
            </a:r>
            <a:endParaRPr sz="1100" b="0" i="0" u="none" strike="noStrike" cap="none">
              <a:solidFill>
                <a:srgbClr val="000000"/>
              </a:solidFill>
              <a:latin typeface="Arial"/>
              <a:ea typeface="Arial"/>
              <a:cs typeface="Arial"/>
              <a:sym typeface="Arial"/>
            </a:endParaRPr>
          </a:p>
        </p:txBody>
      </p:sp>
      <p:sp>
        <p:nvSpPr>
          <p:cNvPr id="317" name="Google Shape;317;g28d560d0c97_0_825"/>
          <p:cNvSpPr/>
          <p:nvPr/>
        </p:nvSpPr>
        <p:spPr>
          <a:xfrm>
            <a:off x="2389601" y="2668152"/>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18" name="Google Shape;318;g28d560d0c97_0_825"/>
          <p:cNvSpPr txBox="1"/>
          <p:nvPr/>
        </p:nvSpPr>
        <p:spPr>
          <a:xfrm>
            <a:off x="7646228" y="2337830"/>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MSFT</a:t>
            </a:r>
            <a:endParaRPr sz="1100" b="0" i="0" u="none" strike="noStrike" cap="none">
              <a:solidFill>
                <a:srgbClr val="000000"/>
              </a:solidFill>
              <a:latin typeface="Arial"/>
              <a:ea typeface="Arial"/>
              <a:cs typeface="Arial"/>
              <a:sym typeface="Arial"/>
            </a:endParaRPr>
          </a:p>
        </p:txBody>
      </p:sp>
      <p:sp>
        <p:nvSpPr>
          <p:cNvPr id="319" name="Google Shape;319;g28d560d0c97_0_825"/>
          <p:cNvSpPr/>
          <p:nvPr/>
        </p:nvSpPr>
        <p:spPr>
          <a:xfrm>
            <a:off x="1880879" y="2920217"/>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20" name="Google Shape;320;g28d560d0c97_0_825"/>
          <p:cNvSpPr txBox="1"/>
          <p:nvPr/>
        </p:nvSpPr>
        <p:spPr>
          <a:xfrm>
            <a:off x="7646228" y="2499755"/>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BABA</a:t>
            </a:r>
            <a:endParaRPr sz="1100" b="0" i="0" u="none" strike="noStrike" cap="none">
              <a:solidFill>
                <a:srgbClr val="000000"/>
              </a:solidFill>
              <a:latin typeface="Arial"/>
              <a:ea typeface="Arial"/>
              <a:cs typeface="Arial"/>
              <a:sym typeface="Arial"/>
            </a:endParaRPr>
          </a:p>
        </p:txBody>
      </p:sp>
      <p:sp>
        <p:nvSpPr>
          <p:cNvPr id="321" name="Google Shape;321;g28d560d0c97_0_825"/>
          <p:cNvSpPr/>
          <p:nvPr/>
        </p:nvSpPr>
        <p:spPr>
          <a:xfrm>
            <a:off x="1453020" y="2579666"/>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22" name="Google Shape;322;g28d560d0c97_0_825"/>
          <p:cNvSpPr txBox="1"/>
          <p:nvPr/>
        </p:nvSpPr>
        <p:spPr>
          <a:xfrm>
            <a:off x="7646228" y="2661680"/>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MSFT</a:t>
            </a:r>
            <a:endParaRPr sz="1100" b="0" i="0" u="none" strike="noStrike" cap="none">
              <a:solidFill>
                <a:srgbClr val="000000"/>
              </a:solidFill>
              <a:latin typeface="Arial"/>
              <a:ea typeface="Arial"/>
              <a:cs typeface="Arial"/>
              <a:sym typeface="Arial"/>
            </a:endParaRPr>
          </a:p>
        </p:txBody>
      </p:sp>
      <p:sp>
        <p:nvSpPr>
          <p:cNvPr id="323" name="Google Shape;323;g28d560d0c97_0_825"/>
          <p:cNvSpPr/>
          <p:nvPr/>
        </p:nvSpPr>
        <p:spPr>
          <a:xfrm>
            <a:off x="1872120" y="2921628"/>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24" name="Google Shape;324;g28d560d0c97_0_825"/>
          <p:cNvSpPr txBox="1"/>
          <p:nvPr/>
        </p:nvSpPr>
        <p:spPr>
          <a:xfrm>
            <a:off x="7646228" y="2833130"/>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AAPL</a:t>
            </a:r>
            <a:endParaRPr sz="1100" b="0" i="0" u="none" strike="noStrike" cap="none">
              <a:solidFill>
                <a:srgbClr val="000000"/>
              </a:solidFill>
              <a:latin typeface="Arial"/>
              <a:ea typeface="Arial"/>
              <a:cs typeface="Arial"/>
              <a:sym typeface="Arial"/>
            </a:endParaRPr>
          </a:p>
        </p:txBody>
      </p:sp>
      <p:sp>
        <p:nvSpPr>
          <p:cNvPr id="325" name="Google Shape;325;g28d560d0c97_0_825"/>
          <p:cNvSpPr/>
          <p:nvPr/>
        </p:nvSpPr>
        <p:spPr>
          <a:xfrm>
            <a:off x="1367295" y="3074966"/>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26" name="Google Shape;326;g28d560d0c97_0_825"/>
          <p:cNvSpPr txBox="1"/>
          <p:nvPr/>
        </p:nvSpPr>
        <p:spPr>
          <a:xfrm>
            <a:off x="7646228" y="2995055"/>
            <a:ext cx="347400" cy="15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Arial"/>
                <a:ea typeface="Arial"/>
                <a:cs typeface="Arial"/>
                <a:sym typeface="Arial"/>
              </a:rPr>
              <a:t>T</a:t>
            </a:r>
            <a:endParaRPr sz="1100" b="0" i="0" u="none" strike="noStrike" cap="none">
              <a:solidFill>
                <a:srgbClr val="000000"/>
              </a:solidFill>
              <a:latin typeface="Arial"/>
              <a:ea typeface="Arial"/>
              <a:cs typeface="Arial"/>
              <a:sym typeface="Arial"/>
            </a:endParaRPr>
          </a:p>
        </p:txBody>
      </p:sp>
      <p:sp>
        <p:nvSpPr>
          <p:cNvPr id="327" name="Google Shape;327;g28d560d0c97_0_825"/>
          <p:cNvSpPr/>
          <p:nvPr/>
        </p:nvSpPr>
        <p:spPr>
          <a:xfrm>
            <a:off x="843420" y="2932091"/>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sp>
        <p:nvSpPr>
          <p:cNvPr id="328" name="Google Shape;328;g28d560d0c97_0_825"/>
          <p:cNvSpPr/>
          <p:nvPr/>
        </p:nvSpPr>
        <p:spPr>
          <a:xfrm>
            <a:off x="7543800" y="1436223"/>
            <a:ext cx="545100" cy="1843800"/>
          </a:xfrm>
          <a:prstGeom prst="rect">
            <a:avLst/>
          </a:prstGeom>
          <a:noFill/>
          <a:ln w="25400"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329" name="Google Shape;329;g28d560d0c97_0_825"/>
          <p:cNvSpPr/>
          <p:nvPr/>
        </p:nvSpPr>
        <p:spPr>
          <a:xfrm>
            <a:off x="2974076" y="2566298"/>
            <a:ext cx="195900" cy="204900"/>
          </a:xfrm>
          <a:prstGeom prst="ellipse">
            <a:avLst/>
          </a:prstGeom>
          <a:solidFill>
            <a:schemeClr val="dk1"/>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highlight>
                <a:srgbClr val="000000"/>
              </a:highlight>
              <a:latin typeface="Arial"/>
              <a:ea typeface="Arial"/>
              <a:cs typeface="Arial"/>
              <a:sym typeface="Arial"/>
            </a:endParaRPr>
          </a:p>
        </p:txBody>
      </p:sp>
      <p:cxnSp>
        <p:nvCxnSpPr>
          <p:cNvPr id="330" name="Google Shape;330;g28d560d0c97_0_825"/>
          <p:cNvCxnSpPr/>
          <p:nvPr/>
        </p:nvCxnSpPr>
        <p:spPr>
          <a:xfrm rot="10800000" flipH="1">
            <a:off x="2585543" y="2607380"/>
            <a:ext cx="363600" cy="54300"/>
          </a:xfrm>
          <a:prstGeom prst="straightConnector1">
            <a:avLst/>
          </a:prstGeom>
          <a:noFill/>
          <a:ln w="9525" cap="flat" cmpd="sng">
            <a:solidFill>
              <a:schemeClr val="dk1"/>
            </a:solidFill>
            <a:prstDash val="solid"/>
            <a:round/>
            <a:headEnd type="none" w="sm" len="sm"/>
            <a:tailEnd type="triangle" w="med" len="med"/>
          </a:ln>
        </p:spPr>
      </p:cxnSp>
      <p:cxnSp>
        <p:nvCxnSpPr>
          <p:cNvPr id="331" name="Google Shape;331;g28d560d0c97_0_825"/>
          <p:cNvCxnSpPr/>
          <p:nvPr/>
        </p:nvCxnSpPr>
        <p:spPr>
          <a:xfrm rot="10800000" flipH="1">
            <a:off x="3021478" y="2197563"/>
            <a:ext cx="95100" cy="353100"/>
          </a:xfrm>
          <a:prstGeom prst="straightConnector1">
            <a:avLst/>
          </a:prstGeom>
          <a:noFill/>
          <a:ln w="9525" cap="flat" cmpd="sng">
            <a:solidFill>
              <a:schemeClr val="dk1"/>
            </a:solidFill>
            <a:prstDash val="solid"/>
            <a:round/>
            <a:headEnd type="none" w="sm" len="sm"/>
            <a:tailEnd type="triangle" w="med" len="med"/>
          </a:ln>
        </p:spPr>
      </p:cxnSp>
      <p:cxnSp>
        <p:nvCxnSpPr>
          <p:cNvPr id="332" name="Google Shape;332;g28d560d0c97_0_825"/>
          <p:cNvCxnSpPr/>
          <p:nvPr/>
        </p:nvCxnSpPr>
        <p:spPr>
          <a:xfrm flipH="1">
            <a:off x="3164541" y="2283404"/>
            <a:ext cx="97800" cy="323700"/>
          </a:xfrm>
          <a:prstGeom prst="straightConnector1">
            <a:avLst/>
          </a:prstGeom>
          <a:noFill/>
          <a:ln w="9525" cap="flat" cmpd="sng">
            <a:solidFill>
              <a:schemeClr val="dk1"/>
            </a:solidFill>
            <a:prstDash val="solid"/>
            <a:round/>
            <a:headEnd type="none" w="sm" len="sm"/>
            <a:tailEnd type="triangle" w="med" len="med"/>
          </a:ln>
        </p:spPr>
      </p:cxnSp>
      <p:cxnSp>
        <p:nvCxnSpPr>
          <p:cNvPr id="333" name="Google Shape;333;g28d560d0c97_0_825"/>
          <p:cNvCxnSpPr/>
          <p:nvPr/>
        </p:nvCxnSpPr>
        <p:spPr>
          <a:xfrm flipH="1">
            <a:off x="2598176" y="2765466"/>
            <a:ext cx="375900" cy="52500"/>
          </a:xfrm>
          <a:prstGeom prst="straightConnector1">
            <a:avLst/>
          </a:prstGeom>
          <a:noFill/>
          <a:ln w="12700" cap="flat" cmpd="sng">
            <a:solidFill>
              <a:schemeClr val="dk1"/>
            </a:solidFill>
            <a:prstDash val="solid"/>
            <a:round/>
            <a:headEnd type="none" w="sm" len="sm"/>
            <a:tailEnd type="triangle" w="med" len="med"/>
          </a:ln>
        </p:spPr>
      </p:cxnSp>
      <p:cxnSp>
        <p:nvCxnSpPr>
          <p:cNvPr id="334" name="Google Shape;334;g28d560d0c97_0_825"/>
          <p:cNvCxnSpPr/>
          <p:nvPr/>
        </p:nvCxnSpPr>
        <p:spPr>
          <a:xfrm flipH="1">
            <a:off x="2075672" y="2877806"/>
            <a:ext cx="336600" cy="195300"/>
          </a:xfrm>
          <a:prstGeom prst="straightConnector1">
            <a:avLst/>
          </a:prstGeom>
          <a:noFill/>
          <a:ln w="12700" cap="flat" cmpd="sng">
            <a:solidFill>
              <a:schemeClr val="dk1"/>
            </a:solidFill>
            <a:prstDash val="solid"/>
            <a:round/>
            <a:headEnd type="none" w="sm" len="sm"/>
            <a:tailEnd type="triangle" w="med" len="med"/>
          </a:ln>
        </p:spPr>
      </p:cxnSp>
      <p:cxnSp>
        <p:nvCxnSpPr>
          <p:cNvPr id="335" name="Google Shape;335;g28d560d0c97_0_825"/>
          <p:cNvCxnSpPr/>
          <p:nvPr/>
        </p:nvCxnSpPr>
        <p:spPr>
          <a:xfrm rot="10800000">
            <a:off x="1659731" y="2667039"/>
            <a:ext cx="303000" cy="244200"/>
          </a:xfrm>
          <a:prstGeom prst="straightConnector1">
            <a:avLst/>
          </a:prstGeom>
          <a:noFill/>
          <a:ln w="12700" cap="flat" cmpd="sng">
            <a:solidFill>
              <a:schemeClr val="dk1"/>
            </a:solidFill>
            <a:prstDash val="solid"/>
            <a:round/>
            <a:headEnd type="none" w="sm" len="sm"/>
            <a:tailEnd type="triangle" w="med" len="med"/>
          </a:ln>
        </p:spPr>
      </p:cxnSp>
      <p:cxnSp>
        <p:nvCxnSpPr>
          <p:cNvPr id="336" name="Google Shape;336;g28d560d0c97_0_825"/>
          <p:cNvCxnSpPr/>
          <p:nvPr/>
        </p:nvCxnSpPr>
        <p:spPr>
          <a:xfrm>
            <a:off x="1573967" y="2794430"/>
            <a:ext cx="287400" cy="225600"/>
          </a:xfrm>
          <a:prstGeom prst="straightConnector1">
            <a:avLst/>
          </a:prstGeom>
          <a:noFill/>
          <a:ln w="12700" cap="flat" cmpd="sng">
            <a:solidFill>
              <a:schemeClr val="dk1"/>
            </a:solidFill>
            <a:prstDash val="solid"/>
            <a:round/>
            <a:headEnd type="none" w="sm" len="sm"/>
            <a:tailEnd type="triangle" w="med" len="med"/>
          </a:ln>
        </p:spPr>
      </p:cxnSp>
      <p:cxnSp>
        <p:nvCxnSpPr>
          <p:cNvPr id="337" name="Google Shape;337;g28d560d0c97_0_825"/>
          <p:cNvCxnSpPr/>
          <p:nvPr/>
        </p:nvCxnSpPr>
        <p:spPr>
          <a:xfrm flipH="1">
            <a:off x="1558379" y="3126478"/>
            <a:ext cx="322500" cy="86400"/>
          </a:xfrm>
          <a:prstGeom prst="straightConnector1">
            <a:avLst/>
          </a:prstGeom>
          <a:noFill/>
          <a:ln w="12700" cap="flat" cmpd="sng">
            <a:solidFill>
              <a:schemeClr val="dk1"/>
            </a:solidFill>
            <a:prstDash val="solid"/>
            <a:round/>
            <a:headEnd type="none" w="sm" len="sm"/>
            <a:tailEnd type="triangle" w="med" len="med"/>
          </a:ln>
        </p:spPr>
      </p:cxnSp>
      <p:cxnSp>
        <p:nvCxnSpPr>
          <p:cNvPr id="338" name="Google Shape;338;g28d560d0c97_0_825"/>
          <p:cNvCxnSpPr/>
          <p:nvPr/>
        </p:nvCxnSpPr>
        <p:spPr>
          <a:xfrm rot="10800000">
            <a:off x="989216" y="3117842"/>
            <a:ext cx="327900" cy="97500"/>
          </a:xfrm>
          <a:prstGeom prst="straightConnector1">
            <a:avLst/>
          </a:prstGeom>
          <a:noFill/>
          <a:ln w="12700" cap="flat" cmpd="sng">
            <a:solidFill>
              <a:schemeClr val="dk1"/>
            </a:solidFill>
            <a:prstDash val="solid"/>
            <a:round/>
            <a:headEnd type="none" w="sm" len="sm"/>
            <a:tailEnd type="triangle" w="med" len="med"/>
          </a:ln>
        </p:spPr>
      </p:cxnSp>
      <p:sp>
        <p:nvSpPr>
          <p:cNvPr id="339" name="Google Shape;339;g28d560d0c97_0_825"/>
          <p:cNvSpPr/>
          <p:nvPr/>
        </p:nvSpPr>
        <p:spPr>
          <a:xfrm>
            <a:off x="3148109" y="2725455"/>
            <a:ext cx="3377700" cy="2018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40" name="Google Shape;340;g28d560d0c97_0_825"/>
          <p:cNvSpPr/>
          <p:nvPr/>
        </p:nvSpPr>
        <p:spPr>
          <a:xfrm rot="-1621852">
            <a:off x="4189849" y="2545410"/>
            <a:ext cx="198033" cy="331265"/>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41" name="Google Shape;341;g28d560d0c97_0_825"/>
          <p:cNvSpPr/>
          <p:nvPr/>
        </p:nvSpPr>
        <p:spPr>
          <a:xfrm rot="-1621852">
            <a:off x="3129184" y="2744886"/>
            <a:ext cx="198033" cy="331265"/>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42" name="Google Shape;342;g28d560d0c97_0_825"/>
          <p:cNvSpPr txBox="1"/>
          <p:nvPr/>
        </p:nvSpPr>
        <p:spPr>
          <a:xfrm>
            <a:off x="3073632" y="3427277"/>
            <a:ext cx="5015100" cy="1177200"/>
          </a:xfrm>
          <a:prstGeom prst="rect">
            <a:avLst/>
          </a:prstGeom>
          <a:noFill/>
          <a:ln>
            <a:noFill/>
          </a:ln>
        </p:spPr>
        <p:txBody>
          <a:bodyPr spcFirstLastPara="1" wrap="square" lIns="0" tIns="0" rIns="0" bIns="0" anchor="t" anchorCtr="0">
            <a:noAutofit/>
          </a:bodyPr>
          <a:lstStyle/>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Create sentence like structure from this graph using random walk</a:t>
            </a:r>
            <a:endParaRPr sz="1100" b="0" i="0" u="none" strike="noStrike" cap="none">
              <a:solidFill>
                <a:schemeClr val="dk2"/>
              </a:solidFill>
              <a:latin typeface="Quattrocento Sans"/>
              <a:ea typeface="Quattrocento Sans"/>
              <a:cs typeface="Quattrocento Sans"/>
              <a:sym typeface="Quattrocento Sans"/>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Generate </a:t>
            </a:r>
            <a:r>
              <a:rPr lang="en" sz="1100" b="1" i="0" u="none" strike="noStrike" cap="none">
                <a:solidFill>
                  <a:schemeClr val="dk2"/>
                </a:solidFill>
                <a:latin typeface="Quattrocento Sans"/>
                <a:ea typeface="Quattrocento Sans"/>
                <a:cs typeface="Quattrocento Sans"/>
                <a:sym typeface="Quattrocento Sans"/>
              </a:rPr>
              <a:t>r</a:t>
            </a:r>
            <a:r>
              <a:rPr lang="en" sz="1100" b="0" i="0" u="none" strike="noStrike" cap="none">
                <a:solidFill>
                  <a:schemeClr val="dk2"/>
                </a:solidFill>
                <a:latin typeface="Quattrocento Sans"/>
                <a:ea typeface="Quattrocento Sans"/>
                <a:cs typeface="Quattrocento Sans"/>
                <a:sym typeface="Quattrocento Sans"/>
              </a:rPr>
              <a:t> random walks from each node in the graph </a:t>
            </a:r>
            <a:endParaRPr sz="1100" b="0" i="0" u="none" strike="noStrike" cap="none">
              <a:solidFill>
                <a:schemeClr val="dk2"/>
              </a:solidFill>
              <a:latin typeface="Quattrocento Sans"/>
              <a:ea typeface="Quattrocento Sans"/>
              <a:cs typeface="Quattrocento Sans"/>
              <a:sym typeface="Quattrocento Sans"/>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Each random walk has a </a:t>
            </a:r>
            <a:r>
              <a:rPr lang="en" sz="1100" b="0" i="0" u="none" strike="noStrike" cap="none">
                <a:solidFill>
                  <a:schemeClr val="dk2"/>
                </a:solidFill>
                <a:latin typeface="Arial"/>
                <a:ea typeface="Arial"/>
                <a:cs typeface="Arial"/>
                <a:sym typeface="Arial"/>
              </a:rPr>
              <a:t>fixed maximum length of</a:t>
            </a:r>
            <a:r>
              <a:rPr lang="en" sz="1100" b="0" i="0" u="none" strike="noStrike" cap="none">
                <a:solidFill>
                  <a:schemeClr val="dk2"/>
                </a:solidFill>
                <a:latin typeface="Quattrocento Sans"/>
                <a:ea typeface="Quattrocento Sans"/>
                <a:cs typeface="Quattrocento Sans"/>
                <a:sym typeface="Quattrocento Sans"/>
              </a:rPr>
              <a:t> </a:t>
            </a:r>
            <a:r>
              <a:rPr lang="en" sz="1100" b="1" i="0" u="none" strike="noStrike" cap="none">
                <a:solidFill>
                  <a:schemeClr val="dk2"/>
                </a:solidFill>
                <a:latin typeface="Quattrocento Sans"/>
                <a:ea typeface="Quattrocento Sans"/>
                <a:cs typeface="Quattrocento Sans"/>
                <a:sym typeface="Quattrocento Sans"/>
              </a:rPr>
              <a:t>l</a:t>
            </a:r>
            <a:endParaRPr sz="1100" b="0" i="0" u="none" strike="noStrike" cap="none">
              <a:solidFill>
                <a:schemeClr val="dk2"/>
              </a:solidFill>
              <a:latin typeface="Quattrocento Sans"/>
              <a:ea typeface="Quattrocento Sans"/>
              <a:cs typeface="Quattrocento Sans"/>
              <a:sym typeface="Quattrocento Sans"/>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Each walk is controlled by two parameters </a:t>
            </a:r>
            <a:r>
              <a:rPr lang="en" sz="1100" b="1" i="0" u="none" strike="noStrike" cap="none">
                <a:solidFill>
                  <a:schemeClr val="dk2"/>
                </a:solidFill>
                <a:latin typeface="Quattrocento Sans"/>
                <a:ea typeface="Quattrocento Sans"/>
                <a:cs typeface="Quattrocento Sans"/>
                <a:sym typeface="Quattrocento Sans"/>
              </a:rPr>
              <a:t>p</a:t>
            </a:r>
            <a:r>
              <a:rPr lang="en" sz="1100" b="0" i="0" u="none" strike="noStrike" cap="none">
                <a:solidFill>
                  <a:schemeClr val="dk2"/>
                </a:solidFill>
                <a:latin typeface="Quattrocento Sans"/>
                <a:ea typeface="Quattrocento Sans"/>
                <a:cs typeface="Quattrocento Sans"/>
                <a:sym typeface="Quattrocento Sans"/>
              </a:rPr>
              <a:t> and </a:t>
            </a:r>
            <a:r>
              <a:rPr lang="en" sz="1100" b="1" i="0" u="none" strike="noStrike" cap="none">
                <a:solidFill>
                  <a:schemeClr val="dk2"/>
                </a:solidFill>
                <a:latin typeface="Quattrocento Sans"/>
                <a:ea typeface="Quattrocento Sans"/>
                <a:cs typeface="Quattrocento Sans"/>
                <a:sym typeface="Quattrocento Sans"/>
              </a:rPr>
              <a:t>q</a:t>
            </a:r>
            <a:endParaRPr sz="1100" b="0" i="0" u="none" strike="noStrike" cap="none">
              <a:solidFill>
                <a:schemeClr val="dk2"/>
              </a:solidFill>
              <a:latin typeface="Quattrocento Sans"/>
              <a:ea typeface="Quattrocento Sans"/>
              <a:cs typeface="Quattrocento Sans"/>
              <a:sym typeface="Quattrocento Sans"/>
            </a:endParaRPr>
          </a:p>
          <a:p>
            <a:pPr marL="254000" marR="0" lvl="0" indent="-190500" algn="l" rtl="0">
              <a:lnSpc>
                <a:spcPct val="150000"/>
              </a:lnSpc>
              <a:spcBef>
                <a:spcPts val="0"/>
              </a:spcBef>
              <a:spcAft>
                <a:spcPts val="0"/>
              </a:spcAft>
              <a:buClr>
                <a:schemeClr val="dk2"/>
              </a:buClr>
              <a:buSzPts val="1100"/>
              <a:buFont typeface="Arial"/>
              <a:buNone/>
            </a:pPr>
            <a:endParaRPr sz="1100" b="1" i="0" u="none" strike="noStrike" cap="none">
              <a:solidFill>
                <a:schemeClr val="dk2"/>
              </a:solidFill>
              <a:latin typeface="Quattrocento Sans"/>
              <a:ea typeface="Quattrocento Sans"/>
              <a:cs typeface="Quattrocento Sans"/>
              <a:sym typeface="Quattrocento Sans"/>
            </a:endParaRPr>
          </a:p>
          <a:p>
            <a:pPr marL="254000" marR="0" lvl="0" indent="-190500" algn="l" rtl="0">
              <a:lnSpc>
                <a:spcPct val="150000"/>
              </a:lnSpc>
              <a:spcBef>
                <a:spcPts val="0"/>
              </a:spcBef>
              <a:spcAft>
                <a:spcPts val="0"/>
              </a:spcAft>
              <a:buClr>
                <a:schemeClr val="dk2"/>
              </a:buClr>
              <a:buSzPts val="1100"/>
              <a:buFont typeface="Arial"/>
              <a:buNone/>
            </a:pPr>
            <a:endParaRPr sz="1100" b="0" i="0" u="none" strike="noStrike" cap="none">
              <a:solidFill>
                <a:schemeClr val="dk2"/>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g28d560d0c97_0_867"/>
          <p:cNvPicPr preferRelativeResize="0"/>
          <p:nvPr/>
        </p:nvPicPr>
        <p:blipFill rotWithShape="1">
          <a:blip r:embed="rId3">
            <a:alphaModFix/>
          </a:blip>
          <a:srcRect/>
          <a:stretch/>
        </p:blipFill>
        <p:spPr>
          <a:xfrm>
            <a:off x="304800" y="1502479"/>
            <a:ext cx="8089656" cy="1545906"/>
          </a:xfrm>
          <a:prstGeom prst="rect">
            <a:avLst/>
          </a:prstGeom>
          <a:noFill/>
          <a:ln>
            <a:noFill/>
          </a:ln>
        </p:spPr>
      </p:pic>
      <p:sp>
        <p:nvSpPr>
          <p:cNvPr id="349" name="Google Shape;349;g28d560d0c97_0_867"/>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CREATING CONTEXT AND TARGET OF STOCKS</a:t>
            </a:r>
            <a:endParaRPr/>
          </a:p>
        </p:txBody>
      </p:sp>
      <p:sp>
        <p:nvSpPr>
          <p:cNvPr id="350" name="Google Shape;350;g28d560d0c97_0_867"/>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
        <p:nvSpPr>
          <p:cNvPr id="351" name="Google Shape;351;g28d560d0c97_0_867"/>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352" name="Google Shape;352;g28d560d0c97_0_867"/>
          <p:cNvSpPr txBox="1"/>
          <p:nvPr/>
        </p:nvSpPr>
        <p:spPr>
          <a:xfrm>
            <a:off x="322650" y="771670"/>
            <a:ext cx="8534400" cy="1063500"/>
          </a:xfrm>
          <a:prstGeom prst="rect">
            <a:avLst/>
          </a:prstGeom>
          <a:noFill/>
          <a:ln>
            <a:noFill/>
          </a:ln>
        </p:spPr>
        <p:txBody>
          <a:bodyPr spcFirstLastPara="1" wrap="square" lIns="0" tIns="0" rIns="0" bIns="0" anchor="t" anchorCtr="0">
            <a:noAutofit/>
          </a:bodyPr>
          <a:lstStyle/>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Once we get sentence like structures, then we create a set of context stocks and target stock by using a moving window of fixed size </a:t>
            </a:r>
            <a:endParaRPr sz="1100" b="0" i="0" u="none" strike="noStrike" cap="none">
              <a:solidFill>
                <a:schemeClr val="dk2"/>
              </a:solidFill>
              <a:latin typeface="Quattrocento Sans"/>
              <a:ea typeface="Quattrocento Sans"/>
              <a:cs typeface="Quattrocento Sans"/>
              <a:sym typeface="Quattrocento Sans"/>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Here we train a shallow neural network to predict target stocks using context stocks</a:t>
            </a:r>
            <a:endParaRPr sz="1100" b="0" i="0" u="none" strike="noStrike" cap="none">
              <a:solidFill>
                <a:schemeClr val="dk2"/>
              </a:solidFill>
              <a:latin typeface="Quattrocento Sans"/>
              <a:ea typeface="Quattrocento Sans"/>
              <a:cs typeface="Quattrocento Sans"/>
              <a:sym typeface="Quattrocento Sans"/>
            </a:endParaRPr>
          </a:p>
          <a:p>
            <a:pPr marL="254000" marR="0" lvl="0" indent="-2540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Once model trained by minimizing categorical cross entropy loss, we extract stock embeddings as average of two weight matrices</a:t>
            </a:r>
            <a:endParaRPr sz="1100" b="0" i="0" u="none" strike="noStrike" cap="none">
              <a:solidFill>
                <a:schemeClr val="dk2"/>
              </a:solidFill>
              <a:latin typeface="Quattrocento Sans"/>
              <a:ea typeface="Quattrocento Sans"/>
              <a:cs typeface="Quattrocento Sans"/>
              <a:sym typeface="Quattrocento Sans"/>
            </a:endParaRPr>
          </a:p>
          <a:p>
            <a:pPr marL="254000" marR="0" lvl="0" indent="-190500" algn="l" rtl="0">
              <a:lnSpc>
                <a:spcPct val="150000"/>
              </a:lnSpc>
              <a:spcBef>
                <a:spcPts val="0"/>
              </a:spcBef>
              <a:spcAft>
                <a:spcPts val="0"/>
              </a:spcAft>
              <a:buClr>
                <a:schemeClr val="dk2"/>
              </a:buClr>
              <a:buSzPts val="1100"/>
              <a:buFont typeface="Arial"/>
              <a:buNone/>
            </a:pPr>
            <a:endParaRPr sz="1100" b="0" i="0" u="none" strike="noStrike" cap="none">
              <a:solidFill>
                <a:schemeClr val="dk2"/>
              </a:solidFill>
              <a:latin typeface="Quattrocento Sans"/>
              <a:ea typeface="Quattrocento Sans"/>
              <a:cs typeface="Quattrocento Sans"/>
              <a:sym typeface="Quattrocento Sans"/>
            </a:endParaRPr>
          </a:p>
        </p:txBody>
      </p:sp>
      <p:graphicFrame>
        <p:nvGraphicFramePr>
          <p:cNvPr id="353" name="Google Shape;353;g28d560d0c97_0_867"/>
          <p:cNvGraphicFramePr/>
          <p:nvPr/>
        </p:nvGraphicFramePr>
        <p:xfrm>
          <a:off x="3435724" y="3381935"/>
          <a:ext cx="2836850" cy="1319500"/>
        </p:xfrm>
        <a:graphic>
          <a:graphicData uri="http://schemas.openxmlformats.org/drawingml/2006/table">
            <a:tbl>
              <a:tblPr>
                <a:noFill/>
                <a:tableStyleId>{22E4F11C-0D4A-46F9-AC9F-FBE9DA106661}</a:tableStyleId>
              </a:tblPr>
              <a:tblGrid>
                <a:gridCol w="1594000">
                  <a:extLst>
                    <a:ext uri="{9D8B030D-6E8A-4147-A177-3AD203B41FA5}">
                      <a16:colId xmlns:a16="http://schemas.microsoft.com/office/drawing/2014/main" val="20000"/>
                    </a:ext>
                  </a:extLst>
                </a:gridCol>
                <a:gridCol w="1242850">
                  <a:extLst>
                    <a:ext uri="{9D8B030D-6E8A-4147-A177-3AD203B41FA5}">
                      <a16:colId xmlns:a16="http://schemas.microsoft.com/office/drawing/2014/main" val="20001"/>
                    </a:ext>
                  </a:extLst>
                </a:gridCol>
              </a:tblGrid>
              <a:tr h="188500">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CONTEXT STOCKS</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TARGET STOCK</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88500">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88500">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88500">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88500">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88500">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88500">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Quattrocento Sans"/>
                        <a:ea typeface="Quattrocento Sans"/>
                        <a:cs typeface="Quattrocento Sans"/>
                        <a:sym typeface="Quattrocento Sans"/>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54" name="Google Shape;354;g28d560d0c97_0_867"/>
          <p:cNvSpPr/>
          <p:nvPr/>
        </p:nvSpPr>
        <p:spPr>
          <a:xfrm rot="5400000">
            <a:off x="2391507" y="195660"/>
            <a:ext cx="159300" cy="2812500"/>
          </a:xfrm>
          <a:prstGeom prst="rect">
            <a:avLst/>
          </a:prstGeom>
          <a:solidFill>
            <a:schemeClr val="accent2">
              <a:alpha val="20000"/>
            </a:scheme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55" name="Google Shape;355;g28d560d0c97_0_867"/>
          <p:cNvSpPr txBox="1"/>
          <p:nvPr/>
        </p:nvSpPr>
        <p:spPr>
          <a:xfrm>
            <a:off x="3640016" y="3560884"/>
            <a:ext cx="1167000" cy="1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Quattrocento Sans"/>
                <a:ea typeface="Quattrocento Sans"/>
                <a:cs typeface="Quattrocento Sans"/>
                <a:sym typeface="Quattrocento Sans"/>
              </a:rPr>
              <a:t>A, ALGN, NOW, ETR</a:t>
            </a:r>
            <a:endParaRPr sz="1100" b="0" i="0" u="none" strike="noStrike" cap="none">
              <a:solidFill>
                <a:srgbClr val="000000"/>
              </a:solidFill>
              <a:latin typeface="Arial"/>
              <a:ea typeface="Arial"/>
              <a:cs typeface="Arial"/>
              <a:sym typeface="Arial"/>
            </a:endParaRPr>
          </a:p>
        </p:txBody>
      </p:sp>
      <p:sp>
        <p:nvSpPr>
          <p:cNvPr id="356" name="Google Shape;356;g28d560d0c97_0_867"/>
          <p:cNvSpPr txBox="1"/>
          <p:nvPr/>
        </p:nvSpPr>
        <p:spPr>
          <a:xfrm>
            <a:off x="5453379" y="3547696"/>
            <a:ext cx="411300" cy="1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Quattrocento Sans"/>
                <a:ea typeface="Quattrocento Sans"/>
                <a:cs typeface="Quattrocento Sans"/>
                <a:sym typeface="Quattrocento Sans"/>
              </a:rPr>
              <a:t>TGT</a:t>
            </a:r>
            <a:endParaRPr sz="1100" b="0" i="0" u="none" strike="noStrike" cap="none">
              <a:solidFill>
                <a:srgbClr val="000000"/>
              </a:solidFill>
              <a:latin typeface="Arial"/>
              <a:ea typeface="Arial"/>
              <a:cs typeface="Arial"/>
              <a:sym typeface="Arial"/>
            </a:endParaRPr>
          </a:p>
        </p:txBody>
      </p:sp>
      <p:sp>
        <p:nvSpPr>
          <p:cNvPr id="357" name="Google Shape;357;g28d560d0c97_0_867"/>
          <p:cNvSpPr/>
          <p:nvPr/>
        </p:nvSpPr>
        <p:spPr>
          <a:xfrm rot="5400000">
            <a:off x="2949066" y="192875"/>
            <a:ext cx="159300" cy="2812500"/>
          </a:xfrm>
          <a:prstGeom prst="rect">
            <a:avLst/>
          </a:prstGeom>
          <a:solidFill>
            <a:schemeClr val="accent2">
              <a:alpha val="20000"/>
            </a:scheme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58" name="Google Shape;358;g28d560d0c97_0_867"/>
          <p:cNvSpPr txBox="1"/>
          <p:nvPr/>
        </p:nvSpPr>
        <p:spPr>
          <a:xfrm>
            <a:off x="3640016" y="3754103"/>
            <a:ext cx="1167000" cy="1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Quattrocento Sans"/>
                <a:ea typeface="Quattrocento Sans"/>
                <a:cs typeface="Quattrocento Sans"/>
                <a:sym typeface="Quattrocento Sans"/>
              </a:rPr>
              <a:t>ALGN, TGT, ETR, ROL</a:t>
            </a:r>
            <a:endParaRPr sz="1100" b="0" i="0" u="none" strike="noStrike" cap="none">
              <a:solidFill>
                <a:srgbClr val="000000"/>
              </a:solidFill>
              <a:latin typeface="Arial"/>
              <a:ea typeface="Arial"/>
              <a:cs typeface="Arial"/>
              <a:sym typeface="Arial"/>
            </a:endParaRPr>
          </a:p>
        </p:txBody>
      </p:sp>
      <p:sp>
        <p:nvSpPr>
          <p:cNvPr id="359" name="Google Shape;359;g28d560d0c97_0_867"/>
          <p:cNvSpPr txBox="1"/>
          <p:nvPr/>
        </p:nvSpPr>
        <p:spPr>
          <a:xfrm>
            <a:off x="5520285" y="3767558"/>
            <a:ext cx="411300" cy="196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NOW</a:t>
            </a:r>
            <a:endParaRPr sz="900" b="0" i="0" u="none" strike="noStrike" cap="none">
              <a:solidFill>
                <a:schemeClr val="dk1"/>
              </a:solidFill>
              <a:latin typeface="Arial"/>
              <a:ea typeface="Arial"/>
              <a:cs typeface="Arial"/>
              <a:sym typeface="Arial"/>
            </a:endParaRPr>
          </a:p>
        </p:txBody>
      </p:sp>
      <p:sp>
        <p:nvSpPr>
          <p:cNvPr id="360" name="Google Shape;360;g28d560d0c97_0_867"/>
          <p:cNvSpPr/>
          <p:nvPr/>
        </p:nvSpPr>
        <p:spPr>
          <a:xfrm rot="5400000">
            <a:off x="6316733" y="198452"/>
            <a:ext cx="159300" cy="2812500"/>
          </a:xfrm>
          <a:prstGeom prst="rect">
            <a:avLst/>
          </a:prstGeom>
          <a:solidFill>
            <a:schemeClr val="accent2">
              <a:alpha val="20000"/>
            </a:scheme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61" name="Google Shape;361;g28d560d0c97_0_867"/>
          <p:cNvSpPr txBox="1"/>
          <p:nvPr/>
        </p:nvSpPr>
        <p:spPr>
          <a:xfrm>
            <a:off x="3640016" y="3947353"/>
            <a:ext cx="1167000" cy="1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Quattrocento Sans"/>
                <a:ea typeface="Quattrocento Sans"/>
                <a:cs typeface="Quattrocento Sans"/>
                <a:sym typeface="Quattrocento Sans"/>
              </a:rPr>
              <a:t>IR, NSC, GNRC, HOLX</a:t>
            </a:r>
            <a:endParaRPr sz="1100" b="0" i="0" u="none" strike="noStrike" cap="none">
              <a:solidFill>
                <a:srgbClr val="000000"/>
              </a:solidFill>
              <a:latin typeface="Arial"/>
              <a:ea typeface="Arial"/>
              <a:cs typeface="Arial"/>
              <a:sym typeface="Arial"/>
            </a:endParaRPr>
          </a:p>
        </p:txBody>
      </p:sp>
      <p:sp>
        <p:nvSpPr>
          <p:cNvPr id="362" name="Google Shape;362;g28d560d0c97_0_867"/>
          <p:cNvSpPr txBox="1"/>
          <p:nvPr/>
        </p:nvSpPr>
        <p:spPr>
          <a:xfrm>
            <a:off x="5542589" y="3965490"/>
            <a:ext cx="411300" cy="196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GPN</a:t>
            </a:r>
            <a:endParaRPr sz="900" b="0" i="0" u="none" strike="noStrike" cap="none">
              <a:solidFill>
                <a:schemeClr val="dk1"/>
              </a:solidFill>
              <a:latin typeface="Arial"/>
              <a:ea typeface="Arial"/>
              <a:cs typeface="Arial"/>
              <a:sym typeface="Arial"/>
            </a:endParaRPr>
          </a:p>
        </p:txBody>
      </p:sp>
      <p:sp>
        <p:nvSpPr>
          <p:cNvPr id="363" name="Google Shape;363;g28d560d0c97_0_867"/>
          <p:cNvSpPr txBox="1"/>
          <p:nvPr/>
        </p:nvSpPr>
        <p:spPr>
          <a:xfrm>
            <a:off x="3628866" y="4136922"/>
            <a:ext cx="1167000" cy="1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Quattrocento Sans"/>
                <a:ea typeface="Quattrocento Sans"/>
                <a:cs typeface="Quattrocento Sans"/>
                <a:sym typeface="Quattrocento Sans"/>
              </a:rPr>
              <a:t>NSC, GPN, HOLX, PTC</a:t>
            </a:r>
            <a:endParaRPr sz="1100" b="0" i="0" u="none" strike="noStrike" cap="none">
              <a:solidFill>
                <a:srgbClr val="000000"/>
              </a:solidFill>
              <a:latin typeface="Arial"/>
              <a:ea typeface="Arial"/>
              <a:cs typeface="Arial"/>
              <a:sym typeface="Arial"/>
            </a:endParaRPr>
          </a:p>
        </p:txBody>
      </p:sp>
      <p:sp>
        <p:nvSpPr>
          <p:cNvPr id="364" name="Google Shape;364;g28d560d0c97_0_867"/>
          <p:cNvSpPr txBox="1"/>
          <p:nvPr/>
        </p:nvSpPr>
        <p:spPr>
          <a:xfrm>
            <a:off x="5506348" y="4155059"/>
            <a:ext cx="411300" cy="196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GNRC</a:t>
            </a:r>
            <a:endParaRPr sz="900" b="0" i="0" u="none" strike="noStrike" cap="none">
              <a:solidFill>
                <a:schemeClr val="dk1"/>
              </a:solidFill>
              <a:latin typeface="Arial"/>
              <a:ea typeface="Arial"/>
              <a:cs typeface="Arial"/>
              <a:sym typeface="Arial"/>
            </a:endParaRPr>
          </a:p>
        </p:txBody>
      </p:sp>
      <p:sp>
        <p:nvSpPr>
          <p:cNvPr id="365" name="Google Shape;365;g28d560d0c97_0_867"/>
          <p:cNvSpPr txBox="1"/>
          <p:nvPr/>
        </p:nvSpPr>
        <p:spPr>
          <a:xfrm>
            <a:off x="3626078" y="4334855"/>
            <a:ext cx="1167000" cy="1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Quattrocento Sans"/>
                <a:ea typeface="Quattrocento Sans"/>
                <a:cs typeface="Quattrocento Sans"/>
                <a:sym typeface="Quattrocento Sans"/>
              </a:rPr>
              <a:t>A, ICE, SYF, WAB</a:t>
            </a:r>
            <a:endParaRPr sz="1100" b="0" i="0" u="none" strike="noStrike" cap="none">
              <a:solidFill>
                <a:srgbClr val="000000"/>
              </a:solidFill>
              <a:latin typeface="Arial"/>
              <a:ea typeface="Arial"/>
              <a:cs typeface="Arial"/>
              <a:sym typeface="Arial"/>
            </a:endParaRPr>
          </a:p>
        </p:txBody>
      </p:sp>
      <p:sp>
        <p:nvSpPr>
          <p:cNvPr id="366" name="Google Shape;366;g28d560d0c97_0_867"/>
          <p:cNvSpPr/>
          <p:nvPr/>
        </p:nvSpPr>
        <p:spPr>
          <a:xfrm rot="5400000">
            <a:off x="6874290" y="195667"/>
            <a:ext cx="159300" cy="2812500"/>
          </a:xfrm>
          <a:prstGeom prst="rect">
            <a:avLst/>
          </a:prstGeom>
          <a:solidFill>
            <a:schemeClr val="accent2">
              <a:alpha val="20000"/>
            </a:scheme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67" name="Google Shape;367;g28d560d0c97_0_867"/>
          <p:cNvSpPr txBox="1"/>
          <p:nvPr/>
        </p:nvSpPr>
        <p:spPr>
          <a:xfrm>
            <a:off x="5553742" y="4352993"/>
            <a:ext cx="411300" cy="196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OKE</a:t>
            </a:r>
            <a:endParaRPr sz="900" b="0" i="0" u="none" strike="noStrike" cap="none">
              <a:solidFill>
                <a:schemeClr val="dk1"/>
              </a:solidFill>
              <a:latin typeface="Arial"/>
              <a:ea typeface="Arial"/>
              <a:cs typeface="Arial"/>
              <a:sym typeface="Arial"/>
            </a:endParaRPr>
          </a:p>
        </p:txBody>
      </p:sp>
      <p:sp>
        <p:nvSpPr>
          <p:cNvPr id="368" name="Google Shape;368;g28d560d0c97_0_867"/>
          <p:cNvSpPr/>
          <p:nvPr/>
        </p:nvSpPr>
        <p:spPr>
          <a:xfrm rot="5400000">
            <a:off x="2380357" y="335056"/>
            <a:ext cx="159300" cy="2812500"/>
          </a:xfrm>
          <a:prstGeom prst="rect">
            <a:avLst/>
          </a:prstGeom>
          <a:solidFill>
            <a:schemeClr val="accent2">
              <a:alpha val="20000"/>
            </a:scheme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69" name="Google Shape;369;g28d560d0c97_0_867"/>
          <p:cNvSpPr txBox="1"/>
          <p:nvPr/>
        </p:nvSpPr>
        <p:spPr>
          <a:xfrm>
            <a:off x="3614930" y="4524424"/>
            <a:ext cx="1167000" cy="1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Quattrocento Sans"/>
                <a:ea typeface="Quattrocento Sans"/>
                <a:cs typeface="Quattrocento Sans"/>
                <a:sym typeface="Quattrocento Sans"/>
              </a:rPr>
              <a:t>ICE, OKE, WAB, DG</a:t>
            </a:r>
            <a:endParaRPr sz="1100" b="0" i="0" u="none" strike="noStrike" cap="none">
              <a:solidFill>
                <a:srgbClr val="000000"/>
              </a:solidFill>
              <a:latin typeface="Arial"/>
              <a:ea typeface="Arial"/>
              <a:cs typeface="Arial"/>
              <a:sym typeface="Arial"/>
            </a:endParaRPr>
          </a:p>
        </p:txBody>
      </p:sp>
      <p:sp>
        <p:nvSpPr>
          <p:cNvPr id="370" name="Google Shape;370;g28d560d0c97_0_867"/>
          <p:cNvSpPr txBox="1"/>
          <p:nvPr/>
        </p:nvSpPr>
        <p:spPr>
          <a:xfrm>
            <a:off x="5567683" y="4534199"/>
            <a:ext cx="411300" cy="196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SYF</a:t>
            </a:r>
            <a:endParaRPr sz="900" b="0" i="0" u="none" strike="noStrike" cap="none">
              <a:solidFill>
                <a:schemeClr val="dk1"/>
              </a:solidFill>
              <a:latin typeface="Arial"/>
              <a:ea typeface="Arial"/>
              <a:cs typeface="Arial"/>
              <a:sym typeface="Arial"/>
            </a:endParaRPr>
          </a:p>
        </p:txBody>
      </p:sp>
      <p:sp>
        <p:nvSpPr>
          <p:cNvPr id="371" name="Google Shape;371;g28d560d0c97_0_867"/>
          <p:cNvSpPr/>
          <p:nvPr/>
        </p:nvSpPr>
        <p:spPr>
          <a:xfrm rot="5400000">
            <a:off x="2937914" y="348997"/>
            <a:ext cx="159300" cy="2812500"/>
          </a:xfrm>
          <a:prstGeom prst="rect">
            <a:avLst/>
          </a:prstGeom>
          <a:solidFill>
            <a:schemeClr val="accent2">
              <a:alpha val="20000"/>
            </a:scheme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28d560d0c97_0_895"/>
          <p:cNvSpPr txBox="1">
            <a:spLocks noGrp="1"/>
          </p:cNvSpPr>
          <p:nvPr>
            <p:ph type="title"/>
          </p:nvPr>
        </p:nvSpPr>
        <p:spPr>
          <a:xfrm>
            <a:off x="316006" y="235324"/>
            <a:ext cx="8511900" cy="42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Training the embeddings</a:t>
            </a:r>
            <a:endParaRPr/>
          </a:p>
        </p:txBody>
      </p:sp>
      <p:sp>
        <p:nvSpPr>
          <p:cNvPr id="378" name="Google Shape;378;g28d560d0c97_0_895"/>
          <p:cNvSpPr txBox="1">
            <a:spLocks noGrp="1"/>
          </p:cNvSpPr>
          <p:nvPr>
            <p:ph type="sldNum" idx="12"/>
          </p:nvPr>
        </p:nvSpPr>
        <p:spPr>
          <a:xfrm>
            <a:off x="8446110" y="4841128"/>
            <a:ext cx="410400" cy="2961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
        <p:nvSpPr>
          <p:cNvPr id="379" name="Google Shape;379;g28d560d0c97_0_895"/>
          <p:cNvSpPr txBox="1">
            <a:spLocks noGrp="1"/>
          </p:cNvSpPr>
          <p:nvPr>
            <p:ph type="ftr" idx="11"/>
          </p:nvPr>
        </p:nvSpPr>
        <p:spPr>
          <a:xfrm>
            <a:off x="1608004" y="4841128"/>
            <a:ext cx="5928000" cy="296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pic>
        <p:nvPicPr>
          <p:cNvPr id="380" name="Google Shape;380;g28d560d0c97_0_895"/>
          <p:cNvPicPr preferRelativeResize="0"/>
          <p:nvPr/>
        </p:nvPicPr>
        <p:blipFill rotWithShape="1">
          <a:blip r:embed="rId3">
            <a:alphaModFix/>
          </a:blip>
          <a:srcRect/>
          <a:stretch/>
        </p:blipFill>
        <p:spPr>
          <a:xfrm>
            <a:off x="3337453" y="759371"/>
            <a:ext cx="2469094" cy="1177392"/>
          </a:xfrm>
          <a:prstGeom prst="rect">
            <a:avLst/>
          </a:prstGeom>
          <a:noFill/>
          <a:ln>
            <a:noFill/>
          </a:ln>
        </p:spPr>
      </p:pic>
      <p:sp>
        <p:nvSpPr>
          <p:cNvPr id="381" name="Google Shape;381;g28d560d0c97_0_895"/>
          <p:cNvSpPr/>
          <p:nvPr/>
        </p:nvSpPr>
        <p:spPr>
          <a:xfrm>
            <a:off x="2706543" y="4368773"/>
            <a:ext cx="965700" cy="281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Input Layer</a:t>
            </a:r>
            <a:endParaRPr sz="1100" b="0" i="0" u="none" strike="noStrike" cap="none">
              <a:solidFill>
                <a:srgbClr val="000000"/>
              </a:solidFill>
              <a:latin typeface="Arial"/>
              <a:ea typeface="Arial"/>
              <a:cs typeface="Arial"/>
              <a:sym typeface="Arial"/>
            </a:endParaRPr>
          </a:p>
        </p:txBody>
      </p:sp>
      <p:sp>
        <p:nvSpPr>
          <p:cNvPr id="382" name="Google Shape;382;g28d560d0c97_0_895"/>
          <p:cNvSpPr/>
          <p:nvPr/>
        </p:nvSpPr>
        <p:spPr>
          <a:xfrm>
            <a:off x="4167590" y="3855792"/>
            <a:ext cx="1012200" cy="281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Hidden Layer</a:t>
            </a:r>
            <a:endParaRPr sz="1100" b="0" i="0" u="none" strike="noStrike" cap="none">
              <a:solidFill>
                <a:srgbClr val="000000"/>
              </a:solidFill>
              <a:latin typeface="Arial"/>
              <a:ea typeface="Arial"/>
              <a:cs typeface="Arial"/>
              <a:sym typeface="Arial"/>
            </a:endParaRPr>
          </a:p>
        </p:txBody>
      </p:sp>
      <p:sp>
        <p:nvSpPr>
          <p:cNvPr id="383" name="Google Shape;383;g28d560d0c97_0_895"/>
          <p:cNvSpPr/>
          <p:nvPr/>
        </p:nvSpPr>
        <p:spPr>
          <a:xfrm>
            <a:off x="5513045" y="4334306"/>
            <a:ext cx="965700" cy="281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Output Layer</a:t>
            </a:r>
            <a:endParaRPr sz="1100" b="0" i="0" u="none" strike="noStrike" cap="none">
              <a:solidFill>
                <a:srgbClr val="000000"/>
              </a:solidFill>
              <a:latin typeface="Arial"/>
              <a:ea typeface="Arial"/>
              <a:cs typeface="Arial"/>
              <a:sym typeface="Arial"/>
            </a:endParaRPr>
          </a:p>
        </p:txBody>
      </p:sp>
      <p:pic>
        <p:nvPicPr>
          <p:cNvPr id="384" name="Google Shape;384;g28d560d0c97_0_895"/>
          <p:cNvPicPr preferRelativeResize="0"/>
          <p:nvPr/>
        </p:nvPicPr>
        <p:blipFill rotWithShape="1">
          <a:blip r:embed="rId4">
            <a:alphaModFix/>
          </a:blip>
          <a:srcRect/>
          <a:stretch/>
        </p:blipFill>
        <p:spPr>
          <a:xfrm>
            <a:off x="2890091" y="3873818"/>
            <a:ext cx="414338" cy="464344"/>
          </a:xfrm>
          <a:prstGeom prst="rect">
            <a:avLst/>
          </a:prstGeom>
          <a:noFill/>
          <a:ln>
            <a:noFill/>
          </a:ln>
        </p:spPr>
      </p:pic>
      <p:pic>
        <p:nvPicPr>
          <p:cNvPr id="385" name="Google Shape;385;g28d560d0c97_0_895"/>
          <p:cNvPicPr preferRelativeResize="0"/>
          <p:nvPr/>
        </p:nvPicPr>
        <p:blipFill rotWithShape="1">
          <a:blip r:embed="rId4">
            <a:alphaModFix/>
          </a:blip>
          <a:srcRect/>
          <a:stretch/>
        </p:blipFill>
        <p:spPr>
          <a:xfrm>
            <a:off x="5633632" y="3368692"/>
            <a:ext cx="414338" cy="464344"/>
          </a:xfrm>
          <a:prstGeom prst="rect">
            <a:avLst/>
          </a:prstGeom>
          <a:noFill/>
          <a:ln>
            <a:noFill/>
          </a:ln>
        </p:spPr>
      </p:pic>
      <p:sp>
        <p:nvSpPr>
          <p:cNvPr id="386" name="Google Shape;386;g28d560d0c97_0_895"/>
          <p:cNvSpPr/>
          <p:nvPr/>
        </p:nvSpPr>
        <p:spPr>
          <a:xfrm>
            <a:off x="3027720" y="218590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87" name="Google Shape;387;g28d560d0c97_0_895"/>
          <p:cNvSpPr/>
          <p:nvPr/>
        </p:nvSpPr>
        <p:spPr>
          <a:xfrm>
            <a:off x="3027720" y="256690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88" name="Google Shape;388;g28d560d0c97_0_895"/>
          <p:cNvSpPr/>
          <p:nvPr/>
        </p:nvSpPr>
        <p:spPr>
          <a:xfrm>
            <a:off x="3027720" y="294790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89" name="Google Shape;389;g28d560d0c97_0_895"/>
          <p:cNvSpPr/>
          <p:nvPr/>
        </p:nvSpPr>
        <p:spPr>
          <a:xfrm>
            <a:off x="3027720" y="3868649"/>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0" name="Google Shape;390;g28d560d0c97_0_895"/>
          <p:cNvSpPr/>
          <p:nvPr/>
        </p:nvSpPr>
        <p:spPr>
          <a:xfrm>
            <a:off x="3147576" y="336620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1" name="Google Shape;391;g28d560d0c97_0_895"/>
          <p:cNvSpPr/>
          <p:nvPr/>
        </p:nvSpPr>
        <p:spPr>
          <a:xfrm>
            <a:off x="3141226" y="354400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2" name="Google Shape;392;g28d560d0c97_0_895"/>
          <p:cNvSpPr/>
          <p:nvPr/>
        </p:nvSpPr>
        <p:spPr>
          <a:xfrm>
            <a:off x="3141225" y="373450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3" name="Google Shape;393;g28d560d0c97_0_895"/>
          <p:cNvSpPr/>
          <p:nvPr/>
        </p:nvSpPr>
        <p:spPr>
          <a:xfrm>
            <a:off x="5840770" y="217955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4" name="Google Shape;394;g28d560d0c97_0_895"/>
          <p:cNvSpPr/>
          <p:nvPr/>
        </p:nvSpPr>
        <p:spPr>
          <a:xfrm>
            <a:off x="5840770" y="256055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5" name="Google Shape;395;g28d560d0c97_0_895"/>
          <p:cNvSpPr/>
          <p:nvPr/>
        </p:nvSpPr>
        <p:spPr>
          <a:xfrm>
            <a:off x="5840770" y="294155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6" name="Google Shape;396;g28d560d0c97_0_895"/>
          <p:cNvSpPr/>
          <p:nvPr/>
        </p:nvSpPr>
        <p:spPr>
          <a:xfrm>
            <a:off x="5840770" y="3862299"/>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7" name="Google Shape;397;g28d560d0c97_0_895"/>
          <p:cNvSpPr/>
          <p:nvPr/>
        </p:nvSpPr>
        <p:spPr>
          <a:xfrm>
            <a:off x="5960626" y="335985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8" name="Google Shape;398;g28d560d0c97_0_895"/>
          <p:cNvSpPr/>
          <p:nvPr/>
        </p:nvSpPr>
        <p:spPr>
          <a:xfrm>
            <a:off x="5954276" y="353765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399" name="Google Shape;399;g28d560d0c97_0_895"/>
          <p:cNvSpPr/>
          <p:nvPr/>
        </p:nvSpPr>
        <p:spPr>
          <a:xfrm>
            <a:off x="5954275" y="372815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400" name="Google Shape;400;g28d560d0c97_0_895"/>
          <p:cNvSpPr/>
          <p:nvPr/>
        </p:nvSpPr>
        <p:spPr>
          <a:xfrm>
            <a:off x="4481870" y="256055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401" name="Google Shape;401;g28d560d0c97_0_895"/>
          <p:cNvSpPr/>
          <p:nvPr/>
        </p:nvSpPr>
        <p:spPr>
          <a:xfrm>
            <a:off x="4481870" y="2941550"/>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402" name="Google Shape;402;g28d560d0c97_0_895"/>
          <p:cNvSpPr/>
          <p:nvPr/>
        </p:nvSpPr>
        <p:spPr>
          <a:xfrm>
            <a:off x="4481870" y="3576549"/>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403" name="Google Shape;403;g28d560d0c97_0_895"/>
          <p:cNvSpPr/>
          <p:nvPr/>
        </p:nvSpPr>
        <p:spPr>
          <a:xfrm>
            <a:off x="4601726" y="332810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404" name="Google Shape;404;g28d560d0c97_0_895"/>
          <p:cNvSpPr/>
          <p:nvPr/>
        </p:nvSpPr>
        <p:spPr>
          <a:xfrm>
            <a:off x="4601725" y="3442406"/>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cxnSp>
        <p:nvCxnSpPr>
          <p:cNvPr id="405" name="Google Shape;405;g28d560d0c97_0_895"/>
          <p:cNvCxnSpPr/>
          <p:nvPr/>
        </p:nvCxnSpPr>
        <p:spPr>
          <a:xfrm>
            <a:off x="3318232" y="2324012"/>
            <a:ext cx="1155600" cy="342900"/>
          </a:xfrm>
          <a:prstGeom prst="straightConnector1">
            <a:avLst/>
          </a:prstGeom>
          <a:noFill/>
          <a:ln w="12700" cap="flat" cmpd="sng">
            <a:solidFill>
              <a:schemeClr val="dk1"/>
            </a:solidFill>
            <a:prstDash val="solid"/>
            <a:round/>
            <a:headEnd type="none" w="sm" len="sm"/>
            <a:tailEnd type="none" w="sm" len="sm"/>
          </a:ln>
        </p:spPr>
      </p:cxnSp>
      <p:cxnSp>
        <p:nvCxnSpPr>
          <p:cNvPr id="406" name="Google Shape;406;g28d560d0c97_0_895"/>
          <p:cNvCxnSpPr/>
          <p:nvPr/>
        </p:nvCxnSpPr>
        <p:spPr>
          <a:xfrm>
            <a:off x="3324581" y="2317662"/>
            <a:ext cx="1162200" cy="743100"/>
          </a:xfrm>
          <a:prstGeom prst="straightConnector1">
            <a:avLst/>
          </a:prstGeom>
          <a:noFill/>
          <a:ln w="12700" cap="flat" cmpd="sng">
            <a:solidFill>
              <a:schemeClr val="dk1"/>
            </a:solidFill>
            <a:prstDash val="solid"/>
            <a:round/>
            <a:headEnd type="none" w="sm" len="sm"/>
            <a:tailEnd type="none" w="sm" len="sm"/>
          </a:ln>
        </p:spPr>
      </p:cxnSp>
      <p:cxnSp>
        <p:nvCxnSpPr>
          <p:cNvPr id="407" name="Google Shape;407;g28d560d0c97_0_895"/>
          <p:cNvCxnSpPr/>
          <p:nvPr/>
        </p:nvCxnSpPr>
        <p:spPr>
          <a:xfrm>
            <a:off x="3330931" y="2336712"/>
            <a:ext cx="1149300" cy="1371600"/>
          </a:xfrm>
          <a:prstGeom prst="straightConnector1">
            <a:avLst/>
          </a:prstGeom>
          <a:noFill/>
          <a:ln w="12700" cap="flat" cmpd="sng">
            <a:solidFill>
              <a:schemeClr val="dk1"/>
            </a:solidFill>
            <a:prstDash val="solid"/>
            <a:round/>
            <a:headEnd type="none" w="sm" len="sm"/>
            <a:tailEnd type="none" w="sm" len="sm"/>
          </a:ln>
        </p:spPr>
      </p:cxnSp>
      <p:cxnSp>
        <p:nvCxnSpPr>
          <p:cNvPr id="408" name="Google Shape;408;g28d560d0c97_0_895"/>
          <p:cNvCxnSpPr/>
          <p:nvPr/>
        </p:nvCxnSpPr>
        <p:spPr>
          <a:xfrm rot="10800000" flipH="1">
            <a:off x="3305533" y="2667062"/>
            <a:ext cx="1174800" cy="57000"/>
          </a:xfrm>
          <a:prstGeom prst="straightConnector1">
            <a:avLst/>
          </a:prstGeom>
          <a:noFill/>
          <a:ln w="12700" cap="flat" cmpd="sng">
            <a:solidFill>
              <a:schemeClr val="dk1"/>
            </a:solidFill>
            <a:prstDash val="solid"/>
            <a:round/>
            <a:headEnd type="none" w="sm" len="sm"/>
            <a:tailEnd type="none" w="sm" len="sm"/>
          </a:ln>
        </p:spPr>
      </p:cxnSp>
      <p:cxnSp>
        <p:nvCxnSpPr>
          <p:cNvPr id="409" name="Google Shape;409;g28d560d0c97_0_895"/>
          <p:cNvCxnSpPr/>
          <p:nvPr/>
        </p:nvCxnSpPr>
        <p:spPr>
          <a:xfrm>
            <a:off x="3337282" y="2730412"/>
            <a:ext cx="1136700" cy="323700"/>
          </a:xfrm>
          <a:prstGeom prst="straightConnector1">
            <a:avLst/>
          </a:prstGeom>
          <a:noFill/>
          <a:ln w="12700" cap="flat" cmpd="sng">
            <a:solidFill>
              <a:schemeClr val="dk1"/>
            </a:solidFill>
            <a:prstDash val="solid"/>
            <a:round/>
            <a:headEnd type="none" w="sm" len="sm"/>
            <a:tailEnd type="none" w="sm" len="sm"/>
          </a:ln>
        </p:spPr>
      </p:cxnSp>
      <p:cxnSp>
        <p:nvCxnSpPr>
          <p:cNvPr id="410" name="Google Shape;410;g28d560d0c97_0_895"/>
          <p:cNvCxnSpPr/>
          <p:nvPr/>
        </p:nvCxnSpPr>
        <p:spPr>
          <a:xfrm>
            <a:off x="3324582" y="2730411"/>
            <a:ext cx="1136700" cy="959100"/>
          </a:xfrm>
          <a:prstGeom prst="straightConnector1">
            <a:avLst/>
          </a:prstGeom>
          <a:noFill/>
          <a:ln w="12700" cap="flat" cmpd="sng">
            <a:solidFill>
              <a:schemeClr val="dk1"/>
            </a:solidFill>
            <a:prstDash val="solid"/>
            <a:round/>
            <a:headEnd type="none" w="sm" len="sm"/>
            <a:tailEnd type="none" w="sm" len="sm"/>
          </a:ln>
        </p:spPr>
      </p:cxnSp>
      <p:cxnSp>
        <p:nvCxnSpPr>
          <p:cNvPr id="411" name="Google Shape;411;g28d560d0c97_0_895"/>
          <p:cNvCxnSpPr/>
          <p:nvPr/>
        </p:nvCxnSpPr>
        <p:spPr>
          <a:xfrm rot="10800000" flipH="1">
            <a:off x="3311883" y="2673260"/>
            <a:ext cx="1162200" cy="419100"/>
          </a:xfrm>
          <a:prstGeom prst="straightConnector1">
            <a:avLst/>
          </a:prstGeom>
          <a:noFill/>
          <a:ln w="12700" cap="flat" cmpd="sng">
            <a:solidFill>
              <a:schemeClr val="dk1"/>
            </a:solidFill>
            <a:prstDash val="solid"/>
            <a:round/>
            <a:headEnd type="none" w="sm" len="sm"/>
            <a:tailEnd type="none" w="sm" len="sm"/>
          </a:ln>
        </p:spPr>
      </p:cxnSp>
      <p:cxnSp>
        <p:nvCxnSpPr>
          <p:cNvPr id="412" name="Google Shape;412;g28d560d0c97_0_895"/>
          <p:cNvCxnSpPr/>
          <p:nvPr/>
        </p:nvCxnSpPr>
        <p:spPr>
          <a:xfrm rot="10800000" flipH="1">
            <a:off x="3311884" y="3054010"/>
            <a:ext cx="1168500" cy="44700"/>
          </a:xfrm>
          <a:prstGeom prst="straightConnector1">
            <a:avLst/>
          </a:prstGeom>
          <a:noFill/>
          <a:ln w="12700" cap="flat" cmpd="sng">
            <a:solidFill>
              <a:schemeClr val="dk1"/>
            </a:solidFill>
            <a:prstDash val="solid"/>
            <a:round/>
            <a:headEnd type="none" w="sm" len="sm"/>
            <a:tailEnd type="none" w="sm" len="sm"/>
          </a:ln>
        </p:spPr>
      </p:cxnSp>
      <p:cxnSp>
        <p:nvCxnSpPr>
          <p:cNvPr id="413" name="Google Shape;413;g28d560d0c97_0_895"/>
          <p:cNvCxnSpPr/>
          <p:nvPr/>
        </p:nvCxnSpPr>
        <p:spPr>
          <a:xfrm>
            <a:off x="3318234" y="3111410"/>
            <a:ext cx="1168500" cy="609600"/>
          </a:xfrm>
          <a:prstGeom prst="straightConnector1">
            <a:avLst/>
          </a:prstGeom>
          <a:noFill/>
          <a:ln w="12700" cap="flat" cmpd="sng">
            <a:solidFill>
              <a:schemeClr val="dk1"/>
            </a:solidFill>
            <a:prstDash val="solid"/>
            <a:round/>
            <a:headEnd type="none" w="sm" len="sm"/>
            <a:tailEnd type="none" w="sm" len="sm"/>
          </a:ln>
        </p:spPr>
      </p:cxnSp>
      <p:cxnSp>
        <p:nvCxnSpPr>
          <p:cNvPr id="414" name="Google Shape;414;g28d560d0c97_0_895"/>
          <p:cNvCxnSpPr/>
          <p:nvPr/>
        </p:nvCxnSpPr>
        <p:spPr>
          <a:xfrm rot="10800000" flipH="1">
            <a:off x="3305534" y="2686009"/>
            <a:ext cx="1155600" cy="1339800"/>
          </a:xfrm>
          <a:prstGeom prst="straightConnector1">
            <a:avLst/>
          </a:prstGeom>
          <a:noFill/>
          <a:ln w="12700" cap="flat" cmpd="sng">
            <a:solidFill>
              <a:schemeClr val="dk1"/>
            </a:solidFill>
            <a:prstDash val="solid"/>
            <a:round/>
            <a:headEnd type="none" w="sm" len="sm"/>
            <a:tailEnd type="none" w="sm" len="sm"/>
          </a:ln>
        </p:spPr>
      </p:cxnSp>
      <p:cxnSp>
        <p:nvCxnSpPr>
          <p:cNvPr id="415" name="Google Shape;415;g28d560d0c97_0_895"/>
          <p:cNvCxnSpPr/>
          <p:nvPr/>
        </p:nvCxnSpPr>
        <p:spPr>
          <a:xfrm rot="10800000" flipH="1">
            <a:off x="3299185" y="3060459"/>
            <a:ext cx="1181100" cy="971700"/>
          </a:xfrm>
          <a:prstGeom prst="straightConnector1">
            <a:avLst/>
          </a:prstGeom>
          <a:noFill/>
          <a:ln w="12700" cap="flat" cmpd="sng">
            <a:solidFill>
              <a:schemeClr val="dk1"/>
            </a:solidFill>
            <a:prstDash val="solid"/>
            <a:round/>
            <a:headEnd type="none" w="sm" len="sm"/>
            <a:tailEnd type="none" w="sm" len="sm"/>
          </a:ln>
        </p:spPr>
      </p:cxnSp>
      <p:cxnSp>
        <p:nvCxnSpPr>
          <p:cNvPr id="416" name="Google Shape;416;g28d560d0c97_0_895"/>
          <p:cNvCxnSpPr/>
          <p:nvPr/>
        </p:nvCxnSpPr>
        <p:spPr>
          <a:xfrm rot="10800000" flipH="1">
            <a:off x="3318235" y="3721209"/>
            <a:ext cx="1174800" cy="291900"/>
          </a:xfrm>
          <a:prstGeom prst="straightConnector1">
            <a:avLst/>
          </a:prstGeom>
          <a:noFill/>
          <a:ln w="12700" cap="flat" cmpd="sng">
            <a:solidFill>
              <a:schemeClr val="dk1"/>
            </a:solidFill>
            <a:prstDash val="solid"/>
            <a:round/>
            <a:headEnd type="none" w="sm" len="sm"/>
            <a:tailEnd type="none" w="sm" len="sm"/>
          </a:ln>
        </p:spPr>
      </p:cxnSp>
      <p:cxnSp>
        <p:nvCxnSpPr>
          <p:cNvPr id="417" name="Google Shape;417;g28d560d0c97_0_895"/>
          <p:cNvCxnSpPr/>
          <p:nvPr/>
        </p:nvCxnSpPr>
        <p:spPr>
          <a:xfrm rot="10800000" flipH="1">
            <a:off x="4772384" y="2330409"/>
            <a:ext cx="1060500" cy="349200"/>
          </a:xfrm>
          <a:prstGeom prst="straightConnector1">
            <a:avLst/>
          </a:prstGeom>
          <a:noFill/>
          <a:ln w="12700" cap="flat" cmpd="sng">
            <a:solidFill>
              <a:schemeClr val="dk1"/>
            </a:solidFill>
            <a:prstDash val="solid"/>
            <a:round/>
            <a:headEnd type="none" w="sm" len="sm"/>
            <a:tailEnd type="none" w="sm" len="sm"/>
          </a:ln>
        </p:spPr>
      </p:cxnSp>
      <p:cxnSp>
        <p:nvCxnSpPr>
          <p:cNvPr id="418" name="Google Shape;418;g28d560d0c97_0_895"/>
          <p:cNvCxnSpPr/>
          <p:nvPr/>
        </p:nvCxnSpPr>
        <p:spPr>
          <a:xfrm>
            <a:off x="4785084" y="2673260"/>
            <a:ext cx="1054200" cy="51000"/>
          </a:xfrm>
          <a:prstGeom prst="straightConnector1">
            <a:avLst/>
          </a:prstGeom>
          <a:noFill/>
          <a:ln w="12700" cap="flat" cmpd="sng">
            <a:solidFill>
              <a:schemeClr val="dk1"/>
            </a:solidFill>
            <a:prstDash val="solid"/>
            <a:round/>
            <a:headEnd type="none" w="sm" len="sm"/>
            <a:tailEnd type="none" w="sm" len="sm"/>
          </a:ln>
        </p:spPr>
      </p:cxnSp>
      <p:cxnSp>
        <p:nvCxnSpPr>
          <p:cNvPr id="419" name="Google Shape;419;g28d560d0c97_0_895"/>
          <p:cNvCxnSpPr/>
          <p:nvPr/>
        </p:nvCxnSpPr>
        <p:spPr>
          <a:xfrm>
            <a:off x="4791434" y="2673260"/>
            <a:ext cx="1054200" cy="425400"/>
          </a:xfrm>
          <a:prstGeom prst="straightConnector1">
            <a:avLst/>
          </a:prstGeom>
          <a:noFill/>
          <a:ln w="12700" cap="flat" cmpd="sng">
            <a:solidFill>
              <a:schemeClr val="dk1"/>
            </a:solidFill>
            <a:prstDash val="solid"/>
            <a:round/>
            <a:headEnd type="none" w="sm" len="sm"/>
            <a:tailEnd type="none" w="sm" len="sm"/>
          </a:ln>
        </p:spPr>
      </p:cxnSp>
      <p:cxnSp>
        <p:nvCxnSpPr>
          <p:cNvPr id="420" name="Google Shape;420;g28d560d0c97_0_895"/>
          <p:cNvCxnSpPr/>
          <p:nvPr/>
        </p:nvCxnSpPr>
        <p:spPr>
          <a:xfrm>
            <a:off x="4785083" y="2679609"/>
            <a:ext cx="1066800" cy="1302000"/>
          </a:xfrm>
          <a:prstGeom prst="straightConnector1">
            <a:avLst/>
          </a:prstGeom>
          <a:noFill/>
          <a:ln w="12700" cap="flat" cmpd="sng">
            <a:solidFill>
              <a:schemeClr val="dk1"/>
            </a:solidFill>
            <a:prstDash val="solid"/>
            <a:round/>
            <a:headEnd type="none" w="sm" len="sm"/>
            <a:tailEnd type="none" w="sm" len="sm"/>
          </a:ln>
        </p:spPr>
      </p:cxnSp>
      <p:cxnSp>
        <p:nvCxnSpPr>
          <p:cNvPr id="421" name="Google Shape;421;g28d560d0c97_0_895"/>
          <p:cNvCxnSpPr/>
          <p:nvPr/>
        </p:nvCxnSpPr>
        <p:spPr>
          <a:xfrm rot="10800000" flipH="1">
            <a:off x="4778735" y="2336758"/>
            <a:ext cx="1060500" cy="768300"/>
          </a:xfrm>
          <a:prstGeom prst="straightConnector1">
            <a:avLst/>
          </a:prstGeom>
          <a:noFill/>
          <a:ln w="12700" cap="flat" cmpd="sng">
            <a:solidFill>
              <a:schemeClr val="dk1"/>
            </a:solidFill>
            <a:prstDash val="solid"/>
            <a:round/>
            <a:headEnd type="none" w="sm" len="sm"/>
            <a:tailEnd type="none" w="sm" len="sm"/>
          </a:ln>
        </p:spPr>
      </p:cxnSp>
      <p:cxnSp>
        <p:nvCxnSpPr>
          <p:cNvPr id="422" name="Google Shape;422;g28d560d0c97_0_895"/>
          <p:cNvCxnSpPr/>
          <p:nvPr/>
        </p:nvCxnSpPr>
        <p:spPr>
          <a:xfrm rot="10800000" flipH="1">
            <a:off x="4791435" y="2724059"/>
            <a:ext cx="1041300" cy="381000"/>
          </a:xfrm>
          <a:prstGeom prst="straightConnector1">
            <a:avLst/>
          </a:prstGeom>
          <a:noFill/>
          <a:ln w="12700" cap="flat" cmpd="sng">
            <a:solidFill>
              <a:schemeClr val="dk1"/>
            </a:solidFill>
            <a:prstDash val="solid"/>
            <a:round/>
            <a:headEnd type="none" w="sm" len="sm"/>
            <a:tailEnd type="none" w="sm" len="sm"/>
          </a:ln>
        </p:spPr>
      </p:cxnSp>
      <p:cxnSp>
        <p:nvCxnSpPr>
          <p:cNvPr id="423" name="Google Shape;423;g28d560d0c97_0_895"/>
          <p:cNvCxnSpPr/>
          <p:nvPr/>
        </p:nvCxnSpPr>
        <p:spPr>
          <a:xfrm rot="10800000" flipH="1">
            <a:off x="4778735" y="3105108"/>
            <a:ext cx="1066800" cy="6300"/>
          </a:xfrm>
          <a:prstGeom prst="straightConnector1">
            <a:avLst/>
          </a:prstGeom>
          <a:noFill/>
          <a:ln w="12700" cap="flat" cmpd="sng">
            <a:solidFill>
              <a:schemeClr val="dk1"/>
            </a:solidFill>
            <a:prstDash val="solid"/>
            <a:round/>
            <a:headEnd type="none" w="sm" len="sm"/>
            <a:tailEnd type="none" w="sm" len="sm"/>
          </a:ln>
        </p:spPr>
      </p:cxnSp>
      <p:cxnSp>
        <p:nvCxnSpPr>
          <p:cNvPr id="424" name="Google Shape;424;g28d560d0c97_0_895"/>
          <p:cNvCxnSpPr/>
          <p:nvPr/>
        </p:nvCxnSpPr>
        <p:spPr>
          <a:xfrm>
            <a:off x="4785086" y="3105059"/>
            <a:ext cx="1054200" cy="876300"/>
          </a:xfrm>
          <a:prstGeom prst="straightConnector1">
            <a:avLst/>
          </a:prstGeom>
          <a:noFill/>
          <a:ln w="12700" cap="flat" cmpd="sng">
            <a:solidFill>
              <a:schemeClr val="dk1"/>
            </a:solidFill>
            <a:prstDash val="solid"/>
            <a:round/>
            <a:headEnd type="none" w="sm" len="sm"/>
            <a:tailEnd type="none" w="sm" len="sm"/>
          </a:ln>
        </p:spPr>
      </p:cxnSp>
      <p:cxnSp>
        <p:nvCxnSpPr>
          <p:cNvPr id="425" name="Google Shape;425;g28d560d0c97_0_895"/>
          <p:cNvCxnSpPr/>
          <p:nvPr/>
        </p:nvCxnSpPr>
        <p:spPr>
          <a:xfrm rot="10800000" flipH="1">
            <a:off x="4785086" y="2330309"/>
            <a:ext cx="1066800" cy="1403400"/>
          </a:xfrm>
          <a:prstGeom prst="straightConnector1">
            <a:avLst/>
          </a:prstGeom>
          <a:noFill/>
          <a:ln w="12700" cap="flat" cmpd="sng">
            <a:solidFill>
              <a:schemeClr val="dk1"/>
            </a:solidFill>
            <a:prstDash val="solid"/>
            <a:round/>
            <a:headEnd type="none" w="sm" len="sm"/>
            <a:tailEnd type="none" w="sm" len="sm"/>
          </a:ln>
        </p:spPr>
      </p:cxnSp>
      <p:cxnSp>
        <p:nvCxnSpPr>
          <p:cNvPr id="426" name="Google Shape;426;g28d560d0c97_0_895"/>
          <p:cNvCxnSpPr/>
          <p:nvPr/>
        </p:nvCxnSpPr>
        <p:spPr>
          <a:xfrm rot="10800000" flipH="1">
            <a:off x="4785086" y="2730509"/>
            <a:ext cx="1047900" cy="1003200"/>
          </a:xfrm>
          <a:prstGeom prst="straightConnector1">
            <a:avLst/>
          </a:prstGeom>
          <a:noFill/>
          <a:ln w="12700" cap="flat" cmpd="sng">
            <a:solidFill>
              <a:schemeClr val="dk1"/>
            </a:solidFill>
            <a:prstDash val="solid"/>
            <a:round/>
            <a:headEnd type="none" w="sm" len="sm"/>
            <a:tailEnd type="none" w="sm" len="sm"/>
          </a:ln>
        </p:spPr>
      </p:cxnSp>
      <p:cxnSp>
        <p:nvCxnSpPr>
          <p:cNvPr id="427" name="Google Shape;427;g28d560d0c97_0_895"/>
          <p:cNvCxnSpPr/>
          <p:nvPr/>
        </p:nvCxnSpPr>
        <p:spPr>
          <a:xfrm rot="10800000" flipH="1">
            <a:off x="4797785" y="3117560"/>
            <a:ext cx="1041300" cy="622500"/>
          </a:xfrm>
          <a:prstGeom prst="straightConnector1">
            <a:avLst/>
          </a:prstGeom>
          <a:noFill/>
          <a:ln w="12700" cap="flat" cmpd="sng">
            <a:solidFill>
              <a:schemeClr val="dk1"/>
            </a:solidFill>
            <a:prstDash val="solid"/>
            <a:round/>
            <a:headEnd type="none" w="sm" len="sm"/>
            <a:tailEnd type="none" w="sm" len="sm"/>
          </a:ln>
        </p:spPr>
      </p:cxnSp>
      <p:cxnSp>
        <p:nvCxnSpPr>
          <p:cNvPr id="428" name="Google Shape;428;g28d560d0c97_0_895"/>
          <p:cNvCxnSpPr/>
          <p:nvPr/>
        </p:nvCxnSpPr>
        <p:spPr>
          <a:xfrm>
            <a:off x="4791435" y="3746410"/>
            <a:ext cx="1041300" cy="228600"/>
          </a:xfrm>
          <a:prstGeom prst="straightConnector1">
            <a:avLst/>
          </a:prstGeom>
          <a:noFill/>
          <a:ln w="12700" cap="flat" cmpd="sng">
            <a:solidFill>
              <a:schemeClr val="dk1"/>
            </a:solidFill>
            <a:prstDash val="solid"/>
            <a:round/>
            <a:headEnd type="none" w="sm" len="sm"/>
            <a:tailEnd type="none" w="sm" len="sm"/>
          </a:ln>
        </p:spPr>
      </p:cxnSp>
      <p:sp>
        <p:nvSpPr>
          <p:cNvPr id="429" name="Google Shape;429;g28d560d0c97_0_895"/>
          <p:cNvSpPr txBox="1"/>
          <p:nvPr/>
        </p:nvSpPr>
        <p:spPr>
          <a:xfrm>
            <a:off x="4138970" y="4103600"/>
            <a:ext cx="1200300" cy="138600"/>
          </a:xfrm>
          <a:prstGeom prst="rect">
            <a:avLst/>
          </a:prstGeom>
          <a:noFill/>
          <a:ln>
            <a:noFill/>
          </a:ln>
        </p:spPr>
        <p:txBody>
          <a:bodyPr spcFirstLastPara="1" wrap="square" lIns="0" tIns="0" rIns="0" bIns="0" anchor="t" anchorCtr="0">
            <a:spAutoFit/>
          </a:bodyPr>
          <a:lstStyle/>
          <a:p>
            <a:pPr marL="127000" marR="0" lvl="0" indent="-12700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mbria Math"/>
                <a:ea typeface="Cambria Math"/>
                <a:cs typeface="Cambria Math"/>
                <a:sym typeface="Cambria Math"/>
              </a:rPr>
              <a:t>N number of neurons</a:t>
            </a:r>
            <a:endParaRPr sz="900" b="0" i="0" u="none" strike="noStrike" cap="none">
              <a:solidFill>
                <a:schemeClr val="dk1"/>
              </a:solidFill>
              <a:latin typeface="Arial"/>
              <a:ea typeface="Arial"/>
              <a:cs typeface="Arial"/>
              <a:sym typeface="Arial"/>
            </a:endParaRPr>
          </a:p>
        </p:txBody>
      </p:sp>
      <p:pic>
        <p:nvPicPr>
          <p:cNvPr id="430" name="Google Shape;430;g28d560d0c97_0_895"/>
          <p:cNvPicPr preferRelativeResize="0"/>
          <p:nvPr/>
        </p:nvPicPr>
        <p:blipFill rotWithShape="1">
          <a:blip r:embed="rId5">
            <a:alphaModFix/>
          </a:blip>
          <a:srcRect/>
          <a:stretch/>
        </p:blipFill>
        <p:spPr>
          <a:xfrm>
            <a:off x="3929023" y="2234320"/>
            <a:ext cx="242094" cy="233362"/>
          </a:xfrm>
          <a:prstGeom prst="rect">
            <a:avLst/>
          </a:prstGeom>
          <a:noFill/>
          <a:ln>
            <a:noFill/>
          </a:ln>
        </p:spPr>
      </p:pic>
      <p:pic>
        <p:nvPicPr>
          <p:cNvPr id="431" name="Google Shape;431;g28d560d0c97_0_895"/>
          <p:cNvPicPr preferRelativeResize="0"/>
          <p:nvPr/>
        </p:nvPicPr>
        <p:blipFill rotWithShape="1">
          <a:blip r:embed="rId6">
            <a:alphaModFix/>
          </a:blip>
          <a:srcRect/>
          <a:stretch/>
        </p:blipFill>
        <p:spPr>
          <a:xfrm>
            <a:off x="5036702" y="2232335"/>
            <a:ext cx="236538" cy="224631"/>
          </a:xfrm>
          <a:prstGeom prst="rect">
            <a:avLst/>
          </a:prstGeom>
          <a:noFill/>
          <a:ln>
            <a:noFill/>
          </a:ln>
        </p:spPr>
      </p:pic>
      <p:sp>
        <p:nvSpPr>
          <p:cNvPr id="432" name="Google Shape;432;g28d560d0c97_0_895"/>
          <p:cNvSpPr/>
          <p:nvPr/>
        </p:nvSpPr>
        <p:spPr>
          <a:xfrm>
            <a:off x="1916210" y="4175555"/>
            <a:ext cx="1959000" cy="207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mbria Math"/>
                <a:ea typeface="Cambria Math"/>
                <a:cs typeface="Cambria Math"/>
                <a:sym typeface="Cambria Math"/>
              </a:rPr>
              <a:t>Input size V (total number of stocks)</a:t>
            </a:r>
            <a:endParaRPr sz="1400" b="0" i="0" u="none" strike="noStrike" cap="none">
              <a:solidFill>
                <a:schemeClr val="dk1"/>
              </a:solidFill>
              <a:latin typeface="Arial"/>
              <a:ea typeface="Arial"/>
              <a:cs typeface="Arial"/>
              <a:sym typeface="Arial"/>
            </a:endParaRPr>
          </a:p>
        </p:txBody>
      </p:sp>
      <p:sp>
        <p:nvSpPr>
          <p:cNvPr id="433" name="Google Shape;433;g28d560d0c97_0_895"/>
          <p:cNvSpPr txBox="1"/>
          <p:nvPr/>
        </p:nvSpPr>
        <p:spPr>
          <a:xfrm>
            <a:off x="5402620" y="4211550"/>
            <a:ext cx="1899300" cy="138600"/>
          </a:xfrm>
          <a:prstGeom prst="rect">
            <a:avLst/>
          </a:prstGeom>
          <a:noFill/>
          <a:ln>
            <a:noFill/>
          </a:ln>
        </p:spPr>
        <p:txBody>
          <a:bodyPr spcFirstLastPara="1" wrap="square" lIns="0" tIns="0" rIns="0" bIns="0" anchor="t" anchorCtr="0">
            <a:spAutoFit/>
          </a:bodyPr>
          <a:lstStyle/>
          <a:p>
            <a:pPr marL="127000" marR="0" lvl="0" indent="-12700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mbria Math"/>
                <a:ea typeface="Cambria Math"/>
                <a:cs typeface="Cambria Math"/>
                <a:sym typeface="Cambria Math"/>
              </a:rPr>
              <a:t>Output size V (total number of stocks)</a:t>
            </a:r>
            <a:endParaRPr sz="1400" b="0" i="0" u="none" strike="noStrike" cap="none">
              <a:solidFill>
                <a:schemeClr val="dk1"/>
              </a:solidFill>
              <a:latin typeface="Arial"/>
              <a:ea typeface="Arial"/>
              <a:cs typeface="Arial"/>
              <a:sym typeface="Arial"/>
            </a:endParaRPr>
          </a:p>
        </p:txBody>
      </p:sp>
      <p:sp>
        <p:nvSpPr>
          <p:cNvPr id="434" name="Google Shape;434;g28d560d0c97_0_895"/>
          <p:cNvSpPr txBox="1"/>
          <p:nvPr/>
        </p:nvSpPr>
        <p:spPr>
          <a:xfrm>
            <a:off x="1916209" y="3018868"/>
            <a:ext cx="1028700" cy="35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Context Stocks</a:t>
            </a:r>
            <a:endParaRPr sz="1100" b="0" i="0" u="none" strike="noStrike" cap="none">
              <a:solidFill>
                <a:srgbClr val="000000"/>
              </a:solidFill>
              <a:latin typeface="Arial"/>
              <a:ea typeface="Arial"/>
              <a:cs typeface="Arial"/>
              <a:sym typeface="Arial"/>
            </a:endParaRPr>
          </a:p>
        </p:txBody>
      </p:sp>
      <p:sp>
        <p:nvSpPr>
          <p:cNvPr id="435" name="Google Shape;435;g28d560d0c97_0_895"/>
          <p:cNvSpPr txBox="1"/>
          <p:nvPr/>
        </p:nvSpPr>
        <p:spPr>
          <a:xfrm>
            <a:off x="6271445" y="3018868"/>
            <a:ext cx="1299300" cy="3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Target Stock</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28d560d0c97_0_958"/>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Quantitative Evaluation of Embeddings</a:t>
            </a:r>
            <a:endParaRPr/>
          </a:p>
        </p:txBody>
      </p:sp>
      <p:sp>
        <p:nvSpPr>
          <p:cNvPr id="442" name="Google Shape;442;g28d560d0c97_0_958"/>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sp>
        <p:nvSpPr>
          <p:cNvPr id="443" name="Google Shape;443;g28d560d0c97_0_958"/>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pic>
        <p:nvPicPr>
          <p:cNvPr id="444" name="Google Shape;444;g28d560d0c97_0_958"/>
          <p:cNvPicPr preferRelativeResize="0"/>
          <p:nvPr/>
        </p:nvPicPr>
        <p:blipFill rotWithShape="1">
          <a:blip r:embed="rId3">
            <a:alphaModFix/>
          </a:blip>
          <a:srcRect/>
          <a:stretch/>
        </p:blipFill>
        <p:spPr>
          <a:xfrm>
            <a:off x="304800" y="1040747"/>
            <a:ext cx="4267201" cy="3147587"/>
          </a:xfrm>
          <a:prstGeom prst="rect">
            <a:avLst/>
          </a:prstGeom>
          <a:noFill/>
          <a:ln>
            <a:noFill/>
          </a:ln>
        </p:spPr>
      </p:pic>
      <p:graphicFrame>
        <p:nvGraphicFramePr>
          <p:cNvPr id="445" name="Google Shape;445;g28d560d0c97_0_958"/>
          <p:cNvGraphicFramePr/>
          <p:nvPr/>
        </p:nvGraphicFramePr>
        <p:xfrm>
          <a:off x="5012904" y="1087812"/>
          <a:ext cx="3707525" cy="2099850"/>
        </p:xfrm>
        <a:graphic>
          <a:graphicData uri="http://schemas.openxmlformats.org/drawingml/2006/table">
            <a:tbl>
              <a:tblPr firstRow="1" bandRow="1">
                <a:noFill/>
                <a:tableStyleId>{DDB639A0-E083-4B26-8285-90F71A292C4E}</a:tableStyleId>
              </a:tblPr>
              <a:tblGrid>
                <a:gridCol w="1125675">
                  <a:extLst>
                    <a:ext uri="{9D8B030D-6E8A-4147-A177-3AD203B41FA5}">
                      <a16:colId xmlns:a16="http://schemas.microsoft.com/office/drawing/2014/main" val="20000"/>
                    </a:ext>
                  </a:extLst>
                </a:gridCol>
                <a:gridCol w="2581850">
                  <a:extLst>
                    <a:ext uri="{9D8B030D-6E8A-4147-A177-3AD203B41FA5}">
                      <a16:colId xmlns:a16="http://schemas.microsoft.com/office/drawing/2014/main" val="20001"/>
                    </a:ext>
                  </a:extLst>
                </a:gridCol>
              </a:tblGrid>
              <a:tr h="268825">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hyperparameters</a:t>
                      </a:r>
                      <a:endParaRPr sz="11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definition</a:t>
                      </a:r>
                      <a:endParaRPr sz="11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8825">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𝑙</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the length for each random walk from each node in the network</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8825">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𝑟</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the number of random walks from each node in the network</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68825">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𝑝</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the probability with which a random walk will return to the node it visited previously</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68825">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𝑞</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the probability with which a random walk will explore the unexplored part of the graph.</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68825">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w</a:t>
                      </a:r>
                      <a:endParaRPr sz="11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maximum distance between the current and predicted word within a sentence</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68825">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t>dim</a:t>
                      </a:r>
                      <a:endParaRPr sz="11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the dimensionality of the stock vectors</a:t>
                      </a:r>
                      <a:endParaRPr sz="800" u="none" strike="noStrike" cap="none"/>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46" name="Google Shape;446;g28d560d0c97_0_958"/>
          <p:cNvSpPr txBox="1"/>
          <p:nvPr/>
        </p:nvSpPr>
        <p:spPr>
          <a:xfrm>
            <a:off x="304800" y="672084"/>
            <a:ext cx="8415600" cy="370200"/>
          </a:xfrm>
          <a:prstGeom prst="rect">
            <a:avLst/>
          </a:prstGeom>
          <a:noFill/>
          <a:ln>
            <a:noFill/>
          </a:ln>
        </p:spPr>
        <p:txBody>
          <a:bodyPr spcFirstLastPara="1" wrap="square" lIns="0" tIns="0" rIns="0" bIns="0" anchor="t" anchorCtr="0">
            <a:noAutofit/>
          </a:bodyPr>
          <a:lstStyle/>
          <a:p>
            <a:pPr marL="127000" marR="0" lvl="0" indent="-127000" algn="l" rtl="0">
              <a:lnSpc>
                <a:spcPct val="100000"/>
              </a:lnSpc>
              <a:spcBef>
                <a:spcPts val="0"/>
              </a:spcBef>
              <a:spcAft>
                <a:spcPts val="0"/>
              </a:spcAft>
              <a:buClr>
                <a:schemeClr val="dk1"/>
              </a:buClr>
              <a:buSzPts val="1200"/>
              <a:buFont typeface="Arial"/>
              <a:buChar char="•"/>
            </a:pPr>
            <a:r>
              <a:rPr lang="en" sz="1100" b="0" i="0" u="none" strike="noStrike" cap="none">
                <a:solidFill>
                  <a:schemeClr val="dk1"/>
                </a:solidFill>
                <a:latin typeface="Arial"/>
                <a:ea typeface="Arial"/>
                <a:cs typeface="Arial"/>
                <a:sym typeface="Arial"/>
              </a:rPr>
              <a:t>We created clusters of stocks using the learnt embeddings and evaluated against GICS categories using V-Measure</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28d560d0c97_0_968"/>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USE CASES</a:t>
            </a:r>
            <a:endParaRPr/>
          </a:p>
        </p:txBody>
      </p:sp>
      <p:sp>
        <p:nvSpPr>
          <p:cNvPr id="453" name="Google Shape;453;g28d560d0c97_0_968"/>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454" name="Google Shape;454;g28d560d0c97_0_968"/>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455" name="Google Shape;455;g28d560d0c97_0_968"/>
          <p:cNvSpPr txBox="1"/>
          <p:nvPr/>
        </p:nvSpPr>
        <p:spPr>
          <a:xfrm>
            <a:off x="322650" y="655890"/>
            <a:ext cx="8516400" cy="3714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Use Case 1: Learnt embeddings can be used as a feature for downstream analytics</a:t>
            </a:r>
            <a:endParaRPr sz="1100" b="0" i="0" u="none" strike="noStrike" cap="none">
              <a:solidFill>
                <a:srgbClr val="000000"/>
              </a:solidFill>
              <a:latin typeface="Arial"/>
              <a:ea typeface="Arial"/>
              <a:cs typeface="Arial"/>
              <a:sym typeface="Arial"/>
            </a:endParaRPr>
          </a:p>
        </p:txBody>
      </p:sp>
      <p:pic>
        <p:nvPicPr>
          <p:cNvPr id="456" name="Google Shape;456;g28d560d0c97_0_968"/>
          <p:cNvPicPr preferRelativeResize="0"/>
          <p:nvPr/>
        </p:nvPicPr>
        <p:blipFill rotWithShape="1">
          <a:blip r:embed="rId3">
            <a:alphaModFix/>
          </a:blip>
          <a:srcRect/>
          <a:stretch/>
        </p:blipFill>
        <p:spPr>
          <a:xfrm>
            <a:off x="322650" y="1969337"/>
            <a:ext cx="1946854" cy="1112488"/>
          </a:xfrm>
          <a:prstGeom prst="rect">
            <a:avLst/>
          </a:prstGeom>
          <a:noFill/>
          <a:ln>
            <a:noFill/>
          </a:ln>
        </p:spPr>
      </p:pic>
      <p:pic>
        <p:nvPicPr>
          <p:cNvPr id="457" name="Google Shape;457;g28d560d0c97_0_968"/>
          <p:cNvPicPr preferRelativeResize="0"/>
          <p:nvPr/>
        </p:nvPicPr>
        <p:blipFill rotWithShape="1">
          <a:blip r:embed="rId4">
            <a:alphaModFix/>
          </a:blip>
          <a:srcRect/>
          <a:stretch/>
        </p:blipFill>
        <p:spPr>
          <a:xfrm>
            <a:off x="3564496" y="1231880"/>
            <a:ext cx="5387148" cy="1092713"/>
          </a:xfrm>
          <a:prstGeom prst="rect">
            <a:avLst/>
          </a:prstGeom>
          <a:noFill/>
          <a:ln>
            <a:noFill/>
          </a:ln>
        </p:spPr>
      </p:pic>
      <p:pic>
        <p:nvPicPr>
          <p:cNvPr id="458" name="Google Shape;458;g28d560d0c97_0_968"/>
          <p:cNvPicPr preferRelativeResize="0"/>
          <p:nvPr/>
        </p:nvPicPr>
        <p:blipFill rotWithShape="1">
          <a:blip r:embed="rId5">
            <a:alphaModFix/>
          </a:blip>
          <a:srcRect/>
          <a:stretch/>
        </p:blipFill>
        <p:spPr>
          <a:xfrm>
            <a:off x="4954335" y="2997035"/>
            <a:ext cx="2607469" cy="1028700"/>
          </a:xfrm>
          <a:prstGeom prst="rect">
            <a:avLst/>
          </a:prstGeom>
          <a:noFill/>
          <a:ln>
            <a:noFill/>
          </a:ln>
        </p:spPr>
      </p:pic>
      <p:cxnSp>
        <p:nvCxnSpPr>
          <p:cNvPr id="459" name="Google Shape;459;g28d560d0c97_0_968"/>
          <p:cNvCxnSpPr>
            <a:stCxn id="456" idx="3"/>
            <a:endCxn id="457" idx="1"/>
          </p:cNvCxnSpPr>
          <p:nvPr/>
        </p:nvCxnSpPr>
        <p:spPr>
          <a:xfrm rot="10800000" flipH="1">
            <a:off x="2269504" y="1778281"/>
            <a:ext cx="1295100" cy="747300"/>
          </a:xfrm>
          <a:prstGeom prst="straightConnector1">
            <a:avLst/>
          </a:prstGeom>
          <a:noFill/>
          <a:ln w="12700" cap="flat" cmpd="sng">
            <a:solidFill>
              <a:schemeClr val="dk1"/>
            </a:solidFill>
            <a:prstDash val="solid"/>
            <a:round/>
            <a:headEnd type="none" w="sm" len="sm"/>
            <a:tailEnd type="triangle" w="med" len="med"/>
          </a:ln>
        </p:spPr>
      </p:cxnSp>
      <p:cxnSp>
        <p:nvCxnSpPr>
          <p:cNvPr id="460" name="Google Shape;460;g28d560d0c97_0_968"/>
          <p:cNvCxnSpPr>
            <a:stCxn id="456" idx="3"/>
            <a:endCxn id="458" idx="1"/>
          </p:cNvCxnSpPr>
          <p:nvPr/>
        </p:nvCxnSpPr>
        <p:spPr>
          <a:xfrm>
            <a:off x="2269504" y="2525581"/>
            <a:ext cx="2684700" cy="985800"/>
          </a:xfrm>
          <a:prstGeom prst="straightConnector1">
            <a:avLst/>
          </a:prstGeom>
          <a:noFill/>
          <a:ln w="12700" cap="flat" cmpd="sng">
            <a:solidFill>
              <a:schemeClr val="dk1"/>
            </a:solidFill>
            <a:prstDash val="solid"/>
            <a:round/>
            <a:headEnd type="none" w="sm" len="sm"/>
            <a:tailEnd type="triangle" w="med" len="med"/>
          </a:ln>
        </p:spPr>
      </p:cxnSp>
      <p:sp>
        <p:nvSpPr>
          <p:cNvPr id="461" name="Google Shape;461;g28d560d0c97_0_968"/>
          <p:cNvSpPr txBox="1"/>
          <p:nvPr/>
        </p:nvSpPr>
        <p:spPr>
          <a:xfrm>
            <a:off x="5637469" y="1045616"/>
            <a:ext cx="1241100" cy="14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Traditional approach</a:t>
            </a:r>
            <a:endParaRPr sz="1100" b="0" i="0" u="none" strike="noStrike" cap="none">
              <a:solidFill>
                <a:srgbClr val="000000"/>
              </a:solidFill>
              <a:latin typeface="Arial"/>
              <a:ea typeface="Arial"/>
              <a:cs typeface="Arial"/>
              <a:sym typeface="Arial"/>
            </a:endParaRPr>
          </a:p>
        </p:txBody>
      </p:sp>
      <p:sp>
        <p:nvSpPr>
          <p:cNvPr id="462" name="Google Shape;462;g28d560d0c97_0_968"/>
          <p:cNvSpPr txBox="1"/>
          <p:nvPr/>
        </p:nvSpPr>
        <p:spPr>
          <a:xfrm>
            <a:off x="5633297" y="2818908"/>
            <a:ext cx="1241100" cy="14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Arial"/>
                <a:ea typeface="Arial"/>
                <a:cs typeface="Arial"/>
                <a:sym typeface="Arial"/>
              </a:rPr>
              <a:t>Embeddings approach</a:t>
            </a:r>
            <a:endParaRPr sz="1100" b="0" i="0" u="none" strike="noStrike" cap="none">
              <a:solidFill>
                <a:srgbClr val="000000"/>
              </a:solidFill>
              <a:latin typeface="Arial"/>
              <a:ea typeface="Arial"/>
              <a:cs typeface="Arial"/>
              <a:sym typeface="Arial"/>
            </a:endParaRPr>
          </a:p>
        </p:txBody>
      </p:sp>
      <p:sp>
        <p:nvSpPr>
          <p:cNvPr id="463" name="Google Shape;463;g28d560d0c97_0_968"/>
          <p:cNvSpPr txBox="1"/>
          <p:nvPr/>
        </p:nvSpPr>
        <p:spPr>
          <a:xfrm>
            <a:off x="304800" y="4327031"/>
            <a:ext cx="8516400" cy="3714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Similarly these embeddings can be learnt for sectors, broker-dealers etc.</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28d560d0c97_0_984"/>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USE CASES</a:t>
            </a:r>
            <a:endParaRPr/>
          </a:p>
        </p:txBody>
      </p:sp>
      <p:sp>
        <p:nvSpPr>
          <p:cNvPr id="470" name="Google Shape;470;g28d560d0c97_0_984"/>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
        <p:nvSpPr>
          <p:cNvPr id="471" name="Google Shape;471;g28d560d0c97_0_984"/>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472" name="Google Shape;472;g28d560d0c97_0_984"/>
          <p:cNvSpPr txBox="1"/>
          <p:nvPr/>
        </p:nvSpPr>
        <p:spPr>
          <a:xfrm>
            <a:off x="322650" y="771671"/>
            <a:ext cx="8516400" cy="10659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Use Case 2: Analogical Inferences</a:t>
            </a:r>
            <a:endParaRPr sz="1100" b="0" i="0" u="none" strike="noStrike" cap="none">
              <a:solidFill>
                <a:srgbClr val="000000"/>
              </a:solidFill>
              <a:latin typeface="Arial"/>
              <a:ea typeface="Arial"/>
              <a:cs typeface="Arial"/>
              <a:sym typeface="Arial"/>
            </a:endParaRPr>
          </a:p>
          <a:p>
            <a:pPr marL="317500" marR="0" lvl="1" indent="-209550" algn="l" rtl="0">
              <a:lnSpc>
                <a:spcPct val="150000"/>
              </a:lnSpc>
              <a:spcBef>
                <a:spcPts val="500"/>
              </a:spcBef>
              <a:spcAft>
                <a:spcPts val="0"/>
              </a:spcAft>
              <a:buClr>
                <a:schemeClr val="dk1"/>
              </a:buClr>
              <a:buSzPts val="900"/>
              <a:buFont typeface="Arial"/>
              <a:buChar char="•"/>
            </a:pPr>
            <a:r>
              <a:rPr lang="en" sz="900" b="0" i="0" u="none" strike="noStrike" cap="none">
                <a:solidFill>
                  <a:schemeClr val="dk2"/>
                </a:solidFill>
                <a:latin typeface="Arial"/>
                <a:ea typeface="Arial"/>
                <a:cs typeface="Arial"/>
                <a:sym typeface="Arial"/>
              </a:rPr>
              <a:t>Analogical inferences can be very useful in an investment context when investors wish to extend their portfolios into different sectors in which they have little or no investment experience and/or to improve their portfolio diversity and limit overall risk and volatility</a:t>
            </a:r>
            <a:endParaRPr sz="900" b="0" i="0" u="none" strike="noStrike" cap="none">
              <a:solidFill>
                <a:schemeClr val="dk2"/>
              </a:solidFill>
              <a:latin typeface="Arial"/>
              <a:ea typeface="Arial"/>
              <a:cs typeface="Arial"/>
              <a:sym typeface="Arial"/>
            </a:endParaRPr>
          </a:p>
        </p:txBody>
      </p:sp>
      <p:pic>
        <p:nvPicPr>
          <p:cNvPr id="473" name="Google Shape;473;g28d560d0c97_0_984"/>
          <p:cNvPicPr preferRelativeResize="0"/>
          <p:nvPr/>
        </p:nvPicPr>
        <p:blipFill rotWithShape="1">
          <a:blip r:embed="rId3">
            <a:alphaModFix/>
          </a:blip>
          <a:srcRect/>
          <a:stretch/>
        </p:blipFill>
        <p:spPr>
          <a:xfrm>
            <a:off x="3720502" y="2025473"/>
            <a:ext cx="1664493" cy="200025"/>
          </a:xfrm>
          <a:prstGeom prst="rect">
            <a:avLst/>
          </a:prstGeom>
          <a:noFill/>
          <a:ln>
            <a:noFill/>
          </a:ln>
        </p:spPr>
      </p:pic>
      <p:graphicFrame>
        <p:nvGraphicFramePr>
          <p:cNvPr id="474" name="Google Shape;474;g28d560d0c97_0_984"/>
          <p:cNvGraphicFramePr/>
          <p:nvPr/>
        </p:nvGraphicFramePr>
        <p:xfrm>
          <a:off x="3720502" y="2325085"/>
          <a:ext cx="2343150" cy="2121625"/>
        </p:xfrm>
        <a:graphic>
          <a:graphicData uri="http://schemas.openxmlformats.org/drawingml/2006/table">
            <a:tbl>
              <a:tblPr>
                <a:noFill/>
                <a:tableStyleId>{22E4F11C-0D4A-46F9-AC9F-FBE9DA106661}</a:tableStyleId>
              </a:tblPr>
              <a:tblGrid>
                <a:gridCol w="1465375">
                  <a:extLst>
                    <a:ext uri="{9D8B030D-6E8A-4147-A177-3AD203B41FA5}">
                      <a16:colId xmlns:a16="http://schemas.microsoft.com/office/drawing/2014/main" val="20000"/>
                    </a:ext>
                  </a:extLst>
                </a:gridCol>
                <a:gridCol w="877775">
                  <a:extLst>
                    <a:ext uri="{9D8B030D-6E8A-4147-A177-3AD203B41FA5}">
                      <a16:colId xmlns:a16="http://schemas.microsoft.com/office/drawing/2014/main" val="20001"/>
                    </a:ext>
                  </a:extLst>
                </a:gridCol>
              </a:tblGrid>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MOST SIMILAR </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VALUE</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GOOGL</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0.882</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GOOG</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0.865</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FB</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0.864</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AAPL</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0.863</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VRSN</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0.845</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AMZN</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0.825</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ADBE</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0.768</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COST</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0.750</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MSCI</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0.741</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WMT</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0.722</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475" name="Google Shape;475;g28d560d0c97_0_984"/>
          <p:cNvSpPr txBox="1"/>
          <p:nvPr/>
        </p:nvSpPr>
        <p:spPr>
          <a:xfrm>
            <a:off x="3720503" y="1660059"/>
            <a:ext cx="2343300" cy="3087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IF JPM:: GS THEN MSFT::?</a:t>
            </a:r>
            <a:endParaRPr sz="1100" b="0" i="0" u="none" strike="noStrike" cap="none">
              <a:solidFill>
                <a:srgbClr val="000000"/>
              </a:solidFill>
              <a:latin typeface="Arial"/>
              <a:ea typeface="Arial"/>
              <a:cs typeface="Arial"/>
              <a:sym typeface="Arial"/>
            </a:endParaRPr>
          </a:p>
        </p:txBody>
      </p:sp>
      <p:pic>
        <p:nvPicPr>
          <p:cNvPr id="476" name="Google Shape;476;g28d560d0c97_0_984"/>
          <p:cNvPicPr preferRelativeResize="0"/>
          <p:nvPr/>
        </p:nvPicPr>
        <p:blipFill rotWithShape="1">
          <a:blip r:embed="rId4">
            <a:alphaModFix/>
          </a:blip>
          <a:srcRect/>
          <a:stretch/>
        </p:blipFill>
        <p:spPr>
          <a:xfrm>
            <a:off x="659072" y="2013347"/>
            <a:ext cx="2114555" cy="200025"/>
          </a:xfrm>
          <a:prstGeom prst="rect">
            <a:avLst/>
          </a:prstGeom>
          <a:noFill/>
          <a:ln>
            <a:noFill/>
          </a:ln>
        </p:spPr>
      </p:pic>
      <p:sp>
        <p:nvSpPr>
          <p:cNvPr id="477" name="Google Shape;477;g28d560d0c97_0_984"/>
          <p:cNvSpPr txBox="1"/>
          <p:nvPr/>
        </p:nvSpPr>
        <p:spPr>
          <a:xfrm>
            <a:off x="658682" y="1651822"/>
            <a:ext cx="2343300" cy="3087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IF MAN:: WOMAN THEN KING::?</a:t>
            </a:r>
            <a:endParaRPr sz="1100" b="0" i="0" u="none" strike="noStrike" cap="none">
              <a:solidFill>
                <a:srgbClr val="000000"/>
              </a:solidFill>
              <a:latin typeface="Arial"/>
              <a:ea typeface="Arial"/>
              <a:cs typeface="Arial"/>
              <a:sym typeface="Arial"/>
            </a:endParaRPr>
          </a:p>
        </p:txBody>
      </p:sp>
      <p:pic>
        <p:nvPicPr>
          <p:cNvPr id="478" name="Google Shape;478;g28d560d0c97_0_984"/>
          <p:cNvPicPr preferRelativeResize="0"/>
          <p:nvPr/>
        </p:nvPicPr>
        <p:blipFill rotWithShape="1">
          <a:blip r:embed="rId5">
            <a:alphaModFix/>
          </a:blip>
          <a:srcRect/>
          <a:stretch/>
        </p:blipFill>
        <p:spPr>
          <a:xfrm>
            <a:off x="648172" y="2459648"/>
            <a:ext cx="2615492" cy="2005780"/>
          </a:xfrm>
          <a:prstGeom prst="rect">
            <a:avLst/>
          </a:prstGeom>
          <a:noFill/>
          <a:ln>
            <a:noFill/>
          </a:ln>
        </p:spPr>
      </p:pic>
      <p:graphicFrame>
        <p:nvGraphicFramePr>
          <p:cNvPr id="479" name="Google Shape;479;g28d560d0c97_0_984"/>
          <p:cNvGraphicFramePr/>
          <p:nvPr/>
        </p:nvGraphicFramePr>
        <p:xfrm>
          <a:off x="6424705" y="2323442"/>
          <a:ext cx="2343150" cy="2121625"/>
        </p:xfrm>
        <a:graphic>
          <a:graphicData uri="http://schemas.openxmlformats.org/drawingml/2006/table">
            <a:tbl>
              <a:tblPr>
                <a:noFill/>
                <a:tableStyleId>{22E4F11C-0D4A-46F9-AC9F-FBE9DA106661}</a:tableStyleId>
              </a:tblPr>
              <a:tblGrid>
                <a:gridCol w="1465375">
                  <a:extLst>
                    <a:ext uri="{9D8B030D-6E8A-4147-A177-3AD203B41FA5}">
                      <a16:colId xmlns:a16="http://schemas.microsoft.com/office/drawing/2014/main" val="20000"/>
                    </a:ext>
                  </a:extLst>
                </a:gridCol>
                <a:gridCol w="877775">
                  <a:extLst>
                    <a:ext uri="{9D8B030D-6E8A-4147-A177-3AD203B41FA5}">
                      <a16:colId xmlns:a16="http://schemas.microsoft.com/office/drawing/2014/main" val="20001"/>
                    </a:ext>
                  </a:extLst>
                </a:gridCol>
              </a:tblGrid>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MOST SIMILAR </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VALUE</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AMGN</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0.837</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BMY</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0.826</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LLY</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0.813</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PFE</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0.793</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PG</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0.792</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ABBV</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0.791</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MRK</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0.786</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CL</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0.785</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BIIB</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0.762</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92875">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GILD</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0.761</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480" name="Google Shape;480;g28d560d0c97_0_984"/>
          <p:cNvPicPr preferRelativeResize="0"/>
          <p:nvPr/>
        </p:nvPicPr>
        <p:blipFill rotWithShape="1">
          <a:blip r:embed="rId6">
            <a:alphaModFix/>
          </a:blip>
          <a:srcRect/>
          <a:stretch/>
        </p:blipFill>
        <p:spPr>
          <a:xfrm>
            <a:off x="6424705" y="2019959"/>
            <a:ext cx="1664493" cy="200025"/>
          </a:xfrm>
          <a:prstGeom prst="rect">
            <a:avLst/>
          </a:prstGeom>
          <a:noFill/>
          <a:ln>
            <a:noFill/>
          </a:ln>
        </p:spPr>
      </p:pic>
      <p:sp>
        <p:nvSpPr>
          <p:cNvPr id="481" name="Google Shape;481;g28d560d0c97_0_984"/>
          <p:cNvSpPr txBox="1"/>
          <p:nvPr/>
        </p:nvSpPr>
        <p:spPr>
          <a:xfrm>
            <a:off x="6424705" y="1658417"/>
            <a:ext cx="2343300" cy="3087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IF JPM:: GS THEN JNJ::?</a:t>
            </a:r>
            <a:endParaRPr sz="1100" b="0" i="0" u="none" strike="noStrike" cap="none">
              <a:solidFill>
                <a:srgbClr val="000000"/>
              </a:solidFill>
              <a:latin typeface="Arial"/>
              <a:ea typeface="Arial"/>
              <a:cs typeface="Arial"/>
              <a:sym typeface="Arial"/>
            </a:endParaRPr>
          </a:p>
        </p:txBody>
      </p:sp>
      <p:cxnSp>
        <p:nvCxnSpPr>
          <p:cNvPr id="482" name="Google Shape;482;g28d560d0c97_0_984"/>
          <p:cNvCxnSpPr/>
          <p:nvPr/>
        </p:nvCxnSpPr>
        <p:spPr>
          <a:xfrm>
            <a:off x="3402623" y="1747472"/>
            <a:ext cx="0" cy="2718000"/>
          </a:xfrm>
          <a:prstGeom prst="straightConnector1">
            <a:avLst/>
          </a:prstGeom>
          <a:noFill/>
          <a:ln w="25400" cap="flat" cmpd="sng">
            <a:solidFill>
              <a:schemeClr val="dk1"/>
            </a:solidFill>
            <a:prstDash val="dash"/>
            <a:round/>
            <a:headEnd type="none" w="sm" len="sm"/>
            <a:tailEnd type="none" w="sm" len="sm"/>
          </a:ln>
        </p:spPr>
      </p:cxnSp>
      <p:sp>
        <p:nvSpPr>
          <p:cNvPr id="483" name="Google Shape;483;g28d560d0c97_0_984"/>
          <p:cNvSpPr txBox="1"/>
          <p:nvPr/>
        </p:nvSpPr>
        <p:spPr>
          <a:xfrm>
            <a:off x="552267" y="4494164"/>
            <a:ext cx="715200" cy="238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sng" strike="noStrike" cap="none">
                <a:solidFill>
                  <a:schemeClr val="hlink"/>
                </a:solidFill>
                <a:latin typeface="Quattrocento Sans"/>
                <a:ea typeface="Quattrocento Sans"/>
                <a:cs typeface="Quattrocento Sans"/>
                <a:sym typeface="Quattrocento Sans"/>
                <a:hlinkClick r:id="rId7"/>
              </a:rPr>
              <a:t>Source</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8d560d0c97_0_626"/>
          <p:cNvSpPr txBox="1">
            <a:spLocks noGrp="1"/>
          </p:cNvSpPr>
          <p:nvPr>
            <p:ph type="title"/>
          </p:nvPr>
        </p:nvSpPr>
        <p:spPr>
          <a:xfrm>
            <a:off x="304800" y="1480737"/>
            <a:ext cx="8531400" cy="1268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400"/>
              <a:buFont typeface="Arial"/>
              <a:buNone/>
            </a:pPr>
            <a:br>
              <a:rPr lang="en">
                <a:solidFill>
                  <a:schemeClr val="lt1"/>
                </a:solidFill>
                <a:latin typeface="Arial"/>
                <a:ea typeface="Arial"/>
                <a:cs typeface="Arial"/>
                <a:sym typeface="Arial"/>
              </a:rPr>
            </a:br>
            <a:r>
              <a:rPr lang="en">
                <a:solidFill>
                  <a:schemeClr val="lt1"/>
                </a:solidFill>
                <a:latin typeface="Arial"/>
                <a:ea typeface="Arial"/>
                <a:cs typeface="Arial"/>
                <a:sym typeface="Arial"/>
              </a:rPr>
              <a:t>STOCK EMBEDDINGS</a:t>
            </a:r>
            <a:br>
              <a:rPr lang="en">
                <a:solidFill>
                  <a:schemeClr val="lt1"/>
                </a:solidFill>
                <a:latin typeface="Arial"/>
                <a:ea typeface="Arial"/>
                <a:cs typeface="Arial"/>
                <a:sym typeface="Arial"/>
              </a:rPr>
            </a:br>
            <a:endParaRPr/>
          </a:p>
        </p:txBody>
      </p:sp>
      <p:sp>
        <p:nvSpPr>
          <p:cNvPr id="94" name="Google Shape;94;g28d560d0c97_0_626"/>
          <p:cNvSpPr txBox="1">
            <a:spLocks noGrp="1"/>
          </p:cNvSpPr>
          <p:nvPr>
            <p:ph type="body" idx="1"/>
          </p:nvPr>
        </p:nvSpPr>
        <p:spPr>
          <a:xfrm>
            <a:off x="304800" y="2854189"/>
            <a:ext cx="8531400" cy="333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400"/>
              <a:buNone/>
            </a:pPr>
            <a:r>
              <a:rPr lang="en"/>
              <a:t>Learning Embedded Representation of the Stock Correlation Matrix using Graph Machine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28d560d0c97_0_1003"/>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USE CASES</a:t>
            </a:r>
            <a:endParaRPr/>
          </a:p>
        </p:txBody>
      </p:sp>
      <p:sp>
        <p:nvSpPr>
          <p:cNvPr id="490" name="Google Shape;490;g28d560d0c97_0_1003"/>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
        <p:nvSpPr>
          <p:cNvPr id="491" name="Google Shape;491;g28d560d0c97_0_1003"/>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pic>
        <p:nvPicPr>
          <p:cNvPr id="492" name="Google Shape;492;g28d560d0c97_0_1003" descr="Chart, scatter chart  Description automatically generated"/>
          <p:cNvPicPr preferRelativeResize="0"/>
          <p:nvPr/>
        </p:nvPicPr>
        <p:blipFill rotWithShape="1">
          <a:blip r:embed="rId3">
            <a:alphaModFix/>
          </a:blip>
          <a:srcRect l="38550" t="22748" r="5625" b="26617"/>
          <a:stretch/>
        </p:blipFill>
        <p:spPr>
          <a:xfrm>
            <a:off x="892968" y="2276435"/>
            <a:ext cx="3407568" cy="2244279"/>
          </a:xfrm>
          <a:prstGeom prst="rect">
            <a:avLst/>
          </a:prstGeom>
          <a:noFill/>
          <a:ln>
            <a:noFill/>
          </a:ln>
        </p:spPr>
      </p:pic>
      <p:graphicFrame>
        <p:nvGraphicFramePr>
          <p:cNvPr id="493" name="Google Shape;493;g28d560d0c97_0_1003"/>
          <p:cNvGraphicFramePr/>
          <p:nvPr/>
        </p:nvGraphicFramePr>
        <p:xfrm>
          <a:off x="4443413" y="2114603"/>
          <a:ext cx="2351725" cy="1844040"/>
        </p:xfrm>
        <a:graphic>
          <a:graphicData uri="http://schemas.openxmlformats.org/drawingml/2006/table">
            <a:tbl>
              <a:tblPr>
                <a:noFill/>
                <a:tableStyleId>{22E4F11C-0D4A-46F9-AC9F-FBE9DA106661}</a:tableStyleId>
              </a:tblPr>
              <a:tblGrid>
                <a:gridCol w="1588850">
                  <a:extLst>
                    <a:ext uri="{9D8B030D-6E8A-4147-A177-3AD203B41FA5}">
                      <a16:colId xmlns:a16="http://schemas.microsoft.com/office/drawing/2014/main" val="20000"/>
                    </a:ext>
                  </a:extLst>
                </a:gridCol>
                <a:gridCol w="762875">
                  <a:extLst>
                    <a:ext uri="{9D8B030D-6E8A-4147-A177-3AD203B41FA5}">
                      <a16:colId xmlns:a16="http://schemas.microsoft.com/office/drawing/2014/main" val="20001"/>
                    </a:ext>
                  </a:extLst>
                </a:gridCol>
              </a:tblGrid>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MOST SIMILAR TO JPM</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VALUE</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GS</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0.955</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C</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0.934</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BAC</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0.918</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MS</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0.917</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SCHW</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0.894</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RJF</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0.892</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TFC</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0.828</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USB</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0.799</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NTRS</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0.792</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20400">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WFC</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attrocento Sans"/>
                          <a:ea typeface="Quattrocento Sans"/>
                          <a:cs typeface="Quattrocento Sans"/>
                          <a:sym typeface="Quattrocento Sans"/>
                        </a:rPr>
                        <a:t>0.750</a:t>
                      </a:r>
                      <a:endParaRPr sz="1100" u="none" strike="noStrike" cap="none"/>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494" name="Google Shape;494;g28d560d0c97_0_1003"/>
          <p:cNvSpPr txBox="1"/>
          <p:nvPr/>
        </p:nvSpPr>
        <p:spPr>
          <a:xfrm>
            <a:off x="322650" y="771671"/>
            <a:ext cx="8516400" cy="10659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Use Case 3: Identifying Nearest Neighbors</a:t>
            </a:r>
            <a:endParaRPr sz="1100" b="0" i="0" u="none" strike="noStrike" cap="none">
              <a:solidFill>
                <a:srgbClr val="000000"/>
              </a:solidFill>
              <a:latin typeface="Arial"/>
              <a:ea typeface="Arial"/>
              <a:cs typeface="Arial"/>
              <a:sym typeface="Arial"/>
            </a:endParaRPr>
          </a:p>
          <a:p>
            <a:pPr marL="317500" marR="0" lvl="1" indent="-209550" algn="l" rtl="0">
              <a:lnSpc>
                <a:spcPct val="150000"/>
              </a:lnSpc>
              <a:spcBef>
                <a:spcPts val="500"/>
              </a:spcBef>
              <a:spcAft>
                <a:spcPts val="0"/>
              </a:spcAft>
              <a:buClr>
                <a:schemeClr val="dk1"/>
              </a:buClr>
              <a:buSzPts val="900"/>
              <a:buFont typeface="Arial"/>
              <a:buChar char="•"/>
            </a:pPr>
            <a:r>
              <a:rPr lang="en" sz="900" b="0" i="0" u="none" strike="noStrike" cap="none">
                <a:solidFill>
                  <a:schemeClr val="dk2"/>
                </a:solidFill>
                <a:latin typeface="Quattrocento Sans"/>
                <a:ea typeface="Quattrocento Sans"/>
                <a:cs typeface="Quattrocento Sans"/>
                <a:sym typeface="Quattrocento Sans"/>
              </a:rPr>
              <a:t>Stock recommendation system can generate a ranked list of similar stocks based on their historical returns data for a given stock</a:t>
            </a:r>
            <a:endParaRPr sz="1100" b="0" i="0" u="none" strike="noStrike" cap="none">
              <a:solidFill>
                <a:srgbClr val="000000"/>
              </a:solidFill>
              <a:latin typeface="Arial"/>
              <a:ea typeface="Arial"/>
              <a:cs typeface="Arial"/>
              <a:sym typeface="Arial"/>
            </a:endParaRPr>
          </a:p>
          <a:p>
            <a:pPr marL="317500" marR="0" lvl="1" indent="-209550" algn="l" rtl="0">
              <a:lnSpc>
                <a:spcPct val="150000"/>
              </a:lnSpc>
              <a:spcBef>
                <a:spcPts val="500"/>
              </a:spcBef>
              <a:spcAft>
                <a:spcPts val="0"/>
              </a:spcAft>
              <a:buClr>
                <a:schemeClr val="dk1"/>
              </a:buClr>
              <a:buSzPts val="900"/>
              <a:buFont typeface="Arial"/>
              <a:buChar char="•"/>
            </a:pPr>
            <a:r>
              <a:rPr lang="en" sz="900" b="0" i="0" u="none" strike="noStrike" cap="none">
                <a:solidFill>
                  <a:schemeClr val="dk2"/>
                </a:solidFill>
                <a:latin typeface="Quattrocento Sans"/>
                <a:ea typeface="Quattrocento Sans"/>
                <a:cs typeface="Quattrocento Sans"/>
                <a:sym typeface="Quattrocento Sans"/>
              </a:rPr>
              <a:t>The ability to identify maximally dissimilar stock is an important way to improve portfolio diversity in order to provide an investor with an ability to guard against volatility and hedge against sudden sectoral shocks.</a:t>
            </a:r>
            <a:endParaRPr sz="1100" b="0" i="0" u="none" strike="noStrike" cap="none">
              <a:solidFill>
                <a:srgbClr val="000000"/>
              </a:solidFill>
              <a:latin typeface="Arial"/>
              <a:ea typeface="Arial"/>
              <a:cs typeface="Arial"/>
              <a:sym typeface="Arial"/>
            </a:endParaRPr>
          </a:p>
          <a:p>
            <a:pPr marL="317500" marR="0" lvl="1" indent="-152400" algn="l" rtl="0">
              <a:lnSpc>
                <a:spcPct val="150000"/>
              </a:lnSpc>
              <a:spcBef>
                <a:spcPts val="500"/>
              </a:spcBef>
              <a:spcAft>
                <a:spcPts val="0"/>
              </a:spcAft>
              <a:buClr>
                <a:schemeClr val="dk1"/>
              </a:buClr>
              <a:buSzPts val="900"/>
              <a:buFont typeface="Arial"/>
              <a:buNone/>
            </a:pPr>
            <a:endParaRPr sz="900" b="0" i="0" u="none" strike="noStrike" cap="none">
              <a:solidFill>
                <a:schemeClr val="dk2"/>
              </a:solidFill>
              <a:latin typeface="Quattrocento Sans"/>
              <a:ea typeface="Quattrocento Sans"/>
              <a:cs typeface="Quattrocento Sans"/>
              <a:sym typeface="Quattrocento Sans"/>
            </a:endParaRPr>
          </a:p>
        </p:txBody>
      </p:sp>
      <p:sp>
        <p:nvSpPr>
          <p:cNvPr id="495" name="Google Shape;495;g28d560d0c97_0_1003"/>
          <p:cNvSpPr txBox="1"/>
          <p:nvPr/>
        </p:nvSpPr>
        <p:spPr>
          <a:xfrm>
            <a:off x="950119" y="1929030"/>
            <a:ext cx="1867200" cy="37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Quattrocento Sans"/>
                <a:ea typeface="Quattrocento Sans"/>
                <a:cs typeface="Quattrocento Sans"/>
                <a:sym typeface="Quattrocento Sans"/>
              </a:rPr>
              <a:t>STOCKS MOST SIMILAR TO JPM</a:t>
            </a:r>
            <a:endParaRPr sz="1100" b="0" i="0" u="none" strike="noStrike" cap="none">
              <a:solidFill>
                <a:srgbClr val="000000"/>
              </a:solidFill>
              <a:latin typeface="Arial"/>
              <a:ea typeface="Arial"/>
              <a:cs typeface="Arial"/>
              <a:sym typeface="Arial"/>
            </a:endParaRPr>
          </a:p>
        </p:txBody>
      </p:sp>
      <p:pic>
        <p:nvPicPr>
          <p:cNvPr id="496" name="Google Shape;496;g28d560d0c97_0_1003"/>
          <p:cNvPicPr preferRelativeResize="0"/>
          <p:nvPr/>
        </p:nvPicPr>
        <p:blipFill rotWithShape="1">
          <a:blip r:embed="rId4">
            <a:alphaModFix/>
          </a:blip>
          <a:srcRect/>
          <a:stretch/>
        </p:blipFill>
        <p:spPr>
          <a:xfrm>
            <a:off x="4443413" y="4051484"/>
            <a:ext cx="4514849" cy="200025"/>
          </a:xfrm>
          <a:prstGeom prst="rect">
            <a:avLst/>
          </a:prstGeom>
          <a:noFill/>
          <a:ln>
            <a:noFill/>
          </a:ln>
        </p:spPr>
      </p:pic>
      <p:pic>
        <p:nvPicPr>
          <p:cNvPr id="497" name="Google Shape;497;g28d560d0c97_0_1003"/>
          <p:cNvPicPr preferRelativeResize="0"/>
          <p:nvPr/>
        </p:nvPicPr>
        <p:blipFill rotWithShape="1">
          <a:blip r:embed="rId5">
            <a:alphaModFix/>
          </a:blip>
          <a:srcRect/>
          <a:stretch/>
        </p:blipFill>
        <p:spPr>
          <a:xfrm>
            <a:off x="4443413" y="4301147"/>
            <a:ext cx="4514849" cy="200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8d560d0c97_0_1016"/>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FUTURE RESEARCH AND REFERENCES</a:t>
            </a:r>
            <a:endParaRPr/>
          </a:p>
        </p:txBody>
      </p:sp>
      <p:sp>
        <p:nvSpPr>
          <p:cNvPr id="504" name="Google Shape;504;g28d560d0c97_0_1016"/>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
        <p:nvSpPr>
          <p:cNvPr id="505" name="Google Shape;505;g28d560d0c97_0_1016"/>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506" name="Google Shape;506;g28d560d0c97_0_1016"/>
          <p:cNvSpPr txBox="1"/>
          <p:nvPr/>
        </p:nvSpPr>
        <p:spPr>
          <a:xfrm>
            <a:off x="322650" y="771671"/>
            <a:ext cx="8516400" cy="38328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Use of different alternative datasets to compute correlation matrices for stocks</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Use of different network filtering algorithm like PMFG, Random Matrix Theory etc.</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Use of different algorithm for creating sentence like structures like deep walk instead of random walk etc.</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Use of training dataset at a different frequency instead of end-of-day frequency</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Quantitative evaluation of learnt embeddings</a:t>
            </a:r>
            <a:endParaRPr sz="1100" b="0" i="0" u="none" strike="noStrike" cap="none">
              <a:solidFill>
                <a:srgbClr val="000000"/>
              </a:solidFill>
              <a:latin typeface="Arial"/>
              <a:ea typeface="Arial"/>
              <a:cs typeface="Arial"/>
              <a:sym typeface="Arial"/>
            </a:endParaRPr>
          </a:p>
          <a:p>
            <a:pPr marL="317500" marR="0" lvl="1" indent="-222250" algn="l" rtl="0">
              <a:lnSpc>
                <a:spcPct val="150000"/>
              </a:lnSpc>
              <a:spcBef>
                <a:spcPts val="500"/>
              </a:spcBef>
              <a:spcAft>
                <a:spcPts val="0"/>
              </a:spcAft>
              <a:buClr>
                <a:schemeClr val="dk1"/>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There is no standardized extrinsic evaluation of learnt embeddings</a:t>
            </a:r>
            <a:endParaRPr sz="1100" b="0" i="0" u="none" strike="noStrike" cap="none">
              <a:solidFill>
                <a:schemeClr val="dk2"/>
              </a:solidFill>
              <a:latin typeface="Quattrocento Sans"/>
              <a:ea typeface="Quattrocento Sans"/>
              <a:cs typeface="Quattrocento Sans"/>
              <a:sym typeface="Quattrocento Sans"/>
            </a:endParaRPr>
          </a:p>
          <a:p>
            <a:pPr marL="317500" marR="0" lvl="1" indent="-222250" algn="l" rtl="0">
              <a:lnSpc>
                <a:spcPct val="150000"/>
              </a:lnSpc>
              <a:spcBef>
                <a:spcPts val="500"/>
              </a:spcBef>
              <a:spcAft>
                <a:spcPts val="0"/>
              </a:spcAft>
              <a:buClr>
                <a:schemeClr val="dk1"/>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Traditional way is to evaluate embeddings on a downstream task, but research shows they are not consistent and sustainable</a:t>
            </a:r>
            <a:endParaRPr sz="1100" b="0" i="0" u="none" strike="noStrike" cap="none">
              <a:solidFill>
                <a:srgbClr val="000000"/>
              </a:solidFill>
              <a:latin typeface="Arial"/>
              <a:ea typeface="Arial"/>
              <a:cs typeface="Arial"/>
              <a:sym typeface="Arial"/>
            </a:endParaRPr>
          </a:p>
          <a:p>
            <a:pPr marL="101600" marR="0" lvl="1" indent="0" algn="l" rtl="0">
              <a:lnSpc>
                <a:spcPct val="150000"/>
              </a:lnSpc>
              <a:spcBef>
                <a:spcPts val="500"/>
              </a:spcBef>
              <a:spcAft>
                <a:spcPts val="0"/>
              </a:spcAft>
              <a:buClr>
                <a:schemeClr val="dk1"/>
              </a:buClr>
              <a:buSzPts val="1100"/>
              <a:buFont typeface="Arial"/>
              <a:buNone/>
            </a:pPr>
            <a:endParaRPr sz="1100" b="0" i="0" u="none" strike="noStrike" cap="none">
              <a:solidFill>
                <a:schemeClr val="dk2"/>
              </a:solidFill>
              <a:latin typeface="Quattrocento Sans"/>
              <a:ea typeface="Quattrocento Sans"/>
              <a:cs typeface="Quattrocento Sans"/>
              <a:sym typeface="Quattrocento Sans"/>
            </a:endParaRPr>
          </a:p>
          <a:p>
            <a:pPr marL="0" marR="0" lvl="0" indent="0" algn="l" rtl="0">
              <a:lnSpc>
                <a:spcPct val="150000"/>
              </a:lnSpc>
              <a:spcBef>
                <a:spcPts val="500"/>
              </a:spcBef>
              <a:spcAft>
                <a:spcPts val="0"/>
              </a:spcAft>
              <a:buClr>
                <a:schemeClr val="dk2"/>
              </a:buClr>
              <a:buSzPts val="1200"/>
              <a:buFont typeface="Arial"/>
              <a:buNone/>
            </a:pPr>
            <a:r>
              <a:rPr lang="en" sz="1200" b="0" i="0" u="none" strike="noStrike" cap="none">
                <a:solidFill>
                  <a:schemeClr val="dk2"/>
                </a:solidFill>
                <a:latin typeface="Quattrocento Sans"/>
                <a:ea typeface="Quattrocento Sans"/>
                <a:cs typeface="Quattrocento Sans"/>
                <a:sym typeface="Quattrocento Sans"/>
              </a:rPr>
              <a:t>REFERENCES</a:t>
            </a:r>
            <a:endParaRPr sz="1100" b="0" i="0" u="none" strike="noStrike" cap="none">
              <a:solidFill>
                <a:srgbClr val="000000"/>
              </a:solidFill>
              <a:latin typeface="Arial"/>
              <a:ea typeface="Arial"/>
              <a:cs typeface="Arial"/>
              <a:sym typeface="Arial"/>
            </a:endParaRPr>
          </a:p>
          <a:p>
            <a:pPr marL="317500" marR="0" lvl="1" indent="-222250" algn="l" rtl="0">
              <a:lnSpc>
                <a:spcPct val="150000"/>
              </a:lnSpc>
              <a:spcBef>
                <a:spcPts val="500"/>
              </a:spcBef>
              <a:spcAft>
                <a:spcPts val="0"/>
              </a:spcAft>
              <a:buClr>
                <a:schemeClr val="dk1"/>
              </a:buClr>
              <a:buSzPts val="1100"/>
              <a:buFont typeface="Arial"/>
              <a:buChar char="•"/>
            </a:pPr>
            <a:r>
              <a:rPr lang="en" sz="1100" b="0" i="0" u="sng" strike="noStrike" cap="none">
                <a:solidFill>
                  <a:schemeClr val="hlink"/>
                </a:solidFill>
                <a:latin typeface="Quattrocento Sans"/>
                <a:ea typeface="Quattrocento Sans"/>
                <a:cs typeface="Quattrocento Sans"/>
                <a:sym typeface="Quattrocento Sans"/>
                <a:hlinkClick r:id="rId3"/>
              </a:rPr>
              <a:t>Learning Embedded Representation of the Stock Correlation Matrix using Graph Machine Learning</a:t>
            </a:r>
            <a:endParaRPr sz="1100" b="0" i="0" u="none" strike="noStrike" cap="none">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28d560d0c97_0_1024"/>
          <p:cNvSpPr txBox="1">
            <a:spLocks noGrp="1"/>
          </p:cNvSpPr>
          <p:nvPr>
            <p:ph type="title"/>
          </p:nvPr>
        </p:nvSpPr>
        <p:spPr>
          <a:xfrm>
            <a:off x="306324" y="1774652"/>
            <a:ext cx="8531400" cy="1268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400"/>
              <a:buFont typeface="Arial"/>
              <a:buNone/>
            </a:pPr>
            <a:r>
              <a:rPr lang="en">
                <a:solidFill>
                  <a:schemeClr val="lt1"/>
                </a:solidFill>
                <a:latin typeface="Arial"/>
                <a:ea typeface="Arial"/>
                <a:cs typeface="Arial"/>
                <a:sym typeface="Arial"/>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8d560d0c97_0_631"/>
          <p:cNvSpPr txBox="1">
            <a:spLocks noGrp="1"/>
          </p:cNvSpPr>
          <p:nvPr>
            <p:ph type="title"/>
          </p:nvPr>
        </p:nvSpPr>
        <p:spPr>
          <a:xfrm>
            <a:off x="304800" y="302125"/>
            <a:ext cx="8534400" cy="43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AGENDA</a:t>
            </a:r>
            <a:endParaRPr/>
          </a:p>
        </p:txBody>
      </p:sp>
      <p:sp>
        <p:nvSpPr>
          <p:cNvPr id="100" name="Google Shape;100;g28d560d0c97_0_631"/>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
        <p:nvSpPr>
          <p:cNvPr id="101" name="Google Shape;101;g28d560d0c97_0_631"/>
          <p:cNvSpPr txBox="1">
            <a:spLocks noGrp="1"/>
          </p:cNvSpPr>
          <p:nvPr>
            <p:ph type="body" idx="1"/>
          </p:nvPr>
        </p:nvSpPr>
        <p:spPr>
          <a:xfrm>
            <a:off x="304800" y="896215"/>
            <a:ext cx="8534400" cy="3702900"/>
          </a:xfrm>
          <a:prstGeom prst="rect">
            <a:avLst/>
          </a:prstGeom>
          <a:noFill/>
          <a:ln>
            <a:noFill/>
          </a:ln>
        </p:spPr>
        <p:txBody>
          <a:bodyPr spcFirstLastPara="1" wrap="square" lIns="0" tIns="0" rIns="0" bIns="0" anchor="t" anchorCtr="0">
            <a:noAutofit/>
          </a:bodyPr>
          <a:lstStyle/>
          <a:p>
            <a:pPr marL="254000" lvl="0" indent="-254000" algn="l" rtl="0">
              <a:lnSpc>
                <a:spcPct val="200000"/>
              </a:lnSpc>
              <a:spcBef>
                <a:spcPts val="0"/>
              </a:spcBef>
              <a:spcAft>
                <a:spcPts val="0"/>
              </a:spcAft>
              <a:buClr>
                <a:schemeClr val="dk2"/>
              </a:buClr>
              <a:buSzPts val="1100"/>
              <a:buAutoNum type="arabicPeriod"/>
            </a:pPr>
            <a:r>
              <a:rPr lang="en" b="0">
                <a:latin typeface="Quattrocento Sans"/>
                <a:ea typeface="Quattrocento Sans"/>
                <a:cs typeface="Quattrocento Sans"/>
                <a:sym typeface="Quattrocento Sans"/>
              </a:rPr>
              <a:t>PROBLEM STATEMENT</a:t>
            </a:r>
            <a:endParaRPr/>
          </a:p>
          <a:p>
            <a:pPr marL="254000" lvl="0" indent="-254000" algn="l" rtl="0">
              <a:lnSpc>
                <a:spcPct val="200000"/>
              </a:lnSpc>
              <a:spcBef>
                <a:spcPts val="0"/>
              </a:spcBef>
              <a:spcAft>
                <a:spcPts val="0"/>
              </a:spcAft>
              <a:buClr>
                <a:schemeClr val="dk2"/>
              </a:buClr>
              <a:buSzPts val="1100"/>
              <a:buAutoNum type="arabicPeriod"/>
            </a:pPr>
            <a:r>
              <a:rPr lang="en" b="0">
                <a:latin typeface="Quattrocento Sans"/>
                <a:ea typeface="Quattrocento Sans"/>
                <a:cs typeface="Quattrocento Sans"/>
                <a:sym typeface="Quattrocento Sans"/>
              </a:rPr>
              <a:t>WORD EMBEDDINGS: THE INSPIRATION BEHIND STOCK EMBEDDING</a:t>
            </a:r>
            <a:endParaRPr>
              <a:latin typeface="Quattrocento Sans"/>
              <a:ea typeface="Quattrocento Sans"/>
              <a:cs typeface="Quattrocento Sans"/>
              <a:sym typeface="Quattrocento Sans"/>
            </a:endParaRPr>
          </a:p>
          <a:p>
            <a:pPr marL="254000" lvl="0" indent="-254000" algn="l" rtl="0">
              <a:lnSpc>
                <a:spcPct val="200000"/>
              </a:lnSpc>
              <a:spcBef>
                <a:spcPts val="0"/>
              </a:spcBef>
              <a:spcAft>
                <a:spcPts val="0"/>
              </a:spcAft>
              <a:buClr>
                <a:schemeClr val="dk2"/>
              </a:buClr>
              <a:buSzPts val="1100"/>
              <a:buAutoNum type="arabicPeriod"/>
            </a:pPr>
            <a:r>
              <a:rPr lang="en" b="0">
                <a:latin typeface="Quattrocento Sans"/>
                <a:ea typeface="Quattrocento Sans"/>
                <a:cs typeface="Quattrocento Sans"/>
                <a:sym typeface="Quattrocento Sans"/>
              </a:rPr>
              <a:t>STOCK EMBEDDINGS</a:t>
            </a:r>
            <a:endParaRPr/>
          </a:p>
          <a:p>
            <a:pPr marL="457200" lvl="2" indent="-260350" algn="l" rtl="0">
              <a:lnSpc>
                <a:spcPct val="300000"/>
              </a:lnSpc>
              <a:spcBef>
                <a:spcPts val="500"/>
              </a:spcBef>
              <a:spcAft>
                <a:spcPts val="0"/>
              </a:spcAft>
              <a:buSzPts val="1100"/>
              <a:buChar char="■"/>
            </a:pPr>
            <a:r>
              <a:rPr lang="en" sz="1100" b="0">
                <a:latin typeface="Quattrocento Sans"/>
                <a:ea typeface="Quattrocento Sans"/>
                <a:cs typeface="Quattrocento Sans"/>
                <a:sym typeface="Quattrocento Sans"/>
              </a:rPr>
              <a:t>DATA PREPARATION</a:t>
            </a:r>
            <a:endParaRPr/>
          </a:p>
          <a:p>
            <a:pPr marL="457200" lvl="2" indent="-260350" algn="l" rtl="0">
              <a:lnSpc>
                <a:spcPct val="300000"/>
              </a:lnSpc>
              <a:spcBef>
                <a:spcPts val="500"/>
              </a:spcBef>
              <a:spcAft>
                <a:spcPts val="0"/>
              </a:spcAft>
              <a:buSzPts val="1100"/>
              <a:buChar char="■"/>
            </a:pPr>
            <a:r>
              <a:rPr lang="en" sz="1100">
                <a:latin typeface="Quattrocento Sans"/>
                <a:ea typeface="Quattrocento Sans"/>
                <a:cs typeface="Quattrocento Sans"/>
                <a:sym typeface="Quattrocento Sans"/>
              </a:rPr>
              <a:t>METHODOLOGY</a:t>
            </a:r>
            <a:endParaRPr/>
          </a:p>
          <a:p>
            <a:pPr marL="457200" lvl="2" indent="-260350" algn="l" rtl="0">
              <a:lnSpc>
                <a:spcPct val="300000"/>
              </a:lnSpc>
              <a:spcBef>
                <a:spcPts val="500"/>
              </a:spcBef>
              <a:spcAft>
                <a:spcPts val="0"/>
              </a:spcAft>
              <a:buSzPts val="1100"/>
              <a:buChar char="■"/>
            </a:pPr>
            <a:r>
              <a:rPr lang="en" sz="1100" b="0">
                <a:latin typeface="Quattrocento Sans"/>
                <a:ea typeface="Quattrocento Sans"/>
                <a:cs typeface="Quattrocento Sans"/>
                <a:sym typeface="Quattrocento Sans"/>
              </a:rPr>
              <a:t>QUALITATIVE EVALUATION</a:t>
            </a:r>
            <a:endParaRPr/>
          </a:p>
          <a:p>
            <a:pPr marL="457200" lvl="2" indent="-260350" algn="l" rtl="0">
              <a:lnSpc>
                <a:spcPct val="300000"/>
              </a:lnSpc>
              <a:spcBef>
                <a:spcPts val="500"/>
              </a:spcBef>
              <a:spcAft>
                <a:spcPts val="0"/>
              </a:spcAft>
              <a:buSzPts val="1100"/>
              <a:buChar char="■"/>
            </a:pPr>
            <a:r>
              <a:rPr lang="en" sz="1100">
                <a:latin typeface="Quattrocento Sans"/>
                <a:ea typeface="Quattrocento Sans"/>
                <a:cs typeface="Quattrocento Sans"/>
                <a:sym typeface="Quattrocento Sans"/>
              </a:rPr>
              <a:t>USE CASES</a:t>
            </a:r>
            <a:endParaRPr sz="1100" b="0">
              <a:latin typeface="Quattrocento Sans"/>
              <a:ea typeface="Quattrocento Sans"/>
              <a:cs typeface="Quattrocento Sans"/>
              <a:sym typeface="Quattrocento Sans"/>
            </a:endParaRPr>
          </a:p>
        </p:txBody>
      </p:sp>
      <p:sp>
        <p:nvSpPr>
          <p:cNvPr id="102" name="Google Shape;102;g28d560d0c97_0_631"/>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8d560d0c97_0_638"/>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PROBLEM STATEMENT</a:t>
            </a:r>
            <a:endParaRPr/>
          </a:p>
        </p:txBody>
      </p:sp>
      <p:sp>
        <p:nvSpPr>
          <p:cNvPr id="109" name="Google Shape;109;g28d560d0c97_0_638"/>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110" name="Google Shape;110;g28d560d0c97_0_638"/>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pic>
        <p:nvPicPr>
          <p:cNvPr id="111" name="Google Shape;111;g28d560d0c97_0_638"/>
          <p:cNvPicPr preferRelativeResize="0"/>
          <p:nvPr/>
        </p:nvPicPr>
        <p:blipFill rotWithShape="1">
          <a:blip r:embed="rId3">
            <a:alphaModFix/>
          </a:blip>
          <a:srcRect/>
          <a:stretch/>
        </p:blipFill>
        <p:spPr>
          <a:xfrm>
            <a:off x="1619329" y="2051185"/>
            <a:ext cx="6262915" cy="2027991"/>
          </a:xfrm>
          <a:prstGeom prst="rect">
            <a:avLst/>
          </a:prstGeom>
          <a:noFill/>
          <a:ln>
            <a:noFill/>
          </a:ln>
        </p:spPr>
      </p:pic>
      <p:sp>
        <p:nvSpPr>
          <p:cNvPr id="112" name="Google Shape;112;g28d560d0c97_0_638"/>
          <p:cNvSpPr txBox="1"/>
          <p:nvPr/>
        </p:nvSpPr>
        <p:spPr>
          <a:xfrm>
            <a:off x="304800" y="568345"/>
            <a:ext cx="8534400" cy="4072200"/>
          </a:xfrm>
          <a:prstGeom prst="rect">
            <a:avLst/>
          </a:prstGeom>
          <a:noFill/>
          <a:ln>
            <a:noFill/>
          </a:ln>
        </p:spPr>
        <p:txBody>
          <a:bodyPr spcFirstLastPara="1" wrap="square" lIns="0" tIns="0" rIns="0" bIns="0" anchor="t" anchorCtr="0">
            <a:noAutofit/>
          </a:bodyPr>
          <a:lstStyle/>
          <a:p>
            <a:pPr marL="254000" marR="0" lvl="0" indent="-254000" algn="l" rtl="0">
              <a:lnSpc>
                <a:spcPct val="150000"/>
              </a:lnSpc>
              <a:spcBef>
                <a:spcPts val="0"/>
              </a:spcBef>
              <a:spcAft>
                <a:spcPts val="0"/>
              </a:spcAft>
              <a:buClr>
                <a:schemeClr val="dk2"/>
              </a:buClr>
              <a:buSzPts val="1100"/>
              <a:buFont typeface="Arial"/>
              <a:buAutoNum type="arabicPeriod"/>
            </a:pPr>
            <a:r>
              <a:rPr lang="en" sz="1100" b="0" i="0" u="none" strike="noStrike" cap="none" dirty="0">
                <a:solidFill>
                  <a:schemeClr val="dk2"/>
                </a:solidFill>
                <a:latin typeface="Quattrocento Sans"/>
                <a:ea typeface="Quattrocento Sans"/>
                <a:cs typeface="Quattrocento Sans"/>
                <a:sym typeface="Quattrocento Sans"/>
              </a:rPr>
              <a:t>Understanding network and topological structures of financial instruments have many applications in risk management, portfolio construction and trading strategies</a:t>
            </a:r>
            <a:endParaRPr sz="1100" b="0" i="0" u="none" strike="noStrike" cap="none" dirty="0">
              <a:solidFill>
                <a:srgbClr val="000000"/>
              </a:solidFill>
              <a:latin typeface="Arial"/>
              <a:ea typeface="Arial"/>
              <a:cs typeface="Arial"/>
              <a:sym typeface="Arial"/>
            </a:endParaRPr>
          </a:p>
          <a:p>
            <a:pPr marL="254000" marR="0" lvl="0" indent="-254000" algn="l" rtl="0">
              <a:lnSpc>
                <a:spcPct val="150000"/>
              </a:lnSpc>
              <a:spcBef>
                <a:spcPts val="500"/>
              </a:spcBef>
              <a:spcAft>
                <a:spcPts val="0"/>
              </a:spcAft>
              <a:buClr>
                <a:schemeClr val="dk2"/>
              </a:buClr>
              <a:buSzPts val="1100"/>
              <a:buFont typeface="Arial"/>
              <a:buAutoNum type="arabicPeriod"/>
            </a:pPr>
            <a:r>
              <a:rPr lang="en" sz="1100" b="0" i="0" u="none" strike="noStrike" cap="none" dirty="0">
                <a:solidFill>
                  <a:schemeClr val="dk2"/>
                </a:solidFill>
                <a:latin typeface="Quattrocento Sans"/>
                <a:ea typeface="Quattrocento Sans"/>
                <a:cs typeface="Quattrocento Sans"/>
                <a:sym typeface="Quattrocento Sans"/>
              </a:rPr>
              <a:t>Traditional techniques from network science involve creation of </a:t>
            </a:r>
            <a:r>
              <a:rPr lang="en" sz="1100" b="1" i="0" u="none" strike="noStrike" cap="none" dirty="0">
                <a:solidFill>
                  <a:schemeClr val="dk2"/>
                </a:solidFill>
                <a:latin typeface="Quattrocento Sans"/>
                <a:ea typeface="Quattrocento Sans"/>
                <a:cs typeface="Quattrocento Sans"/>
                <a:sym typeface="Quattrocento Sans"/>
              </a:rPr>
              <a:t>hand generated features </a:t>
            </a:r>
            <a:r>
              <a:rPr lang="en" sz="1100" b="0" i="0" u="none" strike="noStrike" cap="none" dirty="0">
                <a:solidFill>
                  <a:schemeClr val="dk2"/>
                </a:solidFill>
                <a:latin typeface="Quattrocento Sans"/>
                <a:ea typeface="Quattrocento Sans"/>
                <a:cs typeface="Quattrocento Sans"/>
                <a:sym typeface="Quattrocento Sans"/>
              </a:rPr>
              <a:t>like centrality measures, connected components, average path length etc. to understand interconnectedness of these financial instruments</a:t>
            </a:r>
            <a:endParaRPr sz="1100" b="0" i="0" u="none" strike="noStrike" cap="none" dirty="0">
              <a:solidFill>
                <a:srgbClr val="000000"/>
              </a:solidFill>
              <a:latin typeface="Arial"/>
              <a:ea typeface="Arial"/>
              <a:cs typeface="Arial"/>
              <a:sym typeface="Arial"/>
            </a:endParaRPr>
          </a:p>
          <a:p>
            <a:pPr marL="254000" marR="0" lvl="0" indent="-254000" algn="l" rtl="0">
              <a:lnSpc>
                <a:spcPct val="150000"/>
              </a:lnSpc>
              <a:spcBef>
                <a:spcPts val="500"/>
              </a:spcBef>
              <a:spcAft>
                <a:spcPts val="0"/>
              </a:spcAft>
              <a:buClr>
                <a:schemeClr val="dk2"/>
              </a:buClr>
              <a:buSzPts val="1100"/>
              <a:buFont typeface="Arial"/>
              <a:buAutoNum type="arabicPeriod"/>
            </a:pPr>
            <a:r>
              <a:rPr lang="en" sz="1100" b="0" i="0" u="none" strike="noStrike" cap="none" dirty="0">
                <a:solidFill>
                  <a:schemeClr val="dk2"/>
                </a:solidFill>
                <a:latin typeface="Quattrocento Sans"/>
                <a:ea typeface="Quattrocento Sans"/>
                <a:cs typeface="Quattrocento Sans"/>
                <a:sym typeface="Quattrocento Sans"/>
              </a:rPr>
              <a:t>Here we are attempting to automate this feature extraction process by training a neural network model on a network of stocks (S&amp;P 500 universe), to create embedding representation for each stocks. </a:t>
            </a:r>
            <a:endParaRPr sz="1100" b="0" i="0" u="none" strike="noStrike" cap="none" dirty="0">
              <a:solidFill>
                <a:srgbClr val="000000"/>
              </a:solidFill>
              <a:latin typeface="Arial"/>
              <a:ea typeface="Arial"/>
              <a:cs typeface="Arial"/>
              <a:sym typeface="Arial"/>
            </a:endParaRPr>
          </a:p>
          <a:p>
            <a:pPr marL="254000" marR="0" lvl="0" indent="-190500" algn="l" rtl="0">
              <a:lnSpc>
                <a:spcPct val="150000"/>
              </a:lnSpc>
              <a:spcBef>
                <a:spcPts val="500"/>
              </a:spcBef>
              <a:spcAft>
                <a:spcPts val="0"/>
              </a:spcAft>
              <a:buClr>
                <a:schemeClr val="dk2"/>
              </a:buClr>
              <a:buSzPts val="1100"/>
              <a:buFont typeface="Arial"/>
              <a:buNone/>
            </a:pPr>
            <a:endParaRPr sz="1100" b="0" i="0" u="none" strike="noStrike" cap="none" dirty="0">
              <a:solidFill>
                <a:schemeClr val="dk2"/>
              </a:solidFill>
              <a:latin typeface="Quattrocento Sans"/>
              <a:ea typeface="Quattrocento Sans"/>
              <a:cs typeface="Quattrocento Sans"/>
              <a:sym typeface="Quattrocento Sans"/>
            </a:endParaRPr>
          </a:p>
          <a:p>
            <a:pPr marL="254000" marR="0" lvl="0" indent="-190500" algn="l" rtl="0">
              <a:lnSpc>
                <a:spcPct val="150000"/>
              </a:lnSpc>
              <a:spcBef>
                <a:spcPts val="500"/>
              </a:spcBef>
              <a:spcAft>
                <a:spcPts val="0"/>
              </a:spcAft>
              <a:buClr>
                <a:schemeClr val="dk2"/>
              </a:buClr>
              <a:buSzPts val="1100"/>
              <a:buFont typeface="Arial"/>
              <a:buNone/>
            </a:pPr>
            <a:endParaRPr sz="1100" b="0" i="0" u="none" strike="noStrike" cap="none" dirty="0">
              <a:solidFill>
                <a:schemeClr val="dk2"/>
              </a:solidFill>
              <a:latin typeface="Quattrocento Sans"/>
              <a:ea typeface="Quattrocento Sans"/>
              <a:cs typeface="Quattrocento Sans"/>
              <a:sym typeface="Quattrocento Sans"/>
            </a:endParaRPr>
          </a:p>
          <a:p>
            <a:pPr marR="0" lvl="0" algn="l" rtl="0">
              <a:lnSpc>
                <a:spcPct val="150000"/>
              </a:lnSpc>
              <a:spcBef>
                <a:spcPts val="500"/>
              </a:spcBef>
              <a:spcAft>
                <a:spcPts val="0"/>
              </a:spcAft>
              <a:buClr>
                <a:schemeClr val="dk2"/>
              </a:buClr>
              <a:buSzPts val="1100"/>
            </a:pPr>
            <a:r>
              <a:rPr lang="en" sz="1100" b="1" i="0" u="none" strike="noStrike" cap="none" dirty="0">
                <a:solidFill>
                  <a:schemeClr val="dk2"/>
                </a:solidFill>
                <a:latin typeface="Arial"/>
                <a:ea typeface="Arial"/>
                <a:cs typeface="Arial"/>
                <a:sym typeface="Arial"/>
              </a:rPr>
              <a:t> </a:t>
            </a:r>
            <a:endParaRPr sz="1100" b="0" i="0" u="none" strike="noStrike" cap="none" dirty="0">
              <a:solidFill>
                <a:schemeClr val="dk2"/>
              </a:solidFill>
              <a:latin typeface="Quattrocento Sans"/>
              <a:ea typeface="Quattrocento Sans"/>
              <a:cs typeface="Quattrocento Sans"/>
              <a:sym typeface="Quattrocento Sans"/>
            </a:endParaRPr>
          </a:p>
          <a:p>
            <a:pPr marL="254000" marR="0" lvl="0" indent="-190500" algn="l" rtl="0">
              <a:lnSpc>
                <a:spcPct val="150000"/>
              </a:lnSpc>
              <a:spcBef>
                <a:spcPts val="500"/>
              </a:spcBef>
              <a:spcAft>
                <a:spcPts val="0"/>
              </a:spcAft>
              <a:buClr>
                <a:schemeClr val="dk2"/>
              </a:buClr>
              <a:buSzPts val="1100"/>
              <a:buFont typeface="Arial"/>
              <a:buNone/>
            </a:pPr>
            <a:endParaRPr sz="1100" b="0" i="0" u="none" strike="noStrike" cap="none" dirty="0">
              <a:solidFill>
                <a:schemeClr val="dk2"/>
              </a:solidFill>
              <a:latin typeface="Quattrocento Sans"/>
              <a:ea typeface="Quattrocento Sans"/>
              <a:cs typeface="Quattrocento Sans"/>
              <a:sym typeface="Quattrocento Sans"/>
            </a:endParaRPr>
          </a:p>
          <a:p>
            <a:pPr marL="254000" marR="0" lvl="0" indent="-190500" algn="l" rtl="0">
              <a:lnSpc>
                <a:spcPct val="150000"/>
              </a:lnSpc>
              <a:spcBef>
                <a:spcPts val="500"/>
              </a:spcBef>
              <a:spcAft>
                <a:spcPts val="0"/>
              </a:spcAft>
              <a:buClr>
                <a:schemeClr val="dk2"/>
              </a:buClr>
              <a:buSzPts val="1100"/>
              <a:buFont typeface="Arial"/>
              <a:buNone/>
            </a:pPr>
            <a:endParaRPr sz="1100" b="0" i="0" u="none" strike="noStrike" cap="none" dirty="0">
              <a:solidFill>
                <a:schemeClr val="dk2"/>
              </a:solidFill>
              <a:latin typeface="Quattrocento Sans"/>
              <a:ea typeface="Quattrocento Sans"/>
              <a:cs typeface="Quattrocento Sans"/>
              <a:sym typeface="Quattrocento Sans"/>
            </a:endParaRPr>
          </a:p>
          <a:p>
            <a:pPr marL="254000" marR="0" lvl="0" indent="-190500" algn="l" rtl="0">
              <a:lnSpc>
                <a:spcPct val="150000"/>
              </a:lnSpc>
              <a:spcBef>
                <a:spcPts val="500"/>
              </a:spcBef>
              <a:spcAft>
                <a:spcPts val="0"/>
              </a:spcAft>
              <a:buClr>
                <a:schemeClr val="dk2"/>
              </a:buClr>
              <a:buSzPts val="1100"/>
              <a:buFont typeface="Arial"/>
              <a:buNone/>
            </a:pPr>
            <a:endParaRPr sz="1100" b="0" i="0" u="none" strike="noStrike" cap="none" dirty="0">
              <a:solidFill>
                <a:schemeClr val="dk2"/>
              </a:solidFill>
              <a:latin typeface="Quattrocento Sans"/>
              <a:ea typeface="Quattrocento Sans"/>
              <a:cs typeface="Quattrocento Sans"/>
              <a:sym typeface="Quattrocento Sans"/>
            </a:endParaRPr>
          </a:p>
          <a:p>
            <a:pPr marR="0" lvl="0" algn="l" rtl="0">
              <a:lnSpc>
                <a:spcPct val="150000"/>
              </a:lnSpc>
              <a:spcBef>
                <a:spcPts val="500"/>
              </a:spcBef>
              <a:spcAft>
                <a:spcPts val="0"/>
              </a:spcAft>
              <a:buClr>
                <a:schemeClr val="dk2"/>
              </a:buClr>
              <a:buSzPts val="1100"/>
            </a:pPr>
            <a:r>
              <a:rPr lang="en" sz="1100" b="0" i="0" u="none" strike="noStrike" cap="none" dirty="0">
                <a:solidFill>
                  <a:schemeClr val="dk2"/>
                </a:solidFill>
                <a:latin typeface="Quattrocento Sans"/>
                <a:ea typeface="Quattrocento Sans"/>
                <a:cs typeface="Quattrocento Sans"/>
                <a:sym typeface="Quattrocento Sans"/>
              </a:rPr>
              <a:t>4. These learnt embeddings can be used in many different downstream tasks e.g. using as features in machine learning models, structural analysis of a complex network, finding similar/dissimilar stocks within a sector or in different sectors, performing analogical inferences on learnt embeddings etc.</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8d560d0c97_0_647"/>
          <p:cNvSpPr txBox="1">
            <a:spLocks noGrp="1"/>
          </p:cNvSpPr>
          <p:nvPr>
            <p:ph type="title"/>
          </p:nvPr>
        </p:nvSpPr>
        <p:spPr>
          <a:xfrm>
            <a:off x="304800" y="1480737"/>
            <a:ext cx="8531400" cy="12687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3400"/>
              <a:buFont typeface="Kaushan Script"/>
              <a:buNone/>
            </a:pPr>
            <a:r>
              <a:rPr lang="en"/>
              <a:t>WORD EMBEDDINGS</a:t>
            </a:r>
            <a:endParaRPr/>
          </a:p>
        </p:txBody>
      </p:sp>
      <p:sp>
        <p:nvSpPr>
          <p:cNvPr id="118" name="Google Shape;118;g28d560d0c97_0_647"/>
          <p:cNvSpPr txBox="1">
            <a:spLocks noGrp="1"/>
          </p:cNvSpPr>
          <p:nvPr>
            <p:ph type="body" idx="1"/>
          </p:nvPr>
        </p:nvSpPr>
        <p:spPr>
          <a:xfrm>
            <a:off x="304800" y="2854189"/>
            <a:ext cx="8531400" cy="333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400"/>
              <a:buNone/>
            </a:pPr>
            <a:r>
              <a:rPr lang="en"/>
              <a:t>THE INSPIRATION BEHIND STOCK EMBEDDINGS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8d560d0c97_0_652"/>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125" name="Google Shape;125;g28d560d0c97_0_652"/>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126" name="Google Shape;126;g28d560d0c97_0_652"/>
          <p:cNvSpPr txBox="1"/>
          <p:nvPr/>
        </p:nvSpPr>
        <p:spPr>
          <a:xfrm>
            <a:off x="427747" y="2159969"/>
            <a:ext cx="1033200" cy="365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Quattrocento Sans"/>
                <a:ea typeface="Quattrocento Sans"/>
                <a:cs typeface="Quattrocento Sans"/>
                <a:sym typeface="Quattrocento Sans"/>
              </a:rPr>
              <a:t>READING </a:t>
            </a:r>
            <a:endParaRPr sz="1200" b="0" i="0" u="none" strike="noStrike" cap="none">
              <a:solidFill>
                <a:schemeClr val="dk1"/>
              </a:solidFill>
              <a:latin typeface="Quattrocento Sans"/>
              <a:ea typeface="Quattrocento Sans"/>
              <a:cs typeface="Quattrocento Sans"/>
              <a:sym typeface="Quattrocento Sans"/>
            </a:endParaRPr>
          </a:p>
        </p:txBody>
      </p:sp>
      <p:sp>
        <p:nvSpPr>
          <p:cNvPr id="127" name="Google Shape;127;g28d560d0c97_0_652"/>
          <p:cNvSpPr txBox="1"/>
          <p:nvPr/>
        </p:nvSpPr>
        <p:spPr>
          <a:xfrm>
            <a:off x="1561085" y="2159969"/>
            <a:ext cx="1033200" cy="365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Quattrocento Sans"/>
                <a:ea typeface="Quattrocento Sans"/>
                <a:cs typeface="Quattrocento Sans"/>
                <a:sym typeface="Quattrocento Sans"/>
              </a:rPr>
              <a:t>STUDYING </a:t>
            </a:r>
            <a:endParaRPr sz="1200" b="0" i="0" u="none" strike="noStrike" cap="none">
              <a:solidFill>
                <a:schemeClr val="dk1"/>
              </a:solidFill>
              <a:latin typeface="Quattrocento Sans"/>
              <a:ea typeface="Quattrocento Sans"/>
              <a:cs typeface="Quattrocento Sans"/>
              <a:sym typeface="Quattrocento Sans"/>
            </a:endParaRPr>
          </a:p>
        </p:txBody>
      </p:sp>
      <p:sp>
        <p:nvSpPr>
          <p:cNvPr id="128" name="Google Shape;128;g28d560d0c97_0_652"/>
          <p:cNvSpPr txBox="1"/>
          <p:nvPr/>
        </p:nvSpPr>
        <p:spPr>
          <a:xfrm>
            <a:off x="2795274" y="2158035"/>
            <a:ext cx="1033200" cy="365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Quattrocento Sans"/>
                <a:ea typeface="Quattrocento Sans"/>
                <a:cs typeface="Quattrocento Sans"/>
                <a:sym typeface="Quattrocento Sans"/>
              </a:rPr>
              <a:t>MEMORIZING </a:t>
            </a:r>
            <a:endParaRPr sz="1200" b="0" i="0" u="none" strike="noStrike" cap="none">
              <a:solidFill>
                <a:schemeClr val="dk1"/>
              </a:solidFill>
              <a:latin typeface="Quattrocento Sans"/>
              <a:ea typeface="Quattrocento Sans"/>
              <a:cs typeface="Quattrocento Sans"/>
              <a:sym typeface="Quattrocento Sans"/>
            </a:endParaRPr>
          </a:p>
        </p:txBody>
      </p:sp>
      <p:sp>
        <p:nvSpPr>
          <p:cNvPr id="129" name="Google Shape;129;g28d560d0c97_0_652"/>
          <p:cNvSpPr txBox="1"/>
          <p:nvPr/>
        </p:nvSpPr>
        <p:spPr>
          <a:xfrm>
            <a:off x="4129007" y="2154167"/>
            <a:ext cx="1033200" cy="365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Quattrocento Sans"/>
                <a:ea typeface="Quattrocento Sans"/>
                <a:cs typeface="Quattrocento Sans"/>
                <a:sym typeface="Quattrocento Sans"/>
              </a:rPr>
              <a:t>REVIEWING </a:t>
            </a:r>
            <a:endParaRPr sz="1200" b="0" i="0" u="none" strike="noStrike" cap="none">
              <a:solidFill>
                <a:schemeClr val="dk1"/>
              </a:solidFill>
              <a:latin typeface="Quattrocento Sans"/>
              <a:ea typeface="Quattrocento Sans"/>
              <a:cs typeface="Quattrocento Sans"/>
              <a:sym typeface="Quattrocento Sans"/>
            </a:endParaRPr>
          </a:p>
        </p:txBody>
      </p:sp>
      <p:sp>
        <p:nvSpPr>
          <p:cNvPr id="130" name="Google Shape;130;g28d560d0c97_0_652"/>
          <p:cNvSpPr txBox="1"/>
          <p:nvPr/>
        </p:nvSpPr>
        <p:spPr>
          <a:xfrm>
            <a:off x="5262346" y="2154166"/>
            <a:ext cx="1033200" cy="365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Quattrocento Sans"/>
                <a:ea typeface="Quattrocento Sans"/>
                <a:cs typeface="Quattrocento Sans"/>
                <a:sym typeface="Quattrocento Sans"/>
              </a:rPr>
              <a:t>WRITING </a:t>
            </a:r>
            <a:endParaRPr sz="1200" b="0" i="0" u="none" strike="noStrike" cap="none">
              <a:solidFill>
                <a:schemeClr val="dk1"/>
              </a:solidFill>
              <a:latin typeface="Quattrocento Sans"/>
              <a:ea typeface="Quattrocento Sans"/>
              <a:cs typeface="Quattrocento Sans"/>
              <a:sym typeface="Quattrocento Sans"/>
            </a:endParaRPr>
          </a:p>
        </p:txBody>
      </p:sp>
      <p:sp>
        <p:nvSpPr>
          <p:cNvPr id="131" name="Google Shape;131;g28d560d0c97_0_652"/>
          <p:cNvSpPr txBox="1"/>
          <p:nvPr/>
        </p:nvSpPr>
        <p:spPr>
          <a:xfrm>
            <a:off x="6395684" y="2152960"/>
            <a:ext cx="1033200" cy="365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Quattrocento Sans"/>
                <a:ea typeface="Quattrocento Sans"/>
                <a:cs typeface="Quattrocento Sans"/>
                <a:sym typeface="Quattrocento Sans"/>
              </a:rPr>
              <a:t>EXAMINING </a:t>
            </a:r>
            <a:endParaRPr sz="1200" b="0" i="0" u="none" strike="noStrike" cap="none">
              <a:solidFill>
                <a:schemeClr val="dk1"/>
              </a:solidFill>
              <a:latin typeface="Quattrocento Sans"/>
              <a:ea typeface="Quattrocento Sans"/>
              <a:cs typeface="Quattrocento Sans"/>
              <a:sym typeface="Quattrocento Sans"/>
            </a:endParaRPr>
          </a:p>
        </p:txBody>
      </p:sp>
      <p:sp>
        <p:nvSpPr>
          <p:cNvPr id="132" name="Google Shape;132;g28d560d0c97_0_652"/>
          <p:cNvSpPr txBox="1"/>
          <p:nvPr/>
        </p:nvSpPr>
        <p:spPr>
          <a:xfrm>
            <a:off x="7629208" y="2152959"/>
            <a:ext cx="1033200" cy="365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Quattrocento Sans"/>
                <a:ea typeface="Quattrocento Sans"/>
                <a:cs typeface="Quattrocento Sans"/>
                <a:sym typeface="Quattrocento Sans"/>
              </a:rPr>
              <a:t>ANALYSING </a:t>
            </a:r>
            <a:endParaRPr sz="1200" b="0" i="0" u="none" strike="noStrike" cap="none">
              <a:solidFill>
                <a:schemeClr val="dk1"/>
              </a:solidFill>
              <a:latin typeface="Quattrocento Sans"/>
              <a:ea typeface="Quattrocento Sans"/>
              <a:cs typeface="Quattrocento Sans"/>
              <a:sym typeface="Quattrocento Sans"/>
            </a:endParaRPr>
          </a:p>
        </p:txBody>
      </p:sp>
      <p:sp>
        <p:nvSpPr>
          <p:cNvPr id="133" name="Google Shape;133;g28d560d0c97_0_652"/>
          <p:cNvSpPr txBox="1"/>
          <p:nvPr/>
        </p:nvSpPr>
        <p:spPr>
          <a:xfrm>
            <a:off x="3180229" y="1224419"/>
            <a:ext cx="2590800" cy="277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Quattrocento Sans"/>
                <a:ea typeface="Quattrocento Sans"/>
                <a:cs typeface="Quattrocento Sans"/>
                <a:sym typeface="Quattrocento Sans"/>
              </a:rPr>
              <a:t>I am ______ the notes</a:t>
            </a:r>
            <a:endParaRPr sz="1100" b="0" i="0" u="none" strike="noStrike" cap="none">
              <a:solidFill>
                <a:srgbClr val="000000"/>
              </a:solidFill>
              <a:latin typeface="Arial"/>
              <a:ea typeface="Arial"/>
              <a:cs typeface="Arial"/>
              <a:sym typeface="Arial"/>
            </a:endParaRPr>
          </a:p>
        </p:txBody>
      </p:sp>
      <p:sp>
        <p:nvSpPr>
          <p:cNvPr id="134" name="Google Shape;134;g28d560d0c97_0_652"/>
          <p:cNvSpPr txBox="1"/>
          <p:nvPr/>
        </p:nvSpPr>
        <p:spPr>
          <a:xfrm>
            <a:off x="4129007" y="1150560"/>
            <a:ext cx="133800" cy="27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r>
              <a:rPr lang="en" sz="1800" b="0" i="0" u="none" strike="noStrike" cap="none">
                <a:solidFill>
                  <a:schemeClr val="dk1"/>
                </a:solidFill>
                <a:latin typeface="Quattrocento Sans"/>
                <a:ea typeface="Quattrocento Sans"/>
                <a:cs typeface="Quattrocento Sans"/>
                <a:sym typeface="Quattrocento Sans"/>
              </a:rPr>
              <a:t>?</a:t>
            </a:r>
            <a:endParaRPr sz="1100" b="0" i="0" u="none" strike="noStrike" cap="none">
              <a:solidFill>
                <a:srgbClr val="000000"/>
              </a:solidFill>
              <a:latin typeface="Arial"/>
              <a:ea typeface="Arial"/>
              <a:cs typeface="Arial"/>
              <a:sym typeface="Arial"/>
            </a:endParaRPr>
          </a:p>
        </p:txBody>
      </p:sp>
      <p:sp>
        <p:nvSpPr>
          <p:cNvPr id="135" name="Google Shape;135;g28d560d0c97_0_652"/>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INTRODUCTION TO WORD EMBEDDINGS</a:t>
            </a:r>
            <a:endParaRPr/>
          </a:p>
        </p:txBody>
      </p:sp>
      <p:sp>
        <p:nvSpPr>
          <p:cNvPr id="136" name="Google Shape;136;g28d560d0c97_0_652"/>
          <p:cNvSpPr txBox="1"/>
          <p:nvPr/>
        </p:nvSpPr>
        <p:spPr>
          <a:xfrm>
            <a:off x="351079" y="3270822"/>
            <a:ext cx="8534400" cy="11463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1" i="0" u="none" strike="noStrike" cap="none">
                <a:solidFill>
                  <a:schemeClr val="dk2"/>
                </a:solidFill>
                <a:latin typeface="Quattrocento Sans"/>
                <a:ea typeface="Quattrocento Sans"/>
                <a:cs typeface="Quattrocento Sans"/>
                <a:sym typeface="Quattrocento Sans"/>
              </a:rPr>
              <a:t>Rationale</a:t>
            </a:r>
            <a:r>
              <a:rPr lang="en" sz="1100" b="0" i="0" u="none" strike="noStrike" cap="none">
                <a:solidFill>
                  <a:schemeClr val="dk2"/>
                </a:solidFill>
                <a:latin typeface="Quattrocento Sans"/>
                <a:ea typeface="Quattrocento Sans"/>
                <a:cs typeface="Quattrocento Sans"/>
                <a:sym typeface="Quattrocento Sans"/>
              </a:rPr>
              <a:t>: If two unique words are frequently surrounded by similar sets of words when used in various sentences across a large corpus then those words tend to be related in their meaning</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1" i="0" u="none" strike="noStrike" cap="none">
                <a:solidFill>
                  <a:schemeClr val="dk2"/>
                </a:solidFill>
                <a:latin typeface="Quattrocento Sans"/>
                <a:ea typeface="Quattrocento Sans"/>
                <a:cs typeface="Quattrocento Sans"/>
                <a:sym typeface="Quattrocento Sans"/>
              </a:rPr>
              <a:t>Objective</a:t>
            </a:r>
            <a:r>
              <a:rPr lang="en" sz="1100" b="0" i="0" u="none" strike="noStrike" cap="none">
                <a:solidFill>
                  <a:schemeClr val="dk2"/>
                </a:solidFill>
                <a:latin typeface="Quattrocento Sans"/>
                <a:ea typeface="Quattrocento Sans"/>
                <a:cs typeface="Quattrocento Sans"/>
                <a:sym typeface="Quattrocento Sans"/>
              </a:rPr>
              <a:t>: Predicting the center word given its surrounding words for all the sentences in a given corpus </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8d560d0c97_0_669"/>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DATA PREPARATION</a:t>
            </a:r>
            <a:endParaRPr/>
          </a:p>
        </p:txBody>
      </p:sp>
      <p:sp>
        <p:nvSpPr>
          <p:cNvPr id="143" name="Google Shape;143;g28d560d0c97_0_669"/>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
        <p:nvSpPr>
          <p:cNvPr id="144" name="Google Shape;144;g28d560d0c97_0_669"/>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145" name="Google Shape;145;g28d560d0c97_0_669"/>
          <p:cNvSpPr txBox="1"/>
          <p:nvPr/>
        </p:nvSpPr>
        <p:spPr>
          <a:xfrm>
            <a:off x="322650" y="672083"/>
            <a:ext cx="8534400" cy="12612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Identify a text corpus i.e., collection of documents for which we want to compute word embeddings</a:t>
            </a:r>
            <a:endParaRPr sz="1100" b="0" i="0" u="none" strike="noStrike" cap="none">
              <a:solidFill>
                <a:schemeClr val="dk2"/>
              </a:solidFill>
              <a:latin typeface="Quattrocento Sans"/>
              <a:ea typeface="Quattrocento Sans"/>
              <a:cs typeface="Quattrocento Sans"/>
              <a:sym typeface="Quattrocento Sans"/>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From the text corpus create sets of context words and center words using a moving window of fixed size</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Context words will be a list of words with a fixed size of window size – 1, which will be used as features</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Center word is the target variable that we will predict using the set of context words</a:t>
            </a:r>
            <a:endParaRPr sz="1100" b="0" i="0" u="none" strike="noStrike" cap="none">
              <a:solidFill>
                <a:schemeClr val="dk2"/>
              </a:solidFill>
              <a:latin typeface="Quattrocento Sans"/>
              <a:ea typeface="Quattrocento Sans"/>
              <a:cs typeface="Quattrocento Sans"/>
              <a:sym typeface="Quattrocento Sans"/>
            </a:endParaRPr>
          </a:p>
        </p:txBody>
      </p:sp>
      <p:pic>
        <p:nvPicPr>
          <p:cNvPr id="146" name="Google Shape;146;g28d560d0c97_0_669"/>
          <p:cNvPicPr preferRelativeResize="0"/>
          <p:nvPr/>
        </p:nvPicPr>
        <p:blipFill rotWithShape="1">
          <a:blip r:embed="rId3">
            <a:alphaModFix/>
          </a:blip>
          <a:srcRect t="33028" r="53793" b="29501"/>
          <a:stretch/>
        </p:blipFill>
        <p:spPr>
          <a:xfrm>
            <a:off x="6005996" y="2098499"/>
            <a:ext cx="2524049" cy="595395"/>
          </a:xfrm>
          <a:prstGeom prst="rect">
            <a:avLst/>
          </a:prstGeom>
          <a:noFill/>
          <a:ln>
            <a:noFill/>
          </a:ln>
        </p:spPr>
      </p:pic>
      <p:pic>
        <p:nvPicPr>
          <p:cNvPr id="147" name="Google Shape;147;g28d560d0c97_0_669"/>
          <p:cNvPicPr preferRelativeResize="0"/>
          <p:nvPr/>
        </p:nvPicPr>
        <p:blipFill rotWithShape="1">
          <a:blip r:embed="rId3">
            <a:alphaModFix/>
          </a:blip>
          <a:srcRect l="55738" t="5338" b="9"/>
          <a:stretch/>
        </p:blipFill>
        <p:spPr>
          <a:xfrm>
            <a:off x="5974214" y="3070146"/>
            <a:ext cx="2616656" cy="1612120"/>
          </a:xfrm>
          <a:prstGeom prst="rect">
            <a:avLst/>
          </a:prstGeom>
          <a:noFill/>
          <a:ln>
            <a:noFill/>
          </a:ln>
        </p:spPr>
      </p:pic>
      <p:sp>
        <p:nvSpPr>
          <p:cNvPr id="148" name="Google Shape;148;g28d560d0c97_0_669"/>
          <p:cNvSpPr txBox="1"/>
          <p:nvPr/>
        </p:nvSpPr>
        <p:spPr>
          <a:xfrm>
            <a:off x="1849879" y="2826250"/>
            <a:ext cx="1123500" cy="238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Quattrocento Sans"/>
                <a:ea typeface="Quattrocento Sans"/>
                <a:cs typeface="Quattrocento Sans"/>
                <a:sym typeface="Quattrocento Sans"/>
              </a:rPr>
              <a:t>CENTER WORD</a:t>
            </a:r>
            <a:endParaRPr sz="1100" b="0" i="0" u="none" strike="noStrike" cap="none">
              <a:solidFill>
                <a:schemeClr val="dk1"/>
              </a:solidFill>
              <a:latin typeface="Quattrocento Sans"/>
              <a:ea typeface="Quattrocento Sans"/>
              <a:cs typeface="Quattrocento Sans"/>
              <a:sym typeface="Quattrocento Sans"/>
            </a:endParaRPr>
          </a:p>
        </p:txBody>
      </p:sp>
      <p:cxnSp>
        <p:nvCxnSpPr>
          <p:cNvPr id="149" name="Google Shape;149;g28d560d0c97_0_669"/>
          <p:cNvCxnSpPr/>
          <p:nvPr/>
        </p:nvCxnSpPr>
        <p:spPr>
          <a:xfrm>
            <a:off x="7282543" y="2743589"/>
            <a:ext cx="0" cy="305700"/>
          </a:xfrm>
          <a:prstGeom prst="straightConnector1">
            <a:avLst/>
          </a:prstGeom>
          <a:noFill/>
          <a:ln w="12700" cap="flat" cmpd="sng">
            <a:solidFill>
              <a:schemeClr val="dk1"/>
            </a:solidFill>
            <a:prstDash val="solid"/>
            <a:round/>
            <a:headEnd type="none" w="sm" len="sm"/>
            <a:tailEnd type="triangle" w="med" len="med"/>
          </a:ln>
        </p:spPr>
      </p:cxnSp>
      <p:grpSp>
        <p:nvGrpSpPr>
          <p:cNvPr id="150" name="Google Shape;150;g28d560d0c97_0_669"/>
          <p:cNvGrpSpPr/>
          <p:nvPr/>
        </p:nvGrpSpPr>
        <p:grpSpPr>
          <a:xfrm>
            <a:off x="425210" y="2281280"/>
            <a:ext cx="3972825" cy="297679"/>
            <a:chOff x="409785" y="3082745"/>
            <a:chExt cx="5297100" cy="396906"/>
          </a:xfrm>
        </p:grpSpPr>
        <p:sp>
          <p:nvSpPr>
            <p:cNvPr id="151" name="Google Shape;151;g28d560d0c97_0_669"/>
            <p:cNvSpPr txBox="1"/>
            <p:nvPr/>
          </p:nvSpPr>
          <p:spPr>
            <a:xfrm>
              <a:off x="409785" y="3082745"/>
              <a:ext cx="5297100" cy="379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Quattrocento Sans"/>
                  <a:ea typeface="Quattrocento Sans"/>
                  <a:cs typeface="Quattrocento Sans"/>
                  <a:sym typeface="Quattrocento Sans"/>
                </a:rPr>
                <a:t>movie   was   awesome   and   a   must   watch</a:t>
              </a:r>
              <a:endParaRPr sz="1400" b="0" i="0" u="none" strike="noStrike" cap="none">
                <a:solidFill>
                  <a:schemeClr val="dk1"/>
                </a:solidFill>
                <a:latin typeface="Quattrocento Sans"/>
                <a:ea typeface="Quattrocento Sans"/>
                <a:cs typeface="Quattrocento Sans"/>
                <a:sym typeface="Quattrocento Sans"/>
              </a:endParaRPr>
            </a:p>
          </p:txBody>
        </p:sp>
        <p:sp>
          <p:nvSpPr>
            <p:cNvPr id="152" name="Google Shape;152;g28d560d0c97_0_669"/>
            <p:cNvSpPr/>
            <p:nvPr/>
          </p:nvSpPr>
          <p:spPr>
            <a:xfrm>
              <a:off x="567628" y="3110351"/>
              <a:ext cx="4981200" cy="369300"/>
            </a:xfrm>
            <a:prstGeom prst="rect">
              <a:avLst/>
            </a:prstGeom>
            <a:noFill/>
            <a:ln w="2857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grpSp>
      <p:sp>
        <p:nvSpPr>
          <p:cNvPr id="153" name="Google Shape;153;g28d560d0c97_0_669"/>
          <p:cNvSpPr txBox="1"/>
          <p:nvPr/>
        </p:nvSpPr>
        <p:spPr>
          <a:xfrm>
            <a:off x="919298" y="3449129"/>
            <a:ext cx="628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Quattrocento Sans"/>
                <a:ea typeface="Quattrocento Sans"/>
                <a:cs typeface="Quattrocento Sans"/>
                <a:sym typeface="Quattrocento Sans"/>
              </a:rPr>
              <a:t>movie   was   awesome   and   a   		must   watch</a:t>
            </a:r>
            <a:endParaRPr sz="1400" b="0" i="0" u="none" strike="noStrike" cap="none">
              <a:solidFill>
                <a:schemeClr val="dk1"/>
              </a:solidFill>
              <a:latin typeface="Quattrocento Sans"/>
              <a:ea typeface="Quattrocento Sans"/>
              <a:cs typeface="Quattrocento Sans"/>
              <a:sym typeface="Quattrocento Sans"/>
            </a:endParaRPr>
          </a:p>
        </p:txBody>
      </p:sp>
      <p:sp>
        <p:nvSpPr>
          <p:cNvPr id="154" name="Google Shape;154;g28d560d0c97_0_669"/>
          <p:cNvSpPr/>
          <p:nvPr/>
        </p:nvSpPr>
        <p:spPr>
          <a:xfrm>
            <a:off x="568236" y="3291840"/>
            <a:ext cx="3468300" cy="649500"/>
          </a:xfrm>
          <a:prstGeom prst="rect">
            <a:avLst/>
          </a:prstGeom>
          <a:noFill/>
          <a:ln w="2857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55" name="Google Shape;155;g28d560d0c97_0_669"/>
          <p:cNvSpPr/>
          <p:nvPr/>
        </p:nvSpPr>
        <p:spPr>
          <a:xfrm rot="5400000">
            <a:off x="921784" y="2923291"/>
            <a:ext cx="649500" cy="1386600"/>
          </a:xfrm>
          <a:prstGeom prst="rect">
            <a:avLst/>
          </a:prstGeom>
          <a:solidFill>
            <a:srgbClr val="F93867">
              <a:alpha val="20000"/>
            </a:srgb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56" name="Google Shape;156;g28d560d0c97_0_669"/>
          <p:cNvSpPr/>
          <p:nvPr/>
        </p:nvSpPr>
        <p:spPr>
          <a:xfrm rot="5400000">
            <a:off x="2090091" y="3144541"/>
            <a:ext cx="649500" cy="944100"/>
          </a:xfrm>
          <a:prstGeom prst="rect">
            <a:avLst/>
          </a:prstGeom>
          <a:solidFill>
            <a:schemeClr val="accent2">
              <a:alpha val="20000"/>
            </a:scheme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57" name="Google Shape;157;g28d560d0c97_0_669"/>
          <p:cNvSpPr/>
          <p:nvPr/>
        </p:nvSpPr>
        <p:spPr>
          <a:xfrm rot="5400000">
            <a:off x="3145354" y="3034371"/>
            <a:ext cx="633600" cy="1161600"/>
          </a:xfrm>
          <a:prstGeom prst="rect">
            <a:avLst/>
          </a:prstGeom>
          <a:solidFill>
            <a:srgbClr val="F93867">
              <a:alpha val="20000"/>
            </a:srgbClr>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58" name="Google Shape;158;g28d560d0c97_0_669"/>
          <p:cNvSpPr txBox="1"/>
          <p:nvPr/>
        </p:nvSpPr>
        <p:spPr>
          <a:xfrm>
            <a:off x="4328498" y="2715770"/>
            <a:ext cx="1340700" cy="4926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en" sz="1100" b="0" i="1" u="none" strike="noStrike" cap="none">
                <a:solidFill>
                  <a:schemeClr val="dk1"/>
                </a:solidFill>
                <a:latin typeface="Quattrocento Sans"/>
                <a:ea typeface="Quattrocento Sans"/>
                <a:cs typeface="Quattrocento Sans"/>
                <a:sym typeface="Quattrocento Sans"/>
              </a:rPr>
              <a:t>Window size =5</a:t>
            </a:r>
            <a:endParaRPr sz="11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1" u="none" strike="noStrike" cap="none">
                <a:solidFill>
                  <a:schemeClr val="dk1"/>
                </a:solidFill>
                <a:latin typeface="Quattrocento Sans"/>
                <a:ea typeface="Quattrocento Sans"/>
                <a:cs typeface="Quattrocento Sans"/>
                <a:sym typeface="Quattrocento Sans"/>
              </a:rPr>
              <a:t>Context Words C=2</a:t>
            </a:r>
            <a:endParaRPr sz="1100" b="0" i="0" u="none" strike="noStrike" cap="none">
              <a:solidFill>
                <a:schemeClr val="dk1"/>
              </a:solidFill>
              <a:latin typeface="Quattrocento Sans"/>
              <a:ea typeface="Quattrocento Sans"/>
              <a:cs typeface="Quattrocento Sans"/>
              <a:sym typeface="Quattrocento Sans"/>
            </a:endParaRPr>
          </a:p>
        </p:txBody>
      </p:sp>
      <p:sp>
        <p:nvSpPr>
          <p:cNvPr id="159" name="Google Shape;159;g28d560d0c97_0_669"/>
          <p:cNvSpPr txBox="1"/>
          <p:nvPr/>
        </p:nvSpPr>
        <p:spPr>
          <a:xfrm>
            <a:off x="4962617" y="1847176"/>
            <a:ext cx="4572000" cy="2847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Quattrocento Sans"/>
                <a:ea typeface="Quattrocento Sans"/>
                <a:cs typeface="Quattrocento Sans"/>
                <a:sym typeface="Quattrocento Sans"/>
              </a:rPr>
              <a:t>CORPUS</a:t>
            </a:r>
            <a:endParaRPr sz="1400" b="0" i="0" u="none" strike="noStrike" cap="none">
              <a:solidFill>
                <a:schemeClr val="dk1"/>
              </a:solidFill>
              <a:latin typeface="Quattrocento Sans"/>
              <a:ea typeface="Quattrocento Sans"/>
              <a:cs typeface="Quattrocento Sans"/>
              <a:sym typeface="Quattrocento Sans"/>
            </a:endParaRPr>
          </a:p>
        </p:txBody>
      </p:sp>
      <p:sp>
        <p:nvSpPr>
          <p:cNvPr id="160" name="Google Shape;160;g28d560d0c97_0_669"/>
          <p:cNvSpPr txBox="1"/>
          <p:nvPr/>
        </p:nvSpPr>
        <p:spPr>
          <a:xfrm>
            <a:off x="2873828" y="4324877"/>
            <a:ext cx="1386600" cy="238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Quattrocento Sans"/>
                <a:ea typeface="Quattrocento Sans"/>
                <a:cs typeface="Quattrocento Sans"/>
                <a:sym typeface="Quattrocento Sans"/>
              </a:rPr>
              <a:t>CONTEXT WORDS</a:t>
            </a:r>
            <a:endParaRPr sz="1100" b="0" i="0" u="none" strike="noStrike" cap="none">
              <a:solidFill>
                <a:schemeClr val="dk1"/>
              </a:solidFill>
              <a:latin typeface="Quattrocento Sans"/>
              <a:ea typeface="Quattrocento Sans"/>
              <a:cs typeface="Quattrocento Sans"/>
              <a:sym typeface="Quattrocento Sans"/>
            </a:endParaRPr>
          </a:p>
        </p:txBody>
      </p:sp>
      <p:sp>
        <p:nvSpPr>
          <p:cNvPr id="161" name="Google Shape;161;g28d560d0c97_0_669"/>
          <p:cNvSpPr/>
          <p:nvPr/>
        </p:nvSpPr>
        <p:spPr>
          <a:xfrm rot="-5400000">
            <a:off x="3405152" y="3555282"/>
            <a:ext cx="113100" cy="1123500"/>
          </a:xfrm>
          <a:prstGeom prst="leftBracket">
            <a:avLst>
              <a:gd name="adj" fmla="val 8333"/>
            </a:avLst>
          </a:prstGeom>
          <a:no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162" name="Google Shape;162;g28d560d0c97_0_669"/>
          <p:cNvCxnSpPr/>
          <p:nvPr/>
        </p:nvCxnSpPr>
        <p:spPr>
          <a:xfrm>
            <a:off x="2411582" y="3030956"/>
            <a:ext cx="0" cy="228300"/>
          </a:xfrm>
          <a:prstGeom prst="straightConnector1">
            <a:avLst/>
          </a:prstGeom>
          <a:noFill/>
          <a:ln w="12700" cap="flat" cmpd="sng">
            <a:solidFill>
              <a:schemeClr val="dk1"/>
            </a:solidFill>
            <a:prstDash val="solid"/>
            <a:round/>
            <a:headEnd type="none" w="sm" len="sm"/>
            <a:tailEnd type="triangle" w="med" len="med"/>
          </a:ln>
        </p:spPr>
      </p:cxnSp>
      <p:sp>
        <p:nvSpPr>
          <p:cNvPr id="163" name="Google Shape;163;g28d560d0c97_0_669"/>
          <p:cNvSpPr txBox="1"/>
          <p:nvPr/>
        </p:nvSpPr>
        <p:spPr>
          <a:xfrm>
            <a:off x="694570" y="4338604"/>
            <a:ext cx="1386600" cy="238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Quattrocento Sans"/>
                <a:ea typeface="Quattrocento Sans"/>
                <a:cs typeface="Quattrocento Sans"/>
                <a:sym typeface="Quattrocento Sans"/>
              </a:rPr>
              <a:t>CONTEXT WORDS</a:t>
            </a:r>
            <a:endParaRPr sz="1100" b="0" i="0" u="none" strike="noStrike" cap="none">
              <a:solidFill>
                <a:schemeClr val="dk1"/>
              </a:solidFill>
              <a:latin typeface="Quattrocento Sans"/>
              <a:ea typeface="Quattrocento Sans"/>
              <a:cs typeface="Quattrocento Sans"/>
              <a:sym typeface="Quattrocento Sans"/>
            </a:endParaRPr>
          </a:p>
        </p:txBody>
      </p:sp>
      <p:sp>
        <p:nvSpPr>
          <p:cNvPr id="164" name="Google Shape;164;g28d560d0c97_0_669"/>
          <p:cNvSpPr/>
          <p:nvPr/>
        </p:nvSpPr>
        <p:spPr>
          <a:xfrm rot="-5400000">
            <a:off x="1225894" y="3569009"/>
            <a:ext cx="113100" cy="1123500"/>
          </a:xfrm>
          <a:prstGeom prst="leftBracket">
            <a:avLst>
              <a:gd name="adj" fmla="val 8333"/>
            </a:avLst>
          </a:prstGeom>
          <a:no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8d560d0c97_0_696"/>
          <p:cNvSpPr txBox="1">
            <a:spLocks noGrp="1"/>
          </p:cNvSpPr>
          <p:nvPr>
            <p:ph type="title"/>
          </p:nvPr>
        </p:nvSpPr>
        <p:spPr>
          <a:xfrm>
            <a:off x="304800" y="226314"/>
            <a:ext cx="8534400" cy="44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n" sz="1800">
                <a:solidFill>
                  <a:schemeClr val="dk1"/>
                </a:solidFill>
                <a:latin typeface="Arial"/>
                <a:ea typeface="Arial"/>
                <a:cs typeface="Arial"/>
                <a:sym typeface="Arial"/>
              </a:rPr>
              <a:t>METHODOLOGY</a:t>
            </a:r>
            <a:endParaRPr/>
          </a:p>
        </p:txBody>
      </p:sp>
      <p:sp>
        <p:nvSpPr>
          <p:cNvPr id="171" name="Google Shape;171;g28d560d0c97_0_696"/>
          <p:cNvSpPr txBox="1">
            <a:spLocks noGrp="1"/>
          </p:cNvSpPr>
          <p:nvPr>
            <p:ph type="sldNum" idx="12"/>
          </p:nvPr>
        </p:nvSpPr>
        <p:spPr>
          <a:xfrm>
            <a:off x="8445570" y="4834890"/>
            <a:ext cx="411600" cy="308700"/>
          </a:xfrm>
          <a:prstGeom prst="rect">
            <a:avLst/>
          </a:prstGeom>
          <a:noFill/>
          <a:ln>
            <a:noFill/>
          </a:ln>
        </p:spPr>
        <p:txBody>
          <a:bodyPr spcFirstLastPara="1" wrap="square" lIns="0" tIns="0" rIns="0" bIns="0"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
        <p:nvSpPr>
          <p:cNvPr id="172" name="Google Shape;172;g28d560d0c97_0_696"/>
          <p:cNvSpPr txBox="1">
            <a:spLocks noGrp="1"/>
          </p:cNvSpPr>
          <p:nvPr>
            <p:ph type="ftr" idx="11"/>
          </p:nvPr>
        </p:nvSpPr>
        <p:spPr>
          <a:xfrm>
            <a:off x="1600200" y="4834890"/>
            <a:ext cx="5943600" cy="3087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r>
              <a:rPr lang="en"/>
              <a:t>LIMITED DISTRIBUTION</a:t>
            </a:r>
            <a:endParaRPr/>
          </a:p>
        </p:txBody>
      </p:sp>
      <p:sp>
        <p:nvSpPr>
          <p:cNvPr id="173" name="Google Shape;173;g28d560d0c97_0_696"/>
          <p:cNvSpPr txBox="1"/>
          <p:nvPr/>
        </p:nvSpPr>
        <p:spPr>
          <a:xfrm>
            <a:off x="322650" y="721665"/>
            <a:ext cx="8516400" cy="1065900"/>
          </a:xfrm>
          <a:prstGeom prst="rect">
            <a:avLst/>
          </a:prstGeom>
          <a:noFill/>
          <a:ln>
            <a:noFill/>
          </a:ln>
        </p:spPr>
        <p:txBody>
          <a:bodyPr spcFirstLastPara="1" wrap="square" lIns="0" tIns="0" rIns="0" bIns="0" anchor="t" anchorCtr="0">
            <a:noAutofit/>
          </a:bodyPr>
          <a:lstStyle/>
          <a:p>
            <a:pPr marL="215900" marR="0" lvl="0" indent="-215900" algn="l" rtl="0">
              <a:lnSpc>
                <a:spcPct val="150000"/>
              </a:lnSpc>
              <a:spcBef>
                <a:spcPts val="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Create one hot encoding representation of all context words and center words</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Create a shallow neural network with both input and output size as V i.e., total vocabulary size in the corpus. Here, N is number of neurons in the hidden layer, which is also embedding size of each words once model is trained</a:t>
            </a:r>
            <a:endParaRPr sz="1100" b="0" i="0" u="none" strike="noStrike" cap="none">
              <a:solidFill>
                <a:srgbClr val="000000"/>
              </a:solidFill>
              <a:latin typeface="Arial"/>
              <a:ea typeface="Arial"/>
              <a:cs typeface="Arial"/>
              <a:sym typeface="Arial"/>
            </a:endParaRPr>
          </a:p>
          <a:p>
            <a:pPr marL="215900" marR="0" lvl="0" indent="-215900" algn="l" rtl="0">
              <a:lnSpc>
                <a:spcPct val="150000"/>
              </a:lnSpc>
              <a:spcBef>
                <a:spcPts val="500"/>
              </a:spcBef>
              <a:spcAft>
                <a:spcPts val="0"/>
              </a:spcAft>
              <a:buClr>
                <a:schemeClr val="dk2"/>
              </a:buClr>
              <a:buSzPts val="1100"/>
              <a:buFont typeface="Arial"/>
              <a:buChar char="•"/>
            </a:pPr>
            <a:r>
              <a:rPr lang="en" sz="1100" b="0" i="0" u="none" strike="noStrike" cap="none">
                <a:solidFill>
                  <a:schemeClr val="dk2"/>
                </a:solidFill>
                <a:latin typeface="Quattrocento Sans"/>
                <a:ea typeface="Quattrocento Sans"/>
                <a:cs typeface="Quattrocento Sans"/>
                <a:sym typeface="Quattrocento Sans"/>
              </a:rPr>
              <a:t>Train the model by minimizing categorical cross entropy and extract embeddings as average of the two trained weight matrices</a:t>
            </a:r>
            <a:endParaRPr sz="1100" b="0" i="0" u="none" strike="noStrike" cap="none">
              <a:solidFill>
                <a:srgbClr val="000000"/>
              </a:solidFill>
              <a:latin typeface="Arial"/>
              <a:ea typeface="Arial"/>
              <a:cs typeface="Arial"/>
              <a:sym typeface="Arial"/>
            </a:endParaRPr>
          </a:p>
        </p:txBody>
      </p:sp>
      <p:sp>
        <p:nvSpPr>
          <p:cNvPr id="174" name="Google Shape;174;g28d560d0c97_0_696"/>
          <p:cNvSpPr/>
          <p:nvPr/>
        </p:nvSpPr>
        <p:spPr>
          <a:xfrm>
            <a:off x="5799155" y="2479067"/>
            <a:ext cx="797400" cy="7665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Context </a:t>
            </a:r>
            <a:endParaRPr sz="11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Word</a:t>
            </a:r>
            <a:endParaRPr sz="11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Vector</a:t>
            </a:r>
            <a:endParaRPr sz="1100" b="0" i="0" u="none" strike="noStrike" cap="none">
              <a:solidFill>
                <a:srgbClr val="000000"/>
              </a:solidFill>
              <a:latin typeface="Arial"/>
              <a:ea typeface="Arial"/>
              <a:cs typeface="Arial"/>
              <a:sym typeface="Arial"/>
            </a:endParaRPr>
          </a:p>
        </p:txBody>
      </p:sp>
      <p:sp>
        <p:nvSpPr>
          <p:cNvPr id="175" name="Google Shape;175;g28d560d0c97_0_696"/>
          <p:cNvSpPr/>
          <p:nvPr/>
        </p:nvSpPr>
        <p:spPr>
          <a:xfrm>
            <a:off x="2363643" y="4140171"/>
            <a:ext cx="965700" cy="281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Input Layer</a:t>
            </a:r>
            <a:endParaRPr sz="1100" b="0" i="0" u="none" strike="noStrike" cap="none">
              <a:solidFill>
                <a:srgbClr val="000000"/>
              </a:solidFill>
              <a:latin typeface="Arial"/>
              <a:ea typeface="Arial"/>
              <a:cs typeface="Arial"/>
              <a:sym typeface="Arial"/>
            </a:endParaRPr>
          </a:p>
        </p:txBody>
      </p:sp>
      <p:sp>
        <p:nvSpPr>
          <p:cNvPr id="176" name="Google Shape;176;g28d560d0c97_0_696"/>
          <p:cNvSpPr/>
          <p:nvPr/>
        </p:nvSpPr>
        <p:spPr>
          <a:xfrm>
            <a:off x="3824690" y="3627190"/>
            <a:ext cx="1012200" cy="281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Hidden Layer</a:t>
            </a:r>
            <a:endParaRPr sz="1100" b="0" i="0" u="none" strike="noStrike" cap="none">
              <a:solidFill>
                <a:srgbClr val="000000"/>
              </a:solidFill>
              <a:latin typeface="Arial"/>
              <a:ea typeface="Arial"/>
              <a:cs typeface="Arial"/>
              <a:sym typeface="Arial"/>
            </a:endParaRPr>
          </a:p>
        </p:txBody>
      </p:sp>
      <p:sp>
        <p:nvSpPr>
          <p:cNvPr id="177" name="Google Shape;177;g28d560d0c97_0_696"/>
          <p:cNvSpPr/>
          <p:nvPr/>
        </p:nvSpPr>
        <p:spPr>
          <a:xfrm>
            <a:off x="5170145" y="4105704"/>
            <a:ext cx="965700" cy="281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Output Layer</a:t>
            </a:r>
            <a:endParaRPr sz="1100" b="0" i="0" u="none" strike="noStrike" cap="none">
              <a:solidFill>
                <a:srgbClr val="000000"/>
              </a:solidFill>
              <a:latin typeface="Arial"/>
              <a:ea typeface="Arial"/>
              <a:cs typeface="Arial"/>
              <a:sym typeface="Arial"/>
            </a:endParaRPr>
          </a:p>
        </p:txBody>
      </p:sp>
      <p:sp>
        <p:nvSpPr>
          <p:cNvPr id="178" name="Google Shape;178;g28d560d0c97_0_696"/>
          <p:cNvSpPr/>
          <p:nvPr/>
        </p:nvSpPr>
        <p:spPr>
          <a:xfrm>
            <a:off x="1850415" y="2529184"/>
            <a:ext cx="868800" cy="7665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Center </a:t>
            </a:r>
            <a:endParaRPr sz="11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Word</a:t>
            </a:r>
            <a:endParaRPr sz="11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Cambria Math"/>
                <a:ea typeface="Cambria Math"/>
                <a:cs typeface="Cambria Math"/>
                <a:sym typeface="Cambria Math"/>
              </a:rPr>
              <a:t>Vector</a:t>
            </a:r>
            <a:endParaRPr sz="1100" b="0" i="0" u="none" strike="noStrike" cap="none">
              <a:solidFill>
                <a:srgbClr val="000000"/>
              </a:solidFill>
              <a:latin typeface="Arial"/>
              <a:ea typeface="Arial"/>
              <a:cs typeface="Arial"/>
              <a:sym typeface="Arial"/>
            </a:endParaRPr>
          </a:p>
        </p:txBody>
      </p:sp>
      <p:pic>
        <p:nvPicPr>
          <p:cNvPr id="179" name="Google Shape;179;g28d560d0c97_0_696"/>
          <p:cNvPicPr preferRelativeResize="0"/>
          <p:nvPr/>
        </p:nvPicPr>
        <p:blipFill rotWithShape="1">
          <a:blip r:embed="rId3">
            <a:alphaModFix/>
          </a:blip>
          <a:srcRect/>
          <a:stretch/>
        </p:blipFill>
        <p:spPr>
          <a:xfrm>
            <a:off x="2547191" y="3645215"/>
            <a:ext cx="414338" cy="464344"/>
          </a:xfrm>
          <a:prstGeom prst="rect">
            <a:avLst/>
          </a:prstGeom>
          <a:noFill/>
          <a:ln>
            <a:noFill/>
          </a:ln>
        </p:spPr>
      </p:pic>
      <p:pic>
        <p:nvPicPr>
          <p:cNvPr id="180" name="Google Shape;180;g28d560d0c97_0_696"/>
          <p:cNvPicPr preferRelativeResize="0"/>
          <p:nvPr/>
        </p:nvPicPr>
        <p:blipFill rotWithShape="1">
          <a:blip r:embed="rId3">
            <a:alphaModFix/>
          </a:blip>
          <a:srcRect/>
          <a:stretch/>
        </p:blipFill>
        <p:spPr>
          <a:xfrm>
            <a:off x="5290732" y="3140090"/>
            <a:ext cx="414338" cy="464344"/>
          </a:xfrm>
          <a:prstGeom prst="rect">
            <a:avLst/>
          </a:prstGeom>
          <a:noFill/>
          <a:ln>
            <a:noFill/>
          </a:ln>
        </p:spPr>
      </p:pic>
      <p:sp>
        <p:nvSpPr>
          <p:cNvPr id="181" name="Google Shape;181;g28d560d0c97_0_696"/>
          <p:cNvSpPr/>
          <p:nvPr/>
        </p:nvSpPr>
        <p:spPr>
          <a:xfrm>
            <a:off x="2684820" y="1957298"/>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2" name="Google Shape;182;g28d560d0c97_0_696"/>
          <p:cNvSpPr/>
          <p:nvPr/>
        </p:nvSpPr>
        <p:spPr>
          <a:xfrm>
            <a:off x="2684820" y="2338298"/>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3" name="Google Shape;183;g28d560d0c97_0_696"/>
          <p:cNvSpPr/>
          <p:nvPr/>
        </p:nvSpPr>
        <p:spPr>
          <a:xfrm>
            <a:off x="2684820" y="2719298"/>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4" name="Google Shape;184;g28d560d0c97_0_696"/>
          <p:cNvSpPr/>
          <p:nvPr/>
        </p:nvSpPr>
        <p:spPr>
          <a:xfrm>
            <a:off x="2684820" y="364004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5" name="Google Shape;185;g28d560d0c97_0_696"/>
          <p:cNvSpPr/>
          <p:nvPr/>
        </p:nvSpPr>
        <p:spPr>
          <a:xfrm>
            <a:off x="2804676" y="3137604"/>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6" name="Google Shape;186;g28d560d0c97_0_696"/>
          <p:cNvSpPr/>
          <p:nvPr/>
        </p:nvSpPr>
        <p:spPr>
          <a:xfrm>
            <a:off x="2798326" y="3315404"/>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7" name="Google Shape;187;g28d560d0c97_0_696"/>
          <p:cNvSpPr/>
          <p:nvPr/>
        </p:nvSpPr>
        <p:spPr>
          <a:xfrm>
            <a:off x="2798325" y="3505904"/>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8" name="Google Shape;188;g28d560d0c97_0_696"/>
          <p:cNvSpPr/>
          <p:nvPr/>
        </p:nvSpPr>
        <p:spPr>
          <a:xfrm>
            <a:off x="5497870" y="195094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89" name="Google Shape;189;g28d560d0c97_0_696"/>
          <p:cNvSpPr/>
          <p:nvPr/>
        </p:nvSpPr>
        <p:spPr>
          <a:xfrm>
            <a:off x="5497870" y="233194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0" name="Google Shape;190;g28d560d0c97_0_696"/>
          <p:cNvSpPr/>
          <p:nvPr/>
        </p:nvSpPr>
        <p:spPr>
          <a:xfrm>
            <a:off x="5497870" y="271294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1" name="Google Shape;191;g28d560d0c97_0_696"/>
          <p:cNvSpPr/>
          <p:nvPr/>
        </p:nvSpPr>
        <p:spPr>
          <a:xfrm>
            <a:off x="5497870" y="363369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2" name="Google Shape;192;g28d560d0c97_0_696"/>
          <p:cNvSpPr/>
          <p:nvPr/>
        </p:nvSpPr>
        <p:spPr>
          <a:xfrm>
            <a:off x="5617726" y="3131254"/>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3" name="Google Shape;193;g28d560d0c97_0_696"/>
          <p:cNvSpPr/>
          <p:nvPr/>
        </p:nvSpPr>
        <p:spPr>
          <a:xfrm>
            <a:off x="5611376" y="3309053"/>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4" name="Google Shape;194;g28d560d0c97_0_696"/>
          <p:cNvSpPr/>
          <p:nvPr/>
        </p:nvSpPr>
        <p:spPr>
          <a:xfrm>
            <a:off x="5611375" y="3499553"/>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5" name="Google Shape;195;g28d560d0c97_0_696"/>
          <p:cNvSpPr/>
          <p:nvPr/>
        </p:nvSpPr>
        <p:spPr>
          <a:xfrm>
            <a:off x="4138970" y="233194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6" name="Google Shape;196;g28d560d0c97_0_696"/>
          <p:cNvSpPr/>
          <p:nvPr/>
        </p:nvSpPr>
        <p:spPr>
          <a:xfrm>
            <a:off x="4138970" y="271294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7" name="Google Shape;197;g28d560d0c97_0_696"/>
          <p:cNvSpPr/>
          <p:nvPr/>
        </p:nvSpPr>
        <p:spPr>
          <a:xfrm>
            <a:off x="4138970" y="3347947"/>
            <a:ext cx="279600" cy="279600"/>
          </a:xfrm>
          <a:prstGeom prst="ellipse">
            <a:avLst/>
          </a:prstGeom>
          <a:no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8" name="Google Shape;198;g28d560d0c97_0_696"/>
          <p:cNvSpPr/>
          <p:nvPr/>
        </p:nvSpPr>
        <p:spPr>
          <a:xfrm>
            <a:off x="4258826" y="3099504"/>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sp>
        <p:nvSpPr>
          <p:cNvPr id="199" name="Google Shape;199;g28d560d0c97_0_696"/>
          <p:cNvSpPr/>
          <p:nvPr/>
        </p:nvSpPr>
        <p:spPr>
          <a:xfrm>
            <a:off x="4258825" y="3213803"/>
            <a:ext cx="38100" cy="44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Arial"/>
              <a:ea typeface="Arial"/>
              <a:cs typeface="Arial"/>
              <a:sym typeface="Arial"/>
            </a:endParaRPr>
          </a:p>
        </p:txBody>
      </p:sp>
      <p:cxnSp>
        <p:nvCxnSpPr>
          <p:cNvPr id="200" name="Google Shape;200;g28d560d0c97_0_696"/>
          <p:cNvCxnSpPr/>
          <p:nvPr/>
        </p:nvCxnSpPr>
        <p:spPr>
          <a:xfrm>
            <a:off x="2975332" y="2095410"/>
            <a:ext cx="1155600" cy="342900"/>
          </a:xfrm>
          <a:prstGeom prst="straightConnector1">
            <a:avLst/>
          </a:prstGeom>
          <a:noFill/>
          <a:ln w="12700" cap="flat" cmpd="sng">
            <a:solidFill>
              <a:schemeClr val="dk1"/>
            </a:solidFill>
            <a:prstDash val="solid"/>
            <a:round/>
            <a:headEnd type="none" w="sm" len="sm"/>
            <a:tailEnd type="none" w="sm" len="sm"/>
          </a:ln>
        </p:spPr>
      </p:cxnSp>
      <p:cxnSp>
        <p:nvCxnSpPr>
          <p:cNvPr id="201" name="Google Shape;201;g28d560d0c97_0_696"/>
          <p:cNvCxnSpPr/>
          <p:nvPr/>
        </p:nvCxnSpPr>
        <p:spPr>
          <a:xfrm>
            <a:off x="2981681" y="2089060"/>
            <a:ext cx="1162200" cy="743100"/>
          </a:xfrm>
          <a:prstGeom prst="straightConnector1">
            <a:avLst/>
          </a:prstGeom>
          <a:noFill/>
          <a:ln w="12700" cap="flat" cmpd="sng">
            <a:solidFill>
              <a:schemeClr val="dk1"/>
            </a:solidFill>
            <a:prstDash val="solid"/>
            <a:round/>
            <a:headEnd type="none" w="sm" len="sm"/>
            <a:tailEnd type="none" w="sm" len="sm"/>
          </a:ln>
        </p:spPr>
      </p:cxnSp>
      <p:cxnSp>
        <p:nvCxnSpPr>
          <p:cNvPr id="202" name="Google Shape;202;g28d560d0c97_0_696"/>
          <p:cNvCxnSpPr/>
          <p:nvPr/>
        </p:nvCxnSpPr>
        <p:spPr>
          <a:xfrm>
            <a:off x="2988031" y="2108110"/>
            <a:ext cx="1149300" cy="1371600"/>
          </a:xfrm>
          <a:prstGeom prst="straightConnector1">
            <a:avLst/>
          </a:prstGeom>
          <a:noFill/>
          <a:ln w="12700" cap="flat" cmpd="sng">
            <a:solidFill>
              <a:schemeClr val="dk1"/>
            </a:solidFill>
            <a:prstDash val="solid"/>
            <a:round/>
            <a:headEnd type="none" w="sm" len="sm"/>
            <a:tailEnd type="none" w="sm" len="sm"/>
          </a:ln>
        </p:spPr>
      </p:cxnSp>
      <p:cxnSp>
        <p:nvCxnSpPr>
          <p:cNvPr id="203" name="Google Shape;203;g28d560d0c97_0_696"/>
          <p:cNvCxnSpPr/>
          <p:nvPr/>
        </p:nvCxnSpPr>
        <p:spPr>
          <a:xfrm rot="10800000" flipH="1">
            <a:off x="2962633" y="2438459"/>
            <a:ext cx="1174800" cy="57000"/>
          </a:xfrm>
          <a:prstGeom prst="straightConnector1">
            <a:avLst/>
          </a:prstGeom>
          <a:noFill/>
          <a:ln w="12700" cap="flat" cmpd="sng">
            <a:solidFill>
              <a:schemeClr val="dk1"/>
            </a:solidFill>
            <a:prstDash val="solid"/>
            <a:round/>
            <a:headEnd type="none" w="sm" len="sm"/>
            <a:tailEnd type="none" w="sm" len="sm"/>
          </a:ln>
        </p:spPr>
      </p:cxnSp>
      <p:cxnSp>
        <p:nvCxnSpPr>
          <p:cNvPr id="204" name="Google Shape;204;g28d560d0c97_0_696"/>
          <p:cNvCxnSpPr/>
          <p:nvPr/>
        </p:nvCxnSpPr>
        <p:spPr>
          <a:xfrm>
            <a:off x="2994382" y="2501810"/>
            <a:ext cx="1136700" cy="323700"/>
          </a:xfrm>
          <a:prstGeom prst="straightConnector1">
            <a:avLst/>
          </a:prstGeom>
          <a:noFill/>
          <a:ln w="12700" cap="flat" cmpd="sng">
            <a:solidFill>
              <a:schemeClr val="dk1"/>
            </a:solidFill>
            <a:prstDash val="solid"/>
            <a:round/>
            <a:headEnd type="none" w="sm" len="sm"/>
            <a:tailEnd type="none" w="sm" len="sm"/>
          </a:ln>
        </p:spPr>
      </p:cxnSp>
      <p:cxnSp>
        <p:nvCxnSpPr>
          <p:cNvPr id="205" name="Google Shape;205;g28d560d0c97_0_696"/>
          <p:cNvCxnSpPr/>
          <p:nvPr/>
        </p:nvCxnSpPr>
        <p:spPr>
          <a:xfrm>
            <a:off x="2981682" y="2501809"/>
            <a:ext cx="1136700" cy="959100"/>
          </a:xfrm>
          <a:prstGeom prst="straightConnector1">
            <a:avLst/>
          </a:prstGeom>
          <a:noFill/>
          <a:ln w="12700" cap="flat" cmpd="sng">
            <a:solidFill>
              <a:schemeClr val="dk1"/>
            </a:solidFill>
            <a:prstDash val="solid"/>
            <a:round/>
            <a:headEnd type="none" w="sm" len="sm"/>
            <a:tailEnd type="none" w="sm" len="sm"/>
          </a:ln>
        </p:spPr>
      </p:cxnSp>
      <p:cxnSp>
        <p:nvCxnSpPr>
          <p:cNvPr id="206" name="Google Shape;206;g28d560d0c97_0_696"/>
          <p:cNvCxnSpPr/>
          <p:nvPr/>
        </p:nvCxnSpPr>
        <p:spPr>
          <a:xfrm rot="10800000" flipH="1">
            <a:off x="2968983" y="2444658"/>
            <a:ext cx="1162200" cy="419100"/>
          </a:xfrm>
          <a:prstGeom prst="straightConnector1">
            <a:avLst/>
          </a:prstGeom>
          <a:noFill/>
          <a:ln w="12700" cap="flat" cmpd="sng">
            <a:solidFill>
              <a:schemeClr val="dk1"/>
            </a:solidFill>
            <a:prstDash val="solid"/>
            <a:round/>
            <a:headEnd type="none" w="sm" len="sm"/>
            <a:tailEnd type="none" w="sm" len="sm"/>
          </a:ln>
        </p:spPr>
      </p:cxnSp>
      <p:cxnSp>
        <p:nvCxnSpPr>
          <p:cNvPr id="207" name="Google Shape;207;g28d560d0c97_0_696"/>
          <p:cNvCxnSpPr/>
          <p:nvPr/>
        </p:nvCxnSpPr>
        <p:spPr>
          <a:xfrm rot="10800000" flipH="1">
            <a:off x="2968984" y="2825408"/>
            <a:ext cx="1168500" cy="44700"/>
          </a:xfrm>
          <a:prstGeom prst="straightConnector1">
            <a:avLst/>
          </a:prstGeom>
          <a:noFill/>
          <a:ln w="12700" cap="flat" cmpd="sng">
            <a:solidFill>
              <a:schemeClr val="dk1"/>
            </a:solidFill>
            <a:prstDash val="solid"/>
            <a:round/>
            <a:headEnd type="none" w="sm" len="sm"/>
            <a:tailEnd type="none" w="sm" len="sm"/>
          </a:ln>
        </p:spPr>
      </p:cxnSp>
      <p:cxnSp>
        <p:nvCxnSpPr>
          <p:cNvPr id="208" name="Google Shape;208;g28d560d0c97_0_696"/>
          <p:cNvCxnSpPr/>
          <p:nvPr/>
        </p:nvCxnSpPr>
        <p:spPr>
          <a:xfrm>
            <a:off x="2975334" y="2882807"/>
            <a:ext cx="1168500" cy="609600"/>
          </a:xfrm>
          <a:prstGeom prst="straightConnector1">
            <a:avLst/>
          </a:prstGeom>
          <a:noFill/>
          <a:ln w="12700" cap="flat" cmpd="sng">
            <a:solidFill>
              <a:schemeClr val="dk1"/>
            </a:solidFill>
            <a:prstDash val="solid"/>
            <a:round/>
            <a:headEnd type="none" w="sm" len="sm"/>
            <a:tailEnd type="none" w="sm" len="sm"/>
          </a:ln>
        </p:spPr>
      </p:cxnSp>
      <p:cxnSp>
        <p:nvCxnSpPr>
          <p:cNvPr id="209" name="Google Shape;209;g28d560d0c97_0_696"/>
          <p:cNvCxnSpPr/>
          <p:nvPr/>
        </p:nvCxnSpPr>
        <p:spPr>
          <a:xfrm rot="10800000" flipH="1">
            <a:off x="2962634" y="2457407"/>
            <a:ext cx="1155600" cy="1339800"/>
          </a:xfrm>
          <a:prstGeom prst="straightConnector1">
            <a:avLst/>
          </a:prstGeom>
          <a:noFill/>
          <a:ln w="12700" cap="flat" cmpd="sng">
            <a:solidFill>
              <a:schemeClr val="dk1"/>
            </a:solidFill>
            <a:prstDash val="solid"/>
            <a:round/>
            <a:headEnd type="none" w="sm" len="sm"/>
            <a:tailEnd type="none" w="sm" len="sm"/>
          </a:ln>
        </p:spPr>
      </p:cxnSp>
      <p:cxnSp>
        <p:nvCxnSpPr>
          <p:cNvPr id="210" name="Google Shape;210;g28d560d0c97_0_696"/>
          <p:cNvCxnSpPr/>
          <p:nvPr/>
        </p:nvCxnSpPr>
        <p:spPr>
          <a:xfrm rot="10800000" flipH="1">
            <a:off x="2956285" y="2831857"/>
            <a:ext cx="1181100" cy="971700"/>
          </a:xfrm>
          <a:prstGeom prst="straightConnector1">
            <a:avLst/>
          </a:prstGeom>
          <a:noFill/>
          <a:ln w="12700" cap="flat" cmpd="sng">
            <a:solidFill>
              <a:schemeClr val="dk1"/>
            </a:solidFill>
            <a:prstDash val="solid"/>
            <a:round/>
            <a:headEnd type="none" w="sm" len="sm"/>
            <a:tailEnd type="none" w="sm" len="sm"/>
          </a:ln>
        </p:spPr>
      </p:cxnSp>
      <p:cxnSp>
        <p:nvCxnSpPr>
          <p:cNvPr id="211" name="Google Shape;211;g28d560d0c97_0_696"/>
          <p:cNvCxnSpPr/>
          <p:nvPr/>
        </p:nvCxnSpPr>
        <p:spPr>
          <a:xfrm rot="10800000" flipH="1">
            <a:off x="2975335" y="3492607"/>
            <a:ext cx="1174800" cy="291900"/>
          </a:xfrm>
          <a:prstGeom prst="straightConnector1">
            <a:avLst/>
          </a:prstGeom>
          <a:noFill/>
          <a:ln w="12700" cap="flat" cmpd="sng">
            <a:solidFill>
              <a:schemeClr val="dk1"/>
            </a:solidFill>
            <a:prstDash val="solid"/>
            <a:round/>
            <a:headEnd type="none" w="sm" len="sm"/>
            <a:tailEnd type="none" w="sm" len="sm"/>
          </a:ln>
        </p:spPr>
      </p:cxnSp>
      <p:cxnSp>
        <p:nvCxnSpPr>
          <p:cNvPr id="212" name="Google Shape;212;g28d560d0c97_0_696"/>
          <p:cNvCxnSpPr/>
          <p:nvPr/>
        </p:nvCxnSpPr>
        <p:spPr>
          <a:xfrm rot="10800000" flipH="1">
            <a:off x="4429484" y="2101807"/>
            <a:ext cx="1060500" cy="349200"/>
          </a:xfrm>
          <a:prstGeom prst="straightConnector1">
            <a:avLst/>
          </a:prstGeom>
          <a:noFill/>
          <a:ln w="12700" cap="flat" cmpd="sng">
            <a:solidFill>
              <a:schemeClr val="dk1"/>
            </a:solidFill>
            <a:prstDash val="solid"/>
            <a:round/>
            <a:headEnd type="none" w="sm" len="sm"/>
            <a:tailEnd type="none" w="sm" len="sm"/>
          </a:ln>
        </p:spPr>
      </p:cxnSp>
      <p:cxnSp>
        <p:nvCxnSpPr>
          <p:cNvPr id="213" name="Google Shape;213;g28d560d0c97_0_696"/>
          <p:cNvCxnSpPr/>
          <p:nvPr/>
        </p:nvCxnSpPr>
        <p:spPr>
          <a:xfrm>
            <a:off x="4442184" y="2444657"/>
            <a:ext cx="1054200" cy="51000"/>
          </a:xfrm>
          <a:prstGeom prst="straightConnector1">
            <a:avLst/>
          </a:prstGeom>
          <a:noFill/>
          <a:ln w="12700" cap="flat" cmpd="sng">
            <a:solidFill>
              <a:schemeClr val="dk1"/>
            </a:solidFill>
            <a:prstDash val="solid"/>
            <a:round/>
            <a:headEnd type="none" w="sm" len="sm"/>
            <a:tailEnd type="none" w="sm" len="sm"/>
          </a:ln>
        </p:spPr>
      </p:cxnSp>
      <p:cxnSp>
        <p:nvCxnSpPr>
          <p:cNvPr id="214" name="Google Shape;214;g28d560d0c97_0_696"/>
          <p:cNvCxnSpPr/>
          <p:nvPr/>
        </p:nvCxnSpPr>
        <p:spPr>
          <a:xfrm>
            <a:off x="4448534" y="2444657"/>
            <a:ext cx="1054200" cy="425400"/>
          </a:xfrm>
          <a:prstGeom prst="straightConnector1">
            <a:avLst/>
          </a:prstGeom>
          <a:noFill/>
          <a:ln w="12700" cap="flat" cmpd="sng">
            <a:solidFill>
              <a:schemeClr val="dk1"/>
            </a:solidFill>
            <a:prstDash val="solid"/>
            <a:round/>
            <a:headEnd type="none" w="sm" len="sm"/>
            <a:tailEnd type="none" w="sm" len="sm"/>
          </a:ln>
        </p:spPr>
      </p:cxnSp>
      <p:cxnSp>
        <p:nvCxnSpPr>
          <p:cNvPr id="215" name="Google Shape;215;g28d560d0c97_0_696"/>
          <p:cNvCxnSpPr/>
          <p:nvPr/>
        </p:nvCxnSpPr>
        <p:spPr>
          <a:xfrm>
            <a:off x="4442183" y="2451007"/>
            <a:ext cx="1066800" cy="1302000"/>
          </a:xfrm>
          <a:prstGeom prst="straightConnector1">
            <a:avLst/>
          </a:prstGeom>
          <a:noFill/>
          <a:ln w="12700" cap="flat" cmpd="sng">
            <a:solidFill>
              <a:schemeClr val="dk1"/>
            </a:solidFill>
            <a:prstDash val="solid"/>
            <a:round/>
            <a:headEnd type="none" w="sm" len="sm"/>
            <a:tailEnd type="none" w="sm" len="sm"/>
          </a:ln>
        </p:spPr>
      </p:cxnSp>
      <p:cxnSp>
        <p:nvCxnSpPr>
          <p:cNvPr id="216" name="Google Shape;216;g28d560d0c97_0_696"/>
          <p:cNvCxnSpPr/>
          <p:nvPr/>
        </p:nvCxnSpPr>
        <p:spPr>
          <a:xfrm rot="10800000" flipH="1">
            <a:off x="4435835" y="2108156"/>
            <a:ext cx="1060500" cy="768300"/>
          </a:xfrm>
          <a:prstGeom prst="straightConnector1">
            <a:avLst/>
          </a:prstGeom>
          <a:noFill/>
          <a:ln w="12700" cap="flat" cmpd="sng">
            <a:solidFill>
              <a:schemeClr val="dk1"/>
            </a:solidFill>
            <a:prstDash val="solid"/>
            <a:round/>
            <a:headEnd type="none" w="sm" len="sm"/>
            <a:tailEnd type="none" w="sm" len="sm"/>
          </a:ln>
        </p:spPr>
      </p:cxnSp>
      <p:cxnSp>
        <p:nvCxnSpPr>
          <p:cNvPr id="217" name="Google Shape;217;g28d560d0c97_0_696"/>
          <p:cNvCxnSpPr/>
          <p:nvPr/>
        </p:nvCxnSpPr>
        <p:spPr>
          <a:xfrm rot="10800000" flipH="1">
            <a:off x="4448535" y="2495456"/>
            <a:ext cx="1041300" cy="381000"/>
          </a:xfrm>
          <a:prstGeom prst="straightConnector1">
            <a:avLst/>
          </a:prstGeom>
          <a:noFill/>
          <a:ln w="12700" cap="flat" cmpd="sng">
            <a:solidFill>
              <a:schemeClr val="dk1"/>
            </a:solidFill>
            <a:prstDash val="solid"/>
            <a:round/>
            <a:headEnd type="none" w="sm" len="sm"/>
            <a:tailEnd type="none" w="sm" len="sm"/>
          </a:ln>
        </p:spPr>
      </p:cxnSp>
      <p:cxnSp>
        <p:nvCxnSpPr>
          <p:cNvPr id="218" name="Google Shape;218;g28d560d0c97_0_696"/>
          <p:cNvCxnSpPr/>
          <p:nvPr/>
        </p:nvCxnSpPr>
        <p:spPr>
          <a:xfrm rot="10800000" flipH="1">
            <a:off x="4435835" y="2876506"/>
            <a:ext cx="1066800" cy="6300"/>
          </a:xfrm>
          <a:prstGeom prst="straightConnector1">
            <a:avLst/>
          </a:prstGeom>
          <a:noFill/>
          <a:ln w="12700" cap="flat" cmpd="sng">
            <a:solidFill>
              <a:schemeClr val="dk1"/>
            </a:solidFill>
            <a:prstDash val="solid"/>
            <a:round/>
            <a:headEnd type="none" w="sm" len="sm"/>
            <a:tailEnd type="none" w="sm" len="sm"/>
          </a:ln>
        </p:spPr>
      </p:cxnSp>
      <p:cxnSp>
        <p:nvCxnSpPr>
          <p:cNvPr id="219" name="Google Shape;219;g28d560d0c97_0_696"/>
          <p:cNvCxnSpPr/>
          <p:nvPr/>
        </p:nvCxnSpPr>
        <p:spPr>
          <a:xfrm>
            <a:off x="4442186" y="2876456"/>
            <a:ext cx="1054200" cy="876300"/>
          </a:xfrm>
          <a:prstGeom prst="straightConnector1">
            <a:avLst/>
          </a:prstGeom>
          <a:noFill/>
          <a:ln w="12700" cap="flat" cmpd="sng">
            <a:solidFill>
              <a:schemeClr val="dk1"/>
            </a:solidFill>
            <a:prstDash val="solid"/>
            <a:round/>
            <a:headEnd type="none" w="sm" len="sm"/>
            <a:tailEnd type="none" w="sm" len="sm"/>
          </a:ln>
        </p:spPr>
      </p:cxnSp>
      <p:cxnSp>
        <p:nvCxnSpPr>
          <p:cNvPr id="220" name="Google Shape;220;g28d560d0c97_0_696"/>
          <p:cNvCxnSpPr/>
          <p:nvPr/>
        </p:nvCxnSpPr>
        <p:spPr>
          <a:xfrm rot="10800000" flipH="1">
            <a:off x="4442186" y="2101706"/>
            <a:ext cx="1066800" cy="1403400"/>
          </a:xfrm>
          <a:prstGeom prst="straightConnector1">
            <a:avLst/>
          </a:prstGeom>
          <a:noFill/>
          <a:ln w="12700" cap="flat" cmpd="sng">
            <a:solidFill>
              <a:schemeClr val="dk1"/>
            </a:solidFill>
            <a:prstDash val="solid"/>
            <a:round/>
            <a:headEnd type="none" w="sm" len="sm"/>
            <a:tailEnd type="none" w="sm" len="sm"/>
          </a:ln>
        </p:spPr>
      </p:cxnSp>
      <p:cxnSp>
        <p:nvCxnSpPr>
          <p:cNvPr id="221" name="Google Shape;221;g28d560d0c97_0_696"/>
          <p:cNvCxnSpPr/>
          <p:nvPr/>
        </p:nvCxnSpPr>
        <p:spPr>
          <a:xfrm rot="10800000" flipH="1">
            <a:off x="4442186" y="2501907"/>
            <a:ext cx="1047900" cy="1003200"/>
          </a:xfrm>
          <a:prstGeom prst="straightConnector1">
            <a:avLst/>
          </a:prstGeom>
          <a:noFill/>
          <a:ln w="12700" cap="flat" cmpd="sng">
            <a:solidFill>
              <a:schemeClr val="dk1"/>
            </a:solidFill>
            <a:prstDash val="solid"/>
            <a:round/>
            <a:headEnd type="none" w="sm" len="sm"/>
            <a:tailEnd type="none" w="sm" len="sm"/>
          </a:ln>
        </p:spPr>
      </p:cxnSp>
      <p:cxnSp>
        <p:nvCxnSpPr>
          <p:cNvPr id="222" name="Google Shape;222;g28d560d0c97_0_696"/>
          <p:cNvCxnSpPr/>
          <p:nvPr/>
        </p:nvCxnSpPr>
        <p:spPr>
          <a:xfrm rot="10800000" flipH="1">
            <a:off x="4454885" y="2888957"/>
            <a:ext cx="1041300" cy="622500"/>
          </a:xfrm>
          <a:prstGeom prst="straightConnector1">
            <a:avLst/>
          </a:prstGeom>
          <a:noFill/>
          <a:ln w="12700" cap="flat" cmpd="sng">
            <a:solidFill>
              <a:schemeClr val="dk1"/>
            </a:solidFill>
            <a:prstDash val="solid"/>
            <a:round/>
            <a:headEnd type="none" w="sm" len="sm"/>
            <a:tailEnd type="none" w="sm" len="sm"/>
          </a:ln>
        </p:spPr>
      </p:cxnSp>
      <p:cxnSp>
        <p:nvCxnSpPr>
          <p:cNvPr id="223" name="Google Shape;223;g28d560d0c97_0_696"/>
          <p:cNvCxnSpPr/>
          <p:nvPr/>
        </p:nvCxnSpPr>
        <p:spPr>
          <a:xfrm>
            <a:off x="4448535" y="3517807"/>
            <a:ext cx="1041300" cy="228600"/>
          </a:xfrm>
          <a:prstGeom prst="straightConnector1">
            <a:avLst/>
          </a:prstGeom>
          <a:noFill/>
          <a:ln w="12700" cap="flat" cmpd="sng">
            <a:solidFill>
              <a:schemeClr val="dk1"/>
            </a:solidFill>
            <a:prstDash val="solid"/>
            <a:round/>
            <a:headEnd type="none" w="sm" len="sm"/>
            <a:tailEnd type="none" w="sm" len="sm"/>
          </a:ln>
        </p:spPr>
      </p:cxnSp>
      <p:sp>
        <p:nvSpPr>
          <p:cNvPr id="224" name="Google Shape;224;g28d560d0c97_0_696"/>
          <p:cNvSpPr txBox="1"/>
          <p:nvPr/>
        </p:nvSpPr>
        <p:spPr>
          <a:xfrm>
            <a:off x="3796070" y="3874998"/>
            <a:ext cx="1200300" cy="138600"/>
          </a:xfrm>
          <a:prstGeom prst="rect">
            <a:avLst/>
          </a:prstGeom>
          <a:noFill/>
          <a:ln>
            <a:noFill/>
          </a:ln>
        </p:spPr>
        <p:txBody>
          <a:bodyPr spcFirstLastPara="1" wrap="square" lIns="0" tIns="0" rIns="0" bIns="0" anchor="t" anchorCtr="0">
            <a:spAutoFit/>
          </a:bodyPr>
          <a:lstStyle/>
          <a:p>
            <a:pPr marL="127000" marR="0" lvl="0" indent="-12700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mbria Math"/>
                <a:ea typeface="Cambria Math"/>
                <a:cs typeface="Cambria Math"/>
                <a:sym typeface="Cambria Math"/>
              </a:rPr>
              <a:t>N number of neurons</a:t>
            </a:r>
            <a:endParaRPr sz="900" b="0" i="0" u="none" strike="noStrike" cap="none">
              <a:solidFill>
                <a:schemeClr val="dk1"/>
              </a:solidFill>
              <a:latin typeface="Arial"/>
              <a:ea typeface="Arial"/>
              <a:cs typeface="Arial"/>
              <a:sym typeface="Arial"/>
            </a:endParaRPr>
          </a:p>
        </p:txBody>
      </p:sp>
      <p:pic>
        <p:nvPicPr>
          <p:cNvPr id="225" name="Google Shape;225;g28d560d0c97_0_696"/>
          <p:cNvPicPr preferRelativeResize="0"/>
          <p:nvPr/>
        </p:nvPicPr>
        <p:blipFill rotWithShape="1">
          <a:blip r:embed="rId4">
            <a:alphaModFix/>
          </a:blip>
          <a:srcRect/>
          <a:stretch/>
        </p:blipFill>
        <p:spPr>
          <a:xfrm>
            <a:off x="3586123" y="2005717"/>
            <a:ext cx="242094" cy="233362"/>
          </a:xfrm>
          <a:prstGeom prst="rect">
            <a:avLst/>
          </a:prstGeom>
          <a:noFill/>
          <a:ln>
            <a:noFill/>
          </a:ln>
        </p:spPr>
      </p:pic>
      <p:pic>
        <p:nvPicPr>
          <p:cNvPr id="226" name="Google Shape;226;g28d560d0c97_0_696"/>
          <p:cNvPicPr preferRelativeResize="0"/>
          <p:nvPr/>
        </p:nvPicPr>
        <p:blipFill rotWithShape="1">
          <a:blip r:embed="rId5">
            <a:alphaModFix/>
          </a:blip>
          <a:srcRect/>
          <a:stretch/>
        </p:blipFill>
        <p:spPr>
          <a:xfrm>
            <a:off x="4693802" y="2003733"/>
            <a:ext cx="236538" cy="224631"/>
          </a:xfrm>
          <a:prstGeom prst="rect">
            <a:avLst/>
          </a:prstGeom>
          <a:noFill/>
          <a:ln>
            <a:noFill/>
          </a:ln>
        </p:spPr>
      </p:pic>
      <p:sp>
        <p:nvSpPr>
          <p:cNvPr id="227" name="Google Shape;227;g28d560d0c97_0_696"/>
          <p:cNvSpPr/>
          <p:nvPr/>
        </p:nvSpPr>
        <p:spPr>
          <a:xfrm>
            <a:off x="2179295" y="3946953"/>
            <a:ext cx="1353300" cy="207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mbria Math"/>
                <a:ea typeface="Cambria Math"/>
                <a:cs typeface="Cambria Math"/>
                <a:sym typeface="Cambria Math"/>
              </a:rPr>
              <a:t>Input size V (vocab size)</a:t>
            </a:r>
            <a:endParaRPr sz="1400" b="0" i="0" u="none" strike="noStrike" cap="none">
              <a:solidFill>
                <a:schemeClr val="dk1"/>
              </a:solidFill>
              <a:latin typeface="Arial"/>
              <a:ea typeface="Arial"/>
              <a:cs typeface="Arial"/>
              <a:sym typeface="Arial"/>
            </a:endParaRPr>
          </a:p>
        </p:txBody>
      </p:sp>
      <p:sp>
        <p:nvSpPr>
          <p:cNvPr id="228" name="Google Shape;228;g28d560d0c97_0_696"/>
          <p:cNvSpPr txBox="1"/>
          <p:nvPr/>
        </p:nvSpPr>
        <p:spPr>
          <a:xfrm>
            <a:off x="5059720" y="3982948"/>
            <a:ext cx="1295400" cy="138600"/>
          </a:xfrm>
          <a:prstGeom prst="rect">
            <a:avLst/>
          </a:prstGeom>
          <a:noFill/>
          <a:ln>
            <a:noFill/>
          </a:ln>
        </p:spPr>
        <p:txBody>
          <a:bodyPr spcFirstLastPara="1" wrap="square" lIns="0" tIns="0" rIns="0" bIns="0" anchor="t" anchorCtr="0">
            <a:spAutoFit/>
          </a:bodyPr>
          <a:lstStyle/>
          <a:p>
            <a:pPr marL="127000" marR="0" lvl="0" indent="-127000" algn="l"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mbria Math"/>
                <a:ea typeface="Cambria Math"/>
                <a:cs typeface="Cambria Math"/>
                <a:sym typeface="Cambria Math"/>
              </a:rPr>
              <a:t>Output size V (vocab size)</a:t>
            </a:r>
            <a:endParaRPr sz="1400" b="0" i="0" u="none" strike="noStrike" cap="none">
              <a:solidFill>
                <a:schemeClr val="dk1"/>
              </a:solidFill>
              <a:latin typeface="Arial"/>
              <a:ea typeface="Arial"/>
              <a:cs typeface="Arial"/>
              <a:sym typeface="Arial"/>
            </a:endParaRPr>
          </a:p>
        </p:txBody>
      </p:sp>
      <p:sp>
        <p:nvSpPr>
          <p:cNvPr id="229" name="Google Shape;229;g28d560d0c97_0_696"/>
          <p:cNvSpPr txBox="1"/>
          <p:nvPr/>
        </p:nvSpPr>
        <p:spPr>
          <a:xfrm>
            <a:off x="3303199" y="4464695"/>
            <a:ext cx="1867200" cy="2655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 sz="800" b="0" i="1" u="none" strike="noStrike" cap="none">
                <a:solidFill>
                  <a:schemeClr val="dk1"/>
                </a:solidFill>
                <a:latin typeface="Arial"/>
                <a:ea typeface="Arial"/>
                <a:cs typeface="Arial"/>
                <a:sym typeface="Arial"/>
              </a:rPr>
              <a:t>Figure</a:t>
            </a:r>
            <a:r>
              <a:rPr lang="en" sz="800" b="0" i="0" u="none" strike="noStrike" cap="none">
                <a:solidFill>
                  <a:schemeClr val="dk1"/>
                </a:solidFill>
                <a:latin typeface="Arial"/>
                <a:ea typeface="Arial"/>
                <a:cs typeface="Arial"/>
                <a:sym typeface="Arial"/>
              </a:rPr>
              <a:t>: NEURAL NETWORK ARCHITECTURE</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8d560d0c97_0_760"/>
          <p:cNvSpPr txBox="1">
            <a:spLocks noGrp="1"/>
          </p:cNvSpPr>
          <p:nvPr>
            <p:ph type="title"/>
          </p:nvPr>
        </p:nvSpPr>
        <p:spPr>
          <a:xfrm>
            <a:off x="304800" y="1480737"/>
            <a:ext cx="8531400" cy="12687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3400"/>
              <a:buFont typeface="Kaushan Script"/>
              <a:buNone/>
            </a:pPr>
            <a:r>
              <a:rPr lang="en"/>
              <a:t>STOCK EMBEDDINGS</a:t>
            </a:r>
            <a:endParaRPr/>
          </a:p>
        </p:txBody>
      </p:sp>
      <p:sp>
        <p:nvSpPr>
          <p:cNvPr id="235" name="Google Shape;235;g28d560d0c97_0_760"/>
          <p:cNvSpPr txBox="1">
            <a:spLocks noGrp="1"/>
          </p:cNvSpPr>
          <p:nvPr>
            <p:ph type="body" idx="1"/>
          </p:nvPr>
        </p:nvSpPr>
        <p:spPr>
          <a:xfrm>
            <a:off x="304800" y="2854189"/>
            <a:ext cx="8531400" cy="333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400"/>
              <a:buNone/>
            </a:pPr>
            <a:r>
              <a:rPr lang="en"/>
              <a:t>USING THE CONCEPT OF WORD EMBEDDINGS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1454</Words>
  <Application>Microsoft Office PowerPoint</Application>
  <PresentationFormat>On-screen Show (16:9)</PresentationFormat>
  <Paragraphs>359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Poppins</vt:lpstr>
      <vt:lpstr>Cambria Math</vt:lpstr>
      <vt:lpstr>Arial</vt:lpstr>
      <vt:lpstr>Quattrocento Sans</vt:lpstr>
      <vt:lpstr>Kaushan Script</vt:lpstr>
      <vt:lpstr>Simple Light</vt:lpstr>
      <vt:lpstr>Learning Embedded Representation of the Stock Correlation Matrix using Graph Machine Learning</vt:lpstr>
      <vt:lpstr> STOCK EMBEDDINGS </vt:lpstr>
      <vt:lpstr>AGENDA</vt:lpstr>
      <vt:lpstr>PROBLEM STATEMENT</vt:lpstr>
      <vt:lpstr>WORD EMBEDDINGS</vt:lpstr>
      <vt:lpstr>INTRODUCTION TO WORD EMBEDDINGS</vt:lpstr>
      <vt:lpstr>DATA PREPARATION</vt:lpstr>
      <vt:lpstr>METHODOLOGY</vt:lpstr>
      <vt:lpstr>STOCK EMBEDDINGS</vt:lpstr>
      <vt:lpstr>DATA PREPARATION</vt:lpstr>
      <vt:lpstr>DATA PREPARATION</vt:lpstr>
      <vt:lpstr>DATA PREPARATION</vt:lpstr>
      <vt:lpstr>DATA PREPARATION</vt:lpstr>
      <vt:lpstr>CREATING SENTENCE LIKE STRUCTURES FROM NETWORK</vt:lpstr>
      <vt:lpstr>CREATING CONTEXT AND TARGET OF STOCKS</vt:lpstr>
      <vt:lpstr>Training the embeddings</vt:lpstr>
      <vt:lpstr>Quantitative Evaluation of Embeddings</vt:lpstr>
      <vt:lpstr>USE CASES</vt:lpstr>
      <vt:lpstr>USE CASES</vt:lpstr>
      <vt:lpstr>USE CASES</vt:lpstr>
      <vt:lpstr>FUTURE RESEARCH AND 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Bhaskarjit Sarmah</cp:lastModifiedBy>
  <cp:revision>2</cp:revision>
  <dcterms:modified xsi:type="dcterms:W3CDTF">2024-10-22T14:09:08Z</dcterms:modified>
</cp:coreProperties>
</file>