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8" r:id="rId2"/>
    <p:sldId id="270" r:id="rId3"/>
    <p:sldId id="259" r:id="rId4"/>
    <p:sldId id="268" r:id="rId5"/>
    <p:sldId id="269" r:id="rId6"/>
    <p:sldId id="264" r:id="rId7"/>
    <p:sldId id="265" r:id="rId8"/>
    <p:sldId id="266" r:id="rId9"/>
    <p:sldId id="267" r:id="rId10"/>
    <p:sldId id="260" r:id="rId11"/>
    <p:sldId id="261"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p:scale>
          <a:sx n="76" d="100"/>
          <a:sy n="76" d="100"/>
        </p:scale>
        <p:origin x="-1164"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6ED06-B313-481C-A57A-EC2E7F363C5F}" type="datetimeFigureOut">
              <a:rPr lang="en-US" smtClean="0"/>
              <a:t>7/19/2019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B1BF4-8D96-489F-BDD5-1370DD51312F}" type="slidenum">
              <a:rPr lang="en-IN" smtClean="0"/>
              <a:t>‹#›</a:t>
            </a:fld>
            <a:endParaRPr lang="en-IN"/>
          </a:p>
        </p:txBody>
      </p:sp>
    </p:spTree>
    <p:extLst>
      <p:ext uri="{BB962C8B-B14F-4D97-AF65-F5344CB8AC3E}">
        <p14:creationId xmlns:p14="http://schemas.microsoft.com/office/powerpoint/2010/main" val="366366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DB1BF4-8D96-489F-BDD5-1370DD5131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08CC9B2-0046-45FE-992B-728AB5632A10}" type="datetimeFigureOut">
              <a:rPr lang="en-US" smtClean="0"/>
              <a:t>7/19/2019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73B2584-F83A-4BB5-B575-24B825D64AC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8CC9B2-0046-45FE-992B-728AB5632A10}" type="datetimeFigureOut">
              <a:rPr lang="en-US" smtClean="0"/>
              <a:t>7/19/2019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B2584-F83A-4BB5-B575-24B825D64AC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8CC9B2-0046-45FE-992B-728AB5632A10}" type="datetimeFigureOut">
              <a:rPr lang="en-US" smtClean="0"/>
              <a:t>7/19/2019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B2584-F83A-4BB5-B575-24B825D64AC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08CC9B2-0046-45FE-992B-728AB5632A10}" type="datetimeFigureOut">
              <a:rPr lang="en-US" smtClean="0"/>
              <a:t>7/19/2019</a:t>
            </a:fld>
            <a:endParaRPr lang="en-IN"/>
          </a:p>
        </p:txBody>
      </p:sp>
      <p:sp>
        <p:nvSpPr>
          <p:cNvPr id="9" name="Slide Number Placeholder 8"/>
          <p:cNvSpPr>
            <a:spLocks noGrp="1"/>
          </p:cNvSpPr>
          <p:nvPr>
            <p:ph type="sldNum" sz="quarter" idx="15"/>
          </p:nvPr>
        </p:nvSpPr>
        <p:spPr/>
        <p:txBody>
          <a:bodyPr rtlCol="0"/>
          <a:lstStyle/>
          <a:p>
            <a:fld id="{C73B2584-F83A-4BB5-B575-24B825D64ACA}"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08CC9B2-0046-45FE-992B-728AB5632A10}" type="datetimeFigureOut">
              <a:rPr lang="en-US" smtClean="0"/>
              <a:t>7/19/2019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73B2584-F83A-4BB5-B575-24B825D64AC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08CC9B2-0046-45FE-992B-728AB5632A10}" type="datetimeFigureOut">
              <a:rPr lang="en-US" smtClean="0"/>
              <a:t>7/19/2019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B2584-F83A-4BB5-B575-24B825D64ACA}"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08CC9B2-0046-45FE-992B-728AB5632A10}" type="datetimeFigureOut">
              <a:rPr lang="en-US" smtClean="0"/>
              <a:t>7/19/2019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3B2584-F83A-4BB5-B575-24B825D64ACA}"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08CC9B2-0046-45FE-992B-728AB5632A10}" type="datetimeFigureOut">
              <a:rPr lang="en-US" smtClean="0"/>
              <a:t>7/19/2019</a:t>
            </a:fld>
            <a:endParaRPr lang="en-IN"/>
          </a:p>
        </p:txBody>
      </p:sp>
      <p:sp>
        <p:nvSpPr>
          <p:cNvPr id="7" name="Slide Number Placeholder 6"/>
          <p:cNvSpPr>
            <a:spLocks noGrp="1"/>
          </p:cNvSpPr>
          <p:nvPr>
            <p:ph type="sldNum" sz="quarter" idx="11"/>
          </p:nvPr>
        </p:nvSpPr>
        <p:spPr/>
        <p:txBody>
          <a:bodyPr rtlCol="0"/>
          <a:lstStyle/>
          <a:p>
            <a:fld id="{C73B2584-F83A-4BB5-B575-24B825D64ACA}"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CC9B2-0046-45FE-992B-728AB5632A10}" type="datetimeFigureOut">
              <a:rPr lang="en-US" smtClean="0"/>
              <a:t>7/19/2019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3B2584-F83A-4BB5-B575-24B825D64AC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08CC9B2-0046-45FE-992B-728AB5632A10}" type="datetimeFigureOut">
              <a:rPr lang="en-US" smtClean="0"/>
              <a:t>7/19/2019</a:t>
            </a:fld>
            <a:endParaRPr lang="en-IN"/>
          </a:p>
        </p:txBody>
      </p:sp>
      <p:sp>
        <p:nvSpPr>
          <p:cNvPr id="22" name="Slide Number Placeholder 21"/>
          <p:cNvSpPr>
            <a:spLocks noGrp="1"/>
          </p:cNvSpPr>
          <p:nvPr>
            <p:ph type="sldNum" sz="quarter" idx="15"/>
          </p:nvPr>
        </p:nvSpPr>
        <p:spPr/>
        <p:txBody>
          <a:bodyPr rtlCol="0"/>
          <a:lstStyle/>
          <a:p>
            <a:fld id="{C73B2584-F83A-4BB5-B575-24B825D64ACA}"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08CC9B2-0046-45FE-992B-728AB5632A10}" type="datetimeFigureOut">
              <a:rPr lang="en-US" smtClean="0"/>
              <a:t>7/19/2019</a:t>
            </a:fld>
            <a:endParaRPr lang="en-IN"/>
          </a:p>
        </p:txBody>
      </p:sp>
      <p:sp>
        <p:nvSpPr>
          <p:cNvPr id="18" name="Slide Number Placeholder 17"/>
          <p:cNvSpPr>
            <a:spLocks noGrp="1"/>
          </p:cNvSpPr>
          <p:nvPr>
            <p:ph type="sldNum" sz="quarter" idx="11"/>
          </p:nvPr>
        </p:nvSpPr>
        <p:spPr/>
        <p:txBody>
          <a:bodyPr rtlCol="0"/>
          <a:lstStyle/>
          <a:p>
            <a:fld id="{C73B2584-F83A-4BB5-B575-24B825D64ACA}"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08CC9B2-0046-45FE-992B-728AB5632A10}" type="datetimeFigureOut">
              <a:rPr lang="en-US" smtClean="0"/>
              <a:t>7/19/2019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73B2584-F83A-4BB5-B575-24B825D64AC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citeseerx.ist.psu.edu/viewdoc/download?doi=10.1.1.90.6465&amp;rep=rep1&amp;type=pdf" TargetMode="External"/><Relationship Id="rId2" Type="http://schemas.openxmlformats.org/officeDocument/2006/relationships/hyperlink" Target="https://www.geeksforgeeks.org/cartooning-an-image-%20using-opencv-pytho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166"/>
            <a:ext cx="9144064" cy="923330"/>
          </a:xfrm>
          <a:prstGeom prst="rect">
            <a:avLst/>
          </a:prstGeom>
          <a:noFill/>
        </p:spPr>
        <p:txBody>
          <a:bodyPr wrap="square" rtlCol="0">
            <a:spAutoFit/>
          </a:bodyPr>
          <a:lstStyle/>
          <a:p>
            <a:r>
              <a:rPr lang="en-IN" sz="5400" b="1" dirty="0" smtClean="0"/>
              <a:t>Cartooning Of An Image</a:t>
            </a:r>
            <a:endParaRPr lang="en-IN" sz="5400" b="1" dirty="0"/>
          </a:p>
        </p:txBody>
      </p:sp>
      <p:sp>
        <p:nvSpPr>
          <p:cNvPr id="3" name="TextBox 2"/>
          <p:cNvSpPr txBox="1"/>
          <p:nvPr/>
        </p:nvSpPr>
        <p:spPr>
          <a:xfrm>
            <a:off x="1285852" y="1285860"/>
            <a:ext cx="6858048" cy="707886"/>
          </a:xfrm>
          <a:prstGeom prst="rect">
            <a:avLst/>
          </a:prstGeom>
          <a:noFill/>
        </p:spPr>
        <p:txBody>
          <a:bodyPr wrap="square" rtlCol="0">
            <a:spAutoFit/>
          </a:bodyPr>
          <a:lstStyle/>
          <a:p>
            <a:r>
              <a:rPr lang="en-IN" sz="4000" dirty="0" smtClean="0"/>
              <a:t>Under Image Processing</a:t>
            </a:r>
            <a:endParaRPr lang="en-IN" sz="4000" dirty="0"/>
          </a:p>
        </p:txBody>
      </p:sp>
      <p:sp>
        <p:nvSpPr>
          <p:cNvPr id="4" name="TextBox 3"/>
          <p:cNvSpPr txBox="1"/>
          <p:nvPr/>
        </p:nvSpPr>
        <p:spPr>
          <a:xfrm>
            <a:off x="-214346" y="2214554"/>
            <a:ext cx="8358246" cy="1107996"/>
          </a:xfrm>
          <a:prstGeom prst="rect">
            <a:avLst/>
          </a:prstGeom>
          <a:noFill/>
        </p:spPr>
        <p:txBody>
          <a:bodyPr wrap="square" rtlCol="0">
            <a:spAutoFit/>
          </a:bodyPr>
          <a:lstStyle/>
          <a:p>
            <a:r>
              <a:rPr lang="en-IN" sz="6600" dirty="0" smtClean="0"/>
              <a:t>         Team ID: </a:t>
            </a:r>
            <a:r>
              <a:rPr lang="en-IN" sz="6600" b="1" dirty="0" smtClean="0"/>
              <a:t>15</a:t>
            </a:r>
            <a:endParaRPr lang="en-IN" sz="6600" b="1" dirty="0"/>
          </a:p>
        </p:txBody>
      </p:sp>
      <p:sp>
        <p:nvSpPr>
          <p:cNvPr id="5" name="TextBox 4"/>
          <p:cNvSpPr txBox="1"/>
          <p:nvPr/>
        </p:nvSpPr>
        <p:spPr>
          <a:xfrm>
            <a:off x="500034" y="3571876"/>
            <a:ext cx="9429816" cy="1384995"/>
          </a:xfrm>
          <a:prstGeom prst="rect">
            <a:avLst/>
          </a:prstGeom>
          <a:noFill/>
        </p:spPr>
        <p:txBody>
          <a:bodyPr wrap="square" rtlCol="0">
            <a:spAutoFit/>
          </a:bodyPr>
          <a:lstStyle/>
          <a:p>
            <a:r>
              <a:rPr lang="en-IN" sz="2800" b="1" dirty="0" smtClean="0"/>
              <a:t>Team Members:  </a:t>
            </a:r>
            <a:r>
              <a:rPr lang="en-IN" sz="2800" dirty="0" smtClean="0"/>
              <a:t>P. </a:t>
            </a:r>
            <a:r>
              <a:rPr lang="en-IN" sz="2800" dirty="0" err="1" smtClean="0"/>
              <a:t>Srikar</a:t>
            </a:r>
            <a:r>
              <a:rPr lang="en-IN" sz="2800" dirty="0" smtClean="0"/>
              <a:t> Reddy(16H61A0523)</a:t>
            </a:r>
          </a:p>
          <a:p>
            <a:r>
              <a:rPr lang="en-IN" sz="2800" dirty="0"/>
              <a:t> </a:t>
            </a:r>
            <a:r>
              <a:rPr lang="en-IN" sz="2800" dirty="0" smtClean="0"/>
              <a:t>                              M. </a:t>
            </a:r>
            <a:r>
              <a:rPr lang="en-IN" sz="2800" dirty="0" err="1" smtClean="0"/>
              <a:t>Sneha</a:t>
            </a:r>
            <a:r>
              <a:rPr lang="en-IN" sz="2800" dirty="0" smtClean="0"/>
              <a:t> Sri     (16H61A0530)</a:t>
            </a:r>
          </a:p>
          <a:p>
            <a:r>
              <a:rPr lang="en-IN" sz="2800" dirty="0"/>
              <a:t> </a:t>
            </a:r>
            <a:r>
              <a:rPr lang="en-IN" sz="2800" dirty="0" smtClean="0"/>
              <a:t>                              P. </a:t>
            </a:r>
            <a:r>
              <a:rPr lang="en-IN" sz="2800" dirty="0" err="1" smtClean="0"/>
              <a:t>Sainath</a:t>
            </a:r>
            <a:r>
              <a:rPr lang="en-IN" sz="2800" dirty="0" smtClean="0"/>
              <a:t>          (17H65A0511)</a:t>
            </a:r>
            <a:endParaRPr lang="en-IN" sz="2800" dirty="0"/>
          </a:p>
        </p:txBody>
      </p:sp>
      <p:sp>
        <p:nvSpPr>
          <p:cNvPr id="6" name="TextBox 5"/>
          <p:cNvSpPr txBox="1"/>
          <p:nvPr/>
        </p:nvSpPr>
        <p:spPr>
          <a:xfrm>
            <a:off x="571472" y="5286388"/>
            <a:ext cx="7786742" cy="584775"/>
          </a:xfrm>
          <a:prstGeom prst="rect">
            <a:avLst/>
          </a:prstGeom>
          <a:noFill/>
        </p:spPr>
        <p:txBody>
          <a:bodyPr wrap="square" rtlCol="0">
            <a:spAutoFit/>
          </a:bodyPr>
          <a:lstStyle/>
          <a:p>
            <a:r>
              <a:rPr lang="en-IN" sz="3200" b="1" dirty="0" smtClean="0"/>
              <a:t>Project Guide: </a:t>
            </a:r>
            <a:r>
              <a:rPr lang="en-IN" sz="3200" dirty="0" smtClean="0"/>
              <a:t>G. </a:t>
            </a:r>
            <a:r>
              <a:rPr lang="en-IN" sz="3200" dirty="0" err="1" smtClean="0"/>
              <a:t>Lavanya</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28" cy="830997"/>
          </a:xfrm>
          <a:prstGeom prst="rect">
            <a:avLst/>
          </a:prstGeom>
          <a:noFill/>
        </p:spPr>
        <p:txBody>
          <a:bodyPr wrap="square" rtlCol="0">
            <a:spAutoFit/>
          </a:bodyPr>
          <a:lstStyle/>
          <a:p>
            <a:r>
              <a:rPr lang="en-IN" sz="4800" dirty="0" smtClean="0"/>
              <a:t>TOOLS AND TECHNOLOGIES USED</a:t>
            </a:r>
            <a:endParaRPr lang="en-IN" sz="4800" dirty="0"/>
          </a:p>
        </p:txBody>
      </p:sp>
      <p:sp>
        <p:nvSpPr>
          <p:cNvPr id="4" name="TextBox 3"/>
          <p:cNvSpPr txBox="1"/>
          <p:nvPr/>
        </p:nvSpPr>
        <p:spPr>
          <a:xfrm>
            <a:off x="642910" y="2571744"/>
            <a:ext cx="7429552" cy="2062103"/>
          </a:xfrm>
          <a:prstGeom prst="rect">
            <a:avLst/>
          </a:prstGeom>
          <a:noFill/>
        </p:spPr>
        <p:txBody>
          <a:bodyPr wrap="square" rtlCol="0">
            <a:spAutoFit/>
          </a:bodyPr>
          <a:lstStyle/>
          <a:p>
            <a:pPr>
              <a:buFont typeface="Wingdings" pitchFamily="2" charset="2"/>
              <a:buChar char="ü"/>
            </a:pPr>
            <a:r>
              <a:rPr lang="en-IN" sz="3200" dirty="0" smtClean="0"/>
              <a:t> Android Studio 3.0 and above</a:t>
            </a:r>
          </a:p>
          <a:p>
            <a:pPr>
              <a:buFont typeface="Wingdings" pitchFamily="2" charset="2"/>
              <a:buChar char="ü"/>
            </a:pPr>
            <a:r>
              <a:rPr lang="en-IN" sz="3200" dirty="0" smtClean="0"/>
              <a:t>Open CV</a:t>
            </a:r>
          </a:p>
          <a:p>
            <a:pPr>
              <a:buFont typeface="Wingdings" pitchFamily="2" charset="2"/>
              <a:buChar char="ü"/>
            </a:pPr>
            <a:r>
              <a:rPr lang="en-IN" sz="3200" dirty="0" smtClean="0"/>
              <a:t>Python</a:t>
            </a:r>
          </a:p>
          <a:p>
            <a:pPr>
              <a:buFont typeface="Wingdings" pitchFamily="2" charset="2"/>
              <a:buChar char="ü"/>
            </a:pPr>
            <a:r>
              <a:rPr lang="en-IN" sz="3200" dirty="0" smtClean="0"/>
              <a:t>Camera to capture an image</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357166"/>
            <a:ext cx="6286544" cy="1015663"/>
          </a:xfrm>
          <a:prstGeom prst="rect">
            <a:avLst/>
          </a:prstGeom>
          <a:noFill/>
        </p:spPr>
        <p:txBody>
          <a:bodyPr wrap="square" rtlCol="0">
            <a:spAutoFit/>
          </a:bodyPr>
          <a:lstStyle/>
          <a:p>
            <a:r>
              <a:rPr lang="en-IN" sz="6000" dirty="0" smtClean="0"/>
              <a:t>CONCLUSION</a:t>
            </a:r>
            <a:endParaRPr lang="en-IN" sz="6000" dirty="0"/>
          </a:p>
        </p:txBody>
      </p:sp>
      <p:sp>
        <p:nvSpPr>
          <p:cNvPr id="3" name="TextBox 2"/>
          <p:cNvSpPr txBox="1"/>
          <p:nvPr/>
        </p:nvSpPr>
        <p:spPr>
          <a:xfrm>
            <a:off x="1285852" y="1785926"/>
            <a:ext cx="6858048" cy="3785652"/>
          </a:xfrm>
          <a:prstGeom prst="rect">
            <a:avLst/>
          </a:prstGeom>
          <a:noFill/>
        </p:spPr>
        <p:txBody>
          <a:bodyPr wrap="square" rtlCol="0" anchor="ctr">
            <a:spAutoFit/>
          </a:bodyPr>
          <a:lstStyle/>
          <a:p>
            <a:pPr algn="ctr"/>
            <a:r>
              <a:rPr lang="en-IN" sz="2400" dirty="0" smtClean="0"/>
              <a:t>This application is used to create personalised cartoons for an input image and blend them with other images as we require. We can also save the images and use them again later. Using the bilateral filter and edge detection we can create the</a:t>
            </a:r>
          </a:p>
          <a:p>
            <a:pPr algn="ctr"/>
            <a:r>
              <a:rPr lang="en-IN" sz="2400" dirty="0" smtClean="0"/>
              <a:t>cartoonized image with following characteristics: Really clear edges and Homogeneous colours. Starting from an original image taken with</a:t>
            </a:r>
          </a:p>
          <a:p>
            <a:pPr algn="ctr"/>
            <a:r>
              <a:rPr lang="en-IN" sz="2400" dirty="0" smtClean="0"/>
              <a:t>a camera we’re going to give it a cartoon effect keeping in mind these characteristics.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85728"/>
            <a:ext cx="7215238" cy="1107996"/>
          </a:xfrm>
          <a:prstGeom prst="rect">
            <a:avLst/>
          </a:prstGeom>
          <a:noFill/>
        </p:spPr>
        <p:txBody>
          <a:bodyPr wrap="square" rtlCol="0">
            <a:spAutoFit/>
          </a:bodyPr>
          <a:lstStyle/>
          <a:p>
            <a:r>
              <a:rPr lang="en-IN" sz="6600" dirty="0" smtClean="0"/>
              <a:t>REFERENCE</a:t>
            </a:r>
            <a:endParaRPr lang="en-IN" sz="6600" dirty="0"/>
          </a:p>
        </p:txBody>
      </p:sp>
      <p:sp>
        <p:nvSpPr>
          <p:cNvPr id="4" name="TextBox 3"/>
          <p:cNvSpPr txBox="1"/>
          <p:nvPr/>
        </p:nvSpPr>
        <p:spPr>
          <a:xfrm>
            <a:off x="928662" y="1928802"/>
            <a:ext cx="7143800" cy="2031325"/>
          </a:xfrm>
          <a:prstGeom prst="rect">
            <a:avLst/>
          </a:prstGeom>
          <a:noFill/>
        </p:spPr>
        <p:txBody>
          <a:bodyPr wrap="square" rtlCol="0">
            <a:spAutoFit/>
          </a:bodyPr>
          <a:lstStyle/>
          <a:p>
            <a:pPr>
              <a:buFont typeface="Courier New" pitchFamily="49" charset="0"/>
              <a:buChar char="o"/>
            </a:pPr>
            <a:r>
              <a:rPr lang="en-IN" dirty="0" smtClean="0"/>
              <a:t> </a:t>
            </a:r>
            <a:r>
              <a:rPr lang="en-IN" dirty="0" smtClean="0">
                <a:hlinkClick r:id="rId2"/>
              </a:rPr>
              <a:t>https://www.geeksforgeeks.org/cartooning-an-image- using-</a:t>
            </a:r>
            <a:r>
              <a:rPr lang="en-IN" dirty="0" err="1" smtClean="0">
                <a:hlinkClick r:id="rId2"/>
              </a:rPr>
              <a:t>opencv</a:t>
            </a:r>
            <a:r>
              <a:rPr lang="en-IN" dirty="0" smtClean="0">
                <a:hlinkClick r:id="rId2"/>
              </a:rPr>
              <a:t>-python/</a:t>
            </a:r>
            <a:endParaRPr lang="en-IN" dirty="0" smtClean="0"/>
          </a:p>
          <a:p>
            <a:endParaRPr lang="en-IN" dirty="0" smtClean="0"/>
          </a:p>
          <a:p>
            <a:pPr>
              <a:buFont typeface="Courier New" pitchFamily="49" charset="0"/>
              <a:buChar char="o"/>
            </a:pPr>
            <a:r>
              <a:rPr lang="en-IN" dirty="0" smtClean="0">
                <a:hlinkClick r:id="rId3"/>
              </a:rPr>
              <a:t>http://citeseerx.ist.psu.edu/viewdoc/download?doi=10.1.1.90.6465&amp;rep=rep1&amp;type=pdf</a:t>
            </a:r>
            <a:endParaRPr lang="en-IN" dirty="0" smtClean="0"/>
          </a:p>
          <a:p>
            <a:pPr>
              <a:buFont typeface="Courier New" pitchFamily="49" charset="0"/>
              <a:buChar char="o"/>
            </a:pPr>
            <a:endParaRPr lang="en-IN" dirty="0"/>
          </a:p>
          <a:p>
            <a:pPr>
              <a:buFont typeface="Courier New" pitchFamily="49" charset="0"/>
              <a:buChar char="o"/>
            </a:pPr>
            <a:r>
              <a:rPr lang="en-IN" dirty="0" smtClean="0"/>
              <a:t> Various other documents and sites on the internet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500306"/>
            <a:ext cx="9286940" cy="1569660"/>
          </a:xfrm>
          <a:prstGeom prst="rect">
            <a:avLst/>
          </a:prstGeom>
          <a:noFill/>
        </p:spPr>
        <p:txBody>
          <a:bodyPr wrap="square" rtlCol="0">
            <a:spAutoFit/>
          </a:bodyPr>
          <a:lstStyle/>
          <a:p>
            <a:r>
              <a:rPr lang="en-IN" sz="9600" dirty="0" smtClean="0"/>
              <a:t>THANKYOU</a:t>
            </a:r>
            <a:endParaRPr lang="en-IN"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652062"/>
            <a:ext cx="6192688" cy="1107996"/>
          </a:xfrm>
          <a:prstGeom prst="rect">
            <a:avLst/>
          </a:prstGeom>
          <a:noFill/>
        </p:spPr>
        <p:txBody>
          <a:bodyPr wrap="square" rtlCol="0">
            <a:spAutoFit/>
          </a:bodyPr>
          <a:lstStyle/>
          <a:p>
            <a:r>
              <a:rPr lang="en-US" sz="6600" dirty="0" smtClean="0"/>
              <a:t>CONTENTS</a:t>
            </a:r>
            <a:endParaRPr lang="en-US" sz="6600" dirty="0"/>
          </a:p>
        </p:txBody>
      </p:sp>
      <p:sp>
        <p:nvSpPr>
          <p:cNvPr id="3" name="TextBox 2"/>
          <p:cNvSpPr txBox="1"/>
          <p:nvPr/>
        </p:nvSpPr>
        <p:spPr>
          <a:xfrm>
            <a:off x="611560" y="2276872"/>
            <a:ext cx="6120680" cy="3416320"/>
          </a:xfrm>
          <a:prstGeom prst="rect">
            <a:avLst/>
          </a:prstGeom>
          <a:noFill/>
        </p:spPr>
        <p:txBody>
          <a:bodyPr wrap="square" rtlCol="0">
            <a:spAutoFit/>
          </a:bodyPr>
          <a:lstStyle/>
          <a:p>
            <a:pPr marL="342900" indent="-342900">
              <a:buFont typeface="+mj-lt"/>
              <a:buAutoNum type="arabicPeriod"/>
            </a:pPr>
            <a:r>
              <a:rPr lang="en-US" sz="2400" dirty="0" smtClean="0"/>
              <a:t>Abstract</a:t>
            </a:r>
          </a:p>
          <a:p>
            <a:pPr marL="342900" indent="-342900">
              <a:buFont typeface="+mj-lt"/>
              <a:buAutoNum type="arabicPeriod"/>
            </a:pPr>
            <a:r>
              <a:rPr lang="en-US" sz="2400" dirty="0" smtClean="0"/>
              <a:t>Introduction</a:t>
            </a:r>
          </a:p>
          <a:p>
            <a:pPr marL="342900" indent="-342900">
              <a:buFont typeface="+mj-lt"/>
              <a:buAutoNum type="arabicPeriod"/>
            </a:pPr>
            <a:r>
              <a:rPr lang="en-US" sz="2400" dirty="0" smtClean="0"/>
              <a:t>Existing approaches and drawbacks</a:t>
            </a:r>
          </a:p>
          <a:p>
            <a:pPr marL="342900" indent="-342900">
              <a:buFont typeface="+mj-lt"/>
              <a:buAutoNum type="arabicPeriod"/>
            </a:pPr>
            <a:r>
              <a:rPr lang="en-US" sz="2400" dirty="0" smtClean="0"/>
              <a:t>Motivation</a:t>
            </a:r>
          </a:p>
          <a:p>
            <a:pPr marL="342900" indent="-342900">
              <a:buFont typeface="+mj-lt"/>
              <a:buAutoNum type="arabicPeriod"/>
            </a:pPr>
            <a:r>
              <a:rPr lang="en-US" sz="2400" dirty="0" smtClean="0"/>
              <a:t>Objectives</a:t>
            </a:r>
          </a:p>
          <a:p>
            <a:pPr marL="342900" indent="-342900">
              <a:buFont typeface="+mj-lt"/>
              <a:buAutoNum type="arabicPeriod"/>
            </a:pPr>
            <a:r>
              <a:rPr lang="en-US" sz="2400" dirty="0" smtClean="0"/>
              <a:t>Methodology used</a:t>
            </a:r>
          </a:p>
          <a:p>
            <a:pPr marL="342900" indent="-342900">
              <a:buFont typeface="+mj-lt"/>
              <a:buAutoNum type="arabicPeriod"/>
            </a:pPr>
            <a:r>
              <a:rPr lang="en-US" sz="2400" dirty="0" smtClean="0"/>
              <a:t>Tools and techniques used</a:t>
            </a:r>
          </a:p>
          <a:p>
            <a:pPr marL="342900" indent="-342900">
              <a:buFont typeface="+mj-lt"/>
              <a:buAutoNum type="arabicPeriod"/>
            </a:pPr>
            <a:r>
              <a:rPr lang="en-US" sz="2400" dirty="0" smtClean="0"/>
              <a:t>Conclusion</a:t>
            </a:r>
          </a:p>
          <a:p>
            <a:pPr marL="342900" indent="-342900">
              <a:buFont typeface="+mj-lt"/>
              <a:buAutoNum type="arabicPeriod"/>
            </a:pPr>
            <a:r>
              <a:rPr lang="en-US" sz="2400" dirty="0" smtClean="0"/>
              <a:t>References</a:t>
            </a:r>
            <a:endParaRPr lang="en-US" sz="2400" dirty="0"/>
          </a:p>
        </p:txBody>
      </p:sp>
    </p:spTree>
    <p:extLst>
      <p:ext uri="{BB962C8B-B14F-4D97-AF65-F5344CB8AC3E}">
        <p14:creationId xmlns:p14="http://schemas.microsoft.com/office/powerpoint/2010/main" val="21379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8215370" cy="1446550"/>
          </a:xfrm>
          <a:prstGeom prst="rect">
            <a:avLst/>
          </a:prstGeom>
          <a:noFill/>
        </p:spPr>
        <p:txBody>
          <a:bodyPr wrap="square" rtlCol="0">
            <a:spAutoFit/>
          </a:bodyPr>
          <a:lstStyle/>
          <a:p>
            <a:r>
              <a:rPr lang="en-IN" sz="8800" dirty="0" smtClean="0"/>
              <a:t>ABSTRACT</a:t>
            </a:r>
            <a:endParaRPr lang="en-IN" sz="8800" dirty="0"/>
          </a:p>
        </p:txBody>
      </p:sp>
      <p:sp>
        <p:nvSpPr>
          <p:cNvPr id="3" name="TextBox 2"/>
          <p:cNvSpPr txBox="1"/>
          <p:nvPr/>
        </p:nvSpPr>
        <p:spPr>
          <a:xfrm>
            <a:off x="357158" y="2000240"/>
            <a:ext cx="7959258" cy="3416320"/>
          </a:xfrm>
          <a:prstGeom prst="rect">
            <a:avLst/>
          </a:prstGeom>
          <a:noFill/>
        </p:spPr>
        <p:txBody>
          <a:bodyPr wrap="square" rtlCol="0">
            <a:spAutoFit/>
          </a:bodyPr>
          <a:lstStyle/>
          <a:p>
            <a:pPr algn="just"/>
            <a:r>
              <a:rPr lang="en-IN" sz="2400" dirty="0" smtClean="0"/>
              <a:t>To cartoonize images and different objects and blend them </a:t>
            </a:r>
            <a:r>
              <a:rPr lang="en-IN" sz="2400" dirty="0" smtClean="0"/>
              <a:t>accordingly as </a:t>
            </a:r>
            <a:r>
              <a:rPr lang="en-IN" sz="2400" dirty="0" smtClean="0"/>
              <a:t>we require</a:t>
            </a:r>
            <a:r>
              <a:rPr lang="en-IN" sz="2400" dirty="0" smtClean="0"/>
              <a:t>. Our aim is to </a:t>
            </a:r>
            <a:r>
              <a:rPr lang="en-US" sz="2400" dirty="0" smtClean="0"/>
              <a:t>create </a:t>
            </a:r>
            <a:r>
              <a:rPr lang="en-US" sz="2400" dirty="0"/>
              <a:t>a cartoon which doesn’t look like a </a:t>
            </a:r>
            <a:r>
              <a:rPr lang="en-US" sz="2400" dirty="0" smtClean="0"/>
              <a:t>filter applied </a:t>
            </a:r>
            <a:r>
              <a:rPr lang="en-US" sz="2400" dirty="0"/>
              <a:t>on an image but, is actually a cartoonic view of an </a:t>
            </a:r>
            <a:r>
              <a:rPr lang="en-US" sz="2400" dirty="0" smtClean="0"/>
              <a:t>input image. In order to get the </a:t>
            </a:r>
            <a:r>
              <a:rPr lang="en-US" sz="2400" dirty="0"/>
              <a:t>basic cartoon effect, we just need the bilateral filter </a:t>
            </a:r>
            <a:r>
              <a:rPr lang="en-US" sz="2400" dirty="0" smtClean="0"/>
              <a:t>and some </a:t>
            </a:r>
            <a:r>
              <a:rPr lang="en-US" sz="2400" dirty="0"/>
              <a:t>edge detection mechanism</a:t>
            </a:r>
            <a:r>
              <a:rPr lang="en-US" sz="2400" dirty="0" smtClean="0"/>
              <a:t>. We can access this cartoon images through an application where you can also save them and make changes.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7358114" cy="1107996"/>
          </a:xfrm>
          <a:prstGeom prst="rect">
            <a:avLst/>
          </a:prstGeom>
          <a:noFill/>
        </p:spPr>
        <p:txBody>
          <a:bodyPr wrap="square" rtlCol="0">
            <a:spAutoFit/>
          </a:bodyPr>
          <a:lstStyle/>
          <a:p>
            <a:r>
              <a:rPr lang="en-IN" sz="6600" dirty="0" smtClean="0"/>
              <a:t>INTRODUCTION</a:t>
            </a:r>
            <a:endParaRPr lang="en-IN" sz="6600" dirty="0"/>
          </a:p>
        </p:txBody>
      </p:sp>
      <p:sp>
        <p:nvSpPr>
          <p:cNvPr id="4" name="TextBox 3"/>
          <p:cNvSpPr txBox="1"/>
          <p:nvPr/>
        </p:nvSpPr>
        <p:spPr>
          <a:xfrm>
            <a:off x="611560" y="1916832"/>
            <a:ext cx="7532340" cy="1815882"/>
          </a:xfrm>
          <a:prstGeom prst="rect">
            <a:avLst/>
          </a:prstGeom>
          <a:noFill/>
        </p:spPr>
        <p:txBody>
          <a:bodyPr wrap="square" rtlCol="0">
            <a:spAutoFit/>
          </a:bodyPr>
          <a:lstStyle/>
          <a:p>
            <a:r>
              <a:rPr lang="en-US" sz="2800" dirty="0" smtClean="0"/>
              <a:t>The method of image processing is used to do some processes on a picture like an image enhancement or to remove some functional data from the image.</a:t>
            </a:r>
            <a:endParaRPr lang="en-US" sz="2800" dirty="0"/>
          </a:p>
        </p:txBody>
      </p:sp>
      <p:sp>
        <p:nvSpPr>
          <p:cNvPr id="6" name="TextBox 5"/>
          <p:cNvSpPr txBox="1"/>
          <p:nvPr/>
        </p:nvSpPr>
        <p:spPr>
          <a:xfrm>
            <a:off x="617723" y="4077072"/>
            <a:ext cx="6666534" cy="1569660"/>
          </a:xfrm>
          <a:prstGeom prst="rect">
            <a:avLst/>
          </a:prstGeom>
          <a:noFill/>
        </p:spPr>
        <p:txBody>
          <a:bodyPr wrap="square" rtlCol="0">
            <a:spAutoFit/>
          </a:bodyPr>
          <a:lstStyle/>
          <a:p>
            <a:r>
              <a:rPr lang="en-US" sz="2400" dirty="0" smtClean="0"/>
              <a:t>Cartooning of an image is an interesting project under image processing where it takes an input image, processes it and produces an output as a cartoon.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7715304" cy="1446550"/>
          </a:xfrm>
          <a:prstGeom prst="rect">
            <a:avLst/>
          </a:prstGeom>
          <a:noFill/>
        </p:spPr>
        <p:txBody>
          <a:bodyPr wrap="square" rtlCol="0">
            <a:spAutoFit/>
          </a:bodyPr>
          <a:lstStyle/>
          <a:p>
            <a:r>
              <a:rPr lang="en-IN" sz="4400" dirty="0" smtClean="0"/>
              <a:t>EXISTING APPROACHES AND DRAWBACKS</a:t>
            </a:r>
            <a:endParaRPr lang="en-IN" sz="4400" dirty="0"/>
          </a:p>
        </p:txBody>
      </p:sp>
      <p:sp>
        <p:nvSpPr>
          <p:cNvPr id="3" name="TextBox 2"/>
          <p:cNvSpPr txBox="1"/>
          <p:nvPr/>
        </p:nvSpPr>
        <p:spPr>
          <a:xfrm>
            <a:off x="755576" y="2348880"/>
            <a:ext cx="6264696" cy="3539430"/>
          </a:xfrm>
          <a:prstGeom prst="rect">
            <a:avLst/>
          </a:prstGeom>
          <a:noFill/>
        </p:spPr>
        <p:txBody>
          <a:bodyPr wrap="square" rtlCol="0">
            <a:spAutoFit/>
          </a:bodyPr>
          <a:lstStyle/>
          <a:p>
            <a:pPr marL="285750" indent="-285750">
              <a:buFont typeface="Arial" pitchFamily="34" charset="0"/>
              <a:buChar char="•"/>
            </a:pPr>
            <a:r>
              <a:rPr lang="en-US" sz="2800" dirty="0" smtClean="0"/>
              <a:t>There are many photo cartooning applications but most of them are producing images just by applying the filter to the input image. </a:t>
            </a:r>
          </a:p>
          <a:p>
            <a:pPr marL="285750" indent="-285750">
              <a:buFont typeface="Arial" pitchFamily="34" charset="0"/>
              <a:buChar char="•"/>
            </a:pPr>
            <a:endParaRPr lang="en-US" sz="2800" dirty="0" smtClean="0"/>
          </a:p>
          <a:p>
            <a:pPr marL="285750" indent="-285750">
              <a:buFont typeface="Arial" pitchFamily="34" charset="0"/>
              <a:buChar char="•"/>
            </a:pPr>
            <a:r>
              <a:rPr lang="en-US" sz="2800" dirty="0" smtClean="0"/>
              <a:t>The few applications which produce the cartoonic look are not freeware.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357166"/>
            <a:ext cx="7429552" cy="1323439"/>
          </a:xfrm>
          <a:prstGeom prst="rect">
            <a:avLst/>
          </a:prstGeom>
          <a:noFill/>
        </p:spPr>
        <p:txBody>
          <a:bodyPr wrap="square" rtlCol="0">
            <a:spAutoFit/>
          </a:bodyPr>
          <a:lstStyle/>
          <a:p>
            <a:r>
              <a:rPr lang="en-IN" sz="8000" dirty="0" smtClean="0"/>
              <a:t>MOTIVATION</a:t>
            </a:r>
            <a:endParaRPr lang="en-IN" sz="8000" dirty="0"/>
          </a:p>
        </p:txBody>
      </p:sp>
      <p:sp>
        <p:nvSpPr>
          <p:cNvPr id="3" name="TextBox 2"/>
          <p:cNvSpPr txBox="1"/>
          <p:nvPr/>
        </p:nvSpPr>
        <p:spPr>
          <a:xfrm>
            <a:off x="500034" y="2071678"/>
            <a:ext cx="8358246" cy="4031873"/>
          </a:xfrm>
          <a:prstGeom prst="rect">
            <a:avLst/>
          </a:prstGeom>
          <a:noFill/>
        </p:spPr>
        <p:txBody>
          <a:bodyPr wrap="square" rtlCol="0">
            <a:spAutoFit/>
          </a:bodyPr>
          <a:lstStyle/>
          <a:p>
            <a:r>
              <a:rPr lang="en-IN" sz="3200" dirty="0" smtClean="0"/>
              <a:t>Cartoons are humorous, satirical, and at times opinionated. Drawing cartoons is however, not easy. Only those well-trained artists who possess this great skill can do it well. Recently, many technologies have been developed to make it possible to create cartoons entirely on the computer. This can be recreating and helps one to have a cartoonic view of everything</a:t>
            </a:r>
            <a:r>
              <a:rPr lang="en-IN" dirty="0" smtClean="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428604"/>
            <a:ext cx="7500990" cy="1323439"/>
          </a:xfrm>
          <a:prstGeom prst="rect">
            <a:avLst/>
          </a:prstGeom>
          <a:noFill/>
        </p:spPr>
        <p:txBody>
          <a:bodyPr wrap="square" rtlCol="0">
            <a:spAutoFit/>
          </a:bodyPr>
          <a:lstStyle/>
          <a:p>
            <a:r>
              <a:rPr lang="en-IN" sz="8000" dirty="0" smtClean="0"/>
              <a:t>OBJECTIVES</a:t>
            </a:r>
            <a:endParaRPr lang="en-IN" sz="8000" dirty="0"/>
          </a:p>
        </p:txBody>
      </p:sp>
      <p:sp>
        <p:nvSpPr>
          <p:cNvPr id="3" name="TextBox 2"/>
          <p:cNvSpPr txBox="1"/>
          <p:nvPr/>
        </p:nvSpPr>
        <p:spPr>
          <a:xfrm>
            <a:off x="1285852" y="2357430"/>
            <a:ext cx="6072230" cy="3539430"/>
          </a:xfrm>
          <a:prstGeom prst="rect">
            <a:avLst/>
          </a:prstGeom>
          <a:noFill/>
        </p:spPr>
        <p:txBody>
          <a:bodyPr wrap="square" rtlCol="0">
            <a:spAutoFit/>
          </a:bodyPr>
          <a:lstStyle/>
          <a:p>
            <a:pPr>
              <a:buFont typeface="Wingdings" pitchFamily="2" charset="2"/>
              <a:buChar char="§"/>
            </a:pPr>
            <a:r>
              <a:rPr lang="en-IN" sz="3200" dirty="0" smtClean="0"/>
              <a:t> To develop an application to              cartoonize humans, other objects and images</a:t>
            </a:r>
          </a:p>
          <a:p>
            <a:pPr>
              <a:buFont typeface="Wingdings" pitchFamily="2" charset="2"/>
              <a:buChar char="§"/>
            </a:pPr>
            <a:r>
              <a:rPr lang="en-IN" sz="3200" dirty="0"/>
              <a:t> </a:t>
            </a:r>
            <a:r>
              <a:rPr lang="en-IN" sz="3200" dirty="0" smtClean="0"/>
              <a:t>Make it possible to blend as many cartoons as possible </a:t>
            </a:r>
          </a:p>
          <a:p>
            <a:pPr>
              <a:buFont typeface="Wingdings" pitchFamily="2" charset="2"/>
              <a:buChar char="§"/>
            </a:pPr>
            <a:r>
              <a:rPr lang="en-IN" sz="3200" dirty="0"/>
              <a:t> </a:t>
            </a:r>
            <a:r>
              <a:rPr lang="en-IN" sz="3200" dirty="0" smtClean="0"/>
              <a:t>Save the cartoons in the application if needed.</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0"/>
            <a:ext cx="7358114" cy="1107996"/>
          </a:xfrm>
          <a:prstGeom prst="rect">
            <a:avLst/>
          </a:prstGeom>
          <a:noFill/>
        </p:spPr>
        <p:txBody>
          <a:bodyPr wrap="square" rtlCol="0">
            <a:spAutoFit/>
          </a:bodyPr>
          <a:lstStyle/>
          <a:p>
            <a:r>
              <a:rPr lang="en-IN" sz="6600" dirty="0" smtClean="0"/>
              <a:t>METHODOLOGY</a:t>
            </a:r>
            <a:endParaRPr lang="en-IN" sz="6600" dirty="0"/>
          </a:p>
        </p:txBody>
      </p:sp>
      <p:sp>
        <p:nvSpPr>
          <p:cNvPr id="3" name="TextBox 2"/>
          <p:cNvSpPr txBox="1"/>
          <p:nvPr/>
        </p:nvSpPr>
        <p:spPr>
          <a:xfrm>
            <a:off x="1000100" y="1214422"/>
            <a:ext cx="5929354" cy="3046988"/>
          </a:xfrm>
          <a:prstGeom prst="rect">
            <a:avLst/>
          </a:prstGeom>
          <a:noFill/>
        </p:spPr>
        <p:txBody>
          <a:bodyPr wrap="square" rtlCol="0">
            <a:spAutoFit/>
          </a:bodyPr>
          <a:lstStyle/>
          <a:p>
            <a:pPr>
              <a:buFont typeface="Arial" pitchFamily="34" charset="0"/>
              <a:buChar char="•"/>
            </a:pPr>
            <a:r>
              <a:rPr lang="en-IN" sz="2400" dirty="0" smtClean="0"/>
              <a:t> Downscale </a:t>
            </a:r>
            <a:r>
              <a:rPr lang="en-IN" sz="2400" dirty="0"/>
              <a:t>the image and then apply bilateral filter to get a cartoon flavour. Then again we upscale the image</a:t>
            </a:r>
            <a:r>
              <a:rPr lang="en-IN" sz="2400" dirty="0" smtClean="0"/>
              <a:t>.</a:t>
            </a:r>
          </a:p>
          <a:p>
            <a:pPr>
              <a:buFont typeface="Arial" pitchFamily="34" charset="0"/>
              <a:buChar char="•"/>
            </a:pPr>
            <a:endParaRPr lang="en-IN" sz="2400" dirty="0" smtClean="0"/>
          </a:p>
          <a:p>
            <a:r>
              <a:rPr lang="en-IN" sz="2400" dirty="0" smtClean="0"/>
              <a:t>Bilateral Filter: This filter is the key element in the colour image processing chain, as it homogenizes colour regions while preserving edges, even over multiple iterations. </a:t>
            </a:r>
            <a:endParaRPr lang="en-IN" sz="2400" dirty="0"/>
          </a:p>
        </p:txBody>
      </p:sp>
      <p:pic>
        <p:nvPicPr>
          <p:cNvPr id="1026" name="Picture 2" descr="Image result for image after applying bilateral filter"/>
          <p:cNvPicPr>
            <a:picLocks noChangeAspect="1" noChangeArrowheads="1"/>
          </p:cNvPicPr>
          <p:nvPr/>
        </p:nvPicPr>
        <p:blipFill>
          <a:blip r:embed="rId2"/>
          <a:srcRect/>
          <a:stretch>
            <a:fillRect/>
          </a:stretch>
        </p:blipFill>
        <p:spPr bwMode="auto">
          <a:xfrm>
            <a:off x="571472" y="4214818"/>
            <a:ext cx="8096250" cy="242410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0"/>
            <a:ext cx="7215238" cy="1200329"/>
          </a:xfrm>
          <a:prstGeom prst="rect">
            <a:avLst/>
          </a:prstGeom>
          <a:noFill/>
        </p:spPr>
        <p:txBody>
          <a:bodyPr wrap="square" rtlCol="0">
            <a:spAutoFit/>
          </a:bodyPr>
          <a:lstStyle/>
          <a:p>
            <a:pPr>
              <a:buFont typeface="Arial" pitchFamily="34" charset="0"/>
              <a:buChar char="•"/>
            </a:pPr>
            <a:r>
              <a:rPr lang="en-IN" dirty="0" smtClean="0"/>
              <a:t> </a:t>
            </a:r>
            <a:r>
              <a:rPr lang="en-IN" sz="2400" dirty="0" smtClean="0"/>
              <a:t>Getting </a:t>
            </a:r>
            <a:r>
              <a:rPr lang="en-IN" sz="2400" dirty="0"/>
              <a:t>a blurred version of the original image</a:t>
            </a:r>
            <a:r>
              <a:rPr lang="en-IN" sz="2400" dirty="0" smtClean="0"/>
              <a:t>. </a:t>
            </a:r>
            <a:r>
              <a:rPr lang="en-IN" sz="2400" dirty="0"/>
              <a:t>For this, we first convert the image to gray – scale and then we apply the media blur filter.</a:t>
            </a:r>
          </a:p>
        </p:txBody>
      </p:sp>
      <p:sp>
        <p:nvSpPr>
          <p:cNvPr id="3" name="TextBox 2"/>
          <p:cNvSpPr txBox="1"/>
          <p:nvPr/>
        </p:nvSpPr>
        <p:spPr>
          <a:xfrm>
            <a:off x="571472" y="1214422"/>
            <a:ext cx="7500990" cy="1938992"/>
          </a:xfrm>
          <a:prstGeom prst="rect">
            <a:avLst/>
          </a:prstGeom>
          <a:noFill/>
        </p:spPr>
        <p:txBody>
          <a:bodyPr wrap="square" rtlCol="0">
            <a:spAutoFit/>
          </a:bodyPr>
          <a:lstStyle/>
          <a:p>
            <a:pPr>
              <a:buFont typeface="Arial" pitchFamily="34" charset="0"/>
              <a:buChar char="•"/>
            </a:pPr>
            <a:r>
              <a:rPr lang="en-IN" dirty="0" smtClean="0"/>
              <a:t> </a:t>
            </a:r>
            <a:r>
              <a:rPr lang="en-IN" sz="2400" dirty="0" smtClean="0"/>
              <a:t>Next </a:t>
            </a:r>
            <a:r>
              <a:rPr lang="en-IN" sz="2400" dirty="0"/>
              <a:t>step is to identify the edges in the </a:t>
            </a:r>
            <a:r>
              <a:rPr lang="en-IN" sz="2400" dirty="0" smtClean="0"/>
              <a:t>image using  Edge Detection.</a:t>
            </a:r>
          </a:p>
          <a:p>
            <a:r>
              <a:rPr lang="en-IN" sz="2400" dirty="0" smtClean="0"/>
              <a:t>Edge Detection- Process of identifying edges in an image to be used as a fundamental asset in image analysis and locating areas with strong intensity contrasts.</a:t>
            </a:r>
            <a:endParaRPr lang="en-IN" sz="2400" dirty="0"/>
          </a:p>
        </p:txBody>
      </p:sp>
      <p:sp>
        <p:nvSpPr>
          <p:cNvPr id="4" name="TextBox 3"/>
          <p:cNvSpPr txBox="1"/>
          <p:nvPr/>
        </p:nvSpPr>
        <p:spPr>
          <a:xfrm>
            <a:off x="500034" y="3356992"/>
            <a:ext cx="7715304" cy="1200329"/>
          </a:xfrm>
          <a:prstGeom prst="rect">
            <a:avLst/>
          </a:prstGeom>
          <a:noFill/>
        </p:spPr>
        <p:txBody>
          <a:bodyPr wrap="square" rtlCol="0">
            <a:spAutoFit/>
          </a:bodyPr>
          <a:lstStyle/>
          <a:p>
            <a:pPr>
              <a:buFont typeface="Arial" pitchFamily="34" charset="0"/>
              <a:buChar char="•"/>
            </a:pPr>
            <a:r>
              <a:rPr lang="en-IN" dirty="0" smtClean="0"/>
              <a:t> </a:t>
            </a:r>
            <a:r>
              <a:rPr lang="en-IN" sz="2400" dirty="0" smtClean="0"/>
              <a:t>The Open Computer Vision Library (OpenCV) provides a standard toolkit for performing basic and complex image processing algorithms like these.</a:t>
            </a:r>
            <a:endParaRPr lang="en-IN" sz="2400" dirty="0"/>
          </a:p>
        </p:txBody>
      </p:sp>
      <p:pic>
        <p:nvPicPr>
          <p:cNvPr id="24578" name="Picture 2" descr="Related image"/>
          <p:cNvPicPr>
            <a:picLocks noChangeAspect="1" noChangeArrowheads="1"/>
          </p:cNvPicPr>
          <p:nvPr/>
        </p:nvPicPr>
        <p:blipFill>
          <a:blip r:embed="rId2"/>
          <a:srcRect/>
          <a:stretch>
            <a:fillRect/>
          </a:stretch>
        </p:blipFill>
        <p:spPr bwMode="auto">
          <a:xfrm>
            <a:off x="928662" y="4557320"/>
            <a:ext cx="7000924" cy="208636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652</TotalTime>
  <Words>612</Words>
  <Application>Microsoft Office PowerPoint</Application>
  <PresentationFormat>On-screen Show (4:3)</PresentationFormat>
  <Paragraphs>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36</cp:revision>
  <dcterms:created xsi:type="dcterms:W3CDTF">2019-07-18T15:45:23Z</dcterms:created>
  <dcterms:modified xsi:type="dcterms:W3CDTF">2019-07-19T06:07:59Z</dcterms:modified>
</cp:coreProperties>
</file>