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Oswald"/>
      <p:regular r:id="rId32"/>
      <p:bold r:id="rId33"/>
    </p:embeddedFont>
    <p:embeddedFont>
      <p:font typeface="Nuni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35" Type="http://schemas.openxmlformats.org/officeDocument/2006/relationships/font" Target="fonts/NunitoLight-bold.fntdata"/><Relationship Id="rId12" Type="http://schemas.openxmlformats.org/officeDocument/2006/relationships/slide" Target="slides/slide7.xml"/><Relationship Id="rId34" Type="http://schemas.openxmlformats.org/officeDocument/2006/relationships/font" Target="fonts/NunitoLight-regular.fntdata"/><Relationship Id="rId15" Type="http://schemas.openxmlformats.org/officeDocument/2006/relationships/slide" Target="slides/slide10.xml"/><Relationship Id="rId37" Type="http://schemas.openxmlformats.org/officeDocument/2006/relationships/font" Target="fonts/NunitoLight-boldItalic.fntdata"/><Relationship Id="rId14" Type="http://schemas.openxmlformats.org/officeDocument/2006/relationships/slide" Target="slides/slide9.xml"/><Relationship Id="rId36" Type="http://schemas.openxmlformats.org/officeDocument/2006/relationships/font" Target="fonts/Nunito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ctrTitle"/>
          </p:nvPr>
        </p:nvSpPr>
        <p:spPr>
          <a:xfrm>
            <a:off x="731250" y="1734111"/>
            <a:ext cx="7871700" cy="10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Citi Bike Data Analysis</a:t>
            </a:r>
            <a:endParaRPr/>
          </a:p>
        </p:txBody>
      </p:sp>
      <p:sp>
        <p:nvSpPr>
          <p:cNvPr id="136" name="Google Shape;136;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Light"/>
                <a:ea typeface="Nunito Light"/>
                <a:cs typeface="Nunito Light"/>
                <a:sym typeface="Nunito Light"/>
              </a:rPr>
              <a:t>By Jamey Stevens</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SzPct val="67791"/>
              <a:buChar char="●"/>
            </a:pPr>
            <a:r>
              <a:rPr b="1" i="1" lang="en" sz="1917">
                <a:latin typeface="Roboto"/>
                <a:ea typeface="Roboto"/>
                <a:cs typeface="Roboto"/>
                <a:sym typeface="Roboto"/>
              </a:rPr>
              <a:t>Top 5 pick-up locations for bikes:</a:t>
            </a:r>
            <a:r>
              <a:rPr i="1" lang="en" sz="1917"/>
              <a:t> </a:t>
            </a:r>
            <a:br>
              <a:rPr i="1" lang="en"/>
            </a:br>
            <a:endParaRPr i="1"/>
          </a:p>
          <a:p>
            <a:pPr indent="-277494" lvl="1" marL="914400" rtl="0" algn="l">
              <a:spcBef>
                <a:spcPts val="0"/>
              </a:spcBef>
              <a:spcAft>
                <a:spcPts val="0"/>
              </a:spcAft>
              <a:buSzPct val="66342"/>
              <a:buChar char="○"/>
            </a:pPr>
            <a:r>
              <a:rPr i="1" lang="en" sz="1658"/>
              <a:t>Grove St Path, Exchange Place, Sip Ave, Hamilton Park, &amp; Morris Canal</a:t>
            </a:r>
            <a:br>
              <a:rPr i="1" lang="en"/>
            </a:br>
            <a:endParaRPr i="1"/>
          </a:p>
          <a:p>
            <a:pPr indent="-286385" lvl="0" marL="457200" rtl="0" algn="l">
              <a:spcBef>
                <a:spcPts val="0"/>
              </a:spcBef>
              <a:spcAft>
                <a:spcPts val="0"/>
              </a:spcAft>
              <a:buSzPct val="6739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02300" lvl="1" marL="914400" rtl="0" algn="l">
              <a:spcBef>
                <a:spcPts val="0"/>
              </a:spcBef>
              <a:spcAft>
                <a:spcPts val="0"/>
              </a:spcAft>
              <a:buSzPct val="100000"/>
              <a:buChar char="○"/>
            </a:pPr>
            <a:r>
              <a:rPr i="1" lang="en" sz="1658"/>
              <a:t>Mostly long-term subscribers who are more active during the week</a:t>
            </a:r>
            <a:endParaRPr i="1" sz="1658"/>
          </a:p>
          <a:p>
            <a:pPr indent="-277494" lvl="1" marL="914400" rtl="0" algn="l">
              <a:spcBef>
                <a:spcPts val="0"/>
              </a:spcBef>
              <a:spcAft>
                <a:spcPts val="0"/>
              </a:spcAft>
              <a:buSzPct val="66342"/>
              <a:buChar char="○"/>
            </a:pPr>
            <a:r>
              <a:rPr i="1" lang="en" sz="1658"/>
              <a:t>One-time users more active at weekends</a:t>
            </a:r>
            <a:endParaRPr i="1" sz="1658"/>
          </a:p>
          <a:p>
            <a:pPr indent="-277494" lvl="1" marL="914400" rtl="0" algn="l">
              <a:spcBef>
                <a:spcPts val="0"/>
              </a:spcBef>
              <a:spcAft>
                <a:spcPts val="0"/>
              </a:spcAft>
              <a:buSzPct val="65254"/>
              <a:buChar char="○"/>
            </a:pPr>
            <a:r>
              <a:rPr i="1" lang="en" sz="1685"/>
              <a:t>Most bikes rented by 35-44 year olds</a:t>
            </a:r>
            <a:br>
              <a:rPr b="1" i="1" lang="en">
                <a:latin typeface="Roboto"/>
                <a:ea typeface="Roboto"/>
                <a:cs typeface="Roboto"/>
                <a:sym typeface="Roboto"/>
              </a:rPr>
            </a:br>
            <a:br>
              <a:rPr i="1" lang="en"/>
            </a:br>
            <a:endParaRPr i="1"/>
          </a:p>
          <a:p>
            <a:pPr indent="-314345"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02300" lvl="1" marL="914400" rtl="0" algn="l">
              <a:spcBef>
                <a:spcPts val="0"/>
              </a:spcBef>
              <a:spcAft>
                <a:spcPts val="0"/>
              </a:spcAft>
              <a:buSzPct val="100000"/>
              <a:buChar char="○"/>
            </a:pPr>
            <a:r>
              <a:rPr i="1" lang="en" sz="1658"/>
              <a:t>75+ year olds take longest average trips, but rent the least bikes </a:t>
            </a:r>
            <a:endParaRPr i="1" sz="1658"/>
          </a:p>
          <a:p>
            <a:pPr indent="-302300"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Recommended actions:</a:t>
            </a:r>
            <a:endParaRPr sz="2700"/>
          </a:p>
        </p:txBody>
      </p:sp>
      <p:sp>
        <p:nvSpPr>
          <p:cNvPr id="210" name="Google Shape;210;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11150" lvl="0" marL="457200" rtl="0" algn="l">
              <a:spcBef>
                <a:spcPts val="1200"/>
              </a:spcBef>
              <a:spcAft>
                <a:spcPts val="0"/>
              </a:spcAft>
              <a:buSzPts val="13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11150" lvl="0" marL="457200" rtl="0" algn="l">
              <a:spcBef>
                <a:spcPts val="1200"/>
              </a:spcBef>
              <a:spcAft>
                <a:spcPts val="0"/>
              </a:spcAft>
              <a:buSzPts val="13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Project Goal:</a:t>
            </a:r>
            <a:endParaRPr/>
          </a:p>
          <a:p>
            <a:pPr indent="0" lvl="0" marL="0" rtl="0" algn="l">
              <a:spcBef>
                <a:spcPts val="0"/>
              </a:spcBef>
              <a:spcAft>
                <a:spcPts val="0"/>
              </a:spcAft>
              <a:buNone/>
            </a:pPr>
            <a:r>
              <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n"/>
              <a:t>To better understand the behavior of NY Citi Bike’s customer base (both one-time users and subscribers) and how they use NY Citi Bikes</a:t>
            </a:r>
            <a:br>
              <a:rPr i="1" lang="en"/>
            </a:br>
            <a:endParaRPr i="1"/>
          </a:p>
          <a:p>
            <a:pPr indent="-311150" lvl="0" marL="457200" rtl="0" algn="l">
              <a:spcBef>
                <a:spcPts val="0"/>
              </a:spcBef>
              <a:spcAft>
                <a:spcPts val="0"/>
              </a:spcAft>
              <a:buSzPts val="1300"/>
              <a:buChar char="●"/>
            </a:pPr>
            <a:r>
              <a:rPr i="1" lang="en"/>
              <a:t>This will help us to:</a:t>
            </a:r>
            <a:br>
              <a:rPr i="1" lang="en"/>
            </a:br>
            <a:endParaRPr i="1"/>
          </a:p>
          <a:p>
            <a:pPr indent="-298450" lvl="1" marL="914400" rtl="0" algn="l">
              <a:spcBef>
                <a:spcPts val="0"/>
              </a:spcBef>
              <a:spcAft>
                <a:spcPts val="0"/>
              </a:spcAft>
              <a:buSzPts val="1100"/>
              <a:buChar char="○"/>
            </a:pPr>
            <a:r>
              <a:rPr i="1" lang="en"/>
              <a:t>Identify where more bikes should be installed</a:t>
            </a:r>
            <a:endParaRPr i="1"/>
          </a:p>
          <a:p>
            <a:pPr indent="-298450" lvl="1" marL="914400" rtl="0" algn="l">
              <a:spcBef>
                <a:spcPts val="0"/>
              </a:spcBef>
              <a:spcAft>
                <a:spcPts val="0"/>
              </a:spcAft>
              <a:buSzPts val="11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365760" lvl="0" marL="457200" rtl="0" algn="l">
              <a:spcBef>
                <a:spcPts val="0"/>
              </a:spcBef>
              <a:spcAft>
                <a:spcPts val="0"/>
              </a:spcAft>
              <a:buSzPct val="100000"/>
              <a:buAutoNum type="arabicPeriod"/>
            </a:pPr>
            <a:r>
              <a:rPr lang="en"/>
              <a:t>What are the most popular Citi Bike pick-up locations?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160" name="Google Shape;160;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166" name="Google Shape;166;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167" name="Google Shape;167;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Which age group rents the most bikes?</a:t>
            </a:r>
            <a:endParaRPr/>
          </a:p>
        </p:txBody>
      </p:sp>
      <p:sp>
        <p:nvSpPr>
          <p:cNvPr id="173" name="Google Shape;173;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74" name="Google Shape;174;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80" name="Google Shape;180;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81" name="Google Shape;181;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87" name="Google Shape;187;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88" name="Google Shape;188;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