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6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7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8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9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10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11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2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13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81" r:id="rId2"/>
    <p:sldMasterId id="2147483768" r:id="rId3"/>
    <p:sldMasterId id="2147483686" r:id="rId4"/>
    <p:sldMasterId id="2147483691" r:id="rId5"/>
    <p:sldMasterId id="2147483696" r:id="rId6"/>
    <p:sldMasterId id="2147483701" r:id="rId7"/>
    <p:sldMasterId id="2147483706" r:id="rId8"/>
    <p:sldMasterId id="2147483711" r:id="rId9"/>
    <p:sldMasterId id="2147483716" r:id="rId10"/>
    <p:sldMasterId id="2147483731" r:id="rId11"/>
    <p:sldMasterId id="2147483736" r:id="rId12"/>
    <p:sldMasterId id="2147483780" r:id="rId13"/>
    <p:sldMasterId id="2147483785" r:id="rId14"/>
  </p:sldMasterIdLst>
  <p:notesMasterIdLst>
    <p:notesMasterId r:id="rId18"/>
  </p:notesMasterIdLst>
  <p:handoutMasterIdLst>
    <p:handoutMasterId r:id="rId19"/>
  </p:handoutMasterIdLst>
  <p:sldIdLst>
    <p:sldId id="724" r:id="rId15"/>
    <p:sldId id="3036" r:id="rId16"/>
    <p:sldId id="3013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." id="{6800BCA8-B4C2-49EB-B5FE-D8A1B383A68D}">
          <p14:sldIdLst>
            <p14:sldId id="724"/>
            <p14:sldId id="3036"/>
            <p14:sldId id="3013"/>
          </p14:sldIdLst>
        </p14:section>
      </p14:sectionLst>
    </p:ext>
    <p:ext uri="{EFAFB233-063F-42B5-8137-9DF3F51BA10A}">
      <p15:sldGuideLst xmlns:p15="http://schemas.microsoft.com/office/powerpoint/2012/main">
        <p15:guide id="2" pos="3220" userDrawn="1">
          <p15:clr>
            <a:srgbClr val="A4A3A4"/>
          </p15:clr>
        </p15:guide>
        <p15:guide id="3" orient="horz" pos="164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jjal Mishra" initials="UM" lastIdx="1" clrIdx="0">
    <p:extLst>
      <p:ext uri="{19B8F6BF-5375-455C-9EA6-DF929625EA0E}">
        <p15:presenceInfo xmlns:p15="http://schemas.microsoft.com/office/powerpoint/2012/main" userId="Ujjal Mish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99FF"/>
    <a:srgbClr val="0000FF"/>
    <a:srgbClr val="5B9BD5"/>
    <a:srgbClr val="B40000"/>
    <a:srgbClr val="FFCCFF"/>
    <a:srgbClr val="DAE3F3"/>
    <a:srgbClr val="7F7F7F"/>
    <a:srgbClr val="2F5597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53" autoAdjust="0"/>
    <p:restoredTop sz="94249" autoAdjust="0"/>
  </p:normalViewPr>
  <p:slideViewPr>
    <p:cSldViewPr snapToGrid="0" showGuides="1">
      <p:cViewPr varScale="1">
        <p:scale>
          <a:sx n="95" d="100"/>
          <a:sy n="95" d="100"/>
        </p:scale>
        <p:origin x="900" y="66"/>
      </p:cViewPr>
      <p:guideLst>
        <p:guide pos="3220"/>
        <p:guide orient="horz" pos="16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3" d="100"/>
        <a:sy n="33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27.14.50\Quality%20Assurance\2000.QA%20FOLDER%20STRUCTURE\2003.IN%20PROCESS%20QUALITY\12%20MIS\2022\1.JAN-22\POKA-YOKE%20DETAILS%20JAN-2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172.27.14.50\Quality%20Assurance\2000.QA%20FOLDER%20STRUCTURE\2003.IN%20PROCESS%20QUALITY\OJT\2022\OJT%20OF%20NEW%20JOINEES-MAY-2022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900" b="1" u="sng"/>
            </a:pPr>
            <a:r>
              <a:rPr lang="en-IN" sz="900" b="1" u="sng"/>
              <a:t>MAP-BLR REJECTION TREND 2022-2023</a:t>
            </a:r>
          </a:p>
        </c:rich>
      </c:tx>
      <c:layout>
        <c:manualLayout>
          <c:xMode val="edge"/>
          <c:yMode val="edge"/>
          <c:x val="0.43090462706990906"/>
          <c:y val="1.2792319767656834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7.8125916477221086E-2"/>
          <c:y val="0.13681056722356061"/>
          <c:w val="0.88464370373569279"/>
          <c:h val="0.571321617134983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'OVERALL REJECTION TREND (2)'!$C$4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1-5484-4477-8DB9-27081D3907FA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5484-4477-8DB9-27081D3907FA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5484-4477-8DB9-27081D3907FA}"/>
              </c:ext>
            </c:extLst>
          </c:dPt>
          <c:dLbls>
            <c:spPr>
              <a:noFill/>
              <a:ln w="25400">
                <a:noFill/>
              </a:ln>
            </c:spPr>
            <c:txPr>
              <a:bodyPr rot="-5400000" vert="horz"/>
              <a:lstStyle/>
              <a:p>
                <a:pPr algn="ctr">
                  <a:defRPr sz="600">
                    <a:solidFill>
                      <a:srgbClr val="FF0000"/>
                    </a:solidFill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'OVERALL REJECTION TREND (2)'!$B$5:$B$19</c:f>
              <c:strCache>
                <c:ptCount val="15"/>
                <c:pt idx="0">
                  <c:v> AVG-2019-20</c:v>
                </c:pt>
                <c:pt idx="1">
                  <c:v>AVG-2020-21</c:v>
                </c:pt>
                <c:pt idx="2">
                  <c:v>AVG-2021-22</c:v>
                </c:pt>
                <c:pt idx="3">
                  <c:v>Apr-22</c:v>
                </c:pt>
                <c:pt idx="4">
                  <c:v>May-22</c:v>
                </c:pt>
                <c:pt idx="5">
                  <c:v>Jun-22</c:v>
                </c:pt>
                <c:pt idx="6">
                  <c:v>Jul-22</c:v>
                </c:pt>
                <c:pt idx="7">
                  <c:v>Aug-22</c:v>
                </c:pt>
                <c:pt idx="8">
                  <c:v>Sep-22</c:v>
                </c:pt>
                <c:pt idx="9">
                  <c:v>Oct-22</c:v>
                </c:pt>
                <c:pt idx="10">
                  <c:v>Nov-22</c:v>
                </c:pt>
                <c:pt idx="11">
                  <c:v>Dec-22</c:v>
                </c:pt>
                <c:pt idx="12">
                  <c:v>Jan-23</c:v>
                </c:pt>
                <c:pt idx="13">
                  <c:v>Feb-23</c:v>
                </c:pt>
                <c:pt idx="14">
                  <c:v>Mar-23</c:v>
                </c:pt>
              </c:strCache>
            </c:strRef>
          </c:cat>
          <c:val>
            <c:numRef>
              <c:f>'OVERALL REJECTION TREND (2)'!$C$5:$C$19</c:f>
              <c:numCache>
                <c:formatCode>0.00%</c:formatCode>
                <c:ptCount val="15"/>
                <c:pt idx="0">
                  <c:v>3.0999999999999999E-3</c:v>
                </c:pt>
                <c:pt idx="1">
                  <c:v>5.8999999999999999E-3</c:v>
                </c:pt>
                <c:pt idx="2">
                  <c:v>1.0200000000000001E-2</c:v>
                </c:pt>
                <c:pt idx="3">
                  <c:v>1.2800000000000001E-2</c:v>
                </c:pt>
                <c:pt idx="4">
                  <c:v>1.4999999999999999E-2</c:v>
                </c:pt>
                <c:pt idx="5">
                  <c:v>1.9099999999999999E-2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484-4477-8DB9-27081D3907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295936"/>
        <c:axId val="30298496"/>
      </c:barChart>
      <c:lineChart>
        <c:grouping val="standard"/>
        <c:varyColors val="0"/>
        <c:ser>
          <c:idx val="1"/>
          <c:order val="1"/>
          <c:tx>
            <c:strRef>
              <c:f>'OVERALL REJECTION TREND (2)'!$D$4</c:f>
              <c:strCache>
                <c:ptCount val="1"/>
                <c:pt idx="0">
                  <c:v>Target</c:v>
                </c:pt>
              </c:strCache>
            </c:strRef>
          </c:tx>
          <c:spPr>
            <a:ln w="12700">
              <a:solidFill>
                <a:srgbClr val="00B05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dLbls>
            <c:dLbl>
              <c:idx val="0"/>
              <c:layout>
                <c:manualLayout>
                  <c:x val="-1.9088999171430698E-2"/>
                  <c:y val="-7.96020316277048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484-4477-8DB9-27081D3907FA}"/>
                </c:ext>
              </c:extLst>
            </c:dLbl>
            <c:spPr>
              <a:noFill/>
              <a:ln w="25400">
                <a:noFill/>
              </a:ln>
            </c:spPr>
            <c:txPr>
              <a:bodyPr rot="-5400000" vert="horz"/>
              <a:lstStyle/>
              <a:p>
                <a:pPr algn="ctr">
                  <a:defRPr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'OVERALL REJECTION TREND (2)'!$B$8:$B$19</c:f>
              <c:numCache>
                <c:formatCode>mmm\-yy</c:formatCode>
                <c:ptCount val="12"/>
                <c:pt idx="0">
                  <c:v>44652</c:v>
                </c:pt>
                <c:pt idx="1">
                  <c:v>44682</c:v>
                </c:pt>
                <c:pt idx="2">
                  <c:v>44713</c:v>
                </c:pt>
                <c:pt idx="3">
                  <c:v>44743</c:v>
                </c:pt>
                <c:pt idx="4">
                  <c:v>44774</c:v>
                </c:pt>
                <c:pt idx="5">
                  <c:v>44805</c:v>
                </c:pt>
                <c:pt idx="6">
                  <c:v>44835</c:v>
                </c:pt>
                <c:pt idx="7">
                  <c:v>44866</c:v>
                </c:pt>
                <c:pt idx="8">
                  <c:v>44896</c:v>
                </c:pt>
                <c:pt idx="9">
                  <c:v>44927</c:v>
                </c:pt>
                <c:pt idx="10">
                  <c:v>44958</c:v>
                </c:pt>
                <c:pt idx="11">
                  <c:v>44986</c:v>
                </c:pt>
              </c:numCache>
            </c:numRef>
          </c:cat>
          <c:val>
            <c:numRef>
              <c:f>'OVERALL REJECTION TREND (2)'!$D$5:$D$19</c:f>
              <c:numCache>
                <c:formatCode>0.00%</c:formatCode>
                <c:ptCount val="15"/>
                <c:pt idx="0">
                  <c:v>2E-3</c:v>
                </c:pt>
                <c:pt idx="1">
                  <c:v>2.2000000000000001E-3</c:v>
                </c:pt>
                <c:pt idx="2">
                  <c:v>2.3999999999999998E-3</c:v>
                </c:pt>
                <c:pt idx="3">
                  <c:v>2.3999999999999998E-3</c:v>
                </c:pt>
                <c:pt idx="4">
                  <c:v>2.3999999999999998E-3</c:v>
                </c:pt>
                <c:pt idx="5">
                  <c:v>2.3999999999999998E-3</c:v>
                </c:pt>
                <c:pt idx="6">
                  <c:v>2.0999999999999999E-3</c:v>
                </c:pt>
                <c:pt idx="7">
                  <c:v>2.0999999999999999E-3</c:v>
                </c:pt>
                <c:pt idx="8">
                  <c:v>2.0999999999999999E-3</c:v>
                </c:pt>
                <c:pt idx="9">
                  <c:v>1.8E-3</c:v>
                </c:pt>
                <c:pt idx="10">
                  <c:v>1.8E-3</c:v>
                </c:pt>
                <c:pt idx="11">
                  <c:v>1.8E-3</c:v>
                </c:pt>
                <c:pt idx="12">
                  <c:v>1.6000000000000001E-3</c:v>
                </c:pt>
                <c:pt idx="13">
                  <c:v>1.6000000000000001E-3</c:v>
                </c:pt>
                <c:pt idx="14">
                  <c:v>1.6000000000000001E-3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484-4477-8DB9-27081D3907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95936"/>
        <c:axId val="30298496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'OVERALL REJECTION TREND (2)'!$E$4</c15:sqref>
                        </c15:formulaRef>
                      </c:ext>
                    </c:extLst>
                    <c:strCache>
                      <c:ptCount val="1"/>
                      <c:pt idx="0">
                        <c:v>Trigger Target</c:v>
                      </c:pt>
                    </c:strCache>
                  </c:strRef>
                </c:tx>
                <c:spPr>
                  <a:ln>
                    <a:solidFill>
                      <a:srgbClr val="C0504D">
                        <a:lumMod val="75000"/>
                      </a:srgbClr>
                    </a:solidFill>
                  </a:ln>
                </c:spPr>
                <c:marker>
                  <c:spPr>
                    <a:ln>
                      <a:solidFill>
                        <a:srgbClr val="C0504D">
                          <a:lumMod val="75000"/>
                        </a:srgbClr>
                      </a:solidFill>
                    </a:ln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'OVERALL REJECTION TREND (2)'!$B$8:$B$19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44652</c:v>
                      </c:pt>
                      <c:pt idx="1">
                        <c:v>44682</c:v>
                      </c:pt>
                      <c:pt idx="2">
                        <c:v>44713</c:v>
                      </c:pt>
                      <c:pt idx="3">
                        <c:v>44743</c:v>
                      </c:pt>
                      <c:pt idx="4">
                        <c:v>44774</c:v>
                      </c:pt>
                      <c:pt idx="5">
                        <c:v>44805</c:v>
                      </c:pt>
                      <c:pt idx="6">
                        <c:v>44835</c:v>
                      </c:pt>
                      <c:pt idx="7">
                        <c:v>44866</c:v>
                      </c:pt>
                      <c:pt idx="8">
                        <c:v>44896</c:v>
                      </c:pt>
                      <c:pt idx="9">
                        <c:v>44927</c:v>
                      </c:pt>
                      <c:pt idx="10">
                        <c:v>44958</c:v>
                      </c:pt>
                      <c:pt idx="11">
                        <c:v>44986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'OVERALL REJECTION TREND (2)'!$E$5:$E$19</c15:sqref>
                        </c15:formulaRef>
                      </c:ext>
                    </c:extLst>
                    <c:numCache>
                      <c:formatCode>0.00</c:formatCode>
                      <c:ptCount val="15"/>
                      <c:pt idx="0">
                        <c:v>1.6000000000000001E-3</c:v>
                      </c:pt>
                      <c:pt idx="1">
                        <c:v>1.7600000000000003E-3</c:v>
                      </c:pt>
                      <c:pt idx="2">
                        <c:v>1.9199999999999998E-3</c:v>
                      </c:pt>
                      <c:pt idx="3">
                        <c:v>1.9199999999999998E-3</c:v>
                      </c:pt>
                      <c:pt idx="4">
                        <c:v>1.9199999999999998E-3</c:v>
                      </c:pt>
                      <c:pt idx="5">
                        <c:v>1.9199999999999998E-3</c:v>
                      </c:pt>
                      <c:pt idx="6">
                        <c:v>1.6800000000000001E-3</c:v>
                      </c:pt>
                      <c:pt idx="7">
                        <c:v>1.6800000000000001E-3</c:v>
                      </c:pt>
                      <c:pt idx="8">
                        <c:v>1.6800000000000001E-3</c:v>
                      </c:pt>
                      <c:pt idx="9">
                        <c:v>1.4400000000000001E-3</c:v>
                      </c:pt>
                      <c:pt idx="10">
                        <c:v>1.4400000000000001E-3</c:v>
                      </c:pt>
                      <c:pt idx="11">
                        <c:v>1.4400000000000001E-3</c:v>
                      </c:pt>
                      <c:pt idx="12">
                        <c:v>1.2800000000000001E-3</c:v>
                      </c:pt>
                      <c:pt idx="13">
                        <c:v>1.2800000000000001E-3</c:v>
                      </c:pt>
                      <c:pt idx="14">
                        <c:v>1.2800000000000001E-3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5484-4477-8DB9-27081D3907FA}"/>
                  </c:ext>
                </c:extLst>
              </c15:ser>
            </c15:filteredLineSeries>
          </c:ext>
        </c:extLst>
      </c:lineChart>
      <c:catAx>
        <c:axId val="302959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1"/>
                </a:pPr>
                <a:r>
                  <a:rPr lang="en-IN" b="1"/>
                  <a:t>Month </a:t>
                </a:r>
              </a:p>
            </c:rich>
          </c:tx>
          <c:layout>
            <c:manualLayout>
              <c:xMode val="edge"/>
              <c:yMode val="edge"/>
              <c:x val="0.46238999019594912"/>
              <c:y val="0.91828703703703696"/>
            </c:manualLayout>
          </c:layout>
          <c:overlay val="0"/>
          <c:spPr>
            <a:noFill/>
            <a:ln w="25400">
              <a:noFill/>
            </a:ln>
          </c:spPr>
        </c:title>
        <c:numFmt formatCode="mmm/yy" sourceLinked="0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5400000" vert="horz"/>
          <a:lstStyle/>
          <a:p>
            <a:pPr>
              <a:defRPr sz="700" b="1">
                <a:solidFill>
                  <a:schemeClr val="tx1"/>
                </a:solidFill>
              </a:defRPr>
            </a:pPr>
            <a:endParaRPr lang="en-US"/>
          </a:p>
        </c:txPr>
        <c:crossAx val="30298496"/>
        <c:crosses val="autoZero"/>
        <c:auto val="1"/>
        <c:lblAlgn val="ctr"/>
        <c:lblOffset val="100"/>
        <c:noMultiLvlLbl val="1"/>
      </c:catAx>
      <c:valAx>
        <c:axId val="30298496"/>
        <c:scaling>
          <c:orientation val="minMax"/>
          <c:max val="2.0000000000000004E-2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 sz="700" b="1"/>
                </a:pPr>
                <a:r>
                  <a:rPr lang="en-IN" sz="700" b="1"/>
                  <a:t>% Rejection</a:t>
                </a:r>
              </a:p>
            </c:rich>
          </c:tx>
          <c:layout>
            <c:manualLayout>
              <c:xMode val="edge"/>
              <c:yMode val="edge"/>
              <c:x val="0"/>
              <c:y val="0.33180902951685931"/>
            </c:manualLayout>
          </c:layout>
          <c:overlay val="0"/>
          <c:spPr>
            <a:noFill/>
            <a:ln w="25400">
              <a:noFill/>
            </a:ln>
          </c:spPr>
        </c:title>
        <c:numFmt formatCode="0.00%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0" vert="horz"/>
          <a:lstStyle/>
          <a:p>
            <a:pPr>
              <a:defRPr sz="600" b="1">
                <a:solidFill>
                  <a:schemeClr val="tx1"/>
                </a:solidFill>
              </a:defRPr>
            </a:pPr>
            <a:endParaRPr lang="en-US"/>
          </a:p>
        </c:txPr>
        <c:crossAx val="30295936"/>
        <c:crosses val="autoZero"/>
        <c:crossBetween val="between"/>
        <c:majorUnit val="5.000000000000001E-3"/>
        <c:minorUnit val="2.0000000000000005E-3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83111273252604922"/>
          <c:y val="2.3196888222311637E-2"/>
          <c:w val="0.16888726747395086"/>
          <c:h val="0.29298567015472743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700" b="1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8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800"/>
            </a:pPr>
            <a:r>
              <a:rPr lang="en-IN" sz="800"/>
              <a:t>MAP-BLR MONTHLY REJECTION COST % 2022-2023</a:t>
            </a:r>
          </a:p>
        </c:rich>
      </c:tx>
      <c:layout>
        <c:manualLayout>
          <c:xMode val="edge"/>
          <c:yMode val="edge"/>
          <c:x val="0.30176197167873742"/>
          <c:y val="0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9.8729241280677407E-2"/>
          <c:y val="0.22252333041703121"/>
          <c:w val="0.87317360238970509"/>
          <c:h val="0.484325090942579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'OVERALL REJECTION TREND (2)'!$C$24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rgbClr val="FF0000"/>
            </a:solidFill>
            <a:ln w="25400">
              <a:noFill/>
            </a:ln>
          </c:spPr>
          <c:invertIfNegative val="0"/>
          <c:dLbls>
            <c:numFmt formatCode="#,##0.00" sourceLinked="0"/>
            <c:spPr>
              <a:noFill/>
              <a:ln w="25400">
                <a:noFill/>
              </a:ln>
            </c:spPr>
            <c:txPr>
              <a:bodyPr rot="-5400000" vert="horz"/>
              <a:lstStyle/>
              <a:p>
                <a:pPr algn="ctr">
                  <a:defRPr sz="7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'OVERALL REJECTION TREND (2)'!$B$25:$B$36</c:f>
              <c:numCache>
                <c:formatCode>mmm\-yy</c:formatCode>
                <c:ptCount val="12"/>
                <c:pt idx="0">
                  <c:v>44652</c:v>
                </c:pt>
                <c:pt idx="1">
                  <c:v>44682</c:v>
                </c:pt>
                <c:pt idx="2">
                  <c:v>44713</c:v>
                </c:pt>
                <c:pt idx="3">
                  <c:v>44743</c:v>
                </c:pt>
                <c:pt idx="4">
                  <c:v>44774</c:v>
                </c:pt>
                <c:pt idx="5">
                  <c:v>44805</c:v>
                </c:pt>
                <c:pt idx="6">
                  <c:v>44835</c:v>
                </c:pt>
                <c:pt idx="7">
                  <c:v>44866</c:v>
                </c:pt>
                <c:pt idx="8">
                  <c:v>44896</c:v>
                </c:pt>
                <c:pt idx="9">
                  <c:v>44927</c:v>
                </c:pt>
                <c:pt idx="10">
                  <c:v>44958</c:v>
                </c:pt>
                <c:pt idx="11">
                  <c:v>44986</c:v>
                </c:pt>
              </c:numCache>
            </c:numRef>
          </c:cat>
          <c:val>
            <c:numRef>
              <c:f>'OVERALL REJECTION TREND (2)'!$C$25:$C$36</c:f>
              <c:numCache>
                <c:formatCode>0.00</c:formatCode>
                <c:ptCount val="12"/>
                <c:pt idx="0">
                  <c:v>0.970049682204569</c:v>
                </c:pt>
                <c:pt idx="1">
                  <c:v>1.2489492775857249</c:v>
                </c:pt>
                <c:pt idx="2">
                  <c:v>1.402995754225747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4A-4AF5-A511-2F6F6AE689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0149248"/>
        <c:axId val="30155520"/>
      </c:barChart>
      <c:lineChart>
        <c:grouping val="stacked"/>
        <c:varyColors val="0"/>
        <c:ser>
          <c:idx val="1"/>
          <c:order val="1"/>
          <c:tx>
            <c:strRef>
              <c:f>'OVERALL REJECTION TREND (2)'!$D$24</c:f>
              <c:strCache>
                <c:ptCount val="1"/>
                <c:pt idx="0">
                  <c:v>TARGET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val>
            <c:numRef>
              <c:f>'OVERALL REJECTION TREND (2)'!$D$25:$D$36</c:f>
              <c:numCache>
                <c:formatCode>0.00</c:formatCode>
                <c:ptCount val="12"/>
                <c:pt idx="0">
                  <c:v>0.12</c:v>
                </c:pt>
                <c:pt idx="1">
                  <c:v>0.12</c:v>
                </c:pt>
                <c:pt idx="2">
                  <c:v>0.12</c:v>
                </c:pt>
                <c:pt idx="3">
                  <c:v>0.11</c:v>
                </c:pt>
                <c:pt idx="4">
                  <c:v>0.11</c:v>
                </c:pt>
                <c:pt idx="5">
                  <c:v>0.11</c:v>
                </c:pt>
                <c:pt idx="6">
                  <c:v>0.09</c:v>
                </c:pt>
                <c:pt idx="7">
                  <c:v>0.09</c:v>
                </c:pt>
                <c:pt idx="8">
                  <c:v>0.09</c:v>
                </c:pt>
                <c:pt idx="9">
                  <c:v>0.08</c:v>
                </c:pt>
                <c:pt idx="10">
                  <c:v>0.08</c:v>
                </c:pt>
                <c:pt idx="11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4A-4AF5-A511-2F6F6AE689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149248"/>
        <c:axId val="30155520"/>
      </c:lineChart>
      <c:dateAx>
        <c:axId val="301492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Month</a:t>
                </a:r>
              </a:p>
            </c:rich>
          </c:tx>
          <c:overlay val="0"/>
          <c:spPr>
            <a:noFill/>
            <a:ln w="25400">
              <a:noFill/>
            </a:ln>
          </c:spPr>
        </c:title>
        <c:numFmt formatCode="mmm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vert="horz"/>
          <a:lstStyle/>
          <a:p>
            <a:pPr>
              <a:defRPr sz="700"/>
            </a:pPr>
            <a:endParaRPr lang="en-US"/>
          </a:p>
        </c:txPr>
        <c:crossAx val="30155520"/>
        <c:crossesAt val="0"/>
        <c:auto val="1"/>
        <c:lblOffset val="100"/>
        <c:baseTimeUnit val="months"/>
      </c:dateAx>
      <c:valAx>
        <c:axId val="3015552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Rejection Cost(in -% )</a:t>
                </a:r>
              </a:p>
            </c:rich>
          </c:tx>
          <c:layout>
            <c:manualLayout>
              <c:xMode val="edge"/>
              <c:yMode val="edge"/>
              <c:x val="1.9058328591367414E-3"/>
              <c:y val="0.23150207234196735"/>
            </c:manualLayout>
          </c:layout>
          <c:overlay val="0"/>
          <c:spPr>
            <a:noFill/>
            <a:ln w="25400">
              <a:noFill/>
            </a:ln>
          </c:spPr>
        </c:title>
        <c:numFmt formatCode="0.00" sourceLinked="1"/>
        <c:majorTickMark val="out"/>
        <c:minorTickMark val="out"/>
        <c:tickLblPos val="nextTo"/>
        <c:spPr>
          <a:noFill/>
          <a:ln>
            <a:solidFill>
              <a:schemeClr val="tx1"/>
            </a:solidFill>
            <a:prstDash val="solid"/>
          </a:ln>
          <a:effectLst/>
        </c:spPr>
        <c:txPr>
          <a:bodyPr rot="0" vert="horz"/>
          <a:lstStyle/>
          <a:p>
            <a:pPr>
              <a:defRPr sz="700"/>
            </a:pPr>
            <a:endParaRPr lang="en-US"/>
          </a:p>
        </c:txPr>
        <c:crossAx val="30149248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78439771114543855"/>
          <c:y val="4.4004507756710443E-2"/>
          <c:w val="0.20893566361031332"/>
          <c:h val="0.37378382734720894"/>
        </c:manualLayout>
      </c:layout>
      <c:overlay val="0"/>
      <c:txPr>
        <a:bodyPr/>
        <a:lstStyle/>
        <a:p>
          <a:pPr>
            <a:defRPr sz="70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800" b="1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TOP-5 REJ COST JUNE-22</a:t>
            </a:r>
          </a:p>
        </c:rich>
      </c:tx>
      <c:layout>
        <c:manualLayout>
          <c:xMode val="edge"/>
          <c:yMode val="edge"/>
          <c:x val="0.2694457650839081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94646961981845"/>
          <c:y val="0.18783637263364963"/>
          <c:w val="0.85564427489240646"/>
          <c:h val="0.3687589561228261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'TOP-5 COST'!$B$3:$C$7</c:f>
              <c:multiLvlStrCache>
                <c:ptCount val="5"/>
                <c:lvl>
                  <c:pt idx="0">
                    <c:v>TCE MORE</c:v>
                  </c:pt>
                  <c:pt idx="1">
                    <c:v>TCE MORE</c:v>
                  </c:pt>
                  <c:pt idx="2">
                    <c:v>DECOMP HT NG</c:v>
                  </c:pt>
                  <c:pt idx="3">
                    <c:v>TCE MORE</c:v>
                  </c:pt>
                  <c:pt idx="4">
                    <c:v>DECOMP HT NG</c:v>
                  </c:pt>
                </c:lvl>
                <c:lvl>
                  <c:pt idx="0">
                    <c:v>GPDN-KONA</c:v>
                  </c:pt>
                  <c:pt idx="1">
                    <c:v>GPD K0NA</c:v>
                  </c:pt>
                  <c:pt idx="2">
                    <c:v>CAM K0NA</c:v>
                  </c:pt>
                  <c:pt idx="3">
                    <c:v>GPDN APACHE</c:v>
                  </c:pt>
                  <c:pt idx="4">
                    <c:v>CAM K0PA</c:v>
                  </c:pt>
                </c:lvl>
              </c:multiLvlStrCache>
            </c:multiLvlStrRef>
          </c:cat>
          <c:val>
            <c:numRef>
              <c:f>'TOP-5 COST'!$D$3:$D$7</c:f>
              <c:numCache>
                <c:formatCode>0</c:formatCode>
                <c:ptCount val="5"/>
                <c:pt idx="0">
                  <c:v>1452.662</c:v>
                </c:pt>
                <c:pt idx="1">
                  <c:v>425.46600000000001</c:v>
                </c:pt>
                <c:pt idx="2">
                  <c:v>295.99700000000001</c:v>
                </c:pt>
                <c:pt idx="3">
                  <c:v>137.64400000000001</c:v>
                </c:pt>
                <c:pt idx="4">
                  <c:v>56.720999999999997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F5-4C2E-BE5C-C80B2C6F04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6262048"/>
        <c:axId val="1106262464"/>
      </c:barChart>
      <c:catAx>
        <c:axId val="1106262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/>
                  <a:t>DEFECTS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262464"/>
        <c:crosses val="autoZero"/>
        <c:auto val="1"/>
        <c:lblAlgn val="ctr"/>
        <c:lblOffset val="100"/>
        <c:noMultiLvlLbl val="0"/>
      </c:catAx>
      <c:valAx>
        <c:axId val="11062624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7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700" b="1">
                    <a:solidFill>
                      <a:schemeClr val="tx1"/>
                    </a:solidFill>
                  </a:rPr>
                  <a:t>REJECTION IN COST (000)</a:t>
                </a:r>
              </a:p>
            </c:rich>
          </c:tx>
          <c:layout>
            <c:manualLayout>
              <c:xMode val="edge"/>
              <c:yMode val="edge"/>
              <c:x val="2.2958803514816016E-2"/>
              <c:y val="0.149860180601509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7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262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100" b="1" i="0" baseline="0">
                <a:solidFill>
                  <a:schemeClr val="tx1"/>
                </a:solidFill>
                <a:effectLst/>
              </a:rPr>
              <a:t>TOP-5 REJECTION PARTS JUNE-22</a:t>
            </a:r>
            <a:endParaRPr lang="en-IN" sz="1100">
              <a:solidFill>
                <a:schemeClr val="tx1"/>
              </a:solidFill>
              <a:effectLst/>
            </a:endParaRPr>
          </a:p>
        </c:rich>
      </c:tx>
      <c:layout>
        <c:manualLayout>
          <c:xMode val="edge"/>
          <c:yMode val="edge"/>
          <c:x val="0.2707213351520501"/>
          <c:y val="8.710831267083003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804828139245382"/>
          <c:y val="0.25239667890984291"/>
          <c:w val="0.81917634091648117"/>
          <c:h val="0.421789424227771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'TOP-10 PARTS'!$G$3:$G$7</c:f>
              <c:strCache>
                <c:ptCount val="5"/>
                <c:pt idx="0">
                  <c:v>GPD-KONA</c:v>
                </c:pt>
                <c:pt idx="1">
                  <c:v>GPDN-KONA</c:v>
                </c:pt>
                <c:pt idx="2">
                  <c:v>CAM -KONA</c:v>
                </c:pt>
                <c:pt idx="3">
                  <c:v>Cam-KOPA</c:v>
                </c:pt>
                <c:pt idx="4">
                  <c:v>M3-KONA</c:v>
                </c:pt>
              </c:strCache>
            </c:strRef>
          </c:cat>
          <c:val>
            <c:numRef>
              <c:f>'TOP-10 PARTS'!$H$3:$H$7</c:f>
              <c:numCache>
                <c:formatCode>_ * #,##0_ ;_ * \-#,##0_ ;_ * "-"??_ ;_ @_ </c:formatCode>
                <c:ptCount val="5"/>
                <c:pt idx="0">
                  <c:v>7357</c:v>
                </c:pt>
                <c:pt idx="1">
                  <c:v>6430</c:v>
                </c:pt>
                <c:pt idx="2">
                  <c:v>6032</c:v>
                </c:pt>
                <c:pt idx="3">
                  <c:v>2308</c:v>
                </c:pt>
                <c:pt idx="4">
                  <c:v>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05-481E-91A8-3CF7BC1139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7367648"/>
        <c:axId val="157346848"/>
      </c:barChart>
      <c:catAx>
        <c:axId val="157367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chemeClr val="tx1"/>
                    </a:solidFill>
                  </a:rPr>
                  <a:t>PART NAME</a:t>
                </a:r>
              </a:p>
            </c:rich>
          </c:tx>
          <c:layout>
            <c:manualLayout>
              <c:xMode val="edge"/>
              <c:yMode val="edge"/>
              <c:x val="0.47348572828203056"/>
              <c:y val="0.83395783820488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346848"/>
        <c:crosses val="autoZero"/>
        <c:auto val="1"/>
        <c:lblAlgn val="ctr"/>
        <c:lblOffset val="100"/>
        <c:noMultiLvlLbl val="0"/>
      </c:catAx>
      <c:valAx>
        <c:axId val="1573468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chemeClr val="tx1"/>
                    </a:solidFill>
                  </a:rPr>
                  <a:t>REJ IN QTY</a:t>
                </a:r>
              </a:p>
            </c:rich>
          </c:tx>
          <c:layout>
            <c:manualLayout>
              <c:xMode val="edge"/>
              <c:yMode val="edge"/>
              <c:x val="2.5806445558384985E-2"/>
              <c:y val="0.175798978706475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36764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800"/>
              <a:t>OVERALL GEMBA POKA-YOKE PLAN VS ACTUAL MONTHLY TREND</a:t>
            </a:r>
          </a:p>
        </c:rich>
      </c:tx>
      <c:layout>
        <c:manualLayout>
          <c:xMode val="edge"/>
          <c:yMode val="edge"/>
          <c:x val="0.10314666512947671"/>
          <c:y val="8.726073230717810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59729915795931"/>
          <c:y val="0.19930392437696934"/>
          <c:w val="0.78920859372713414"/>
          <c:h val="0.56717538486875174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Sheet2!$A$4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>
              <a:bevelB prst="angle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Sheet2!$B$2:$M$2</c:f>
              <c:numCache>
                <c:formatCode>mmm\-yy</c:formatCode>
                <c:ptCount val="12"/>
                <c:pt idx="0">
                  <c:v>44652</c:v>
                </c:pt>
                <c:pt idx="1">
                  <c:v>44682</c:v>
                </c:pt>
                <c:pt idx="2">
                  <c:v>44713</c:v>
                </c:pt>
                <c:pt idx="3">
                  <c:v>44743</c:v>
                </c:pt>
                <c:pt idx="4">
                  <c:v>44774</c:v>
                </c:pt>
                <c:pt idx="5">
                  <c:v>44805</c:v>
                </c:pt>
                <c:pt idx="6">
                  <c:v>44835</c:v>
                </c:pt>
                <c:pt idx="7">
                  <c:v>44866</c:v>
                </c:pt>
                <c:pt idx="8">
                  <c:v>44896</c:v>
                </c:pt>
                <c:pt idx="9">
                  <c:v>44927</c:v>
                </c:pt>
                <c:pt idx="10">
                  <c:v>44958</c:v>
                </c:pt>
                <c:pt idx="11">
                  <c:v>44986</c:v>
                </c:pt>
              </c:numCache>
            </c:numRef>
          </c:cat>
          <c:val>
            <c:numRef>
              <c:f>Sheet2!$B$4:$M$4</c:f>
              <c:numCache>
                <c:formatCode>General</c:formatCode>
                <c:ptCount val="12"/>
                <c:pt idx="0">
                  <c:v>141</c:v>
                </c:pt>
                <c:pt idx="1">
                  <c:v>141</c:v>
                </c:pt>
                <c:pt idx="2">
                  <c:v>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9D-407C-90C1-C787264CCB2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61744031"/>
        <c:axId val="1461745695"/>
      </c:barChart>
      <c:lineChart>
        <c:grouping val="standard"/>
        <c:varyColors val="0"/>
        <c:ser>
          <c:idx val="0"/>
          <c:order val="0"/>
          <c:tx>
            <c:strRef>
              <c:f>Sheet2!$A$3</c:f>
              <c:strCache>
                <c:ptCount val="1"/>
                <c:pt idx="0">
                  <c:v>PLAN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Sheet2!$B$2:$M$2</c:f>
              <c:numCache>
                <c:formatCode>mmm\-yy</c:formatCode>
                <c:ptCount val="12"/>
                <c:pt idx="0">
                  <c:v>44652</c:v>
                </c:pt>
                <c:pt idx="1">
                  <c:v>44682</c:v>
                </c:pt>
                <c:pt idx="2">
                  <c:v>44713</c:v>
                </c:pt>
                <c:pt idx="3">
                  <c:v>44743</c:v>
                </c:pt>
                <c:pt idx="4">
                  <c:v>44774</c:v>
                </c:pt>
                <c:pt idx="5">
                  <c:v>44805</c:v>
                </c:pt>
                <c:pt idx="6">
                  <c:v>44835</c:v>
                </c:pt>
                <c:pt idx="7">
                  <c:v>44866</c:v>
                </c:pt>
                <c:pt idx="8">
                  <c:v>44896</c:v>
                </c:pt>
                <c:pt idx="9">
                  <c:v>44927</c:v>
                </c:pt>
                <c:pt idx="10">
                  <c:v>44958</c:v>
                </c:pt>
                <c:pt idx="11">
                  <c:v>44986</c:v>
                </c:pt>
              </c:numCache>
            </c:numRef>
          </c:cat>
          <c:val>
            <c:numRef>
              <c:f>Sheet2!$B$3:$M$3</c:f>
              <c:numCache>
                <c:formatCode>General</c:formatCode>
                <c:ptCount val="12"/>
                <c:pt idx="0">
                  <c:v>141</c:v>
                </c:pt>
                <c:pt idx="1">
                  <c:v>141</c:v>
                </c:pt>
                <c:pt idx="2">
                  <c:v>141</c:v>
                </c:pt>
                <c:pt idx="3">
                  <c:v>141</c:v>
                </c:pt>
                <c:pt idx="4">
                  <c:v>141</c:v>
                </c:pt>
                <c:pt idx="5">
                  <c:v>141</c:v>
                </c:pt>
                <c:pt idx="6">
                  <c:v>141</c:v>
                </c:pt>
                <c:pt idx="7">
                  <c:v>141</c:v>
                </c:pt>
                <c:pt idx="8">
                  <c:v>141</c:v>
                </c:pt>
                <c:pt idx="9">
                  <c:v>141</c:v>
                </c:pt>
                <c:pt idx="10">
                  <c:v>141</c:v>
                </c:pt>
                <c:pt idx="11">
                  <c:v>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9D-407C-90C1-C787264CCB2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64990783"/>
        <c:axId val="1464990367"/>
      </c:lineChart>
      <c:dateAx>
        <c:axId val="1461744031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1745695"/>
        <c:crosses val="autoZero"/>
        <c:auto val="1"/>
        <c:lblOffset val="100"/>
        <c:baseTimeUnit val="months"/>
      </c:dateAx>
      <c:valAx>
        <c:axId val="146174569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800"/>
                  <a:t>POKA-YOKE IN NO'S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1744031"/>
        <c:crosses val="autoZero"/>
        <c:crossBetween val="between"/>
      </c:valAx>
      <c:valAx>
        <c:axId val="1464990367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990783"/>
        <c:crosses val="max"/>
        <c:crossBetween val="between"/>
      </c:valAx>
      <c:dateAx>
        <c:axId val="1464990783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1464990367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2636850056870295"/>
          <c:y val="0.10170065185195948"/>
          <c:w val="0.22401496523254874"/>
          <c:h val="0.131745420506877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9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OJT OF NEW JOINERS JUNE-22</a:t>
            </a:r>
          </a:p>
        </c:rich>
      </c:tx>
      <c:layout>
        <c:manualLayout>
          <c:xMode val="edge"/>
          <c:yMode val="edge"/>
          <c:x val="0.26210825133804061"/>
          <c:y val="3.1732832537597157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6541543287653065"/>
          <c:y val="0.21990852948554832"/>
          <c:w val="0.79430558398759055"/>
          <c:h val="0.563302753210513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COMPILED!$B$2</c:f>
              <c:strCache>
                <c:ptCount val="1"/>
                <c:pt idx="0">
                  <c:v>May-22</c:v>
                </c:pt>
              </c:strCache>
            </c:strRef>
          </c:tx>
          <c:spPr>
            <a:solidFill>
              <a:srgbClr val="4F81BD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COMPILED!$B$16:$B$21</c:f>
              <c:strCache>
                <c:ptCount val="6"/>
                <c:pt idx="0">
                  <c:v>GEAR-B</c:v>
                </c:pt>
                <c:pt idx="1">
                  <c:v>SHAFT A &amp; B</c:v>
                </c:pt>
                <c:pt idx="2">
                  <c:v>GEAR-A</c:v>
                </c:pt>
                <c:pt idx="3">
                  <c:v>CAM SHAFT</c:v>
                </c:pt>
                <c:pt idx="4">
                  <c:v>HARD LINE</c:v>
                </c:pt>
                <c:pt idx="5">
                  <c:v>HONNING</c:v>
                </c:pt>
              </c:strCache>
            </c:strRef>
          </c:cat>
          <c:val>
            <c:numRef>
              <c:f>COMPILED!$C$16:$C$21</c:f>
              <c:numCache>
                <c:formatCode>General</c:formatCode>
                <c:ptCount val="6"/>
                <c:pt idx="0">
                  <c:v>23</c:v>
                </c:pt>
                <c:pt idx="1">
                  <c:v>14</c:v>
                </c:pt>
                <c:pt idx="2">
                  <c:v>11</c:v>
                </c:pt>
                <c:pt idx="3">
                  <c:v>7</c:v>
                </c:pt>
                <c:pt idx="4">
                  <c:v>5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C0-4D77-BEDD-E91B5E2299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2169535"/>
        <c:axId val="1"/>
      </c:barChart>
      <c:catAx>
        <c:axId val="1412169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SECTION</a:t>
                </a:r>
              </a:p>
            </c:rich>
          </c:tx>
          <c:layout>
            <c:manualLayout>
              <c:xMode val="edge"/>
              <c:yMode val="edge"/>
              <c:x val="0.43099319265002262"/>
              <c:y val="0.90350020638834394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MEMBERS</a:t>
                </a:r>
              </a:p>
            </c:rich>
          </c:tx>
          <c:layout>
            <c:manualLayout>
              <c:xMode val="edge"/>
              <c:yMode val="edge"/>
              <c:x val="0"/>
              <c:y val="0.3183429310142202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2169535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0.34886</cdr:x>
      <cdr:y>0.03064</cdr:y>
    </cdr:from>
    <cdr:to>
      <cdr:x>0.39105</cdr:x>
      <cdr:y>0.14338</cdr:y>
    </cdr:to>
    <cdr:pic>
      <cdr:nvPicPr>
        <cdr:cNvPr id="2" name="Picture 1" descr="Image result for sad smiley">
          <a:extLst xmlns:a="http://schemas.openxmlformats.org/drawingml/2006/main">
            <a:ext uri="{FF2B5EF4-FFF2-40B4-BE49-F238E27FC236}">
              <a16:creationId xmlns:a16="http://schemas.microsoft.com/office/drawing/2014/main" id="{11DE3425-F3DC-4DB4-89BA-459335F0E687}"/>
            </a:ext>
          </a:extLst>
        </cdr:cNvPr>
        <cdr:cNvPicPr>
          <a:picLocks xmlns:a="http://schemas.openxmlformats.org/drawingml/2006/main" noChangeAspect="1" noChangeArrowheads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/>
            </a:ext>
          </a:extLst>
        </a:blip>
        <a:srcRect xmlns:a="http://schemas.openxmlformats.org/drawingml/2006/main"/>
        <a:stretch xmlns:a="http://schemas.openxmlformats.org/drawingml/2006/main">
          <a:fillRect/>
        </a:stretch>
      </cdr:blipFill>
      <cdr:spPr bwMode="auto">
        <a:xfrm xmlns:a="http://schemas.openxmlformats.org/drawingml/2006/main">
          <a:off x="1623705" y="45580"/>
          <a:ext cx="196368" cy="16769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025BE64-85B8-42A7-855C-2D3FC3C7C6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C534C3-6873-41BB-B290-136CDC257A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A9A3F-4E97-456C-902E-2AE223A2C43B}" type="datetimeFigureOut">
              <a:rPr kumimoji="1" lang="ja-JP" altLang="en-US" smtClean="0"/>
              <a:pPr/>
              <a:t>2022/7/8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8AB8E00-2C4F-4870-8407-D53211A18A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3A2DBC-FB0F-4A1B-BBF6-857B8BE5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284E-66C0-492E-BBAC-6C421B9DAAD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922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693FA-9D56-4022-9C68-0FB0627812F0}" type="datetimeFigureOut">
              <a:rPr kumimoji="1" lang="ja-JP" altLang="en-US" smtClean="0"/>
              <a:pPr/>
              <a:t>2022/7/8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FB88-3657-45F0-846E-11AE123B320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96320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w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7.w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8.w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7.w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.w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.w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.wmf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.wmf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.wmf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1.wmf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wmf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1.wmf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1.wmf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4.xml"/><Relationship Id="rId4" Type="http://schemas.openxmlformats.org/officeDocument/2006/relationships/image" Target="../media/image1.wmf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" y="2663190"/>
            <a:ext cx="6225540" cy="537210"/>
          </a:xfrm>
          <a:prstGeom prst="rect">
            <a:avLst/>
          </a:prstGeom>
        </p:spPr>
        <p:txBody>
          <a:bodyPr lIns="0" anchor="t" anchorCtr="0">
            <a:normAutofit/>
          </a:bodyPr>
          <a:lstStyle>
            <a:lvl1pPr algn="l">
              <a:defRPr sz="2800" b="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" y="3158728"/>
            <a:ext cx="6210300" cy="460772"/>
          </a:xfrm>
          <a:prstGeom prst="rect">
            <a:avLst/>
          </a:prstGeom>
        </p:spPr>
        <p:txBody>
          <a:bodyPr lIns="0" anchor="t" anchorCtr="0"/>
          <a:lstStyle>
            <a:lvl1pPr marL="0" indent="0" algn="l">
              <a:buNone/>
              <a:defRPr sz="1400">
                <a:solidFill>
                  <a:schemeClr val="bg1">
                    <a:lumMod val="6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pic>
        <p:nvPicPr>
          <p:cNvPr id="14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4" y="87346"/>
            <a:ext cx="2882273" cy="219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コネクタ 16"/>
          <p:cNvCxnSpPr/>
          <p:nvPr userDrawn="1"/>
        </p:nvCxnSpPr>
        <p:spPr>
          <a:xfrm>
            <a:off x="274320" y="2514600"/>
            <a:ext cx="635127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5593" y="87347"/>
            <a:ext cx="2426967" cy="496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954" y="4747261"/>
            <a:ext cx="1590326" cy="27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11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22BAB-44DF-49BB-BC7D-C2A95FD2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3AC79-D0F0-428B-AC6A-76C8286EE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0B87-1878-4590-911C-03741F25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052B-B901-4A05-BB92-4530390E253F}" type="datetimeFigureOut">
              <a:rPr lang="en-IN" smtClean="0"/>
              <a:t>08-07-2022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0C280-5647-43E7-8262-F19B5E60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01337-A508-470B-90FB-81D0E2EC4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32FA-9D59-4C59-A420-204E134F6E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33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7CA03-0B5A-482A-BEF7-90F66EE27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351BC-7B7E-43BF-8A05-4700B49CB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C2D5D-9A59-4647-8202-0B6B1DD0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052B-B901-4A05-BB92-4530390E253F}" type="datetimeFigureOut">
              <a:rPr lang="en-IN" smtClean="0"/>
              <a:t>08-07-2022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3BF59-0B9C-4B29-8007-CC768E8F3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057B0-1FD3-49F4-921F-E904A3E0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32FA-9D59-4C59-A420-204E134F6E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724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B54E-6961-4B48-A8C9-0256EC27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81EE3-05D9-440B-AB5D-EA058ECF8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EE24C-3DD8-485F-8D5F-C1BDB78BD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74248-25EF-4BD4-B346-9A90480F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052B-B901-4A05-BB92-4530390E253F}" type="datetimeFigureOut">
              <a:rPr lang="en-IN" smtClean="0"/>
              <a:t>08-07-2022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E68B3-2768-42E9-8979-29223C6BF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731ED-EC6A-407F-845F-64BAA0D0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32FA-9D59-4C59-A420-204E134F6E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5546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38299-6916-40E8-AC10-80FA1986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C1B1D-DBD5-4B89-9A20-A6256B2E0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650AC-2CC3-48E8-BB5B-51176BB12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E68E6-5E1B-47BC-A6C5-0EEB032BF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EE6A5F-8190-4C9C-A0E9-157A23AF0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9F9B32-23E6-484D-AE0A-C71EE8BB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052B-B901-4A05-BB92-4530390E253F}" type="datetimeFigureOut">
              <a:rPr lang="en-IN" smtClean="0"/>
              <a:t>08-07-2022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9EC9E-E027-4CE9-A935-D1D4410F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1AF8E-7B05-4654-8111-A889F2C1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32FA-9D59-4C59-A420-204E134F6E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97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6E52-7C02-45C0-AC71-C88C98F9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B0E79-643B-486B-8038-657A01F7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052B-B901-4A05-BB92-4530390E253F}" type="datetimeFigureOut">
              <a:rPr lang="en-IN" smtClean="0"/>
              <a:t>08-07-2022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164B3A-AE76-4BC2-A3AC-35AC5E9F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41C15-F09D-422D-9602-FB10BD0D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32FA-9D59-4C59-A420-204E134F6E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4977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C7F47A-D869-4976-AE4F-392995C1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052B-B901-4A05-BB92-4530390E253F}" type="datetimeFigureOut">
              <a:rPr lang="en-IN" smtClean="0"/>
              <a:t>08-07-2022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B032C-3D09-486E-B82D-C34FAC5A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E0F1A-FB2B-4083-8B06-951414C2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32FA-9D59-4C59-A420-204E134F6E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8909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8422-CCED-4498-AA2C-FFDE1942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CDAA1-19C0-4FE3-B267-D82068406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138E8-1497-4822-897C-0655594AE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D9575-434D-4C15-9333-F113CBB03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052B-B901-4A05-BB92-4530390E253F}" type="datetimeFigureOut">
              <a:rPr lang="en-IN" smtClean="0"/>
              <a:t>08-07-2022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7CB1D-DF4B-476F-B238-558CC6FC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42030-B422-49F3-B7A5-C3E8FAD9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32FA-9D59-4C59-A420-204E134F6E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6523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28F7-BFB8-4F1A-995A-D07913C8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19B42-83A3-4CD7-AB1F-8A2F2526C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468DD-D272-4D41-AEFC-085A17D9C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C5A8E-9D7C-4F6E-ABF6-3F82372C5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052B-B901-4A05-BB92-4530390E253F}" type="datetimeFigureOut">
              <a:rPr lang="en-IN" smtClean="0"/>
              <a:t>08-07-2022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34518-6830-4A2D-BD59-BF8F0483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A9AA0-331C-48DB-83A1-546F0423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32FA-9D59-4C59-A420-204E134F6E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863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84A4-65F3-4454-BEFF-C5C47DBF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3BA1B-BC5F-45E7-B4A7-21A17529F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D1D50-621E-4C2B-8F66-B3575769D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052B-B901-4A05-BB92-4530390E253F}" type="datetimeFigureOut">
              <a:rPr lang="en-IN" smtClean="0"/>
              <a:t>08-07-2022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3008E-C776-4AA2-B817-423E6B06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A4657-4767-48ED-A7F4-ACAB27E3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32FA-9D59-4C59-A420-204E134F6E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6669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586E9-D693-4461-A883-996260B74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38B76-3F34-4E2B-9725-D2C7486D6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5E0D1-B88E-461E-A482-630595DC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052B-B901-4A05-BB92-4530390E253F}" type="datetimeFigureOut">
              <a:rPr lang="en-IN" smtClean="0"/>
              <a:t>08-07-2022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62189-B2D1-405C-8B68-3C5F384C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2ABC8-CCCA-4238-8950-1CFBB02A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32FA-9D59-4C59-A420-204E134F6E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087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3180" y="2314575"/>
            <a:ext cx="6324600" cy="514350"/>
          </a:xfrm>
          <a:prstGeom prst="rect">
            <a:avLst/>
          </a:prstGeom>
        </p:spPr>
        <p:txBody>
          <a:bodyPr lIns="0" anchor="ctr" anchorCtr="0"/>
          <a:lstStyle>
            <a:lvl1pPr>
              <a:defRPr sz="2800" b="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02312" y="15081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700"/>
            </a:lvl1pPr>
          </a:lstStyle>
          <a:p>
            <a:fld id="{A3D2805E-6D50-43BA-8D18-41ECB12575F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6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04" y="87346"/>
            <a:ext cx="2016763" cy="153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942" y="4827896"/>
            <a:ext cx="1261578" cy="22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コネクタ 13"/>
          <p:cNvCxnSpPr/>
          <p:nvPr userDrawn="1"/>
        </p:nvCxnSpPr>
        <p:spPr>
          <a:xfrm>
            <a:off x="2362200" y="87347"/>
            <a:ext cx="0" cy="496226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5805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705" y="87346"/>
            <a:ext cx="8962856" cy="496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6124" y="2219325"/>
            <a:ext cx="5553075" cy="537210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anchor="t" anchorCtr="0"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1184" y="2714863"/>
            <a:ext cx="5547542" cy="460772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anchor="t" anchorCtr="0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pic>
        <p:nvPicPr>
          <p:cNvPr id="1029" name="Picture 5" descr="C:\Users\TERA093\OneDrive\デスクトップ\corp_w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650774"/>
            <a:ext cx="1531620" cy="26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D:\work\musashi\application\wmf\gofa_w.wm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2" y="68298"/>
            <a:ext cx="2837326" cy="216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3095625" y="266700"/>
            <a:ext cx="0" cy="46532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5072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705" y="87346"/>
            <a:ext cx="8962856" cy="496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角丸四角形 16"/>
          <p:cNvSpPr/>
          <p:nvPr userDrawn="1"/>
        </p:nvSpPr>
        <p:spPr>
          <a:xfrm>
            <a:off x="2159000" y="177801"/>
            <a:ext cx="6985000" cy="4765004"/>
          </a:xfrm>
          <a:prstGeom prst="roundRect">
            <a:avLst>
              <a:gd name="adj" fmla="val 1504"/>
            </a:avLst>
          </a:prstGeom>
          <a:solidFill>
            <a:schemeClr val="bg1">
              <a:alpha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524" y="2314575"/>
            <a:ext cx="6362701" cy="514350"/>
          </a:xfrm>
          <a:prstGeom prst="rect">
            <a:avLst/>
          </a:prstGeom>
        </p:spPr>
        <p:txBody>
          <a:bodyPr lIns="0" anchor="ctr" anchorCtr="0"/>
          <a:lstStyle>
            <a:lvl1pPr>
              <a:defRPr sz="2800" b="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02312" y="2434829"/>
            <a:ext cx="2057400" cy="273844"/>
          </a:xfrm>
          <a:effectLst/>
        </p:spPr>
        <p:txBody>
          <a:bodyPr/>
          <a:lstStyle>
            <a:lvl1pPr>
              <a:defRPr sz="7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3D2805E-6D50-43BA-8D18-41ECB12575F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Picture 4" descr="D:\work\musashi\application\wmf\gofa_w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2" y="68298"/>
            <a:ext cx="1911688" cy="145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TERA093\OneDrive\デスクトップ\corp_w.wm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20" y="4779447"/>
            <a:ext cx="929530" cy="16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425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" y="99060"/>
            <a:ext cx="8732520" cy="419100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 anchorCtr="0">
            <a:noAutofit/>
          </a:bodyPr>
          <a:lstStyle>
            <a:lvl1pPr algn="l">
              <a:defRPr lang="en-US" sz="2000" b="1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pPr marL="0" lvl="0"/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7632" y="4736784"/>
            <a:ext cx="534202" cy="273844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fld id="{A3D2805E-6D50-43BA-8D18-41ECB12575F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55214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705" y="87346"/>
            <a:ext cx="8962856" cy="496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work\musashi\application\wmf\gofa_w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337" y="1491474"/>
            <a:ext cx="2837326" cy="216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4446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705" y="87346"/>
            <a:ext cx="8962856" cy="496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6124" y="2219325"/>
            <a:ext cx="5553075" cy="537210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anchor="t" anchorCtr="0"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1184" y="2714863"/>
            <a:ext cx="5547542" cy="460772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anchor="t" anchorCtr="0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pic>
        <p:nvPicPr>
          <p:cNvPr id="1029" name="Picture 5" descr="C:\Users\TERA093\OneDrive\デスクトップ\corp_w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650774"/>
            <a:ext cx="1531620" cy="26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D:\work\musashi\application\wmf\gofa_w.wm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2" y="68298"/>
            <a:ext cx="2837326" cy="216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3095625" y="266700"/>
            <a:ext cx="0" cy="46532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 userDrawn="1"/>
        </p:nvSpPr>
        <p:spPr>
          <a:xfrm>
            <a:off x="7856220" y="288446"/>
            <a:ext cx="10287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54000" tIns="54000" rIns="54000" bIns="54000" rtlCol="0" anchor="ctr" anchorCtr="0"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confidential</a:t>
            </a:r>
            <a:endParaRPr kumimoji="1" lang="ja-JP" altLang="en-US" sz="1200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32415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705" y="87346"/>
            <a:ext cx="8962856" cy="496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角丸四角形 16"/>
          <p:cNvSpPr/>
          <p:nvPr userDrawn="1"/>
        </p:nvSpPr>
        <p:spPr>
          <a:xfrm>
            <a:off x="2159000" y="177801"/>
            <a:ext cx="6985000" cy="4765004"/>
          </a:xfrm>
          <a:prstGeom prst="roundRect">
            <a:avLst>
              <a:gd name="adj" fmla="val 1504"/>
            </a:avLst>
          </a:prstGeom>
          <a:solidFill>
            <a:schemeClr val="bg1">
              <a:alpha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524" y="2314575"/>
            <a:ext cx="6362701" cy="514350"/>
          </a:xfrm>
          <a:prstGeom prst="rect">
            <a:avLst/>
          </a:prstGeom>
        </p:spPr>
        <p:txBody>
          <a:bodyPr lIns="0" anchor="ctr" anchorCtr="0"/>
          <a:lstStyle>
            <a:lvl1pPr>
              <a:defRPr sz="2800" b="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02312" y="2434829"/>
            <a:ext cx="2057400" cy="273844"/>
          </a:xfrm>
          <a:effectLst/>
        </p:spPr>
        <p:txBody>
          <a:bodyPr/>
          <a:lstStyle>
            <a:lvl1pPr>
              <a:defRPr sz="7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3D2805E-6D50-43BA-8D18-41ECB12575F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Picture 4" descr="D:\work\musashi\application\wmf\gofa_w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2" y="68298"/>
            <a:ext cx="1911688" cy="145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TERA093\OneDrive\デスクトップ\corp_w.wm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20" y="4779447"/>
            <a:ext cx="929530" cy="16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 userDrawn="1"/>
        </p:nvSpPr>
        <p:spPr>
          <a:xfrm>
            <a:off x="7894320" y="288446"/>
            <a:ext cx="1028700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54000" tIns="54000" rIns="54000" bIns="54000" rtlCol="0" anchor="ctr" anchorCtr="0">
            <a:noAutofit/>
          </a:bodyPr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confidential</a:t>
            </a:r>
            <a:endParaRPr kumimoji="1" lang="ja-JP" altLang="en-US" sz="1200" dirty="0">
              <a:solidFill>
                <a:srgbClr val="C0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98499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56" y="99060"/>
            <a:ext cx="8732520" cy="419100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 anchorCtr="0">
            <a:noAutofit/>
          </a:bodyPr>
          <a:lstStyle>
            <a:lvl1pPr algn="l">
              <a:defRPr lang="en-US" sz="2000" b="1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pPr marL="0" lvl="0"/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7632" y="4736784"/>
            <a:ext cx="534202" cy="273844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fld id="{A3D2805E-6D50-43BA-8D18-41ECB12575F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4254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705" y="87346"/>
            <a:ext cx="8962856" cy="496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work\musashi\application\wmf\gofa_w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337" y="1491474"/>
            <a:ext cx="2837326" cy="216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7508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" y="2663190"/>
            <a:ext cx="6225540" cy="537210"/>
          </a:xfrm>
          <a:prstGeom prst="rect">
            <a:avLst/>
          </a:prstGeom>
        </p:spPr>
        <p:txBody>
          <a:bodyPr lIns="0" anchor="t" anchorCtr="0">
            <a:normAutofit/>
          </a:bodyPr>
          <a:lstStyle>
            <a:lvl1pPr algn="l">
              <a:defRPr sz="2800" b="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" y="3158728"/>
            <a:ext cx="6210300" cy="460772"/>
          </a:xfrm>
          <a:prstGeom prst="rect">
            <a:avLst/>
          </a:prstGeom>
        </p:spPr>
        <p:txBody>
          <a:bodyPr lIns="0" anchor="t" anchorCtr="0"/>
          <a:lstStyle>
            <a:lvl1pPr marL="0" indent="0" algn="l">
              <a:buNone/>
              <a:defRPr sz="1400">
                <a:solidFill>
                  <a:schemeClr val="bg1">
                    <a:lumMod val="6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pic>
        <p:nvPicPr>
          <p:cNvPr id="14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4" y="87346"/>
            <a:ext cx="2882273" cy="219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コネクタ 16"/>
          <p:cNvCxnSpPr/>
          <p:nvPr userDrawn="1"/>
        </p:nvCxnSpPr>
        <p:spPr>
          <a:xfrm>
            <a:off x="274320" y="2514600"/>
            <a:ext cx="635127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5593" y="87347"/>
            <a:ext cx="2426967" cy="496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954" y="4747261"/>
            <a:ext cx="1590326" cy="27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3724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3180" y="2314575"/>
            <a:ext cx="6324600" cy="514350"/>
          </a:xfrm>
          <a:prstGeom prst="rect">
            <a:avLst/>
          </a:prstGeom>
        </p:spPr>
        <p:txBody>
          <a:bodyPr lIns="0" anchor="ctr" anchorCtr="0"/>
          <a:lstStyle>
            <a:lvl1pPr>
              <a:defRPr sz="2800" b="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02312" y="15081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700"/>
            </a:lvl1pPr>
          </a:lstStyle>
          <a:p>
            <a:fld id="{A3D2805E-6D50-43BA-8D18-41ECB12575F8}" type="slidenum">
              <a:rPr kumimoji="1" lang="ja-JP" altLang="en-US" smtClean="0">
                <a:solidFill>
                  <a:prstClr val="black"/>
                </a:solidFill>
              </a:rPr>
              <a:pPr/>
              <a:t>‹#›</a:t>
            </a:fld>
            <a:endParaRPr kumimoji="1" lang="ja-JP" altLang="en-US" dirty="0">
              <a:solidFill>
                <a:prstClr val="black"/>
              </a:solidFill>
            </a:endParaRPr>
          </a:p>
        </p:txBody>
      </p:sp>
      <p:pic>
        <p:nvPicPr>
          <p:cNvPr id="6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04" y="87346"/>
            <a:ext cx="2016763" cy="153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942" y="4827896"/>
            <a:ext cx="1261578" cy="22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コネクタ 13"/>
          <p:cNvCxnSpPr/>
          <p:nvPr userDrawn="1"/>
        </p:nvCxnSpPr>
        <p:spPr>
          <a:xfrm>
            <a:off x="2362200" y="87347"/>
            <a:ext cx="0" cy="496226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23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" y="99060"/>
            <a:ext cx="6821170" cy="419100"/>
          </a:xfrm>
          <a:prstGeom prst="rect">
            <a:avLst/>
          </a:prstGeom>
        </p:spPr>
        <p:txBody>
          <a:bodyPr anchor="ctr" anchorCtr="0"/>
          <a:lstStyle>
            <a:lvl1pPr>
              <a:defRPr sz="1800" b="1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9798" y="171688"/>
            <a:ext cx="534202" cy="273844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fld id="{A3D2805E-6D50-43BA-8D18-41ECB12575F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42898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" y="99060"/>
            <a:ext cx="6821170" cy="419100"/>
          </a:xfrm>
          <a:prstGeom prst="rect">
            <a:avLst/>
          </a:prstGeom>
        </p:spPr>
        <p:txBody>
          <a:bodyPr anchor="ctr" anchorCtr="0"/>
          <a:lstStyle>
            <a:lvl1pPr>
              <a:defRPr sz="1800" b="1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9798" y="171688"/>
            <a:ext cx="534202" cy="273844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fld id="{A3D2805E-6D50-43BA-8D18-41ECB12575F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56766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51" y="1243245"/>
            <a:ext cx="3489298" cy="265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9963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" y="2663190"/>
            <a:ext cx="6225540" cy="537210"/>
          </a:xfrm>
          <a:prstGeom prst="rect">
            <a:avLst/>
          </a:prstGeom>
        </p:spPr>
        <p:txBody>
          <a:bodyPr lIns="0" anchor="t" anchorCtr="0">
            <a:normAutofit/>
          </a:bodyPr>
          <a:lstStyle>
            <a:lvl1pPr algn="l">
              <a:defRPr sz="2100" b="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" y="3158728"/>
            <a:ext cx="6210300" cy="460772"/>
          </a:xfrm>
          <a:prstGeom prst="rect">
            <a:avLst/>
          </a:prstGeom>
        </p:spPr>
        <p:txBody>
          <a:bodyPr lIns="0" anchor="t" anchorCtr="0"/>
          <a:lstStyle>
            <a:lvl1pPr marL="0" indent="0" algn="l">
              <a:buNone/>
              <a:defRPr sz="1050">
                <a:solidFill>
                  <a:schemeClr val="bg1">
                    <a:lumMod val="6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pic>
        <p:nvPicPr>
          <p:cNvPr id="14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6" y="87346"/>
            <a:ext cx="2882273" cy="219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コネクタ 16"/>
          <p:cNvCxnSpPr/>
          <p:nvPr userDrawn="1"/>
        </p:nvCxnSpPr>
        <p:spPr>
          <a:xfrm>
            <a:off x="274322" y="2514600"/>
            <a:ext cx="635127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5595" y="87348"/>
            <a:ext cx="2426967" cy="496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954" y="4747261"/>
            <a:ext cx="1590326" cy="27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3337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3180" y="2314575"/>
            <a:ext cx="6324600" cy="514350"/>
          </a:xfrm>
          <a:prstGeom prst="rect">
            <a:avLst/>
          </a:prstGeom>
        </p:spPr>
        <p:txBody>
          <a:bodyPr lIns="0" anchor="ctr" anchorCtr="0"/>
          <a:lstStyle>
            <a:lvl1pPr>
              <a:defRPr sz="2100" b="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02312" y="15081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525"/>
            </a:lvl1pPr>
          </a:lstStyle>
          <a:p>
            <a:fld id="{A3D2805E-6D50-43BA-8D18-41ECB12575F8}" type="slidenum">
              <a:rPr kumimoji="1" lang="ja-JP" altLang="en-US" smtClean="0">
                <a:solidFill>
                  <a:prstClr val="black"/>
                </a:solidFill>
              </a:rPr>
              <a:pPr/>
              <a:t>‹#›</a:t>
            </a:fld>
            <a:endParaRPr kumimoji="1" lang="ja-JP" altLang="en-US" dirty="0">
              <a:solidFill>
                <a:prstClr val="black"/>
              </a:solidFill>
            </a:endParaRPr>
          </a:p>
        </p:txBody>
      </p:sp>
      <p:pic>
        <p:nvPicPr>
          <p:cNvPr id="6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06" y="87346"/>
            <a:ext cx="2016763" cy="153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942" y="4827897"/>
            <a:ext cx="1261578" cy="22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コネクタ 13"/>
          <p:cNvCxnSpPr/>
          <p:nvPr userDrawn="1"/>
        </p:nvCxnSpPr>
        <p:spPr>
          <a:xfrm>
            <a:off x="2362200" y="87348"/>
            <a:ext cx="0" cy="496226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5446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" y="99060"/>
            <a:ext cx="6821170" cy="419100"/>
          </a:xfrm>
          <a:prstGeom prst="rect">
            <a:avLst/>
          </a:prstGeom>
        </p:spPr>
        <p:txBody>
          <a:bodyPr anchor="ctr" anchorCtr="0"/>
          <a:lstStyle>
            <a:lvl1pPr>
              <a:defRPr sz="1350" b="1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9798" y="171689"/>
            <a:ext cx="534202" cy="273844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fld id="{A3D2805E-6D50-43BA-8D18-41ECB12575F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59717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51" y="1243246"/>
            <a:ext cx="3489298" cy="265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6789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" y="2663190"/>
            <a:ext cx="6225540" cy="537210"/>
          </a:xfrm>
          <a:prstGeom prst="rect">
            <a:avLst/>
          </a:prstGeom>
        </p:spPr>
        <p:txBody>
          <a:bodyPr lIns="0" anchor="t" anchorCtr="0">
            <a:normAutofit/>
          </a:bodyPr>
          <a:lstStyle>
            <a:lvl1pPr algn="l">
              <a:defRPr sz="2800" b="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" y="3158728"/>
            <a:ext cx="6210300" cy="460772"/>
          </a:xfrm>
          <a:prstGeom prst="rect">
            <a:avLst/>
          </a:prstGeom>
        </p:spPr>
        <p:txBody>
          <a:bodyPr lIns="0" anchor="t" anchorCtr="0"/>
          <a:lstStyle>
            <a:lvl1pPr marL="0" indent="0" algn="l">
              <a:buNone/>
              <a:defRPr sz="1400">
                <a:solidFill>
                  <a:schemeClr val="bg1">
                    <a:lumMod val="6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pic>
        <p:nvPicPr>
          <p:cNvPr id="14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4" y="87346"/>
            <a:ext cx="2882273" cy="219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コネクタ 16"/>
          <p:cNvCxnSpPr/>
          <p:nvPr userDrawn="1"/>
        </p:nvCxnSpPr>
        <p:spPr>
          <a:xfrm>
            <a:off x="274320" y="2514600"/>
            <a:ext cx="635127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5593" y="87347"/>
            <a:ext cx="2426967" cy="496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954" y="4747261"/>
            <a:ext cx="1590326" cy="27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4571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3180" y="2314575"/>
            <a:ext cx="6324600" cy="514350"/>
          </a:xfrm>
          <a:prstGeom prst="rect">
            <a:avLst/>
          </a:prstGeom>
        </p:spPr>
        <p:txBody>
          <a:bodyPr lIns="0" anchor="ctr" anchorCtr="0"/>
          <a:lstStyle>
            <a:lvl1pPr>
              <a:defRPr sz="2800" b="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02312" y="15081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700"/>
            </a:lvl1pPr>
          </a:lstStyle>
          <a:p>
            <a:fld id="{A3D2805E-6D50-43BA-8D18-41ECB12575F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6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04" y="87346"/>
            <a:ext cx="2016763" cy="153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942" y="4827896"/>
            <a:ext cx="1261578" cy="22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コネクタ 13"/>
          <p:cNvCxnSpPr/>
          <p:nvPr userDrawn="1"/>
        </p:nvCxnSpPr>
        <p:spPr>
          <a:xfrm>
            <a:off x="2362200" y="87347"/>
            <a:ext cx="0" cy="496226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9397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" y="99060"/>
            <a:ext cx="6821170" cy="419100"/>
          </a:xfrm>
          <a:prstGeom prst="rect">
            <a:avLst/>
          </a:prstGeom>
        </p:spPr>
        <p:txBody>
          <a:bodyPr anchor="ctr" anchorCtr="0"/>
          <a:lstStyle>
            <a:lvl1pPr>
              <a:defRPr sz="1800" b="1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9798" y="171688"/>
            <a:ext cx="534202" cy="273844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fld id="{A3D2805E-6D50-43BA-8D18-41ECB12575F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92842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51" y="1243245"/>
            <a:ext cx="3489298" cy="265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7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51" y="1243245"/>
            <a:ext cx="3489298" cy="265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0548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" y="2663190"/>
            <a:ext cx="6225540" cy="537210"/>
          </a:xfrm>
          <a:prstGeom prst="rect">
            <a:avLst/>
          </a:prstGeom>
        </p:spPr>
        <p:txBody>
          <a:bodyPr lIns="0" anchor="t" anchorCtr="0">
            <a:normAutofit/>
          </a:bodyPr>
          <a:lstStyle>
            <a:lvl1pPr algn="l">
              <a:defRPr sz="2800" b="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" y="3158728"/>
            <a:ext cx="6210300" cy="460772"/>
          </a:xfrm>
          <a:prstGeom prst="rect">
            <a:avLst/>
          </a:prstGeom>
        </p:spPr>
        <p:txBody>
          <a:bodyPr lIns="0" anchor="t" anchorCtr="0"/>
          <a:lstStyle>
            <a:lvl1pPr marL="0" indent="0" algn="l">
              <a:buNone/>
              <a:defRPr sz="1400">
                <a:solidFill>
                  <a:schemeClr val="bg1">
                    <a:lumMod val="6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pic>
        <p:nvPicPr>
          <p:cNvPr id="14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4" y="87346"/>
            <a:ext cx="2882273" cy="219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コネクタ 16"/>
          <p:cNvCxnSpPr/>
          <p:nvPr userDrawn="1"/>
        </p:nvCxnSpPr>
        <p:spPr>
          <a:xfrm>
            <a:off x="274320" y="2514600"/>
            <a:ext cx="635127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5593" y="87347"/>
            <a:ext cx="2426967" cy="496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954" y="4747261"/>
            <a:ext cx="1590326" cy="27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7953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3180" y="2314575"/>
            <a:ext cx="6324600" cy="514350"/>
          </a:xfrm>
          <a:prstGeom prst="rect">
            <a:avLst/>
          </a:prstGeom>
        </p:spPr>
        <p:txBody>
          <a:bodyPr lIns="0" anchor="ctr" anchorCtr="0"/>
          <a:lstStyle>
            <a:lvl1pPr>
              <a:defRPr sz="2800" b="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02312" y="15081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700"/>
            </a:lvl1pPr>
          </a:lstStyle>
          <a:p>
            <a:fld id="{A3D2805E-6D50-43BA-8D18-41ECB12575F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6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04" y="87346"/>
            <a:ext cx="2016763" cy="153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942" y="4827896"/>
            <a:ext cx="1261578" cy="22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コネクタ 13"/>
          <p:cNvCxnSpPr/>
          <p:nvPr userDrawn="1"/>
        </p:nvCxnSpPr>
        <p:spPr>
          <a:xfrm>
            <a:off x="2362200" y="87347"/>
            <a:ext cx="0" cy="496226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6991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" y="99060"/>
            <a:ext cx="6821170" cy="419100"/>
          </a:xfrm>
          <a:prstGeom prst="rect">
            <a:avLst/>
          </a:prstGeom>
        </p:spPr>
        <p:txBody>
          <a:bodyPr anchor="ctr" anchorCtr="0"/>
          <a:lstStyle>
            <a:lvl1pPr>
              <a:defRPr sz="1800" b="1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9798" y="171688"/>
            <a:ext cx="534202" cy="273844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fld id="{A3D2805E-6D50-43BA-8D18-41ECB12575F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4" name="Picture 44" descr="image003">
            <a:extLst>
              <a:ext uri="{FF2B5EF4-FFF2-40B4-BE49-F238E27FC236}">
                <a16:creationId xmlns:a16="http://schemas.microsoft.com/office/drawing/2014/main" id="{3BB46D51-2525-491D-9D9B-A558DB5775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387" y="93815"/>
            <a:ext cx="398867" cy="351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4656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51" y="1243245"/>
            <a:ext cx="3489298" cy="265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4754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" y="2663190"/>
            <a:ext cx="6225540" cy="537210"/>
          </a:xfrm>
          <a:prstGeom prst="rect">
            <a:avLst/>
          </a:prstGeom>
        </p:spPr>
        <p:txBody>
          <a:bodyPr lIns="0" anchor="t" anchorCtr="0">
            <a:normAutofit/>
          </a:bodyPr>
          <a:lstStyle>
            <a:lvl1pPr algn="l">
              <a:defRPr sz="2800" b="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" y="3158728"/>
            <a:ext cx="6210300" cy="460772"/>
          </a:xfrm>
          <a:prstGeom prst="rect">
            <a:avLst/>
          </a:prstGeom>
        </p:spPr>
        <p:txBody>
          <a:bodyPr lIns="0" anchor="t" anchorCtr="0"/>
          <a:lstStyle>
            <a:lvl1pPr marL="0" indent="0" algn="l">
              <a:buNone/>
              <a:defRPr sz="1400">
                <a:solidFill>
                  <a:schemeClr val="bg1">
                    <a:lumMod val="6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pic>
        <p:nvPicPr>
          <p:cNvPr id="14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4" y="87346"/>
            <a:ext cx="2882273" cy="219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コネクタ 16"/>
          <p:cNvCxnSpPr/>
          <p:nvPr userDrawn="1"/>
        </p:nvCxnSpPr>
        <p:spPr>
          <a:xfrm>
            <a:off x="274320" y="2514600"/>
            <a:ext cx="635127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5593" y="87347"/>
            <a:ext cx="2426967" cy="496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954" y="4747261"/>
            <a:ext cx="1590326" cy="27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0310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3180" y="2314575"/>
            <a:ext cx="6324600" cy="514350"/>
          </a:xfrm>
          <a:prstGeom prst="rect">
            <a:avLst/>
          </a:prstGeom>
        </p:spPr>
        <p:txBody>
          <a:bodyPr lIns="0" anchor="ctr" anchorCtr="0"/>
          <a:lstStyle>
            <a:lvl1pPr>
              <a:defRPr sz="2800" b="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02312" y="15081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700"/>
            </a:lvl1pPr>
          </a:lstStyle>
          <a:p>
            <a:fld id="{A3D2805E-6D50-43BA-8D18-41ECB12575F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6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04" y="87346"/>
            <a:ext cx="2016763" cy="153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942" y="4827896"/>
            <a:ext cx="1261578" cy="22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コネクタ 13"/>
          <p:cNvCxnSpPr/>
          <p:nvPr userDrawn="1"/>
        </p:nvCxnSpPr>
        <p:spPr>
          <a:xfrm>
            <a:off x="2362200" y="87347"/>
            <a:ext cx="0" cy="496226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4562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" y="99060"/>
            <a:ext cx="6821170" cy="419100"/>
          </a:xfrm>
          <a:prstGeom prst="rect">
            <a:avLst/>
          </a:prstGeom>
        </p:spPr>
        <p:txBody>
          <a:bodyPr anchor="ctr" anchorCtr="0"/>
          <a:lstStyle>
            <a:lvl1pPr>
              <a:defRPr sz="1800" b="1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9798" y="171688"/>
            <a:ext cx="534202" cy="273844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fld id="{A3D2805E-6D50-43BA-8D18-41ECB12575F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14714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51" y="1243245"/>
            <a:ext cx="3489298" cy="265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4214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" y="2663190"/>
            <a:ext cx="6225540" cy="537210"/>
          </a:xfrm>
          <a:prstGeom prst="rect">
            <a:avLst/>
          </a:prstGeom>
        </p:spPr>
        <p:txBody>
          <a:bodyPr lIns="0" anchor="t" anchorCtr="0">
            <a:normAutofit/>
          </a:bodyPr>
          <a:lstStyle>
            <a:lvl1pPr algn="l">
              <a:defRPr sz="2800" b="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" y="3158728"/>
            <a:ext cx="6210300" cy="460772"/>
          </a:xfrm>
          <a:prstGeom prst="rect">
            <a:avLst/>
          </a:prstGeom>
        </p:spPr>
        <p:txBody>
          <a:bodyPr lIns="0" anchor="t" anchorCtr="0"/>
          <a:lstStyle>
            <a:lvl1pPr marL="0" indent="0" algn="l">
              <a:buNone/>
              <a:defRPr sz="1400">
                <a:solidFill>
                  <a:schemeClr val="bg1">
                    <a:lumMod val="6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pic>
        <p:nvPicPr>
          <p:cNvPr id="14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4" y="87346"/>
            <a:ext cx="2882273" cy="219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コネクタ 16"/>
          <p:cNvCxnSpPr/>
          <p:nvPr userDrawn="1"/>
        </p:nvCxnSpPr>
        <p:spPr>
          <a:xfrm>
            <a:off x="274320" y="2514600"/>
            <a:ext cx="635127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5593" y="87347"/>
            <a:ext cx="2426967" cy="496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954" y="4747261"/>
            <a:ext cx="1590326" cy="27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512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3180" y="2314575"/>
            <a:ext cx="6324600" cy="514350"/>
          </a:xfrm>
          <a:prstGeom prst="rect">
            <a:avLst/>
          </a:prstGeom>
        </p:spPr>
        <p:txBody>
          <a:bodyPr lIns="0" anchor="ctr" anchorCtr="0"/>
          <a:lstStyle>
            <a:lvl1pPr>
              <a:defRPr sz="2800" b="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02312" y="150813"/>
            <a:ext cx="2057400" cy="273844"/>
          </a:xfrm>
        </p:spPr>
        <p:txBody>
          <a:bodyPr/>
          <a:lstStyle>
            <a:lvl1pPr>
              <a:defRPr sz="700"/>
            </a:lvl1pPr>
          </a:lstStyle>
          <a:p>
            <a:fld id="{A3D2805E-6D50-43BA-8D18-41ECB12575F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6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04" y="87346"/>
            <a:ext cx="2016763" cy="153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942" y="4827896"/>
            <a:ext cx="1261578" cy="22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コネクタ 13"/>
          <p:cNvCxnSpPr/>
          <p:nvPr userDrawn="1"/>
        </p:nvCxnSpPr>
        <p:spPr>
          <a:xfrm>
            <a:off x="2362200" y="87347"/>
            <a:ext cx="0" cy="496226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42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" y="2663190"/>
            <a:ext cx="6225540" cy="537210"/>
          </a:xfrm>
          <a:prstGeom prst="rect">
            <a:avLst/>
          </a:prstGeom>
        </p:spPr>
        <p:txBody>
          <a:bodyPr lIns="0" anchor="t" anchorCtr="0">
            <a:normAutofit/>
          </a:bodyPr>
          <a:lstStyle>
            <a:lvl1pPr algn="l">
              <a:defRPr sz="2800" b="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" y="3158728"/>
            <a:ext cx="6210300" cy="460772"/>
          </a:xfrm>
          <a:prstGeom prst="rect">
            <a:avLst/>
          </a:prstGeom>
        </p:spPr>
        <p:txBody>
          <a:bodyPr lIns="0" anchor="t" anchorCtr="0"/>
          <a:lstStyle>
            <a:lvl1pPr marL="0" indent="0" algn="l">
              <a:buNone/>
              <a:defRPr sz="1400">
                <a:solidFill>
                  <a:schemeClr val="bg1">
                    <a:lumMod val="6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pic>
        <p:nvPicPr>
          <p:cNvPr id="14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4" y="87346"/>
            <a:ext cx="2882273" cy="219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コネクタ 16"/>
          <p:cNvCxnSpPr/>
          <p:nvPr userDrawn="1"/>
        </p:nvCxnSpPr>
        <p:spPr>
          <a:xfrm>
            <a:off x="274320" y="2514600"/>
            <a:ext cx="635127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5593" y="87347"/>
            <a:ext cx="2426967" cy="496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954" y="4747261"/>
            <a:ext cx="1590326" cy="27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 userDrawn="1"/>
        </p:nvSpPr>
        <p:spPr>
          <a:xfrm>
            <a:off x="274320" y="4754882"/>
            <a:ext cx="1028700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54000" tIns="54000" rIns="54000" bIns="54000" rtlCol="0" anchor="ctr" anchorCtr="0">
            <a:noAutofit/>
          </a:bodyPr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confidential</a:t>
            </a:r>
            <a:endParaRPr kumimoji="1" lang="ja-JP" altLang="en-US" sz="1200" dirty="0">
              <a:solidFill>
                <a:srgbClr val="C0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59418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" y="99060"/>
            <a:ext cx="6821170" cy="419100"/>
          </a:xfrm>
          <a:prstGeom prst="rect">
            <a:avLst/>
          </a:prstGeom>
        </p:spPr>
        <p:txBody>
          <a:bodyPr anchor="ctr" anchorCtr="0"/>
          <a:lstStyle>
            <a:lvl1pPr>
              <a:defRPr sz="1800" b="1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26780" y="152084"/>
            <a:ext cx="534202" cy="273844"/>
          </a:xfrm>
        </p:spPr>
        <p:txBody>
          <a:bodyPr/>
          <a:lstStyle>
            <a:lvl1pPr>
              <a:defRPr sz="70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fld id="{A3D2805E-6D50-43BA-8D18-41ECB12575F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17206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51" y="1243245"/>
            <a:ext cx="3489298" cy="265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60035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" y="2663190"/>
            <a:ext cx="6225540" cy="537210"/>
          </a:xfrm>
          <a:prstGeom prst="rect">
            <a:avLst/>
          </a:prstGeom>
        </p:spPr>
        <p:txBody>
          <a:bodyPr lIns="0" anchor="t" anchorCtr="0">
            <a:normAutofit/>
          </a:bodyPr>
          <a:lstStyle>
            <a:lvl1pPr algn="l">
              <a:defRPr sz="2800" b="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" y="3158728"/>
            <a:ext cx="6210300" cy="460772"/>
          </a:xfrm>
          <a:prstGeom prst="rect">
            <a:avLst/>
          </a:prstGeom>
        </p:spPr>
        <p:txBody>
          <a:bodyPr lIns="0" anchor="t" anchorCtr="0"/>
          <a:lstStyle>
            <a:lvl1pPr marL="0" indent="0" algn="l">
              <a:buNone/>
              <a:defRPr sz="1400">
                <a:solidFill>
                  <a:schemeClr val="bg1">
                    <a:lumMod val="6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pic>
        <p:nvPicPr>
          <p:cNvPr id="14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4" y="87346"/>
            <a:ext cx="2882273" cy="219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コネクタ 16"/>
          <p:cNvCxnSpPr/>
          <p:nvPr userDrawn="1"/>
        </p:nvCxnSpPr>
        <p:spPr>
          <a:xfrm>
            <a:off x="274320" y="2514600"/>
            <a:ext cx="635127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5593" y="87347"/>
            <a:ext cx="2426967" cy="496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954" y="4747261"/>
            <a:ext cx="1590326" cy="27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5906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3180" y="2314575"/>
            <a:ext cx="6324600" cy="514350"/>
          </a:xfrm>
          <a:prstGeom prst="rect">
            <a:avLst/>
          </a:prstGeom>
        </p:spPr>
        <p:txBody>
          <a:bodyPr lIns="0" anchor="ctr" anchorCtr="0"/>
          <a:lstStyle>
            <a:lvl1pPr>
              <a:defRPr sz="2800" b="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02312" y="15081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700"/>
            </a:lvl1pPr>
          </a:lstStyle>
          <a:p>
            <a:fld id="{A3D2805E-6D50-43BA-8D18-41ECB12575F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6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04" y="87346"/>
            <a:ext cx="2016763" cy="153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942" y="4827896"/>
            <a:ext cx="1261578" cy="22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コネクタ 13"/>
          <p:cNvCxnSpPr/>
          <p:nvPr userDrawn="1"/>
        </p:nvCxnSpPr>
        <p:spPr>
          <a:xfrm>
            <a:off x="2362200" y="87347"/>
            <a:ext cx="0" cy="496226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61142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" y="99060"/>
            <a:ext cx="6821170" cy="419100"/>
          </a:xfrm>
          <a:prstGeom prst="rect">
            <a:avLst/>
          </a:prstGeom>
        </p:spPr>
        <p:txBody>
          <a:bodyPr anchor="ctr" anchorCtr="0"/>
          <a:lstStyle>
            <a:lvl1pPr>
              <a:defRPr sz="1800" b="1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9798" y="171688"/>
            <a:ext cx="534202" cy="273844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fld id="{A3D2805E-6D50-43BA-8D18-41ECB12575F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43359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51" y="1243245"/>
            <a:ext cx="3489298" cy="265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7280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" y="2663190"/>
            <a:ext cx="6225540" cy="537210"/>
          </a:xfrm>
          <a:prstGeom prst="rect">
            <a:avLst/>
          </a:prstGeom>
        </p:spPr>
        <p:txBody>
          <a:bodyPr lIns="0" anchor="t" anchorCtr="0">
            <a:normAutofit/>
          </a:bodyPr>
          <a:lstStyle>
            <a:lvl1pPr algn="l">
              <a:defRPr sz="2800" b="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" y="3158728"/>
            <a:ext cx="6210300" cy="460772"/>
          </a:xfrm>
          <a:prstGeom prst="rect">
            <a:avLst/>
          </a:prstGeom>
        </p:spPr>
        <p:txBody>
          <a:bodyPr lIns="0" anchor="t" anchorCtr="0"/>
          <a:lstStyle>
            <a:lvl1pPr marL="0" indent="0" algn="l">
              <a:buNone/>
              <a:defRPr sz="1400">
                <a:solidFill>
                  <a:schemeClr val="bg1">
                    <a:lumMod val="6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pic>
        <p:nvPicPr>
          <p:cNvPr id="14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4" y="87346"/>
            <a:ext cx="2882273" cy="219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コネクタ 16"/>
          <p:cNvCxnSpPr/>
          <p:nvPr userDrawn="1"/>
        </p:nvCxnSpPr>
        <p:spPr>
          <a:xfrm>
            <a:off x="274320" y="2514600"/>
            <a:ext cx="635127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5593" y="87347"/>
            <a:ext cx="2426967" cy="496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954" y="4747261"/>
            <a:ext cx="1590326" cy="27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3579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3180" y="2314575"/>
            <a:ext cx="6324600" cy="514350"/>
          </a:xfrm>
          <a:prstGeom prst="rect">
            <a:avLst/>
          </a:prstGeom>
        </p:spPr>
        <p:txBody>
          <a:bodyPr lIns="0" anchor="ctr" anchorCtr="0"/>
          <a:lstStyle>
            <a:lvl1pPr>
              <a:defRPr sz="2800" b="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02312" y="15081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700"/>
            </a:lvl1pPr>
          </a:lstStyle>
          <a:p>
            <a:fld id="{A3D2805E-6D50-43BA-8D18-41ECB12575F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6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04" y="87346"/>
            <a:ext cx="2016763" cy="153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942" y="4827896"/>
            <a:ext cx="1261578" cy="22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コネクタ 13"/>
          <p:cNvCxnSpPr/>
          <p:nvPr userDrawn="1"/>
        </p:nvCxnSpPr>
        <p:spPr>
          <a:xfrm>
            <a:off x="2362200" y="87347"/>
            <a:ext cx="0" cy="496226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36497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" y="99060"/>
            <a:ext cx="6821170" cy="419100"/>
          </a:xfrm>
          <a:prstGeom prst="rect">
            <a:avLst/>
          </a:prstGeom>
        </p:spPr>
        <p:txBody>
          <a:bodyPr anchor="ctr" anchorCtr="0"/>
          <a:lstStyle>
            <a:lvl1pPr>
              <a:defRPr sz="1800" b="1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9798" y="171688"/>
            <a:ext cx="534202" cy="273844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fld id="{A3D2805E-6D50-43BA-8D18-41ECB12575F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4" name="Picture 44" descr="image003">
            <a:extLst>
              <a:ext uri="{FF2B5EF4-FFF2-40B4-BE49-F238E27FC236}">
                <a16:creationId xmlns:a16="http://schemas.microsoft.com/office/drawing/2014/main" id="{3BB46D51-2525-491D-9D9B-A558DB5775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639" y="123023"/>
            <a:ext cx="398867" cy="351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11199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51" y="1243245"/>
            <a:ext cx="3489298" cy="265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91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3180" y="2314575"/>
            <a:ext cx="6324600" cy="514350"/>
          </a:xfrm>
          <a:prstGeom prst="rect">
            <a:avLst/>
          </a:prstGeom>
        </p:spPr>
        <p:txBody>
          <a:bodyPr lIns="0" anchor="ctr" anchorCtr="0"/>
          <a:lstStyle>
            <a:lvl1pPr>
              <a:defRPr sz="2800" b="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02312" y="150813"/>
            <a:ext cx="2057400" cy="273844"/>
          </a:xfrm>
        </p:spPr>
        <p:txBody>
          <a:bodyPr/>
          <a:lstStyle>
            <a:lvl1pPr>
              <a:defRPr sz="700"/>
            </a:lvl1pPr>
          </a:lstStyle>
          <a:p>
            <a:fld id="{A3D2805E-6D50-43BA-8D18-41ECB12575F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6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04" y="87346"/>
            <a:ext cx="2016763" cy="153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942" y="4827896"/>
            <a:ext cx="1261578" cy="22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コネクタ 13"/>
          <p:cNvCxnSpPr/>
          <p:nvPr userDrawn="1"/>
        </p:nvCxnSpPr>
        <p:spPr>
          <a:xfrm>
            <a:off x="2362200" y="87347"/>
            <a:ext cx="0" cy="496226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 userDrawn="1"/>
        </p:nvSpPr>
        <p:spPr>
          <a:xfrm>
            <a:off x="274320" y="4754882"/>
            <a:ext cx="1028700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54000" tIns="54000" rIns="54000" bIns="54000" rtlCol="0" anchor="ctr" anchorCtr="0">
            <a:noAutofit/>
          </a:bodyPr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confidential</a:t>
            </a:r>
            <a:endParaRPr kumimoji="1" lang="ja-JP" altLang="en-US" sz="1200" dirty="0">
              <a:solidFill>
                <a:srgbClr val="C0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79076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" y="2663190"/>
            <a:ext cx="6225540" cy="537210"/>
          </a:xfrm>
          <a:prstGeom prst="rect">
            <a:avLst/>
          </a:prstGeom>
        </p:spPr>
        <p:txBody>
          <a:bodyPr lIns="0" anchor="t" anchorCtr="0">
            <a:normAutofit/>
          </a:bodyPr>
          <a:lstStyle>
            <a:lvl1pPr algn="l">
              <a:defRPr sz="2800" b="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" y="3158728"/>
            <a:ext cx="6210300" cy="460772"/>
          </a:xfrm>
          <a:prstGeom prst="rect">
            <a:avLst/>
          </a:prstGeom>
        </p:spPr>
        <p:txBody>
          <a:bodyPr lIns="0" anchor="t" anchorCtr="0"/>
          <a:lstStyle>
            <a:lvl1pPr marL="0" indent="0" algn="l">
              <a:buNone/>
              <a:defRPr sz="1400">
                <a:solidFill>
                  <a:schemeClr val="bg1">
                    <a:lumMod val="6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pic>
        <p:nvPicPr>
          <p:cNvPr id="14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4" y="87346"/>
            <a:ext cx="2882273" cy="219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コネクタ 16"/>
          <p:cNvCxnSpPr/>
          <p:nvPr userDrawn="1"/>
        </p:nvCxnSpPr>
        <p:spPr>
          <a:xfrm>
            <a:off x="274320" y="2514600"/>
            <a:ext cx="635127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5593" y="87347"/>
            <a:ext cx="2426967" cy="496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954" y="4747261"/>
            <a:ext cx="1590326" cy="27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85982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3180" y="2314575"/>
            <a:ext cx="6324600" cy="514350"/>
          </a:xfrm>
          <a:prstGeom prst="rect">
            <a:avLst/>
          </a:prstGeom>
        </p:spPr>
        <p:txBody>
          <a:bodyPr lIns="0" anchor="ctr" anchorCtr="0"/>
          <a:lstStyle>
            <a:lvl1pPr>
              <a:defRPr sz="2800" b="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02312" y="15081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700"/>
            </a:lvl1pPr>
          </a:lstStyle>
          <a:p>
            <a:fld id="{A3D2805E-6D50-43BA-8D18-41ECB12575F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6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04" y="87346"/>
            <a:ext cx="2016763" cy="153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942" y="4827896"/>
            <a:ext cx="1261578" cy="22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コネクタ 13"/>
          <p:cNvCxnSpPr/>
          <p:nvPr userDrawn="1"/>
        </p:nvCxnSpPr>
        <p:spPr>
          <a:xfrm>
            <a:off x="2362200" y="87347"/>
            <a:ext cx="0" cy="496226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7689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" y="99060"/>
            <a:ext cx="6821170" cy="419100"/>
          </a:xfrm>
          <a:prstGeom prst="rect">
            <a:avLst/>
          </a:prstGeom>
        </p:spPr>
        <p:txBody>
          <a:bodyPr anchor="ctr" anchorCtr="0"/>
          <a:lstStyle>
            <a:lvl1pPr>
              <a:defRPr sz="1800" b="1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9798" y="171688"/>
            <a:ext cx="534202" cy="273844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fld id="{A3D2805E-6D50-43BA-8D18-41ECB12575F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4" name="Picture 44" descr="image003">
            <a:extLst>
              <a:ext uri="{FF2B5EF4-FFF2-40B4-BE49-F238E27FC236}">
                <a16:creationId xmlns:a16="http://schemas.microsoft.com/office/drawing/2014/main" id="{3BB46D51-2525-491D-9D9B-A558DB5775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387" y="93815"/>
            <a:ext cx="398867" cy="351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10305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51" y="1243245"/>
            <a:ext cx="3489298" cy="265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69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" y="99060"/>
            <a:ext cx="6584950" cy="419100"/>
          </a:xfrm>
          <a:prstGeom prst="rect">
            <a:avLst/>
          </a:prstGeom>
        </p:spPr>
        <p:txBody>
          <a:bodyPr anchor="ctr" anchorCtr="0"/>
          <a:lstStyle>
            <a:lvl1pPr>
              <a:defRPr sz="1800" b="1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26780" y="152084"/>
            <a:ext cx="534202" cy="273844"/>
          </a:xfrm>
        </p:spPr>
        <p:txBody>
          <a:bodyPr/>
          <a:lstStyle>
            <a:lvl1pPr>
              <a:defRPr sz="70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fld id="{A3D2805E-6D50-43BA-8D18-41ECB12575F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867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51" y="1243245"/>
            <a:ext cx="3489298" cy="265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17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D20F-FC2F-4A04-9DD4-D4D1022E9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A8E43-A4BD-4BA1-A4C8-CED0262A9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04979-6267-431F-B7B8-2AE1F710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052B-B901-4A05-BB92-4530390E253F}" type="datetimeFigureOut">
              <a:rPr lang="en-IN" smtClean="0"/>
              <a:t>08-07-2022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80E31-525B-4095-A11A-EFF5F082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BF2EB-E059-4E0E-B019-77B1AA45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32FA-9D59-4C59-A420-204E134F6E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17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slideLayout" Target="../slideLayouts/slideLayout46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.wmf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4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slideLayout" Target="../slideLayouts/slideLayout50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1.wmf"/><Relationship Id="rId5" Type="http://schemas.openxmlformats.org/officeDocument/2006/relationships/theme" Target="../theme/theme11.xml"/><Relationship Id="rId4" Type="http://schemas.openxmlformats.org/officeDocument/2006/relationships/slideLayout" Target="../slideLayouts/slideLayout5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slideLayout" Target="../slideLayouts/slideLayout54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1.wmf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55.xml"/><Relationship Id="rId9" Type="http://schemas.openxmlformats.org/officeDocument/2006/relationships/image" Target="../media/image4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slideLayout" Target="../slideLayouts/slideLayout58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1.wmf"/><Relationship Id="rId5" Type="http://schemas.openxmlformats.org/officeDocument/2006/relationships/theme" Target="../theme/theme13.xml"/><Relationship Id="rId4" Type="http://schemas.openxmlformats.org/officeDocument/2006/relationships/slideLayout" Target="../slideLayouts/slideLayout59.xml"/><Relationship Id="rId9" Type="http://schemas.openxmlformats.org/officeDocument/2006/relationships/image" Target="../media/image4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slideLayout" Target="../slideLayouts/slideLayout6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image" Target="../media/image1.wmf"/><Relationship Id="rId5" Type="http://schemas.openxmlformats.org/officeDocument/2006/relationships/theme" Target="../theme/theme14.xml"/><Relationship Id="rId4" Type="http://schemas.openxmlformats.org/officeDocument/2006/relationships/slideLayout" Target="../slideLayouts/slideLayout6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w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slideLayout" Target="../slideLayouts/slideLayout26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jpe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slideLayout" Target="../slideLayouts/slideLayout30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.wmf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31.xml"/><Relationship Id="rId9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.wmf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35.xml"/><Relationship Id="rId9" Type="http://schemas.openxmlformats.org/officeDocument/2006/relationships/image" Target="../media/image9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slideLayout" Target="../slideLayouts/slideLayout38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.w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9.xml"/><Relationship Id="rId9" Type="http://schemas.openxmlformats.org/officeDocument/2006/relationships/image" Target="../media/image4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slideLayout" Target="../slideLayouts/slideLayout4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.wmf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942" y="4827896"/>
            <a:ext cx="1261578" cy="22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TERA093\OneDrive\デスクトップ\名称未設定-6.wmf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2" y="87348"/>
            <a:ext cx="8627578" cy="40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2" y="4687414"/>
            <a:ext cx="507195" cy="38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 userDrawn="1"/>
        </p:nvSpPr>
        <p:spPr>
          <a:xfrm>
            <a:off x="1226820" y="4827895"/>
            <a:ext cx="6416040" cy="243840"/>
          </a:xfrm>
          <a:prstGeom prst="rect">
            <a:avLst/>
          </a:prstGeom>
          <a:noFill/>
        </p:spPr>
        <p:txBody>
          <a:bodyPr wrap="none" lIns="54000" tIns="54000" rIns="54000" bIns="54000" rtlCol="0" anchor="ctr" anchorCtr="0">
            <a:no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Ⓒ </a:t>
            </a:r>
            <a:r>
              <a:rPr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Musashi Seimitsu Industry </a:t>
            </a:r>
            <a:r>
              <a:rPr kumimoji="1"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All Rights Reserved.</a:t>
            </a:r>
          </a:p>
        </p:txBody>
      </p:sp>
      <p:pic>
        <p:nvPicPr>
          <p:cNvPr id="6" name="Picture 44" descr="image003">
            <a:extLst>
              <a:ext uri="{FF2B5EF4-FFF2-40B4-BE49-F238E27FC236}">
                <a16:creationId xmlns:a16="http://schemas.microsoft.com/office/drawing/2014/main" id="{53061211-3637-4625-9392-055528FC99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639" y="123023"/>
            <a:ext cx="398867" cy="351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294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7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942" y="4827896"/>
            <a:ext cx="1261578" cy="22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TERA093\OneDrive\デスクトップ\名称未設定-6.wmf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2" y="87348"/>
            <a:ext cx="8627578" cy="40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2" y="4687414"/>
            <a:ext cx="507195" cy="38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 userDrawn="1"/>
        </p:nvSpPr>
        <p:spPr>
          <a:xfrm>
            <a:off x="1226820" y="4827895"/>
            <a:ext cx="6416040" cy="243840"/>
          </a:xfrm>
          <a:prstGeom prst="rect">
            <a:avLst/>
          </a:prstGeom>
          <a:noFill/>
        </p:spPr>
        <p:txBody>
          <a:bodyPr wrap="none" lIns="54000" tIns="54000" rIns="54000" bIns="54000" rtlCol="0" anchor="ctr" anchorCtr="0">
            <a:no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Ⓒ </a:t>
            </a:r>
            <a:r>
              <a:rPr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Musashi Seimitsu Industry </a:t>
            </a:r>
            <a:r>
              <a:rPr kumimoji="1"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All Rights Reserved.</a:t>
            </a:r>
          </a:p>
        </p:txBody>
      </p:sp>
      <p:pic>
        <p:nvPicPr>
          <p:cNvPr id="6" name="Picture 44" descr="image003">
            <a:extLst>
              <a:ext uri="{FF2B5EF4-FFF2-40B4-BE49-F238E27FC236}">
                <a16:creationId xmlns:a16="http://schemas.microsoft.com/office/drawing/2014/main" id="{53061211-3637-4625-9392-055528FC99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691" y="112587"/>
            <a:ext cx="398867" cy="351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68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7072" y="15081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fld id="{A3D2805E-6D50-43BA-8D18-41ECB12575F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265" y="5003304"/>
            <a:ext cx="797735" cy="14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TERA093\OneDrive\デスクトップ\名称未設定-6.wmf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2" y="87348"/>
            <a:ext cx="8627578" cy="40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8" y="4802615"/>
            <a:ext cx="426109" cy="32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 userDrawn="1"/>
        </p:nvSpPr>
        <p:spPr>
          <a:xfrm>
            <a:off x="1226820" y="4827895"/>
            <a:ext cx="6416040" cy="243840"/>
          </a:xfrm>
          <a:prstGeom prst="rect">
            <a:avLst/>
          </a:prstGeom>
          <a:noFill/>
        </p:spPr>
        <p:txBody>
          <a:bodyPr wrap="none" lIns="54000" tIns="54000" rIns="54000" bIns="54000" rtlCol="0" anchor="ctr" anchorCtr="0">
            <a:no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Ⓒ </a:t>
            </a:r>
            <a:r>
              <a:rPr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Musashi Seimitsu Industry </a:t>
            </a:r>
            <a:r>
              <a:rPr kumimoji="1"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3800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942" y="4827896"/>
            <a:ext cx="1261578" cy="22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TERA093\OneDrive\デスクトップ\名称未設定-6.wmf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2" y="87348"/>
            <a:ext cx="8627578" cy="40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2" y="4687414"/>
            <a:ext cx="507195" cy="38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 userDrawn="1"/>
        </p:nvSpPr>
        <p:spPr>
          <a:xfrm>
            <a:off x="1226820" y="4827895"/>
            <a:ext cx="6416040" cy="243840"/>
          </a:xfrm>
          <a:prstGeom prst="rect">
            <a:avLst/>
          </a:prstGeom>
          <a:noFill/>
        </p:spPr>
        <p:txBody>
          <a:bodyPr wrap="none" lIns="54000" tIns="54000" rIns="54000" bIns="54000" rtlCol="0" anchor="ctr" anchorCtr="0">
            <a:no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Ⓒ </a:t>
            </a:r>
            <a:r>
              <a:rPr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Musashi Seimitsu Industry </a:t>
            </a:r>
            <a:r>
              <a:rPr kumimoji="1"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All Rights Reserved.</a:t>
            </a:r>
          </a:p>
        </p:txBody>
      </p:sp>
      <p:pic>
        <p:nvPicPr>
          <p:cNvPr id="6" name="Picture 44" descr="image003">
            <a:extLst>
              <a:ext uri="{FF2B5EF4-FFF2-40B4-BE49-F238E27FC236}">
                <a16:creationId xmlns:a16="http://schemas.microsoft.com/office/drawing/2014/main" id="{53061211-3637-4625-9392-055528FC99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474" y="137828"/>
            <a:ext cx="398867" cy="351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8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942" y="4827896"/>
            <a:ext cx="1261578" cy="22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TERA093\OneDrive\デスクトップ\名称未設定-6.wmf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2" y="87348"/>
            <a:ext cx="8627578" cy="40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2" y="4687414"/>
            <a:ext cx="507195" cy="38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 userDrawn="1"/>
        </p:nvSpPr>
        <p:spPr>
          <a:xfrm>
            <a:off x="1226820" y="4827895"/>
            <a:ext cx="6416040" cy="243840"/>
          </a:xfrm>
          <a:prstGeom prst="rect">
            <a:avLst/>
          </a:prstGeom>
          <a:noFill/>
        </p:spPr>
        <p:txBody>
          <a:bodyPr wrap="none" lIns="54000" tIns="54000" rIns="54000" bIns="54000" rtlCol="0" anchor="ctr" anchorCtr="0">
            <a:no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Ⓒ </a:t>
            </a:r>
            <a:r>
              <a:rPr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Musashi Seimitsu Industry </a:t>
            </a:r>
            <a:r>
              <a:rPr kumimoji="1"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All Rights Reserved.</a:t>
            </a:r>
          </a:p>
        </p:txBody>
      </p:sp>
      <p:pic>
        <p:nvPicPr>
          <p:cNvPr id="6" name="Picture 44" descr="image003">
            <a:extLst>
              <a:ext uri="{FF2B5EF4-FFF2-40B4-BE49-F238E27FC236}">
                <a16:creationId xmlns:a16="http://schemas.microsoft.com/office/drawing/2014/main" id="{53061211-3637-4625-9392-055528FC99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639" y="123023"/>
            <a:ext cx="398867" cy="351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45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942" y="4827896"/>
            <a:ext cx="1261578" cy="22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TERA093\OneDrive\デスクトップ\名称未設定-6.wmf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2" y="87348"/>
            <a:ext cx="8627578" cy="40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2" y="4687414"/>
            <a:ext cx="507195" cy="38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 userDrawn="1"/>
        </p:nvSpPr>
        <p:spPr>
          <a:xfrm>
            <a:off x="1226820" y="4827895"/>
            <a:ext cx="6416040" cy="243840"/>
          </a:xfrm>
          <a:prstGeom prst="rect">
            <a:avLst/>
          </a:prstGeom>
          <a:noFill/>
        </p:spPr>
        <p:txBody>
          <a:bodyPr wrap="none" lIns="54000" tIns="54000" rIns="54000" bIns="54000" rtlCol="0" anchor="ctr" anchorCtr="0">
            <a:no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Ⓒ </a:t>
            </a:r>
            <a:r>
              <a:rPr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Musashi Seimitsu Industry </a:t>
            </a:r>
            <a:r>
              <a:rPr kumimoji="1"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8332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7072" y="15081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fld id="{A3D2805E-6D50-43BA-8D18-41ECB12575F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942" y="4827896"/>
            <a:ext cx="1261578" cy="22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TERA093\OneDrive\デスクトップ\名称未設定-6.wmf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2" y="87348"/>
            <a:ext cx="8627578" cy="40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4" y="4214863"/>
            <a:ext cx="1059415" cy="80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 userDrawn="1"/>
        </p:nvSpPr>
        <p:spPr>
          <a:xfrm>
            <a:off x="1226820" y="4827895"/>
            <a:ext cx="6416040" cy="243840"/>
          </a:xfrm>
          <a:prstGeom prst="rect">
            <a:avLst/>
          </a:prstGeom>
          <a:noFill/>
        </p:spPr>
        <p:txBody>
          <a:bodyPr wrap="none" lIns="54000" tIns="54000" rIns="54000" bIns="54000" rtlCol="0" anchor="ctr" anchorCtr="0">
            <a:no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Ⓒ </a:t>
            </a:r>
            <a:r>
              <a:rPr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Musashi Seimitsu Industry </a:t>
            </a:r>
            <a:r>
              <a:rPr kumimoji="1"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All Rights Reserved.</a:t>
            </a:r>
          </a:p>
        </p:txBody>
      </p:sp>
      <p:sp>
        <p:nvSpPr>
          <p:cNvPr id="2" name="テキスト ボックス 1"/>
          <p:cNvSpPr txBox="1"/>
          <p:nvPr userDrawn="1"/>
        </p:nvSpPr>
        <p:spPr>
          <a:xfrm>
            <a:off x="6774180" y="174146"/>
            <a:ext cx="10287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54000" tIns="54000" rIns="54000" bIns="54000" rtlCol="0" anchor="ctr" anchorCtr="0"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confidential</a:t>
            </a:r>
            <a:endParaRPr kumimoji="1" lang="ja-JP" altLang="en-US" sz="1200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8" name="Picture 44" descr="image003">
            <a:extLst>
              <a:ext uri="{FF2B5EF4-FFF2-40B4-BE49-F238E27FC236}">
                <a16:creationId xmlns:a16="http://schemas.microsoft.com/office/drawing/2014/main" id="{1528D9A4-810A-422D-BD2A-E2117AC10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100" y="127816"/>
            <a:ext cx="398867" cy="351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09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2E474-C98A-4F18-8578-BC41F439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58A3C-FE6D-4D4E-928C-7FA2943F5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53F32-F454-47F8-9E53-AF4C8E30B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7052B-B901-4A05-BB92-4530390E253F}" type="datetimeFigureOut">
              <a:rPr lang="en-IN" smtClean="0"/>
              <a:t>08-07-2022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060A6-2138-45C5-9A0E-FFFA23F9E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B26DE-FBEC-4376-AAA8-0D1BA2579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932FA-9D59-4C59-A420-204E134F6E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98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705" y="87346"/>
            <a:ext cx="8962856" cy="496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7072" y="4717039"/>
            <a:ext cx="2057400" cy="273844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fld id="{A3D2805E-6D50-43BA-8D18-41ECB12575F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1358900" y="4742439"/>
            <a:ext cx="6419850" cy="243840"/>
          </a:xfrm>
          <a:prstGeom prst="rect">
            <a:avLst/>
          </a:prstGeom>
          <a:noFill/>
        </p:spPr>
        <p:txBody>
          <a:bodyPr wrap="none" lIns="54000" tIns="54000" rIns="54000" bIns="54000" rtlCol="0" anchor="ctr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dirty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Ⓒ </a:t>
            </a:r>
            <a:r>
              <a:rPr lang="en-US" altLang="ja-JP" sz="600" dirty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Musashi Seimitsu Industry </a:t>
            </a:r>
            <a:r>
              <a:rPr kumimoji="1" lang="en-US" altLang="ja-JP" sz="600" dirty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All Rights Reserved.</a:t>
            </a:r>
          </a:p>
        </p:txBody>
      </p:sp>
      <p:pic>
        <p:nvPicPr>
          <p:cNvPr id="13" name="Picture 5" descr="C:\Users\TERA093\OneDrive\デスクトップ\corp_w.wmf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20" y="4779447"/>
            <a:ext cx="929530" cy="16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work\musashi\application\wmf\gofa_w.w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063" y="68298"/>
            <a:ext cx="1491399" cy="113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角丸四角形 8">
            <a:extLst>
              <a:ext uri="{FF2B5EF4-FFF2-40B4-BE49-F238E27FC236}">
                <a16:creationId xmlns:a16="http://schemas.microsoft.com/office/drawing/2014/main" id="{A0A7F399-DF71-47FD-96AB-C7544D78EE0D}"/>
              </a:ext>
            </a:extLst>
          </p:cNvPr>
          <p:cNvSpPr/>
          <p:nvPr userDrawn="1"/>
        </p:nvSpPr>
        <p:spPr>
          <a:xfrm>
            <a:off x="219819" y="1290759"/>
            <a:ext cx="8924181" cy="3395541"/>
          </a:xfrm>
          <a:prstGeom prst="roundRect">
            <a:avLst>
              <a:gd name="adj" fmla="val 968"/>
            </a:avLst>
          </a:prstGeom>
          <a:solidFill>
            <a:schemeClr val="bg1">
              <a:alpha val="9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953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705" y="87346"/>
            <a:ext cx="8962856" cy="496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7072" y="4717039"/>
            <a:ext cx="2057400" cy="273844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fld id="{A3D2805E-6D50-43BA-8D18-41ECB12575F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1358900" y="4742439"/>
            <a:ext cx="6419850" cy="243840"/>
          </a:xfrm>
          <a:prstGeom prst="rect">
            <a:avLst/>
          </a:prstGeom>
          <a:noFill/>
        </p:spPr>
        <p:txBody>
          <a:bodyPr wrap="none" lIns="54000" tIns="54000" rIns="54000" bIns="54000" rtlCol="0" anchor="ctr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dirty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Ⓒ </a:t>
            </a:r>
            <a:r>
              <a:rPr lang="en-US" altLang="ja-JP" sz="600" dirty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Musashi Seimitsu Industry </a:t>
            </a:r>
            <a:r>
              <a:rPr kumimoji="1" lang="en-US" altLang="ja-JP" sz="600" dirty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All Rights Reserved.</a:t>
            </a:r>
          </a:p>
        </p:txBody>
      </p:sp>
      <p:pic>
        <p:nvPicPr>
          <p:cNvPr id="13" name="Picture 5" descr="C:\Users\TERA093\OneDrive\デスクトップ\corp_w.wmf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20" y="4779447"/>
            <a:ext cx="929530" cy="16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 userDrawn="1"/>
        </p:nvSpPr>
        <p:spPr>
          <a:xfrm>
            <a:off x="6384209" y="174146"/>
            <a:ext cx="10287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54000" tIns="54000" rIns="54000" bIns="54000" rtlCol="0" anchor="ctr" anchorCtr="0"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confidential</a:t>
            </a:r>
            <a:endParaRPr kumimoji="1" lang="ja-JP" altLang="en-US" sz="1200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11" name="Picture 4" descr="D:\work\musashi\application\wmf\gofa_w.w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063" y="68298"/>
            <a:ext cx="1491399" cy="113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角丸四角形 8"/>
          <p:cNvSpPr/>
          <p:nvPr userDrawn="1"/>
        </p:nvSpPr>
        <p:spPr>
          <a:xfrm>
            <a:off x="219819" y="1290759"/>
            <a:ext cx="8924181" cy="3395541"/>
          </a:xfrm>
          <a:prstGeom prst="roundRect">
            <a:avLst>
              <a:gd name="adj" fmla="val 968"/>
            </a:avLst>
          </a:prstGeom>
          <a:solidFill>
            <a:schemeClr val="bg1">
              <a:alpha val="9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455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942" y="4827896"/>
            <a:ext cx="1261578" cy="22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TERA093\OneDrive\デスクトップ\名称未設定-6.wmf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2" y="87348"/>
            <a:ext cx="8627578" cy="40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2" y="4687414"/>
            <a:ext cx="507195" cy="38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 userDrawn="1"/>
        </p:nvSpPr>
        <p:spPr>
          <a:xfrm>
            <a:off x="1226820" y="4827895"/>
            <a:ext cx="6416040" cy="243840"/>
          </a:xfrm>
          <a:prstGeom prst="rect">
            <a:avLst/>
          </a:prstGeom>
          <a:noFill/>
        </p:spPr>
        <p:txBody>
          <a:bodyPr wrap="none" lIns="54000" tIns="54000" rIns="54000" bIns="54000" rtlCol="0" anchor="ctr" anchorCtr="0">
            <a:noAutofit/>
          </a:bodyPr>
          <a:lstStyle/>
          <a:p>
            <a:pPr algn="ctr">
              <a:defRPr/>
            </a:pPr>
            <a:r>
              <a:rPr kumimoji="1" lang="en-US" altLang="ja-JP" sz="700" dirty="0">
                <a:solidFill>
                  <a:prstClr val="white">
                    <a:lumMod val="65000"/>
                  </a:prst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Ⓒ </a:t>
            </a:r>
            <a:r>
              <a:rPr lang="en-US" altLang="ja-JP" sz="700" dirty="0">
                <a:solidFill>
                  <a:prstClr val="white">
                    <a:lumMod val="65000"/>
                  </a:prst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Musashi Seimitsu Industry </a:t>
            </a:r>
            <a:r>
              <a:rPr kumimoji="1" lang="en-US" altLang="ja-JP" sz="700" dirty="0">
                <a:solidFill>
                  <a:prstClr val="white">
                    <a:lumMod val="65000"/>
                  </a:prst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All Rights Reserved.</a:t>
            </a:r>
          </a:p>
        </p:txBody>
      </p:sp>
      <p:pic>
        <p:nvPicPr>
          <p:cNvPr id="6" name="Picture 44" descr="image003">
            <a:extLst>
              <a:ext uri="{FF2B5EF4-FFF2-40B4-BE49-F238E27FC236}">
                <a16:creationId xmlns:a16="http://schemas.microsoft.com/office/drawing/2014/main" id="{8C7DEC17-8A56-4258-8D39-D776F908DE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65" y="112587"/>
            <a:ext cx="398867" cy="351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06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942" y="4827897"/>
            <a:ext cx="1261578" cy="22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TERA093\OneDrive\デスクトップ\名称未設定-6.wmf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2" y="87349"/>
            <a:ext cx="8627578" cy="40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4" y="4687414"/>
            <a:ext cx="507195" cy="38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 userDrawn="1"/>
        </p:nvSpPr>
        <p:spPr>
          <a:xfrm>
            <a:off x="1226820" y="4827895"/>
            <a:ext cx="6416040" cy="243840"/>
          </a:xfrm>
          <a:prstGeom prst="rect">
            <a:avLst/>
          </a:prstGeom>
          <a:noFill/>
        </p:spPr>
        <p:txBody>
          <a:bodyPr wrap="none" lIns="40500" tIns="40500" rIns="40500" bIns="40500" rtlCol="0" anchor="ctr" anchorCtr="0">
            <a:noAutofit/>
          </a:bodyPr>
          <a:lstStyle/>
          <a:p>
            <a:pPr algn="ctr">
              <a:defRPr/>
            </a:pPr>
            <a:r>
              <a:rPr kumimoji="1" lang="en-US" altLang="ja-JP" sz="525" dirty="0">
                <a:solidFill>
                  <a:prstClr val="white">
                    <a:lumMod val="65000"/>
                  </a:prst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Ⓒ </a:t>
            </a:r>
            <a:r>
              <a:rPr lang="en-US" altLang="ja-JP" sz="525" dirty="0">
                <a:solidFill>
                  <a:prstClr val="white">
                    <a:lumMod val="65000"/>
                  </a:prst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Musashi Seimitsu Industry </a:t>
            </a:r>
            <a:r>
              <a:rPr kumimoji="1" lang="en-US" altLang="ja-JP" sz="525" dirty="0">
                <a:solidFill>
                  <a:prstClr val="white">
                    <a:lumMod val="65000"/>
                  </a:prst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All Rights Reserved.</a:t>
            </a:r>
          </a:p>
        </p:txBody>
      </p:sp>
      <p:pic>
        <p:nvPicPr>
          <p:cNvPr id="6" name="Picture 44" descr="image003">
            <a:extLst>
              <a:ext uri="{FF2B5EF4-FFF2-40B4-BE49-F238E27FC236}">
                <a16:creationId xmlns:a16="http://schemas.microsoft.com/office/drawing/2014/main" id="{1D7A6A38-6535-4988-8581-5858CA181A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640" y="92267"/>
            <a:ext cx="398867" cy="26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957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942" y="4827896"/>
            <a:ext cx="1261578" cy="22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TERA093\OneDrive\デスクトップ\名称未設定-6.wmf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2" y="87348"/>
            <a:ext cx="8627578" cy="40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2" y="4687414"/>
            <a:ext cx="507195" cy="38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 userDrawn="1"/>
        </p:nvSpPr>
        <p:spPr>
          <a:xfrm>
            <a:off x="1226820" y="4827895"/>
            <a:ext cx="6416040" cy="243840"/>
          </a:xfrm>
          <a:prstGeom prst="rect">
            <a:avLst/>
          </a:prstGeom>
          <a:noFill/>
        </p:spPr>
        <p:txBody>
          <a:bodyPr wrap="none" lIns="54000" tIns="54000" rIns="54000" bIns="54000" rtlCol="0" anchor="ctr" anchorCtr="0">
            <a:no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Ⓒ </a:t>
            </a:r>
            <a:r>
              <a:rPr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Musashi Seimitsu Industry </a:t>
            </a:r>
            <a:r>
              <a:rPr kumimoji="1"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All Rights Reserved.</a:t>
            </a:r>
          </a:p>
        </p:txBody>
      </p:sp>
      <p:pic>
        <p:nvPicPr>
          <p:cNvPr id="6" name="Picture 44" descr="image003">
            <a:extLst>
              <a:ext uri="{FF2B5EF4-FFF2-40B4-BE49-F238E27FC236}">
                <a16:creationId xmlns:a16="http://schemas.microsoft.com/office/drawing/2014/main" id="{53061211-3637-4625-9392-055528FC99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062" y="137828"/>
            <a:ext cx="398867" cy="351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67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942" y="4827896"/>
            <a:ext cx="1261578" cy="22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TERA093\OneDrive\デスクトップ\名称未設定-6.wmf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2" y="87348"/>
            <a:ext cx="8627578" cy="40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2" y="4687414"/>
            <a:ext cx="507195" cy="38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 userDrawn="1"/>
        </p:nvSpPr>
        <p:spPr>
          <a:xfrm>
            <a:off x="1226820" y="4827895"/>
            <a:ext cx="6416040" cy="243840"/>
          </a:xfrm>
          <a:prstGeom prst="rect">
            <a:avLst/>
          </a:prstGeom>
          <a:noFill/>
        </p:spPr>
        <p:txBody>
          <a:bodyPr wrap="none" lIns="54000" tIns="54000" rIns="54000" bIns="54000" rtlCol="0" anchor="ctr" anchorCtr="0">
            <a:no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Ⓒ </a:t>
            </a:r>
            <a:r>
              <a:rPr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Musashi Seimitsu Industry </a:t>
            </a:r>
            <a:r>
              <a:rPr kumimoji="1"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631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1.jpeg"/><Relationship Id="rId7" Type="http://schemas.openxmlformats.org/officeDocument/2006/relationships/image" Target="../media/image14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05E-6D50-43BA-8D18-41ECB12575F8}" type="slidenum">
              <a:rPr kumimoji="1" lang="ja-JP" altLang="en-US" sz="900"/>
              <a:pPr/>
              <a:t>1</a:t>
            </a:fld>
            <a:endParaRPr kumimoji="1" lang="ja-JP" altLang="en-US" sz="9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9B05EA5-372E-4AB7-85DC-EA436E23F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9" y="75614"/>
            <a:ext cx="756761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05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Ⅰ-1-1-3 : </a:t>
            </a:r>
            <a:r>
              <a:rPr lang="en-IN" altLang="ja-JP" sz="105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CRITICAL PROCESS/PARAMETERS HAS BEEN IDENTIFIED &amp; CROSS-VERIFICATION TO BE DONE DAILY BY PATROLLING &amp; PROCESS AUDIT IN ALL SHIFTS TO REJECTION REDUCTION.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957B0D-E029-4B72-A172-A82450F21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040551"/>
              </p:ext>
            </p:extLst>
          </p:nvPr>
        </p:nvGraphicFramePr>
        <p:xfrm>
          <a:off x="-5449" y="519636"/>
          <a:ext cx="9116106" cy="1086584"/>
        </p:xfrm>
        <a:graphic>
          <a:graphicData uri="http://schemas.openxmlformats.org/drawingml/2006/table">
            <a:tbl>
              <a:tblPr/>
              <a:tblGrid>
                <a:gridCol w="275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7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7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97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97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97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97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97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979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979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979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979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979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979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979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174569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IN" sz="600" b="1" i="0" u="none" strike="noStrike" dirty="0">
                          <a:solidFill>
                            <a:srgbClr val="0000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2022-2023</a:t>
                      </a:r>
                    </a:p>
                  </a:txBody>
                  <a:tcPr marL="6768" marR="6768" marT="41564" marB="4156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rtl="0" fontAlgn="ctr"/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IN-HOUSE REJECTION % RESULTS MONITORING </a:t>
                      </a:r>
                    </a:p>
                  </a:txBody>
                  <a:tcPr marL="6768" marR="6768" marT="41564" marB="41564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768" marR="6768" marT="41564" marB="4156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Index</a:t>
                      </a:r>
                    </a:p>
                  </a:txBody>
                  <a:tcPr marL="6768" marR="6768" marT="41564" marB="4156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Dept.</a:t>
                      </a:r>
                    </a:p>
                  </a:txBody>
                  <a:tcPr marL="6768" marR="6768" marT="41564" marB="4156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Unit</a:t>
                      </a:r>
                    </a:p>
                  </a:txBody>
                  <a:tcPr marL="6768" marR="6768" marT="41564" marB="4156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1st half</a:t>
                      </a:r>
                    </a:p>
                  </a:txBody>
                  <a:tcPr marL="6768" marR="6768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2nd half</a:t>
                      </a:r>
                    </a:p>
                  </a:txBody>
                  <a:tcPr marL="6768" marR="6768" marT="50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768" marR="6768" marT="50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Apr-22</a:t>
                      </a:r>
                    </a:p>
                  </a:txBody>
                  <a:tcPr marL="6768" marR="6768" marT="41564" marB="4156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May-22</a:t>
                      </a:r>
                    </a:p>
                  </a:txBody>
                  <a:tcPr marL="6768" marR="6768" marT="41564" marB="4156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Jun-22</a:t>
                      </a:r>
                    </a:p>
                  </a:txBody>
                  <a:tcPr marL="6768" marR="6768" marT="41564" marB="4156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Jul-22</a:t>
                      </a:r>
                    </a:p>
                  </a:txBody>
                  <a:tcPr marL="6768" marR="6768" marT="41564" marB="4156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Aug-22</a:t>
                      </a:r>
                    </a:p>
                  </a:txBody>
                  <a:tcPr marL="6768" marR="6768" marT="41564" marB="4156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Sep-22</a:t>
                      </a:r>
                    </a:p>
                  </a:txBody>
                  <a:tcPr marL="6768" marR="6768" marT="41564" marB="4156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Oct-22</a:t>
                      </a:r>
                    </a:p>
                  </a:txBody>
                  <a:tcPr marL="6768" marR="6768" marT="41564" marB="4156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Nov-22</a:t>
                      </a:r>
                    </a:p>
                  </a:txBody>
                  <a:tcPr marL="6768" marR="6768" marT="41564" marB="4156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Dec-22</a:t>
                      </a:r>
                    </a:p>
                  </a:txBody>
                  <a:tcPr marL="6768" marR="6768" marT="41564" marB="4156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Jan-23</a:t>
                      </a:r>
                    </a:p>
                  </a:txBody>
                  <a:tcPr marL="6768" marR="6768" marT="41564" marB="4156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Feb-23</a:t>
                      </a:r>
                    </a:p>
                  </a:txBody>
                  <a:tcPr marL="6768" marR="6768" marT="41564" marB="4156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Mar-23</a:t>
                      </a:r>
                    </a:p>
                  </a:txBody>
                  <a:tcPr marL="6768" marR="6768" marT="41564" marB="4156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76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PLAN</a:t>
                      </a:r>
                    </a:p>
                  </a:txBody>
                  <a:tcPr marL="6768" marR="6768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PLAN</a:t>
                      </a:r>
                    </a:p>
                  </a:txBody>
                  <a:tcPr marL="6768" marR="6768" marT="50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 </a:t>
                      </a:r>
                    </a:p>
                  </a:txBody>
                  <a:tcPr marL="6768" marR="6768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I-1</a:t>
                      </a:r>
                    </a:p>
                  </a:txBody>
                  <a:tcPr marL="6768" marR="6768" marT="41564" marB="4156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 </a:t>
                      </a:r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Rejection Ratio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768" marR="6768" marT="41564" marB="4156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QA</a:t>
                      </a:r>
                    </a:p>
                  </a:txBody>
                  <a:tcPr marL="6768" marR="6768" marT="41564" marB="4156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 %</a:t>
                      </a:r>
                    </a:p>
                  </a:txBody>
                  <a:tcPr marL="6768" marR="6768" marT="41564" marB="4156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0.20</a:t>
                      </a:r>
                    </a:p>
                  </a:txBody>
                  <a:tcPr marL="6768" marR="6768" marT="50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0.14</a:t>
                      </a:r>
                    </a:p>
                  </a:txBody>
                  <a:tcPr marL="6768" marR="6768" marT="50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</a:t>
                      </a:r>
                    </a:p>
                  </a:txBody>
                  <a:tcPr marL="6768" marR="6768" marT="50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2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900" b="1" i="0" u="none" strike="noStrike" dirty="0">
                        <a:solidFill>
                          <a:srgbClr val="FF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768" marR="6768" marT="50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 </a:t>
                      </a:r>
                    </a:p>
                  </a:txBody>
                  <a:tcPr marL="6768" marR="6768" marT="50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</a:t>
                      </a:r>
                    </a:p>
                  </a:txBody>
                  <a:tcPr marL="6768" marR="6768" marT="50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1.28</a:t>
                      </a:r>
                    </a:p>
                  </a:txBody>
                  <a:tcPr marL="6768" marR="6768" marT="50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1.50</a:t>
                      </a:r>
                    </a:p>
                  </a:txBody>
                  <a:tcPr marL="6768" marR="6768" marT="50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1.91</a:t>
                      </a:r>
                      <a:endParaRPr lang="en-IN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8" marR="6768" marT="50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8" marR="6768" marT="50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8" marR="6768" marT="50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8" marR="6768" marT="50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8" marR="6768" marT="50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8" marR="6768" marT="50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8" marR="6768" marT="50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8" marR="6768" marT="50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8" marR="6768" marT="50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8" marR="6768" marT="50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6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768" marR="6768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768" marR="6768" marT="50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768" marR="6768" marT="50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768" marR="6768" marT="50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900" b="1" i="0" u="none" strike="noStrike" dirty="0">
                        <a:solidFill>
                          <a:srgbClr val="FF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6768" marR="6768" marT="50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768" marR="6768" marT="50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</a:t>
                      </a: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ESULT</a:t>
                      </a:r>
                    </a:p>
                  </a:txBody>
                  <a:tcPr marL="6768" marR="6768" marT="50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Wingdings 2" panose="05020102010507070707" pitchFamily="18" charset="2"/>
                        </a:rPr>
                        <a:t>Ï</a:t>
                      </a:r>
                    </a:p>
                  </a:txBody>
                  <a:tcPr marL="6768" marR="6768" marT="50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Wingdings 2" panose="05020102010507070707" pitchFamily="18" charset="2"/>
                        </a:rPr>
                        <a:t>Ï</a:t>
                      </a:r>
                      <a:endParaRPr lang="en-IN" sz="900" b="1" i="0" u="none" strike="noStrike" dirty="0">
                        <a:solidFill>
                          <a:srgbClr val="FF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6768" marR="6768" marT="50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Wingdings 2" panose="05020102010507070707" pitchFamily="18" charset="2"/>
                        </a:rPr>
                        <a:t>Ï</a:t>
                      </a:r>
                      <a:endParaRPr lang="en-IN" sz="1100" b="1" i="0" u="none" strike="noStrike" dirty="0">
                        <a:solidFill>
                          <a:srgbClr val="FF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6768" marR="6768" marT="50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2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1" i="0" u="none" strike="noStrike" dirty="0">
                        <a:solidFill>
                          <a:srgbClr val="FF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6768" marR="6768" marT="50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2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1" i="0" u="none" strike="noStrike" dirty="0">
                        <a:solidFill>
                          <a:srgbClr val="FF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6768" marR="6768" marT="50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2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1" i="0" u="none" strike="noStrike" dirty="0">
                        <a:solidFill>
                          <a:srgbClr val="FF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6768" marR="6768" marT="50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2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1" i="0" u="none" strike="noStrike" dirty="0">
                        <a:solidFill>
                          <a:srgbClr val="FF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6768" marR="6768" marT="50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2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1" i="0" u="none" strike="noStrike" dirty="0">
                        <a:solidFill>
                          <a:srgbClr val="FF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6768" marR="6768" marT="50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2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1" i="0" u="none" strike="noStrike" dirty="0">
                        <a:solidFill>
                          <a:srgbClr val="FF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6768" marR="6768" marT="50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2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1" i="0" u="none" strike="noStrike" dirty="0">
                        <a:solidFill>
                          <a:srgbClr val="FF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6768" marR="6768" marT="50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1" i="0" u="none" strike="noStrike" dirty="0">
                        <a:solidFill>
                          <a:srgbClr val="FF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6768" marR="6768" marT="50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1" i="0" u="none" strike="noStrike" dirty="0">
                        <a:solidFill>
                          <a:srgbClr val="FF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6768" marR="6768" marT="50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88A025DE-A100-4276-91D6-AE51CEC3E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8719" y="729327"/>
            <a:ext cx="453006" cy="874368"/>
          </a:xfrm>
          <a:prstGeom prst="rect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" name="Rounded Rectangle 6">
            <a:extLst>
              <a:ext uri="{FF2B5EF4-FFF2-40B4-BE49-F238E27FC236}">
                <a16:creationId xmlns:a16="http://schemas.microsoft.com/office/drawing/2014/main" id="{BF2855DD-BF0A-489F-B088-D21809154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5" y="4687744"/>
            <a:ext cx="9039502" cy="455756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378">
              <a:spcBef>
                <a:spcPct val="0"/>
              </a:spcBef>
              <a:buNone/>
              <a:defRPr/>
            </a:pPr>
            <a:r>
              <a:rPr lang="en-IN" altLang="en-US" sz="1000" b="1" kern="0" dirty="0">
                <a:solidFill>
                  <a:prstClr val="white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IN JUNE-22 MONTH REJECTION TARGET NOT ACHIVED ,</a:t>
            </a:r>
            <a:r>
              <a:rPr lang="en-IN" altLang="en-US" sz="1050" b="1" kern="0" dirty="0">
                <a:solidFill>
                  <a:prstClr val="white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DUE TO </a:t>
            </a:r>
            <a:r>
              <a:rPr lang="en-IN" sz="1050" b="1" kern="0" dirty="0">
                <a:solidFill>
                  <a:prstClr val="white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GPDN KONA TCE MORE  ISSUE</a:t>
            </a:r>
            <a:r>
              <a:rPr lang="en-IN" altLang="en-US" sz="1050" b="1" kern="0" dirty="0">
                <a:solidFill>
                  <a:prstClr val="white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IN" sz="1050" b="1" kern="0" dirty="0">
                <a:solidFill>
                  <a:prstClr val="white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CAM K0NA ,KOPA DECOMP HEIGHT NG,</a:t>
            </a:r>
            <a:r>
              <a:rPr lang="en-IN" sz="1000" b="1" kern="0" dirty="0">
                <a:solidFill>
                  <a:prstClr val="white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.</a:t>
            </a:r>
            <a:r>
              <a:rPr lang="en-IN" altLang="en-US" sz="1000" b="1" kern="0" dirty="0">
                <a:solidFill>
                  <a:prstClr val="white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MAJOR REJECTION CONTRIBUTING SECTION IN OVERALL REJECTION IS ,CAM SHAFT LINE ,GEAR-A &amp; GEAR B LINE.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D0C8DE9C-5366-AEDB-1B91-3128CCF825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6648223"/>
              </p:ext>
            </p:extLst>
          </p:nvPr>
        </p:nvGraphicFramePr>
        <p:xfrm>
          <a:off x="19395" y="1634744"/>
          <a:ext cx="4654371" cy="1487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Rectangle 3">
            <a:extLst>
              <a:ext uri="{FF2B5EF4-FFF2-40B4-BE49-F238E27FC236}">
                <a16:creationId xmlns:a16="http://schemas.microsoft.com/office/drawing/2014/main" id="{2B7B6A17-BE6E-41C7-B7C4-68AEB5815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652" y="1634744"/>
            <a:ext cx="230739" cy="1408876"/>
          </a:xfrm>
          <a:prstGeom prst="rect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68795EB3-78E4-24C6-E98A-BD4C522885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000361"/>
              </p:ext>
            </p:extLst>
          </p:nvPr>
        </p:nvGraphicFramePr>
        <p:xfrm>
          <a:off x="4715139" y="1637270"/>
          <a:ext cx="4328932" cy="1457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Rectangle 3">
            <a:extLst>
              <a:ext uri="{FF2B5EF4-FFF2-40B4-BE49-F238E27FC236}">
                <a16:creationId xmlns:a16="http://schemas.microsoft.com/office/drawing/2014/main" id="{7BF74B8C-6909-D579-D190-DD3BB101C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2111" y="1667561"/>
            <a:ext cx="288296" cy="1343695"/>
          </a:xfrm>
          <a:prstGeom prst="rect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692E92DF-1CD3-F0AD-1A82-95E3DF08F8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2516122"/>
              </p:ext>
            </p:extLst>
          </p:nvPr>
        </p:nvGraphicFramePr>
        <p:xfrm>
          <a:off x="19396" y="3162643"/>
          <a:ext cx="4695744" cy="1498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95DC86F7-E904-826C-61BD-DDFD821EC5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9867089"/>
              </p:ext>
            </p:extLst>
          </p:nvPr>
        </p:nvGraphicFramePr>
        <p:xfrm>
          <a:off x="4781726" y="3162643"/>
          <a:ext cx="4262346" cy="1457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4784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1800BC-D89B-4735-BCD5-8D0BFC72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05E-6D50-43BA-8D18-41ECB12575F8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D0D8A2-815B-4D2A-A674-7515C9130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6" y="67634"/>
            <a:ext cx="7380636" cy="344527"/>
          </a:xfrm>
        </p:spPr>
        <p:txBody>
          <a:bodyPr/>
          <a:lstStyle/>
          <a:p>
            <a:r>
              <a:rPr lang="en-US" sz="8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en-US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.</a:t>
            </a:r>
            <a:r>
              <a:rPr lang="en-IN" sz="900" dirty="0">
                <a:latin typeface="Meiryo" panose="020B0604030504040204" pitchFamily="34" charset="-128"/>
                <a:ea typeface="Meiryo" panose="020B0604030504040204" pitchFamily="34" charset="-128"/>
              </a:rPr>
              <a:t>MONTHLY BASIS ALL LINE POKA-YOKE VERIFICATION DONE AS PER POKA-YOKE MONTHLY PLAN</a:t>
            </a:r>
            <a:r>
              <a:rPr lang="en-IN" sz="1050" dirty="0">
                <a:latin typeface="Meiryo" panose="020B0604030504040204" pitchFamily="34" charset="-128"/>
                <a:ea typeface="Meiryo" panose="020B0604030504040204" pitchFamily="34" charset="-128"/>
              </a:rPr>
              <a:t>.</a:t>
            </a:r>
            <a:endParaRPr lang="en-IN" sz="1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6F983F-86E4-42E1-A221-BC47586AA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42" y="4814762"/>
            <a:ext cx="9144642" cy="328739"/>
          </a:xfrm>
          <a:prstGeom prst="rect">
            <a:avLst/>
          </a:prstGeom>
          <a:solidFill>
            <a:srgbClr val="C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914378">
              <a:spcBef>
                <a:spcPct val="0"/>
              </a:spcBef>
            </a:pPr>
            <a:r>
              <a:rPr lang="en-US" altLang="ja-JP" sz="1400" b="1" kern="0" dirty="0">
                <a:solidFill>
                  <a:prstClr val="white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MODEL WISE SUMMARY OF POKA-YOKE-(  POKAYOKE NG FOUND IN MAY-22 )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F448A7-9B59-408F-9264-690C5AA54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769634"/>
              </p:ext>
            </p:extLst>
          </p:nvPr>
        </p:nvGraphicFramePr>
        <p:xfrm>
          <a:off x="52984" y="2337811"/>
          <a:ext cx="3115116" cy="2476952"/>
        </p:xfrm>
        <a:graphic>
          <a:graphicData uri="http://schemas.openxmlformats.org/drawingml/2006/table">
            <a:tbl>
              <a:tblPr/>
              <a:tblGrid>
                <a:gridCol w="724973">
                  <a:extLst>
                    <a:ext uri="{9D8B030D-6E8A-4147-A177-3AD203B41FA5}">
                      <a16:colId xmlns:a16="http://schemas.microsoft.com/office/drawing/2014/main" val="135193282"/>
                    </a:ext>
                  </a:extLst>
                </a:gridCol>
                <a:gridCol w="940197">
                  <a:extLst>
                    <a:ext uri="{9D8B030D-6E8A-4147-A177-3AD203B41FA5}">
                      <a16:colId xmlns:a16="http://schemas.microsoft.com/office/drawing/2014/main" val="1367187918"/>
                    </a:ext>
                  </a:extLst>
                </a:gridCol>
                <a:gridCol w="724973">
                  <a:extLst>
                    <a:ext uri="{9D8B030D-6E8A-4147-A177-3AD203B41FA5}">
                      <a16:colId xmlns:a16="http://schemas.microsoft.com/office/drawing/2014/main" val="3023638877"/>
                    </a:ext>
                  </a:extLst>
                </a:gridCol>
                <a:gridCol w="724973">
                  <a:extLst>
                    <a:ext uri="{9D8B030D-6E8A-4147-A177-3AD203B41FA5}">
                      <a16:colId xmlns:a16="http://schemas.microsoft.com/office/drawing/2014/main" val="2404707161"/>
                    </a:ext>
                  </a:extLst>
                </a:gridCol>
              </a:tblGrid>
              <a:tr h="2657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SECTION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TOTAL </a:t>
                      </a:r>
                      <a:br>
                        <a:rPr lang="en-IN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</a:br>
                      <a:r>
                        <a:rPr lang="en-IN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POKA-YOKE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OK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NG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811774"/>
                  </a:ext>
                </a:extLst>
              </a:tr>
              <a:tr h="2211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GEAR-B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72275"/>
                  </a:ext>
                </a:extLst>
              </a:tr>
              <a:tr h="2211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HARD LINE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88178"/>
                  </a:ext>
                </a:extLst>
              </a:tr>
              <a:tr h="2211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GEAR-A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466647"/>
                  </a:ext>
                </a:extLst>
              </a:tr>
              <a:tr h="2211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CAM SHAFT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438930"/>
                  </a:ext>
                </a:extLst>
              </a:tr>
              <a:tr h="2211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ASSLY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904597"/>
                  </a:ext>
                </a:extLst>
              </a:tr>
              <a:tr h="2206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SHAFT-B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IN" sz="9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271116"/>
                  </a:ext>
                </a:extLst>
              </a:tr>
              <a:tr h="2211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SHAFT-A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53249"/>
                  </a:ext>
                </a:extLst>
              </a:tr>
              <a:tr h="2211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HT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962982"/>
                  </a:ext>
                </a:extLst>
              </a:tr>
              <a:tr h="2211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 ROD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234661"/>
                  </a:ext>
                </a:extLst>
              </a:tr>
              <a:tr h="2211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N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790531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51B9DA22-B7D0-4662-B1FF-899C12FD4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47" y="2149630"/>
            <a:ext cx="3094261" cy="17921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r>
              <a:rPr lang="en-US" altLang="ja-JP" sz="1200" b="1" dirty="0">
                <a:latin typeface="+mj-lt"/>
                <a:ea typeface="+mj-ea"/>
                <a:cs typeface="+mj-cs"/>
              </a:rPr>
              <a:t>SECTION WISE POKA-YOKE DETAILS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6ED215D8-F2E0-4E81-8581-630B675689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129434"/>
              </p:ext>
            </p:extLst>
          </p:nvPr>
        </p:nvGraphicFramePr>
        <p:xfrm>
          <a:off x="24784" y="505688"/>
          <a:ext cx="3143316" cy="1651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B5B135A8-EBC8-2892-2AF3-1FBC214D1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561" y="469768"/>
            <a:ext cx="5889455" cy="22328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r>
              <a:rPr lang="en-US" altLang="ja-JP" sz="1200" b="1" dirty="0">
                <a:latin typeface="+mj-lt"/>
                <a:ea typeface="+mj-ea"/>
                <a:cs typeface="+mj-cs"/>
              </a:rPr>
              <a:t>NG POKA-YOKE DETAILS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653482B-7E42-F72F-D573-9A588DCE8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676793"/>
              </p:ext>
            </p:extLst>
          </p:nvPr>
        </p:nvGraphicFramePr>
        <p:xfrm>
          <a:off x="3229761" y="750658"/>
          <a:ext cx="5861255" cy="4064104"/>
        </p:xfrm>
        <a:graphic>
          <a:graphicData uri="http://schemas.openxmlformats.org/drawingml/2006/table">
            <a:tbl>
              <a:tblPr/>
              <a:tblGrid>
                <a:gridCol w="506785">
                  <a:extLst>
                    <a:ext uri="{9D8B030D-6E8A-4147-A177-3AD203B41FA5}">
                      <a16:colId xmlns:a16="http://schemas.microsoft.com/office/drawing/2014/main" val="135193282"/>
                    </a:ext>
                  </a:extLst>
                </a:gridCol>
                <a:gridCol w="499894">
                  <a:extLst>
                    <a:ext uri="{9D8B030D-6E8A-4147-A177-3AD203B41FA5}">
                      <a16:colId xmlns:a16="http://schemas.microsoft.com/office/drawing/2014/main" val="1367187918"/>
                    </a:ext>
                  </a:extLst>
                </a:gridCol>
                <a:gridCol w="377505">
                  <a:extLst>
                    <a:ext uri="{9D8B030D-6E8A-4147-A177-3AD203B41FA5}">
                      <a16:colId xmlns:a16="http://schemas.microsoft.com/office/drawing/2014/main" val="833007270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3023638877"/>
                    </a:ext>
                  </a:extLst>
                </a:gridCol>
                <a:gridCol w="1694990">
                  <a:extLst>
                    <a:ext uri="{9D8B030D-6E8A-4147-A177-3AD203B41FA5}">
                      <a16:colId xmlns:a16="http://schemas.microsoft.com/office/drawing/2014/main" val="2404707161"/>
                    </a:ext>
                  </a:extLst>
                </a:gridCol>
                <a:gridCol w="578014">
                  <a:extLst>
                    <a:ext uri="{9D8B030D-6E8A-4147-A177-3AD203B41FA5}">
                      <a16:colId xmlns:a16="http://schemas.microsoft.com/office/drawing/2014/main" val="1872890732"/>
                    </a:ext>
                  </a:extLst>
                </a:gridCol>
                <a:gridCol w="655922">
                  <a:extLst>
                    <a:ext uri="{9D8B030D-6E8A-4147-A177-3AD203B41FA5}">
                      <a16:colId xmlns:a16="http://schemas.microsoft.com/office/drawing/2014/main" val="3360201892"/>
                    </a:ext>
                  </a:extLst>
                </a:gridCol>
                <a:gridCol w="616967">
                  <a:extLst>
                    <a:ext uri="{9D8B030D-6E8A-4147-A177-3AD203B41FA5}">
                      <a16:colId xmlns:a16="http://schemas.microsoft.com/office/drawing/2014/main" val="292814889"/>
                    </a:ext>
                  </a:extLst>
                </a:gridCol>
              </a:tblGrid>
              <a:tr h="3808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SECTION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PART NAME</a:t>
                      </a:r>
                      <a:endParaRPr lang="en-IN" sz="700" b="1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MODEL</a:t>
                      </a:r>
                      <a:endParaRPr lang="en-IN" sz="700" b="1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</a:t>
                      </a:r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G DETAILS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</a:t>
                      </a:r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EFECT PIC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RESP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TARGET DATE</a:t>
                      </a:r>
                      <a:endParaRPr lang="en-IN" sz="700" b="1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STATUS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811774"/>
                  </a:ext>
                </a:extLst>
              </a:tr>
              <a:tr h="9780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GEAR-B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GPD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K1CA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FF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IF WRONG MODEL PART LOADED IN BROACHING INPUT CONVEYOR, IT WILL BE STOPPED BY SENSOR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.</a:t>
                      </a:r>
                    </a:p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b="1" i="0" u="none" strike="noStrike" dirty="0">
                          <a:solidFill>
                            <a:srgbClr val="FF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From-25-04-22</a:t>
                      </a:r>
                    </a:p>
                    <a:p>
                      <a:pPr algn="ctr" fontAlgn="ctr"/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sng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VIJAY</a:t>
                      </a:r>
                      <a:endParaRPr lang="en-IN" sz="800" b="1" i="0" u="none" strike="sng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sng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10.05.22</a:t>
                      </a:r>
                    </a:p>
                    <a:p>
                      <a:pPr algn="ctr" fontAlgn="ctr"/>
                      <a:r>
                        <a:rPr lang="en-IN" sz="800" b="1" i="0" u="none" strike="sng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18.06.22</a:t>
                      </a:r>
                    </a:p>
                    <a:p>
                      <a:pPr algn="ctr" fontAlgn="ctr"/>
                      <a:r>
                        <a:rPr lang="en-IN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18.07.22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∆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72275"/>
                  </a:ext>
                </a:extLst>
              </a:tr>
              <a:tr h="74908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AMLINE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 SHAFT</a:t>
                      </a:r>
                    </a:p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L-4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OPA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FF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 &amp; C INPUT WRONG LOADING PART HAVE TO STOP BY STOPPER.</a:t>
                      </a:r>
                    </a:p>
                    <a:p>
                      <a:pPr algn="ctr" fontAlgn="ctr"/>
                      <a:endParaRPr lang="en-US" sz="600" b="1" i="0" u="none" strike="noStrike" dirty="0">
                        <a:solidFill>
                          <a:srgbClr val="FF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b="1" i="0" u="none" strike="noStrike" dirty="0">
                          <a:solidFill>
                            <a:srgbClr val="FF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From-05-04-22</a:t>
                      </a:r>
                    </a:p>
                    <a:p>
                      <a:pPr algn="ctr" fontAlgn="ctr"/>
                      <a:endParaRPr lang="en-IN" sz="600" b="1" i="0" u="none" strike="noStrike" dirty="0">
                        <a:solidFill>
                          <a:srgbClr val="FF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SANGAR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11.05.22</a:t>
                      </a:r>
                    </a:p>
                    <a:p>
                      <a:pPr algn="ctr" fontAlgn="ctr"/>
                      <a:r>
                        <a:rPr lang="en-IN" sz="800" b="1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17.06.22</a:t>
                      </a:r>
                    </a:p>
                    <a:p>
                      <a:pPr algn="ctr" fontAlgn="ctr"/>
                      <a:r>
                        <a:rPr lang="en-IN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26.06.22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88178"/>
                  </a:ext>
                </a:extLst>
              </a:tr>
              <a:tr h="9780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HAFT-B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SHAFT COUNTER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ONA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i="0" u="none" strike="noStrike" dirty="0">
                          <a:solidFill>
                            <a:srgbClr val="FF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GUN DRILLING INPUT WRONG LOADING PART HAVE TO STOP BY STOPPER.</a:t>
                      </a:r>
                      <a:endParaRPr lang="en-IN" sz="600" b="1" i="0" u="none" strike="noStrike" dirty="0">
                        <a:solidFill>
                          <a:srgbClr val="FF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endParaRPr lang="en-IN" sz="600" b="1" i="0" u="none" strike="noStrike" dirty="0">
                        <a:solidFill>
                          <a:srgbClr val="FF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600" b="1" i="0" u="none" strike="noStrike" dirty="0">
                          <a:solidFill>
                            <a:srgbClr val="FF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From-18-04-22</a:t>
                      </a:r>
                    </a:p>
                    <a:p>
                      <a:pPr algn="ctr" fontAlgn="ctr"/>
                      <a:endParaRPr lang="en-IN" sz="600" b="1" i="0" u="none" strike="noStrike" dirty="0">
                        <a:solidFill>
                          <a:srgbClr val="FF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PRABHBU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05.05.22</a:t>
                      </a:r>
                    </a:p>
                    <a:p>
                      <a:pPr algn="ctr" fontAlgn="ctr"/>
                      <a:r>
                        <a:rPr lang="en-IN" sz="800" b="1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17.06.22</a:t>
                      </a:r>
                    </a:p>
                    <a:p>
                      <a:pPr algn="ctr" fontAlgn="ctr"/>
                      <a:r>
                        <a:rPr lang="en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20.07.22</a:t>
                      </a:r>
                    </a:p>
                    <a:p>
                      <a:pPr algn="ctr" fontAlgn="ctr"/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∆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466647"/>
                  </a:ext>
                </a:extLst>
              </a:tr>
              <a:tr h="9780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SHAFT-B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SKS 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KONA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i="0" u="none" strike="noStrike" dirty="0">
                          <a:solidFill>
                            <a:srgbClr val="FF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TURNING INPUT WRONG LOADING PART HAVE TO STOP BY STOPPER.</a:t>
                      </a:r>
                      <a:endParaRPr lang="en-IN" sz="600" b="1" i="0" u="none" strike="noStrike" dirty="0">
                        <a:solidFill>
                          <a:srgbClr val="FF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endParaRPr lang="en-IN" sz="600" b="1" i="0" u="none" strike="noStrike" dirty="0">
                        <a:solidFill>
                          <a:srgbClr val="FF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en-IN" sz="600" b="1" i="0" u="none" strike="noStrike">
                          <a:solidFill>
                            <a:srgbClr val="FF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From-12-04-22</a:t>
                      </a:r>
                      <a:endParaRPr lang="en-IN" sz="600" b="1" i="0" u="none" strike="noStrike" dirty="0">
                        <a:solidFill>
                          <a:srgbClr val="FF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PRABHBU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11.05.22</a:t>
                      </a:r>
                    </a:p>
                    <a:p>
                      <a:pPr algn="ctr" fontAlgn="ctr"/>
                      <a:r>
                        <a:rPr lang="en-IN" sz="800" b="1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17.06.22</a:t>
                      </a:r>
                    </a:p>
                    <a:p>
                      <a:pPr algn="ctr" fontAlgn="ctr"/>
                      <a:r>
                        <a:rPr lang="en-IN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20.07.22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∆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41387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D020434-5C28-B71B-8621-A7C99C12EA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5" t="22241" r="23167"/>
          <a:stretch/>
        </p:blipFill>
        <p:spPr>
          <a:xfrm>
            <a:off x="5541336" y="2874434"/>
            <a:ext cx="1664686" cy="931684"/>
          </a:xfrm>
          <a:prstGeom prst="rect">
            <a:avLst/>
          </a:prstGeom>
        </p:spPr>
      </p:pic>
      <p:pic>
        <p:nvPicPr>
          <p:cNvPr id="10" name="Picture 9" descr="A picture containing metal, step&#10;&#10;Description automatically generated">
            <a:extLst>
              <a:ext uri="{FF2B5EF4-FFF2-40B4-BE49-F238E27FC236}">
                <a16:creationId xmlns:a16="http://schemas.microsoft.com/office/drawing/2014/main" id="{6B52FC95-56F0-148B-0083-A543B7D7629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6" t="8661" r="32014" b="5336"/>
          <a:stretch/>
        </p:blipFill>
        <p:spPr>
          <a:xfrm rot="16200000">
            <a:off x="6010467" y="1669793"/>
            <a:ext cx="740267" cy="1627610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F75B020E-C87D-62D9-25C9-C7508EC6A65F}"/>
              </a:ext>
            </a:extLst>
          </p:cNvPr>
          <p:cNvSpPr/>
          <p:nvPr/>
        </p:nvSpPr>
        <p:spPr>
          <a:xfrm>
            <a:off x="5615571" y="2216561"/>
            <a:ext cx="454878" cy="6201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en-IN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EB6547-D9A5-F9D7-E233-9B680241686B}"/>
              </a:ext>
            </a:extLst>
          </p:cNvPr>
          <p:cNvSpPr/>
          <p:nvPr/>
        </p:nvSpPr>
        <p:spPr>
          <a:xfrm>
            <a:off x="5754848" y="2890047"/>
            <a:ext cx="1419452" cy="2472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en-IN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A0F2EE38-0EE0-D22F-A0BC-A2F2EAC2ABAF}"/>
              </a:ext>
            </a:extLst>
          </p:cNvPr>
          <p:cNvSpPr/>
          <p:nvPr/>
        </p:nvSpPr>
        <p:spPr>
          <a:xfrm>
            <a:off x="6456794" y="2590198"/>
            <a:ext cx="717506" cy="256528"/>
          </a:xfrm>
          <a:prstGeom prst="wedgeRoundRectCallout">
            <a:avLst>
              <a:gd name="adj1" fmla="val -124460"/>
              <a:gd name="adj2" fmla="val -86789"/>
              <a:gd name="adj3" fmla="val 16667"/>
            </a:avLst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sz="5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WRONG LOADING FLAPPER NOT WORKING</a:t>
            </a:r>
            <a:endParaRPr kumimoji="1" lang="en-IN" sz="5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E44EAC43-B362-A9DF-80B0-BA4479ECBEAE}"/>
              </a:ext>
            </a:extLst>
          </p:cNvPr>
          <p:cNvSpPr/>
          <p:nvPr/>
        </p:nvSpPr>
        <p:spPr>
          <a:xfrm>
            <a:off x="5907997" y="3632030"/>
            <a:ext cx="1266303" cy="170090"/>
          </a:xfrm>
          <a:prstGeom prst="wedgeRoundRectCallout">
            <a:avLst>
              <a:gd name="adj1" fmla="val -48793"/>
              <a:gd name="adj2" fmla="val -387204"/>
              <a:gd name="adj3" fmla="val 16667"/>
            </a:avLst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sz="5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WRONG LOADING FLAPPER NOT WORKING</a:t>
            </a:r>
            <a:endParaRPr kumimoji="1" lang="en-IN" sz="5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80CCBE-3DE7-ACDF-35CB-D89D8562777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968" r="9223" b="25150"/>
          <a:stretch/>
        </p:blipFill>
        <p:spPr>
          <a:xfrm>
            <a:off x="5566794" y="1143802"/>
            <a:ext cx="1627611" cy="931685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A6D5C117-4CA8-0A63-4200-386EB0FD45CF}"/>
              </a:ext>
            </a:extLst>
          </p:cNvPr>
          <p:cNvSpPr/>
          <p:nvPr/>
        </p:nvSpPr>
        <p:spPr>
          <a:xfrm>
            <a:off x="6926452" y="1165680"/>
            <a:ext cx="267953" cy="6088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en-IN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11D3A58-1CB0-993C-9A6F-6497E9C1BCAD}"/>
              </a:ext>
            </a:extLst>
          </p:cNvPr>
          <p:cNvSpPr/>
          <p:nvPr/>
        </p:nvSpPr>
        <p:spPr>
          <a:xfrm>
            <a:off x="5754848" y="1394891"/>
            <a:ext cx="360354" cy="3796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en-IN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5F02BC4B-BCCE-6392-2352-925A76A73617}"/>
              </a:ext>
            </a:extLst>
          </p:cNvPr>
          <p:cNvSpPr/>
          <p:nvPr/>
        </p:nvSpPr>
        <p:spPr>
          <a:xfrm>
            <a:off x="6070449" y="1812726"/>
            <a:ext cx="828800" cy="230397"/>
          </a:xfrm>
          <a:prstGeom prst="wedgeRoundRectCallout">
            <a:avLst>
              <a:gd name="adj1" fmla="val -59354"/>
              <a:gd name="adj2" fmla="val -120625"/>
              <a:gd name="adj3" fmla="val 16667"/>
            </a:avLst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sz="5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WRONG MODEL PART NOT SENSED BY SENSOR</a:t>
            </a:r>
            <a:endParaRPr kumimoji="1" lang="en-IN" sz="5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0DFA4219-8D04-BF96-FCE1-666B8B0E896E}"/>
              </a:ext>
            </a:extLst>
          </p:cNvPr>
          <p:cNvSpPr/>
          <p:nvPr/>
        </p:nvSpPr>
        <p:spPr>
          <a:xfrm>
            <a:off x="6080102" y="1684034"/>
            <a:ext cx="828800" cy="410300"/>
          </a:xfrm>
          <a:prstGeom prst="wedgeRoundRectCallout">
            <a:avLst>
              <a:gd name="adj1" fmla="val 56859"/>
              <a:gd name="adj2" fmla="val -128027"/>
              <a:gd name="adj3" fmla="val 16667"/>
            </a:avLst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sz="5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WRONG MODEL PART NOT SENSED BY SENSOR</a:t>
            </a:r>
            <a:endParaRPr kumimoji="1" lang="en-IN" sz="5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E34C43-72EB-86DA-652A-6E9F08FCFB1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87" t="15008" b="22022"/>
          <a:stretch/>
        </p:blipFill>
        <p:spPr>
          <a:xfrm rot="10800000">
            <a:off x="5566794" y="3869257"/>
            <a:ext cx="1671145" cy="901182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FC9AE2F8-93CF-8E63-54B5-BCCB4B176D35}"/>
              </a:ext>
            </a:extLst>
          </p:cNvPr>
          <p:cNvSpPr/>
          <p:nvPr/>
        </p:nvSpPr>
        <p:spPr>
          <a:xfrm rot="16200000">
            <a:off x="6588445" y="4184448"/>
            <a:ext cx="943967" cy="2679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en-IN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9485EAA8-F0C0-99BB-8C42-12165C3603E1}"/>
              </a:ext>
            </a:extLst>
          </p:cNvPr>
          <p:cNvSpPr/>
          <p:nvPr/>
        </p:nvSpPr>
        <p:spPr>
          <a:xfrm>
            <a:off x="5541336" y="4529036"/>
            <a:ext cx="1266303" cy="218589"/>
          </a:xfrm>
          <a:prstGeom prst="wedgeRoundRectCallout">
            <a:avLst>
              <a:gd name="adj1" fmla="val 66136"/>
              <a:gd name="adj2" fmla="val -154800"/>
              <a:gd name="adj3" fmla="val 16667"/>
            </a:avLst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sz="5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WRONG LOADING FLAPPER NOT WORKING</a:t>
            </a:r>
            <a:endParaRPr kumimoji="1" lang="en-IN" sz="5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725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6">
            <a:extLst>
              <a:ext uri="{FF2B5EF4-FFF2-40B4-BE49-F238E27FC236}">
                <a16:creationId xmlns:a16="http://schemas.microsoft.com/office/drawing/2014/main" id="{400DEE4E-147F-BF38-3667-00B1C899A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5" y="4687744"/>
            <a:ext cx="9039502" cy="455756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I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GEMBA BASIC TRAINING IS DAILY GIVING BY INPROCESS QA TO NEW JOINERS FOR GROOMING.</a:t>
            </a:r>
            <a:endParaRPr lang="en-IN" altLang="en-US" sz="1400" b="1" kern="0" dirty="0">
              <a:solidFill>
                <a:prstClr val="white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38A57-00E2-D410-98C0-62E7CF717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JOINERS GEMBA OJT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144FB3-4A27-FDCF-14A0-E639834E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05E-6D50-43BA-8D18-41ECB12575F8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CA1DA7-21EE-5CC8-CC7A-24CC38E7C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049" y="499580"/>
            <a:ext cx="2610592" cy="19101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r>
              <a:rPr lang="en-US" altLang="ja-JP" b="1" dirty="0">
                <a:latin typeface="+mj-lt"/>
                <a:ea typeface="+mj-ea"/>
                <a:cs typeface="+mj-cs"/>
              </a:rPr>
              <a:t>OJT RECORD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42F23412-AC63-9F2D-DACD-EEEADFBF15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2531486"/>
              </p:ext>
            </p:extLst>
          </p:nvPr>
        </p:nvGraphicFramePr>
        <p:xfrm>
          <a:off x="2900368" y="2686662"/>
          <a:ext cx="3468310" cy="2001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95BC28-E8C9-7737-27C2-330EFA03B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335947"/>
              </p:ext>
            </p:extLst>
          </p:nvPr>
        </p:nvGraphicFramePr>
        <p:xfrm>
          <a:off x="19395" y="518159"/>
          <a:ext cx="2868045" cy="4175404"/>
        </p:xfrm>
        <a:graphic>
          <a:graphicData uri="http://schemas.openxmlformats.org/drawingml/2006/table">
            <a:tbl>
              <a:tblPr/>
              <a:tblGrid>
                <a:gridCol w="2868045">
                  <a:extLst>
                    <a:ext uri="{9D8B030D-6E8A-4147-A177-3AD203B41FA5}">
                      <a16:colId xmlns:a16="http://schemas.microsoft.com/office/drawing/2014/main" val="538091708"/>
                    </a:ext>
                  </a:extLst>
                </a:gridCol>
              </a:tblGrid>
              <a:tr h="19121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Training Program\</a:t>
                      </a:r>
                    </a:p>
                  </a:txBody>
                  <a:tcPr marL="3046" marR="3046" marT="3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348904"/>
                  </a:ext>
                </a:extLst>
              </a:tr>
              <a:tr h="2249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 1.0 PARTS HANDLING</a:t>
                      </a:r>
                    </a:p>
                  </a:txBody>
                  <a:tcPr marL="3046" marR="3046" marT="3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44731"/>
                  </a:ext>
                </a:extLst>
              </a:tr>
              <a:tr h="2249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a) Rejection and Rework handling</a:t>
                      </a:r>
                    </a:p>
                  </a:txBody>
                  <a:tcPr marL="3046" marR="3046" marT="3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1151"/>
                  </a:ext>
                </a:extLst>
              </a:tr>
              <a:tr h="3065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b) using of Colour bins, marking and tag/Cable Tie.</a:t>
                      </a:r>
                    </a:p>
                  </a:txBody>
                  <a:tcPr marL="3046" marR="3046" marT="3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577991"/>
                  </a:ext>
                </a:extLst>
              </a:tr>
              <a:tr h="2249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c) drop parts handling.</a:t>
                      </a:r>
                    </a:p>
                  </a:txBody>
                  <a:tcPr marL="3046" marR="3046" marT="3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695954"/>
                  </a:ext>
                </a:extLst>
              </a:tr>
              <a:tr h="2249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2.0 GAUGE AND INSTRUMENT</a:t>
                      </a:r>
                    </a:p>
                  </a:txBody>
                  <a:tcPr marL="3046" marR="3046" marT="3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454101"/>
                  </a:ext>
                </a:extLst>
              </a:tr>
              <a:tr h="2249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a) Instruments, gauges handling</a:t>
                      </a:r>
                    </a:p>
                  </a:txBody>
                  <a:tcPr marL="3046" marR="3046" marT="3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278534"/>
                  </a:ext>
                </a:extLst>
              </a:tr>
              <a:tr h="2249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b) master setting</a:t>
                      </a:r>
                    </a:p>
                  </a:txBody>
                  <a:tcPr marL="3046" marR="3046" marT="3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294392"/>
                  </a:ext>
                </a:extLst>
              </a:tr>
              <a:tr h="2249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3.0 SYSTEM &amp; RULE</a:t>
                      </a:r>
                    </a:p>
                  </a:txBody>
                  <a:tcPr marL="3046" marR="3046" marT="3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444829"/>
                  </a:ext>
                </a:extLst>
              </a:tr>
              <a:tr h="3020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a)part inspection as per Process sheet(1/50),FML</a:t>
                      </a:r>
                    </a:p>
                  </a:txBody>
                  <a:tcPr marL="3046" marR="3046" marT="3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675368"/>
                  </a:ext>
                </a:extLst>
              </a:tr>
              <a:tr h="2249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b)Awarness of setting approval</a:t>
                      </a:r>
                    </a:p>
                  </a:txBody>
                  <a:tcPr marL="3046" marR="3046" marT="3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183363"/>
                  </a:ext>
                </a:extLst>
              </a:tr>
              <a:tr h="2249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4.0 PROCESS SHEET</a:t>
                      </a:r>
                    </a:p>
                  </a:txBody>
                  <a:tcPr marL="3046" marR="3046" marT="3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589608"/>
                  </a:ext>
                </a:extLst>
              </a:tr>
              <a:tr h="2249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a) Crictical symbol</a:t>
                      </a:r>
                    </a:p>
                  </a:txBody>
                  <a:tcPr marL="3046" marR="3046" marT="3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190028"/>
                  </a:ext>
                </a:extLst>
              </a:tr>
              <a:tr h="2249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b) Past trouble</a:t>
                      </a:r>
                    </a:p>
                  </a:txBody>
                  <a:tcPr marL="3046" marR="3046" marT="3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394180"/>
                  </a:ext>
                </a:extLst>
              </a:tr>
              <a:tr h="2249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c) Tolerance</a:t>
                      </a:r>
                    </a:p>
                  </a:txBody>
                  <a:tcPr marL="3046" marR="3046" marT="3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631160"/>
                  </a:ext>
                </a:extLst>
              </a:tr>
              <a:tr h="2249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5.0 DOCUMENTS</a:t>
                      </a:r>
                    </a:p>
                  </a:txBody>
                  <a:tcPr marL="3046" marR="3046" marT="3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7747"/>
                  </a:ext>
                </a:extLst>
              </a:tr>
              <a:tr h="2249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a) SOP , TPM, LOT CONTROL SHEET.</a:t>
                      </a:r>
                    </a:p>
                  </a:txBody>
                  <a:tcPr marL="3046" marR="3046" marT="3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936224"/>
                  </a:ext>
                </a:extLst>
              </a:tr>
              <a:tr h="2249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6.0 5S </a:t>
                      </a:r>
                    </a:p>
                  </a:txBody>
                  <a:tcPr marL="3046" marR="3046" marT="3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71833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16C837F-92EB-F948-94AC-D4FC6429F2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48" t="8642" r="17583" b="3315"/>
          <a:stretch/>
        </p:blipFill>
        <p:spPr>
          <a:xfrm>
            <a:off x="2972855" y="729872"/>
            <a:ext cx="2494905" cy="17450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8E8745-2598-7DC5-6A07-E3FE1863B1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58" t="7208" r="17583" b="3469"/>
          <a:stretch/>
        </p:blipFill>
        <p:spPr>
          <a:xfrm>
            <a:off x="3758085" y="889572"/>
            <a:ext cx="2610592" cy="17586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978CB0-6AF6-BEEB-2A4A-5EE82414F64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049" y="528524"/>
            <a:ext cx="2610592" cy="1231313"/>
          </a:xfrm>
          <a:prstGeom prst="rect">
            <a:avLst/>
          </a:prstGeom>
        </p:spPr>
      </p:pic>
      <p:pic>
        <p:nvPicPr>
          <p:cNvPr id="14" name="Picture 13" descr="A group of people wearing hardhats&#10;&#10;Description automatically generated with low confidence">
            <a:extLst>
              <a:ext uri="{FF2B5EF4-FFF2-40B4-BE49-F238E27FC236}">
                <a16:creationId xmlns:a16="http://schemas.microsoft.com/office/drawing/2014/main" id="{D87DCD3F-0975-AAE1-D6AA-242E1A20C63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049" y="1798300"/>
            <a:ext cx="2610592" cy="1385665"/>
          </a:xfrm>
          <a:prstGeom prst="rect">
            <a:avLst/>
          </a:prstGeom>
        </p:spPr>
      </p:pic>
      <p:pic>
        <p:nvPicPr>
          <p:cNvPr id="16" name="Picture 15" descr="A picture containing person&#10;&#10;Description automatically generated">
            <a:extLst>
              <a:ext uri="{FF2B5EF4-FFF2-40B4-BE49-F238E27FC236}">
                <a16:creationId xmlns:a16="http://schemas.microsoft.com/office/drawing/2014/main" id="{6515687E-035C-B733-41F7-31E75453C73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049" y="3279088"/>
            <a:ext cx="2610592" cy="138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4686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_thema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lIns="36000" tIns="36000" rIns="36000" bIns="36000" rtlCol="0" anchor="ctr" anchorCtr="0"/>
      <a:lstStyle>
        <a:defPPr algn="ctr">
          <a:defRPr kumimoji="1" b="1" dirty="0" smtClean="0">
            <a:solidFill>
              <a:prstClr val="black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54000" tIns="54000" rIns="54000" bIns="54000" rtlCol="0" anchor="ctr" anchorCtr="0">
        <a:noAutofit/>
      </a:bodyPr>
      <a:lstStyle>
        <a:defPPr algn="ctr">
          <a:defRPr kumimoji="1" sz="24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6_Default_thema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lIns="36000" tIns="36000" rIns="36000" bIns="36000" rtlCol="0" anchor="ctr" anchorCtr="0"/>
      <a:lstStyle>
        <a:defPPr algn="ctr">
          <a:defRPr kumimoji="1" b="1" dirty="0" smtClean="0">
            <a:solidFill>
              <a:prstClr val="black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54000" tIns="54000" rIns="54000" bIns="54000" rtlCol="0" anchor="ctr" anchorCtr="0">
        <a:noAutofit/>
      </a:bodyPr>
      <a:lstStyle>
        <a:defPPr algn="ctr">
          <a:defRPr kumimoji="1" sz="24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9_Default_thema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lIns="36000" tIns="36000" rIns="36000" bIns="36000" rtlCol="0" anchor="ctr" anchorCtr="0"/>
      <a:lstStyle>
        <a:defPPr algn="ctr">
          <a:defRPr kumimoji="1" b="1" dirty="0" smtClean="0">
            <a:solidFill>
              <a:prstClr val="black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54000" tIns="54000" rIns="54000" bIns="54000" rtlCol="0" anchor="ctr" anchorCtr="0">
        <a:noAutofit/>
      </a:bodyPr>
      <a:lstStyle>
        <a:defPPr algn="ctr">
          <a:defRPr kumimoji="1" sz="24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0_Default_thema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lIns="36000" tIns="36000" rIns="36000" bIns="36000" rtlCol="0" anchor="ctr" anchorCtr="0"/>
      <a:lstStyle>
        <a:defPPr algn="ctr">
          <a:defRPr kumimoji="1" b="1" dirty="0" smtClean="0">
            <a:solidFill>
              <a:prstClr val="black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54000" tIns="54000" rIns="54000" bIns="54000" rtlCol="0" anchor="ctr" anchorCtr="0">
        <a:noAutofit/>
      </a:bodyPr>
      <a:lstStyle>
        <a:defPPr algn="ctr">
          <a:defRPr kumimoji="1" sz="24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7_Default_thema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lIns="36000" tIns="36000" rIns="36000" bIns="36000" rtlCol="0" anchor="ctr" anchorCtr="0"/>
      <a:lstStyle>
        <a:defPPr algn="ctr">
          <a:defRPr kumimoji="1" b="1" dirty="0" smtClean="0">
            <a:solidFill>
              <a:prstClr val="black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54000" tIns="54000" rIns="54000" bIns="54000" rtlCol="0" anchor="ctr" anchorCtr="0">
        <a:noAutofit/>
      </a:bodyPr>
      <a:lstStyle>
        <a:defPPr algn="ctr">
          <a:defRPr kumimoji="1" sz="24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8_Default_thema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lIns="36000" tIns="36000" rIns="36000" bIns="36000" rtlCol="0" anchor="ctr" anchorCtr="0"/>
      <a:lstStyle>
        <a:defPPr algn="ctr">
          <a:defRPr kumimoji="1" b="1" dirty="0" smtClean="0">
            <a:solidFill>
              <a:prstClr val="black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54000" tIns="54000" rIns="54000" bIns="54000" rtlCol="0" anchor="ctr" anchorCtr="0">
        <a:noAutofit/>
      </a:bodyPr>
      <a:lstStyle>
        <a:defPPr algn="ctr">
          <a:defRPr kumimoji="1" sz="24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fidential_thema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lIns="36000" tIns="36000" rIns="36000" bIns="36000" rtlCol="0" anchor="ctr" anchorCtr="0"/>
      <a:lstStyle>
        <a:defPPr algn="ctr">
          <a:defRPr kumimoji="1" b="1" dirty="0" smtClean="0">
            <a:solidFill>
              <a:prstClr val="black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54000" tIns="54000" rIns="54000" bIns="54000" rtlCol="0" anchor="ctr" anchorCtr="0">
        <a:noAutofit/>
      </a:bodyPr>
      <a:lstStyle>
        <a:defPPr algn="ctr">
          <a:defRPr kumimoji="1" sz="24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Default_thema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lIns="36000" tIns="36000" rIns="36000" bIns="36000" rtlCol="0" anchor="ctr" anchorCtr="0"/>
      <a:lstStyle>
        <a:defPPr algn="ctr">
          <a:defRPr kumimoji="1" b="1" dirty="0" smtClean="0">
            <a:solidFill>
              <a:prstClr val="black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54000" tIns="54000" rIns="54000" bIns="54000" rtlCol="0" anchor="ctr" anchorCtr="0">
        <a:noAutofit/>
      </a:bodyPr>
      <a:lstStyle>
        <a:defPPr algn="ctr">
          <a:defRPr kumimoji="1" sz="24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Confidential_thema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lIns="36000" tIns="36000" rIns="36000" bIns="36000" rtlCol="0" anchor="ctr" anchorCtr="0"/>
      <a:lstStyle>
        <a:defPPr algn="ctr">
          <a:defRPr kumimoji="1" b="1" dirty="0" smtClean="0">
            <a:solidFill>
              <a:prstClr val="black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54000" tIns="54000" rIns="54000" bIns="54000" rtlCol="0" anchor="ctr" anchorCtr="0">
        <a:noAutofit/>
      </a:bodyPr>
      <a:lstStyle>
        <a:defPPr algn="ctr">
          <a:defRPr kumimoji="1" sz="24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Default_thema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lIns="36000" tIns="36000" rIns="36000" bIns="36000" rtlCol="0" anchor="ctr" anchorCtr="0"/>
      <a:lstStyle>
        <a:defPPr algn="ctr">
          <a:defRPr kumimoji="1" b="1" dirty="0" smtClean="0">
            <a:solidFill>
              <a:prstClr val="black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54000" tIns="54000" rIns="54000" bIns="54000" rtlCol="0" anchor="ctr" anchorCtr="0">
        <a:noAutofit/>
      </a:bodyPr>
      <a:lstStyle>
        <a:defPPr algn="ctr">
          <a:defRPr kumimoji="1" sz="24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Default_thema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lIns="36000" tIns="36000" rIns="36000" bIns="36000" rtlCol="0" anchor="ctr" anchorCtr="0"/>
      <a:lstStyle>
        <a:defPPr algn="ctr">
          <a:defRPr kumimoji="1" b="1" dirty="0" smtClean="0">
            <a:solidFill>
              <a:prstClr val="black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54000" tIns="54000" rIns="54000" bIns="54000" rtlCol="0" anchor="ctr" anchorCtr="0">
        <a:noAutofit/>
      </a:bodyPr>
      <a:lstStyle>
        <a:defPPr algn="ctr">
          <a:defRPr kumimoji="1" sz="24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Default_thema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lIns="36000" tIns="36000" rIns="36000" bIns="36000" rtlCol="0" anchor="ctr" anchorCtr="0"/>
      <a:lstStyle>
        <a:defPPr algn="ctr">
          <a:defRPr kumimoji="1" b="1" dirty="0" smtClean="0">
            <a:solidFill>
              <a:prstClr val="black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54000" tIns="54000" rIns="54000" bIns="54000" rtlCol="0" anchor="ctr" anchorCtr="0">
        <a:noAutofit/>
      </a:bodyPr>
      <a:lstStyle>
        <a:defPPr algn="ctr">
          <a:defRPr kumimoji="1" sz="24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5_Default_thema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lIns="36000" tIns="36000" rIns="36000" bIns="36000" rtlCol="0" anchor="ctr" anchorCtr="0"/>
      <a:lstStyle>
        <a:defPPr algn="ctr">
          <a:defRPr kumimoji="1" b="1" dirty="0" smtClean="0">
            <a:solidFill>
              <a:prstClr val="black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54000" tIns="54000" rIns="54000" bIns="54000" rtlCol="0" anchor="ctr" anchorCtr="0">
        <a:noAutofit/>
      </a:bodyPr>
      <a:lstStyle>
        <a:defPPr algn="ctr">
          <a:defRPr kumimoji="1" sz="24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Daily Rejection PPT  24-11-2021</Template>
  <TotalTime>4166</TotalTime>
  <Words>542</Words>
  <Application>Microsoft Office PowerPoint</Application>
  <PresentationFormat>On-screen Show (16:9)</PresentationFormat>
  <Paragraphs>207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3</vt:i4>
      </vt:variant>
    </vt:vector>
  </HeadingPairs>
  <TitlesOfParts>
    <vt:vector size="27" baseType="lpstr">
      <vt:lpstr>Meiryo</vt:lpstr>
      <vt:lpstr>Meiryo UI</vt:lpstr>
      <vt:lpstr>游ゴシック</vt:lpstr>
      <vt:lpstr>Yu Gothic UI</vt:lpstr>
      <vt:lpstr>Arial</vt:lpstr>
      <vt:lpstr>Arial Unicode MS</vt:lpstr>
      <vt:lpstr>Book Antiqua</vt:lpstr>
      <vt:lpstr>Calibri</vt:lpstr>
      <vt:lpstr>Calibri Light</vt:lpstr>
      <vt:lpstr>Wingdings 2</vt:lpstr>
      <vt:lpstr>Default_thema</vt:lpstr>
      <vt:lpstr>Confidential_thema</vt:lpstr>
      <vt:lpstr>1_Custom Design</vt:lpstr>
      <vt:lpstr>1_Default_thema</vt:lpstr>
      <vt:lpstr>1_Confidential_thema</vt:lpstr>
      <vt:lpstr>2_Default_thema</vt:lpstr>
      <vt:lpstr>3_Default_thema</vt:lpstr>
      <vt:lpstr>4_Default_thema</vt:lpstr>
      <vt:lpstr>5_Default_thema</vt:lpstr>
      <vt:lpstr>6_Default_thema</vt:lpstr>
      <vt:lpstr>9_Default_thema</vt:lpstr>
      <vt:lpstr>10_Default_thema</vt:lpstr>
      <vt:lpstr>7_Default_thema</vt:lpstr>
      <vt:lpstr>8_Default_thema</vt:lpstr>
      <vt:lpstr>PowerPoint Presentation</vt:lpstr>
      <vt:lpstr>1.MONTHLY BASIS ALL LINE POKA-YOKE VERIFICATION DONE AS PER POKA-YOKE MONTHLY PLAN.</vt:lpstr>
      <vt:lpstr>NEW JOINERS GEMBA OJT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ISSUES</dc:title>
  <dc:creator>QUALITY BLR</dc:creator>
  <cp:lastModifiedBy>Bhaskar Suman</cp:lastModifiedBy>
  <cp:revision>857</cp:revision>
  <dcterms:created xsi:type="dcterms:W3CDTF">2021-11-24T01:48:31Z</dcterms:created>
  <dcterms:modified xsi:type="dcterms:W3CDTF">2022-07-08T09:11:57Z</dcterms:modified>
</cp:coreProperties>
</file>