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9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0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3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5.xml" ContentType="application/vnd.openxmlformats-officedocument.themeOverr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theme/themeOverride6.xml" ContentType="application/vnd.openxmlformats-officedocument.themeOverride+xml"/>
  <Override PartName="/ppt/charts/chart23.xml" ContentType="application/vnd.openxmlformats-officedocument.drawingml.chart+xml"/>
  <Override PartName="/ppt/theme/themeOverride7.xml" ContentType="application/vnd.openxmlformats-officedocument.themeOverride+xml"/>
  <Override PartName="/ppt/charts/chart24.xml" ContentType="application/vnd.openxmlformats-officedocument.drawingml.chart+xml"/>
  <Override PartName="/ppt/theme/themeOverride8.xml" ContentType="application/vnd.openxmlformats-officedocument.themeOverride+xml"/>
  <Override PartName="/ppt/charts/chart25.xml" ContentType="application/vnd.openxmlformats-officedocument.drawingml.chart+xml"/>
  <Override PartName="/ppt/theme/themeOverride9.xml" ContentType="application/vnd.openxmlformats-officedocument.themeOverride+xml"/>
  <Override PartName="/ppt/charts/chart26.xml" ContentType="application/vnd.openxmlformats-officedocument.drawingml.chart+xml"/>
  <Override PartName="/ppt/theme/themeOverride10.xml" ContentType="application/vnd.openxmlformats-officedocument.themeOverride+xml"/>
  <Override PartName="/ppt/charts/chart27.xml" ContentType="application/vnd.openxmlformats-officedocument.drawingml.chart+xml"/>
  <Override PartName="/ppt/theme/themeOverride11.xml" ContentType="application/vnd.openxmlformats-officedocument.themeOverride+xml"/>
  <Override PartName="/ppt/charts/chart28.xml" ContentType="application/vnd.openxmlformats-officedocument.drawingml.chart+xml"/>
  <Override PartName="/ppt/theme/themeOverride12.xml" ContentType="application/vnd.openxmlformats-officedocument.themeOverride+xml"/>
  <Override PartName="/ppt/charts/chart29.xml" ContentType="application/vnd.openxmlformats-officedocument.drawingml.chart+xml"/>
  <Override PartName="/ppt/theme/themeOverride13.xml" ContentType="application/vnd.openxmlformats-officedocument.themeOverride+xml"/>
  <Override PartName="/ppt/charts/chart30.xml" ContentType="application/vnd.openxmlformats-officedocument.drawingml.chart+xml"/>
  <Override PartName="/ppt/theme/themeOverride14.xml" ContentType="application/vnd.openxmlformats-officedocument.themeOverride+xml"/>
  <Override PartName="/ppt/charts/chart31.xml" ContentType="application/vnd.openxmlformats-officedocument.drawingml.chart+xml"/>
  <Override PartName="/ppt/theme/themeOverride15.xml" ContentType="application/vnd.openxmlformats-officedocument.themeOverride+xml"/>
  <Override PartName="/ppt/charts/chart32.xml" ContentType="application/vnd.openxmlformats-officedocument.drawingml.chart+xml"/>
  <Override PartName="/ppt/theme/themeOverride16.xml" ContentType="application/vnd.openxmlformats-officedocument.themeOverride+xml"/>
  <Override PartName="/ppt/charts/chart33.xml" ContentType="application/vnd.openxmlformats-officedocument.drawingml.chart+xml"/>
  <Override PartName="/ppt/theme/themeOverride17.xml" ContentType="application/vnd.openxmlformats-officedocument.themeOverride+xml"/>
  <Override PartName="/ppt/charts/chart34.xml" ContentType="application/vnd.openxmlformats-officedocument.drawingml.chart+xml"/>
  <Override PartName="/ppt/theme/themeOverride18.xml" ContentType="application/vnd.openxmlformats-officedocument.themeOverride+xml"/>
  <Override PartName="/ppt/charts/chart35.xml" ContentType="application/vnd.openxmlformats-officedocument.drawingml.chart+xml"/>
  <Override PartName="/ppt/theme/themeOverride19.xml" ContentType="application/vnd.openxmlformats-officedocument.themeOverride+xml"/>
  <Override PartName="/ppt/charts/chart36.xml" ContentType="application/vnd.openxmlformats-officedocument.drawingml.chart+xml"/>
  <Override PartName="/ppt/theme/themeOverride20.xml" ContentType="application/vnd.openxmlformats-officedocument.themeOverride+xml"/>
  <Override PartName="/ppt/charts/chart37.xml" ContentType="application/vnd.openxmlformats-officedocument.drawingml.chart+xml"/>
  <Override PartName="/ppt/theme/themeOverride21.xml" ContentType="application/vnd.openxmlformats-officedocument.themeOverride+xml"/>
  <Override PartName="/ppt/charts/chart38.xml" ContentType="application/vnd.openxmlformats-officedocument.drawingml.chart+xml"/>
  <Override PartName="/ppt/theme/themeOverride22.xml" ContentType="application/vnd.openxmlformats-officedocument.themeOverride+xml"/>
  <Override PartName="/ppt/charts/chart39.xml" ContentType="application/vnd.openxmlformats-officedocument.drawingml.chart+xml"/>
  <Override PartName="/ppt/theme/themeOverride23.xml" ContentType="application/vnd.openxmlformats-officedocument.themeOverride+xml"/>
  <Override PartName="/ppt/charts/chart40.xml" ContentType="application/vnd.openxmlformats-officedocument.drawingml.chart+xml"/>
  <Override PartName="/ppt/theme/themeOverride24.xml" ContentType="application/vnd.openxmlformats-officedocument.themeOverride+xml"/>
  <Override PartName="/ppt/charts/chart41.xml" ContentType="application/vnd.openxmlformats-officedocument.drawingml.chart+xml"/>
  <Override PartName="/ppt/theme/themeOverride25.xml" ContentType="application/vnd.openxmlformats-officedocument.themeOverride+xml"/>
  <Override PartName="/ppt/charts/chart42.xml" ContentType="application/vnd.openxmlformats-officedocument.drawingml.chart+xml"/>
  <Override PartName="/ppt/theme/themeOverride26.xml" ContentType="application/vnd.openxmlformats-officedocument.themeOverride+xml"/>
  <Override PartName="/ppt/charts/chart43.xml" ContentType="application/vnd.openxmlformats-officedocument.drawingml.chart+xml"/>
  <Override PartName="/ppt/theme/themeOverride27.xml" ContentType="application/vnd.openxmlformats-officedocument.themeOverride+xml"/>
  <Override PartName="/ppt/charts/chart44.xml" ContentType="application/vnd.openxmlformats-officedocument.drawingml.chart+xml"/>
  <Override PartName="/ppt/theme/themeOverride28.xml" ContentType="application/vnd.openxmlformats-officedocument.themeOverride+xml"/>
  <Override PartName="/ppt/charts/chart45.xml" ContentType="application/vnd.openxmlformats-officedocument.drawingml.chart+xml"/>
  <Override PartName="/ppt/theme/themeOverride29.xml" ContentType="application/vnd.openxmlformats-officedocument.themeOverride+xml"/>
  <Override PartName="/ppt/charts/chart46.xml" ContentType="application/vnd.openxmlformats-officedocument.drawingml.chart+xml"/>
  <Override PartName="/ppt/theme/themeOverride30.xml" ContentType="application/vnd.openxmlformats-officedocument.themeOverride+xml"/>
  <Override PartName="/ppt/charts/chart47.xml" ContentType="application/vnd.openxmlformats-officedocument.drawingml.chart+xml"/>
  <Override PartName="/ppt/theme/themeOverride31.xml" ContentType="application/vnd.openxmlformats-officedocument.themeOverride+xml"/>
  <Override PartName="/ppt/charts/chart48.xml" ContentType="application/vnd.openxmlformats-officedocument.drawingml.chart+xml"/>
  <Override PartName="/ppt/theme/themeOverride32.xml" ContentType="application/vnd.openxmlformats-officedocument.themeOverride+xml"/>
  <Override PartName="/ppt/charts/chart49.xml" ContentType="application/vnd.openxmlformats-officedocument.drawingml.chart+xml"/>
  <Override PartName="/ppt/theme/themeOverride33.xml" ContentType="application/vnd.openxmlformats-officedocument.themeOverride+xml"/>
  <Override PartName="/ppt/charts/chart50.xml" ContentType="application/vnd.openxmlformats-officedocument.drawingml.chart+xml"/>
  <Override PartName="/ppt/theme/themeOverride34.xml" ContentType="application/vnd.openxmlformats-officedocument.themeOverride+xml"/>
  <Override PartName="/ppt/charts/chart5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35.xml" ContentType="application/vnd.openxmlformats-officedocument.themeOverride+xml"/>
  <Override PartName="/ppt/charts/chart52.xml" ContentType="application/vnd.openxmlformats-officedocument.drawingml.chart+xml"/>
  <Override PartName="/ppt/theme/themeOverride36.xml" ContentType="application/vnd.openxmlformats-officedocument.themeOverride+xml"/>
  <Override PartName="/ppt/charts/chart53.xml" ContentType="application/vnd.openxmlformats-officedocument.drawingml.chart+xml"/>
  <Override PartName="/ppt/theme/themeOverride37.xml" ContentType="application/vnd.openxmlformats-officedocument.themeOverride+xml"/>
  <Override PartName="/ppt/charts/chart54.xml" ContentType="application/vnd.openxmlformats-officedocument.drawingml.chart+xml"/>
  <Override PartName="/ppt/theme/themeOverride38.xml" ContentType="application/vnd.openxmlformats-officedocument.themeOverride+xml"/>
  <Override PartName="/ppt/charts/chart55.xml" ContentType="application/vnd.openxmlformats-officedocument.drawingml.chart+xml"/>
  <Override PartName="/ppt/theme/themeOverride39.xml" ContentType="application/vnd.openxmlformats-officedocument.themeOverride+xml"/>
  <Override PartName="/ppt/charts/chart56.xml" ContentType="application/vnd.openxmlformats-officedocument.drawingml.chart+xml"/>
  <Override PartName="/ppt/theme/themeOverride40.xml" ContentType="application/vnd.openxmlformats-officedocument.themeOverride+xml"/>
  <Override PartName="/ppt/charts/chart57.xml" ContentType="application/vnd.openxmlformats-officedocument.drawingml.chart+xml"/>
  <Override PartName="/ppt/theme/themeOverride4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  <p:sldMasterId id="2147483665" r:id="rId6"/>
  </p:sldMasterIdLst>
  <p:notesMasterIdLst>
    <p:notesMasterId r:id="rId29"/>
  </p:notesMasterIdLst>
  <p:sldIdLst>
    <p:sldId id="3013" r:id="rId7"/>
    <p:sldId id="3042" r:id="rId8"/>
    <p:sldId id="3072" r:id="rId9"/>
    <p:sldId id="3044" r:id="rId10"/>
    <p:sldId id="3073" r:id="rId11"/>
    <p:sldId id="2967" r:id="rId12"/>
    <p:sldId id="2968" r:id="rId13"/>
    <p:sldId id="724" r:id="rId14"/>
    <p:sldId id="680" r:id="rId15"/>
    <p:sldId id="681" r:id="rId16"/>
    <p:sldId id="682" r:id="rId17"/>
    <p:sldId id="683" r:id="rId18"/>
    <p:sldId id="686" r:id="rId19"/>
    <p:sldId id="684" r:id="rId20"/>
    <p:sldId id="689" r:id="rId21"/>
    <p:sldId id="685" r:id="rId22"/>
    <p:sldId id="687" r:id="rId23"/>
    <p:sldId id="688" r:id="rId24"/>
    <p:sldId id="690" r:id="rId25"/>
    <p:sldId id="692" r:id="rId26"/>
    <p:sldId id="3007" r:id="rId27"/>
    <p:sldId id="6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000FF"/>
    <a:srgbClr val="C5D7E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7" autoAdjust="0"/>
    <p:restoredTop sz="94249" autoAdjust="0"/>
  </p:normalViewPr>
  <p:slideViewPr>
    <p:cSldViewPr snapToGrid="0" showGuides="1">
      <p:cViewPr varScale="1">
        <p:scale>
          <a:sx n="81" d="100"/>
          <a:sy n="81" d="100"/>
        </p:scale>
        <p:origin x="126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172.27.14.50\Quality%20Assurance\2000.QA%20FOLDER%20STRUCTURE\2005.CUSTOMER%20QUALITY\2.HONDA\0010.%20MRN%20&amp;%20RRM%20%20DATA\Chart_in_Microsoft_PowerPoint%202021-22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5.CUSTOMER%20QUALITY\2.HONDA\0010.%20MRN%20&amp;%20RRM%20%20DATA\Chart_in_Microsoft_PowerPoint%202021-22.xlsx" TargetMode="External"/><Relationship Id="rId1" Type="http://schemas.openxmlformats.org/officeDocument/2006/relationships/themeOverride" Target="../theme/themeOverride1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6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7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8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9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10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11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12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13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5.CUSTOMER%20QUALITY\2.HONDA\0010.%20MRN%20&amp;%20RRM%20%20DATA\Chart_in_Microsoft_PowerPoint%202021-22.xlsx" TargetMode="External"/><Relationship Id="rId1" Type="http://schemas.openxmlformats.org/officeDocument/2006/relationships/themeOverride" Target="../theme/themeOverride2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14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15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16.xm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17.xml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18.xml"/></Relationships>
</file>

<file path=ppt/charts/_rels/chart35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19.xml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20.xml"/></Relationships>
</file>

<file path=ppt/charts/_rels/chart37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21.xml"/></Relationships>
</file>

<file path=ppt/charts/_rels/chart38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22.xml"/></Relationships>
</file>

<file path=ppt/charts/_rels/chart39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2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5.CUSTOMER%20QUALITY\2.HONDA\0010.%20MRN%20&amp;%20RRM%20%20DATA\Chart_in_Microsoft_PowerPoint%202021-22.xlsx" TargetMode="External"/><Relationship Id="rId1" Type="http://schemas.openxmlformats.org/officeDocument/2006/relationships/themeOverride" Target="../theme/themeOverride3.xml"/></Relationships>
</file>

<file path=ppt/charts/_rels/chart40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24.xml"/></Relationships>
</file>

<file path=ppt/charts/_rels/chart41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25.xml"/></Relationships>
</file>

<file path=ppt/charts/_rels/chart42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26.xml"/></Relationships>
</file>

<file path=ppt/charts/_rels/chart43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27.xml"/></Relationships>
</file>

<file path=ppt/charts/_rels/chart44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28.xml"/></Relationships>
</file>

<file path=ppt/charts/_rels/chart45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29.xml"/></Relationships>
</file>

<file path=ppt/charts/_rels/chart46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30.xml"/></Relationships>
</file>

<file path=ppt/charts/_rels/chart47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31.xml"/></Relationships>
</file>

<file path=ppt/charts/_rels/chart48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32.xml"/></Relationships>
</file>

<file path=ppt/charts/_rels/chart49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3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4.xml"/></Relationships>
</file>

<file path=ppt/charts/_rels/chart50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34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5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/Relationships>
</file>

<file path=ppt/charts/_rels/chart52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36.xml"/></Relationships>
</file>

<file path=ppt/charts/_rels/chart53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37.xml"/></Relationships>
</file>

<file path=ppt/charts/_rels/chart54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38.xml"/></Relationships>
</file>

<file path=ppt/charts/_rels/chart55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39.xml"/></Relationships>
</file>

<file path=ppt/charts/_rels/chart56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40.xml"/></Relationships>
</file>

<file path=ppt/charts/_rels/chart57.xml.rels><?xml version="1.0" encoding="UTF-8" standalone="yes"?>
<Relationships xmlns="http://schemas.openxmlformats.org/package/2006/relationships"><Relationship Id="rId2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1" Type="http://schemas.openxmlformats.org/officeDocument/2006/relationships/themeOverride" Target="../theme/themeOverride4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7.14.50\Quality%20Assurance\2000.QA%20FOLDER%20STRUCTURE\2003.IN%20PROCESS%20QUALITY\18%20RRM\2022\07.JULY-2022\PPT%20DATA%20SHEET%20QTY%20MAY-2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 b="0"/>
            </a:pPr>
            <a:r>
              <a:rPr lang="en-US" b="0"/>
              <a:t>Musashi Performance(GQI-Register Claims)</a:t>
            </a:r>
          </a:p>
        </c:rich>
      </c:tx>
      <c:layout>
        <c:manualLayout>
          <c:xMode val="edge"/>
          <c:yMode val="edge"/>
          <c:x val="0.40174905124843635"/>
          <c:y val="0"/>
        </c:manualLayout>
      </c:layout>
      <c:overlay val="1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3.6527798356524845E-2"/>
          <c:y val="6.022046893758367E-2"/>
          <c:w val="0.95419927196780208"/>
          <c:h val="0.49114812868614882"/>
        </c:manualLayout>
      </c:layout>
      <c:barChart>
        <c:barDir val="col"/>
        <c:grouping val="clustered"/>
        <c:varyColors val="0"/>
        <c:ser>
          <c:idx val="0"/>
          <c:order val="1"/>
          <c:tx>
            <c:strRef>
              <c:f>GQI!$C$3</c:f>
              <c:strCache>
                <c:ptCount val="1"/>
                <c:pt idx="0">
                  <c:v>HMSI</c:v>
                </c:pt>
              </c:strCache>
            </c:strRef>
          </c:tx>
          <c:spPr>
            <a:solidFill>
              <a:srgbClr val="FF7D7D">
                <a:alpha val="70000"/>
              </a:srgbClr>
            </a:solidFill>
            <a:ln>
              <a:noFill/>
            </a:ln>
            <a:effectLst/>
          </c:spPr>
          <c:invertIfNegative val="0"/>
          <c:dPt>
            <c:idx val="2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7A8-41BB-8959-0350B2F9C6B6}"/>
              </c:ext>
            </c:extLst>
          </c:dPt>
          <c:dPt>
            <c:idx val="2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7A8-41BB-8959-0350B2F9C6B6}"/>
              </c:ext>
            </c:extLst>
          </c:dPt>
          <c:dPt>
            <c:idx val="2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37A8-41BB-8959-0350B2F9C6B6}"/>
              </c:ext>
            </c:extLst>
          </c:dPt>
          <c:dPt>
            <c:idx val="2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7A8-41BB-8959-0350B2F9C6B6}"/>
              </c:ext>
            </c:extLst>
          </c:dPt>
          <c:dPt>
            <c:idx val="3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37A8-41BB-8959-0350B2F9C6B6}"/>
              </c:ext>
            </c:extLst>
          </c:dPt>
          <c:dPt>
            <c:idx val="3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37A8-41BB-8959-0350B2F9C6B6}"/>
              </c:ext>
            </c:extLst>
          </c:dPt>
          <c:dPt>
            <c:idx val="3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37A8-41BB-8959-0350B2F9C6B6}"/>
              </c:ext>
            </c:extLst>
          </c:dPt>
          <c:dPt>
            <c:idx val="3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37A8-41BB-8959-0350B2F9C6B6}"/>
              </c:ext>
            </c:extLst>
          </c:dPt>
          <c:dPt>
            <c:idx val="3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37A8-41BB-8959-0350B2F9C6B6}"/>
              </c:ext>
            </c:extLst>
          </c:dPt>
          <c:dPt>
            <c:idx val="4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37A8-41BB-8959-0350B2F9C6B6}"/>
              </c:ext>
            </c:extLst>
          </c:dPt>
          <c:dPt>
            <c:idx val="4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37A8-41BB-8959-0350B2F9C6B6}"/>
              </c:ext>
            </c:extLst>
          </c:dPt>
          <c:dPt>
            <c:idx val="4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37A8-41BB-8959-0350B2F9C6B6}"/>
              </c:ext>
            </c:extLst>
          </c:dPt>
          <c:dPt>
            <c:idx val="5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37A8-41BB-8959-0350B2F9C6B6}"/>
              </c:ext>
            </c:extLst>
          </c:dPt>
          <c:dPt>
            <c:idx val="6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37A8-41BB-8959-0350B2F9C6B6}"/>
              </c:ext>
            </c:extLst>
          </c:dPt>
          <c:dLbls>
            <c:dLbl>
              <c:idx val="1"/>
              <c:layout>
                <c:manualLayout>
                  <c:x val="-6.357455706179441E-3"/>
                  <c:y val="3.17133974537721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5F0-4641-AC3F-2C4AC7E74162}"/>
                </c:ext>
              </c:extLst>
            </c:dLbl>
            <c:dLbl>
              <c:idx val="2"/>
              <c:layout>
                <c:manualLayout>
                  <c:x val="-2.590044698575603E-17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25A-4A9C-8FFD-08FCBA89FEA1}"/>
                </c:ext>
              </c:extLst>
            </c:dLbl>
            <c:dLbl>
              <c:idx val="3"/>
              <c:layout>
                <c:manualLayout>
                  <c:x val="-2.4763854216085248E-3"/>
                  <c:y val="-1.40945658552421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897-48FB-AAA8-288DE1B68947}"/>
                </c:ext>
              </c:extLst>
            </c:dLbl>
            <c:dLbl>
              <c:idx val="8"/>
              <c:layout>
                <c:manualLayout>
                  <c:x val="1.059575951029826E-3"/>
                  <c:y val="4.22845299383628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9BB-4588-8A0D-A4B7E4B66C14}"/>
                </c:ext>
              </c:extLst>
            </c:dLbl>
            <c:dLbl>
              <c:idx val="12"/>
              <c:layout>
                <c:manualLayout>
                  <c:x val="1.4127679739961698E-3"/>
                  <c:y val="-2.81896788041361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25A-4A9C-8FFD-08FCBA89FE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GQI!$A$4:$A$18</c:f>
              <c:strCache>
                <c:ptCount val="15"/>
                <c:pt idx="0">
                  <c:v>2019-20
(Avg)</c:v>
                </c:pt>
                <c:pt idx="1">
                  <c:v>2020-21 
(Avg)</c:v>
                </c:pt>
                <c:pt idx="2">
                  <c:v>2021-22
(Avg)</c:v>
                </c:pt>
                <c:pt idx="3">
                  <c:v>Apr-22</c:v>
                </c:pt>
                <c:pt idx="4">
                  <c:v>May-22</c:v>
                </c:pt>
                <c:pt idx="5">
                  <c:v>Jun-22</c:v>
                </c:pt>
                <c:pt idx="6">
                  <c:v>Jul-22</c:v>
                </c:pt>
                <c:pt idx="7">
                  <c:v>Aug-22</c:v>
                </c:pt>
                <c:pt idx="8">
                  <c:v>Sep-22</c:v>
                </c:pt>
                <c:pt idx="9">
                  <c:v>Oct-22</c:v>
                </c:pt>
                <c:pt idx="10">
                  <c:v>Nov-22</c:v>
                </c:pt>
                <c:pt idx="11">
                  <c:v>Dec-22</c:v>
                </c:pt>
                <c:pt idx="12">
                  <c:v>Jan-23</c:v>
                </c:pt>
                <c:pt idx="13">
                  <c:v>Feb-23</c:v>
                </c:pt>
                <c:pt idx="14">
                  <c:v>Mar-23</c:v>
                </c:pt>
              </c:strCache>
            </c:strRef>
          </c:cat>
          <c:val>
            <c:numRef>
              <c:f>GQI!$C$4:$C$18</c:f>
              <c:numCache>
                <c:formatCode>General</c:formatCode>
                <c:ptCount val="15"/>
                <c:pt idx="0">
                  <c:v>14</c:v>
                </c:pt>
                <c:pt idx="1">
                  <c:v>26</c:v>
                </c:pt>
                <c:pt idx="2">
                  <c:v>40</c:v>
                </c:pt>
                <c:pt idx="3">
                  <c:v>88</c:v>
                </c:pt>
                <c:pt idx="4">
                  <c:v>44</c:v>
                </c:pt>
                <c:pt idx="5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7A8-41BB-8959-0350B2F9C6B6}"/>
            </c:ext>
          </c:extLst>
        </c:ser>
        <c:ser>
          <c:idx val="2"/>
          <c:order val="2"/>
          <c:tx>
            <c:strRef>
              <c:f>GQI!$D$3</c:f>
              <c:strCache>
                <c:ptCount val="1"/>
                <c:pt idx="0">
                  <c:v> TVS Target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GQI!$A$4:$A$18</c:f>
              <c:strCache>
                <c:ptCount val="15"/>
                <c:pt idx="0">
                  <c:v>2019-20
(Avg)</c:v>
                </c:pt>
                <c:pt idx="1">
                  <c:v>2020-21 
(Avg)</c:v>
                </c:pt>
                <c:pt idx="2">
                  <c:v>2021-22
(Avg)</c:v>
                </c:pt>
                <c:pt idx="3">
                  <c:v>Apr-22</c:v>
                </c:pt>
                <c:pt idx="4">
                  <c:v>May-22</c:v>
                </c:pt>
                <c:pt idx="5">
                  <c:v>Jun-22</c:v>
                </c:pt>
                <c:pt idx="6">
                  <c:v>Jul-22</c:v>
                </c:pt>
                <c:pt idx="7">
                  <c:v>Aug-22</c:v>
                </c:pt>
                <c:pt idx="8">
                  <c:v>Sep-22</c:v>
                </c:pt>
                <c:pt idx="9">
                  <c:v>Oct-22</c:v>
                </c:pt>
                <c:pt idx="10">
                  <c:v>Nov-22</c:v>
                </c:pt>
                <c:pt idx="11">
                  <c:v>Dec-22</c:v>
                </c:pt>
                <c:pt idx="12">
                  <c:v>Jan-23</c:v>
                </c:pt>
                <c:pt idx="13">
                  <c:v>Feb-23</c:v>
                </c:pt>
                <c:pt idx="14">
                  <c:v>Mar-23</c:v>
                </c:pt>
              </c:strCache>
            </c:strRef>
          </c:cat>
          <c:val>
            <c:numRef>
              <c:f>GQI!$D$4:$D$18</c:f>
            </c:numRef>
          </c:val>
          <c:extLst>
            <c:ext xmlns:c16="http://schemas.microsoft.com/office/drawing/2014/chart" uri="{C3380CC4-5D6E-409C-BE32-E72D297353CC}">
              <c16:uniqueId val="{0000000F-37A8-41BB-8959-0350B2F9C6B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6093536"/>
        <c:axId val="106093928"/>
      </c:barChart>
      <c:barChart>
        <c:barDir val="col"/>
        <c:grouping val="clustered"/>
        <c:varyColors val="0"/>
        <c:ser>
          <c:idx val="3"/>
          <c:order val="3"/>
          <c:tx>
            <c:strRef>
              <c:f>GQI!$E$3</c:f>
              <c:strCache>
                <c:ptCount val="1"/>
                <c:pt idx="0">
                  <c:v>TVS</c:v>
                </c:pt>
              </c:strCache>
            </c:strRef>
          </c:tx>
          <c:invertIfNegative val="0"/>
          <c:dLbls>
            <c:delete val="1"/>
          </c:dLbls>
          <c:cat>
            <c:strRef>
              <c:f>GQI!$A$4:$A$18</c:f>
              <c:strCache>
                <c:ptCount val="15"/>
                <c:pt idx="0">
                  <c:v>2019-20
(Avg)</c:v>
                </c:pt>
                <c:pt idx="1">
                  <c:v>2020-21 
(Avg)</c:v>
                </c:pt>
                <c:pt idx="2">
                  <c:v>2021-22
(Avg)</c:v>
                </c:pt>
                <c:pt idx="3">
                  <c:v>Apr-22</c:v>
                </c:pt>
                <c:pt idx="4">
                  <c:v>May-22</c:v>
                </c:pt>
                <c:pt idx="5">
                  <c:v>Jun-22</c:v>
                </c:pt>
                <c:pt idx="6">
                  <c:v>Jul-22</c:v>
                </c:pt>
                <c:pt idx="7">
                  <c:v>Aug-22</c:v>
                </c:pt>
                <c:pt idx="8">
                  <c:v>Sep-22</c:v>
                </c:pt>
                <c:pt idx="9">
                  <c:v>Oct-22</c:v>
                </c:pt>
                <c:pt idx="10">
                  <c:v>Nov-22</c:v>
                </c:pt>
                <c:pt idx="11">
                  <c:v>Dec-22</c:v>
                </c:pt>
                <c:pt idx="12">
                  <c:v>Jan-23</c:v>
                </c:pt>
                <c:pt idx="13">
                  <c:v>Feb-23</c:v>
                </c:pt>
                <c:pt idx="14">
                  <c:v>Mar-23</c:v>
                </c:pt>
              </c:strCache>
            </c:strRef>
          </c:cat>
          <c:val>
            <c:numRef>
              <c:f>GQI!$E$4:$E$18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7A8-41BB-8959-0350B2F9C6B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6095104"/>
        <c:axId val="106094712"/>
      </c:barChart>
      <c:lineChart>
        <c:grouping val="standard"/>
        <c:varyColors val="0"/>
        <c:ser>
          <c:idx val="1"/>
          <c:order val="0"/>
          <c:tx>
            <c:strRef>
              <c:f>GQI!$B$3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1">
                  <a:alpha val="7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7.0731275750244692E-3"/>
                  <c:y val="-8.45693478624971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7A8-41BB-8959-0350B2F9C6B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GQI!$A$4:$A$18</c:f>
              <c:strCache>
                <c:ptCount val="15"/>
                <c:pt idx="0">
                  <c:v>2019-20
(Avg)</c:v>
                </c:pt>
                <c:pt idx="1">
                  <c:v>2020-21 
(Avg)</c:v>
                </c:pt>
                <c:pt idx="2">
                  <c:v>2021-22
(Avg)</c:v>
                </c:pt>
                <c:pt idx="3">
                  <c:v>Apr-22</c:v>
                </c:pt>
                <c:pt idx="4">
                  <c:v>May-22</c:v>
                </c:pt>
                <c:pt idx="5">
                  <c:v>Jun-22</c:v>
                </c:pt>
                <c:pt idx="6">
                  <c:v>Jul-22</c:v>
                </c:pt>
                <c:pt idx="7">
                  <c:v>Aug-22</c:v>
                </c:pt>
                <c:pt idx="8">
                  <c:v>Sep-22</c:v>
                </c:pt>
                <c:pt idx="9">
                  <c:v>Oct-22</c:v>
                </c:pt>
                <c:pt idx="10">
                  <c:v>Nov-22</c:v>
                </c:pt>
                <c:pt idx="11">
                  <c:v>Dec-22</c:v>
                </c:pt>
                <c:pt idx="12">
                  <c:v>Jan-23</c:v>
                </c:pt>
                <c:pt idx="13">
                  <c:v>Feb-23</c:v>
                </c:pt>
                <c:pt idx="14">
                  <c:v>Mar-23</c:v>
                </c:pt>
              </c:strCache>
            </c:strRef>
          </c:cat>
          <c:val>
            <c:numRef>
              <c:f>GQI!$B$4:$B$18</c:f>
              <c:numCache>
                <c:formatCode>General</c:formatCode>
                <c:ptCount val="15"/>
                <c:pt idx="0">
                  <c:v>4</c:v>
                </c:pt>
                <c:pt idx="1">
                  <c:v>3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14</c:v>
                </c:pt>
                <c:pt idx="7">
                  <c:v>14</c:v>
                </c:pt>
                <c:pt idx="8">
                  <c:v>0</c:v>
                </c:pt>
                <c:pt idx="9">
                  <c:v>0</c:v>
                </c:pt>
                <c:pt idx="10">
                  <c:v>22</c:v>
                </c:pt>
                <c:pt idx="11">
                  <c:v>0</c:v>
                </c:pt>
                <c:pt idx="12">
                  <c:v>14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37A8-41BB-8959-0350B2F9C6B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6095104"/>
        <c:axId val="106094712"/>
      </c:lineChart>
      <c:catAx>
        <c:axId val="1060935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5875" cap="flat" cmpd="sng" algn="ctr">
            <a:solidFill>
              <a:srgbClr val="C00000"/>
            </a:solidFill>
            <a:round/>
          </a:ln>
          <a:effectLst/>
        </c:spPr>
        <c:txPr>
          <a:bodyPr rot="0"/>
          <a:lstStyle/>
          <a:p>
            <a:pPr>
              <a:defRPr b="0"/>
            </a:pPr>
            <a:endParaRPr lang="en-US"/>
          </a:p>
        </c:txPr>
        <c:crossAx val="106093928"/>
        <c:crosses val="autoZero"/>
        <c:auto val="1"/>
        <c:lblAlgn val="ctr"/>
        <c:lblOffset val="100"/>
        <c:noMultiLvlLbl val="0"/>
      </c:catAx>
      <c:valAx>
        <c:axId val="10609392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GQI</a:t>
                </a:r>
              </a:p>
            </c:rich>
          </c:tx>
          <c:layout>
            <c:manualLayout>
              <c:xMode val="edge"/>
              <c:yMode val="edge"/>
              <c:x val="0"/>
              <c:y val="0.2713456354275453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06093536"/>
        <c:crosses val="autoZero"/>
        <c:crossBetween val="between"/>
      </c:valAx>
      <c:valAx>
        <c:axId val="106094712"/>
        <c:scaling>
          <c:orientation val="minMax"/>
          <c:max val="80"/>
        </c:scaling>
        <c:delete val="1"/>
        <c:axPos val="r"/>
        <c:numFmt formatCode="General" sourceLinked="1"/>
        <c:majorTickMark val="out"/>
        <c:minorTickMark val="none"/>
        <c:tickLblPos val="nextTo"/>
        <c:crossAx val="106095104"/>
        <c:crosses val="max"/>
        <c:crossBetween val="between"/>
      </c:valAx>
      <c:catAx>
        <c:axId val="106095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60947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78451357330941995"/>
          <c:y val="0.82039462972008825"/>
          <c:w val="0.213363783859849"/>
          <c:h val="0.17644408288653432"/>
        </c:manualLayout>
      </c:layout>
      <c:overlay val="0"/>
      <c:txPr>
        <a:bodyPr/>
        <a:lstStyle/>
        <a:p>
          <a:pPr>
            <a:defRPr sz="700" b="0"/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lang="en-US" sz="900" b="1" i="0" u="none" strike="noStrike" kern="1200" baseline="0"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SHAFT LINE-B REJ. %</a:t>
            </a:r>
          </a:p>
        </c:rich>
      </c:tx>
      <c:layout>
        <c:manualLayout>
          <c:xMode val="edge"/>
          <c:yMode val="edge"/>
          <c:x val="0.40256818834338221"/>
          <c:y val="1.61577608142493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87490001599746"/>
          <c:y val="0.21741696873633107"/>
          <c:w val="0.86741721324588061"/>
          <c:h val="0.530148989190754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'SEC WISE TREND 2021-2022 '!$G$30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B10-47AF-B311-653F80494F72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B10-47AF-B311-653F80494F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'SEC WISE TREND 2021-2022 '!$F$31:$F$42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'SEC WISE TREND 2021-2022 '!$G$31:$G$42</c:f>
              <c:numCache>
                <c:formatCode>0.00</c:formatCode>
                <c:ptCount val="12"/>
                <c:pt idx="0">
                  <c:v>0.28999999999999998</c:v>
                </c:pt>
                <c:pt idx="1">
                  <c:v>0.55000000000000004</c:v>
                </c:pt>
                <c:pt idx="2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10-47AF-B311-653F80494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617344"/>
        <c:axId val="66619264"/>
      </c:barChart>
      <c:lineChart>
        <c:grouping val="standard"/>
        <c:varyColors val="0"/>
        <c:ser>
          <c:idx val="1"/>
          <c:order val="1"/>
          <c:tx>
            <c:strRef>
              <c:f>'SEC WISE TREND 2021-2022 '!$I$30</c:f>
              <c:strCache>
                <c:ptCount val="1"/>
                <c:pt idx="0">
                  <c:v>T . TARGET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'SEC WISE TREND 2021-2022 '!$F$31:$F$42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'SEC WISE TREND 2021-2022 '!$I$31:$I$42</c:f>
              <c:numCache>
                <c:formatCode>0.00</c:formatCode>
                <c:ptCount val="12"/>
                <c:pt idx="0">
                  <c:v>0.15200000000000002</c:v>
                </c:pt>
                <c:pt idx="1">
                  <c:v>0.15200000000000002</c:v>
                </c:pt>
                <c:pt idx="2">
                  <c:v>0.15200000000000002</c:v>
                </c:pt>
                <c:pt idx="3">
                  <c:v>0.13600000000000001</c:v>
                </c:pt>
                <c:pt idx="4">
                  <c:v>0.13600000000000001</c:v>
                </c:pt>
                <c:pt idx="5">
                  <c:v>0.13600000000000001</c:v>
                </c:pt>
                <c:pt idx="6">
                  <c:v>0.12</c:v>
                </c:pt>
                <c:pt idx="7">
                  <c:v>0.12</c:v>
                </c:pt>
                <c:pt idx="8">
                  <c:v>0.12</c:v>
                </c:pt>
                <c:pt idx="9">
                  <c:v>0.10400000000000001</c:v>
                </c:pt>
                <c:pt idx="10">
                  <c:v>0.10400000000000001</c:v>
                </c:pt>
                <c:pt idx="11">
                  <c:v>0.10400000000000001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10-47AF-B311-653F80494F72}"/>
            </c:ext>
          </c:extLst>
        </c:ser>
        <c:ser>
          <c:idx val="2"/>
          <c:order val="2"/>
          <c:tx>
            <c:strRef>
              <c:f>'SEC WISE TREND 2021-2022 '!$H$30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'SEC WISE TREND 2021-2022 '!$H$31:$H$42</c:f>
              <c:numCache>
                <c:formatCode>0.00</c:formatCode>
                <c:ptCount val="12"/>
                <c:pt idx="0">
                  <c:v>0.19</c:v>
                </c:pt>
                <c:pt idx="1">
                  <c:v>0.19</c:v>
                </c:pt>
                <c:pt idx="2">
                  <c:v>0.19</c:v>
                </c:pt>
                <c:pt idx="3">
                  <c:v>0.17</c:v>
                </c:pt>
                <c:pt idx="4">
                  <c:v>0.17</c:v>
                </c:pt>
                <c:pt idx="5">
                  <c:v>0.17</c:v>
                </c:pt>
                <c:pt idx="6">
                  <c:v>0.15</c:v>
                </c:pt>
                <c:pt idx="7">
                  <c:v>0.15</c:v>
                </c:pt>
                <c:pt idx="8">
                  <c:v>0.15</c:v>
                </c:pt>
                <c:pt idx="9">
                  <c:v>0.13</c:v>
                </c:pt>
                <c:pt idx="10">
                  <c:v>0.13</c:v>
                </c:pt>
                <c:pt idx="1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B10-47AF-B311-653F80494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617344"/>
        <c:axId val="66619264"/>
      </c:lineChart>
      <c:dateAx>
        <c:axId val="66617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19264"/>
        <c:crosses val="autoZero"/>
        <c:auto val="1"/>
        <c:lblOffset val="100"/>
        <c:baseTimeUnit val="months"/>
      </c:dateAx>
      <c:valAx>
        <c:axId val="666192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REJECTION IN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1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241778115701896"/>
          <c:y val="6.3235827071591977E-2"/>
          <c:w val="0.2428469511078557"/>
          <c:h val="0.36864289022695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22225" cap="flat" cmpd="sng" algn="ctr">
      <a:solidFill>
        <a:schemeClr val="tx1"/>
      </a:solidFill>
      <a:round/>
    </a:ln>
    <a:effectLst/>
  </c:spPr>
  <c:txPr>
    <a:bodyPr/>
    <a:lstStyle/>
    <a:p>
      <a:pPr>
        <a:defRPr sz="800"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GEAR-A REJ. %</a:t>
            </a:r>
          </a:p>
        </c:rich>
      </c:tx>
      <c:layout>
        <c:manualLayout>
          <c:xMode val="edge"/>
          <c:yMode val="edge"/>
          <c:x val="0.4094845421164427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45184452827687"/>
          <c:y val="0.13750254452926208"/>
          <c:w val="0.86620091535335475"/>
          <c:h val="0.606223452235203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'SEC WISE TREND 2021-2022 '!$B$57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A69-4A14-934B-B4212E9247C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A69-4A14-934B-B4212E9247C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EA69-4A14-934B-B4212E9247C6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A69-4A14-934B-B4212E9247C6}"/>
              </c:ext>
            </c:extLst>
          </c:dPt>
          <c:dLbls>
            <c:dLbl>
              <c:idx val="0"/>
              <c:layout>
                <c:manualLayout>
                  <c:x val="0"/>
                  <c:y val="6.28258437928560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A69-4A14-934B-B4212E9247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'SEC WISE TREND 2021-2022 '!$A$58:$A$69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'SEC WISE TREND 2021-2022 '!$B$58:$B$69</c:f>
              <c:numCache>
                <c:formatCode>0.00</c:formatCode>
                <c:ptCount val="12"/>
                <c:pt idx="0">
                  <c:v>1.55</c:v>
                </c:pt>
                <c:pt idx="1">
                  <c:v>2.2999999999999998</c:v>
                </c:pt>
                <c:pt idx="2">
                  <c:v>2.09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A69-4A14-934B-B4212E924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217088"/>
        <c:axId val="108219008"/>
      </c:barChart>
      <c:lineChart>
        <c:grouping val="standard"/>
        <c:varyColors val="0"/>
        <c:ser>
          <c:idx val="1"/>
          <c:order val="1"/>
          <c:tx>
            <c:strRef>
              <c:f>'SEC WISE TREND 2021-2022 '!$C$57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'SEC WISE TREND 2021-2022 '!$A$58:$A$69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'SEC WISE TREND 2021-2022 '!$C$58:$C$69</c:f>
              <c:numCache>
                <c:formatCode>0.00</c:formatCode>
                <c:ptCount val="12"/>
                <c:pt idx="0">
                  <c:v>0.19</c:v>
                </c:pt>
                <c:pt idx="1">
                  <c:v>0.19</c:v>
                </c:pt>
                <c:pt idx="2">
                  <c:v>0.19</c:v>
                </c:pt>
                <c:pt idx="3">
                  <c:v>0.17</c:v>
                </c:pt>
                <c:pt idx="4">
                  <c:v>0.17</c:v>
                </c:pt>
                <c:pt idx="5">
                  <c:v>0.17</c:v>
                </c:pt>
                <c:pt idx="6">
                  <c:v>0.16</c:v>
                </c:pt>
                <c:pt idx="7">
                  <c:v>0.16</c:v>
                </c:pt>
                <c:pt idx="8">
                  <c:v>0.16</c:v>
                </c:pt>
                <c:pt idx="9">
                  <c:v>0.13</c:v>
                </c:pt>
                <c:pt idx="10">
                  <c:v>0.13</c:v>
                </c:pt>
                <c:pt idx="11">
                  <c:v>0.13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A69-4A14-934B-B4212E9247C6}"/>
            </c:ext>
          </c:extLst>
        </c:ser>
        <c:ser>
          <c:idx val="2"/>
          <c:order val="2"/>
          <c:tx>
            <c:strRef>
              <c:f>'SEC WISE TREND 2021-2022 '!$D$57</c:f>
              <c:strCache>
                <c:ptCount val="1"/>
                <c:pt idx="0">
                  <c:v>T . TARGET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'SEC WISE TREND 2021-2022 '!$A$58:$A$69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'SEC WISE TREND 2021-2022 '!$D$58:$D$69</c:f>
              <c:numCache>
                <c:formatCode>0.00</c:formatCode>
                <c:ptCount val="12"/>
                <c:pt idx="0">
                  <c:v>0.15200000000000002</c:v>
                </c:pt>
                <c:pt idx="1">
                  <c:v>0.15200000000000002</c:v>
                </c:pt>
                <c:pt idx="2">
                  <c:v>0.15200000000000002</c:v>
                </c:pt>
                <c:pt idx="3">
                  <c:v>0.13600000000000001</c:v>
                </c:pt>
                <c:pt idx="4">
                  <c:v>0.13600000000000001</c:v>
                </c:pt>
                <c:pt idx="5">
                  <c:v>0.13600000000000001</c:v>
                </c:pt>
                <c:pt idx="6">
                  <c:v>0.128</c:v>
                </c:pt>
                <c:pt idx="7">
                  <c:v>0.128</c:v>
                </c:pt>
                <c:pt idx="8">
                  <c:v>0.128</c:v>
                </c:pt>
                <c:pt idx="9">
                  <c:v>0.10400000000000001</c:v>
                </c:pt>
                <c:pt idx="10">
                  <c:v>0.10400000000000001</c:v>
                </c:pt>
                <c:pt idx="11">
                  <c:v>0.10400000000000001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A69-4A14-934B-B4212E924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217088"/>
        <c:axId val="108219008"/>
      </c:lineChart>
      <c:dateAx>
        <c:axId val="108217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19008"/>
        <c:crosses val="autoZero"/>
        <c:auto val="1"/>
        <c:lblOffset val="100"/>
        <c:baseTimeUnit val="months"/>
      </c:dateAx>
      <c:valAx>
        <c:axId val="1082190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REJECTION IN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1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519549257854133"/>
          <c:y val="6.1857832170591452E-2"/>
          <c:w val="0.26480450742145867"/>
          <c:h val="0.293661718230369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22225" cap="flat" cmpd="sng" algn="ctr">
      <a:solidFill>
        <a:schemeClr val="tx1"/>
      </a:solidFill>
      <a:round/>
    </a:ln>
    <a:effectLst/>
  </c:spPr>
  <c:txPr>
    <a:bodyPr/>
    <a:lstStyle/>
    <a:p>
      <a:pPr>
        <a:defRPr sz="800"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GEAR-B REJ. %</a:t>
            </a:r>
          </a:p>
        </c:rich>
      </c:tx>
      <c:layout>
        <c:manualLayout>
          <c:xMode val="edge"/>
          <c:yMode val="edge"/>
          <c:x val="0.40256818834338221"/>
          <c:y val="1.61577608142493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41599404350829"/>
          <c:y val="0.14288846480067857"/>
          <c:w val="0.84308259236878458"/>
          <c:h val="0.607744407113460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'SEC WISE TREND 2021-2022 '!$G$57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'SEC WISE TREND 2021-2022 '!$F$58:$F$69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'SEC WISE TREND 2021-2022 '!$G$58:$G$69</c:f>
              <c:numCache>
                <c:formatCode>0.00</c:formatCode>
                <c:ptCount val="12"/>
                <c:pt idx="0">
                  <c:v>0.88</c:v>
                </c:pt>
                <c:pt idx="1">
                  <c:v>0.85</c:v>
                </c:pt>
                <c:pt idx="2">
                  <c:v>1.72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D4-417C-9955-A97EDE878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261376"/>
        <c:axId val="108263296"/>
      </c:barChart>
      <c:lineChart>
        <c:grouping val="standard"/>
        <c:varyColors val="0"/>
        <c:ser>
          <c:idx val="1"/>
          <c:order val="1"/>
          <c:tx>
            <c:strRef>
              <c:f>'SEC WISE TREND 2021-2022 '!$I$57</c:f>
              <c:strCache>
                <c:ptCount val="1"/>
                <c:pt idx="0">
                  <c:v>T . TARGET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'SEC WISE TREND 2021-2022 '!$F$58:$F$69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'SEC WISE TREND 2021-2022 '!$I$58:$I$69</c:f>
              <c:numCache>
                <c:formatCode>0.00</c:formatCode>
                <c:ptCount val="12"/>
                <c:pt idx="0">
                  <c:v>0.13600000000000001</c:v>
                </c:pt>
                <c:pt idx="1">
                  <c:v>0.13600000000000001</c:v>
                </c:pt>
                <c:pt idx="2">
                  <c:v>0.13600000000000001</c:v>
                </c:pt>
                <c:pt idx="3">
                  <c:v>0.12</c:v>
                </c:pt>
                <c:pt idx="4">
                  <c:v>0.12</c:v>
                </c:pt>
                <c:pt idx="5">
                  <c:v>0.12</c:v>
                </c:pt>
                <c:pt idx="6">
                  <c:v>0.11200000000000002</c:v>
                </c:pt>
                <c:pt idx="7">
                  <c:v>0.11200000000000002</c:v>
                </c:pt>
                <c:pt idx="8">
                  <c:v>0.11200000000000002</c:v>
                </c:pt>
                <c:pt idx="9">
                  <c:v>9.6000000000000002E-2</c:v>
                </c:pt>
                <c:pt idx="10">
                  <c:v>9.6000000000000002E-2</c:v>
                </c:pt>
                <c:pt idx="11">
                  <c:v>9.6000000000000002E-2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D4-417C-9955-A97EDE878D87}"/>
            </c:ext>
          </c:extLst>
        </c:ser>
        <c:ser>
          <c:idx val="2"/>
          <c:order val="2"/>
          <c:tx>
            <c:strRef>
              <c:f>'SEC WISE TREND 2021-2022 '!$H$57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'SEC WISE TREND 2021-2022 '!$H$58:$H$69</c:f>
              <c:numCache>
                <c:formatCode>0.00</c:formatCode>
                <c:ptCount val="12"/>
                <c:pt idx="0">
                  <c:v>0.17</c:v>
                </c:pt>
                <c:pt idx="1">
                  <c:v>0.17</c:v>
                </c:pt>
                <c:pt idx="2">
                  <c:v>0.17</c:v>
                </c:pt>
                <c:pt idx="3">
                  <c:v>0.15</c:v>
                </c:pt>
                <c:pt idx="4">
                  <c:v>0.15</c:v>
                </c:pt>
                <c:pt idx="5">
                  <c:v>0.15</c:v>
                </c:pt>
                <c:pt idx="6">
                  <c:v>0.14000000000000001</c:v>
                </c:pt>
                <c:pt idx="7">
                  <c:v>0.14000000000000001</c:v>
                </c:pt>
                <c:pt idx="8">
                  <c:v>0.14000000000000001</c:v>
                </c:pt>
                <c:pt idx="9">
                  <c:v>0.12</c:v>
                </c:pt>
                <c:pt idx="10">
                  <c:v>0.12</c:v>
                </c:pt>
                <c:pt idx="11">
                  <c:v>0.12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D4-417C-9955-A97EDE878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261376"/>
        <c:axId val="108263296"/>
      </c:lineChart>
      <c:dateAx>
        <c:axId val="108261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63296"/>
        <c:crosses val="autoZero"/>
        <c:auto val="1"/>
        <c:lblOffset val="100"/>
        <c:baseTimeUnit val="months"/>
      </c:dateAx>
      <c:valAx>
        <c:axId val="1082632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REJECTION OIN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6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02078685614121"/>
          <c:y val="3.1760255904668294E-3"/>
          <c:w val="0.21567353395894007"/>
          <c:h val="0.29842519685039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22225" cap="flat" cmpd="sng" algn="ctr">
      <a:solidFill>
        <a:schemeClr val="tx1"/>
      </a:solidFill>
      <a:round/>
    </a:ln>
    <a:effectLst/>
  </c:spPr>
  <c:txPr>
    <a:bodyPr/>
    <a:lstStyle/>
    <a:p>
      <a:pPr>
        <a:defRPr sz="800"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FORGING REJ.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63160288641786"/>
          <c:y val="0.21539757276513075"/>
          <c:w val="0.87312013204996042"/>
          <c:h val="0.495266982296652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'SEC WISE TREND 2021-2022 '!$L$2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1BB-4451-AA73-4E2514A61171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1BB-4451-AA73-4E2514A611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'SEC WISE TREND 2021-2022 '!$K$3:$K$14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'SEC WISE TREND 2021-2022 '!$L$3:$L$14</c:f>
              <c:numCache>
                <c:formatCode>0.00</c:formatCode>
                <c:ptCount val="12"/>
                <c:pt idx="0">
                  <c:v>0.1</c:v>
                </c:pt>
                <c:pt idx="1">
                  <c:v>0.08</c:v>
                </c:pt>
                <c:pt idx="2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BB-4451-AA73-4E2514A61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188032"/>
        <c:axId val="108189952"/>
      </c:barChart>
      <c:lineChart>
        <c:grouping val="standard"/>
        <c:varyColors val="0"/>
        <c:ser>
          <c:idx val="1"/>
          <c:order val="1"/>
          <c:tx>
            <c:strRef>
              <c:f>'SEC WISE TREND 2021-2022 '!$N$2</c:f>
              <c:strCache>
                <c:ptCount val="1"/>
                <c:pt idx="0">
                  <c:v>T . TARGET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'SEC WISE TREND 2021-2022 '!$K$3:$K$14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'SEC WISE TREND 2021-2022 '!$N$3:$N$14</c:f>
              <c:numCache>
                <c:formatCode>0.00</c:formatCode>
                <c:ptCount val="12"/>
                <c:pt idx="0">
                  <c:v>3.2000000000000001E-2</c:v>
                </c:pt>
                <c:pt idx="1">
                  <c:v>3.2000000000000001E-2</c:v>
                </c:pt>
                <c:pt idx="2">
                  <c:v>3.2000000000000001E-2</c:v>
                </c:pt>
                <c:pt idx="3">
                  <c:v>2.4E-2</c:v>
                </c:pt>
                <c:pt idx="4">
                  <c:v>2.4E-2</c:v>
                </c:pt>
                <c:pt idx="5">
                  <c:v>2.4E-2</c:v>
                </c:pt>
                <c:pt idx="6">
                  <c:v>1.6E-2</c:v>
                </c:pt>
                <c:pt idx="7">
                  <c:v>1.6E-2</c:v>
                </c:pt>
                <c:pt idx="8">
                  <c:v>1.6E-2</c:v>
                </c:pt>
                <c:pt idx="9">
                  <c:v>8.0000000000000002E-3</c:v>
                </c:pt>
                <c:pt idx="10">
                  <c:v>8.0000000000000002E-3</c:v>
                </c:pt>
                <c:pt idx="11">
                  <c:v>8.0000000000000002E-3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1BB-4451-AA73-4E2514A61171}"/>
            </c:ext>
          </c:extLst>
        </c:ser>
        <c:ser>
          <c:idx val="2"/>
          <c:order val="2"/>
          <c:tx>
            <c:strRef>
              <c:f>'SEC WISE TREND 2021-2022 '!$M$2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'SEC WISE TREND 2021-2022 '!$M$3:$M$14</c:f>
              <c:numCache>
                <c:formatCode>0.00</c:formatCode>
                <c:ptCount val="12"/>
                <c:pt idx="0">
                  <c:v>0.04</c:v>
                </c:pt>
                <c:pt idx="1">
                  <c:v>0.04</c:v>
                </c:pt>
                <c:pt idx="2">
                  <c:v>0.04</c:v>
                </c:pt>
                <c:pt idx="3">
                  <c:v>0.03</c:v>
                </c:pt>
                <c:pt idx="4">
                  <c:v>0.03</c:v>
                </c:pt>
                <c:pt idx="5">
                  <c:v>0.03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1BB-4451-AA73-4E2514A61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188032"/>
        <c:axId val="108189952"/>
      </c:lineChart>
      <c:dateAx>
        <c:axId val="108188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89952"/>
        <c:crosses val="autoZero"/>
        <c:auto val="1"/>
        <c:lblOffset val="100"/>
        <c:baseTimeUnit val="months"/>
      </c:dateAx>
      <c:valAx>
        <c:axId val="1081899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REJECTION IN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8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686027279702877"/>
          <c:y val="8.173377160501849E-2"/>
          <c:w val="0.29160805978285259"/>
          <c:h val="0.32547706556936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22225" cap="flat" cmpd="sng" algn="ctr">
      <a:solidFill>
        <a:schemeClr val="tx1"/>
      </a:solidFill>
      <a:round/>
    </a:ln>
    <a:effectLst/>
  </c:spPr>
  <c:txPr>
    <a:bodyPr/>
    <a:lstStyle/>
    <a:p>
      <a:pPr>
        <a:defRPr sz="800"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CAM LINE REJ. %</a:t>
            </a:r>
          </a:p>
        </c:rich>
      </c:tx>
      <c:layout>
        <c:manualLayout>
          <c:xMode val="edge"/>
          <c:yMode val="edge"/>
          <c:x val="0.37819459736887129"/>
          <c:y val="1.61576887278435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44811596918104"/>
          <c:y val="0.21539766518200193"/>
          <c:w val="0.86330371228265879"/>
          <c:h val="0.487090261867452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'SEC WISE TREND 2021-2022 '!$L$30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'SEC WISE TREND 2021-2022 '!$K$31:$K$42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'SEC WISE TREND 2021-2022 '!$L$31:$L$42</c:f>
              <c:numCache>
                <c:formatCode>0.00</c:formatCode>
                <c:ptCount val="12"/>
                <c:pt idx="0">
                  <c:v>3.74</c:v>
                </c:pt>
                <c:pt idx="1">
                  <c:v>6.21</c:v>
                </c:pt>
                <c:pt idx="2">
                  <c:v>4.24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23-4466-8DE1-71E8037CED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16512"/>
        <c:axId val="109218432"/>
      </c:barChart>
      <c:lineChart>
        <c:grouping val="standard"/>
        <c:varyColors val="0"/>
        <c:ser>
          <c:idx val="1"/>
          <c:order val="1"/>
          <c:tx>
            <c:strRef>
              <c:f>'SEC WISE TREND 2021-2022 '!$N$30</c:f>
              <c:strCache>
                <c:ptCount val="1"/>
                <c:pt idx="0">
                  <c:v>T . TARGET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'SEC WISE TREND 2021-2022 '!$K$31:$K$42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'SEC WISE TREND 2021-2022 '!$N$31:$N$42</c:f>
              <c:numCache>
                <c:formatCode>0.00</c:formatCode>
                <c:ptCount val="12"/>
                <c:pt idx="0">
                  <c:v>0.248</c:v>
                </c:pt>
                <c:pt idx="1">
                  <c:v>0.248</c:v>
                </c:pt>
                <c:pt idx="2">
                  <c:v>0.248</c:v>
                </c:pt>
                <c:pt idx="3">
                  <c:v>0.23199999999999998</c:v>
                </c:pt>
                <c:pt idx="4">
                  <c:v>0.23199999999999998</c:v>
                </c:pt>
                <c:pt idx="5">
                  <c:v>0.23199999999999998</c:v>
                </c:pt>
                <c:pt idx="6">
                  <c:v>0.21600000000000003</c:v>
                </c:pt>
                <c:pt idx="7">
                  <c:v>0.21600000000000003</c:v>
                </c:pt>
                <c:pt idx="8">
                  <c:v>0.21600000000000003</c:v>
                </c:pt>
                <c:pt idx="9">
                  <c:v>0.2</c:v>
                </c:pt>
                <c:pt idx="10">
                  <c:v>0.2</c:v>
                </c:pt>
                <c:pt idx="11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23-4466-8DE1-71E8037CED48}"/>
            </c:ext>
          </c:extLst>
        </c:ser>
        <c:ser>
          <c:idx val="2"/>
          <c:order val="2"/>
          <c:tx>
            <c:strRef>
              <c:f>'SEC WISE TREND 2021-2022 '!$M$30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'SEC WISE TREND 2021-2022 '!$M$31:$M$42</c:f>
              <c:numCache>
                <c:formatCode>0.00</c:formatCode>
                <c:ptCount val="12"/>
                <c:pt idx="0">
                  <c:v>0.31</c:v>
                </c:pt>
                <c:pt idx="1">
                  <c:v>0.31</c:v>
                </c:pt>
                <c:pt idx="2">
                  <c:v>0.31</c:v>
                </c:pt>
                <c:pt idx="3">
                  <c:v>0.28999999999999998</c:v>
                </c:pt>
                <c:pt idx="4">
                  <c:v>0.28999999999999998</c:v>
                </c:pt>
                <c:pt idx="5">
                  <c:v>0.28999999999999998</c:v>
                </c:pt>
                <c:pt idx="6">
                  <c:v>0.27</c:v>
                </c:pt>
                <c:pt idx="7">
                  <c:v>0.27</c:v>
                </c:pt>
                <c:pt idx="8">
                  <c:v>0.27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23-4466-8DE1-71E8037CED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216512"/>
        <c:axId val="109218432"/>
      </c:lineChart>
      <c:dateAx>
        <c:axId val="109216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18432"/>
        <c:crosses val="autoZero"/>
        <c:auto val="1"/>
        <c:lblOffset val="100"/>
        <c:baseTimeUnit val="months"/>
      </c:dateAx>
      <c:valAx>
        <c:axId val="1092184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REJECTION IN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1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23483964503011"/>
          <c:y val="1.4649585002878225E-2"/>
          <c:w val="0.29100171957729987"/>
          <c:h val="0.265239085615280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22225" cap="flat" cmpd="sng" algn="ctr">
      <a:solidFill>
        <a:schemeClr val="tx1"/>
      </a:solidFill>
      <a:round/>
    </a:ln>
    <a:effectLst/>
  </c:spPr>
  <c:txPr>
    <a:bodyPr/>
    <a:lstStyle/>
    <a:p>
      <a:pPr>
        <a:defRPr sz="800"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 ROD LINE REJ. %</a:t>
            </a:r>
          </a:p>
        </c:rich>
      </c:tx>
      <c:layout>
        <c:manualLayout>
          <c:xMode val="edge"/>
          <c:yMode val="edge"/>
          <c:x val="0.37466021412278661"/>
          <c:y val="1.61578936682632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33434650455926"/>
          <c:y val="0.21539766518200193"/>
          <c:w val="0.87341731989548355"/>
          <c:h val="0.51804219767914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'SEC WISE TREND 2021-2022 '!$L$57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30F-4B0C-B527-08EA843BFBD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'SEC WISE TREND 2021-2022 '!$K$58:$K$69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'SEC WISE TREND 2021-2022 '!$L$58:$L$69</c:f>
              <c:numCache>
                <c:formatCode>0.00</c:formatCode>
                <c:ptCount val="12"/>
                <c:pt idx="0">
                  <c:v>0.9</c:v>
                </c:pt>
                <c:pt idx="1">
                  <c:v>0.28999999999999998</c:v>
                </c:pt>
                <c:pt idx="2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F-4B0C-B527-08EA843BF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401600"/>
        <c:axId val="109403520"/>
      </c:barChart>
      <c:lineChart>
        <c:grouping val="standard"/>
        <c:varyColors val="0"/>
        <c:ser>
          <c:idx val="1"/>
          <c:order val="1"/>
          <c:tx>
            <c:strRef>
              <c:f>'SEC WISE TREND 2021-2022 '!$N$57</c:f>
              <c:strCache>
                <c:ptCount val="1"/>
                <c:pt idx="0">
                  <c:v>T . TARGET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'SEC WISE TREND 2021-2022 '!$K$58:$K$69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'SEC WISE TREND 2021-2022 '!$N$58:$N$69</c:f>
              <c:numCache>
                <c:formatCode>0.00</c:formatCode>
                <c:ptCount val="12"/>
                <c:pt idx="0">
                  <c:v>8.0000000000000016E-2</c:v>
                </c:pt>
                <c:pt idx="1">
                  <c:v>8.0000000000000016E-2</c:v>
                </c:pt>
                <c:pt idx="2">
                  <c:v>8.0000000000000016E-2</c:v>
                </c:pt>
                <c:pt idx="3">
                  <c:v>7.1999999999999995E-2</c:v>
                </c:pt>
                <c:pt idx="4">
                  <c:v>7.1999999999999995E-2</c:v>
                </c:pt>
                <c:pt idx="5">
                  <c:v>7.1999999999999995E-2</c:v>
                </c:pt>
                <c:pt idx="6">
                  <c:v>5.6000000000000008E-2</c:v>
                </c:pt>
                <c:pt idx="7">
                  <c:v>5.6000000000000008E-2</c:v>
                </c:pt>
                <c:pt idx="8">
                  <c:v>5.6000000000000008E-2</c:v>
                </c:pt>
                <c:pt idx="9">
                  <c:v>4.0000000000000008E-2</c:v>
                </c:pt>
                <c:pt idx="10">
                  <c:v>4.0000000000000008E-2</c:v>
                </c:pt>
                <c:pt idx="11">
                  <c:v>4.0000000000000008E-2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0F-4B0C-B527-08EA843BFBD3}"/>
            </c:ext>
          </c:extLst>
        </c:ser>
        <c:ser>
          <c:idx val="2"/>
          <c:order val="2"/>
          <c:tx>
            <c:strRef>
              <c:f>'SEC WISE TREND 2021-2022 '!$M$57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'SEC WISE TREND 2021-2022 '!$M$58:$M$69</c:f>
              <c:numCache>
                <c:formatCode>0.00</c:formatCode>
                <c:ptCount val="12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0.09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7.0000000000000007E-2</c:v>
                </c:pt>
                <c:pt idx="8">
                  <c:v>7.0000000000000007E-2</c:v>
                </c:pt>
                <c:pt idx="9">
                  <c:v>0.05</c:v>
                </c:pt>
                <c:pt idx="10">
                  <c:v>0.05</c:v>
                </c:pt>
                <c:pt idx="1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0F-4B0C-B527-08EA843BF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401600"/>
        <c:axId val="109403520"/>
      </c:lineChart>
      <c:dateAx>
        <c:axId val="109401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03520"/>
        <c:crosses val="autoZero"/>
        <c:auto val="1"/>
        <c:lblOffset val="100"/>
        <c:baseTimeUnit val="months"/>
      </c:dateAx>
      <c:valAx>
        <c:axId val="1094035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REJECTION IN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0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185679659653749"/>
          <c:y val="5.3010029132057837E-2"/>
          <c:w val="0.22767768851111708"/>
          <c:h val="0.229986320169491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22225" cap="flat" cmpd="sng" algn="ctr">
      <a:solidFill>
        <a:schemeClr val="tx1"/>
      </a:solidFill>
      <a:round/>
    </a:ln>
    <a:effectLst/>
  </c:spPr>
  <c:txPr>
    <a:bodyPr/>
    <a:lstStyle/>
    <a:p>
      <a:pPr>
        <a:defRPr sz="800"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HARDLINE- REJ. %</a:t>
            </a:r>
          </a:p>
        </c:rich>
      </c:tx>
      <c:layout>
        <c:manualLayout>
          <c:xMode val="edge"/>
          <c:yMode val="edge"/>
          <c:x val="0.34626115384532652"/>
          <c:y val="3.26937879228632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160082163642581E-2"/>
          <c:y val="0.24900621643990908"/>
          <c:w val="0.8844831222184184"/>
          <c:h val="0.461584725495686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'SEC WISE TREND 2021-2022 '!$B$2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678-4CBF-8618-B3597BB05CFC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678-4CBF-8618-B3597BB05CF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678-4CBF-8618-B3597BB05CFC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2678-4CBF-8618-B3597BB05CFC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2678-4CBF-8618-B3597BB05CFC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678-4CBF-8618-B3597BB05CFC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678-4CBF-8618-B3597BB05CFC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678-4CBF-8618-B3597BB05CFC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2678-4CBF-8618-B3597BB05C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'SEC WISE TREND 2021-2022 '!$A$3:$A$14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'SEC WISE TREND 2021-2022 '!$B$3:$B$14</c:f>
              <c:numCache>
                <c:formatCode>0.00</c:formatCode>
                <c:ptCount val="12"/>
                <c:pt idx="0">
                  <c:v>0.05</c:v>
                </c:pt>
                <c:pt idx="1">
                  <c:v>0.1</c:v>
                </c:pt>
                <c:pt idx="2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678-4CBF-8618-B3597BB0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351680"/>
        <c:axId val="109353600"/>
      </c:barChart>
      <c:lineChart>
        <c:grouping val="standard"/>
        <c:varyColors val="0"/>
        <c:ser>
          <c:idx val="1"/>
          <c:order val="1"/>
          <c:tx>
            <c:strRef>
              <c:f>'SEC WISE TREND 2021-2022 '!$C$2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'SEC WISE TREND 2021-2022 '!$A$3:$A$14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'SEC WISE TREND 2021-2022 '!$C$3:$C$14</c:f>
              <c:numCache>
                <c:formatCode>0.00</c:formatCode>
                <c:ptCount val="12"/>
                <c:pt idx="0">
                  <c:v>0.12</c:v>
                </c:pt>
                <c:pt idx="1">
                  <c:v>0.12</c:v>
                </c:pt>
                <c:pt idx="2">
                  <c:v>0.12</c:v>
                </c:pt>
                <c:pt idx="3">
                  <c:v>0.09</c:v>
                </c:pt>
                <c:pt idx="4">
                  <c:v>0.09</c:v>
                </c:pt>
                <c:pt idx="5">
                  <c:v>0.09</c:v>
                </c:pt>
                <c:pt idx="6">
                  <c:v>7.0000000000000007E-2</c:v>
                </c:pt>
                <c:pt idx="7">
                  <c:v>7.0000000000000007E-2</c:v>
                </c:pt>
                <c:pt idx="8">
                  <c:v>7.0000000000000007E-2</c:v>
                </c:pt>
                <c:pt idx="9">
                  <c:v>0.05</c:v>
                </c:pt>
                <c:pt idx="10">
                  <c:v>0.05</c:v>
                </c:pt>
                <c:pt idx="11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678-4CBF-8618-B3597BB05CFC}"/>
            </c:ext>
          </c:extLst>
        </c:ser>
        <c:ser>
          <c:idx val="2"/>
          <c:order val="2"/>
          <c:tx>
            <c:strRef>
              <c:f>'SEC WISE TREND 2021-2022 '!$D$2</c:f>
              <c:strCache>
                <c:ptCount val="1"/>
                <c:pt idx="0">
                  <c:v>T . TARGET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'SEC WISE TREND 2021-2022 '!$A$3:$A$14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'SEC WISE TREND 2021-2022 '!$D$3:$D$14</c:f>
              <c:numCache>
                <c:formatCode>0.00</c:formatCode>
                <c:ptCount val="12"/>
                <c:pt idx="0">
                  <c:v>9.6000000000000002E-2</c:v>
                </c:pt>
                <c:pt idx="1">
                  <c:v>9.6000000000000002E-2</c:v>
                </c:pt>
                <c:pt idx="2">
                  <c:v>9.6000000000000002E-2</c:v>
                </c:pt>
                <c:pt idx="3">
                  <c:v>7.1999999999999995E-2</c:v>
                </c:pt>
                <c:pt idx="4">
                  <c:v>7.1999999999999995E-2</c:v>
                </c:pt>
                <c:pt idx="5">
                  <c:v>7.1999999999999995E-2</c:v>
                </c:pt>
                <c:pt idx="6">
                  <c:v>5.6000000000000008E-2</c:v>
                </c:pt>
                <c:pt idx="7">
                  <c:v>5.6000000000000008E-2</c:v>
                </c:pt>
                <c:pt idx="8">
                  <c:v>5.6000000000000008E-2</c:v>
                </c:pt>
                <c:pt idx="9">
                  <c:v>4.0000000000000008E-2</c:v>
                </c:pt>
                <c:pt idx="10">
                  <c:v>4.0000000000000008E-2</c:v>
                </c:pt>
                <c:pt idx="11">
                  <c:v>4.0000000000000008E-2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2678-4CBF-8618-B3597BB05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351680"/>
        <c:axId val="109353600"/>
      </c:lineChart>
      <c:dateAx>
        <c:axId val="10935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53600"/>
        <c:crosses val="autoZero"/>
        <c:auto val="1"/>
        <c:lblOffset val="100"/>
        <c:baseTimeUnit val="months"/>
      </c:dateAx>
      <c:valAx>
        <c:axId val="109353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REJECTION </a:t>
                </a:r>
                <a:r>
                  <a:rPr lang="en-IN" baseline="0"/>
                  <a:t> IN COST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5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220842177336531"/>
          <c:y val="9.8536475611738603E-2"/>
          <c:w val="0.22953070866141728"/>
          <c:h val="0.368971700579859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22225" cap="flat" cmpd="sng" algn="ctr">
      <a:solidFill>
        <a:schemeClr val="tx1"/>
      </a:solidFill>
      <a:round/>
    </a:ln>
    <a:effectLst/>
  </c:spPr>
  <c:txPr>
    <a:bodyPr/>
    <a:lstStyle/>
    <a:p>
      <a:pPr>
        <a:defRPr sz="8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SHAFT LINE-A REJ. %</a:t>
            </a:r>
          </a:p>
        </c:rich>
      </c:tx>
      <c:layout>
        <c:manualLayout>
          <c:xMode val="edge"/>
          <c:yMode val="edge"/>
          <c:x val="0.34626115384532652"/>
          <c:y val="3.26937879228632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425535848707751E-2"/>
          <c:y val="0.21837043081564583"/>
          <c:w val="0.87846541910434361"/>
          <c:h val="0.524900195016859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'SEC WISE TREND 2021-2022 '!$B$30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09C-447B-9FB8-32AD7BB7BDF2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09C-447B-9FB8-32AD7BB7BDF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'SEC WISE TREND 2021-2022 '!$A$31:$A$42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'SEC WISE TREND 2021-2022 '!$B$31:$B$42</c:f>
              <c:numCache>
                <c:formatCode>0.00</c:formatCode>
                <c:ptCount val="12"/>
                <c:pt idx="0">
                  <c:v>0.37</c:v>
                </c:pt>
                <c:pt idx="1">
                  <c:v>0.34</c:v>
                </c:pt>
                <c:pt idx="2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9C-447B-9FB8-32AD7BB7BD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815296"/>
        <c:axId val="109817216"/>
      </c:barChart>
      <c:lineChart>
        <c:grouping val="standard"/>
        <c:varyColors val="0"/>
        <c:ser>
          <c:idx val="1"/>
          <c:order val="1"/>
          <c:tx>
            <c:strRef>
              <c:f>'SEC WISE TREND 2021-2022 '!$C$30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9BBB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9BBB59"/>
                </a:solidFill>
              </a:ln>
              <a:effectLst/>
            </c:spPr>
          </c:marker>
          <c:cat>
            <c:numRef>
              <c:f>'SEC WISE TREND 2021-2022 '!$A$31:$A$42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'SEC WISE TREND 2021-2022 '!$C$31:$C$42</c:f>
              <c:numCache>
                <c:formatCode>0.00</c:formatCode>
                <c:ptCount val="12"/>
                <c:pt idx="0">
                  <c:v>0.14000000000000001</c:v>
                </c:pt>
                <c:pt idx="1">
                  <c:v>0.14000000000000001</c:v>
                </c:pt>
                <c:pt idx="2">
                  <c:v>0.14000000000000001</c:v>
                </c:pt>
                <c:pt idx="3">
                  <c:v>0.11</c:v>
                </c:pt>
                <c:pt idx="4">
                  <c:v>0.11</c:v>
                </c:pt>
                <c:pt idx="5">
                  <c:v>0.11</c:v>
                </c:pt>
                <c:pt idx="6">
                  <c:v>0.09</c:v>
                </c:pt>
                <c:pt idx="7">
                  <c:v>0.09</c:v>
                </c:pt>
                <c:pt idx="8">
                  <c:v>0.09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09C-447B-9FB8-32AD7BB7BDF2}"/>
            </c:ext>
          </c:extLst>
        </c:ser>
        <c:ser>
          <c:idx val="2"/>
          <c:order val="2"/>
          <c:tx>
            <c:strRef>
              <c:f>'SEC WISE TREND 2021-2022 '!$D$30</c:f>
              <c:strCache>
                <c:ptCount val="1"/>
                <c:pt idx="0">
                  <c:v>T . TARGET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'SEC WISE TREND 2021-2022 '!$A$31:$A$42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'SEC WISE TREND 2021-2022 '!$D$31:$D$42</c:f>
              <c:numCache>
                <c:formatCode>0.00</c:formatCode>
                <c:ptCount val="12"/>
                <c:pt idx="0">
                  <c:v>0.11200000000000002</c:v>
                </c:pt>
                <c:pt idx="1">
                  <c:v>0.11200000000000002</c:v>
                </c:pt>
                <c:pt idx="2">
                  <c:v>0.11200000000000002</c:v>
                </c:pt>
                <c:pt idx="3">
                  <c:v>8.8000000000000009E-2</c:v>
                </c:pt>
                <c:pt idx="4">
                  <c:v>8.8000000000000009E-2</c:v>
                </c:pt>
                <c:pt idx="5">
                  <c:v>8.8000000000000009E-2</c:v>
                </c:pt>
                <c:pt idx="6">
                  <c:v>7.1999999999999995E-2</c:v>
                </c:pt>
                <c:pt idx="7">
                  <c:v>7.1999999999999995E-2</c:v>
                </c:pt>
                <c:pt idx="8">
                  <c:v>7.1999999999999995E-2</c:v>
                </c:pt>
                <c:pt idx="9">
                  <c:v>5.6000000000000008E-2</c:v>
                </c:pt>
                <c:pt idx="10">
                  <c:v>5.6000000000000008E-2</c:v>
                </c:pt>
                <c:pt idx="11">
                  <c:v>5.6000000000000008E-2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09C-447B-9FB8-32AD7BB7BD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815296"/>
        <c:axId val="109817216"/>
      </c:lineChart>
      <c:dateAx>
        <c:axId val="109815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17216"/>
        <c:crosses val="autoZero"/>
        <c:auto val="1"/>
        <c:lblOffset val="100"/>
        <c:baseTimeUnit val="months"/>
      </c:dateAx>
      <c:valAx>
        <c:axId val="109817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REJECTION IN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1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894171820041588"/>
          <c:y val="5.1556554687027009E-2"/>
          <c:w val="0.2428469511078557"/>
          <c:h val="0.338753118395754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22225" cap="flat" cmpd="sng" algn="ctr">
      <a:solidFill>
        <a:schemeClr val="tx1"/>
      </a:solidFill>
      <a:round/>
    </a:ln>
    <a:effectLst/>
  </c:spPr>
  <c:txPr>
    <a:bodyPr/>
    <a:lstStyle/>
    <a:p>
      <a:pPr>
        <a:defRPr sz="800" b="1"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u="sng"/>
            </a:pPr>
            <a:r>
              <a:rPr lang="en-IN" sz="1400" u="sng" dirty="0"/>
              <a:t>TOP 10 PARTS OF</a:t>
            </a:r>
            <a:r>
              <a:rPr lang="en-IN" sz="1400" u="sng" baseline="0" dirty="0"/>
              <a:t> JUNE-</a:t>
            </a:r>
            <a:r>
              <a:rPr lang="en-IN" sz="1400" u="sng" dirty="0"/>
              <a:t>2022</a:t>
            </a:r>
          </a:p>
        </c:rich>
      </c:tx>
      <c:layout>
        <c:manualLayout>
          <c:xMode val="edge"/>
          <c:yMode val="edge"/>
          <c:x val="0.39095385229926061"/>
          <c:y val="9.3700590461279886E-3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1676809529975399"/>
          <c:y val="6.3222949973054263E-2"/>
          <c:w val="0.80264975427781715"/>
          <c:h val="0.70573513585524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'TOP-10 PARTS'!$H$2</c:f>
              <c:strCache>
                <c:ptCount val="1"/>
                <c:pt idx="0">
                  <c:v>REJ QTY</c:v>
                </c:pt>
              </c:strCache>
            </c:strRef>
          </c:tx>
          <c:spPr>
            <a:solidFill>
              <a:srgbClr val="FF0000"/>
            </a:solidFill>
            <a:ln w="9525">
              <a:solidFill>
                <a:schemeClr val="bg1"/>
              </a:solidFill>
            </a:ln>
          </c:spPr>
          <c:invertIfNegative val="0"/>
          <c:dLbls>
            <c:dLbl>
              <c:idx val="1"/>
              <c:layout>
                <c:manualLayout>
                  <c:x val="4.40771349862259E-3"/>
                  <c:y val="1.000000000000000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618-4D9D-8790-2087818454D2}"/>
                </c:ext>
              </c:extLst>
            </c:dLbl>
            <c:spPr>
              <a:noFill/>
              <a:ln w="25400">
                <a:noFill/>
              </a:ln>
            </c:spPr>
            <c:txPr>
              <a:bodyPr rot="-5400000" vert="horz"/>
              <a:lstStyle/>
              <a:p>
                <a:pPr algn="ctr"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'TOP-10 PARTS'!$G$3:$G$12</c:f>
              <c:strCache>
                <c:ptCount val="10"/>
                <c:pt idx="0">
                  <c:v>GPD-KONA</c:v>
                </c:pt>
                <c:pt idx="1">
                  <c:v>GPDN-KONA</c:v>
                </c:pt>
                <c:pt idx="2">
                  <c:v>CAM -KONA</c:v>
                </c:pt>
                <c:pt idx="3">
                  <c:v>Cam-KOPA</c:v>
                </c:pt>
                <c:pt idx="4">
                  <c:v>M3-KONA</c:v>
                </c:pt>
                <c:pt idx="5">
                  <c:v>SM-KONA</c:v>
                </c:pt>
                <c:pt idx="6">
                  <c:v>C5-KONA</c:v>
                </c:pt>
                <c:pt idx="7">
                  <c:v>SD-K0PG</c:v>
                </c:pt>
                <c:pt idx="8">
                  <c:v>CAM-K1CA</c:v>
                </c:pt>
                <c:pt idx="9">
                  <c:v>C3-KONA</c:v>
                </c:pt>
              </c:strCache>
            </c:strRef>
          </c:cat>
          <c:val>
            <c:numRef>
              <c:f>'TOP-10 PARTS'!$H$3:$H$12</c:f>
              <c:numCache>
                <c:formatCode>_ * #,##0_ ;_ * \-#,##0_ ;_ * "-"??_ ;_ @_ </c:formatCode>
                <c:ptCount val="10"/>
                <c:pt idx="0">
                  <c:v>7357</c:v>
                </c:pt>
                <c:pt idx="1">
                  <c:v>6430</c:v>
                </c:pt>
                <c:pt idx="2">
                  <c:v>6032</c:v>
                </c:pt>
                <c:pt idx="3">
                  <c:v>2308</c:v>
                </c:pt>
                <c:pt idx="4">
                  <c:v>1424</c:v>
                </c:pt>
                <c:pt idx="5">
                  <c:v>1340</c:v>
                </c:pt>
                <c:pt idx="6">
                  <c:v>1163</c:v>
                </c:pt>
                <c:pt idx="7">
                  <c:v>1149</c:v>
                </c:pt>
                <c:pt idx="8">
                  <c:v>1111</c:v>
                </c:pt>
                <c:pt idx="9">
                  <c:v>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18-4D9D-8790-2087818454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5"/>
        <c:axId val="125206032"/>
        <c:axId val="125206592"/>
      </c:barChart>
      <c:lineChart>
        <c:grouping val="standard"/>
        <c:varyColors val="0"/>
        <c:ser>
          <c:idx val="2"/>
          <c:order val="1"/>
          <c:tx>
            <c:strRef>
              <c:f>'TOP-10 PARTS'!$J$2</c:f>
              <c:strCache>
                <c:ptCount val="1"/>
                <c:pt idx="0">
                  <c:v>Cumm %</c:v>
                </c:pt>
              </c:strCache>
            </c:strRef>
          </c:tx>
          <c:cat>
            <c:strRef>
              <c:f>'TOP-10 PARTS'!$G$3:$G$12</c:f>
              <c:strCache>
                <c:ptCount val="10"/>
                <c:pt idx="0">
                  <c:v>GPD-KONA</c:v>
                </c:pt>
                <c:pt idx="1">
                  <c:v>GPDN-KONA</c:v>
                </c:pt>
                <c:pt idx="2">
                  <c:v>CAM -KONA</c:v>
                </c:pt>
                <c:pt idx="3">
                  <c:v>Cam-KOPA</c:v>
                </c:pt>
                <c:pt idx="4">
                  <c:v>M3-KONA</c:v>
                </c:pt>
                <c:pt idx="5">
                  <c:v>SM-KONA</c:v>
                </c:pt>
                <c:pt idx="6">
                  <c:v>C5-KONA</c:v>
                </c:pt>
                <c:pt idx="7">
                  <c:v>SD-K0PG</c:v>
                </c:pt>
                <c:pt idx="8">
                  <c:v>CAM-K1CA</c:v>
                </c:pt>
                <c:pt idx="9">
                  <c:v>C3-KONA</c:v>
                </c:pt>
              </c:strCache>
            </c:strRef>
          </c:cat>
          <c:val>
            <c:numRef>
              <c:f>'TOP-10 PARTS'!$J$3:$J$12</c:f>
              <c:numCache>
                <c:formatCode>0.0</c:formatCode>
                <c:ptCount val="10"/>
                <c:pt idx="0">
                  <c:v>25.215930902111321</c:v>
                </c:pt>
                <c:pt idx="1">
                  <c:v>47.254592816013165</c:v>
                </c:pt>
                <c:pt idx="2">
                  <c:v>67.929119824513293</c:v>
                </c:pt>
                <c:pt idx="3">
                  <c:v>75.839731285988492</c:v>
                </c:pt>
                <c:pt idx="4">
                  <c:v>80.720455168631759</c:v>
                </c:pt>
                <c:pt idx="5">
                  <c:v>85.313271181793255</c:v>
                </c:pt>
                <c:pt idx="6">
                  <c:v>89.299424184261028</c:v>
                </c:pt>
                <c:pt idx="7">
                  <c:v>93.237592541815189</c:v>
                </c:pt>
                <c:pt idx="8">
                  <c:v>97.045516863175209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18-4D9D-8790-2087818454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207152"/>
        <c:axId val="125207712"/>
      </c:lineChart>
      <c:catAx>
        <c:axId val="125206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Part Name</a:t>
                </a:r>
              </a:p>
            </c:rich>
          </c:tx>
          <c:layout>
            <c:manualLayout>
              <c:xMode val="edge"/>
              <c:yMode val="edge"/>
              <c:x val="0.48327819353159357"/>
              <c:y val="0.9355517459349784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125206592"/>
        <c:crosses val="autoZero"/>
        <c:auto val="1"/>
        <c:lblAlgn val="ctr"/>
        <c:lblOffset val="100"/>
        <c:noMultiLvlLbl val="0"/>
      </c:catAx>
      <c:valAx>
        <c:axId val="125206592"/>
        <c:scaling>
          <c:orientation val="minMax"/>
          <c:max val="29171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b="1" i="0" baseline="0" dirty="0">
                    <a:effectLst/>
                  </a:rPr>
                  <a:t>REJ IN  QTY</a:t>
                </a:r>
                <a:endParaRPr lang="en-IN" sz="1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2.3754018850407788E-2"/>
              <c:y val="0.19954794998601869"/>
            </c:manualLayout>
          </c:layout>
          <c:overlay val="0"/>
          <c:spPr>
            <a:noFill/>
            <a:ln w="25400">
              <a:noFill/>
            </a:ln>
          </c:spPr>
        </c:title>
        <c:numFmt formatCode="_ * #,##0_ ;_ * \-#,##0_ ;_ * &quot;-&quot;??_ ;_ @_ 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25206032"/>
        <c:crosses val="autoZero"/>
        <c:crossBetween val="between"/>
        <c:majorUnit val="4000"/>
      </c:valAx>
      <c:catAx>
        <c:axId val="1252071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5207712"/>
        <c:crosses val="autoZero"/>
        <c:auto val="1"/>
        <c:lblAlgn val="ctr"/>
        <c:lblOffset val="100"/>
        <c:noMultiLvlLbl val="0"/>
      </c:catAx>
      <c:valAx>
        <c:axId val="125207712"/>
        <c:scaling>
          <c:orientation val="minMax"/>
          <c:max val="100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Cumm %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125207152"/>
        <c:crosses val="max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000" b="1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sng" baseline="0" dirty="0">
                <a:effectLst/>
              </a:rPr>
              <a:t> REJECTION % SECTION WISE JUNE-22</a:t>
            </a:r>
            <a:endParaRPr lang="en-IN" sz="1400" u="sng" dirty="0">
              <a:effectLst/>
            </a:endParaRPr>
          </a:p>
        </c:rich>
      </c:tx>
      <c:layout>
        <c:manualLayout>
          <c:xMode val="edge"/>
          <c:yMode val="edge"/>
          <c:x val="0.36304968014224553"/>
          <c:y val="1.0987845263730988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9.3823753130515053E-2"/>
          <c:y val="0.20952165874981341"/>
          <c:w val="0.87562061615150333"/>
          <c:h val="0.49587613388774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'LINE WISE REJ %'!$C$2</c:f>
              <c:strCache>
                <c:ptCount val="1"/>
                <c:pt idx="0">
                  <c:v>Target Rej%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'LINE WISE REJ %'!$B$3:$B$13</c:f>
              <c:strCache>
                <c:ptCount val="11"/>
                <c:pt idx="0">
                  <c:v>CAM SHAFT </c:v>
                </c:pt>
                <c:pt idx="1">
                  <c:v>GEAR A </c:v>
                </c:pt>
                <c:pt idx="2">
                  <c:v>GEAR B</c:v>
                </c:pt>
                <c:pt idx="3">
                  <c:v>SHAFT B</c:v>
                </c:pt>
                <c:pt idx="4">
                  <c:v>CON ROD</c:v>
                </c:pt>
                <c:pt idx="5">
                  <c:v>SHAFT A</c:v>
                </c:pt>
                <c:pt idx="6">
                  <c:v>HF</c:v>
                </c:pt>
                <c:pt idx="7">
                  <c:v>HARD LINE </c:v>
                </c:pt>
                <c:pt idx="8">
                  <c:v>HONNING</c:v>
                </c:pt>
                <c:pt idx="9">
                  <c:v>HT</c:v>
                </c:pt>
                <c:pt idx="10">
                  <c:v>CF</c:v>
                </c:pt>
              </c:strCache>
            </c:strRef>
          </c:cat>
          <c:val>
            <c:numRef>
              <c:f>'LINE WISE REJ %'!$C$3:$C$13</c:f>
              <c:numCache>
                <c:formatCode>0.00</c:formatCode>
                <c:ptCount val="11"/>
                <c:pt idx="0" formatCode="General">
                  <c:v>0.31</c:v>
                </c:pt>
                <c:pt idx="1">
                  <c:v>0.19</c:v>
                </c:pt>
                <c:pt idx="2">
                  <c:v>0.17</c:v>
                </c:pt>
                <c:pt idx="3">
                  <c:v>0.19</c:v>
                </c:pt>
                <c:pt idx="4">
                  <c:v>0.1</c:v>
                </c:pt>
                <c:pt idx="5">
                  <c:v>0.14000000000000001</c:v>
                </c:pt>
                <c:pt idx="6">
                  <c:v>0.04</c:v>
                </c:pt>
                <c:pt idx="7">
                  <c:v>0.12</c:v>
                </c:pt>
                <c:pt idx="8">
                  <c:v>0.04</c:v>
                </c:pt>
                <c:pt idx="9">
                  <c:v>0.02</c:v>
                </c:pt>
                <c:pt idx="10" formatCode="General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C-4A8F-A75A-E81832E767B5}"/>
            </c:ext>
          </c:extLst>
        </c:ser>
        <c:ser>
          <c:idx val="1"/>
          <c:order val="1"/>
          <c:tx>
            <c:strRef>
              <c:f>'LINE WISE REJ %'!$D$2</c:f>
              <c:strCache>
                <c:ptCount val="1"/>
                <c:pt idx="0">
                  <c:v>Actual Rej %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DBC-4A8F-A75A-E81832E767B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DBC-4A8F-A75A-E81832E767B5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DBC-4A8F-A75A-E81832E767B5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FDBC-4A8F-A75A-E81832E767B5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FDBC-4A8F-A75A-E81832E767B5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FDBC-4A8F-A75A-E81832E767B5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DBC-4A8F-A75A-E81832E767B5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DBC-4A8F-A75A-E81832E767B5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FDBC-4A8F-A75A-E81832E767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'LINE WISE REJ %'!$B$3:$B$13</c:f>
              <c:strCache>
                <c:ptCount val="11"/>
                <c:pt idx="0">
                  <c:v>CAM SHAFT </c:v>
                </c:pt>
                <c:pt idx="1">
                  <c:v>GEAR A </c:v>
                </c:pt>
                <c:pt idx="2">
                  <c:v>GEAR B</c:v>
                </c:pt>
                <c:pt idx="3">
                  <c:v>SHAFT B</c:v>
                </c:pt>
                <c:pt idx="4">
                  <c:v>CON ROD</c:v>
                </c:pt>
                <c:pt idx="5">
                  <c:v>SHAFT A</c:v>
                </c:pt>
                <c:pt idx="6">
                  <c:v>HF</c:v>
                </c:pt>
                <c:pt idx="7">
                  <c:v>HARD LINE </c:v>
                </c:pt>
                <c:pt idx="8">
                  <c:v>HONNING</c:v>
                </c:pt>
                <c:pt idx="9">
                  <c:v>HT</c:v>
                </c:pt>
                <c:pt idx="10">
                  <c:v>CF</c:v>
                </c:pt>
              </c:strCache>
            </c:strRef>
          </c:cat>
          <c:val>
            <c:numRef>
              <c:f>'LINE WISE REJ %'!$D$3:$D$13</c:f>
              <c:numCache>
                <c:formatCode>0.00</c:formatCode>
                <c:ptCount val="11"/>
                <c:pt idx="0">
                  <c:v>4.2432541642347239</c:v>
                </c:pt>
                <c:pt idx="1">
                  <c:v>2.0876868491956926</c:v>
                </c:pt>
                <c:pt idx="2">
                  <c:v>1.7159617506053797</c:v>
                </c:pt>
                <c:pt idx="3">
                  <c:v>0.70934526404092402</c:v>
                </c:pt>
                <c:pt idx="4">
                  <c:v>0.67462008237466276</c:v>
                </c:pt>
                <c:pt idx="5">
                  <c:v>0.66739092049069693</c:v>
                </c:pt>
                <c:pt idx="6">
                  <c:v>0.11596462434709501</c:v>
                </c:pt>
                <c:pt idx="7">
                  <c:v>8.2229607326693918E-2</c:v>
                </c:pt>
                <c:pt idx="8">
                  <c:v>5.4244992714854542E-2</c:v>
                </c:pt>
                <c:pt idx="9">
                  <c:v>7.9634138017337479E-3</c:v>
                </c:pt>
                <c:pt idx="10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DBC-4A8F-A75A-E81832E76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0688608"/>
        <c:axId val="220689168"/>
      </c:barChart>
      <c:catAx>
        <c:axId val="220688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1">
                    <a:solidFill>
                      <a:sysClr val="windowText" lastClr="000000"/>
                    </a:solidFill>
                  </a:rPr>
                  <a:t>SECTION</a:t>
                </a:r>
              </a:p>
            </c:rich>
          </c:tx>
          <c:layout>
            <c:manualLayout>
              <c:xMode val="edge"/>
              <c:yMode val="edge"/>
              <c:x val="0.40906975975082149"/>
              <c:y val="0.8996216480126586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689168"/>
        <c:crosses val="autoZero"/>
        <c:auto val="1"/>
        <c:lblAlgn val="ctr"/>
        <c:lblOffset val="100"/>
        <c:noMultiLvlLbl val="0"/>
      </c:catAx>
      <c:valAx>
        <c:axId val="2206891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ysClr val="windowText" lastClr="000000"/>
                    </a:solidFill>
                  </a:rPr>
                  <a:t>REJ IN  %</a:t>
                </a:r>
              </a:p>
            </c:rich>
          </c:tx>
          <c:layout>
            <c:manualLayout>
              <c:xMode val="edge"/>
              <c:yMode val="edge"/>
              <c:x val="2.6824297848968236E-2"/>
              <c:y val="0.3065472615623130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68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6508235878615614"/>
          <c:y val="8.4013678100962941E-2"/>
          <c:w val="0.1315134551047589"/>
          <c:h val="0.149629151245684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 algn="ctr" rtl="0">
              <a:defRPr sz="800" b="1">
                <a:latin typeface="Meiryo UI" panose="020B0604030504040204" pitchFamily="34" charset="-128"/>
                <a:ea typeface="Meiryo UI" panose="020B0604030504040204" pitchFamily="34" charset="-128"/>
              </a:defRPr>
            </a:pPr>
            <a:r>
              <a:rPr lang="en-US" sz="8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Customer complaint (Register)-2022-23 </a:t>
            </a:r>
          </a:p>
        </c:rich>
      </c:tx>
      <c:layout>
        <c:manualLayout>
          <c:xMode val="edge"/>
          <c:yMode val="edge"/>
          <c:x val="0.38250172010213623"/>
          <c:y val="0"/>
        </c:manualLayout>
      </c:layout>
      <c:overlay val="1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3.0855706907111213E-2"/>
          <c:y val="0.10524647373941182"/>
          <c:w val="0.96701825669134456"/>
          <c:h val="0.52416529854349758"/>
        </c:manualLayout>
      </c:layout>
      <c:barChart>
        <c:barDir val="col"/>
        <c:grouping val="clustered"/>
        <c:varyColors val="0"/>
        <c:ser>
          <c:idx val="0"/>
          <c:order val="1"/>
          <c:tx>
            <c:strRef>
              <c:f>CLAIM!$I$2</c:f>
              <c:strCache>
                <c:ptCount val="1"/>
                <c:pt idx="0">
                  <c:v>HMSI R</c:v>
                </c:pt>
              </c:strCache>
            </c:strRef>
          </c:tx>
          <c:spPr>
            <a:solidFill>
              <a:srgbClr val="FF7D7D">
                <a:alpha val="70000"/>
              </a:srgbClr>
            </a:solidFill>
            <a:ln>
              <a:noFill/>
            </a:ln>
            <a:effectLst/>
          </c:spPr>
          <c:invertIfNegative val="0"/>
          <c:dPt>
            <c:idx val="2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7BF-4A15-88B2-BAA45D0E84E7}"/>
              </c:ext>
            </c:extLst>
          </c:dPt>
          <c:dPt>
            <c:idx val="2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7BF-4A15-88B2-BAA45D0E84E7}"/>
              </c:ext>
            </c:extLst>
          </c:dPt>
          <c:dPt>
            <c:idx val="2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17BF-4A15-88B2-BAA45D0E84E7}"/>
              </c:ext>
            </c:extLst>
          </c:dPt>
          <c:dPt>
            <c:idx val="2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17BF-4A15-88B2-BAA45D0E84E7}"/>
              </c:ext>
            </c:extLst>
          </c:dPt>
          <c:dPt>
            <c:idx val="3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17BF-4A15-88B2-BAA45D0E84E7}"/>
              </c:ext>
            </c:extLst>
          </c:dPt>
          <c:dPt>
            <c:idx val="3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17BF-4A15-88B2-BAA45D0E84E7}"/>
              </c:ext>
            </c:extLst>
          </c:dPt>
          <c:dPt>
            <c:idx val="3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7BF-4A15-88B2-BAA45D0E84E7}"/>
              </c:ext>
            </c:extLst>
          </c:dPt>
          <c:dPt>
            <c:idx val="3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17BF-4A15-88B2-BAA45D0E84E7}"/>
              </c:ext>
            </c:extLst>
          </c:dPt>
          <c:dPt>
            <c:idx val="3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7BF-4A15-88B2-BAA45D0E84E7}"/>
              </c:ext>
            </c:extLst>
          </c:dPt>
          <c:dPt>
            <c:idx val="4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17BF-4A15-88B2-BAA45D0E84E7}"/>
              </c:ext>
            </c:extLst>
          </c:dPt>
          <c:dPt>
            <c:idx val="4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7BF-4A15-88B2-BAA45D0E84E7}"/>
              </c:ext>
            </c:extLst>
          </c:dPt>
          <c:dPt>
            <c:idx val="4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17BF-4A15-88B2-BAA45D0E84E7}"/>
              </c:ext>
            </c:extLst>
          </c:dPt>
          <c:dPt>
            <c:idx val="5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17BF-4A15-88B2-BAA45D0E84E7}"/>
              </c:ext>
            </c:extLst>
          </c:dPt>
          <c:dPt>
            <c:idx val="6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17BF-4A15-88B2-BAA45D0E84E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>
                    <a:solidFill>
                      <a:srgbClr val="FF00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CLAIM!$G$3:$G$17</c:f>
              <c:strCache>
                <c:ptCount val="15"/>
                <c:pt idx="0">
                  <c:v>2019-20
(Avg)</c:v>
                </c:pt>
                <c:pt idx="1">
                  <c:v>2020-21 
(Avg)</c:v>
                </c:pt>
                <c:pt idx="2">
                  <c:v>2021-22
(Avg)</c:v>
                </c:pt>
                <c:pt idx="3">
                  <c:v>Apr-22</c:v>
                </c:pt>
                <c:pt idx="4">
                  <c:v>May-22</c:v>
                </c:pt>
                <c:pt idx="5">
                  <c:v>Jun-22</c:v>
                </c:pt>
                <c:pt idx="6">
                  <c:v>Jul-22</c:v>
                </c:pt>
                <c:pt idx="7">
                  <c:v>Aug-22</c:v>
                </c:pt>
                <c:pt idx="8">
                  <c:v>Sep-22</c:v>
                </c:pt>
                <c:pt idx="9">
                  <c:v>Oct-22</c:v>
                </c:pt>
                <c:pt idx="10">
                  <c:v>Nov-22</c:v>
                </c:pt>
                <c:pt idx="11">
                  <c:v>Dec-22</c:v>
                </c:pt>
                <c:pt idx="12">
                  <c:v>Jan-23</c:v>
                </c:pt>
                <c:pt idx="13">
                  <c:v>Feb-23</c:v>
                </c:pt>
                <c:pt idx="14">
                  <c:v>Mar-23</c:v>
                </c:pt>
              </c:strCache>
            </c:strRef>
          </c:cat>
          <c:val>
            <c:numRef>
              <c:f>CLAIM!$I$3:$I$17</c:f>
              <c:numCache>
                <c:formatCode>General</c:formatCode>
                <c:ptCount val="15"/>
                <c:pt idx="0">
                  <c:v>0.75</c:v>
                </c:pt>
                <c:pt idx="1">
                  <c:v>0.75</c:v>
                </c:pt>
                <c:pt idx="2" formatCode="0.00">
                  <c:v>1.9166666666666667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7BF-4A15-88B2-BAA45D0E84E7}"/>
            </c:ext>
          </c:extLst>
        </c:ser>
        <c:ser>
          <c:idx val="2"/>
          <c:order val="2"/>
          <c:tx>
            <c:strRef>
              <c:f>CLAIM!$J$2</c:f>
              <c:strCache>
                <c:ptCount val="1"/>
                <c:pt idx="0">
                  <c:v>TVS R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CLAIM!$G$3:$G$17</c:f>
              <c:strCache>
                <c:ptCount val="15"/>
                <c:pt idx="0">
                  <c:v>2019-20
(Avg)</c:v>
                </c:pt>
                <c:pt idx="1">
                  <c:v>2020-21 
(Avg)</c:v>
                </c:pt>
                <c:pt idx="2">
                  <c:v>2021-22
(Avg)</c:v>
                </c:pt>
                <c:pt idx="3">
                  <c:v>Apr-22</c:v>
                </c:pt>
                <c:pt idx="4">
                  <c:v>May-22</c:v>
                </c:pt>
                <c:pt idx="5">
                  <c:v>Jun-22</c:v>
                </c:pt>
                <c:pt idx="6">
                  <c:v>Jul-22</c:v>
                </c:pt>
                <c:pt idx="7">
                  <c:v>Aug-22</c:v>
                </c:pt>
                <c:pt idx="8">
                  <c:v>Sep-22</c:v>
                </c:pt>
                <c:pt idx="9">
                  <c:v>Oct-22</c:v>
                </c:pt>
                <c:pt idx="10">
                  <c:v>Nov-22</c:v>
                </c:pt>
                <c:pt idx="11">
                  <c:v>Dec-22</c:v>
                </c:pt>
                <c:pt idx="12">
                  <c:v>Jan-23</c:v>
                </c:pt>
                <c:pt idx="13">
                  <c:v>Feb-23</c:v>
                </c:pt>
                <c:pt idx="14">
                  <c:v>Mar-23</c:v>
                </c:pt>
              </c:strCache>
            </c:strRef>
          </c:cat>
          <c:val>
            <c:numRef>
              <c:f>CLAIM!$J$3:$J$17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7BF-4A15-88B2-BAA45D0E8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6097064"/>
        <c:axId val="106097456"/>
      </c:barChart>
      <c:lineChart>
        <c:grouping val="standard"/>
        <c:varyColors val="0"/>
        <c:ser>
          <c:idx val="1"/>
          <c:order val="0"/>
          <c:tx>
            <c:strRef>
              <c:f>CLAIM!$H$2</c:f>
              <c:strCache>
                <c:ptCount val="1"/>
                <c:pt idx="0">
                  <c:v>Target R</c:v>
                </c:pt>
              </c:strCache>
            </c:strRef>
          </c:tx>
          <c:spPr>
            <a:ln w="28575" cap="rnd">
              <a:solidFill>
                <a:schemeClr val="accent1">
                  <a:alpha val="7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CLAIM!$G$3:$G$17</c:f>
              <c:strCache>
                <c:ptCount val="15"/>
                <c:pt idx="0">
                  <c:v>2019-20
(Avg)</c:v>
                </c:pt>
                <c:pt idx="1">
                  <c:v>2020-21 
(Avg)</c:v>
                </c:pt>
                <c:pt idx="2">
                  <c:v>2021-22
(Avg)</c:v>
                </c:pt>
                <c:pt idx="3">
                  <c:v>Apr-22</c:v>
                </c:pt>
                <c:pt idx="4">
                  <c:v>May-22</c:v>
                </c:pt>
                <c:pt idx="5">
                  <c:v>Jun-22</c:v>
                </c:pt>
                <c:pt idx="6">
                  <c:v>Jul-22</c:v>
                </c:pt>
                <c:pt idx="7">
                  <c:v>Aug-22</c:v>
                </c:pt>
                <c:pt idx="8">
                  <c:v>Sep-22</c:v>
                </c:pt>
                <c:pt idx="9">
                  <c:v>Oct-22</c:v>
                </c:pt>
                <c:pt idx="10">
                  <c:v>Nov-22</c:v>
                </c:pt>
                <c:pt idx="11">
                  <c:v>Dec-22</c:v>
                </c:pt>
                <c:pt idx="12">
                  <c:v>Jan-23</c:v>
                </c:pt>
                <c:pt idx="13">
                  <c:v>Feb-23</c:v>
                </c:pt>
                <c:pt idx="14">
                  <c:v>Mar-23</c:v>
                </c:pt>
              </c:strCache>
            </c:strRef>
          </c:cat>
          <c:val>
            <c:numRef>
              <c:f>CLAIM!$H$3:$H$17</c:f>
              <c:numCache>
                <c:formatCode>General</c:formatCode>
                <c:ptCount val="15"/>
                <c:pt idx="0" formatCode="0.00">
                  <c:v>0.66666666666666663</c:v>
                </c:pt>
                <c:pt idx="1">
                  <c:v>0.25</c:v>
                </c:pt>
                <c:pt idx="2">
                  <c:v>0.75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7BF-4A15-88B2-BAA45D0E8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9770376"/>
        <c:axId val="469763712"/>
      </c:lineChart>
      <c:catAx>
        <c:axId val="1060970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5875" cap="flat" cmpd="sng" algn="ctr">
            <a:solidFill>
              <a:srgbClr val="C00000"/>
            </a:solidFill>
            <a:round/>
          </a:ln>
          <a:effectLst/>
        </c:spPr>
        <c:txPr>
          <a:bodyPr rot="0"/>
          <a:lstStyle/>
          <a:p>
            <a:pPr>
              <a:defRPr sz="800" b="1">
                <a:latin typeface="Meiryo UI" panose="020B0604030504040204" pitchFamily="34" charset="-128"/>
                <a:ea typeface="Meiryo UI" panose="020B0604030504040204" pitchFamily="34" charset="-128"/>
              </a:defRPr>
            </a:pPr>
            <a:endParaRPr lang="en-US"/>
          </a:p>
        </c:txPr>
        <c:crossAx val="106097456"/>
        <c:crosses val="autoZero"/>
        <c:auto val="1"/>
        <c:lblAlgn val="ctr"/>
        <c:lblOffset val="100"/>
        <c:noMultiLvlLbl val="0"/>
      </c:catAx>
      <c:valAx>
        <c:axId val="106097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vert="horz"/>
          <a:lstStyle/>
          <a:p>
            <a:pPr algn="ctr">
              <a:defRPr lang="en-US" sz="700" b="0" i="0" u="none" strike="noStrike" kern="1200" baseline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pPr>
            <a:endParaRPr lang="en-US"/>
          </a:p>
        </c:txPr>
        <c:crossAx val="106097064"/>
        <c:crosses val="autoZero"/>
        <c:crossBetween val="between"/>
      </c:valAx>
      <c:valAx>
        <c:axId val="469763712"/>
        <c:scaling>
          <c:orientation val="minMax"/>
          <c:max val="80"/>
        </c:scaling>
        <c:delete val="1"/>
        <c:axPos val="r"/>
        <c:numFmt formatCode="0.00" sourceLinked="1"/>
        <c:majorTickMark val="out"/>
        <c:minorTickMark val="none"/>
        <c:tickLblPos val="nextTo"/>
        <c:crossAx val="469770376"/>
        <c:crosses val="max"/>
        <c:crossBetween val="between"/>
      </c:valAx>
      <c:catAx>
        <c:axId val="4697703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97637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75600588169464533"/>
          <c:y val="0.85838451514509218"/>
          <c:w val="0.24156488909632451"/>
          <c:h val="0.14161548485490791"/>
        </c:manualLayout>
      </c:layout>
      <c:overlay val="0"/>
      <c:txPr>
        <a:bodyPr/>
        <a:lstStyle/>
        <a:p>
          <a:pPr>
            <a:defRPr sz="500" b="1">
              <a:latin typeface="Meiryo UI" panose="020B0604030504040204" pitchFamily="34" charset="-128"/>
              <a:ea typeface="Meiryo UI" panose="020B0604030504040204" pitchFamily="34" charset="-128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lang="en-US" sz="1000" b="1" i="0" u="none" strike="noStrike" kern="1200" baseline="0"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1200" b="1">
                <a:solidFill>
                  <a:sysClr val="windowText" lastClr="000000"/>
                </a:solidFill>
              </a:rPr>
              <a:t>LINE WISE CONTRIBUTION</a:t>
            </a:r>
            <a:r>
              <a:rPr lang="en-IN" sz="1200" b="1" baseline="0">
                <a:solidFill>
                  <a:sysClr val="windowText" lastClr="000000"/>
                </a:solidFill>
              </a:rPr>
              <a:t> OF REJECTION QTY- JUNE-22</a:t>
            </a:r>
            <a:endParaRPr lang="en-IN" sz="1200" b="1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22125331459799033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'LINE WISE PARETO QTY WISE'!$C$1</c:f>
              <c:strCache>
                <c:ptCount val="1"/>
                <c:pt idx="0">
                  <c:v>Rejection Qty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179-493C-AB5F-8D1DFE039D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179-493C-AB5F-8D1DFE039D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179-493C-AB5F-8D1DFE039D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179-493C-AB5F-8D1DFE039DE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179-493C-AB5F-8D1DFE039DE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4179-493C-AB5F-8D1DFE039DE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4179-493C-AB5F-8D1DFE039DE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4179-493C-AB5F-8D1DFE039DE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4179-493C-AB5F-8D1DFE039DEE}"/>
              </c:ext>
            </c:extLst>
          </c:dPt>
          <c:dLbls>
            <c:dLbl>
              <c:idx val="4"/>
              <c:layout>
                <c:manualLayout>
                  <c:x val="-5.2060442155519741E-2"/>
                  <c:y val="4.6296296296296294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179-493C-AB5F-8D1DFE039DEE}"/>
                </c:ext>
              </c:extLst>
            </c:dLbl>
            <c:dLbl>
              <c:idx val="5"/>
              <c:layout>
                <c:manualLayout>
                  <c:x val="-0.11841585118377355"/>
                  <c:y val="-9.259259259259260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179-493C-AB5F-8D1DFE039DEE}"/>
                </c:ext>
              </c:extLst>
            </c:dLbl>
            <c:dLbl>
              <c:idx val="6"/>
              <c:layout>
                <c:manualLayout>
                  <c:x val="-5.8333333333333348E-2"/>
                  <c:y val="-2.777777777777780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179-493C-AB5F-8D1DFE039DEE}"/>
                </c:ext>
              </c:extLst>
            </c:dLbl>
            <c:dLbl>
              <c:idx val="7"/>
              <c:layout>
                <c:manualLayout>
                  <c:x val="3.0349223798590785E-2"/>
                  <c:y val="-3.703703703703703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179-493C-AB5F-8D1DFE039DEE}"/>
                </c:ext>
              </c:extLst>
            </c:dLbl>
            <c:dLbl>
              <c:idx val="8"/>
              <c:layout>
                <c:manualLayout>
                  <c:x val="0.17839693048353653"/>
                  <c:y val="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179-493C-AB5F-8D1DFE039DEE}"/>
                </c:ext>
              </c:extLst>
            </c:dLbl>
            <c:dLbl>
              <c:idx val="9"/>
              <c:layout>
                <c:manualLayout>
                  <c:x val="0"/>
                  <c:y val="-2.314814814814814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179-493C-AB5F-8D1DFE039D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'LINE WISE PARETO QTY WISE'!$B$2:$B$12</c:f>
              <c:strCache>
                <c:ptCount val="11"/>
                <c:pt idx="0">
                  <c:v>GEAR B LINE</c:v>
                </c:pt>
                <c:pt idx="1">
                  <c:v>CAM SHAFT LINE</c:v>
                </c:pt>
                <c:pt idx="2">
                  <c:v>GEAR A LINE</c:v>
                </c:pt>
                <c:pt idx="3">
                  <c:v>SHAFT LINE A</c:v>
                </c:pt>
                <c:pt idx="4">
                  <c:v>SHAFT LINE B</c:v>
                </c:pt>
                <c:pt idx="5">
                  <c:v>FORGING</c:v>
                </c:pt>
                <c:pt idx="6">
                  <c:v>HARD LINE </c:v>
                </c:pt>
                <c:pt idx="7">
                  <c:v>CON ROD LINE</c:v>
                </c:pt>
                <c:pt idx="8">
                  <c:v>HONNING</c:v>
                </c:pt>
                <c:pt idx="9">
                  <c:v>HT</c:v>
                </c:pt>
                <c:pt idx="10">
                  <c:v>COLD FORGING</c:v>
                </c:pt>
              </c:strCache>
            </c:strRef>
          </c:cat>
          <c:val>
            <c:numRef>
              <c:f>'LINE WISE PARETO QTY WISE'!$C$2:$C$12</c:f>
              <c:numCache>
                <c:formatCode>_ * #,##0_ ;_ * \-#,##0_ ;_ * "-"??_ ;_ @_ </c:formatCode>
                <c:ptCount val="11"/>
                <c:pt idx="0">
                  <c:v>16504</c:v>
                </c:pt>
                <c:pt idx="1">
                  <c:v>9451</c:v>
                </c:pt>
                <c:pt idx="2">
                  <c:v>9391</c:v>
                </c:pt>
                <c:pt idx="3">
                  <c:v>2230</c:v>
                </c:pt>
                <c:pt idx="4">
                  <c:v>1725</c:v>
                </c:pt>
                <c:pt idx="5">
                  <c:v>720</c:v>
                </c:pt>
                <c:pt idx="6">
                  <c:v>458</c:v>
                </c:pt>
                <c:pt idx="7">
                  <c:v>380</c:v>
                </c:pt>
                <c:pt idx="8">
                  <c:v>379</c:v>
                </c:pt>
                <c:pt idx="9">
                  <c:v>63</c:v>
                </c:pt>
                <c:pt idx="10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4179-493C-AB5F-8D1DFE039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1200" b="1">
                <a:solidFill>
                  <a:sysClr val="windowText" lastClr="000000"/>
                </a:solidFill>
              </a:rPr>
              <a:t>CUSTOMER WISE REJECTION COST DETAILS</a:t>
            </a:r>
            <a:r>
              <a:rPr lang="en-IN" sz="1200" b="1" baseline="0">
                <a:solidFill>
                  <a:sysClr val="windowText" lastClr="000000"/>
                </a:solidFill>
              </a:rPr>
              <a:t> JUNE</a:t>
            </a:r>
            <a:r>
              <a:rPr lang="en-IN" sz="1200" b="1">
                <a:solidFill>
                  <a:sysClr val="windowText" lastClr="000000"/>
                </a:solidFill>
              </a:rPr>
              <a:t>-22</a:t>
            </a:r>
          </a:p>
        </c:rich>
      </c:tx>
      <c:layout>
        <c:manualLayout>
          <c:xMode val="edge"/>
          <c:yMode val="edge"/>
          <c:x val="0.237384529868855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640-4ACE-8500-395329AA4086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640-4ACE-8500-395329AA4086}"/>
              </c:ext>
            </c:extLst>
          </c:dPt>
          <c:dLbls>
            <c:dLbl>
              <c:idx val="0"/>
              <c:layout>
                <c:manualLayout>
                  <c:x val="0.10638257258461638"/>
                  <c:y val="-8.2176027996500603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640-4ACE-8500-395329AA4086}"/>
                </c:ext>
              </c:extLst>
            </c:dLbl>
            <c:dLbl>
              <c:idx val="1"/>
              <c:layout>
                <c:manualLayout>
                  <c:x val="1.212730420302878E-3"/>
                  <c:y val="9.1800524934383208E-3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40-4ACE-8500-395329AA40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'TVS &amp; HONDA'!$D$4:$D$5</c:f>
              <c:strCache>
                <c:ptCount val="2"/>
                <c:pt idx="0">
                  <c:v>HONDA</c:v>
                </c:pt>
                <c:pt idx="1">
                  <c:v>TVS</c:v>
                </c:pt>
              </c:strCache>
            </c:strRef>
          </c:cat>
          <c:val>
            <c:numRef>
              <c:f>'TVS &amp; HONDA'!$E$4:$E$5</c:f>
              <c:numCache>
                <c:formatCode>_ * #,##0_ ;_ * \-#,##0_ ;_ * "-"??_ ;_ @_ </c:formatCode>
                <c:ptCount val="2"/>
                <c:pt idx="0">
                  <c:v>36937</c:v>
                </c:pt>
                <c:pt idx="1">
                  <c:v>4414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40-4ACE-8500-395329AA40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CAM SHAFT K0NA DEFECTS JUNE-22</a:t>
            </a:r>
            <a:endParaRPr lang="en-IN"/>
          </a:p>
        </c:rich>
      </c:tx>
      <c:layout>
        <c:manualLayout>
          <c:xMode val="edge"/>
          <c:yMode val="edge"/>
          <c:x val="0.41274236300128442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2111853560719872E-2"/>
          <c:y val="0.17584200412448447"/>
          <c:w val="0.82093682752609209"/>
          <c:h val="0.46254452568428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'Cam Shaft Line'!$C$15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7.1301229976997726E-3"/>
                  <c:y val="-8.184050307494625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DD9-4804-813F-7F99997B19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'Cam Shaft Line'!$B$16:$B$34</c:f>
              <c:strCache>
                <c:ptCount val="19"/>
                <c:pt idx="0">
                  <c:v>DECOM  HIGHT NG</c:v>
                </c:pt>
                <c:pt idx="1">
                  <c:v>OD U/S</c:v>
                </c:pt>
                <c:pt idx="2">
                  <c:v>KEY WAY ANGLE DAMAGE/OUT</c:v>
                </c:pt>
                <c:pt idx="3">
                  <c:v>PIN DOWEL RO</c:v>
                </c:pt>
                <c:pt idx="4">
                  <c:v>LENGTH VARIATION</c:v>
                </c:pt>
                <c:pt idx="5">
                  <c:v>DRILL CHAMFER O/S</c:v>
                </c:pt>
                <c:pt idx="6">
                  <c:v>TURNING OD R/O MORE</c:v>
                </c:pt>
                <c:pt idx="7">
                  <c:v>CENTER DEPTH O/S</c:v>
                </c:pt>
                <c:pt idx="8">
                  <c:v>ANGLE NG IN ASSLY</c:v>
                </c:pt>
                <c:pt idx="9">
                  <c:v>LOB  GRINDING UNCLEAN</c:v>
                </c:pt>
                <c:pt idx="10">
                  <c:v>STEP ON FACE </c:v>
                </c:pt>
                <c:pt idx="11">
                  <c:v>MILLING UNCLEAR</c:v>
                </c:pt>
                <c:pt idx="12">
                  <c:v>DENT &amp;  DAMAGE</c:v>
                </c:pt>
                <c:pt idx="13">
                  <c:v> DRILL OUT</c:v>
                </c:pt>
                <c:pt idx="14">
                  <c:v>CAM DIA UNDERSIZE</c:v>
                </c:pt>
                <c:pt idx="15">
                  <c:v>REAMER OS / US</c:v>
                </c:pt>
                <c:pt idx="16">
                  <c:v>DRILL  LENTH  NG</c:v>
                </c:pt>
                <c:pt idx="17">
                  <c:v>MOVEMENT NG</c:v>
                </c:pt>
                <c:pt idx="18">
                  <c:v>GRINDING U/S</c:v>
                </c:pt>
              </c:strCache>
            </c:strRef>
          </c:cat>
          <c:val>
            <c:numRef>
              <c:f>'Cam Shaft Line'!$C$16:$C$34</c:f>
              <c:numCache>
                <c:formatCode>_ * #,##0_ ;_ * \-#,##0_ ;_ * "-"??_ ;_ @_ </c:formatCode>
                <c:ptCount val="19"/>
                <c:pt idx="0">
                  <c:v>1174</c:v>
                </c:pt>
                <c:pt idx="1">
                  <c:v>844</c:v>
                </c:pt>
                <c:pt idx="2">
                  <c:v>746</c:v>
                </c:pt>
                <c:pt idx="3">
                  <c:v>697</c:v>
                </c:pt>
                <c:pt idx="4">
                  <c:v>445</c:v>
                </c:pt>
                <c:pt idx="5">
                  <c:v>421</c:v>
                </c:pt>
                <c:pt idx="6">
                  <c:v>314</c:v>
                </c:pt>
                <c:pt idx="7">
                  <c:v>256</c:v>
                </c:pt>
                <c:pt idx="8">
                  <c:v>241</c:v>
                </c:pt>
                <c:pt idx="9">
                  <c:v>208</c:v>
                </c:pt>
                <c:pt idx="10">
                  <c:v>168</c:v>
                </c:pt>
                <c:pt idx="11">
                  <c:v>134</c:v>
                </c:pt>
                <c:pt idx="12">
                  <c:v>117</c:v>
                </c:pt>
                <c:pt idx="13">
                  <c:v>64</c:v>
                </c:pt>
                <c:pt idx="14">
                  <c:v>62</c:v>
                </c:pt>
                <c:pt idx="15">
                  <c:v>46</c:v>
                </c:pt>
                <c:pt idx="16">
                  <c:v>34</c:v>
                </c:pt>
                <c:pt idx="17">
                  <c:v>33</c:v>
                </c:pt>
                <c:pt idx="18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D9-4804-813F-7F99997B192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19791584"/>
        <c:axId val="219792144"/>
      </c:barChart>
      <c:lineChart>
        <c:grouping val="standard"/>
        <c:varyColors val="0"/>
        <c:ser>
          <c:idx val="1"/>
          <c:order val="1"/>
          <c:tx>
            <c:strRef>
              <c:f>'Cam Shaft Line'!$E$15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802815430691642E-2"/>
                  <c:y val="-8.70952849643794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DD9-4804-813F-7F99997B192B}"/>
                </c:ext>
              </c:extLst>
            </c:dLbl>
            <c:dLbl>
              <c:idx val="1"/>
              <c:layout>
                <c:manualLayout>
                  <c:x val="-2.9313531514070606E-2"/>
                  <c:y val="-7.53814150890713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DD9-4804-813F-7F99997B19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'Cam Shaft Line'!$B$16:$B$34</c:f>
              <c:strCache>
                <c:ptCount val="19"/>
                <c:pt idx="0">
                  <c:v>DECOM  HIGHT NG</c:v>
                </c:pt>
                <c:pt idx="1">
                  <c:v>OD U/S</c:v>
                </c:pt>
                <c:pt idx="2">
                  <c:v>KEY WAY ANGLE DAMAGE/OUT</c:v>
                </c:pt>
                <c:pt idx="3">
                  <c:v>PIN DOWEL RO</c:v>
                </c:pt>
                <c:pt idx="4">
                  <c:v>LENGTH VARIATION</c:v>
                </c:pt>
                <c:pt idx="5">
                  <c:v>DRILL CHAMFER O/S</c:v>
                </c:pt>
                <c:pt idx="6">
                  <c:v>TURNING OD R/O MORE</c:v>
                </c:pt>
                <c:pt idx="7">
                  <c:v>CENTER DEPTH O/S</c:v>
                </c:pt>
                <c:pt idx="8">
                  <c:v>ANGLE NG IN ASSLY</c:v>
                </c:pt>
                <c:pt idx="9">
                  <c:v>LOB  GRINDING UNCLEAN</c:v>
                </c:pt>
                <c:pt idx="10">
                  <c:v>STEP ON FACE </c:v>
                </c:pt>
                <c:pt idx="11">
                  <c:v>MILLING UNCLEAR</c:v>
                </c:pt>
                <c:pt idx="12">
                  <c:v>DENT &amp;  DAMAGE</c:v>
                </c:pt>
                <c:pt idx="13">
                  <c:v> DRILL OUT</c:v>
                </c:pt>
                <c:pt idx="14">
                  <c:v>CAM DIA UNDERSIZE</c:v>
                </c:pt>
                <c:pt idx="15">
                  <c:v>REAMER OS / US</c:v>
                </c:pt>
                <c:pt idx="16">
                  <c:v>DRILL  LENTH  NG</c:v>
                </c:pt>
                <c:pt idx="17">
                  <c:v>MOVEMENT NG</c:v>
                </c:pt>
                <c:pt idx="18">
                  <c:v>GRINDING U/S</c:v>
                </c:pt>
              </c:strCache>
            </c:strRef>
          </c:cat>
          <c:val>
            <c:numRef>
              <c:f>'Cam Shaft Line'!$E$16:$E$34</c:f>
              <c:numCache>
                <c:formatCode>0.0</c:formatCode>
                <c:ptCount val="19"/>
                <c:pt idx="0">
                  <c:v>19.46286472148541</c:v>
                </c:pt>
                <c:pt idx="1">
                  <c:v>33.45490716180371</c:v>
                </c:pt>
                <c:pt idx="2">
                  <c:v>45.822281167108756</c:v>
                </c:pt>
                <c:pt idx="3">
                  <c:v>57.377320954907162</c:v>
                </c:pt>
                <c:pt idx="4">
                  <c:v>64.754641909814325</c:v>
                </c:pt>
                <c:pt idx="5">
                  <c:v>71.734084880636601</c:v>
                </c:pt>
                <c:pt idx="6">
                  <c:v>76.939655172413794</c:v>
                </c:pt>
                <c:pt idx="7">
                  <c:v>81.183687002652519</c:v>
                </c:pt>
                <c:pt idx="8">
                  <c:v>85.179045092838194</c:v>
                </c:pt>
                <c:pt idx="9">
                  <c:v>88.627320954907162</c:v>
                </c:pt>
                <c:pt idx="10">
                  <c:v>91.412466843501321</c:v>
                </c:pt>
                <c:pt idx="11">
                  <c:v>93.633952254641912</c:v>
                </c:pt>
                <c:pt idx="12">
                  <c:v>95.573607427055705</c:v>
                </c:pt>
                <c:pt idx="13">
                  <c:v>96.634615384615387</c:v>
                </c:pt>
                <c:pt idx="14">
                  <c:v>97.662466843501321</c:v>
                </c:pt>
                <c:pt idx="15">
                  <c:v>98.425066312997345</c:v>
                </c:pt>
                <c:pt idx="16">
                  <c:v>98.988726790450926</c:v>
                </c:pt>
                <c:pt idx="17">
                  <c:v>99.535809018567633</c:v>
                </c:pt>
                <c:pt idx="18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DD9-4804-813F-7F99997B19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793264"/>
        <c:axId val="219792704"/>
      </c:lineChart>
      <c:catAx>
        <c:axId val="21979158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IN"/>
                  <a:t>Defects</a:t>
                </a:r>
              </a:p>
            </c:rich>
          </c:tx>
          <c:layout>
            <c:manualLayout>
              <c:xMode val="edge"/>
              <c:yMode val="edge"/>
              <c:x val="0.4482685728054881"/>
              <c:y val="0.9368600018747655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19792144"/>
        <c:crosses val="autoZero"/>
        <c:auto val="1"/>
        <c:lblAlgn val="ctr"/>
        <c:lblOffset val="100"/>
        <c:noMultiLvlLbl val="0"/>
      </c:catAx>
      <c:valAx>
        <c:axId val="219792144"/>
        <c:scaling>
          <c:orientation val="minMax"/>
          <c:max val="603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/>
                  <a:t>Rejection Qty</a:t>
                </a:r>
              </a:p>
            </c:rich>
          </c:tx>
          <c:layout>
            <c:manualLayout>
              <c:xMode val="edge"/>
              <c:yMode val="edge"/>
              <c:x val="1.4683404260668959E-2"/>
              <c:y val="0.186598161644673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_ * #,##0_ ;_ * \-#,##0_ ;_ * &quot;-&quot;??_ ;_ @_ 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9791584"/>
        <c:crosses val="autoZero"/>
        <c:crossBetween val="between"/>
        <c:majorUnit val="1000"/>
      </c:valAx>
      <c:valAx>
        <c:axId val="219792704"/>
        <c:scaling>
          <c:orientation val="minMax"/>
          <c:max val="1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Cumm %</a:t>
                </a:r>
              </a:p>
            </c:rich>
          </c:tx>
          <c:layout>
            <c:manualLayout>
              <c:xMode val="edge"/>
              <c:yMode val="edge"/>
              <c:x val="0.96828392182808443"/>
              <c:y val="0.3568536745406824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9793264"/>
        <c:crosses val="max"/>
        <c:crossBetween val="between"/>
        <c:majorUnit val="20"/>
      </c:valAx>
      <c:catAx>
        <c:axId val="219793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2197927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000" b="1">
          <a:solidFill>
            <a:sysClr val="windowText" lastClr="000000"/>
          </a:solidFill>
        </a:defRPr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CAM SHAFT K0PA DEFECTS JUNE-22</a:t>
            </a:r>
            <a:endParaRPr lang="en-IN"/>
          </a:p>
        </c:rich>
      </c:tx>
      <c:layout>
        <c:manualLayout>
          <c:xMode val="edge"/>
          <c:yMode val="edge"/>
          <c:x val="0.19892720041044523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488717466214723"/>
          <c:y val="0.17584200412448447"/>
          <c:w val="0.74539536113356086"/>
          <c:h val="0.445958881970949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'Cam Shaft Line'!$C$43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9.2432103343458426E-3"/>
                  <c:y val="3.54609929078014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76D-43B3-B9B2-4ECB151140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'Cam Shaft Line'!$B$44:$B$60</c:f>
              <c:strCache>
                <c:ptCount val="17"/>
                <c:pt idx="0">
                  <c:v>OD U/S</c:v>
                </c:pt>
                <c:pt idx="1">
                  <c:v>CD ANGLE NG </c:v>
                </c:pt>
                <c:pt idx="2">
                  <c:v>DRILING CHAMFER O/S</c:v>
                </c:pt>
                <c:pt idx="3">
                  <c:v>DECOMP HEIGHT NG</c:v>
                </c:pt>
                <c:pt idx="4">
                  <c:v>FACE STEP</c:v>
                </c:pt>
                <c:pt idx="5">
                  <c:v>KEY WAY DAMAGE</c:v>
                </c:pt>
                <c:pt idx="6">
                  <c:v>OD  DENT &amp; DAMAGE</c:v>
                </c:pt>
                <c:pt idx="7">
                  <c:v>LENGTH VARIATION</c:v>
                </c:pt>
                <c:pt idx="8">
                  <c:v>CENTER DEPTH O/S</c:v>
                </c:pt>
                <c:pt idx="9">
                  <c:v>MOVEMENT NG</c:v>
                </c:pt>
                <c:pt idx="10">
                  <c:v>WRONG LOADING</c:v>
                </c:pt>
                <c:pt idx="11">
                  <c:v>DWELL R/O MORE</c:v>
                </c:pt>
                <c:pt idx="12">
                  <c:v>CAM DIA U/S</c:v>
                </c:pt>
                <c:pt idx="13">
                  <c:v>LOB GRINDING U/C</c:v>
                </c:pt>
                <c:pt idx="14">
                  <c:v>GRINDING U/S</c:v>
                </c:pt>
                <c:pt idx="15">
                  <c:v>CENTER DAMAGE</c:v>
                </c:pt>
                <c:pt idx="16">
                  <c:v>DRILL BROKEN</c:v>
                </c:pt>
              </c:strCache>
            </c:strRef>
          </c:cat>
          <c:val>
            <c:numRef>
              <c:f>'Cam Shaft Line'!$C$44:$C$60</c:f>
              <c:numCache>
                <c:formatCode>_ * #,##0_ ;_ * \-#,##0_ ;_ * "-"??_ ;_ @_ </c:formatCode>
                <c:ptCount val="17"/>
                <c:pt idx="0">
                  <c:v>511</c:v>
                </c:pt>
                <c:pt idx="1">
                  <c:v>478</c:v>
                </c:pt>
                <c:pt idx="2">
                  <c:v>349</c:v>
                </c:pt>
                <c:pt idx="3">
                  <c:v>230</c:v>
                </c:pt>
                <c:pt idx="4">
                  <c:v>161</c:v>
                </c:pt>
                <c:pt idx="5">
                  <c:v>98</c:v>
                </c:pt>
                <c:pt idx="6">
                  <c:v>88</c:v>
                </c:pt>
                <c:pt idx="7">
                  <c:v>77</c:v>
                </c:pt>
                <c:pt idx="8">
                  <c:v>59</c:v>
                </c:pt>
                <c:pt idx="9">
                  <c:v>55</c:v>
                </c:pt>
                <c:pt idx="10">
                  <c:v>45</c:v>
                </c:pt>
                <c:pt idx="11">
                  <c:v>42</c:v>
                </c:pt>
                <c:pt idx="12">
                  <c:v>36</c:v>
                </c:pt>
                <c:pt idx="13">
                  <c:v>31</c:v>
                </c:pt>
                <c:pt idx="14">
                  <c:v>23</c:v>
                </c:pt>
                <c:pt idx="15">
                  <c:v>18</c:v>
                </c:pt>
                <c:pt idx="1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6D-43B3-B9B2-4ECB1511402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22746208"/>
        <c:axId val="222746768"/>
      </c:barChart>
      <c:lineChart>
        <c:grouping val="standard"/>
        <c:varyColors val="0"/>
        <c:ser>
          <c:idx val="1"/>
          <c:order val="1"/>
          <c:tx>
            <c:strRef>
              <c:f>'Cam Shaft Line'!$E$43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802815430691642E-2"/>
                  <c:y val="-8.70952849643794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76D-43B3-B9B2-4ECB1511402E}"/>
                </c:ext>
              </c:extLst>
            </c:dLbl>
            <c:dLbl>
              <c:idx val="1"/>
              <c:layout>
                <c:manualLayout>
                  <c:x val="-2.9313531514070606E-2"/>
                  <c:y val="-7.53814150890713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76D-43B3-B9B2-4ECB151140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'Cam Shaft Line'!$B$44:$B$60</c:f>
              <c:strCache>
                <c:ptCount val="17"/>
                <c:pt idx="0">
                  <c:v>OD U/S</c:v>
                </c:pt>
                <c:pt idx="1">
                  <c:v>CD ANGLE NG </c:v>
                </c:pt>
                <c:pt idx="2">
                  <c:v>DRILING CHAMFER O/S</c:v>
                </c:pt>
                <c:pt idx="3">
                  <c:v>DECOMP HEIGHT NG</c:v>
                </c:pt>
                <c:pt idx="4">
                  <c:v>FACE STEP</c:v>
                </c:pt>
                <c:pt idx="5">
                  <c:v>KEY WAY DAMAGE</c:v>
                </c:pt>
                <c:pt idx="6">
                  <c:v>OD  DENT &amp; DAMAGE</c:v>
                </c:pt>
                <c:pt idx="7">
                  <c:v>LENGTH VARIATION</c:v>
                </c:pt>
                <c:pt idx="8">
                  <c:v>CENTER DEPTH O/S</c:v>
                </c:pt>
                <c:pt idx="9">
                  <c:v>MOVEMENT NG</c:v>
                </c:pt>
                <c:pt idx="10">
                  <c:v>WRONG LOADING</c:v>
                </c:pt>
                <c:pt idx="11">
                  <c:v>DWELL R/O MORE</c:v>
                </c:pt>
                <c:pt idx="12">
                  <c:v>CAM DIA U/S</c:v>
                </c:pt>
                <c:pt idx="13">
                  <c:v>LOB GRINDING U/C</c:v>
                </c:pt>
                <c:pt idx="14">
                  <c:v>GRINDING U/S</c:v>
                </c:pt>
                <c:pt idx="15">
                  <c:v>CENTER DAMAGE</c:v>
                </c:pt>
                <c:pt idx="16">
                  <c:v>DRILL BROKEN</c:v>
                </c:pt>
              </c:strCache>
            </c:strRef>
          </c:cat>
          <c:val>
            <c:numRef>
              <c:f>'Cam Shaft Line'!$E$44:$E$60</c:f>
              <c:numCache>
                <c:formatCode>0.0</c:formatCode>
                <c:ptCount val="17"/>
                <c:pt idx="0">
                  <c:v>22.140381282495667</c:v>
                </c:pt>
                <c:pt idx="1">
                  <c:v>42.850953206239168</c:v>
                </c:pt>
                <c:pt idx="2">
                  <c:v>57.972270363951473</c:v>
                </c:pt>
                <c:pt idx="3">
                  <c:v>67.93760831889081</c:v>
                </c:pt>
                <c:pt idx="4">
                  <c:v>74.913344887348359</c:v>
                </c:pt>
                <c:pt idx="5">
                  <c:v>79.159445407279023</c:v>
                </c:pt>
                <c:pt idx="6">
                  <c:v>82.972270363951466</c:v>
                </c:pt>
                <c:pt idx="7">
                  <c:v>86.308492201039854</c:v>
                </c:pt>
                <c:pt idx="8">
                  <c:v>88.864818024263428</c:v>
                </c:pt>
                <c:pt idx="9">
                  <c:v>91.247833622183705</c:v>
                </c:pt>
                <c:pt idx="10">
                  <c:v>93.197573656845748</c:v>
                </c:pt>
                <c:pt idx="11">
                  <c:v>95.017331022530328</c:v>
                </c:pt>
                <c:pt idx="12">
                  <c:v>96.577123050259971</c:v>
                </c:pt>
                <c:pt idx="13">
                  <c:v>97.920277296360482</c:v>
                </c:pt>
                <c:pt idx="14">
                  <c:v>98.916811091854413</c:v>
                </c:pt>
                <c:pt idx="15">
                  <c:v>99.696707105719241</c:v>
                </c:pt>
                <c:pt idx="1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6D-43B3-B9B2-4ECB15114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2747888"/>
        <c:axId val="222747328"/>
      </c:lineChart>
      <c:catAx>
        <c:axId val="22274620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IN"/>
                  <a:t>Defects</a:t>
                </a:r>
              </a:p>
            </c:rich>
          </c:tx>
          <c:layout>
            <c:manualLayout>
              <c:xMode val="edge"/>
              <c:yMode val="edge"/>
              <c:x val="0.4482685728054881"/>
              <c:y val="0.9368600018747655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2746768"/>
        <c:crosses val="autoZero"/>
        <c:auto val="1"/>
        <c:lblAlgn val="ctr"/>
        <c:lblOffset val="100"/>
        <c:noMultiLvlLbl val="0"/>
      </c:catAx>
      <c:valAx>
        <c:axId val="222746768"/>
        <c:scaling>
          <c:orientation val="minMax"/>
          <c:max val="23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/>
                  <a:t>Rejection Qty</a:t>
                </a:r>
              </a:p>
            </c:rich>
          </c:tx>
          <c:layout>
            <c:manualLayout>
              <c:xMode val="edge"/>
              <c:yMode val="edge"/>
              <c:x val="8.298552892405801E-3"/>
              <c:y val="0.2798373431628298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_ * #,##0_ ;_ * \-#,##0_ ;_ * &quot;-&quot;??_ ;_ @_ 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2746208"/>
        <c:crosses val="autoZero"/>
        <c:crossBetween val="between"/>
        <c:majorUnit val="500"/>
      </c:valAx>
      <c:valAx>
        <c:axId val="222747328"/>
        <c:scaling>
          <c:orientation val="minMax"/>
          <c:max val="1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Cumm %</a:t>
                </a:r>
              </a:p>
            </c:rich>
          </c:tx>
          <c:layout>
            <c:manualLayout>
              <c:xMode val="edge"/>
              <c:yMode val="edge"/>
              <c:x val="0.96828392182808443"/>
              <c:y val="0.3568536745406824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2747888"/>
        <c:crosses val="max"/>
        <c:crossBetween val="between"/>
        <c:majorUnit val="20"/>
      </c:valAx>
      <c:catAx>
        <c:axId val="222747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2227473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CAM SHAFT K1CA DEFECTS JUNE-22</a:t>
            </a:r>
            <a:endParaRPr lang="en-IN"/>
          </a:p>
        </c:rich>
      </c:tx>
      <c:layout>
        <c:manualLayout>
          <c:xMode val="edge"/>
          <c:yMode val="edge"/>
          <c:x val="0.2015649690594806"/>
          <c:y val="8.5030804240439593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901734197014109"/>
          <c:y val="0.17584200412448447"/>
          <c:w val="0.77083961592743155"/>
          <c:h val="0.437666060485358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'Cam Shaft Line'!$C$69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9.2432103343458426E-3"/>
                  <c:y val="3.54609929078014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6E6-478F-9919-DCFB152493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'Cam Shaft Line'!$B$70:$B$81</c:f>
              <c:strCache>
                <c:ptCount val="12"/>
                <c:pt idx="0">
                  <c:v>OD U/S</c:v>
                </c:pt>
                <c:pt idx="1">
                  <c:v>ANGLE NG IN ASSY</c:v>
                </c:pt>
                <c:pt idx="2">
                  <c:v>CENTER DEPTH O/S</c:v>
                </c:pt>
                <c:pt idx="3">
                  <c:v>LOB  GRINDING U/C</c:v>
                </c:pt>
                <c:pt idx="4">
                  <c:v>DECOM HIGHT NG</c:v>
                </c:pt>
                <c:pt idx="5">
                  <c:v>LENGTH VARIATION</c:v>
                </c:pt>
                <c:pt idx="6">
                  <c:v>MILLING UNCLEAN</c:v>
                </c:pt>
                <c:pt idx="7">
                  <c:v>PIN DOWEL R/O</c:v>
                </c:pt>
                <c:pt idx="8">
                  <c:v>DRILL CHAMFER O/S</c:v>
                </c:pt>
                <c:pt idx="9">
                  <c:v>DRILL OUT</c:v>
                </c:pt>
                <c:pt idx="10">
                  <c:v>CAM DIA UNDERSIZE</c:v>
                </c:pt>
                <c:pt idx="11">
                  <c:v>DENT &amp;  DAMAGE</c:v>
                </c:pt>
              </c:strCache>
            </c:strRef>
          </c:cat>
          <c:val>
            <c:numRef>
              <c:f>'Cam Shaft Line'!$C$70:$C$81</c:f>
              <c:numCache>
                <c:formatCode>General</c:formatCode>
                <c:ptCount val="12"/>
                <c:pt idx="0">
                  <c:v>243</c:v>
                </c:pt>
                <c:pt idx="1">
                  <c:v>213</c:v>
                </c:pt>
                <c:pt idx="2">
                  <c:v>190</c:v>
                </c:pt>
                <c:pt idx="3">
                  <c:v>140</c:v>
                </c:pt>
                <c:pt idx="4">
                  <c:v>94</c:v>
                </c:pt>
                <c:pt idx="5">
                  <c:v>91</c:v>
                </c:pt>
                <c:pt idx="6">
                  <c:v>54</c:v>
                </c:pt>
                <c:pt idx="7">
                  <c:v>24</c:v>
                </c:pt>
                <c:pt idx="8">
                  <c:v>19</c:v>
                </c:pt>
                <c:pt idx="9">
                  <c:v>18</c:v>
                </c:pt>
                <c:pt idx="10">
                  <c:v>15</c:v>
                </c:pt>
                <c:pt idx="1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E6-478F-9919-DCFB1524934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22613376"/>
        <c:axId val="222613936"/>
      </c:barChart>
      <c:lineChart>
        <c:grouping val="standard"/>
        <c:varyColors val="0"/>
        <c:ser>
          <c:idx val="1"/>
          <c:order val="1"/>
          <c:tx>
            <c:strRef>
              <c:f>'Cam Shaft Line'!$E$69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802815430691642E-2"/>
                  <c:y val="-8.70952849643794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6E6-478F-9919-DCFB1524934B}"/>
                </c:ext>
              </c:extLst>
            </c:dLbl>
            <c:dLbl>
              <c:idx val="1"/>
              <c:layout>
                <c:manualLayout>
                  <c:x val="-2.9313531514070606E-2"/>
                  <c:y val="-7.53814150890713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6E6-478F-9919-DCFB152493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'Cam Shaft Line'!$B$70:$B$81</c:f>
              <c:strCache>
                <c:ptCount val="12"/>
                <c:pt idx="0">
                  <c:v>OD U/S</c:v>
                </c:pt>
                <c:pt idx="1">
                  <c:v>ANGLE NG IN ASSY</c:v>
                </c:pt>
                <c:pt idx="2">
                  <c:v>CENTER DEPTH O/S</c:v>
                </c:pt>
                <c:pt idx="3">
                  <c:v>LOB  GRINDING U/C</c:v>
                </c:pt>
                <c:pt idx="4">
                  <c:v>DECOM HIGHT NG</c:v>
                </c:pt>
                <c:pt idx="5">
                  <c:v>LENGTH VARIATION</c:v>
                </c:pt>
                <c:pt idx="6">
                  <c:v>MILLING UNCLEAN</c:v>
                </c:pt>
                <c:pt idx="7">
                  <c:v>PIN DOWEL R/O</c:v>
                </c:pt>
                <c:pt idx="8">
                  <c:v>DRILL CHAMFER O/S</c:v>
                </c:pt>
                <c:pt idx="9">
                  <c:v>DRILL OUT</c:v>
                </c:pt>
                <c:pt idx="10">
                  <c:v>CAM DIA UNDERSIZE</c:v>
                </c:pt>
                <c:pt idx="11">
                  <c:v>DENT &amp;  DAMAGE</c:v>
                </c:pt>
              </c:strCache>
            </c:strRef>
          </c:cat>
          <c:val>
            <c:numRef>
              <c:f>'Cam Shaft Line'!$E$70:$E$81</c:f>
              <c:numCache>
                <c:formatCode>0.0</c:formatCode>
                <c:ptCount val="12"/>
                <c:pt idx="0">
                  <c:v>21.872187218721873</c:v>
                </c:pt>
                <c:pt idx="1">
                  <c:v>41.044104410441044</c:v>
                </c:pt>
                <c:pt idx="2">
                  <c:v>58.145814581458147</c:v>
                </c:pt>
                <c:pt idx="3">
                  <c:v>70.747074707470745</c:v>
                </c:pt>
                <c:pt idx="4">
                  <c:v>79.207920792079207</c:v>
                </c:pt>
                <c:pt idx="5">
                  <c:v>87.398739873987395</c:v>
                </c:pt>
                <c:pt idx="6">
                  <c:v>92.259225922592265</c:v>
                </c:pt>
                <c:pt idx="7">
                  <c:v>94.419441944194418</c:v>
                </c:pt>
                <c:pt idx="8">
                  <c:v>96.129612961296132</c:v>
                </c:pt>
                <c:pt idx="9">
                  <c:v>97.749774977497751</c:v>
                </c:pt>
                <c:pt idx="10">
                  <c:v>99.099909990999095</c:v>
                </c:pt>
                <c:pt idx="11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6E6-478F-9919-DCFB15249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2615056"/>
        <c:axId val="222614496"/>
      </c:lineChart>
      <c:catAx>
        <c:axId val="22261337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IN"/>
                  <a:t>Defects</a:t>
                </a:r>
              </a:p>
            </c:rich>
          </c:tx>
          <c:layout>
            <c:manualLayout>
              <c:xMode val="edge"/>
              <c:yMode val="edge"/>
              <c:x val="0.51165994900399736"/>
              <c:y val="0.9287969108573470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2613936"/>
        <c:crosses val="autoZero"/>
        <c:auto val="1"/>
        <c:lblAlgn val="ctr"/>
        <c:lblOffset val="100"/>
        <c:noMultiLvlLbl val="0"/>
      </c:catAx>
      <c:valAx>
        <c:axId val="222613936"/>
        <c:scaling>
          <c:orientation val="minMax"/>
          <c:max val="11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/>
                  <a:t>Rejection Qty</a:t>
                </a:r>
              </a:p>
            </c:rich>
          </c:tx>
          <c:layout>
            <c:manualLayout>
              <c:xMode val="edge"/>
              <c:yMode val="edge"/>
              <c:x val="5.1069950905296676E-3"/>
              <c:y val="0.2798373431628298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2613376"/>
        <c:crosses val="autoZero"/>
        <c:crossBetween val="between"/>
        <c:majorUnit val="300"/>
      </c:valAx>
      <c:valAx>
        <c:axId val="222614496"/>
        <c:scaling>
          <c:orientation val="minMax"/>
          <c:max val="1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Cumm %</a:t>
                </a:r>
              </a:p>
            </c:rich>
          </c:tx>
          <c:layout>
            <c:manualLayout>
              <c:xMode val="edge"/>
              <c:yMode val="edge"/>
              <c:x val="0.96828392182808443"/>
              <c:y val="0.3568536745406824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2615056"/>
        <c:crosses val="max"/>
        <c:crossBetween val="between"/>
        <c:majorUnit val="20"/>
      </c:valAx>
      <c:catAx>
        <c:axId val="222615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2226144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CAM SHAFT K0NA DEFECTS JUNE-22</a:t>
            </a:r>
            <a:endParaRPr lang="en-IN"/>
          </a:p>
        </c:rich>
      </c:tx>
      <c:layout>
        <c:manualLayout>
          <c:xMode val="edge"/>
          <c:yMode val="edge"/>
          <c:x val="0.25802112119384918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449150827014162"/>
          <c:y val="0.17584200412448447"/>
          <c:w val="0.73545241286149243"/>
          <c:h val="0.424621515001708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'Cam Shaft Line'!$C$15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7.1301229976997726E-3"/>
                  <c:y val="-8.184050307494625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AEF-42E9-9AF7-7666FF54D0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'Cam Shaft Line'!$B$16:$B$34</c:f>
              <c:strCache>
                <c:ptCount val="19"/>
                <c:pt idx="0">
                  <c:v>DECOM  HIGHT NG</c:v>
                </c:pt>
                <c:pt idx="1">
                  <c:v>OD U/S</c:v>
                </c:pt>
                <c:pt idx="2">
                  <c:v>KEY WAY ANGLE DAMAGE/OUT</c:v>
                </c:pt>
                <c:pt idx="3">
                  <c:v>PIN DOWEL RO</c:v>
                </c:pt>
                <c:pt idx="4">
                  <c:v>LENGTH VARIATION</c:v>
                </c:pt>
                <c:pt idx="5">
                  <c:v>DRILL CHAMFER O/S</c:v>
                </c:pt>
                <c:pt idx="6">
                  <c:v>TURNING OD R/O MORE</c:v>
                </c:pt>
                <c:pt idx="7">
                  <c:v>CENTER DEPTH O/S</c:v>
                </c:pt>
                <c:pt idx="8">
                  <c:v>ANGLE NG IN ASSLY</c:v>
                </c:pt>
                <c:pt idx="9">
                  <c:v>LOB  GRINDING UNCLEAN</c:v>
                </c:pt>
                <c:pt idx="10">
                  <c:v>STEP ON FACE </c:v>
                </c:pt>
                <c:pt idx="11">
                  <c:v>MILLING UNCLEAR</c:v>
                </c:pt>
                <c:pt idx="12">
                  <c:v>DENT &amp;  DAMAGE</c:v>
                </c:pt>
                <c:pt idx="13">
                  <c:v> DRILL OUT</c:v>
                </c:pt>
                <c:pt idx="14">
                  <c:v>CAM DIA UNDERSIZE</c:v>
                </c:pt>
                <c:pt idx="15">
                  <c:v>REAMER OS / US</c:v>
                </c:pt>
                <c:pt idx="16">
                  <c:v>DRILL  LENTH  NG</c:v>
                </c:pt>
                <c:pt idx="17">
                  <c:v>MOVEMENT NG</c:v>
                </c:pt>
                <c:pt idx="18">
                  <c:v>GRINDING U/S</c:v>
                </c:pt>
              </c:strCache>
            </c:strRef>
          </c:cat>
          <c:val>
            <c:numRef>
              <c:f>'Cam Shaft Line'!$C$16:$C$34</c:f>
              <c:numCache>
                <c:formatCode>_ * #,##0_ ;_ * \-#,##0_ ;_ * "-"??_ ;_ @_ </c:formatCode>
                <c:ptCount val="19"/>
                <c:pt idx="0">
                  <c:v>1174</c:v>
                </c:pt>
                <c:pt idx="1">
                  <c:v>844</c:v>
                </c:pt>
                <c:pt idx="2">
                  <c:v>746</c:v>
                </c:pt>
                <c:pt idx="3">
                  <c:v>697</c:v>
                </c:pt>
                <c:pt idx="4">
                  <c:v>445</c:v>
                </c:pt>
                <c:pt idx="5">
                  <c:v>421</c:v>
                </c:pt>
                <c:pt idx="6">
                  <c:v>314</c:v>
                </c:pt>
                <c:pt idx="7">
                  <c:v>256</c:v>
                </c:pt>
                <c:pt idx="8">
                  <c:v>241</c:v>
                </c:pt>
                <c:pt idx="9">
                  <c:v>208</c:v>
                </c:pt>
                <c:pt idx="10">
                  <c:v>168</c:v>
                </c:pt>
                <c:pt idx="11">
                  <c:v>134</c:v>
                </c:pt>
                <c:pt idx="12">
                  <c:v>117</c:v>
                </c:pt>
                <c:pt idx="13">
                  <c:v>64</c:v>
                </c:pt>
                <c:pt idx="14">
                  <c:v>62</c:v>
                </c:pt>
                <c:pt idx="15">
                  <c:v>46</c:v>
                </c:pt>
                <c:pt idx="16">
                  <c:v>34</c:v>
                </c:pt>
                <c:pt idx="17">
                  <c:v>33</c:v>
                </c:pt>
                <c:pt idx="18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EF-42E9-9AF7-7666FF54D07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19791584"/>
        <c:axId val="219792144"/>
      </c:barChart>
      <c:lineChart>
        <c:grouping val="standard"/>
        <c:varyColors val="0"/>
        <c:ser>
          <c:idx val="1"/>
          <c:order val="1"/>
          <c:tx>
            <c:strRef>
              <c:f>'Cam Shaft Line'!$E$15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802815430691642E-2"/>
                  <c:y val="-8.70952849643794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AEF-42E9-9AF7-7666FF54D07A}"/>
                </c:ext>
              </c:extLst>
            </c:dLbl>
            <c:dLbl>
              <c:idx val="1"/>
              <c:layout>
                <c:manualLayout>
                  <c:x val="-2.9313531514070606E-2"/>
                  <c:y val="-7.53814150890713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EF-42E9-9AF7-7666FF54D0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'Cam Shaft Line'!$B$16:$B$34</c:f>
              <c:strCache>
                <c:ptCount val="19"/>
                <c:pt idx="0">
                  <c:v>DECOM  HIGHT NG</c:v>
                </c:pt>
                <c:pt idx="1">
                  <c:v>OD U/S</c:v>
                </c:pt>
                <c:pt idx="2">
                  <c:v>KEY WAY ANGLE DAMAGE/OUT</c:v>
                </c:pt>
                <c:pt idx="3">
                  <c:v>PIN DOWEL RO</c:v>
                </c:pt>
                <c:pt idx="4">
                  <c:v>LENGTH VARIATION</c:v>
                </c:pt>
                <c:pt idx="5">
                  <c:v>DRILL CHAMFER O/S</c:v>
                </c:pt>
                <c:pt idx="6">
                  <c:v>TURNING OD R/O MORE</c:v>
                </c:pt>
                <c:pt idx="7">
                  <c:v>CENTER DEPTH O/S</c:v>
                </c:pt>
                <c:pt idx="8">
                  <c:v>ANGLE NG IN ASSLY</c:v>
                </c:pt>
                <c:pt idx="9">
                  <c:v>LOB  GRINDING UNCLEAN</c:v>
                </c:pt>
                <c:pt idx="10">
                  <c:v>STEP ON FACE </c:v>
                </c:pt>
                <c:pt idx="11">
                  <c:v>MILLING UNCLEAR</c:v>
                </c:pt>
                <c:pt idx="12">
                  <c:v>DENT &amp;  DAMAGE</c:v>
                </c:pt>
                <c:pt idx="13">
                  <c:v> DRILL OUT</c:v>
                </c:pt>
                <c:pt idx="14">
                  <c:v>CAM DIA UNDERSIZE</c:v>
                </c:pt>
                <c:pt idx="15">
                  <c:v>REAMER OS / US</c:v>
                </c:pt>
                <c:pt idx="16">
                  <c:v>DRILL  LENTH  NG</c:v>
                </c:pt>
                <c:pt idx="17">
                  <c:v>MOVEMENT NG</c:v>
                </c:pt>
                <c:pt idx="18">
                  <c:v>GRINDING U/S</c:v>
                </c:pt>
              </c:strCache>
            </c:strRef>
          </c:cat>
          <c:val>
            <c:numRef>
              <c:f>'Cam Shaft Line'!$E$16:$E$34</c:f>
              <c:numCache>
                <c:formatCode>0.0</c:formatCode>
                <c:ptCount val="19"/>
                <c:pt idx="0">
                  <c:v>19.46286472148541</c:v>
                </c:pt>
                <c:pt idx="1">
                  <c:v>33.45490716180371</c:v>
                </c:pt>
                <c:pt idx="2">
                  <c:v>45.822281167108756</c:v>
                </c:pt>
                <c:pt idx="3">
                  <c:v>57.377320954907162</c:v>
                </c:pt>
                <c:pt idx="4">
                  <c:v>64.754641909814325</c:v>
                </c:pt>
                <c:pt idx="5">
                  <c:v>71.734084880636601</c:v>
                </c:pt>
                <c:pt idx="6">
                  <c:v>76.939655172413794</c:v>
                </c:pt>
                <c:pt idx="7">
                  <c:v>81.183687002652519</c:v>
                </c:pt>
                <c:pt idx="8">
                  <c:v>85.179045092838194</c:v>
                </c:pt>
                <c:pt idx="9">
                  <c:v>88.627320954907162</c:v>
                </c:pt>
                <c:pt idx="10">
                  <c:v>91.412466843501321</c:v>
                </c:pt>
                <c:pt idx="11">
                  <c:v>93.633952254641912</c:v>
                </c:pt>
                <c:pt idx="12">
                  <c:v>95.573607427055705</c:v>
                </c:pt>
                <c:pt idx="13">
                  <c:v>96.634615384615387</c:v>
                </c:pt>
                <c:pt idx="14">
                  <c:v>97.662466843501321</c:v>
                </c:pt>
                <c:pt idx="15">
                  <c:v>98.425066312997345</c:v>
                </c:pt>
                <c:pt idx="16">
                  <c:v>98.988726790450926</c:v>
                </c:pt>
                <c:pt idx="17">
                  <c:v>99.535809018567633</c:v>
                </c:pt>
                <c:pt idx="18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EF-42E9-9AF7-7666FF54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793264"/>
        <c:axId val="219792704"/>
      </c:lineChart>
      <c:catAx>
        <c:axId val="21979158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IN"/>
                  <a:t>Defects</a:t>
                </a:r>
              </a:p>
            </c:rich>
          </c:tx>
          <c:layout>
            <c:manualLayout>
              <c:xMode val="edge"/>
              <c:yMode val="edge"/>
              <c:x val="0.4482685728054881"/>
              <c:y val="0.9368600018747655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19792144"/>
        <c:crosses val="autoZero"/>
        <c:auto val="1"/>
        <c:lblAlgn val="ctr"/>
        <c:lblOffset val="100"/>
        <c:noMultiLvlLbl val="0"/>
      </c:catAx>
      <c:valAx>
        <c:axId val="219792144"/>
        <c:scaling>
          <c:orientation val="minMax"/>
          <c:max val="603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/>
                  <a:t>Rejection Qty</a:t>
                </a:r>
              </a:p>
            </c:rich>
          </c:tx>
          <c:layout>
            <c:manualLayout>
              <c:xMode val="edge"/>
              <c:yMode val="edge"/>
              <c:x val="1.3428460025695715E-3"/>
              <c:y val="0.2840510419742600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_ * #,##0_ ;_ * \-#,##0_ ;_ * &quot;-&quot;??_ ;_ @_ 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9791584"/>
        <c:crosses val="autoZero"/>
        <c:crossBetween val="between"/>
        <c:majorUnit val="1000"/>
      </c:valAx>
      <c:valAx>
        <c:axId val="219792704"/>
        <c:scaling>
          <c:orientation val="minMax"/>
          <c:max val="1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Cumm %</a:t>
                </a:r>
              </a:p>
            </c:rich>
          </c:tx>
          <c:layout>
            <c:manualLayout>
              <c:xMode val="edge"/>
              <c:yMode val="edge"/>
              <c:x val="0.9425495217742399"/>
              <c:y val="0.2978619703449580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9793264"/>
        <c:crosses val="max"/>
        <c:crossBetween val="between"/>
        <c:majorUnit val="20"/>
      </c:valAx>
      <c:catAx>
        <c:axId val="219793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2197927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 b="1">
          <a:solidFill>
            <a:sysClr val="windowText" lastClr="000000"/>
          </a:solidFill>
        </a:defRPr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GEAR B LINE REJECTION JUNE-22</a:t>
            </a:r>
            <a:endParaRPr lang="en-IN"/>
          </a:p>
        </c:rich>
      </c:tx>
      <c:layout>
        <c:manualLayout>
          <c:xMode val="edge"/>
          <c:yMode val="edge"/>
          <c:x val="0.43327502263005313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747518830596926"/>
          <c:y val="0.21260012877986997"/>
          <c:w val="0.77275511679570963"/>
          <c:h val="0.48072723881165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'Gear B Line.'!$B$2</c:f>
              <c:strCache>
                <c:ptCount val="1"/>
                <c:pt idx="0">
                  <c:v>Rej 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6.2324154496328152E-3"/>
                  <c:y val="5.770530650894996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3F3-4E8C-BBD5-5EC62C3633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'Gear B Line.'!$A$3:$A$27</c:f>
              <c:strCache>
                <c:ptCount val="25"/>
                <c:pt idx="0">
                  <c:v>GPD-KONA</c:v>
                </c:pt>
                <c:pt idx="1">
                  <c:v>M3-KONA</c:v>
                </c:pt>
                <c:pt idx="2">
                  <c:v>C5-KONA</c:v>
                </c:pt>
                <c:pt idx="3">
                  <c:v>C3-KONA</c:v>
                </c:pt>
                <c:pt idx="4">
                  <c:v>GPDN -TVS APACHE</c:v>
                </c:pt>
                <c:pt idx="5">
                  <c:v>RSD-KONA</c:v>
                </c:pt>
                <c:pt idx="6">
                  <c:v>M4-KONA</c:v>
                </c:pt>
                <c:pt idx="7">
                  <c:v>C4-KONA</c:v>
                </c:pt>
                <c:pt idx="8">
                  <c:v>M5-KONA</c:v>
                </c:pt>
                <c:pt idx="9">
                  <c:v>PKS-KONA</c:v>
                </c:pt>
                <c:pt idx="10">
                  <c:v>GPD -TVS SPORTS</c:v>
                </c:pt>
                <c:pt idx="11">
                  <c:v>C1 -K1CA</c:v>
                </c:pt>
                <c:pt idx="12">
                  <c:v>M2  - K1CA</c:v>
                </c:pt>
                <c:pt idx="13">
                  <c:v>GPD -TVS STAR</c:v>
                </c:pt>
                <c:pt idx="14">
                  <c:v>GPD -TVS APACHE</c:v>
                </c:pt>
                <c:pt idx="15">
                  <c:v>GPD HLX</c:v>
                </c:pt>
                <c:pt idx="16">
                  <c:v>C3 -K1CA</c:v>
                </c:pt>
                <c:pt idx="17">
                  <c:v>GPD -K1CA</c:v>
                </c:pt>
                <c:pt idx="18">
                  <c:v>M2-KONA</c:v>
                </c:pt>
                <c:pt idx="19">
                  <c:v>C4 -K1CA</c:v>
                </c:pt>
                <c:pt idx="20">
                  <c:v>C1-KONA</c:v>
                </c:pt>
                <c:pt idx="21">
                  <c:v>M3 --K1CA</c:v>
                </c:pt>
                <c:pt idx="22">
                  <c:v>C2 -K1CA</c:v>
                </c:pt>
                <c:pt idx="23">
                  <c:v>M4 - K1CA</c:v>
                </c:pt>
                <c:pt idx="24">
                  <c:v>C2-KONA</c:v>
                </c:pt>
              </c:strCache>
            </c:strRef>
          </c:cat>
          <c:val>
            <c:numRef>
              <c:f>'Gear B Line.'!$B$3:$B$27</c:f>
              <c:numCache>
                <c:formatCode>_ * #,##0_ ;_ * \-#,##0_ ;_ * "-"??_ ;_ @_ </c:formatCode>
                <c:ptCount val="25"/>
                <c:pt idx="0">
                  <c:v>7340</c:v>
                </c:pt>
                <c:pt idx="1">
                  <c:v>1408</c:v>
                </c:pt>
                <c:pt idx="2">
                  <c:v>1059</c:v>
                </c:pt>
                <c:pt idx="3">
                  <c:v>853</c:v>
                </c:pt>
                <c:pt idx="4">
                  <c:v>819</c:v>
                </c:pt>
                <c:pt idx="5">
                  <c:v>644</c:v>
                </c:pt>
                <c:pt idx="6">
                  <c:v>641</c:v>
                </c:pt>
                <c:pt idx="7">
                  <c:v>573</c:v>
                </c:pt>
                <c:pt idx="8">
                  <c:v>566</c:v>
                </c:pt>
                <c:pt idx="9">
                  <c:v>465</c:v>
                </c:pt>
                <c:pt idx="10">
                  <c:v>427</c:v>
                </c:pt>
                <c:pt idx="11">
                  <c:v>388</c:v>
                </c:pt>
                <c:pt idx="12">
                  <c:v>294</c:v>
                </c:pt>
                <c:pt idx="13">
                  <c:v>293</c:v>
                </c:pt>
                <c:pt idx="14">
                  <c:v>199</c:v>
                </c:pt>
                <c:pt idx="15">
                  <c:v>91</c:v>
                </c:pt>
                <c:pt idx="16">
                  <c:v>89</c:v>
                </c:pt>
                <c:pt idx="17">
                  <c:v>89</c:v>
                </c:pt>
                <c:pt idx="18">
                  <c:v>70</c:v>
                </c:pt>
                <c:pt idx="19">
                  <c:v>67</c:v>
                </c:pt>
                <c:pt idx="20">
                  <c:v>64</c:v>
                </c:pt>
                <c:pt idx="21" formatCode="General">
                  <c:v>33</c:v>
                </c:pt>
                <c:pt idx="22" formatCode="General">
                  <c:v>20</c:v>
                </c:pt>
                <c:pt idx="23" formatCode="General">
                  <c:v>11</c:v>
                </c:pt>
                <c:pt idx="24" formatCode="General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F3-4E8C-BBD5-5EC62C36332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24252736"/>
        <c:axId val="224253296"/>
      </c:barChart>
      <c:lineChart>
        <c:grouping val="standard"/>
        <c:varyColors val="0"/>
        <c:ser>
          <c:idx val="1"/>
          <c:order val="1"/>
          <c:tx>
            <c:strRef>
              <c:f>'Gear B Line.'!$D$2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619544389972421E-2"/>
                  <c:y val="-6.57351009766168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3F3-4E8C-BBD5-5EC62C3633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'Gear B Line.'!$A$3:$A$27</c:f>
              <c:strCache>
                <c:ptCount val="25"/>
                <c:pt idx="0">
                  <c:v>GPD-KONA</c:v>
                </c:pt>
                <c:pt idx="1">
                  <c:v>M3-KONA</c:v>
                </c:pt>
                <c:pt idx="2">
                  <c:v>C5-KONA</c:v>
                </c:pt>
                <c:pt idx="3">
                  <c:v>C3-KONA</c:v>
                </c:pt>
                <c:pt idx="4">
                  <c:v>GPDN -TVS APACHE</c:v>
                </c:pt>
                <c:pt idx="5">
                  <c:v>RSD-KONA</c:v>
                </c:pt>
                <c:pt idx="6">
                  <c:v>M4-KONA</c:v>
                </c:pt>
                <c:pt idx="7">
                  <c:v>C4-KONA</c:v>
                </c:pt>
                <c:pt idx="8">
                  <c:v>M5-KONA</c:v>
                </c:pt>
                <c:pt idx="9">
                  <c:v>PKS-KONA</c:v>
                </c:pt>
                <c:pt idx="10">
                  <c:v>GPD -TVS SPORTS</c:v>
                </c:pt>
                <c:pt idx="11">
                  <c:v>C1 -K1CA</c:v>
                </c:pt>
                <c:pt idx="12">
                  <c:v>M2  - K1CA</c:v>
                </c:pt>
                <c:pt idx="13">
                  <c:v>GPD -TVS STAR</c:v>
                </c:pt>
                <c:pt idx="14">
                  <c:v>GPD -TVS APACHE</c:v>
                </c:pt>
                <c:pt idx="15">
                  <c:v>GPD HLX</c:v>
                </c:pt>
                <c:pt idx="16">
                  <c:v>C3 -K1CA</c:v>
                </c:pt>
                <c:pt idx="17">
                  <c:v>GPD -K1CA</c:v>
                </c:pt>
                <c:pt idx="18">
                  <c:v>M2-KONA</c:v>
                </c:pt>
                <c:pt idx="19">
                  <c:v>C4 -K1CA</c:v>
                </c:pt>
                <c:pt idx="20">
                  <c:v>C1-KONA</c:v>
                </c:pt>
                <c:pt idx="21">
                  <c:v>M3 --K1CA</c:v>
                </c:pt>
                <c:pt idx="22">
                  <c:v>C2 -K1CA</c:v>
                </c:pt>
                <c:pt idx="23">
                  <c:v>M4 - K1CA</c:v>
                </c:pt>
                <c:pt idx="24">
                  <c:v>C2-KONA</c:v>
                </c:pt>
              </c:strCache>
            </c:strRef>
          </c:cat>
          <c:val>
            <c:numRef>
              <c:f>'Gear B Line.'!$D$3:$D$27</c:f>
              <c:numCache>
                <c:formatCode>0.0</c:formatCode>
                <c:ptCount val="25"/>
                <c:pt idx="0">
                  <c:v>44.474066892874454</c:v>
                </c:pt>
                <c:pt idx="1">
                  <c:v>53.005332040717398</c:v>
                </c:pt>
                <c:pt idx="2">
                  <c:v>59.421958313136216</c:v>
                </c:pt>
                <c:pt idx="3">
                  <c:v>64.59040232670867</c:v>
                </c:pt>
                <c:pt idx="4">
                  <c:v>69.552835676199706</c:v>
                </c:pt>
                <c:pt idx="5">
                  <c:v>73.454920019389235</c:v>
                </c:pt>
                <c:pt idx="6">
                  <c:v>77.338826951042165</c:v>
                </c:pt>
                <c:pt idx="7">
                  <c:v>80.810712554532245</c:v>
                </c:pt>
                <c:pt idx="8">
                  <c:v>84.240184197770247</c:v>
                </c:pt>
                <c:pt idx="9">
                  <c:v>87.05768298594279</c:v>
                </c:pt>
                <c:pt idx="10">
                  <c:v>89.644934561318465</c:v>
                </c:pt>
                <c:pt idx="11">
                  <c:v>91.995879786718376</c:v>
                </c:pt>
                <c:pt idx="12">
                  <c:v>93.77726611730489</c:v>
                </c:pt>
                <c:pt idx="13">
                  <c:v>95.552593310712552</c:v>
                </c:pt>
                <c:pt idx="14">
                  <c:v>96.758361609306831</c:v>
                </c:pt>
                <c:pt idx="15">
                  <c:v>97.309743092583616</c:v>
                </c:pt>
                <c:pt idx="16">
                  <c:v>97.849006301502655</c:v>
                </c:pt>
                <c:pt idx="17">
                  <c:v>98.388269510421708</c:v>
                </c:pt>
                <c:pt idx="18">
                  <c:v>98.812409112942305</c:v>
                </c:pt>
                <c:pt idx="19">
                  <c:v>99.218371303926318</c:v>
                </c:pt>
                <c:pt idx="20">
                  <c:v>99.606156083373733</c:v>
                </c:pt>
                <c:pt idx="21">
                  <c:v>99.8061076102763</c:v>
                </c:pt>
                <c:pt idx="22">
                  <c:v>99.927290353853621</c:v>
                </c:pt>
                <c:pt idx="23">
                  <c:v>99.993940862821134</c:v>
                </c:pt>
                <c:pt idx="2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3F3-4E8C-BBD5-5EC62C363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555104"/>
        <c:axId val="224253856"/>
      </c:lineChart>
      <c:catAx>
        <c:axId val="22425273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Parts</a:t>
                </a:r>
              </a:p>
            </c:rich>
          </c:tx>
          <c:layout>
            <c:manualLayout>
              <c:xMode val="edge"/>
              <c:yMode val="edge"/>
              <c:x val="0.45886764154480703"/>
              <c:y val="0.9287916024039941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4253296"/>
        <c:crosses val="autoZero"/>
        <c:auto val="1"/>
        <c:lblAlgn val="ctr"/>
        <c:lblOffset val="100"/>
        <c:noMultiLvlLbl val="0"/>
      </c:catAx>
      <c:valAx>
        <c:axId val="224253296"/>
        <c:scaling>
          <c:orientation val="minMax"/>
          <c:max val="16504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_ * #,##0_ ;_ * \-#,##0_ ;_ * &quot;-&quot;??_ ;_ @_ 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4252736"/>
        <c:crosses val="autoZero"/>
        <c:crossBetween val="between"/>
        <c:majorUnit val="2000"/>
      </c:valAx>
      <c:valAx>
        <c:axId val="224253856"/>
        <c:scaling>
          <c:orientation val="minMax"/>
          <c:max val="1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4555104"/>
        <c:crosses val="max"/>
        <c:crossBetween val="between"/>
        <c:majorUnit val="20"/>
      </c:valAx>
      <c:catAx>
        <c:axId val="224555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42538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GPD KONA REJECTION JUNE-22</a:t>
            </a:r>
          </a:p>
        </c:rich>
      </c:tx>
      <c:layout>
        <c:manualLayout>
          <c:xMode val="edge"/>
          <c:yMode val="edge"/>
          <c:x val="0.32510303624411541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655832209544714"/>
          <c:y val="0.21260012877986997"/>
          <c:w val="0.72654733933028004"/>
          <c:h val="0.48072723881165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'Gear B Line.'!$B$30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9546663511802263E-2"/>
                  <c:y val="1.87574785162623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B28-4A2E-AD54-BB375B3BB1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'Gear B Line.'!$A$31:$A$36</c:f>
              <c:strCache>
                <c:ptCount val="6"/>
                <c:pt idx="0">
                  <c:v>TCE OUT</c:v>
                </c:pt>
                <c:pt idx="1">
                  <c:v>CUTTER MARK ON TEETH</c:v>
                </c:pt>
                <c:pt idx="2">
                  <c:v> DENT &amp; DAMAGE</c:v>
                </c:pt>
                <c:pt idx="3">
                  <c:v>DENT ON TEETH</c:v>
                </c:pt>
                <c:pt idx="4">
                  <c:v>DOUBLE BROCHING</c:v>
                </c:pt>
                <c:pt idx="5">
                  <c:v>SHAVING MISS</c:v>
                </c:pt>
              </c:strCache>
            </c:strRef>
          </c:cat>
          <c:val>
            <c:numRef>
              <c:f>'Gear B Line.'!$B$31:$B$36</c:f>
              <c:numCache>
                <c:formatCode>General</c:formatCode>
                <c:ptCount val="6"/>
                <c:pt idx="0" formatCode="_ * #,##0_ ;_ * \-#,##0_ ;_ * &quot;-&quot;??_ ;_ @_ ">
                  <c:v>7036</c:v>
                </c:pt>
                <c:pt idx="1">
                  <c:v>191</c:v>
                </c:pt>
                <c:pt idx="2">
                  <c:v>58</c:v>
                </c:pt>
                <c:pt idx="3">
                  <c:v>50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28-4A2E-AD54-BB375B3BB18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24558464"/>
        <c:axId val="224559024"/>
      </c:barChart>
      <c:lineChart>
        <c:grouping val="standard"/>
        <c:varyColors val="0"/>
        <c:ser>
          <c:idx val="1"/>
          <c:order val="1"/>
          <c:tx>
            <c:strRef>
              <c:f>'Gear B Line.'!$D$30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1129704362914573E-2"/>
                  <c:y val="-8.73799990479902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B28-4A2E-AD54-BB375B3BB1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'Gear B Line.'!$A$31:$A$36</c:f>
              <c:strCache>
                <c:ptCount val="6"/>
                <c:pt idx="0">
                  <c:v>TCE OUT</c:v>
                </c:pt>
                <c:pt idx="1">
                  <c:v>CUTTER MARK ON TEETH</c:v>
                </c:pt>
                <c:pt idx="2">
                  <c:v> DENT &amp; DAMAGE</c:v>
                </c:pt>
                <c:pt idx="3">
                  <c:v>DENT ON TEETH</c:v>
                </c:pt>
                <c:pt idx="4">
                  <c:v>DOUBLE BROCHING</c:v>
                </c:pt>
                <c:pt idx="5">
                  <c:v>SHAVING MISS</c:v>
                </c:pt>
              </c:strCache>
            </c:strRef>
          </c:cat>
          <c:val>
            <c:numRef>
              <c:f>'Gear B Line.'!$D$31:$D$36</c:f>
              <c:numCache>
                <c:formatCode>0.0</c:formatCode>
                <c:ptCount val="6"/>
                <c:pt idx="0">
                  <c:v>95.858310626703002</c:v>
                </c:pt>
                <c:pt idx="1">
                  <c:v>98.460490463215265</c:v>
                </c:pt>
                <c:pt idx="2">
                  <c:v>99.250681198910087</c:v>
                </c:pt>
                <c:pt idx="3">
                  <c:v>99.93188010899182</c:v>
                </c:pt>
                <c:pt idx="4">
                  <c:v>99.986376021798364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B28-4A2E-AD54-BB375B3BB1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560144"/>
        <c:axId val="224559584"/>
      </c:lineChart>
      <c:catAx>
        <c:axId val="22455846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DEFECTS</a:t>
                </a:r>
              </a:p>
            </c:rich>
          </c:tx>
          <c:layout>
            <c:manualLayout>
              <c:xMode val="edge"/>
              <c:yMode val="edge"/>
              <c:x val="0.45886764154480703"/>
              <c:y val="0.9287916024039941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4559024"/>
        <c:crosses val="autoZero"/>
        <c:auto val="1"/>
        <c:lblAlgn val="ctr"/>
        <c:lblOffset val="100"/>
        <c:noMultiLvlLbl val="0"/>
      </c:catAx>
      <c:valAx>
        <c:axId val="224559024"/>
        <c:scaling>
          <c:orientation val="minMax"/>
          <c:max val="734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_ * #,##0_ ;_ * \-#,##0_ ;_ * &quot;-&quot;??_ ;_ @_ 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4558464"/>
        <c:crosses val="autoZero"/>
        <c:crossBetween val="between"/>
        <c:majorUnit val="1000"/>
        <c:minorUnit val="40"/>
      </c:valAx>
      <c:valAx>
        <c:axId val="224559584"/>
        <c:scaling>
          <c:orientation val="minMax"/>
          <c:max val="1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4560144"/>
        <c:crosses val="max"/>
        <c:crossBetween val="between"/>
        <c:majorUnit val="20"/>
      </c:valAx>
      <c:catAx>
        <c:axId val="224560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45595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M3 K0NA  REJECTION JUNE-22</a:t>
            </a:r>
          </a:p>
        </c:rich>
      </c:tx>
      <c:layout>
        <c:manualLayout>
          <c:xMode val="edge"/>
          <c:yMode val="edge"/>
          <c:x val="0.24248550177878597"/>
          <c:y val="5.4200542005420054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999066753487171"/>
          <c:y val="0.2328788559224774"/>
          <c:w val="0.75519771251129297"/>
          <c:h val="0.460448489566180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'Gear B Line.'!$B$51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9546663511802263E-2"/>
                  <c:y val="1.87574785162623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79-4FD4-A6DC-DDD7603D98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'Gear B Line.'!$A$52:$A$60</c:f>
              <c:strCache>
                <c:ptCount val="9"/>
                <c:pt idx="0">
                  <c:v> DENT &amp; DAMAGE</c:v>
                </c:pt>
                <c:pt idx="1">
                  <c:v>DENT ON KIDNEY FACE </c:v>
                </c:pt>
                <c:pt idx="2">
                  <c:v>DOUBLE BROCHING/SHAPING</c:v>
                </c:pt>
                <c:pt idx="3">
                  <c:v>FACE R/O</c:v>
                </c:pt>
                <c:pt idx="4">
                  <c:v>GROOVE WIDTH NG</c:v>
                </c:pt>
                <c:pt idx="5">
                  <c:v>SPLINE DAMAGE</c:v>
                </c:pt>
                <c:pt idx="6">
                  <c:v>SPAN O/S  &amp; U/S</c:v>
                </c:pt>
                <c:pt idx="7">
                  <c:v>DOUBLE SHAPING</c:v>
                </c:pt>
                <c:pt idx="8">
                  <c:v>OTHER</c:v>
                </c:pt>
              </c:strCache>
            </c:strRef>
          </c:cat>
          <c:val>
            <c:numRef>
              <c:f>'Gear B Line.'!$B$52:$B$60</c:f>
              <c:numCache>
                <c:formatCode>General</c:formatCode>
                <c:ptCount val="9"/>
                <c:pt idx="0">
                  <c:v>581</c:v>
                </c:pt>
                <c:pt idx="1">
                  <c:v>475</c:v>
                </c:pt>
                <c:pt idx="2">
                  <c:v>104</c:v>
                </c:pt>
                <c:pt idx="3">
                  <c:v>57</c:v>
                </c:pt>
                <c:pt idx="4">
                  <c:v>53</c:v>
                </c:pt>
                <c:pt idx="5">
                  <c:v>53</c:v>
                </c:pt>
                <c:pt idx="6">
                  <c:v>42</c:v>
                </c:pt>
                <c:pt idx="7">
                  <c:v>25</c:v>
                </c:pt>
                <c:pt idx="8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79-4FD4-A6DC-DDD7603D98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24703136"/>
        <c:axId val="224703696"/>
      </c:barChart>
      <c:lineChart>
        <c:grouping val="standard"/>
        <c:varyColors val="0"/>
        <c:ser>
          <c:idx val="1"/>
          <c:order val="1"/>
          <c:tx>
            <c:strRef>
              <c:f>'Gear B Line.'!$D$51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1129704362914573E-2"/>
                  <c:y val="-8.73799990479902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B79-4FD4-A6DC-DDD7603D98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'Gear B Line.'!$A$52:$A$60</c:f>
              <c:strCache>
                <c:ptCount val="9"/>
                <c:pt idx="0">
                  <c:v> DENT &amp; DAMAGE</c:v>
                </c:pt>
                <c:pt idx="1">
                  <c:v>DENT ON KIDNEY FACE </c:v>
                </c:pt>
                <c:pt idx="2">
                  <c:v>DOUBLE BROCHING/SHAPING</c:v>
                </c:pt>
                <c:pt idx="3">
                  <c:v>FACE R/O</c:v>
                </c:pt>
                <c:pt idx="4">
                  <c:v>GROOVE WIDTH NG</c:v>
                </c:pt>
                <c:pt idx="5">
                  <c:v>SPLINE DAMAGE</c:v>
                </c:pt>
                <c:pt idx="6">
                  <c:v>SPAN O/S  &amp; U/S</c:v>
                </c:pt>
                <c:pt idx="7">
                  <c:v>DOUBLE SHAPING</c:v>
                </c:pt>
                <c:pt idx="8">
                  <c:v>OTHER</c:v>
                </c:pt>
              </c:strCache>
            </c:strRef>
          </c:cat>
          <c:val>
            <c:numRef>
              <c:f>'Gear B Line.'!$D$52:$D$60</c:f>
              <c:numCache>
                <c:formatCode>0.0</c:formatCode>
                <c:ptCount val="9"/>
                <c:pt idx="0">
                  <c:v>41.264204545454547</c:v>
                </c:pt>
                <c:pt idx="1">
                  <c:v>75</c:v>
                </c:pt>
                <c:pt idx="2">
                  <c:v>82.38636363636364</c:v>
                </c:pt>
                <c:pt idx="3">
                  <c:v>86.434659090909093</c:v>
                </c:pt>
                <c:pt idx="4">
                  <c:v>90.19886363636364</c:v>
                </c:pt>
                <c:pt idx="5">
                  <c:v>93.963068181818187</c:v>
                </c:pt>
                <c:pt idx="6">
                  <c:v>96.946022727272734</c:v>
                </c:pt>
                <c:pt idx="7">
                  <c:v>98.721590909090907</c:v>
                </c:pt>
                <c:pt idx="8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B79-4FD4-A6DC-DDD7603D9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704816"/>
        <c:axId val="224704256"/>
      </c:lineChart>
      <c:catAx>
        <c:axId val="22470313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DEFECTS</a:t>
                </a:r>
              </a:p>
            </c:rich>
          </c:tx>
          <c:layout>
            <c:manualLayout>
              <c:xMode val="edge"/>
              <c:yMode val="edge"/>
              <c:x val="0.45886764154480703"/>
              <c:y val="0.9287916024039941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4703696"/>
        <c:crosses val="autoZero"/>
        <c:auto val="1"/>
        <c:lblAlgn val="ctr"/>
        <c:lblOffset val="100"/>
        <c:noMultiLvlLbl val="0"/>
      </c:catAx>
      <c:valAx>
        <c:axId val="224703696"/>
        <c:scaling>
          <c:orientation val="minMax"/>
          <c:max val="1408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4703136"/>
        <c:crosses val="autoZero"/>
        <c:crossBetween val="between"/>
        <c:majorUnit val="200"/>
      </c:valAx>
      <c:valAx>
        <c:axId val="224704256"/>
        <c:scaling>
          <c:orientation val="minMax"/>
          <c:max val="1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4704816"/>
        <c:crosses val="max"/>
        <c:crossBetween val="between"/>
        <c:majorUnit val="20"/>
      </c:valAx>
      <c:catAx>
        <c:axId val="2247048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4704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IN"/>
              <a:t>C5 K0NA </a:t>
            </a:r>
            <a:r>
              <a:rPr lang="en-US"/>
              <a:t>REJECTION JUNE -22</a:t>
            </a:r>
          </a:p>
        </c:rich>
      </c:tx>
      <c:layout>
        <c:manualLayout>
          <c:xMode val="edge"/>
          <c:yMode val="edge"/>
          <c:x val="0.27919199581378079"/>
          <c:y val="5.0697084917617251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075343233631395"/>
          <c:y val="0.23727752662095938"/>
          <c:w val="0.73958932378874287"/>
          <c:h val="0.4401696555991337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9546663511802263E-2"/>
                  <c:y val="1.87574785162623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2E0-4978-8A9A-2C7D4E3409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'Gear B Line.'!$A$70:$A$82</c:f>
              <c:strCache>
                <c:ptCount val="13"/>
                <c:pt idx="0">
                  <c:v>LEAD &amp; PROFILE OUT</c:v>
                </c:pt>
                <c:pt idx="1">
                  <c:v> DENT &amp; DAMAGE</c:v>
                </c:pt>
                <c:pt idx="2">
                  <c:v>LUG OD R/O</c:v>
                </c:pt>
                <c:pt idx="3">
                  <c:v>DENT ON FACE </c:v>
                </c:pt>
                <c:pt idx="4">
                  <c:v>FACE UNCLEAN</c:v>
                </c:pt>
                <c:pt idx="5">
                  <c:v>O D U/S</c:v>
                </c:pt>
                <c:pt idx="6">
                  <c:v>FACE  RUNOUT</c:v>
                </c:pt>
                <c:pt idx="7">
                  <c:v>ID O/S</c:v>
                </c:pt>
                <c:pt idx="8">
                  <c:v>SPLINE DAMAGE</c:v>
                </c:pt>
                <c:pt idx="9">
                  <c:v>LENGTH VARIATION</c:v>
                </c:pt>
                <c:pt idx="10">
                  <c:v>DENT ON  OD</c:v>
                </c:pt>
                <c:pt idx="11">
                  <c:v>WIDTH O/S</c:v>
                </c:pt>
                <c:pt idx="12">
                  <c:v>PCD MORE</c:v>
                </c:pt>
              </c:strCache>
            </c:strRef>
          </c:cat>
          <c:val>
            <c:numRef>
              <c:f>'Gear B Line.'!$B$70:$B$82</c:f>
              <c:numCache>
                <c:formatCode>General</c:formatCode>
                <c:ptCount val="13"/>
                <c:pt idx="0">
                  <c:v>368</c:v>
                </c:pt>
                <c:pt idx="1">
                  <c:v>254</c:v>
                </c:pt>
                <c:pt idx="2">
                  <c:v>120</c:v>
                </c:pt>
                <c:pt idx="3">
                  <c:v>89</c:v>
                </c:pt>
                <c:pt idx="4">
                  <c:v>42</c:v>
                </c:pt>
                <c:pt idx="5">
                  <c:v>37</c:v>
                </c:pt>
                <c:pt idx="6">
                  <c:v>35</c:v>
                </c:pt>
                <c:pt idx="7">
                  <c:v>34</c:v>
                </c:pt>
                <c:pt idx="8">
                  <c:v>31</c:v>
                </c:pt>
                <c:pt idx="9">
                  <c:v>15</c:v>
                </c:pt>
                <c:pt idx="10">
                  <c:v>14</c:v>
                </c:pt>
                <c:pt idx="11">
                  <c:v>11</c:v>
                </c:pt>
                <c:pt idx="1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E0-4978-8A9A-2C7D4E34095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24708176"/>
        <c:axId val="224708736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1129704362914573E-2"/>
                  <c:y val="-8.73799990479902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2E0-4978-8A9A-2C7D4E3409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'Gear B Line.'!$A$70:$A$82</c:f>
              <c:strCache>
                <c:ptCount val="13"/>
                <c:pt idx="0">
                  <c:v>LEAD &amp; PROFILE OUT</c:v>
                </c:pt>
                <c:pt idx="1">
                  <c:v> DENT &amp; DAMAGE</c:v>
                </c:pt>
                <c:pt idx="2">
                  <c:v>LUG OD R/O</c:v>
                </c:pt>
                <c:pt idx="3">
                  <c:v>DENT ON FACE </c:v>
                </c:pt>
                <c:pt idx="4">
                  <c:v>FACE UNCLEAN</c:v>
                </c:pt>
                <c:pt idx="5">
                  <c:v>O D U/S</c:v>
                </c:pt>
                <c:pt idx="6">
                  <c:v>FACE  RUNOUT</c:v>
                </c:pt>
                <c:pt idx="7">
                  <c:v>ID O/S</c:v>
                </c:pt>
                <c:pt idx="8">
                  <c:v>SPLINE DAMAGE</c:v>
                </c:pt>
                <c:pt idx="9">
                  <c:v>LENGTH VARIATION</c:v>
                </c:pt>
                <c:pt idx="10">
                  <c:v>DENT ON  OD</c:v>
                </c:pt>
                <c:pt idx="11">
                  <c:v>WIDTH O/S</c:v>
                </c:pt>
                <c:pt idx="12">
                  <c:v>PCD MORE</c:v>
                </c:pt>
              </c:strCache>
            </c:strRef>
          </c:cat>
          <c:val>
            <c:numRef>
              <c:f>'Gear B Line.'!$D$70:$D$82</c:f>
              <c:numCache>
                <c:formatCode>0.0</c:formatCode>
                <c:ptCount val="13"/>
                <c:pt idx="0">
                  <c:v>34.815515610217595</c:v>
                </c:pt>
                <c:pt idx="1">
                  <c:v>58.845789971617783</c:v>
                </c:pt>
                <c:pt idx="2">
                  <c:v>70.198675496688736</c:v>
                </c:pt>
                <c:pt idx="3">
                  <c:v>78.618732261116364</c:v>
                </c:pt>
                <c:pt idx="4">
                  <c:v>82.592242194891199</c:v>
                </c:pt>
                <c:pt idx="5">
                  <c:v>86.092715231788077</c:v>
                </c:pt>
                <c:pt idx="6">
                  <c:v>89.403973509933778</c:v>
                </c:pt>
                <c:pt idx="7">
                  <c:v>92.620624408703875</c:v>
                </c:pt>
                <c:pt idx="8">
                  <c:v>95.553453169347208</c:v>
                </c:pt>
                <c:pt idx="9">
                  <c:v>96.972563859981079</c:v>
                </c:pt>
                <c:pt idx="10">
                  <c:v>98.297067171239362</c:v>
                </c:pt>
                <c:pt idx="11">
                  <c:v>99.337748344370866</c:v>
                </c:pt>
                <c:pt idx="12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2E0-4978-8A9A-2C7D4E3409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709856"/>
        <c:axId val="224709296"/>
      </c:lineChart>
      <c:catAx>
        <c:axId val="22470817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DEFECTS</a:t>
                </a:r>
              </a:p>
            </c:rich>
          </c:tx>
          <c:layout>
            <c:manualLayout>
              <c:xMode val="edge"/>
              <c:yMode val="edge"/>
              <c:x val="0.45886764154480703"/>
              <c:y val="0.9287916024039941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4708736"/>
        <c:crosses val="autoZero"/>
        <c:auto val="1"/>
        <c:lblAlgn val="ctr"/>
        <c:lblOffset val="100"/>
        <c:noMultiLvlLbl val="0"/>
      </c:catAx>
      <c:valAx>
        <c:axId val="224708736"/>
        <c:scaling>
          <c:orientation val="minMax"/>
          <c:max val="1057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layout>
            <c:manualLayout>
              <c:xMode val="edge"/>
              <c:yMode val="edge"/>
              <c:x val="1.082599806052967E-2"/>
              <c:y val="0.2888578503658774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4708176"/>
        <c:crosses val="autoZero"/>
        <c:crossBetween val="between"/>
        <c:majorUnit val="200"/>
      </c:valAx>
      <c:valAx>
        <c:axId val="224709296"/>
        <c:scaling>
          <c:orientation val="minMax"/>
          <c:max val="1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4709856"/>
        <c:crosses val="max"/>
        <c:crossBetween val="between"/>
        <c:majorUnit val="20"/>
      </c:valAx>
      <c:catAx>
        <c:axId val="224709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47092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800" b="1" i="0" u="none" strike="noStrike" kern="1200" cap="none" spc="50" normalizeH="0" baseline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pPr>
            <a:r>
              <a:rPr lang="en-US" sz="8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Customer complaint (Non</a:t>
            </a:r>
            <a:r>
              <a:rPr lang="en-US" sz="800" b="1" baseline="0" dirty="0">
                <a:latin typeface="Meiryo UI" panose="020B0604030504040204" pitchFamily="34" charset="-128"/>
                <a:ea typeface="Meiryo UI" panose="020B0604030504040204" pitchFamily="34" charset="-128"/>
              </a:rPr>
              <a:t> Register-HMSI)-2022-23</a:t>
            </a:r>
            <a:r>
              <a:rPr lang="en-US" sz="8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</a:p>
        </c:rich>
      </c:tx>
      <c:layout>
        <c:manualLayout>
          <c:xMode val="edge"/>
          <c:yMode val="edge"/>
          <c:x val="0.2633356816880093"/>
          <c:y val="0"/>
        </c:manualLayout>
      </c:layout>
      <c:overlay val="1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4.288484892037709E-2"/>
          <c:y val="0.14322494499238192"/>
          <c:w val="0.94779487784919814"/>
          <c:h val="0.55143411213351423"/>
        </c:manualLayout>
      </c:layout>
      <c:barChart>
        <c:barDir val="col"/>
        <c:grouping val="clustered"/>
        <c:varyColors val="0"/>
        <c:ser>
          <c:idx val="0"/>
          <c:order val="1"/>
          <c:tx>
            <c:strRef>
              <c:f>CLAIM!$L$2</c:f>
              <c:strCache>
                <c:ptCount val="1"/>
                <c:pt idx="0">
                  <c:v>HMSI NR</c:v>
                </c:pt>
              </c:strCache>
            </c:strRef>
          </c:tx>
          <c:spPr>
            <a:solidFill>
              <a:srgbClr val="FF5050">
                <a:alpha val="38039"/>
              </a:srgbClr>
            </a:solidFill>
          </c:spPr>
          <c:invertIfNegative val="0"/>
          <c:dLbls>
            <c:dLbl>
              <c:idx val="5"/>
              <c:layout>
                <c:manualLayout>
                  <c:x val="2.0371656000687079E-3"/>
                  <c:y val="2.3318700227622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490-477E-B171-2BAB119561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 b="1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CLAIM!$G$3:$G$17</c:f>
              <c:strCache>
                <c:ptCount val="15"/>
                <c:pt idx="0">
                  <c:v>2019-20
(Avg)</c:v>
                </c:pt>
                <c:pt idx="1">
                  <c:v>2020-21 
(Avg)</c:v>
                </c:pt>
                <c:pt idx="2">
                  <c:v>2021-22
(Avg)</c:v>
                </c:pt>
                <c:pt idx="3">
                  <c:v>Apr-22</c:v>
                </c:pt>
                <c:pt idx="4">
                  <c:v>May-22</c:v>
                </c:pt>
                <c:pt idx="5">
                  <c:v>Jun-22</c:v>
                </c:pt>
                <c:pt idx="6">
                  <c:v>Jul-22</c:v>
                </c:pt>
                <c:pt idx="7">
                  <c:v>Aug-22</c:v>
                </c:pt>
                <c:pt idx="8">
                  <c:v>Sep-22</c:v>
                </c:pt>
                <c:pt idx="9">
                  <c:v>Oct-22</c:v>
                </c:pt>
                <c:pt idx="10">
                  <c:v>Nov-22</c:v>
                </c:pt>
                <c:pt idx="11">
                  <c:v>Dec-22</c:v>
                </c:pt>
                <c:pt idx="12">
                  <c:v>Jan-23</c:v>
                </c:pt>
                <c:pt idx="13">
                  <c:v>Feb-23</c:v>
                </c:pt>
                <c:pt idx="14">
                  <c:v>Mar-23</c:v>
                </c:pt>
              </c:strCache>
            </c:strRef>
          </c:cat>
          <c:val>
            <c:numRef>
              <c:f>CLAIM!$L$3:$L$17</c:f>
              <c:numCache>
                <c:formatCode>0.00</c:formatCode>
                <c:ptCount val="15"/>
                <c:pt idx="0">
                  <c:v>2.5833333333333335</c:v>
                </c:pt>
                <c:pt idx="1">
                  <c:v>3.0833333333333335</c:v>
                </c:pt>
                <c:pt idx="2" formatCode="General">
                  <c:v>3</c:v>
                </c:pt>
                <c:pt idx="3" formatCode="General">
                  <c:v>5</c:v>
                </c:pt>
                <c:pt idx="4" formatCode="General">
                  <c:v>2</c:v>
                </c:pt>
                <c:pt idx="5" formatCode="General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D2-4FC8-A575-49221DC9CED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69765280"/>
        <c:axId val="469769984"/>
      </c:barChart>
      <c:lineChart>
        <c:grouping val="standard"/>
        <c:varyColors val="0"/>
        <c:ser>
          <c:idx val="1"/>
          <c:order val="0"/>
          <c:tx>
            <c:strRef>
              <c:f>CLAIM!$K$2</c:f>
              <c:strCache>
                <c:ptCount val="1"/>
                <c:pt idx="0">
                  <c:v>Target NR</c:v>
                </c:pt>
              </c:strCache>
            </c:strRef>
          </c:tx>
          <c:spPr>
            <a:ln>
              <a:solidFill>
                <a:srgbClr val="5B9BD5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0">
                    <a:latin typeface="Meiryo UI" panose="020B0604030504040204" pitchFamily="34" charset="-128"/>
                    <a:ea typeface="Meiryo UI" panose="020B0604030504040204" pitchFamily="34" charset="-128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CLAIM!$G$3:$G$17</c:f>
              <c:strCache>
                <c:ptCount val="15"/>
                <c:pt idx="0">
                  <c:v>2019-20
(Avg)</c:v>
                </c:pt>
                <c:pt idx="1">
                  <c:v>2020-21 
(Avg)</c:v>
                </c:pt>
                <c:pt idx="2">
                  <c:v>2021-22
(Avg)</c:v>
                </c:pt>
                <c:pt idx="3">
                  <c:v>Apr-22</c:v>
                </c:pt>
                <c:pt idx="4">
                  <c:v>May-22</c:v>
                </c:pt>
                <c:pt idx="5">
                  <c:v>Jun-22</c:v>
                </c:pt>
                <c:pt idx="6">
                  <c:v>Jul-22</c:v>
                </c:pt>
                <c:pt idx="7">
                  <c:v>Aug-22</c:v>
                </c:pt>
                <c:pt idx="8">
                  <c:v>Sep-22</c:v>
                </c:pt>
                <c:pt idx="9">
                  <c:v>Oct-22</c:v>
                </c:pt>
                <c:pt idx="10">
                  <c:v>Nov-22</c:v>
                </c:pt>
                <c:pt idx="11">
                  <c:v>Dec-22</c:v>
                </c:pt>
                <c:pt idx="12">
                  <c:v>Jan-23</c:v>
                </c:pt>
                <c:pt idx="13">
                  <c:v>Feb-23</c:v>
                </c:pt>
                <c:pt idx="14">
                  <c:v>Mar-23</c:v>
                </c:pt>
              </c:strCache>
            </c:strRef>
          </c:cat>
          <c:val>
            <c:numRef>
              <c:f>CLAIM!$K$3:$K$17</c:f>
              <c:numCache>
                <c:formatCode>0.00</c:formatCode>
                <c:ptCount val="15"/>
                <c:pt idx="0" formatCode="General">
                  <c:v>0</c:v>
                </c:pt>
                <c:pt idx="1">
                  <c:v>1.4166666666666667</c:v>
                </c:pt>
                <c:pt idx="2" formatCode="General">
                  <c:v>2</c:v>
                </c:pt>
                <c:pt idx="3" formatCode="General">
                  <c:v>0</c:v>
                </c:pt>
                <c:pt idx="4" formatCode="General">
                  <c:v>2</c:v>
                </c:pt>
                <c:pt idx="5" formatCode="General">
                  <c:v>2</c:v>
                </c:pt>
                <c:pt idx="6" formatCode="General">
                  <c:v>2</c:v>
                </c:pt>
                <c:pt idx="7" formatCode="General">
                  <c:v>3</c:v>
                </c:pt>
                <c:pt idx="8" formatCode="General">
                  <c:v>3</c:v>
                </c:pt>
                <c:pt idx="9" formatCode="General">
                  <c:v>3</c:v>
                </c:pt>
                <c:pt idx="10" formatCode="General">
                  <c:v>3</c:v>
                </c:pt>
                <c:pt idx="11" formatCode="General">
                  <c:v>3</c:v>
                </c:pt>
                <c:pt idx="12" formatCode="General">
                  <c:v>2</c:v>
                </c:pt>
                <c:pt idx="13" formatCode="General">
                  <c:v>2</c:v>
                </c:pt>
                <c:pt idx="14" formatCode="General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D2-4FC8-A575-49221DC9CED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81594992"/>
        <c:axId val="1681593328"/>
      </c:lineChart>
      <c:valAx>
        <c:axId val="469769984"/>
        <c:scaling>
          <c:orientation val="minMax"/>
          <c:max val="32"/>
          <c:min val="0"/>
        </c:scaling>
        <c:delete val="1"/>
        <c:axPos val="r"/>
        <c:numFmt formatCode="0.00" sourceLinked="1"/>
        <c:majorTickMark val="out"/>
        <c:minorTickMark val="none"/>
        <c:tickLblPos val="nextTo"/>
        <c:crossAx val="469765280"/>
        <c:crosses val="max"/>
        <c:crossBetween val="between"/>
      </c:valAx>
      <c:catAx>
        <c:axId val="469765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>
              <a:defRPr lang="en-US" sz="600" b="1" i="0" u="none" strike="noStrike" kern="120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pPr>
            <a:endParaRPr lang="en-US"/>
          </a:p>
        </c:txPr>
        <c:crossAx val="469769984"/>
        <c:crosses val="autoZero"/>
        <c:auto val="1"/>
        <c:lblAlgn val="ctr"/>
        <c:lblOffset val="100"/>
        <c:noMultiLvlLbl val="0"/>
      </c:catAx>
      <c:valAx>
        <c:axId val="1681593328"/>
        <c:scaling>
          <c:orientation val="minMax"/>
          <c:max val="1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500">
                <a:latin typeface="Meiryo UI" panose="020B0604030504040204" pitchFamily="34" charset="-128"/>
                <a:ea typeface="Meiryo UI" panose="020B0604030504040204" pitchFamily="34" charset="-128"/>
              </a:defRPr>
            </a:pPr>
            <a:endParaRPr lang="en-US"/>
          </a:p>
        </c:txPr>
        <c:crossAx val="1681594992"/>
        <c:crosses val="autoZero"/>
        <c:crossBetween val="between"/>
      </c:valAx>
      <c:catAx>
        <c:axId val="16815949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81593328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6176720319513116"/>
          <c:y val="0.8594401277908652"/>
          <c:w val="0.33390224257177775"/>
          <c:h val="0.13501990012498777"/>
        </c:manualLayout>
      </c:layout>
      <c:overlay val="0"/>
      <c:txPr>
        <a:bodyPr/>
        <a:lstStyle/>
        <a:p>
          <a:pPr>
            <a:defRPr sz="600" b="1">
              <a:latin typeface="Meiryo UI" panose="020B0604030504040204" pitchFamily="34" charset="-128"/>
              <a:ea typeface="Meiryo UI" panose="020B0604030504040204" pitchFamily="34" charset="-128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b="1">
          <a:solidFill>
            <a:sysClr val="windowText" lastClr="000000"/>
          </a:solidFill>
        </a:defRPr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GEAR A LINE REJECTION JUNE-22</a:t>
            </a:r>
          </a:p>
        </c:rich>
      </c:tx>
      <c:layout>
        <c:manualLayout>
          <c:xMode val="edge"/>
          <c:yMode val="edge"/>
          <c:x val="0.3992754866801456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647281138337003"/>
          <c:y val="0.1750766723770526"/>
          <c:w val="0.81160738402845278"/>
          <c:h val="0.568981597750562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'Gear A Line'!$B$1</c:f>
              <c:strCache>
                <c:ptCount val="1"/>
                <c:pt idx="0">
                  <c:v>Rej 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5388424777817145E-3"/>
                  <c:y val="6.482848239253104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63-47FE-B4B8-AFA108CD1A46}"/>
                </c:ext>
              </c:extLst>
            </c:dLbl>
            <c:dLbl>
              <c:idx val="1"/>
              <c:layout>
                <c:manualLayout>
                  <c:x val="5.8055152394774845E-3"/>
                  <c:y val="2.14806264804174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D63-47FE-B4B8-AFA108CD1A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'Gear A Line'!$A$2:$A$9</c:f>
              <c:strCache>
                <c:ptCount val="8"/>
                <c:pt idx="0">
                  <c:v>GPDN-KONA</c:v>
                </c:pt>
                <c:pt idx="1">
                  <c:v>Gear counter -KOPA</c:v>
                </c:pt>
                <c:pt idx="2">
                  <c:v>GEAR FINAL-K0PG</c:v>
                </c:pt>
                <c:pt idx="3">
                  <c:v>GEAR REAR WHEEL-WEGO</c:v>
                </c:pt>
                <c:pt idx="4">
                  <c:v>GEAR INTERMEDIATE-WEGO</c:v>
                </c:pt>
                <c:pt idx="5">
                  <c:v>GPDN-HLX</c:v>
                </c:pt>
                <c:pt idx="6">
                  <c:v>GPDN -ECN2</c:v>
                </c:pt>
                <c:pt idx="7">
                  <c:v>GPDN -ECN1</c:v>
                </c:pt>
              </c:strCache>
            </c:strRef>
          </c:cat>
          <c:val>
            <c:numRef>
              <c:f>'Gear A Line'!$B$2:$B$9</c:f>
              <c:numCache>
                <c:formatCode>_ * #,##0_ ;_ * \-#,##0_ ;_ * "-"??_ ;_ @_ </c:formatCode>
                <c:ptCount val="8"/>
                <c:pt idx="0">
                  <c:v>6430</c:v>
                </c:pt>
                <c:pt idx="1">
                  <c:v>706</c:v>
                </c:pt>
                <c:pt idx="2">
                  <c:v>582</c:v>
                </c:pt>
                <c:pt idx="3">
                  <c:v>522</c:v>
                </c:pt>
                <c:pt idx="4">
                  <c:v>443</c:v>
                </c:pt>
                <c:pt idx="5">
                  <c:v>430</c:v>
                </c:pt>
                <c:pt idx="6">
                  <c:v>193</c:v>
                </c:pt>
                <c:pt idx="7" formatCode="General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63-47FE-B4B8-AFA108CD1A4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24393216"/>
        <c:axId val="224393776"/>
      </c:barChart>
      <c:lineChart>
        <c:grouping val="standard"/>
        <c:varyColors val="0"/>
        <c:ser>
          <c:idx val="1"/>
          <c:order val="1"/>
          <c:tx>
            <c:strRef>
              <c:f>'Gear A Line'!$D$1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4785887613106614E-4"/>
                  <c:y val="-6.94026286113860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63-47FE-B4B8-AFA108CD1A46}"/>
                </c:ext>
              </c:extLst>
            </c:dLbl>
            <c:dLbl>
              <c:idx val="4"/>
              <c:layout>
                <c:manualLayout>
                  <c:x val="1.0184891937051558E-2"/>
                  <c:y val="-0.1020678129519524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63-47FE-B4B8-AFA108CD1A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'Gear A Line'!$A$2:$A$9</c:f>
              <c:strCache>
                <c:ptCount val="8"/>
                <c:pt idx="0">
                  <c:v>GPDN-KONA</c:v>
                </c:pt>
                <c:pt idx="1">
                  <c:v>Gear counter -KOPA</c:v>
                </c:pt>
                <c:pt idx="2">
                  <c:v>GEAR FINAL-K0PG</c:v>
                </c:pt>
                <c:pt idx="3">
                  <c:v>GEAR REAR WHEEL-WEGO</c:v>
                </c:pt>
                <c:pt idx="4">
                  <c:v>GEAR INTERMEDIATE-WEGO</c:v>
                </c:pt>
                <c:pt idx="5">
                  <c:v>GPDN-HLX</c:v>
                </c:pt>
                <c:pt idx="6">
                  <c:v>GPDN -ECN2</c:v>
                </c:pt>
                <c:pt idx="7">
                  <c:v>GPDN -ECN1</c:v>
                </c:pt>
              </c:strCache>
            </c:strRef>
          </c:cat>
          <c:val>
            <c:numRef>
              <c:f>'Gear A Line'!$D$2:$D$9</c:f>
              <c:numCache>
                <c:formatCode>0.00</c:formatCode>
                <c:ptCount val="8"/>
                <c:pt idx="0">
                  <c:v>68.564725954361279</c:v>
                </c:pt>
                <c:pt idx="1">
                  <c:v>76.092983578588175</c:v>
                </c:pt>
                <c:pt idx="2">
                  <c:v>82.298997654084033</c:v>
                </c:pt>
                <c:pt idx="3">
                  <c:v>87.865216464064829</c:v>
                </c:pt>
                <c:pt idx="4">
                  <c:v>92.589038174450849</c:v>
                </c:pt>
                <c:pt idx="5">
                  <c:v>97.174237577308602</c:v>
                </c:pt>
                <c:pt idx="6">
                  <c:v>99.232245681381954</c:v>
                </c:pt>
                <c:pt idx="7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D63-47FE-B4B8-AFA108CD1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394896"/>
        <c:axId val="224394336"/>
      </c:lineChart>
      <c:catAx>
        <c:axId val="22439321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Parts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4393776"/>
        <c:crosses val="autoZero"/>
        <c:auto val="1"/>
        <c:lblAlgn val="ctr"/>
        <c:lblOffset val="100"/>
        <c:noMultiLvlLbl val="0"/>
      </c:catAx>
      <c:valAx>
        <c:axId val="224393776"/>
        <c:scaling>
          <c:orientation val="minMax"/>
          <c:max val="939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layout>
            <c:manualLayout>
              <c:xMode val="edge"/>
              <c:yMode val="edge"/>
              <c:x val="3.6997154779477626E-2"/>
              <c:y val="0.2548606941077767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_ * #,##0_ ;_ * \-#,##0_ ;_ * &quot;-&quot;??_ ;_ @_ 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4393216"/>
        <c:crosses val="autoZero"/>
        <c:crossBetween val="between"/>
        <c:majorUnit val="1000"/>
      </c:valAx>
      <c:valAx>
        <c:axId val="224394336"/>
        <c:scaling>
          <c:orientation val="minMax"/>
          <c:max val="1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4394896"/>
        <c:crosses val="max"/>
        <c:crossBetween val="between"/>
        <c:majorUnit val="20"/>
      </c:valAx>
      <c:catAx>
        <c:axId val="224394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43943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GPDN K0NA TOP REJECTION JUNE-22</a:t>
            </a:r>
            <a:endParaRPr lang="en-IN"/>
          </a:p>
        </c:rich>
      </c:tx>
      <c:layout>
        <c:manualLayout>
          <c:xMode val="edge"/>
          <c:yMode val="edge"/>
          <c:x val="0.24556147080805185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6896895871711834"/>
          <c:y val="0.21260012877986997"/>
          <c:w val="0.69900495476935154"/>
          <c:h val="0.44390342178263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'Gear A Line'!$B$16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5388424777817145E-3"/>
                  <c:y val="6.482848239253104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FBF-4495-80CC-59F010B3A2BD}"/>
                </c:ext>
              </c:extLst>
            </c:dLbl>
            <c:dLbl>
              <c:idx val="1"/>
              <c:layout>
                <c:manualLayout>
                  <c:x val="5.8055152394774845E-3"/>
                  <c:y val="2.14806264804174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FBF-4495-80CC-59F010B3A2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'Gear A Line'!$A$17:$A$21</c:f>
              <c:strCache>
                <c:ptCount val="5"/>
                <c:pt idx="0">
                  <c:v>TCE MORE</c:v>
                </c:pt>
                <c:pt idx="1">
                  <c:v>CD  OS &amp; US</c:v>
                </c:pt>
                <c:pt idx="2">
                  <c:v>DENT ON TEETH</c:v>
                </c:pt>
                <c:pt idx="3">
                  <c:v> TEETH DENT</c:v>
                </c:pt>
                <c:pt idx="4">
                  <c:v> DENT &amp; DAMAGE</c:v>
                </c:pt>
              </c:strCache>
            </c:strRef>
          </c:cat>
          <c:val>
            <c:numRef>
              <c:f>'Gear A Line'!$B$17:$B$21</c:f>
              <c:numCache>
                <c:formatCode>_ * #,##0_ ;_ * \-#,##0_ ;_ * "-"??_ ;_ @_ </c:formatCode>
                <c:ptCount val="5"/>
                <c:pt idx="0">
                  <c:v>3461</c:v>
                </c:pt>
                <c:pt idx="1">
                  <c:v>2851</c:v>
                </c:pt>
                <c:pt idx="2">
                  <c:v>89</c:v>
                </c:pt>
                <c:pt idx="3">
                  <c:v>19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BF-4495-80CC-59F010B3A2B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24398256"/>
        <c:axId val="224398816"/>
      </c:barChart>
      <c:lineChart>
        <c:grouping val="standard"/>
        <c:varyColors val="0"/>
        <c:ser>
          <c:idx val="1"/>
          <c:order val="1"/>
          <c:tx>
            <c:strRef>
              <c:f>'Gear A Line'!$D$16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507148870542127E-2"/>
                  <c:y val="-8.61019491207667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FBF-4495-80CC-59F010B3A2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'Gear A Line'!$A$17:$A$21</c:f>
              <c:strCache>
                <c:ptCount val="5"/>
                <c:pt idx="0">
                  <c:v>TCE MORE</c:v>
                </c:pt>
                <c:pt idx="1">
                  <c:v>CD  OS &amp; US</c:v>
                </c:pt>
                <c:pt idx="2">
                  <c:v>DENT ON TEETH</c:v>
                </c:pt>
                <c:pt idx="3">
                  <c:v> TEETH DENT</c:v>
                </c:pt>
                <c:pt idx="4">
                  <c:v> DENT &amp; DAMAGE</c:v>
                </c:pt>
              </c:strCache>
            </c:strRef>
          </c:cat>
          <c:val>
            <c:numRef>
              <c:f>'Gear A Line'!$D$17:$D$21</c:f>
              <c:numCache>
                <c:formatCode>0.0</c:formatCode>
                <c:ptCount val="5"/>
                <c:pt idx="0">
                  <c:v>53.825816485225502</c:v>
                </c:pt>
                <c:pt idx="1">
                  <c:v>98.164852255054427</c:v>
                </c:pt>
                <c:pt idx="2">
                  <c:v>99.548989113530325</c:v>
                </c:pt>
                <c:pt idx="3">
                  <c:v>99.844479004665629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FBF-4495-80CC-59F010B3A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399936"/>
        <c:axId val="224399376"/>
      </c:lineChart>
      <c:catAx>
        <c:axId val="22439825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DEFECTS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4398816"/>
        <c:crosses val="autoZero"/>
        <c:auto val="1"/>
        <c:lblAlgn val="ctr"/>
        <c:lblOffset val="100"/>
        <c:noMultiLvlLbl val="0"/>
      </c:catAx>
      <c:valAx>
        <c:axId val="224398816"/>
        <c:scaling>
          <c:orientation val="minMax"/>
          <c:max val="643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layout>
            <c:manualLayout>
              <c:xMode val="edge"/>
              <c:yMode val="edge"/>
              <c:x val="9.3674930309824659E-3"/>
              <c:y val="0.3335315478881452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_ * #,##0_ ;_ * \-#,##0_ ;_ * &quot;-&quot;??_ ;_ @_ 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4398256"/>
        <c:crosses val="autoZero"/>
        <c:crossBetween val="between"/>
        <c:majorUnit val="1000"/>
      </c:valAx>
      <c:valAx>
        <c:axId val="224399376"/>
        <c:scaling>
          <c:orientation val="minMax"/>
          <c:max val="100"/>
          <c:min val="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4399936"/>
        <c:crosses val="max"/>
        <c:crossBetween val="between"/>
        <c:majorUnit val="20"/>
      </c:valAx>
      <c:catAx>
        <c:axId val="224399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43993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GEAR COUNTER K0PA REJECTION JUNE -22</a:t>
            </a:r>
            <a:endParaRPr lang="en-IN"/>
          </a:p>
        </c:rich>
      </c:tx>
      <c:layout>
        <c:manualLayout>
          <c:xMode val="edge"/>
          <c:yMode val="edge"/>
          <c:x val="0.249126559714795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005460708257724"/>
          <c:y val="0.21260012877986997"/>
          <c:w val="0.7601755588484671"/>
          <c:h val="0.44390342178263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'Gear A Line'!$B$35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7581652560809579E-2"/>
                  <c:y val="2.94712643678160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AE1-4CA0-B214-192881F628D8}"/>
                </c:ext>
              </c:extLst>
            </c:dLbl>
            <c:dLbl>
              <c:idx val="1"/>
              <c:layout>
                <c:manualLayout>
                  <c:x val="5.8055152394774845E-3"/>
                  <c:y val="2.14806264804174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E1-4CA0-B214-192881F628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'Gear A Line'!$A$36:$A$46</c:f>
              <c:strCache>
                <c:ptCount val="11"/>
                <c:pt idx="0">
                  <c:v>TCE OUT</c:v>
                </c:pt>
                <c:pt idx="1">
                  <c:v>TEETH DAMAGE</c:v>
                </c:pt>
                <c:pt idx="2">
                  <c:v>DENT &amp; DAMAGE</c:v>
                </c:pt>
                <c:pt idx="3">
                  <c:v>ID O/S</c:v>
                </c:pt>
                <c:pt idx="4">
                  <c:v>OBD U/S</c:v>
                </c:pt>
                <c:pt idx="5">
                  <c:v>DENT ON FACE  / OD</c:v>
                </c:pt>
                <c:pt idx="6">
                  <c:v> FACE R/O MORE</c:v>
                </c:pt>
                <c:pt idx="7">
                  <c:v>DOUBLE BROACHING/HOBBING</c:v>
                </c:pt>
                <c:pt idx="8">
                  <c:v>TURNING WIDTH VARIATION</c:v>
                </c:pt>
                <c:pt idx="9">
                  <c:v>FACE R/O</c:v>
                </c:pt>
                <c:pt idx="10">
                  <c:v>BROACHING SPLINE DAMAGE</c:v>
                </c:pt>
              </c:strCache>
            </c:strRef>
          </c:cat>
          <c:val>
            <c:numRef>
              <c:f>'Gear A Line'!$B$36:$B$46</c:f>
              <c:numCache>
                <c:formatCode>General</c:formatCode>
                <c:ptCount val="11"/>
                <c:pt idx="0">
                  <c:v>240</c:v>
                </c:pt>
                <c:pt idx="1">
                  <c:v>197</c:v>
                </c:pt>
                <c:pt idx="2">
                  <c:v>146</c:v>
                </c:pt>
                <c:pt idx="3">
                  <c:v>61</c:v>
                </c:pt>
                <c:pt idx="4">
                  <c:v>20</c:v>
                </c:pt>
                <c:pt idx="5">
                  <c:v>14</c:v>
                </c:pt>
                <c:pt idx="6">
                  <c:v>9</c:v>
                </c:pt>
                <c:pt idx="7">
                  <c:v>6</c:v>
                </c:pt>
                <c:pt idx="8">
                  <c:v>6</c:v>
                </c:pt>
                <c:pt idx="9">
                  <c:v>5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E1-4CA0-B214-192881F628D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24403296"/>
        <c:axId val="224403856"/>
      </c:barChart>
      <c:lineChart>
        <c:grouping val="standard"/>
        <c:varyColors val="0"/>
        <c:ser>
          <c:idx val="1"/>
          <c:order val="1"/>
          <c:tx>
            <c:strRef>
              <c:f>'Gear A Line'!$D$35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4652967844260109E-3"/>
                  <c:y val="-9.48965517241379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AE1-4CA0-B214-192881F628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'Gear A Line'!$A$36:$A$46</c:f>
              <c:strCache>
                <c:ptCount val="11"/>
                <c:pt idx="0">
                  <c:v>TCE OUT</c:v>
                </c:pt>
                <c:pt idx="1">
                  <c:v>TEETH DAMAGE</c:v>
                </c:pt>
                <c:pt idx="2">
                  <c:v>DENT &amp; DAMAGE</c:v>
                </c:pt>
                <c:pt idx="3">
                  <c:v>ID O/S</c:v>
                </c:pt>
                <c:pt idx="4">
                  <c:v>OBD U/S</c:v>
                </c:pt>
                <c:pt idx="5">
                  <c:v>DENT ON FACE  / OD</c:v>
                </c:pt>
                <c:pt idx="6">
                  <c:v> FACE R/O MORE</c:v>
                </c:pt>
                <c:pt idx="7">
                  <c:v>DOUBLE BROACHING/HOBBING</c:v>
                </c:pt>
                <c:pt idx="8">
                  <c:v>TURNING WIDTH VARIATION</c:v>
                </c:pt>
                <c:pt idx="9">
                  <c:v>FACE R/O</c:v>
                </c:pt>
                <c:pt idx="10">
                  <c:v>BROACHING SPLINE DAMAGE</c:v>
                </c:pt>
              </c:strCache>
            </c:strRef>
          </c:cat>
          <c:val>
            <c:numRef>
              <c:f>'Gear A Line'!$D$36:$D$46</c:f>
              <c:numCache>
                <c:formatCode>0.0</c:formatCode>
                <c:ptCount val="11"/>
                <c:pt idx="0">
                  <c:v>33.994334277620396</c:v>
                </c:pt>
                <c:pt idx="1">
                  <c:v>61.89801699716714</c:v>
                </c:pt>
                <c:pt idx="2">
                  <c:v>82.577903682719551</c:v>
                </c:pt>
                <c:pt idx="3">
                  <c:v>91.218130311614729</c:v>
                </c:pt>
                <c:pt idx="4">
                  <c:v>94.050991501416433</c:v>
                </c:pt>
                <c:pt idx="5">
                  <c:v>96.033994334277622</c:v>
                </c:pt>
                <c:pt idx="6">
                  <c:v>97.308781869688389</c:v>
                </c:pt>
                <c:pt idx="7">
                  <c:v>98.15864022662889</c:v>
                </c:pt>
                <c:pt idx="8">
                  <c:v>99.008498583569406</c:v>
                </c:pt>
                <c:pt idx="9">
                  <c:v>99.716713881019828</c:v>
                </c:pt>
                <c:pt idx="1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AE1-4CA0-B214-192881F62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404976"/>
        <c:axId val="224404416"/>
      </c:lineChart>
      <c:catAx>
        <c:axId val="22440329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DEFECTS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4403856"/>
        <c:crosses val="autoZero"/>
        <c:auto val="1"/>
        <c:lblAlgn val="ctr"/>
        <c:lblOffset val="100"/>
        <c:noMultiLvlLbl val="0"/>
      </c:catAx>
      <c:valAx>
        <c:axId val="224403856"/>
        <c:scaling>
          <c:orientation val="minMax"/>
          <c:max val="70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layout>
            <c:manualLayout>
              <c:xMode val="edge"/>
              <c:yMode val="edge"/>
              <c:x val="6.222661790692331E-3"/>
              <c:y val="0.2698402520431941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4403296"/>
        <c:crosses val="autoZero"/>
        <c:crossBetween val="between"/>
        <c:majorUnit val="100"/>
      </c:valAx>
      <c:valAx>
        <c:axId val="224404416"/>
        <c:scaling>
          <c:orientation val="minMax"/>
          <c:max val="1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4404976"/>
        <c:crosses val="max"/>
        <c:crossBetween val="between"/>
        <c:majorUnit val="20"/>
      </c:valAx>
      <c:catAx>
        <c:axId val="224404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44044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GEAR FINAL K0PG REJECTION JUNE-22</a:t>
            </a:r>
            <a:endParaRPr lang="en-IN"/>
          </a:p>
        </c:rich>
      </c:tx>
      <c:layout>
        <c:manualLayout>
          <c:xMode val="edge"/>
          <c:yMode val="edge"/>
          <c:x val="0.24556147080805185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46495062115586"/>
          <c:y val="0.21259994674578725"/>
          <c:w val="0.74391579620910364"/>
          <c:h val="0.405256190802236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'Gear A Line'!$B$59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5388424777817145E-3"/>
                  <c:y val="6.482848239253104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954-46DA-915E-D8E632566860}"/>
                </c:ext>
              </c:extLst>
            </c:dLbl>
            <c:dLbl>
              <c:idx val="1"/>
              <c:layout>
                <c:manualLayout>
                  <c:x val="5.8055152394774845E-3"/>
                  <c:y val="2.14806264804174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954-46DA-915E-D8E6325668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'Gear A Line'!$A$60:$A$69</c:f>
              <c:strCache>
                <c:ptCount val="10"/>
                <c:pt idx="0">
                  <c:v>DENT &amp; DAMAGE</c:v>
                </c:pt>
                <c:pt idx="1">
                  <c:v>ID O/S</c:v>
                </c:pt>
                <c:pt idx="2">
                  <c:v>FACE RUNOUT</c:v>
                </c:pt>
                <c:pt idx="3">
                  <c:v>TEETH DENT</c:v>
                </c:pt>
                <c:pt idx="4">
                  <c:v>TCE OUT</c:v>
                </c:pt>
                <c:pt idx="5">
                  <c:v>FACE RUNOUT</c:v>
                </c:pt>
                <c:pt idx="6">
                  <c:v>WIDTH U/S</c:v>
                </c:pt>
                <c:pt idx="7">
                  <c:v>FACE UNCLEAN</c:v>
                </c:pt>
                <c:pt idx="8">
                  <c:v>HONNING UNCLEAR</c:v>
                </c:pt>
                <c:pt idx="9">
                  <c:v>Od o/s</c:v>
                </c:pt>
              </c:strCache>
            </c:strRef>
          </c:cat>
          <c:val>
            <c:numRef>
              <c:f>'Gear A Line'!$B$60:$B$69</c:f>
              <c:numCache>
                <c:formatCode>General</c:formatCode>
                <c:ptCount val="10"/>
                <c:pt idx="0">
                  <c:v>133</c:v>
                </c:pt>
                <c:pt idx="1">
                  <c:v>128</c:v>
                </c:pt>
                <c:pt idx="2">
                  <c:v>105</c:v>
                </c:pt>
                <c:pt idx="3">
                  <c:v>102</c:v>
                </c:pt>
                <c:pt idx="4">
                  <c:v>66</c:v>
                </c:pt>
                <c:pt idx="5">
                  <c:v>18</c:v>
                </c:pt>
                <c:pt idx="6">
                  <c:v>17</c:v>
                </c:pt>
                <c:pt idx="7">
                  <c:v>7</c:v>
                </c:pt>
                <c:pt idx="8">
                  <c:v>4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54-46DA-915E-D8E6325668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25670384"/>
        <c:axId val="225670944"/>
      </c:barChart>
      <c:lineChart>
        <c:grouping val="standard"/>
        <c:varyColors val="0"/>
        <c:ser>
          <c:idx val="1"/>
          <c:order val="1"/>
          <c:tx>
            <c:strRef>
              <c:f>'Gear A Line'!$D$59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4.5251965054959459E-3"/>
                  <c:y val="-0.1067241051390316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954-46DA-915E-D8E6325668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'Gear A Line'!$A$60:$A$69</c:f>
              <c:strCache>
                <c:ptCount val="10"/>
                <c:pt idx="0">
                  <c:v>DENT &amp; DAMAGE</c:v>
                </c:pt>
                <c:pt idx="1">
                  <c:v>ID O/S</c:v>
                </c:pt>
                <c:pt idx="2">
                  <c:v>FACE RUNOUT</c:v>
                </c:pt>
                <c:pt idx="3">
                  <c:v>TEETH DENT</c:v>
                </c:pt>
                <c:pt idx="4">
                  <c:v>TCE OUT</c:v>
                </c:pt>
                <c:pt idx="5">
                  <c:v>FACE RUNOUT</c:v>
                </c:pt>
                <c:pt idx="6">
                  <c:v>WIDTH U/S</c:v>
                </c:pt>
                <c:pt idx="7">
                  <c:v>FACE UNCLEAN</c:v>
                </c:pt>
                <c:pt idx="8">
                  <c:v>HONNING UNCLEAR</c:v>
                </c:pt>
                <c:pt idx="9">
                  <c:v>Od o/s</c:v>
                </c:pt>
              </c:strCache>
            </c:strRef>
          </c:cat>
          <c:val>
            <c:numRef>
              <c:f>'Gear A Line'!$D$60:$D$69</c:f>
              <c:numCache>
                <c:formatCode>0.0</c:formatCode>
                <c:ptCount val="10"/>
                <c:pt idx="0">
                  <c:v>22.852233676975946</c:v>
                </c:pt>
                <c:pt idx="1">
                  <c:v>44.845360824742265</c:v>
                </c:pt>
                <c:pt idx="2">
                  <c:v>62.886597938144327</c:v>
                </c:pt>
                <c:pt idx="3">
                  <c:v>80.412371134020617</c:v>
                </c:pt>
                <c:pt idx="4">
                  <c:v>91.75257731958763</c:v>
                </c:pt>
                <c:pt idx="5">
                  <c:v>94.845360824742272</c:v>
                </c:pt>
                <c:pt idx="6">
                  <c:v>97.766323024054984</c:v>
                </c:pt>
                <c:pt idx="7">
                  <c:v>98.969072164948457</c:v>
                </c:pt>
                <c:pt idx="8">
                  <c:v>99.656357388316152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954-46DA-915E-D8E6325668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672064"/>
        <c:axId val="225671504"/>
      </c:lineChart>
      <c:catAx>
        <c:axId val="22567038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DEFECTS</a:t>
                </a:r>
              </a:p>
            </c:rich>
          </c:tx>
          <c:layout>
            <c:manualLayout>
              <c:xMode val="edge"/>
              <c:yMode val="edge"/>
              <c:x val="0.50036179774505851"/>
              <c:y val="0.9147342995169082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5670944"/>
        <c:crosses val="autoZero"/>
        <c:auto val="1"/>
        <c:lblAlgn val="ctr"/>
        <c:lblOffset val="100"/>
        <c:noMultiLvlLbl val="0"/>
      </c:catAx>
      <c:valAx>
        <c:axId val="225670944"/>
        <c:scaling>
          <c:orientation val="minMax"/>
          <c:max val="58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layout>
            <c:manualLayout>
              <c:xMode val="edge"/>
              <c:yMode val="edge"/>
              <c:x val="9.3676111821931873E-3"/>
              <c:y val="0.3153338749613122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5670384"/>
        <c:crosses val="autoZero"/>
        <c:crossBetween val="between"/>
        <c:majorUnit val="100"/>
      </c:valAx>
      <c:valAx>
        <c:axId val="225671504"/>
        <c:scaling>
          <c:orientation val="minMax"/>
          <c:max val="1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5672064"/>
        <c:crosses val="max"/>
        <c:crossBetween val="between"/>
        <c:majorUnit val="20"/>
      </c:valAx>
      <c:catAx>
        <c:axId val="2256720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56715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 dirty="0"/>
              <a:t>HARD LINE REJECTION PARETO JUNE -22</a:t>
            </a:r>
          </a:p>
        </c:rich>
      </c:tx>
      <c:layout>
        <c:manualLayout>
          <c:xMode val="edge"/>
          <c:yMode val="edge"/>
          <c:x val="0.36628975299315769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1344023273848964E-2"/>
          <c:y val="0.22247678299471826"/>
          <c:w val="0.82801446984350335"/>
          <c:h val="0.477164576650140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'HARD LINE'!$C$2</c:f>
              <c:strCache>
                <c:ptCount val="1"/>
                <c:pt idx="0">
                  <c:v>Rej 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3237454151038691E-2"/>
                  <c:y val="2.153080521132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6F2-42F7-A614-91C04A70BD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'HARD LINE'!$B$3:$B$15</c:f>
              <c:strCache>
                <c:ptCount val="13"/>
                <c:pt idx="0">
                  <c:v>SHAFT DRIVE-K0PG</c:v>
                </c:pt>
                <c:pt idx="1">
                  <c:v>Shaft counter -KOPA</c:v>
                </c:pt>
                <c:pt idx="2">
                  <c:v>SHAFT MAIN-KONA</c:v>
                </c:pt>
                <c:pt idx="3">
                  <c:v>Shaft Drive -KOPA</c:v>
                </c:pt>
                <c:pt idx="4">
                  <c:v>SHAFT COUNTER-KONA</c:v>
                </c:pt>
                <c:pt idx="5">
                  <c:v>SHAFT FINAL-KOPG</c:v>
                </c:pt>
                <c:pt idx="6">
                  <c:v>Shaft Counter -K1CA</c:v>
                </c:pt>
                <c:pt idx="7">
                  <c:v>SHAFT REAR WHEEL-WEGO</c:v>
                </c:pt>
                <c:pt idx="8">
                  <c:v>SKS-KONA</c:v>
                </c:pt>
                <c:pt idx="9">
                  <c:v>SHAFT CLUTCH-WEGO</c:v>
                </c:pt>
                <c:pt idx="10">
                  <c:v>Shaft Main-K1CA</c:v>
                </c:pt>
                <c:pt idx="11">
                  <c:v>SHAFT INTERMEDIATE-WEGO</c:v>
                </c:pt>
                <c:pt idx="12">
                  <c:v>SKS -K1CA</c:v>
                </c:pt>
              </c:strCache>
            </c:strRef>
          </c:cat>
          <c:val>
            <c:numRef>
              <c:f>'HARD LINE'!$C$3:$C$15</c:f>
              <c:numCache>
                <c:formatCode>General</c:formatCode>
                <c:ptCount val="13"/>
                <c:pt idx="0">
                  <c:v>99</c:v>
                </c:pt>
                <c:pt idx="1">
                  <c:v>76</c:v>
                </c:pt>
                <c:pt idx="2">
                  <c:v>62</c:v>
                </c:pt>
                <c:pt idx="3" formatCode="0">
                  <c:v>45</c:v>
                </c:pt>
                <c:pt idx="4" formatCode="0">
                  <c:v>33</c:v>
                </c:pt>
                <c:pt idx="5">
                  <c:v>33</c:v>
                </c:pt>
                <c:pt idx="6">
                  <c:v>29</c:v>
                </c:pt>
                <c:pt idx="7" formatCode="0">
                  <c:v>21</c:v>
                </c:pt>
                <c:pt idx="8" formatCode="0">
                  <c:v>20</c:v>
                </c:pt>
                <c:pt idx="9" formatCode="0">
                  <c:v>18</c:v>
                </c:pt>
                <c:pt idx="10">
                  <c:v>16</c:v>
                </c:pt>
                <c:pt idx="11">
                  <c:v>3</c:v>
                </c:pt>
                <c:pt idx="1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F2-42F7-A614-91C04A70BDB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25675424"/>
        <c:axId val="225675984"/>
      </c:barChart>
      <c:lineChart>
        <c:grouping val="standard"/>
        <c:varyColors val="0"/>
        <c:ser>
          <c:idx val="1"/>
          <c:order val="1"/>
          <c:tx>
            <c:strRef>
              <c:f>'HARD LINE'!$E$2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8535151560313639E-2"/>
                  <c:y val="-0.114487193433130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6F2-42F7-A614-91C04A70BD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'HARD LINE'!$B$3:$B$15</c:f>
              <c:strCache>
                <c:ptCount val="13"/>
                <c:pt idx="0">
                  <c:v>SHAFT DRIVE-K0PG</c:v>
                </c:pt>
                <c:pt idx="1">
                  <c:v>Shaft counter -KOPA</c:v>
                </c:pt>
                <c:pt idx="2">
                  <c:v>SHAFT MAIN-KONA</c:v>
                </c:pt>
                <c:pt idx="3">
                  <c:v>Shaft Drive -KOPA</c:v>
                </c:pt>
                <c:pt idx="4">
                  <c:v>SHAFT COUNTER-KONA</c:v>
                </c:pt>
                <c:pt idx="5">
                  <c:v>SHAFT FINAL-KOPG</c:v>
                </c:pt>
                <c:pt idx="6">
                  <c:v>Shaft Counter -K1CA</c:v>
                </c:pt>
                <c:pt idx="7">
                  <c:v>SHAFT REAR WHEEL-WEGO</c:v>
                </c:pt>
                <c:pt idx="8">
                  <c:v>SKS-KONA</c:v>
                </c:pt>
                <c:pt idx="9">
                  <c:v>SHAFT CLUTCH-WEGO</c:v>
                </c:pt>
                <c:pt idx="10">
                  <c:v>Shaft Main-K1CA</c:v>
                </c:pt>
                <c:pt idx="11">
                  <c:v>SHAFT INTERMEDIATE-WEGO</c:v>
                </c:pt>
                <c:pt idx="12">
                  <c:v>SKS -K1CA</c:v>
                </c:pt>
              </c:strCache>
            </c:strRef>
          </c:cat>
          <c:val>
            <c:numRef>
              <c:f>'HARD LINE'!$E$3:$E$15</c:f>
              <c:numCache>
                <c:formatCode>0.0</c:formatCode>
                <c:ptCount val="13"/>
                <c:pt idx="0">
                  <c:v>21.615720524017469</c:v>
                </c:pt>
                <c:pt idx="1">
                  <c:v>38.209606986899566</c:v>
                </c:pt>
                <c:pt idx="2">
                  <c:v>51.746724890829697</c:v>
                </c:pt>
                <c:pt idx="3">
                  <c:v>61.572052401746724</c:v>
                </c:pt>
                <c:pt idx="4">
                  <c:v>68.777292576419214</c:v>
                </c:pt>
                <c:pt idx="5">
                  <c:v>75.982532751091696</c:v>
                </c:pt>
                <c:pt idx="6">
                  <c:v>82.314410480349338</c:v>
                </c:pt>
                <c:pt idx="7">
                  <c:v>86.899563318777297</c:v>
                </c:pt>
                <c:pt idx="8">
                  <c:v>91.266375545851531</c:v>
                </c:pt>
                <c:pt idx="9">
                  <c:v>95.196506550218345</c:v>
                </c:pt>
                <c:pt idx="10">
                  <c:v>98.689956331877724</c:v>
                </c:pt>
                <c:pt idx="11">
                  <c:v>99.344978165938869</c:v>
                </c:pt>
                <c:pt idx="12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F2-42F7-A614-91C04A70BD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677104"/>
        <c:axId val="225676544"/>
      </c:lineChart>
      <c:catAx>
        <c:axId val="22567542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Parts</a:t>
                </a:r>
              </a:p>
            </c:rich>
          </c:tx>
          <c:layout>
            <c:manualLayout>
              <c:xMode val="edge"/>
              <c:yMode val="edge"/>
              <c:x val="0.42885092954006293"/>
              <c:y val="0.9247534428566800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5675984"/>
        <c:crosses val="autoZero"/>
        <c:auto val="1"/>
        <c:lblAlgn val="ctr"/>
        <c:lblOffset val="100"/>
        <c:noMultiLvlLbl val="0"/>
      </c:catAx>
      <c:valAx>
        <c:axId val="225675984"/>
        <c:scaling>
          <c:orientation val="minMax"/>
          <c:max val="51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layout>
            <c:manualLayout>
              <c:xMode val="edge"/>
              <c:yMode val="edge"/>
              <c:x val="1.6396807476978345E-2"/>
              <c:y val="0.2787604547632477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5675424"/>
        <c:crosses val="autoZero"/>
        <c:crossBetween val="between"/>
        <c:majorUnit val="100"/>
      </c:valAx>
      <c:valAx>
        <c:axId val="225676544"/>
        <c:scaling>
          <c:orientation val="minMax"/>
          <c:max val="1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5677104"/>
        <c:crosses val="max"/>
        <c:crossBetween val="between"/>
        <c:majorUnit val="20"/>
      </c:valAx>
      <c:catAx>
        <c:axId val="225677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5676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</a:defRPr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SHAFT DRIVE K0PG REJECTION JUNE-22</a:t>
            </a:r>
          </a:p>
        </c:rich>
      </c:tx>
      <c:layout>
        <c:manualLayout>
          <c:xMode val="edge"/>
          <c:yMode val="edge"/>
          <c:x val="0.24589446770614984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747518830596926"/>
          <c:y val="0.21260012877986997"/>
          <c:w val="0.77275511679570963"/>
          <c:h val="0.384127712138834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'HARD LINE'!$C$24</c:f>
              <c:strCache>
                <c:ptCount val="1"/>
                <c:pt idx="0">
                  <c:v>Rej. 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3237454151038691E-2"/>
                  <c:y val="2.153080521132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D8F-4C6B-8368-8940B4FC0C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'HARD LINE'!$B$25:$B$27</c:f>
              <c:strCache>
                <c:ptCount val="3"/>
                <c:pt idx="0">
                  <c:v>TEETH DENT</c:v>
                </c:pt>
                <c:pt idx="1">
                  <c:v>GRINDING  US</c:v>
                </c:pt>
                <c:pt idx="2">
                  <c:v>SPLINE DENT &amp; DAMAGE</c:v>
                </c:pt>
              </c:strCache>
            </c:strRef>
          </c:cat>
          <c:val>
            <c:numRef>
              <c:f>'HARD LINE'!$C$25:$C$27</c:f>
              <c:numCache>
                <c:formatCode>0</c:formatCode>
                <c:ptCount val="3"/>
                <c:pt idx="0" formatCode="General">
                  <c:v>59</c:v>
                </c:pt>
                <c:pt idx="1">
                  <c:v>34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8F-4C6B-8368-8940B4FC0C5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25680464"/>
        <c:axId val="225681024"/>
      </c:barChart>
      <c:lineChart>
        <c:grouping val="standard"/>
        <c:varyColors val="0"/>
        <c:ser>
          <c:idx val="1"/>
          <c:order val="1"/>
          <c:tx>
            <c:strRef>
              <c:f>'HARD LINE'!$E$24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14568599717118E-2"/>
                  <c:y val="-8.52947085318038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D8F-4C6B-8368-8940B4FC0C55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'HARD LINE'!$B$25:$B$28</c:f>
              <c:strCache>
                <c:ptCount val="3"/>
                <c:pt idx="0">
                  <c:v>TEETH DENT</c:v>
                </c:pt>
                <c:pt idx="1">
                  <c:v>GRINDING  US</c:v>
                </c:pt>
                <c:pt idx="2">
                  <c:v>SPLINE DENT &amp; DAMAGE</c:v>
                </c:pt>
              </c:strCache>
            </c:strRef>
          </c:cat>
          <c:val>
            <c:numRef>
              <c:f>'HARD LINE'!$E$25:$E$28</c:f>
              <c:numCache>
                <c:formatCode>0.0</c:formatCode>
                <c:ptCount val="4"/>
                <c:pt idx="0">
                  <c:v>61.458333333333336</c:v>
                </c:pt>
                <c:pt idx="1">
                  <c:v>96.875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D8F-4C6B-8368-8940B4FC0C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682144"/>
        <c:axId val="225681584"/>
      </c:lineChart>
      <c:catAx>
        <c:axId val="22568046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DEFECTS</a:t>
                </a:r>
              </a:p>
            </c:rich>
          </c:tx>
          <c:layout>
            <c:manualLayout>
              <c:xMode val="edge"/>
              <c:yMode val="edge"/>
              <c:x val="0.44197802961543281"/>
              <c:y val="0.9214612264376044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5681024"/>
        <c:crosses val="autoZero"/>
        <c:auto val="1"/>
        <c:lblAlgn val="ctr"/>
        <c:lblOffset val="100"/>
        <c:noMultiLvlLbl val="0"/>
      </c:catAx>
      <c:valAx>
        <c:axId val="225681024"/>
        <c:scaling>
          <c:orientation val="minMax"/>
          <c:max val="9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layout>
            <c:manualLayout>
              <c:xMode val="edge"/>
              <c:yMode val="edge"/>
              <c:x val="3.644648745877885E-3"/>
              <c:y val="0.2798256034206809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5680464"/>
        <c:crosses val="autoZero"/>
        <c:crossBetween val="between"/>
        <c:majorUnit val="15"/>
      </c:valAx>
      <c:valAx>
        <c:axId val="225681584"/>
        <c:scaling>
          <c:orientation val="minMax"/>
          <c:max val="100"/>
          <c:min val="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5682144"/>
        <c:crosses val="max"/>
        <c:crossBetween val="between"/>
        <c:majorUnit val="20"/>
      </c:valAx>
      <c:catAx>
        <c:axId val="225682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56815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800">
          <a:solidFill>
            <a:sysClr val="windowText" lastClr="000000"/>
          </a:solidFill>
        </a:defRPr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SHAFT COUNTER K0PA REJECTION JUNE-22</a:t>
            </a:r>
          </a:p>
        </c:rich>
      </c:tx>
      <c:layout>
        <c:manualLayout>
          <c:xMode val="edge"/>
          <c:yMode val="edge"/>
          <c:x val="0.22703538295336845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558932608671442"/>
          <c:y val="0.24552196407547824"/>
          <c:w val="0.770869185906217"/>
          <c:h val="0.350097102059773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'HARD LINE'!$C$35</c:f>
              <c:strCache>
                <c:ptCount val="1"/>
                <c:pt idx="0">
                  <c:v>Rej. 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3237454151038691E-2"/>
                  <c:y val="2.153080521132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00-4AD3-9E0A-3071699FBD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'HARD LINE'!$B$36</c:f>
              <c:strCache>
                <c:ptCount val="1"/>
                <c:pt idx="0">
                  <c:v>GRINDING U/S</c:v>
                </c:pt>
              </c:strCache>
            </c:strRef>
          </c:cat>
          <c:val>
            <c:numRef>
              <c:f>'HARD LINE'!$C$36</c:f>
              <c:numCache>
                <c:formatCode>0</c:formatCode>
                <c:ptCount val="1"/>
                <c:pt idx="0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00-4AD3-9E0A-3071699FBDE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25684944"/>
        <c:axId val="226279248"/>
      </c:barChart>
      <c:lineChart>
        <c:grouping val="standard"/>
        <c:varyColors val="0"/>
        <c:ser>
          <c:idx val="1"/>
          <c:order val="1"/>
          <c:tx>
            <c:strRef>
              <c:f>'HARD LINE'!$E$35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8535151560313639E-2"/>
                  <c:y val="-0.114487193433130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100-4AD3-9E0A-3071699FBD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'HARD LINE'!$B$36</c:f>
              <c:strCache>
                <c:ptCount val="1"/>
                <c:pt idx="0">
                  <c:v>GRINDING U/S</c:v>
                </c:pt>
              </c:strCache>
            </c:strRef>
          </c:cat>
          <c:val>
            <c:numRef>
              <c:f>'HARD LINE'!$E$36</c:f>
              <c:numCache>
                <c:formatCode>0.0</c:formatCode>
                <c:ptCount val="1"/>
                <c:pt idx="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100-4AD3-9E0A-3071699FB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6280368"/>
        <c:axId val="226279808"/>
      </c:lineChart>
      <c:catAx>
        <c:axId val="22568494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DEFECTS</a:t>
                </a:r>
              </a:p>
            </c:rich>
          </c:tx>
          <c:layout>
            <c:manualLayout>
              <c:xMode val="edge"/>
              <c:yMode val="edge"/>
              <c:x val="0.44197802961543281"/>
              <c:y val="0.9214612264376044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6279248"/>
        <c:crosses val="autoZero"/>
        <c:auto val="1"/>
        <c:lblAlgn val="ctr"/>
        <c:lblOffset val="100"/>
        <c:noMultiLvlLbl val="0"/>
      </c:catAx>
      <c:valAx>
        <c:axId val="226279248"/>
        <c:scaling>
          <c:orientation val="minMax"/>
          <c:max val="76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layout>
            <c:manualLayout>
              <c:xMode val="edge"/>
              <c:yMode val="edge"/>
              <c:x val="3.64456196604134E-3"/>
              <c:y val="0.2613991439243004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5684944"/>
        <c:crosses val="autoZero"/>
        <c:crossBetween val="between"/>
        <c:majorUnit val="15"/>
      </c:valAx>
      <c:valAx>
        <c:axId val="226279808"/>
        <c:scaling>
          <c:orientation val="minMax"/>
          <c:max val="100"/>
          <c:min val="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6280368"/>
        <c:crosses val="max"/>
        <c:crossBetween val="between"/>
        <c:majorUnit val="20"/>
      </c:valAx>
      <c:catAx>
        <c:axId val="226280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62798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>
          <a:solidFill>
            <a:sysClr val="windowText" lastClr="000000"/>
          </a:solidFill>
        </a:defRPr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SHAFT MAIN K0NA REJECTION JUNE-22</a:t>
            </a:r>
          </a:p>
        </c:rich>
      </c:tx>
      <c:layout>
        <c:manualLayout>
          <c:xMode val="edge"/>
          <c:yMode val="edge"/>
          <c:x val="0.2264660428658800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7334345538646234"/>
          <c:y val="0.21260010498687665"/>
          <c:w val="0.68007956404552561"/>
          <c:h val="0.384127712138834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'HARD LINE'!$C$49</c:f>
              <c:strCache>
                <c:ptCount val="1"/>
                <c:pt idx="0">
                  <c:v>Rej. 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'HARD LINE'!$B$50:$B$55</c:f>
              <c:strCache>
                <c:ptCount val="6"/>
                <c:pt idx="0">
                  <c:v>GRINDING UNCLEAR</c:v>
                </c:pt>
                <c:pt idx="1">
                  <c:v>GRINDING U/S</c:v>
                </c:pt>
                <c:pt idx="2">
                  <c:v>GRINDING DASH</c:v>
                </c:pt>
                <c:pt idx="3">
                  <c:v>DENT &amp; DAMAGE</c:v>
                </c:pt>
                <c:pt idx="4">
                  <c:v>GRINDING OVALITY</c:v>
                </c:pt>
                <c:pt idx="5">
                  <c:v>THREAD DAMAGE</c:v>
                </c:pt>
              </c:strCache>
            </c:strRef>
          </c:cat>
          <c:val>
            <c:numRef>
              <c:f>'HARD LINE'!$C$50:$C$55</c:f>
              <c:numCache>
                <c:formatCode>0</c:formatCode>
                <c:ptCount val="6"/>
                <c:pt idx="0" formatCode="General">
                  <c:v>129</c:v>
                </c:pt>
                <c:pt idx="1">
                  <c:v>22</c:v>
                </c:pt>
                <c:pt idx="2" formatCode="General">
                  <c:v>12</c:v>
                </c:pt>
                <c:pt idx="3" formatCode="General">
                  <c:v>12</c:v>
                </c:pt>
                <c:pt idx="4" formatCode="General">
                  <c:v>10</c:v>
                </c:pt>
                <c:pt idx="5" formatCode="General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1D-4A17-A056-9B0ECDCA8F0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26283168"/>
        <c:axId val="226283728"/>
      </c:barChart>
      <c:lineChart>
        <c:grouping val="standard"/>
        <c:varyColors val="0"/>
        <c:ser>
          <c:idx val="1"/>
          <c:order val="1"/>
          <c:tx>
            <c:strRef>
              <c:f>'HARD LINE'!$E$49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trendline>
            <c:trendlineType val="linear"/>
            <c:dispRSqr val="0"/>
            <c:dispEq val="0"/>
          </c:trendline>
          <c:cat>
            <c:strRef>
              <c:f>'HARD LINE'!$B$50:$B$55</c:f>
              <c:strCache>
                <c:ptCount val="6"/>
                <c:pt idx="0">
                  <c:v>GRINDING UNCLEAR</c:v>
                </c:pt>
                <c:pt idx="1">
                  <c:v>GRINDING U/S</c:v>
                </c:pt>
                <c:pt idx="2">
                  <c:v>GRINDING DASH</c:v>
                </c:pt>
                <c:pt idx="3">
                  <c:v>DENT &amp; DAMAGE</c:v>
                </c:pt>
                <c:pt idx="4">
                  <c:v>GRINDING OVALITY</c:v>
                </c:pt>
                <c:pt idx="5">
                  <c:v>THREAD DAMAGE</c:v>
                </c:pt>
              </c:strCache>
            </c:strRef>
          </c:cat>
          <c:val>
            <c:numRef>
              <c:f>'HARD LINE'!$E$50:$E$55</c:f>
              <c:numCache>
                <c:formatCode>0.0</c:formatCode>
                <c:ptCount val="6"/>
                <c:pt idx="0">
                  <c:v>67.539267015706798</c:v>
                </c:pt>
                <c:pt idx="1">
                  <c:v>79.057591623036643</c:v>
                </c:pt>
                <c:pt idx="2">
                  <c:v>85.340314136125656</c:v>
                </c:pt>
                <c:pt idx="3">
                  <c:v>91.623036649214669</c:v>
                </c:pt>
                <c:pt idx="4">
                  <c:v>96.858638743455501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1D-4A17-A056-9B0ECDCA8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6283168"/>
        <c:axId val="226283728"/>
      </c:lineChart>
      <c:catAx>
        <c:axId val="22628316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DEFECT</a:t>
                </a:r>
              </a:p>
            </c:rich>
          </c:tx>
          <c:layout>
            <c:manualLayout>
              <c:xMode val="edge"/>
              <c:yMode val="edge"/>
              <c:x val="0.55259089250614968"/>
              <c:y val="0.9058666666666664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6283728"/>
        <c:crosses val="autoZero"/>
        <c:auto val="1"/>
        <c:lblAlgn val="ctr"/>
        <c:lblOffset val="100"/>
        <c:noMultiLvlLbl val="0"/>
      </c:catAx>
      <c:valAx>
        <c:axId val="226283728"/>
        <c:scaling>
          <c:orientation val="minMax"/>
          <c:max val="19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layout>
            <c:manualLayout>
              <c:xMode val="edge"/>
              <c:yMode val="edge"/>
              <c:x val="3.5914173297371052E-2"/>
              <c:y val="0.2985342696970073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6283168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>
          <a:solidFill>
            <a:sysClr val="windowText" lastClr="000000"/>
          </a:solidFill>
        </a:defRPr>
      </a:pPr>
      <a:endParaRPr lang="en-US"/>
    </a:p>
  </c:txPr>
  <c:externalData r:id="rId2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400" b="1">
                <a:solidFill>
                  <a:sysClr val="windowText" lastClr="000000"/>
                </a:solidFill>
              </a:rPr>
              <a:t>SHAFT LINE-B REJECTION</a:t>
            </a:r>
            <a:r>
              <a:rPr lang="en-US" sz="1400" b="1" baseline="0">
                <a:solidFill>
                  <a:sysClr val="windowText" lastClr="000000"/>
                </a:solidFill>
              </a:rPr>
              <a:t> JUNE </a:t>
            </a:r>
            <a:r>
              <a:rPr lang="en-US" sz="1400" b="1">
                <a:solidFill>
                  <a:sysClr val="windowText" lastClr="000000"/>
                </a:solidFill>
              </a:rPr>
              <a:t>-22</a:t>
            </a:r>
          </a:p>
        </c:rich>
      </c:tx>
      <c:layout>
        <c:manualLayout>
          <c:xMode val="edge"/>
          <c:yMode val="edge"/>
          <c:x val="0.3911422863743164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9.7870755329119707E-2"/>
          <c:y val="0.21260012877986997"/>
          <c:w val="0.79600480507692561"/>
          <c:h val="0.44390342178263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'Shaft line B'!$C$1</c:f>
              <c:strCache>
                <c:ptCount val="1"/>
                <c:pt idx="0">
                  <c:v>Rej 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9546663511802263E-2"/>
                  <c:y val="1.87574785162623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F3B-4372-AC1F-E39810E308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'Shaft line B'!$B$2:$B$7</c:f>
              <c:strCache>
                <c:ptCount val="6"/>
                <c:pt idx="0">
                  <c:v>SHAFT MAIN-KONA</c:v>
                </c:pt>
                <c:pt idx="1">
                  <c:v>SHAFT COUNTER-KONA</c:v>
                </c:pt>
                <c:pt idx="2">
                  <c:v>SKS-KONA</c:v>
                </c:pt>
                <c:pt idx="3">
                  <c:v>Shaft Main-K1CA</c:v>
                </c:pt>
                <c:pt idx="4">
                  <c:v>Shaft Counter -K1CA</c:v>
                </c:pt>
                <c:pt idx="5">
                  <c:v>SKS -K1CA</c:v>
                </c:pt>
              </c:strCache>
            </c:strRef>
          </c:cat>
          <c:val>
            <c:numRef>
              <c:f>'Shaft line B'!$C$2:$C$7</c:f>
              <c:numCache>
                <c:formatCode>General</c:formatCode>
                <c:ptCount val="6"/>
                <c:pt idx="0">
                  <c:v>1255</c:v>
                </c:pt>
                <c:pt idx="1">
                  <c:v>222</c:v>
                </c:pt>
                <c:pt idx="2">
                  <c:v>156</c:v>
                </c:pt>
                <c:pt idx="3">
                  <c:v>66</c:v>
                </c:pt>
                <c:pt idx="4">
                  <c:v>17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3B-4372-AC1F-E39810E308A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23507872"/>
        <c:axId val="223508432"/>
      </c:barChart>
      <c:lineChart>
        <c:grouping val="standard"/>
        <c:varyColors val="0"/>
        <c:ser>
          <c:idx val="1"/>
          <c:order val="1"/>
          <c:tx>
            <c:strRef>
              <c:f>'Shaft line B'!$E$1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2225975926631875E-2"/>
                  <c:y val="-6.46739994477403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F3B-4372-AC1F-E39810E308A6}"/>
                </c:ext>
              </c:extLst>
            </c:dLbl>
            <c:dLbl>
              <c:idx val="5"/>
              <c:layout>
                <c:manualLayout>
                  <c:x val="-2.1286769205662769E-2"/>
                  <c:y val="-9.46911636045494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F3B-4372-AC1F-E39810E308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'Shaft line B'!$B$2:$B$7</c:f>
              <c:strCache>
                <c:ptCount val="6"/>
                <c:pt idx="0">
                  <c:v>SHAFT MAIN-KONA</c:v>
                </c:pt>
                <c:pt idx="1">
                  <c:v>SHAFT COUNTER-KONA</c:v>
                </c:pt>
                <c:pt idx="2">
                  <c:v>SKS-KONA</c:v>
                </c:pt>
                <c:pt idx="3">
                  <c:v>Shaft Main-K1CA</c:v>
                </c:pt>
                <c:pt idx="4">
                  <c:v>Shaft Counter -K1CA</c:v>
                </c:pt>
                <c:pt idx="5">
                  <c:v>SKS -K1CA</c:v>
                </c:pt>
              </c:strCache>
            </c:strRef>
          </c:cat>
          <c:val>
            <c:numRef>
              <c:f>'Shaft line B'!$E$2:$E$7</c:f>
              <c:numCache>
                <c:formatCode>0.0</c:formatCode>
                <c:ptCount val="6"/>
                <c:pt idx="0">
                  <c:v>72.753623188405797</c:v>
                </c:pt>
                <c:pt idx="1">
                  <c:v>85.623188405797094</c:v>
                </c:pt>
                <c:pt idx="2">
                  <c:v>94.666666666666671</c:v>
                </c:pt>
                <c:pt idx="3">
                  <c:v>98.492753623188406</c:v>
                </c:pt>
                <c:pt idx="4">
                  <c:v>99.478260869565219</c:v>
                </c:pt>
                <c:pt idx="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F3B-4372-AC1F-E39810E308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509552"/>
        <c:axId val="223508992"/>
      </c:lineChart>
      <c:catAx>
        <c:axId val="22350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Parts</a:t>
                </a:r>
              </a:p>
            </c:rich>
          </c:tx>
          <c:layout>
            <c:manualLayout>
              <c:xMode val="edge"/>
              <c:yMode val="edge"/>
              <c:x val="0.43732498349986976"/>
              <c:y val="0.9345387207314443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508432"/>
        <c:crosses val="autoZero"/>
        <c:auto val="1"/>
        <c:lblAlgn val="ctr"/>
        <c:lblOffset val="100"/>
        <c:noMultiLvlLbl val="0"/>
      </c:catAx>
      <c:valAx>
        <c:axId val="223508432"/>
        <c:scaling>
          <c:orientation val="minMax"/>
          <c:max val="172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Rejection Qty</a:t>
                </a:r>
              </a:p>
            </c:rich>
          </c:tx>
          <c:layout>
            <c:manualLayout>
              <c:xMode val="edge"/>
              <c:yMode val="edge"/>
              <c:x val="2.9077841002572442E-2"/>
              <c:y val="0.2679978769513777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507872"/>
        <c:crosses val="autoZero"/>
        <c:crossBetween val="between"/>
        <c:majorUnit val="300"/>
      </c:valAx>
      <c:valAx>
        <c:axId val="223508992"/>
        <c:scaling>
          <c:orientation val="minMax"/>
          <c:max val="1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Cumm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509552"/>
        <c:crosses val="max"/>
        <c:crossBetween val="between"/>
        <c:majorUnit val="20"/>
      </c:valAx>
      <c:catAx>
        <c:axId val="223509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35089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SHAFT MAIN K0NA JUNE-22</a:t>
            </a:r>
          </a:p>
        </c:rich>
      </c:tx>
      <c:layout>
        <c:manualLayout>
          <c:xMode val="edge"/>
          <c:yMode val="edge"/>
          <c:x val="0.34528252621272082"/>
          <c:y val="3.253812504206205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076589950874892"/>
          <c:y val="0.21260012877986997"/>
          <c:w val="0.73649203600010371"/>
          <c:h val="0.44390342178263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'Shaft line B'!$C$17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6.3601376252838864E-3"/>
                  <c:y val="-1.755434416851739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059-48E1-BF0E-95FCBB1FB5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'Shaft line B'!$B$18:$B$31</c:f>
              <c:strCache>
                <c:ptCount val="14"/>
                <c:pt idx="0">
                  <c:v> R/O MORE</c:v>
                </c:pt>
                <c:pt idx="1">
                  <c:v>CENTERING AND FACING LENGTH U/S</c:v>
                </c:pt>
                <c:pt idx="2">
                  <c:v>THREAD DAMAGE</c:v>
                </c:pt>
                <c:pt idx="3">
                  <c:v>SPLINE DENT &amp; DAMAGE</c:v>
                </c:pt>
                <c:pt idx="4">
                  <c:v>DRILL BROKEN</c:v>
                </c:pt>
                <c:pt idx="5">
                  <c:v>GRINDING UNCLEAR</c:v>
                </c:pt>
                <c:pt idx="6">
                  <c:v>CENTRE DEPTH MORE</c:v>
                </c:pt>
                <c:pt idx="7">
                  <c:v>OD U/S</c:v>
                </c:pt>
                <c:pt idx="8">
                  <c:v>CENTER DAMAGE</c:v>
                </c:pt>
                <c:pt idx="9">
                  <c:v>TURNING LENGTH  NG</c:v>
                </c:pt>
                <c:pt idx="10">
                  <c:v>DRILL OUT</c:v>
                </c:pt>
                <c:pt idx="11">
                  <c:v>ANNELING LENGTH MORE</c:v>
                </c:pt>
                <c:pt idx="12">
                  <c:v>WRONG LOADING</c:v>
                </c:pt>
                <c:pt idx="13">
                  <c:v>TURNING CHAMFER UNDERSIZE</c:v>
                </c:pt>
              </c:strCache>
            </c:strRef>
          </c:cat>
          <c:val>
            <c:numRef>
              <c:f>'Shaft line B'!$C$18:$C$31</c:f>
              <c:numCache>
                <c:formatCode>General</c:formatCode>
                <c:ptCount val="14"/>
                <c:pt idx="0">
                  <c:v>226</c:v>
                </c:pt>
                <c:pt idx="1">
                  <c:v>217</c:v>
                </c:pt>
                <c:pt idx="2">
                  <c:v>153</c:v>
                </c:pt>
                <c:pt idx="3">
                  <c:v>146</c:v>
                </c:pt>
                <c:pt idx="4">
                  <c:v>144</c:v>
                </c:pt>
                <c:pt idx="5">
                  <c:v>129</c:v>
                </c:pt>
                <c:pt idx="6">
                  <c:v>89</c:v>
                </c:pt>
                <c:pt idx="7">
                  <c:v>62</c:v>
                </c:pt>
                <c:pt idx="8">
                  <c:v>39</c:v>
                </c:pt>
                <c:pt idx="9">
                  <c:v>28</c:v>
                </c:pt>
                <c:pt idx="10">
                  <c:v>14</c:v>
                </c:pt>
                <c:pt idx="11">
                  <c:v>8</c:v>
                </c:pt>
                <c:pt idx="12">
                  <c:v>7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59-48E1-BF0E-95FCBB1FB59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23512912"/>
        <c:axId val="223513472"/>
      </c:barChart>
      <c:lineChart>
        <c:grouping val="standard"/>
        <c:varyColors val="0"/>
        <c:ser>
          <c:idx val="1"/>
          <c:order val="1"/>
          <c:tx>
            <c:strRef>
              <c:f>'Shaft line B'!$E$17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4678443691947836E-2"/>
                  <c:y val="-0.1022809071942930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59-48E1-BF0E-95FCBB1FB5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'Shaft line B'!$B$18:$B$31</c:f>
              <c:strCache>
                <c:ptCount val="14"/>
                <c:pt idx="0">
                  <c:v> R/O MORE</c:v>
                </c:pt>
                <c:pt idx="1">
                  <c:v>CENTERING AND FACING LENGTH U/S</c:v>
                </c:pt>
                <c:pt idx="2">
                  <c:v>THREAD DAMAGE</c:v>
                </c:pt>
                <c:pt idx="3">
                  <c:v>SPLINE DENT &amp; DAMAGE</c:v>
                </c:pt>
                <c:pt idx="4">
                  <c:v>DRILL BROKEN</c:v>
                </c:pt>
                <c:pt idx="5">
                  <c:v>GRINDING UNCLEAR</c:v>
                </c:pt>
                <c:pt idx="6">
                  <c:v>CENTRE DEPTH MORE</c:v>
                </c:pt>
                <c:pt idx="7">
                  <c:v>OD U/S</c:v>
                </c:pt>
                <c:pt idx="8">
                  <c:v>CENTER DAMAGE</c:v>
                </c:pt>
                <c:pt idx="9">
                  <c:v>TURNING LENGTH  NG</c:v>
                </c:pt>
                <c:pt idx="10">
                  <c:v>DRILL OUT</c:v>
                </c:pt>
                <c:pt idx="11">
                  <c:v>ANNELING LENGTH MORE</c:v>
                </c:pt>
                <c:pt idx="12">
                  <c:v>WRONG LOADING</c:v>
                </c:pt>
                <c:pt idx="13">
                  <c:v>TURNING CHAMFER UNDERSIZE</c:v>
                </c:pt>
              </c:strCache>
            </c:strRef>
          </c:cat>
          <c:val>
            <c:numRef>
              <c:f>'Shaft line B'!$E$18:$E$31</c:f>
              <c:numCache>
                <c:formatCode>0.0</c:formatCode>
                <c:ptCount val="14"/>
                <c:pt idx="0">
                  <c:v>17.89390340459224</c:v>
                </c:pt>
                <c:pt idx="1">
                  <c:v>35.075217735550275</c:v>
                </c:pt>
                <c:pt idx="2">
                  <c:v>47.189231987331752</c:v>
                </c:pt>
                <c:pt idx="3">
                  <c:v>58.749010292953287</c:v>
                </c:pt>
                <c:pt idx="4">
                  <c:v>70.15043547110055</c:v>
                </c:pt>
                <c:pt idx="5">
                  <c:v>80.364212193190809</c:v>
                </c:pt>
                <c:pt idx="6">
                  <c:v>87.410926365795731</c:v>
                </c:pt>
                <c:pt idx="7">
                  <c:v>92.319873317498022</c:v>
                </c:pt>
                <c:pt idx="8">
                  <c:v>95.407759303246237</c:v>
                </c:pt>
                <c:pt idx="9">
                  <c:v>97.62470308788599</c:v>
                </c:pt>
                <c:pt idx="10">
                  <c:v>98.73317498020586</c:v>
                </c:pt>
                <c:pt idx="11">
                  <c:v>99.36658749010293</c:v>
                </c:pt>
                <c:pt idx="12">
                  <c:v>99.920823436262864</c:v>
                </c:pt>
                <c:pt idx="1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59-48E1-BF0E-95FCBB1FB5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903056"/>
        <c:axId val="223902496"/>
      </c:lineChart>
      <c:catAx>
        <c:axId val="22351291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DEFECTS</a:t>
                </a:r>
              </a:p>
            </c:rich>
          </c:tx>
          <c:layout>
            <c:manualLayout>
              <c:xMode val="edge"/>
              <c:yMode val="edge"/>
              <c:x val="0.43732498349986976"/>
              <c:y val="0.9345387207314443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3513472"/>
        <c:crosses val="autoZero"/>
        <c:auto val="1"/>
        <c:lblAlgn val="ctr"/>
        <c:lblOffset val="100"/>
        <c:noMultiLvlLbl val="0"/>
      </c:catAx>
      <c:valAx>
        <c:axId val="223513472"/>
        <c:scaling>
          <c:orientation val="minMax"/>
          <c:max val="1263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layout>
            <c:manualLayout>
              <c:xMode val="edge"/>
              <c:yMode val="edge"/>
              <c:x val="1.2171406035385473E-3"/>
              <c:y val="0.3088592772057339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3512912"/>
        <c:crosses val="autoZero"/>
        <c:crossBetween val="between"/>
        <c:majorUnit val="150"/>
      </c:valAx>
      <c:valAx>
        <c:axId val="223902496"/>
        <c:scaling>
          <c:orientation val="minMax"/>
          <c:max val="1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3903056"/>
        <c:crosses val="max"/>
        <c:crossBetween val="between"/>
        <c:majorUnit val="20"/>
      </c:valAx>
      <c:catAx>
        <c:axId val="223903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39024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 algn="ctr" rtl="0">
              <a:defRPr lang="en-US" sz="800" b="1" i="0" u="none" strike="noStrike" kern="1200" cap="none" spc="50" normalizeH="0" baseline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defRPr>
            </a:pPr>
            <a:r>
              <a:rPr lang="en-US" sz="800" b="1" i="0" u="none" strike="noStrike" kern="1200" cap="none" spc="50" normalizeH="0" baseline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j-cs"/>
              </a:rPr>
              <a:t>Customer complaint (Non Register-TVSM)-2022-23 </a:t>
            </a:r>
          </a:p>
        </c:rich>
      </c:tx>
      <c:layout>
        <c:manualLayout>
          <c:xMode val="edge"/>
          <c:yMode val="edge"/>
          <c:x val="0.14938017993492239"/>
          <c:y val="0"/>
        </c:manualLayout>
      </c:layout>
      <c:overlay val="1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4.1356816998840112E-2"/>
          <c:y val="0.14322494499238192"/>
          <c:w val="0.95063311685731144"/>
          <c:h val="0.51808496913978419"/>
        </c:manualLayout>
      </c:layout>
      <c:barChart>
        <c:barDir val="col"/>
        <c:grouping val="clustered"/>
        <c:varyColors val="0"/>
        <c:ser>
          <c:idx val="0"/>
          <c:order val="1"/>
          <c:tx>
            <c:strRef>
              <c:f>CLAIM!$M$2</c:f>
              <c:strCache>
                <c:ptCount val="1"/>
                <c:pt idx="0">
                  <c:v>TVS NR</c:v>
                </c:pt>
              </c:strCache>
            </c:strRef>
          </c:tx>
          <c:spPr>
            <a:solidFill>
              <a:srgbClr val="FF5050">
                <a:alpha val="38039"/>
              </a:srgbClr>
            </a:solidFill>
          </c:spPr>
          <c:invertIfNegative val="0"/>
          <c:dLbls>
            <c:dLbl>
              <c:idx val="1"/>
              <c:layout>
                <c:manualLayout>
                  <c:x val="-1.1215611566103843E-2"/>
                  <c:y val="-1.1946273750274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6B1-4E90-BA11-277D213C8BED}"/>
                </c:ext>
              </c:extLst>
            </c:dLbl>
            <c:dLbl>
              <c:idx val="2"/>
              <c:layout>
                <c:manualLayout>
                  <c:x val="-6.7293669396623268E-3"/>
                  <c:y val="4.77850950010958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B1-4E90-BA11-277D213C8B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CLAIM!$G$3:$G$17</c:f>
              <c:strCache>
                <c:ptCount val="15"/>
                <c:pt idx="0">
                  <c:v>2019-20
(Avg)</c:v>
                </c:pt>
                <c:pt idx="1">
                  <c:v>2020-21 
(Avg)</c:v>
                </c:pt>
                <c:pt idx="2">
                  <c:v>2021-22
(Avg)</c:v>
                </c:pt>
                <c:pt idx="3">
                  <c:v>Apr-22</c:v>
                </c:pt>
                <c:pt idx="4">
                  <c:v>May-22</c:v>
                </c:pt>
                <c:pt idx="5">
                  <c:v>Jun-22</c:v>
                </c:pt>
                <c:pt idx="6">
                  <c:v>Jul-22</c:v>
                </c:pt>
                <c:pt idx="7">
                  <c:v>Aug-22</c:v>
                </c:pt>
                <c:pt idx="8">
                  <c:v>Sep-22</c:v>
                </c:pt>
                <c:pt idx="9">
                  <c:v>Oct-22</c:v>
                </c:pt>
                <c:pt idx="10">
                  <c:v>Nov-22</c:v>
                </c:pt>
                <c:pt idx="11">
                  <c:v>Dec-22</c:v>
                </c:pt>
                <c:pt idx="12">
                  <c:v>Jan-23</c:v>
                </c:pt>
                <c:pt idx="13">
                  <c:v>Feb-23</c:v>
                </c:pt>
                <c:pt idx="14">
                  <c:v>Mar-23</c:v>
                </c:pt>
              </c:strCache>
            </c:strRef>
          </c:cat>
          <c:val>
            <c:numRef>
              <c:f>CLAIM!$M$3:$M$17</c:f>
              <c:numCache>
                <c:formatCode>0.00</c:formatCode>
                <c:ptCount val="15"/>
                <c:pt idx="0" formatCode="General">
                  <c:v>0</c:v>
                </c:pt>
                <c:pt idx="1">
                  <c:v>0.33333333333333331</c:v>
                </c:pt>
                <c:pt idx="2">
                  <c:v>0.5</c:v>
                </c:pt>
                <c:pt idx="3" formatCode="General">
                  <c:v>0</c:v>
                </c:pt>
                <c:pt idx="4" formatCode="General">
                  <c:v>2</c:v>
                </c:pt>
                <c:pt idx="5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8C-4596-9A2A-AD96665ECB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69765280"/>
        <c:axId val="469769984"/>
      </c:barChart>
      <c:lineChart>
        <c:grouping val="standard"/>
        <c:varyColors val="0"/>
        <c:ser>
          <c:idx val="1"/>
          <c:order val="0"/>
          <c:tx>
            <c:strRef>
              <c:f>CLAIM!$K$2</c:f>
              <c:strCache>
                <c:ptCount val="1"/>
                <c:pt idx="0">
                  <c:v>Target NR</c:v>
                </c:pt>
              </c:strCache>
            </c:strRef>
          </c:tx>
          <c:spPr>
            <a:ln>
              <a:solidFill>
                <a:srgbClr val="5B9BD5"/>
              </a:solidFill>
            </a:ln>
          </c:spPr>
          <c:marker>
            <c:symbol val="none"/>
          </c:marker>
          <c:dLbls>
            <c:dLbl>
              <c:idx val="1"/>
              <c:layout>
                <c:manualLayout>
                  <c:x val="-2.2431223132207686E-2"/>
                  <c:y val="5.9731368751369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6B1-4E90-BA11-277D213C8B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CLAIM!$G$3:$G$17</c:f>
              <c:strCache>
                <c:ptCount val="15"/>
                <c:pt idx="0">
                  <c:v>2019-20
(Avg)</c:v>
                </c:pt>
                <c:pt idx="1">
                  <c:v>2020-21 
(Avg)</c:v>
                </c:pt>
                <c:pt idx="2">
                  <c:v>2021-22
(Avg)</c:v>
                </c:pt>
                <c:pt idx="3">
                  <c:v>Apr-22</c:v>
                </c:pt>
                <c:pt idx="4">
                  <c:v>May-22</c:v>
                </c:pt>
                <c:pt idx="5">
                  <c:v>Jun-22</c:v>
                </c:pt>
                <c:pt idx="6">
                  <c:v>Jul-22</c:v>
                </c:pt>
                <c:pt idx="7">
                  <c:v>Aug-22</c:v>
                </c:pt>
                <c:pt idx="8">
                  <c:v>Sep-22</c:v>
                </c:pt>
                <c:pt idx="9">
                  <c:v>Oct-22</c:v>
                </c:pt>
                <c:pt idx="10">
                  <c:v>Nov-22</c:v>
                </c:pt>
                <c:pt idx="11">
                  <c:v>Dec-22</c:v>
                </c:pt>
                <c:pt idx="12">
                  <c:v>Jan-23</c:v>
                </c:pt>
                <c:pt idx="13">
                  <c:v>Feb-23</c:v>
                </c:pt>
                <c:pt idx="14">
                  <c:v>Mar-23</c:v>
                </c:pt>
              </c:strCache>
            </c:strRef>
          </c:cat>
          <c:val>
            <c:numRef>
              <c:f>CLAIM!$K$3:$K$17</c:f>
              <c:numCache>
                <c:formatCode>0.00</c:formatCode>
                <c:ptCount val="15"/>
                <c:pt idx="0" formatCode="General">
                  <c:v>0</c:v>
                </c:pt>
                <c:pt idx="1">
                  <c:v>1.4166666666666667</c:v>
                </c:pt>
                <c:pt idx="2" formatCode="General">
                  <c:v>2</c:v>
                </c:pt>
                <c:pt idx="3" formatCode="General">
                  <c:v>0</c:v>
                </c:pt>
                <c:pt idx="4" formatCode="General">
                  <c:v>2</c:v>
                </c:pt>
                <c:pt idx="5" formatCode="General">
                  <c:v>2</c:v>
                </c:pt>
                <c:pt idx="6" formatCode="General">
                  <c:v>2</c:v>
                </c:pt>
                <c:pt idx="7" formatCode="General">
                  <c:v>3</c:v>
                </c:pt>
                <c:pt idx="8" formatCode="General">
                  <c:v>3</c:v>
                </c:pt>
                <c:pt idx="9" formatCode="General">
                  <c:v>3</c:v>
                </c:pt>
                <c:pt idx="10" formatCode="General">
                  <c:v>3</c:v>
                </c:pt>
                <c:pt idx="11" formatCode="General">
                  <c:v>3</c:v>
                </c:pt>
                <c:pt idx="12" formatCode="General">
                  <c:v>2</c:v>
                </c:pt>
                <c:pt idx="13" formatCode="General">
                  <c:v>2</c:v>
                </c:pt>
                <c:pt idx="14" formatCode="General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8C-4596-9A2A-AD96665ECB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81594992"/>
        <c:axId val="1681593328"/>
      </c:lineChart>
      <c:valAx>
        <c:axId val="469769984"/>
        <c:scaling>
          <c:orientation val="minMax"/>
          <c:max val="32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469765280"/>
        <c:crosses val="max"/>
        <c:crossBetween val="between"/>
      </c:valAx>
      <c:catAx>
        <c:axId val="469765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600" b="1"/>
            </a:pPr>
            <a:endParaRPr lang="en-US"/>
          </a:p>
        </c:txPr>
        <c:crossAx val="469769984"/>
        <c:crosses val="autoZero"/>
        <c:auto val="1"/>
        <c:lblAlgn val="ctr"/>
        <c:lblOffset val="100"/>
        <c:noMultiLvlLbl val="0"/>
      </c:catAx>
      <c:valAx>
        <c:axId val="1681593328"/>
        <c:scaling>
          <c:orientation val="minMax"/>
          <c:max val="5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500" b="1"/>
            </a:pPr>
            <a:endParaRPr lang="en-US"/>
          </a:p>
        </c:txPr>
        <c:crossAx val="1681594992"/>
        <c:crosses val="autoZero"/>
        <c:crossBetween val="between"/>
      </c:valAx>
      <c:catAx>
        <c:axId val="16815949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81593328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3781710613747189"/>
          <c:y val="0.83048676982828273"/>
          <c:w val="0.33403841630586401"/>
          <c:h val="0.13501990012498777"/>
        </c:manualLayout>
      </c:layout>
      <c:overlay val="0"/>
      <c:txPr>
        <a:bodyPr/>
        <a:lstStyle/>
        <a:p>
          <a:pPr>
            <a:defRPr lang="en-US" sz="600" b="1" i="0" u="none" strike="noStrike" kern="1200" baseline="0">
              <a:solidFill>
                <a:sysClr val="windowText" lastClr="000000"/>
              </a:solidFill>
              <a:latin typeface="Meiryo UI" panose="020B0604030504040204" pitchFamily="34" charset="-128"/>
              <a:ea typeface="Meiryo UI" panose="020B0604030504040204" pitchFamily="34" charset="-128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tx1"/>
      </a:solidFill>
      <a:round/>
    </a:ln>
    <a:effectLst/>
  </c:spPr>
  <c:txPr>
    <a:bodyPr/>
    <a:lstStyle/>
    <a:p>
      <a:pPr algn="ctr">
        <a:defRPr lang="en-US" sz="400" b="0" i="0" u="none" strike="noStrike" kern="1200" baseline="0">
          <a:solidFill>
            <a:sysClr val="windowText" lastClr="000000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pPr>
      <a:endParaRPr lang="en-US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SHAFT COUNTER K0NA JUNE-22</a:t>
            </a:r>
          </a:p>
        </c:rich>
      </c:tx>
      <c:layout>
        <c:manualLayout>
          <c:xMode val="edge"/>
          <c:yMode val="edge"/>
          <c:x val="0.29519617042688318"/>
          <c:y val="1.1620961172956827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745697983410484"/>
          <c:y val="0.21260012877986997"/>
          <c:w val="0.7498009556747478"/>
          <c:h val="0.44390342178263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'Shaft line B'!$C$39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9546663511802263E-2"/>
                  <c:y val="1.87574785162623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7D5-43A6-A79D-840ECDBEAC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'Shaft line B'!$B$40:$B$49</c:f>
              <c:strCache>
                <c:ptCount val="10"/>
                <c:pt idx="0">
                  <c:v>SPLINE DENT &amp; DAMAGE</c:v>
                </c:pt>
                <c:pt idx="1">
                  <c:v>DRILL BROKEN</c:v>
                </c:pt>
                <c:pt idx="2">
                  <c:v>CENTER DAMAGE</c:v>
                </c:pt>
                <c:pt idx="3">
                  <c:v>OD U/S</c:v>
                </c:pt>
                <c:pt idx="4">
                  <c:v>TURNING WIDTH U/S</c:v>
                </c:pt>
                <c:pt idx="5">
                  <c:v>DRILL CHAMFER O/S</c:v>
                </c:pt>
                <c:pt idx="6">
                  <c:v>WRONG LOADING</c:v>
                </c:pt>
                <c:pt idx="7">
                  <c:v>TURNING RUNOUT MORE</c:v>
                </c:pt>
                <c:pt idx="8">
                  <c:v>TURNING GROOVE POSITION OUT</c:v>
                </c:pt>
                <c:pt idx="9">
                  <c:v>GRINDING UNCLEAR</c:v>
                </c:pt>
              </c:strCache>
            </c:strRef>
          </c:cat>
          <c:val>
            <c:numRef>
              <c:f>'Shaft line B'!$C$40:$C$49</c:f>
              <c:numCache>
                <c:formatCode>General</c:formatCode>
                <c:ptCount val="10"/>
                <c:pt idx="0">
                  <c:v>68</c:v>
                </c:pt>
                <c:pt idx="1">
                  <c:v>42</c:v>
                </c:pt>
                <c:pt idx="2">
                  <c:v>32</c:v>
                </c:pt>
                <c:pt idx="3">
                  <c:v>26</c:v>
                </c:pt>
                <c:pt idx="4">
                  <c:v>18</c:v>
                </c:pt>
                <c:pt idx="5">
                  <c:v>18</c:v>
                </c:pt>
                <c:pt idx="6">
                  <c:v>8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D5-43A6-A79D-840ECDBEACC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23906416"/>
        <c:axId val="223906976"/>
      </c:barChart>
      <c:lineChart>
        <c:grouping val="standard"/>
        <c:varyColors val="0"/>
        <c:ser>
          <c:idx val="1"/>
          <c:order val="1"/>
          <c:tx>
            <c:strRef>
              <c:f>'Shaft line B'!$E$39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2225975926631875E-2"/>
                  <c:y val="-6.46739994477403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7D5-43A6-A79D-840ECDBEAC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'Shaft line B'!$B$40:$B$49</c:f>
              <c:strCache>
                <c:ptCount val="10"/>
                <c:pt idx="0">
                  <c:v>SPLINE DENT &amp; DAMAGE</c:v>
                </c:pt>
                <c:pt idx="1">
                  <c:v>DRILL BROKEN</c:v>
                </c:pt>
                <c:pt idx="2">
                  <c:v>CENTER DAMAGE</c:v>
                </c:pt>
                <c:pt idx="3">
                  <c:v>OD U/S</c:v>
                </c:pt>
                <c:pt idx="4">
                  <c:v>TURNING WIDTH U/S</c:v>
                </c:pt>
                <c:pt idx="5">
                  <c:v>DRILL CHAMFER O/S</c:v>
                </c:pt>
                <c:pt idx="6">
                  <c:v>WRONG LOADING</c:v>
                </c:pt>
                <c:pt idx="7">
                  <c:v>TURNING RUNOUT MORE</c:v>
                </c:pt>
                <c:pt idx="8">
                  <c:v>TURNING GROOVE POSITION OUT</c:v>
                </c:pt>
                <c:pt idx="9">
                  <c:v>GRINDING UNCLEAR</c:v>
                </c:pt>
              </c:strCache>
            </c:strRef>
          </c:cat>
          <c:val>
            <c:numRef>
              <c:f>'Shaft line B'!$E$40:$E$49</c:f>
              <c:numCache>
                <c:formatCode>0.0</c:formatCode>
                <c:ptCount val="10"/>
                <c:pt idx="0">
                  <c:v>30.63063063063063</c:v>
                </c:pt>
                <c:pt idx="1">
                  <c:v>49.549549549549546</c:v>
                </c:pt>
                <c:pt idx="2">
                  <c:v>63.963963963963963</c:v>
                </c:pt>
                <c:pt idx="3">
                  <c:v>75.675675675675677</c:v>
                </c:pt>
                <c:pt idx="4">
                  <c:v>83.78378378378379</c:v>
                </c:pt>
                <c:pt idx="5">
                  <c:v>91.891891891891888</c:v>
                </c:pt>
                <c:pt idx="6">
                  <c:v>95.49549549549549</c:v>
                </c:pt>
                <c:pt idx="7">
                  <c:v>97.297297297297291</c:v>
                </c:pt>
                <c:pt idx="8">
                  <c:v>98.648648648648646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D5-43A6-A79D-840ECDBEAC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908096"/>
        <c:axId val="223907536"/>
      </c:lineChart>
      <c:catAx>
        <c:axId val="22390641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DEFECTS</a:t>
                </a:r>
              </a:p>
            </c:rich>
          </c:tx>
          <c:layout>
            <c:manualLayout>
              <c:xMode val="edge"/>
              <c:yMode val="edge"/>
              <c:x val="0.43732498349986976"/>
              <c:y val="0.9345387207314443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3906976"/>
        <c:crosses val="autoZero"/>
        <c:auto val="1"/>
        <c:lblAlgn val="ctr"/>
        <c:lblOffset val="100"/>
        <c:noMultiLvlLbl val="0"/>
      </c:catAx>
      <c:valAx>
        <c:axId val="223906976"/>
        <c:scaling>
          <c:orientation val="minMax"/>
          <c:max val="22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layout>
            <c:manualLayout>
              <c:xMode val="edge"/>
              <c:yMode val="edge"/>
              <c:x val="1.2171406035385466E-3"/>
              <c:y val="0.3105289425028768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3906416"/>
        <c:crosses val="autoZero"/>
        <c:crossBetween val="between"/>
        <c:majorUnit val="40"/>
      </c:valAx>
      <c:valAx>
        <c:axId val="223907536"/>
        <c:scaling>
          <c:orientation val="minMax"/>
          <c:max val="1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3908096"/>
        <c:crosses val="max"/>
        <c:crossBetween val="between"/>
        <c:majorUnit val="20"/>
      </c:valAx>
      <c:catAx>
        <c:axId val="223908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39075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2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SKS K0NA JUNE-22</a:t>
            </a:r>
          </a:p>
        </c:rich>
      </c:tx>
      <c:layout>
        <c:manualLayout>
          <c:xMode val="edge"/>
          <c:yMode val="edge"/>
          <c:x val="0.30901309616090739"/>
          <c:y val="1.7688344512491493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747518830596926"/>
          <c:y val="0.21260012877986997"/>
          <c:w val="0.78640036223542231"/>
          <c:h val="0.44390342178263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'Shaft line B'!$C$65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9546663511802263E-2"/>
                  <c:y val="1.87574785162623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2C4-43E8-AF22-CA1822BE36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'Shaft line B'!$B$66:$B$77</c:f>
              <c:strCache>
                <c:ptCount val="12"/>
                <c:pt idx="0">
                  <c:v>CENTER DAMAGE</c:v>
                </c:pt>
                <c:pt idx="1">
                  <c:v>DRILL OUT</c:v>
                </c:pt>
                <c:pt idx="2">
                  <c:v>OD U/S</c:v>
                </c:pt>
                <c:pt idx="3">
                  <c:v>SPLINE DENT &amp; DAMAGE</c:v>
                </c:pt>
                <c:pt idx="4">
                  <c:v>TURNING LENGTH U/S</c:v>
                </c:pt>
                <c:pt idx="5">
                  <c:v> R/O MORE</c:v>
                </c:pt>
                <c:pt idx="6">
                  <c:v>ANGLE NG</c:v>
                </c:pt>
                <c:pt idx="7">
                  <c:v>INSERT BROKEN</c:v>
                </c:pt>
                <c:pt idx="8">
                  <c:v>TURNING GROOVE DEPTH O/S</c:v>
                </c:pt>
                <c:pt idx="9">
                  <c:v>OPERATION MISS</c:v>
                </c:pt>
                <c:pt idx="10">
                  <c:v>GRINDING UNCLEAR</c:v>
                </c:pt>
                <c:pt idx="11">
                  <c:v>DRILL BROKEN</c:v>
                </c:pt>
              </c:strCache>
            </c:strRef>
          </c:cat>
          <c:val>
            <c:numRef>
              <c:f>'Shaft line B'!$C$66:$C$77</c:f>
              <c:numCache>
                <c:formatCode>General</c:formatCode>
                <c:ptCount val="12"/>
                <c:pt idx="0">
                  <c:v>42</c:v>
                </c:pt>
                <c:pt idx="1">
                  <c:v>20</c:v>
                </c:pt>
                <c:pt idx="2">
                  <c:v>17</c:v>
                </c:pt>
                <c:pt idx="3">
                  <c:v>17</c:v>
                </c:pt>
                <c:pt idx="4">
                  <c:v>16</c:v>
                </c:pt>
                <c:pt idx="5">
                  <c:v>15</c:v>
                </c:pt>
                <c:pt idx="6">
                  <c:v>11</c:v>
                </c:pt>
                <c:pt idx="7">
                  <c:v>8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C4-43E8-AF22-CA1822BE36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24247696"/>
        <c:axId val="224248256"/>
      </c:barChart>
      <c:lineChart>
        <c:grouping val="standard"/>
        <c:varyColors val="0"/>
        <c:ser>
          <c:idx val="1"/>
          <c:order val="1"/>
          <c:tx>
            <c:strRef>
              <c:f>'Shaft line B'!$E$65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2225975926631875E-2"/>
                  <c:y val="-6.46739994477403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2C4-43E8-AF22-CA1822BE36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'Shaft line B'!$B$66:$B$77</c:f>
              <c:strCache>
                <c:ptCount val="12"/>
                <c:pt idx="0">
                  <c:v>CENTER DAMAGE</c:v>
                </c:pt>
                <c:pt idx="1">
                  <c:v>DRILL OUT</c:v>
                </c:pt>
                <c:pt idx="2">
                  <c:v>OD U/S</c:v>
                </c:pt>
                <c:pt idx="3">
                  <c:v>SPLINE DENT &amp; DAMAGE</c:v>
                </c:pt>
                <c:pt idx="4">
                  <c:v>TURNING LENGTH U/S</c:v>
                </c:pt>
                <c:pt idx="5">
                  <c:v> R/O MORE</c:v>
                </c:pt>
                <c:pt idx="6">
                  <c:v>ANGLE NG</c:v>
                </c:pt>
                <c:pt idx="7">
                  <c:v>INSERT BROKEN</c:v>
                </c:pt>
                <c:pt idx="8">
                  <c:v>TURNING GROOVE DEPTH O/S</c:v>
                </c:pt>
                <c:pt idx="9">
                  <c:v>OPERATION MISS</c:v>
                </c:pt>
                <c:pt idx="10">
                  <c:v>GRINDING UNCLEAR</c:v>
                </c:pt>
                <c:pt idx="11">
                  <c:v>DRILL BROKEN</c:v>
                </c:pt>
              </c:strCache>
            </c:strRef>
          </c:cat>
          <c:val>
            <c:numRef>
              <c:f>'Shaft line B'!$E$66:$E$77</c:f>
              <c:numCache>
                <c:formatCode>0.0</c:formatCode>
                <c:ptCount val="12"/>
                <c:pt idx="0">
                  <c:v>26.923076923076923</c:v>
                </c:pt>
                <c:pt idx="1">
                  <c:v>39.743589743589745</c:v>
                </c:pt>
                <c:pt idx="2">
                  <c:v>50.641025641025642</c:v>
                </c:pt>
                <c:pt idx="3">
                  <c:v>61.53846153846154</c:v>
                </c:pt>
                <c:pt idx="4">
                  <c:v>71.794871794871796</c:v>
                </c:pt>
                <c:pt idx="5">
                  <c:v>81.410256410256409</c:v>
                </c:pt>
                <c:pt idx="6">
                  <c:v>88.461538461538467</c:v>
                </c:pt>
                <c:pt idx="7">
                  <c:v>93.589743589743591</c:v>
                </c:pt>
                <c:pt idx="8">
                  <c:v>95.512820512820511</c:v>
                </c:pt>
                <c:pt idx="9">
                  <c:v>97.435897435897431</c:v>
                </c:pt>
                <c:pt idx="10">
                  <c:v>98.717948717948715</c:v>
                </c:pt>
                <c:pt idx="11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C4-43E8-AF22-CA1822BE36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249376"/>
        <c:axId val="224248816"/>
      </c:lineChart>
      <c:catAx>
        <c:axId val="224247696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DEFECTS</a:t>
                </a:r>
              </a:p>
            </c:rich>
          </c:tx>
          <c:layout>
            <c:manualLayout>
              <c:xMode val="edge"/>
              <c:yMode val="edge"/>
              <c:x val="0.43732498349986976"/>
              <c:y val="0.9345387207314443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4248256"/>
        <c:crosses val="autoZero"/>
        <c:auto val="1"/>
        <c:lblAlgn val="ctr"/>
        <c:lblOffset val="100"/>
        <c:noMultiLvlLbl val="0"/>
      </c:catAx>
      <c:valAx>
        <c:axId val="224248256"/>
        <c:scaling>
          <c:orientation val="minMax"/>
          <c:max val="153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layout>
            <c:manualLayout>
              <c:xMode val="edge"/>
              <c:yMode val="edge"/>
              <c:x val="3.0824255776318145E-3"/>
              <c:y val="0.2480579372022941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4247696"/>
        <c:crosses val="autoZero"/>
        <c:crossBetween val="between"/>
        <c:majorUnit val="30"/>
      </c:valAx>
      <c:valAx>
        <c:axId val="224248816"/>
        <c:scaling>
          <c:orientation val="minMax"/>
          <c:max val="1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4249376"/>
        <c:crosses val="max"/>
        <c:crossBetween val="between"/>
        <c:majorUnit val="20"/>
      </c:valAx>
      <c:catAx>
        <c:axId val="2242493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42488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2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400" b="1">
                <a:solidFill>
                  <a:sysClr val="windowText" lastClr="000000"/>
                </a:solidFill>
              </a:rPr>
              <a:t>SHAFT LINE-A REJECTION  JUNE</a:t>
            </a:r>
            <a:r>
              <a:rPr lang="en-US" sz="1400" b="1" baseline="0">
                <a:solidFill>
                  <a:sysClr val="windowText" lastClr="000000"/>
                </a:solidFill>
              </a:rPr>
              <a:t> </a:t>
            </a:r>
            <a:r>
              <a:rPr lang="en-US" sz="1400" b="1">
                <a:solidFill>
                  <a:sysClr val="windowText" lastClr="000000"/>
                </a:solidFill>
              </a:rPr>
              <a:t>-22</a:t>
            </a:r>
          </a:p>
        </c:rich>
      </c:tx>
      <c:layout>
        <c:manualLayout>
          <c:xMode val="edge"/>
          <c:yMode val="edge"/>
          <c:x val="0.38075678379459349"/>
          <c:y val="1.7687445605830173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747518830596926"/>
          <c:y val="0.1846887554613944"/>
          <c:w val="0.78640036223542231"/>
          <c:h val="0.454462739444234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'Shaft line A'!$C$1</c:f>
              <c:strCache>
                <c:ptCount val="1"/>
                <c:pt idx="0">
                  <c:v>Rej 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9546663511802263E-2"/>
                  <c:y val="1.87574785162623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A7D-428A-BDFB-ED3CA546D9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'Shaft line A'!$B$2:$B$8</c:f>
              <c:strCache>
                <c:ptCount val="7"/>
                <c:pt idx="0">
                  <c:v>SHAFT DRIVE-K0PG</c:v>
                </c:pt>
                <c:pt idx="1">
                  <c:v>Shaft Drive -KOPA</c:v>
                </c:pt>
                <c:pt idx="2">
                  <c:v>SHAFT INTERMEDIATE-WEGO</c:v>
                </c:pt>
                <c:pt idx="3">
                  <c:v>Shaft counter -KOPA</c:v>
                </c:pt>
                <c:pt idx="4">
                  <c:v>SHAFT REAR WHEEL-WEGO</c:v>
                </c:pt>
                <c:pt idx="5">
                  <c:v>SHAFT CLUTCH-WEGO</c:v>
                </c:pt>
                <c:pt idx="6">
                  <c:v>SHAFT FINAL-KOPG</c:v>
                </c:pt>
              </c:strCache>
            </c:strRef>
          </c:cat>
          <c:val>
            <c:numRef>
              <c:f>'Shaft line A'!$C$2:$C$8</c:f>
              <c:numCache>
                <c:formatCode>General</c:formatCode>
                <c:ptCount val="7"/>
                <c:pt idx="0">
                  <c:v>1042</c:v>
                </c:pt>
                <c:pt idx="1">
                  <c:v>421</c:v>
                </c:pt>
                <c:pt idx="2">
                  <c:v>294</c:v>
                </c:pt>
                <c:pt idx="3">
                  <c:v>196</c:v>
                </c:pt>
                <c:pt idx="4">
                  <c:v>183</c:v>
                </c:pt>
                <c:pt idx="5">
                  <c:v>62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7D-428A-BDFB-ED3CA546D95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22618416"/>
        <c:axId val="222618976"/>
      </c:barChart>
      <c:lineChart>
        <c:grouping val="standard"/>
        <c:varyColors val="0"/>
        <c:ser>
          <c:idx val="1"/>
          <c:order val="1"/>
          <c:tx>
            <c:strRef>
              <c:f>'Shaft line A'!$E$1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2225975926631875E-2"/>
                  <c:y val="-6.46739994477403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A7D-428A-BDFB-ED3CA546D9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'Shaft line A'!$B$2:$B$8</c:f>
              <c:strCache>
                <c:ptCount val="7"/>
                <c:pt idx="0">
                  <c:v>SHAFT DRIVE-K0PG</c:v>
                </c:pt>
                <c:pt idx="1">
                  <c:v>Shaft Drive -KOPA</c:v>
                </c:pt>
                <c:pt idx="2">
                  <c:v>SHAFT INTERMEDIATE-WEGO</c:v>
                </c:pt>
                <c:pt idx="3">
                  <c:v>Shaft counter -KOPA</c:v>
                </c:pt>
                <c:pt idx="4">
                  <c:v>SHAFT REAR WHEEL-WEGO</c:v>
                </c:pt>
                <c:pt idx="5">
                  <c:v>SHAFT CLUTCH-WEGO</c:v>
                </c:pt>
                <c:pt idx="6">
                  <c:v>SHAFT FINAL-KOPG</c:v>
                </c:pt>
              </c:strCache>
            </c:strRef>
          </c:cat>
          <c:val>
            <c:numRef>
              <c:f>'Shaft line A'!$E$2:$E$8</c:f>
              <c:numCache>
                <c:formatCode>0.0</c:formatCode>
                <c:ptCount val="7"/>
                <c:pt idx="0">
                  <c:v>46.72645739910314</c:v>
                </c:pt>
                <c:pt idx="1">
                  <c:v>65.605381165919283</c:v>
                </c:pt>
                <c:pt idx="2">
                  <c:v>78.789237668161434</c:v>
                </c:pt>
                <c:pt idx="3">
                  <c:v>87.578475336322867</c:v>
                </c:pt>
                <c:pt idx="4">
                  <c:v>95.784753363228702</c:v>
                </c:pt>
                <c:pt idx="5">
                  <c:v>98.56502242152466</c:v>
                </c:pt>
                <c:pt idx="6">
                  <c:v>99.955156950672645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A7D-428A-BDFB-ED3CA546D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2620096"/>
        <c:axId val="222619536"/>
      </c:lineChart>
      <c:catAx>
        <c:axId val="222618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Parts</a:t>
                </a:r>
              </a:p>
            </c:rich>
          </c:tx>
          <c:layout>
            <c:manualLayout>
              <c:xMode val="edge"/>
              <c:yMode val="edge"/>
              <c:x val="0.43732498349986976"/>
              <c:y val="0.9345387207314443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618976"/>
        <c:crosses val="autoZero"/>
        <c:auto val="1"/>
        <c:lblAlgn val="ctr"/>
        <c:lblOffset val="100"/>
        <c:noMultiLvlLbl val="0"/>
      </c:catAx>
      <c:valAx>
        <c:axId val="222618976"/>
        <c:scaling>
          <c:orientation val="minMax"/>
          <c:max val="223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Rejection Qty</a:t>
                </a:r>
              </a:p>
            </c:rich>
          </c:tx>
          <c:layout>
            <c:manualLayout>
              <c:xMode val="edge"/>
              <c:yMode val="edge"/>
              <c:x val="2.9337969235019225E-2"/>
              <c:y val="0.2083382416287922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618416"/>
        <c:crosses val="autoZero"/>
        <c:crossBetween val="between"/>
        <c:majorUnit val="300"/>
      </c:valAx>
      <c:valAx>
        <c:axId val="222619536"/>
        <c:scaling>
          <c:orientation val="minMax"/>
          <c:max val="1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Cumm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620096"/>
        <c:crosses val="max"/>
        <c:crossBetween val="between"/>
        <c:majorUnit val="20"/>
      </c:valAx>
      <c:catAx>
        <c:axId val="222620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26195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2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IN"/>
              <a:t>SHAFT DRIVE K0PG JUNE </a:t>
            </a:r>
            <a:r>
              <a:rPr lang="en-US"/>
              <a:t>-22</a:t>
            </a:r>
          </a:p>
        </c:rich>
      </c:tx>
      <c:layout>
        <c:manualLayout>
          <c:xMode val="edge"/>
          <c:yMode val="edge"/>
          <c:x val="0.22783865747351525"/>
          <c:y val="1.7688344512491493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401566895628271"/>
          <c:y val="0.21260012877986997"/>
          <c:w val="0.7798597905226633"/>
          <c:h val="0.44390342178263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'Shaft line A'!$C$17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5.7296723919872707E-3"/>
                  <c:y val="-7.01312335958005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783-4A67-9684-0262986DEC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'Shaft line A'!$B$18:$B$25</c:f>
              <c:strCache>
                <c:ptCount val="8"/>
                <c:pt idx="0">
                  <c:v>TURNING R/O NG</c:v>
                </c:pt>
                <c:pt idx="1">
                  <c:v>DENT AND DAMAGE</c:v>
                </c:pt>
                <c:pt idx="2">
                  <c:v>TEETH DENT</c:v>
                </c:pt>
                <c:pt idx="3">
                  <c:v>TCE OUT</c:v>
                </c:pt>
                <c:pt idx="4">
                  <c:v>INSERT BROKEN</c:v>
                </c:pt>
                <c:pt idx="5">
                  <c:v>TURNING LENGTH U/S</c:v>
                </c:pt>
                <c:pt idx="6">
                  <c:v>THREAD DAMAGE</c:v>
                </c:pt>
                <c:pt idx="7">
                  <c:v>CENTER DAMAGE</c:v>
                </c:pt>
              </c:strCache>
            </c:strRef>
          </c:cat>
          <c:val>
            <c:numRef>
              <c:f>'Shaft line A'!$C$18:$C$25</c:f>
              <c:numCache>
                <c:formatCode>General</c:formatCode>
                <c:ptCount val="8"/>
                <c:pt idx="0">
                  <c:v>940</c:v>
                </c:pt>
                <c:pt idx="1">
                  <c:v>57</c:v>
                </c:pt>
                <c:pt idx="2">
                  <c:v>24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83-4A67-9684-0262986DEC4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23286784"/>
        <c:axId val="223287344"/>
      </c:barChart>
      <c:lineChart>
        <c:grouping val="standard"/>
        <c:varyColors val="0"/>
        <c:ser>
          <c:idx val="1"/>
          <c:order val="1"/>
          <c:tx>
            <c:strRef>
              <c:f>'Shaft line A'!$E$17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2225975926631875E-2"/>
                  <c:y val="-6.46739994477403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783-4A67-9684-0262986DEC49}"/>
                </c:ext>
              </c:extLst>
            </c:dLbl>
            <c:dLbl>
              <c:idx val="1"/>
              <c:layout>
                <c:manualLayout>
                  <c:x val="-4.0156120381325709E-3"/>
                  <c:y val="-8.46170895304753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83-4A67-9684-0262986DEC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'Shaft line A'!$B$18:$B$25</c:f>
              <c:strCache>
                <c:ptCount val="8"/>
                <c:pt idx="0">
                  <c:v>TURNING R/O NG</c:v>
                </c:pt>
                <c:pt idx="1">
                  <c:v>DENT AND DAMAGE</c:v>
                </c:pt>
                <c:pt idx="2">
                  <c:v>TEETH DENT</c:v>
                </c:pt>
                <c:pt idx="3">
                  <c:v>TCE OUT</c:v>
                </c:pt>
                <c:pt idx="4">
                  <c:v>INSERT BROKEN</c:v>
                </c:pt>
                <c:pt idx="5">
                  <c:v>TURNING LENGTH U/S</c:v>
                </c:pt>
                <c:pt idx="6">
                  <c:v>THREAD DAMAGE</c:v>
                </c:pt>
                <c:pt idx="7">
                  <c:v>CENTER DAMAGE</c:v>
                </c:pt>
              </c:strCache>
            </c:strRef>
          </c:cat>
          <c:val>
            <c:numRef>
              <c:f>'Shaft line A'!$E$18:$E$25</c:f>
              <c:numCache>
                <c:formatCode>0.0</c:formatCode>
                <c:ptCount val="8"/>
                <c:pt idx="0">
                  <c:v>90.211132437619966</c:v>
                </c:pt>
                <c:pt idx="1">
                  <c:v>95.68138195777351</c:v>
                </c:pt>
                <c:pt idx="2">
                  <c:v>97.984644913627633</c:v>
                </c:pt>
                <c:pt idx="3">
                  <c:v>98.752399232245679</c:v>
                </c:pt>
                <c:pt idx="4">
                  <c:v>99.232245681381954</c:v>
                </c:pt>
                <c:pt idx="5">
                  <c:v>99.616122840690977</c:v>
                </c:pt>
                <c:pt idx="6">
                  <c:v>99.904030710172748</c:v>
                </c:pt>
                <c:pt idx="7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783-4A67-9684-0262986DE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288464"/>
        <c:axId val="223287904"/>
      </c:lineChart>
      <c:catAx>
        <c:axId val="22328678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DEFECTS</a:t>
                </a:r>
              </a:p>
            </c:rich>
          </c:tx>
          <c:layout>
            <c:manualLayout>
              <c:xMode val="edge"/>
              <c:yMode val="edge"/>
              <c:x val="0.43732498349986976"/>
              <c:y val="0.9345387207314443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3287344"/>
        <c:crosses val="autoZero"/>
        <c:auto val="1"/>
        <c:lblAlgn val="ctr"/>
        <c:lblOffset val="100"/>
        <c:noMultiLvlLbl val="0"/>
      </c:catAx>
      <c:valAx>
        <c:axId val="223287344"/>
        <c:scaling>
          <c:orientation val="minMax"/>
          <c:max val="104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3286784"/>
        <c:crosses val="autoZero"/>
        <c:crossBetween val="between"/>
        <c:majorUnit val="200"/>
      </c:valAx>
      <c:valAx>
        <c:axId val="223287904"/>
        <c:scaling>
          <c:orientation val="minMax"/>
          <c:max val="1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3288464"/>
        <c:crosses val="max"/>
        <c:crossBetween val="between"/>
        <c:majorUnit val="20"/>
      </c:valAx>
      <c:catAx>
        <c:axId val="2232884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32879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2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SHAFT DRIVE KOPA JUNE-22</a:t>
            </a:r>
          </a:p>
        </c:rich>
      </c:tx>
      <c:layout>
        <c:manualLayout>
          <c:xMode val="edge"/>
          <c:yMode val="edge"/>
          <c:x val="0.25029116974413279"/>
          <c:y val="1.7688606925102758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747518830596926"/>
          <c:y val="0.21260012877986997"/>
          <c:w val="0.78640036223542231"/>
          <c:h val="0.44390342178263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'Shaft line A'!$C$34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9546663511802263E-2"/>
                  <c:y val="1.87574785162623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F3F-4018-A4BA-70FC374565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'Shaft line A'!$B$35:$B$43</c:f>
              <c:strCache>
                <c:ptCount val="7"/>
                <c:pt idx="0">
                  <c:v>GRINDING UNCLEAR</c:v>
                </c:pt>
                <c:pt idx="1">
                  <c:v>DENT AND DAMAGE</c:v>
                </c:pt>
                <c:pt idx="2">
                  <c:v>OD U/S</c:v>
                </c:pt>
                <c:pt idx="3">
                  <c:v>CENTER DAMAGE</c:v>
                </c:pt>
                <c:pt idx="4">
                  <c:v>TEETH DENT</c:v>
                </c:pt>
                <c:pt idx="5">
                  <c:v> PCD R/O MORE</c:v>
                </c:pt>
                <c:pt idx="6">
                  <c:v>TCE OUT</c:v>
                </c:pt>
              </c:strCache>
            </c:strRef>
          </c:cat>
          <c:val>
            <c:numRef>
              <c:f>'Shaft line A'!$C$35:$C$43</c:f>
              <c:numCache>
                <c:formatCode>General</c:formatCode>
                <c:ptCount val="9"/>
                <c:pt idx="0">
                  <c:v>343</c:v>
                </c:pt>
                <c:pt idx="1">
                  <c:v>19</c:v>
                </c:pt>
                <c:pt idx="2">
                  <c:v>18</c:v>
                </c:pt>
                <c:pt idx="3">
                  <c:v>17</c:v>
                </c:pt>
                <c:pt idx="4">
                  <c:v>12</c:v>
                </c:pt>
                <c:pt idx="5">
                  <c:v>8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3F-4018-A4BA-70FC374565B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23291824"/>
        <c:axId val="223391504"/>
      </c:barChart>
      <c:lineChart>
        <c:grouping val="standard"/>
        <c:varyColors val="0"/>
        <c:ser>
          <c:idx val="1"/>
          <c:order val="1"/>
          <c:tx>
            <c:strRef>
              <c:f>'Shaft line A'!$E$34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2225975926631875E-2"/>
                  <c:y val="-6.46739994477403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F3F-4018-A4BA-70FC374565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'Shaft line A'!$B$35:$B$43</c:f>
              <c:strCache>
                <c:ptCount val="7"/>
                <c:pt idx="0">
                  <c:v>GRINDING UNCLEAR</c:v>
                </c:pt>
                <c:pt idx="1">
                  <c:v>DENT AND DAMAGE</c:v>
                </c:pt>
                <c:pt idx="2">
                  <c:v>OD U/S</c:v>
                </c:pt>
                <c:pt idx="3">
                  <c:v>CENTER DAMAGE</c:v>
                </c:pt>
                <c:pt idx="4">
                  <c:v>TEETH DENT</c:v>
                </c:pt>
                <c:pt idx="5">
                  <c:v> PCD R/O MORE</c:v>
                </c:pt>
                <c:pt idx="6">
                  <c:v>TCE OUT</c:v>
                </c:pt>
              </c:strCache>
            </c:strRef>
          </c:cat>
          <c:val>
            <c:numRef>
              <c:f>'Shaft line A'!$E$35:$E$43</c:f>
              <c:numCache>
                <c:formatCode>0.0</c:formatCode>
                <c:ptCount val="9"/>
                <c:pt idx="0">
                  <c:v>81.472684085510693</c:v>
                </c:pt>
                <c:pt idx="1">
                  <c:v>85.98574821852732</c:v>
                </c:pt>
                <c:pt idx="2">
                  <c:v>90.26128266033254</c:v>
                </c:pt>
                <c:pt idx="3">
                  <c:v>94.299287410926368</c:v>
                </c:pt>
                <c:pt idx="4">
                  <c:v>97.149643705463177</c:v>
                </c:pt>
                <c:pt idx="5">
                  <c:v>99.049881235154388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3F-4018-A4BA-70FC374565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392624"/>
        <c:axId val="223392064"/>
      </c:lineChart>
      <c:catAx>
        <c:axId val="22329182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DEFECTS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43732498349986976"/>
              <c:y val="0.9345387207314443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3391504"/>
        <c:crosses val="autoZero"/>
        <c:auto val="1"/>
        <c:lblAlgn val="ctr"/>
        <c:lblOffset val="100"/>
        <c:noMultiLvlLbl val="0"/>
      </c:catAx>
      <c:valAx>
        <c:axId val="223391504"/>
        <c:scaling>
          <c:orientation val="minMax"/>
          <c:max val="42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layout>
            <c:manualLayout>
              <c:xMode val="edge"/>
              <c:yMode val="edge"/>
              <c:x val="1.2171406035385466E-3"/>
              <c:y val="0.2602908846920450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3291824"/>
        <c:crosses val="autoZero"/>
        <c:crossBetween val="between"/>
        <c:majorUnit val="100"/>
      </c:valAx>
      <c:valAx>
        <c:axId val="223392064"/>
        <c:scaling>
          <c:orientation val="minMax"/>
          <c:max val="1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3392624"/>
        <c:crosses val="max"/>
        <c:crossBetween val="between"/>
        <c:majorUnit val="20"/>
      </c:valAx>
      <c:catAx>
        <c:axId val="223392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33920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2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SHAFT INTERMIDIETE JUNE-22 </a:t>
            </a:r>
          </a:p>
        </c:rich>
      </c:tx>
      <c:layout>
        <c:manualLayout>
          <c:xMode val="edge"/>
          <c:yMode val="edge"/>
          <c:x val="0.25029116974413279"/>
          <c:y val="1.7688606925102758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682396179571147"/>
          <c:y val="0.21260012877986997"/>
          <c:w val="0.76147004652847339"/>
          <c:h val="0.44390342178263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'Shaft line A'!$C$52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9546663511802263E-2"/>
                  <c:y val="1.87574785162623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888-4A61-AECD-D8533DF4BA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'Shaft line A'!$B$53:$B$64</c:f>
              <c:strCache>
                <c:ptCount val="12"/>
                <c:pt idx="0">
                  <c:v>SPLINE DENT &amp; DAMAGE</c:v>
                </c:pt>
                <c:pt idx="1">
                  <c:v>TEETH DENT</c:v>
                </c:pt>
                <c:pt idx="2">
                  <c:v>OD U/S</c:v>
                </c:pt>
                <c:pt idx="3">
                  <c:v>DENT ON TEETH</c:v>
                </c:pt>
                <c:pt idx="4">
                  <c:v>TURNING WIDTH U/S</c:v>
                </c:pt>
                <c:pt idx="5">
                  <c:v>SPLINE TIGHT</c:v>
                </c:pt>
                <c:pt idx="6">
                  <c:v>OBD U/S</c:v>
                </c:pt>
                <c:pt idx="7">
                  <c:v>LENGTH VARIATION</c:v>
                </c:pt>
                <c:pt idx="8">
                  <c:v>TURNING GROOVE POSITION OUT</c:v>
                </c:pt>
                <c:pt idx="9">
                  <c:v>TCE OUT</c:v>
                </c:pt>
                <c:pt idx="10">
                  <c:v>CENTER DAMAGE</c:v>
                </c:pt>
                <c:pt idx="11">
                  <c:v>SHAVING CUTTER MARK</c:v>
                </c:pt>
              </c:strCache>
            </c:strRef>
          </c:cat>
          <c:val>
            <c:numRef>
              <c:f>'Shaft line A'!$C$53:$C$64</c:f>
              <c:numCache>
                <c:formatCode>General</c:formatCode>
                <c:ptCount val="12"/>
                <c:pt idx="0">
                  <c:v>149</c:v>
                </c:pt>
                <c:pt idx="1">
                  <c:v>33</c:v>
                </c:pt>
                <c:pt idx="2">
                  <c:v>28</c:v>
                </c:pt>
                <c:pt idx="3">
                  <c:v>24</c:v>
                </c:pt>
                <c:pt idx="4">
                  <c:v>15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7</c:v>
                </c:pt>
                <c:pt idx="9">
                  <c:v>6</c:v>
                </c:pt>
                <c:pt idx="10">
                  <c:v>5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88-4A61-AECD-D8533DF4BA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23395984"/>
        <c:axId val="223396544"/>
      </c:barChart>
      <c:lineChart>
        <c:grouping val="standard"/>
        <c:varyColors val="0"/>
        <c:ser>
          <c:idx val="1"/>
          <c:order val="1"/>
          <c:tx>
            <c:strRef>
              <c:f>'Shaft line A'!$E$52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2225975926631875E-2"/>
                  <c:y val="-6.46739994477403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888-4A61-AECD-D8533DF4BA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'Shaft line A'!$B$53:$B$64</c:f>
              <c:strCache>
                <c:ptCount val="12"/>
                <c:pt idx="0">
                  <c:v>SPLINE DENT &amp; DAMAGE</c:v>
                </c:pt>
                <c:pt idx="1">
                  <c:v>TEETH DENT</c:v>
                </c:pt>
                <c:pt idx="2">
                  <c:v>OD U/S</c:v>
                </c:pt>
                <c:pt idx="3">
                  <c:v>DENT ON TEETH</c:v>
                </c:pt>
                <c:pt idx="4">
                  <c:v>TURNING WIDTH U/S</c:v>
                </c:pt>
                <c:pt idx="5">
                  <c:v>SPLINE TIGHT</c:v>
                </c:pt>
                <c:pt idx="6">
                  <c:v>OBD U/S</c:v>
                </c:pt>
                <c:pt idx="7">
                  <c:v>LENGTH VARIATION</c:v>
                </c:pt>
                <c:pt idx="8">
                  <c:v>TURNING GROOVE POSITION OUT</c:v>
                </c:pt>
                <c:pt idx="9">
                  <c:v>TCE OUT</c:v>
                </c:pt>
                <c:pt idx="10">
                  <c:v>CENTER DAMAGE</c:v>
                </c:pt>
                <c:pt idx="11">
                  <c:v>SHAVING CUTTER MARK</c:v>
                </c:pt>
              </c:strCache>
            </c:strRef>
          </c:cat>
          <c:val>
            <c:numRef>
              <c:f>'Shaft line A'!$E$53:$E$64</c:f>
              <c:numCache>
                <c:formatCode>0.0</c:formatCode>
                <c:ptCount val="12"/>
                <c:pt idx="0">
                  <c:v>50.680272108843539</c:v>
                </c:pt>
                <c:pt idx="1">
                  <c:v>61.904761904761905</c:v>
                </c:pt>
                <c:pt idx="2">
                  <c:v>71.428571428571431</c:v>
                </c:pt>
                <c:pt idx="3">
                  <c:v>79.591836734693871</c:v>
                </c:pt>
                <c:pt idx="4">
                  <c:v>84.693877551020407</c:v>
                </c:pt>
                <c:pt idx="5">
                  <c:v>87.755102040816325</c:v>
                </c:pt>
                <c:pt idx="6">
                  <c:v>90.476190476190482</c:v>
                </c:pt>
                <c:pt idx="7">
                  <c:v>92.857142857142861</c:v>
                </c:pt>
                <c:pt idx="8">
                  <c:v>95.238095238095241</c:v>
                </c:pt>
                <c:pt idx="9">
                  <c:v>97.278911564625844</c:v>
                </c:pt>
                <c:pt idx="10">
                  <c:v>98.979591836734699</c:v>
                </c:pt>
                <c:pt idx="11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888-4A61-AECD-D8533DF4B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397664"/>
        <c:axId val="223397104"/>
      </c:lineChart>
      <c:catAx>
        <c:axId val="22339598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DEFECTS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42516472734480076"/>
              <c:y val="0.9293333333333331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3396544"/>
        <c:crosses val="autoZero"/>
        <c:auto val="1"/>
        <c:lblAlgn val="ctr"/>
        <c:lblOffset val="100"/>
        <c:noMultiLvlLbl val="0"/>
      </c:catAx>
      <c:valAx>
        <c:axId val="223396544"/>
        <c:scaling>
          <c:orientation val="minMax"/>
          <c:max val="294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3395984"/>
        <c:crosses val="autoZero"/>
        <c:crossBetween val="between"/>
        <c:majorUnit val="50"/>
      </c:valAx>
      <c:valAx>
        <c:axId val="223397104"/>
        <c:scaling>
          <c:orientation val="minMax"/>
          <c:max val="1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3397664"/>
        <c:crosses val="max"/>
        <c:crossBetween val="between"/>
        <c:majorUnit val="20"/>
      </c:valAx>
      <c:catAx>
        <c:axId val="223397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33971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2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HONNING REJECTION PARETO JUNE -22</a:t>
            </a:r>
          </a:p>
        </c:rich>
      </c:tx>
      <c:layout>
        <c:manualLayout>
          <c:xMode val="edge"/>
          <c:yMode val="edge"/>
          <c:x val="0.41863652570154986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3154958391292E-2"/>
          <c:y val="0.18297061015521207"/>
          <c:w val="0.82139550655709281"/>
          <c:h val="0.562416771977576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HONNING!$C$2</c:f>
              <c:strCache>
                <c:ptCount val="1"/>
                <c:pt idx="0">
                  <c:v>Rej 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3237454151038691E-2"/>
                  <c:y val="2.153080521132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3D-4398-9BB9-18C572AD31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HONNING!$B$3:$B$19</c:f>
              <c:strCache>
                <c:ptCount val="17"/>
                <c:pt idx="0">
                  <c:v>GPDN -ECN2</c:v>
                </c:pt>
                <c:pt idx="1">
                  <c:v>GPD HLX</c:v>
                </c:pt>
                <c:pt idx="2">
                  <c:v>GEAR REAR WHEEL-WEGO</c:v>
                </c:pt>
                <c:pt idx="3">
                  <c:v>GPD-KONA</c:v>
                </c:pt>
                <c:pt idx="4">
                  <c:v>GPD -TVS APACHE</c:v>
                </c:pt>
                <c:pt idx="5">
                  <c:v>C2-KONA</c:v>
                </c:pt>
                <c:pt idx="6">
                  <c:v>C5-KONA</c:v>
                </c:pt>
                <c:pt idx="7">
                  <c:v>GPDN-HLX</c:v>
                </c:pt>
                <c:pt idx="8">
                  <c:v>C1 -K1CA</c:v>
                </c:pt>
                <c:pt idx="9">
                  <c:v>M2  - K1CA</c:v>
                </c:pt>
                <c:pt idx="10">
                  <c:v>M5-KONA</c:v>
                </c:pt>
                <c:pt idx="11">
                  <c:v>C1-KONA</c:v>
                </c:pt>
                <c:pt idx="12">
                  <c:v>Gear Final -KOPA</c:v>
                </c:pt>
                <c:pt idx="13">
                  <c:v>C3-KONA</c:v>
                </c:pt>
                <c:pt idx="14">
                  <c:v>GPD -TVS STAR</c:v>
                </c:pt>
                <c:pt idx="15">
                  <c:v>GPD -TVS SPORTS</c:v>
                </c:pt>
                <c:pt idx="16">
                  <c:v>C4 -K1CA</c:v>
                </c:pt>
              </c:strCache>
            </c:strRef>
          </c:cat>
          <c:val>
            <c:numRef>
              <c:f>HONNING!$C$3:$C$19</c:f>
              <c:numCache>
                <c:formatCode>0</c:formatCode>
                <c:ptCount val="17"/>
                <c:pt idx="0" formatCode="General">
                  <c:v>191</c:v>
                </c:pt>
                <c:pt idx="1">
                  <c:v>60</c:v>
                </c:pt>
                <c:pt idx="2">
                  <c:v>30</c:v>
                </c:pt>
                <c:pt idx="3">
                  <c:v>17</c:v>
                </c:pt>
                <c:pt idx="4">
                  <c:v>16</c:v>
                </c:pt>
                <c:pt idx="5">
                  <c:v>12</c:v>
                </c:pt>
                <c:pt idx="6" formatCode="General">
                  <c:v>11</c:v>
                </c:pt>
                <c:pt idx="7" formatCode="General">
                  <c:v>9</c:v>
                </c:pt>
                <c:pt idx="8" formatCode="General">
                  <c:v>8</c:v>
                </c:pt>
                <c:pt idx="9" formatCode="General">
                  <c:v>7</c:v>
                </c:pt>
                <c:pt idx="10" formatCode="General">
                  <c:v>6</c:v>
                </c:pt>
                <c:pt idx="11" formatCode="General">
                  <c:v>4</c:v>
                </c:pt>
                <c:pt idx="12" formatCode="General">
                  <c:v>4</c:v>
                </c:pt>
                <c:pt idx="13">
                  <c:v>3</c:v>
                </c:pt>
                <c:pt idx="14" formatCode="General">
                  <c:v>3</c:v>
                </c:pt>
                <c:pt idx="15" formatCode="General">
                  <c:v>2</c:v>
                </c:pt>
                <c:pt idx="16" formatCode="General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3D-4398-9BB9-18C572AD318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26288208"/>
        <c:axId val="226288768"/>
      </c:barChart>
      <c:lineChart>
        <c:grouping val="standard"/>
        <c:varyColors val="0"/>
        <c:ser>
          <c:idx val="1"/>
          <c:order val="1"/>
          <c:tx>
            <c:strRef>
              <c:f>HONNING!$E$2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8535151560313639E-2"/>
                  <c:y val="-0.114487193433130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3D-4398-9BB9-18C572AD31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HONNING!$B$3:$B$19</c:f>
              <c:strCache>
                <c:ptCount val="17"/>
                <c:pt idx="0">
                  <c:v>GPDN -ECN2</c:v>
                </c:pt>
                <c:pt idx="1">
                  <c:v>GPD HLX</c:v>
                </c:pt>
                <c:pt idx="2">
                  <c:v>GEAR REAR WHEEL-WEGO</c:v>
                </c:pt>
                <c:pt idx="3">
                  <c:v>GPD-KONA</c:v>
                </c:pt>
                <c:pt idx="4">
                  <c:v>GPD -TVS APACHE</c:v>
                </c:pt>
                <c:pt idx="5">
                  <c:v>C2-KONA</c:v>
                </c:pt>
                <c:pt idx="6">
                  <c:v>C5-KONA</c:v>
                </c:pt>
                <c:pt idx="7">
                  <c:v>GPDN-HLX</c:v>
                </c:pt>
                <c:pt idx="8">
                  <c:v>C1 -K1CA</c:v>
                </c:pt>
                <c:pt idx="9">
                  <c:v>M2  - K1CA</c:v>
                </c:pt>
                <c:pt idx="10">
                  <c:v>M5-KONA</c:v>
                </c:pt>
                <c:pt idx="11">
                  <c:v>C1-KONA</c:v>
                </c:pt>
                <c:pt idx="12">
                  <c:v>Gear Final -KOPA</c:v>
                </c:pt>
                <c:pt idx="13">
                  <c:v>C3-KONA</c:v>
                </c:pt>
                <c:pt idx="14">
                  <c:v>GPD -TVS STAR</c:v>
                </c:pt>
                <c:pt idx="15">
                  <c:v>GPD -TVS SPORTS</c:v>
                </c:pt>
                <c:pt idx="16">
                  <c:v>C4 -K1CA</c:v>
                </c:pt>
              </c:strCache>
            </c:strRef>
          </c:cat>
          <c:val>
            <c:numRef>
              <c:f>HONNING!$E$3:$E$19</c:f>
              <c:numCache>
                <c:formatCode>0.0</c:formatCode>
                <c:ptCount val="17"/>
                <c:pt idx="0">
                  <c:v>49.61038961038961</c:v>
                </c:pt>
                <c:pt idx="1">
                  <c:v>65.194805194805198</c:v>
                </c:pt>
                <c:pt idx="2">
                  <c:v>72.987012987012989</c:v>
                </c:pt>
                <c:pt idx="3">
                  <c:v>77.402597402597408</c:v>
                </c:pt>
                <c:pt idx="4">
                  <c:v>81.558441558441558</c:v>
                </c:pt>
                <c:pt idx="5">
                  <c:v>84.675324675324674</c:v>
                </c:pt>
                <c:pt idx="6">
                  <c:v>87.532467532467535</c:v>
                </c:pt>
                <c:pt idx="7">
                  <c:v>89.870129870129873</c:v>
                </c:pt>
                <c:pt idx="8">
                  <c:v>91.94805194805194</c:v>
                </c:pt>
                <c:pt idx="9">
                  <c:v>93.766233766233768</c:v>
                </c:pt>
                <c:pt idx="10">
                  <c:v>95.324675324675326</c:v>
                </c:pt>
                <c:pt idx="11">
                  <c:v>96.36363636363636</c:v>
                </c:pt>
                <c:pt idx="12">
                  <c:v>97.402597402597408</c:v>
                </c:pt>
                <c:pt idx="13">
                  <c:v>98.181818181818187</c:v>
                </c:pt>
                <c:pt idx="14">
                  <c:v>98.961038961038966</c:v>
                </c:pt>
                <c:pt idx="15">
                  <c:v>99.480519480519476</c:v>
                </c:pt>
                <c:pt idx="1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E3D-4398-9BB9-18C572AD31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6289888"/>
        <c:axId val="226289328"/>
      </c:lineChart>
      <c:catAx>
        <c:axId val="22628820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PARTS</a:t>
                </a:r>
              </a:p>
            </c:rich>
          </c:tx>
          <c:layout>
            <c:manualLayout>
              <c:xMode val="edge"/>
              <c:yMode val="edge"/>
              <c:x val="0.47378127723774688"/>
              <c:y val="0.9214612617867212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6288768"/>
        <c:crosses val="autoZero"/>
        <c:auto val="1"/>
        <c:lblAlgn val="ctr"/>
        <c:lblOffset val="100"/>
        <c:noMultiLvlLbl val="0"/>
      </c:catAx>
      <c:valAx>
        <c:axId val="226288768"/>
        <c:scaling>
          <c:orientation val="minMax"/>
          <c:max val="39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layout>
            <c:manualLayout>
              <c:xMode val="edge"/>
              <c:yMode val="edge"/>
              <c:x val="1.5611471947643939E-2"/>
              <c:y val="0.2953487858959059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6288208"/>
        <c:crosses val="autoZero"/>
        <c:crossBetween val="between"/>
      </c:valAx>
      <c:valAx>
        <c:axId val="226289328"/>
        <c:scaling>
          <c:orientation val="minMax"/>
          <c:max val="10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6289888"/>
        <c:crosses val="max"/>
        <c:crossBetween val="between"/>
        <c:majorUnit val="20"/>
      </c:valAx>
      <c:catAx>
        <c:axId val="226289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62893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100">
          <a:solidFill>
            <a:sysClr val="windowText" lastClr="000000"/>
          </a:solidFill>
        </a:defRPr>
      </a:pPr>
      <a:endParaRPr lang="en-US"/>
    </a:p>
  </c:txPr>
  <c:externalData r:id="rId2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GPDN ECN-2  REJECTION JUNE-22</a:t>
            </a:r>
          </a:p>
        </c:rich>
      </c:tx>
      <c:layout>
        <c:manualLayout>
          <c:xMode val="edge"/>
          <c:yMode val="edge"/>
          <c:x val="0.29304198361343448"/>
          <c:y val="1.097393689986282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740756121461814"/>
          <c:y val="0.21260012877986997"/>
          <c:w val="0.76282276378001812"/>
          <c:h val="0.3841277121388348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5.4626884155612676E-2"/>
                  <c:y val="7.544803506501667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68F-4AAE-912B-F917952158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HONNING!$B$25:$B$26</c:f>
              <c:strCache>
                <c:ptCount val="2"/>
                <c:pt idx="0">
                  <c:v>TCE MORE</c:v>
                </c:pt>
                <c:pt idx="1">
                  <c:v>ID O/S</c:v>
                </c:pt>
              </c:strCache>
            </c:strRef>
          </c:cat>
          <c:val>
            <c:numRef>
              <c:f>HONNING!$C$25:$C$26</c:f>
              <c:numCache>
                <c:formatCode>General</c:formatCode>
                <c:ptCount val="2"/>
                <c:pt idx="0" formatCode="0">
                  <c:v>185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8F-4AAE-912B-F9179521584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26293248"/>
        <c:axId val="226293808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strRef>
              <c:f>HONNING!$B$25:$B$26</c:f>
              <c:strCache>
                <c:ptCount val="2"/>
                <c:pt idx="0">
                  <c:v>TCE MORE</c:v>
                </c:pt>
                <c:pt idx="1">
                  <c:v>ID O/S</c:v>
                </c:pt>
              </c:strCache>
            </c:strRef>
          </c:cat>
          <c:val>
            <c:numRef>
              <c:f>HONNING!$E$25:$E$26</c:f>
              <c:numCache>
                <c:formatCode>0.0</c:formatCode>
                <c:ptCount val="2"/>
                <c:pt idx="0">
                  <c:v>96.858638743455501</c:v>
                </c:pt>
                <c:pt idx="1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8F-4AAE-912B-F91795215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895712"/>
        <c:axId val="32906944"/>
      </c:lineChart>
      <c:catAx>
        <c:axId val="22629324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DEFECTS</a:t>
                </a:r>
              </a:p>
            </c:rich>
          </c:tx>
          <c:layout>
            <c:manualLayout>
              <c:xMode val="edge"/>
              <c:yMode val="edge"/>
              <c:x val="0.44197802961543281"/>
              <c:y val="0.9214612264376044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6293808"/>
        <c:crosses val="autoZero"/>
        <c:auto val="1"/>
        <c:lblAlgn val="ctr"/>
        <c:lblOffset val="100"/>
        <c:noMultiLvlLbl val="0"/>
      </c:catAx>
      <c:valAx>
        <c:axId val="226293808"/>
        <c:scaling>
          <c:orientation val="minMax"/>
          <c:max val="19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layout>
            <c:manualLayout>
              <c:xMode val="edge"/>
              <c:yMode val="edge"/>
              <c:x val="3.6447095142272969E-3"/>
              <c:y val="0.2516818856998761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6293248"/>
        <c:crosses val="autoZero"/>
        <c:crossBetween val="between"/>
        <c:majorUnit val="60"/>
      </c:valAx>
      <c:valAx>
        <c:axId val="32906944"/>
        <c:scaling>
          <c:orientation val="minMax"/>
          <c:max val="100"/>
        </c:scaling>
        <c:delete val="0"/>
        <c:axPos val="r"/>
        <c:numFmt formatCode="0.0" sourceLinked="1"/>
        <c:majorTickMark val="out"/>
        <c:minorTickMark val="none"/>
        <c:tickLblPos val="nextTo"/>
        <c:crossAx val="32895712"/>
        <c:crosses val="max"/>
        <c:crossBetween val="between"/>
      </c:valAx>
      <c:catAx>
        <c:axId val="32895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29069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>
          <a:solidFill>
            <a:sysClr val="windowText" lastClr="000000"/>
          </a:solidFill>
        </a:defRPr>
      </a:pPr>
      <a:endParaRPr lang="en-US"/>
    </a:p>
  </c:txPr>
  <c:externalData r:id="rId2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GPD HLX  REJECTION JUNE-22</a:t>
            </a:r>
          </a:p>
        </c:rich>
      </c:tx>
      <c:layout>
        <c:manualLayout>
          <c:xMode val="edge"/>
          <c:yMode val="edge"/>
          <c:x val="0.23467360656625633"/>
          <c:y val="9.38509815433816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747518830596926"/>
          <c:y val="0.21260012877986997"/>
          <c:w val="0.77275511679570963"/>
          <c:h val="0.3841277121388348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4.718365649838329E-2"/>
                  <c:y val="2.152879038268364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1D9-4BC7-88A9-AB03EB3FB9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HONNING!$B$36:$B$38</c:f>
              <c:strCache>
                <c:ptCount val="3"/>
                <c:pt idx="0">
                  <c:v>HONNING UNCLEAR</c:v>
                </c:pt>
                <c:pt idx="1">
                  <c:v>TCE OUT</c:v>
                </c:pt>
                <c:pt idx="2">
                  <c:v>HONNING BORE O/S</c:v>
                </c:pt>
              </c:strCache>
            </c:strRef>
          </c:cat>
          <c:val>
            <c:numRef>
              <c:f>HONNING!$C$36:$C$38</c:f>
              <c:numCache>
                <c:formatCode>General</c:formatCode>
                <c:ptCount val="3"/>
                <c:pt idx="0" formatCode="0">
                  <c:v>44</c:v>
                </c:pt>
                <c:pt idx="1">
                  <c:v>9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D9-4BC7-88A9-AB03EB3FB9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26789424"/>
        <c:axId val="226789984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5.981579035293858E-3"/>
                  <c:y val="-2.12086452156443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1D9-4BC7-88A9-AB03EB3FB9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HONNING!$B$36</c:f>
              <c:strCache>
                <c:ptCount val="1"/>
                <c:pt idx="0">
                  <c:v>HONNING UNCLEAR</c:v>
                </c:pt>
              </c:strCache>
            </c:strRef>
          </c:cat>
          <c:val>
            <c:numRef>
              <c:f>HONNING!$E$36</c:f>
              <c:numCache>
                <c:formatCode>0.0</c:formatCode>
                <c:ptCount val="1"/>
                <c:pt idx="0">
                  <c:v>81.481481481481481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1D9-4BC7-88A9-AB03EB3FB9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6791104"/>
        <c:axId val="226790544"/>
      </c:lineChart>
      <c:catAx>
        <c:axId val="22678942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DEFECTS</a:t>
                </a:r>
              </a:p>
            </c:rich>
          </c:tx>
          <c:layout>
            <c:manualLayout>
              <c:xMode val="edge"/>
              <c:yMode val="edge"/>
              <c:x val="0.44197802961543281"/>
              <c:y val="0.9214612264376044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6789984"/>
        <c:crosses val="autoZero"/>
        <c:auto val="1"/>
        <c:lblAlgn val="ctr"/>
        <c:lblOffset val="100"/>
        <c:noMultiLvlLbl val="0"/>
      </c:catAx>
      <c:valAx>
        <c:axId val="226789984"/>
        <c:scaling>
          <c:orientation val="minMax"/>
          <c:max val="54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layout>
            <c:manualLayout>
              <c:xMode val="edge"/>
              <c:yMode val="edge"/>
              <c:x val="3.6445825948888807E-3"/>
              <c:y val="0.2649644888249467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6789424"/>
        <c:crosses val="autoZero"/>
        <c:crossBetween val="between"/>
        <c:majorUnit val="10"/>
      </c:valAx>
      <c:valAx>
        <c:axId val="226790544"/>
        <c:scaling>
          <c:orientation val="minMax"/>
          <c:max val="100"/>
          <c:min val="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6791104"/>
        <c:crosses val="max"/>
        <c:crossBetween val="between"/>
        <c:majorUnit val="20"/>
      </c:valAx>
      <c:catAx>
        <c:axId val="226791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679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>
          <a:solidFill>
            <a:sysClr val="windowText" lastClr="000000"/>
          </a:solidFill>
        </a:defRPr>
      </a:pPr>
      <a:endParaRPr lang="en-US"/>
    </a:p>
  </c:txPr>
  <c:externalData r:id="rId2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GEAR REAR WHEEL WEGO REJECTION JUNE-22</a:t>
            </a:r>
          </a:p>
        </c:rich>
      </c:tx>
      <c:layout>
        <c:manualLayout>
          <c:xMode val="edge"/>
          <c:yMode val="edge"/>
          <c:x val="0.15981455542807804"/>
          <c:y val="2.3747665903624867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747518830596926"/>
          <c:y val="0.21260012877986997"/>
          <c:w val="0.77275511679570963"/>
          <c:h val="0.384127712138834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HONNING!$C$49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3.2096433490368156E-2"/>
                  <c:y val="2.152879038268364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C19-4CD8-B8AD-A978517F08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HONNING!$B$50:$B$51</c:f>
              <c:strCache>
                <c:ptCount val="2"/>
                <c:pt idx="0">
                  <c:v>HONNING BORE O/S</c:v>
                </c:pt>
                <c:pt idx="1">
                  <c:v>HONNING OVALITY</c:v>
                </c:pt>
              </c:strCache>
            </c:strRef>
          </c:cat>
          <c:val>
            <c:numRef>
              <c:f>HONNING!$C$50:$C$51</c:f>
              <c:numCache>
                <c:formatCode>0</c:formatCode>
                <c:ptCount val="2"/>
                <c:pt idx="0">
                  <c:v>22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19-4CD8-B8AD-A978517F087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26793904"/>
        <c:axId val="226794464"/>
      </c:barChart>
      <c:lineChart>
        <c:grouping val="standard"/>
        <c:varyColors val="0"/>
        <c:ser>
          <c:idx val="1"/>
          <c:order val="1"/>
          <c:tx>
            <c:strRef>
              <c:f>HONNING!$E$49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strRef>
              <c:f>HONNING!$B$50</c:f>
              <c:strCache>
                <c:ptCount val="1"/>
                <c:pt idx="0">
                  <c:v>HONNING BORE O/S</c:v>
                </c:pt>
              </c:strCache>
            </c:strRef>
          </c:cat>
          <c:val>
            <c:numRef>
              <c:f>HONNING!$E$50</c:f>
              <c:numCache>
                <c:formatCode>0.0</c:formatCode>
                <c:ptCount val="1"/>
                <c:pt idx="0">
                  <c:v>73.333333333333329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19-4CD8-B8AD-A978517F0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6795584"/>
        <c:axId val="226795024"/>
      </c:lineChart>
      <c:catAx>
        <c:axId val="22679390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DEFECTS</a:t>
                </a:r>
              </a:p>
            </c:rich>
          </c:tx>
          <c:layout>
            <c:manualLayout>
              <c:xMode val="edge"/>
              <c:yMode val="edge"/>
              <c:x val="0.44197802961543281"/>
              <c:y val="0.9214612264376044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6794464"/>
        <c:crosses val="autoZero"/>
        <c:auto val="1"/>
        <c:lblAlgn val="ctr"/>
        <c:lblOffset val="100"/>
        <c:noMultiLvlLbl val="0"/>
      </c:catAx>
      <c:valAx>
        <c:axId val="226794464"/>
        <c:scaling>
          <c:orientation val="minMax"/>
          <c:max val="37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layout>
            <c:manualLayout>
              <c:xMode val="edge"/>
              <c:yMode val="edge"/>
              <c:x val="3.6447095142272969E-3"/>
              <c:y val="0.2507158892827719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6793904"/>
        <c:crosses val="autoZero"/>
        <c:crossBetween val="between"/>
        <c:majorUnit val="9"/>
      </c:valAx>
      <c:valAx>
        <c:axId val="226795024"/>
        <c:scaling>
          <c:orientation val="minMax"/>
          <c:max val="100"/>
          <c:min val="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6795584"/>
        <c:crosses val="max"/>
        <c:crossBetween val="between"/>
        <c:majorUnit val="20"/>
      </c:valAx>
      <c:catAx>
        <c:axId val="2267955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67950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>
          <a:solidFill>
            <a:sysClr val="windowText" lastClr="000000"/>
          </a:solidFill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1" u="sng"/>
            </a:pPr>
            <a:r>
              <a:rPr lang="en-IN" b="1" u="sng"/>
              <a:t>MAP-BLR REJECTION TREND 2022-2023</a:t>
            </a:r>
          </a:p>
        </c:rich>
      </c:tx>
      <c:layout>
        <c:manualLayout>
          <c:xMode val="edge"/>
          <c:yMode val="edge"/>
          <c:x val="0.44351062692895232"/>
          <c:y val="1.2792293089801874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7.8126003539101763E-2"/>
          <c:y val="0.13681056722356061"/>
          <c:w val="0.88464380313912572"/>
          <c:h val="0.571321617134983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'OVERALL REJECTION TREND (2)'!$C$4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091-4215-B224-15BEFA57C860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091-4215-B224-15BEFA57C860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091-4215-B224-15BEFA57C860}"/>
              </c:ext>
            </c:extLst>
          </c:dPt>
          <c:dLbls>
            <c:spPr>
              <a:noFill/>
              <a:ln w="25400">
                <a:noFill/>
              </a:ln>
            </c:spPr>
            <c:txPr>
              <a:bodyPr rot="-5400000" vert="horz"/>
              <a:lstStyle/>
              <a:p>
                <a:pPr algn="ctr">
                  <a:defRPr>
                    <a:solidFill>
                      <a:srgbClr val="FF0000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'OVERALL REJECTION TREND (2)'!$B$5:$B$19</c:f>
              <c:strCache>
                <c:ptCount val="15"/>
                <c:pt idx="0">
                  <c:v> AVG-2019-20</c:v>
                </c:pt>
                <c:pt idx="1">
                  <c:v>AVG-2020-21</c:v>
                </c:pt>
                <c:pt idx="2">
                  <c:v>AVG-2021-22</c:v>
                </c:pt>
                <c:pt idx="3">
                  <c:v>Apr-22</c:v>
                </c:pt>
                <c:pt idx="4">
                  <c:v>May-22</c:v>
                </c:pt>
                <c:pt idx="5">
                  <c:v>Jun-22</c:v>
                </c:pt>
                <c:pt idx="6">
                  <c:v>Jul-22</c:v>
                </c:pt>
                <c:pt idx="7">
                  <c:v>Aug-22</c:v>
                </c:pt>
                <c:pt idx="8">
                  <c:v>Sep-22</c:v>
                </c:pt>
                <c:pt idx="9">
                  <c:v>Oct-22</c:v>
                </c:pt>
                <c:pt idx="10">
                  <c:v>Nov-22</c:v>
                </c:pt>
                <c:pt idx="11">
                  <c:v>Dec-22</c:v>
                </c:pt>
                <c:pt idx="12">
                  <c:v>Jan-23</c:v>
                </c:pt>
                <c:pt idx="13">
                  <c:v>Feb-23</c:v>
                </c:pt>
                <c:pt idx="14">
                  <c:v>Mar-23</c:v>
                </c:pt>
              </c:strCache>
            </c:strRef>
          </c:cat>
          <c:val>
            <c:numRef>
              <c:f>'OVERALL REJECTION TREND (2)'!$C$5:$C$19</c:f>
              <c:numCache>
                <c:formatCode>0.00%</c:formatCode>
                <c:ptCount val="15"/>
                <c:pt idx="0">
                  <c:v>3.0999999999999999E-3</c:v>
                </c:pt>
                <c:pt idx="1">
                  <c:v>5.8999999999999999E-3</c:v>
                </c:pt>
                <c:pt idx="2">
                  <c:v>1.0200000000000001E-2</c:v>
                </c:pt>
                <c:pt idx="3">
                  <c:v>1.2800000000000001E-2</c:v>
                </c:pt>
                <c:pt idx="4">
                  <c:v>1.4999999999999999E-2</c:v>
                </c:pt>
                <c:pt idx="5">
                  <c:v>1.9099999999999999E-2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91-4215-B224-15BEFA57C8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295936"/>
        <c:axId val="30298496"/>
      </c:barChart>
      <c:lineChart>
        <c:grouping val="standard"/>
        <c:varyColors val="0"/>
        <c:ser>
          <c:idx val="1"/>
          <c:order val="1"/>
          <c:tx>
            <c:strRef>
              <c:f>'OVERALL REJECTION TREND (2)'!$D$4</c:f>
              <c:strCache>
                <c:ptCount val="1"/>
                <c:pt idx="0">
                  <c:v>Target</c:v>
                </c:pt>
              </c:strCache>
            </c:strRef>
          </c:tx>
          <c:spPr>
            <a:ln w="12700">
              <a:solidFill>
                <a:srgbClr val="00B05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dLbls>
            <c:dLbl>
              <c:idx val="0"/>
              <c:layout>
                <c:manualLayout>
                  <c:x val="-1.9088999171430698E-2"/>
                  <c:y val="-7.9602031627704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091-4215-B224-15BEFA57C860}"/>
                </c:ext>
              </c:extLst>
            </c:dLbl>
            <c:spPr>
              <a:noFill/>
              <a:ln w="25400">
                <a:noFill/>
              </a:ln>
            </c:spPr>
            <c:txPr>
              <a:bodyPr rot="-5400000" vert="horz"/>
              <a:lstStyle/>
              <a:p>
                <a:pPr algn="ctr">
                  <a:defRPr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'OVERALL REJECTION TREND (2)'!$B$8:$B$19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'OVERALL REJECTION TREND (2)'!$D$5:$D$19</c:f>
              <c:numCache>
                <c:formatCode>0.00%</c:formatCode>
                <c:ptCount val="15"/>
                <c:pt idx="0">
                  <c:v>2E-3</c:v>
                </c:pt>
                <c:pt idx="1">
                  <c:v>2.2000000000000001E-3</c:v>
                </c:pt>
                <c:pt idx="2">
                  <c:v>2.3999999999999998E-3</c:v>
                </c:pt>
                <c:pt idx="3">
                  <c:v>2.3999999999999998E-3</c:v>
                </c:pt>
                <c:pt idx="4">
                  <c:v>2.3999999999999998E-3</c:v>
                </c:pt>
                <c:pt idx="5">
                  <c:v>2.3999999999999998E-3</c:v>
                </c:pt>
                <c:pt idx="6">
                  <c:v>2.0999999999999999E-3</c:v>
                </c:pt>
                <c:pt idx="7">
                  <c:v>2.0999999999999999E-3</c:v>
                </c:pt>
                <c:pt idx="8">
                  <c:v>2.0999999999999999E-3</c:v>
                </c:pt>
                <c:pt idx="9">
                  <c:v>1.8E-3</c:v>
                </c:pt>
                <c:pt idx="10">
                  <c:v>1.8E-3</c:v>
                </c:pt>
                <c:pt idx="11">
                  <c:v>1.8E-3</c:v>
                </c:pt>
                <c:pt idx="12">
                  <c:v>1.6000000000000001E-3</c:v>
                </c:pt>
                <c:pt idx="13">
                  <c:v>1.6000000000000001E-3</c:v>
                </c:pt>
                <c:pt idx="14">
                  <c:v>1.6000000000000001E-3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091-4215-B224-15BEFA57C8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295936"/>
        <c:axId val="30298496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'OVERALL REJECTION TREND (2)'!$E$4</c15:sqref>
                        </c15:formulaRef>
                      </c:ext>
                    </c:extLst>
                    <c:strCache>
                      <c:ptCount val="1"/>
                      <c:pt idx="0">
                        <c:v>Trigger Target</c:v>
                      </c:pt>
                    </c:strCache>
                  </c:strRef>
                </c:tx>
                <c:spPr>
                  <a:ln>
                    <a:solidFill>
                      <a:srgbClr val="C0504D">
                        <a:lumMod val="75000"/>
                      </a:srgbClr>
                    </a:solidFill>
                  </a:ln>
                </c:spPr>
                <c:marker>
                  <c:spPr>
                    <a:ln>
                      <a:solidFill>
                        <a:srgbClr val="C0504D">
                          <a:lumMod val="75000"/>
                        </a:srgbClr>
                      </a:solidFill>
                    </a:ln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'OVERALL REJECTION TREND (2)'!$B$8:$B$19</c15:sqref>
                        </c15:formulaRef>
                      </c:ext>
                    </c:extLst>
                    <c:numCache>
                      <c:formatCode>mmm\-yy</c:formatCode>
                      <c:ptCount val="12"/>
                      <c:pt idx="0">
                        <c:v>44652</c:v>
                      </c:pt>
                      <c:pt idx="1">
                        <c:v>44682</c:v>
                      </c:pt>
                      <c:pt idx="2">
                        <c:v>44713</c:v>
                      </c:pt>
                      <c:pt idx="3">
                        <c:v>44743</c:v>
                      </c:pt>
                      <c:pt idx="4">
                        <c:v>44774</c:v>
                      </c:pt>
                      <c:pt idx="5">
                        <c:v>44805</c:v>
                      </c:pt>
                      <c:pt idx="6">
                        <c:v>44835</c:v>
                      </c:pt>
                      <c:pt idx="7">
                        <c:v>44866</c:v>
                      </c:pt>
                      <c:pt idx="8">
                        <c:v>44896</c:v>
                      </c:pt>
                      <c:pt idx="9">
                        <c:v>44927</c:v>
                      </c:pt>
                      <c:pt idx="10">
                        <c:v>44958</c:v>
                      </c:pt>
                      <c:pt idx="11">
                        <c:v>44986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'OVERALL REJECTION TREND (2)'!$E$5:$E$19</c15:sqref>
                        </c15:formulaRef>
                      </c:ext>
                    </c:extLst>
                    <c:numCache>
                      <c:formatCode>0.00</c:formatCode>
                      <c:ptCount val="15"/>
                      <c:pt idx="0">
                        <c:v>1.6000000000000001E-3</c:v>
                      </c:pt>
                      <c:pt idx="1">
                        <c:v>1.7600000000000003E-3</c:v>
                      </c:pt>
                      <c:pt idx="2">
                        <c:v>1.9199999999999998E-3</c:v>
                      </c:pt>
                      <c:pt idx="3">
                        <c:v>1.9199999999999998E-3</c:v>
                      </c:pt>
                      <c:pt idx="4">
                        <c:v>1.9199999999999998E-3</c:v>
                      </c:pt>
                      <c:pt idx="5">
                        <c:v>1.9199999999999998E-3</c:v>
                      </c:pt>
                      <c:pt idx="6">
                        <c:v>1.6800000000000001E-3</c:v>
                      </c:pt>
                      <c:pt idx="7">
                        <c:v>1.6800000000000001E-3</c:v>
                      </c:pt>
                      <c:pt idx="8">
                        <c:v>1.6800000000000001E-3</c:v>
                      </c:pt>
                      <c:pt idx="9">
                        <c:v>1.4400000000000001E-3</c:v>
                      </c:pt>
                      <c:pt idx="10">
                        <c:v>1.4400000000000001E-3</c:v>
                      </c:pt>
                      <c:pt idx="11">
                        <c:v>1.4400000000000001E-3</c:v>
                      </c:pt>
                      <c:pt idx="12">
                        <c:v>1.2800000000000001E-3</c:v>
                      </c:pt>
                      <c:pt idx="13">
                        <c:v>1.2800000000000001E-3</c:v>
                      </c:pt>
                      <c:pt idx="14">
                        <c:v>1.2800000000000001E-3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A091-4215-B224-15BEFA57C860}"/>
                  </c:ext>
                </c:extLst>
              </c15:ser>
            </c15:filteredLineSeries>
          </c:ext>
        </c:extLst>
      </c:lineChart>
      <c:catAx>
        <c:axId val="30295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Month </a:t>
                </a:r>
              </a:p>
            </c:rich>
          </c:tx>
          <c:layout>
            <c:manualLayout>
              <c:xMode val="edge"/>
              <c:yMode val="edge"/>
              <c:x val="0.46238999019594912"/>
              <c:y val="0.91828703703703696"/>
            </c:manualLayout>
          </c:layout>
          <c:overlay val="0"/>
          <c:spPr>
            <a:noFill/>
            <a:ln w="25400">
              <a:noFill/>
            </a:ln>
          </c:spPr>
        </c:title>
        <c:numFmt formatCode="m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30298496"/>
        <c:crosses val="autoZero"/>
        <c:auto val="1"/>
        <c:lblAlgn val="ctr"/>
        <c:lblOffset val="100"/>
        <c:noMultiLvlLbl val="1"/>
      </c:catAx>
      <c:valAx>
        <c:axId val="30298496"/>
        <c:scaling>
          <c:orientation val="minMax"/>
          <c:max val="2.0000000000000004E-2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% Rejection</a:t>
                </a:r>
              </a:p>
            </c:rich>
          </c:tx>
          <c:layout>
            <c:manualLayout>
              <c:xMode val="edge"/>
              <c:yMode val="edge"/>
              <c:x val="1.9608897010740551E-3"/>
              <c:y val="0.33180910525719171"/>
            </c:manualLayout>
          </c:layout>
          <c:overlay val="0"/>
          <c:spPr>
            <a:noFill/>
            <a:ln w="25400">
              <a:noFill/>
            </a:ln>
          </c:spPr>
        </c:title>
        <c:numFmt formatCode="0.00%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30295936"/>
        <c:crosses val="autoZero"/>
        <c:crossBetween val="between"/>
        <c:majorUnit val="5.000000000000001E-3"/>
        <c:minorUnit val="2.0000000000000005E-3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819975328164207"/>
          <c:y val="2.3196888222311637E-2"/>
          <c:w val="0.21800246718357927"/>
          <c:h val="0.15637658362902537"/>
        </c:manualLayout>
      </c:layout>
      <c:overlay val="0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8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2">
    <c:autoUpdate val="0"/>
  </c:externalData>
  <c:userShapes r:id="rId3"/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sng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u="sng"/>
              <a:t>FORGING LINE REJECTION  JUNE-22</a:t>
            </a:r>
          </a:p>
        </c:rich>
      </c:tx>
      <c:layout>
        <c:manualLayout>
          <c:xMode val="edge"/>
          <c:yMode val="edge"/>
          <c:x val="0.38019340002517571"/>
          <c:y val="2.8865221946111847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8630116560469421E-2"/>
          <c:y val="0.21260009706381947"/>
          <c:w val="0.81855272937875811"/>
          <c:h val="0.497037618505719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Forging!$C$1</c:f>
              <c:strCache>
                <c:ptCount val="1"/>
                <c:pt idx="0">
                  <c:v>Rej 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0474547163086096E-2"/>
                  <c:y val="-3.22967640638631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0C3-4C17-AF98-1D8747AEA1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Forging!$B$2:$B$15</c:f>
              <c:strCache>
                <c:ptCount val="14"/>
                <c:pt idx="0">
                  <c:v>RSD-KONA</c:v>
                </c:pt>
                <c:pt idx="1">
                  <c:v>M4-KONA</c:v>
                </c:pt>
                <c:pt idx="2">
                  <c:v>C5-KONA</c:v>
                </c:pt>
                <c:pt idx="3">
                  <c:v>M5-KONA</c:v>
                </c:pt>
                <c:pt idx="4">
                  <c:v>C4-KONA</c:v>
                </c:pt>
                <c:pt idx="5">
                  <c:v>M2  - K1CA</c:v>
                </c:pt>
                <c:pt idx="6">
                  <c:v>C4 -K1CA</c:v>
                </c:pt>
                <c:pt idx="7">
                  <c:v>M3 --K1CA</c:v>
                </c:pt>
                <c:pt idx="8">
                  <c:v>M4 - K1CA</c:v>
                </c:pt>
                <c:pt idx="9">
                  <c:v>M3-KONA</c:v>
                </c:pt>
                <c:pt idx="10">
                  <c:v>C3 -K1CA</c:v>
                </c:pt>
                <c:pt idx="11">
                  <c:v>C1 -K1CA</c:v>
                </c:pt>
                <c:pt idx="12">
                  <c:v>C3-KONA</c:v>
                </c:pt>
                <c:pt idx="13">
                  <c:v>PKS-KONA</c:v>
                </c:pt>
              </c:strCache>
            </c:strRef>
          </c:cat>
          <c:val>
            <c:numRef>
              <c:f>Forging!$C$2:$C$15</c:f>
              <c:numCache>
                <c:formatCode>General</c:formatCode>
                <c:ptCount val="14"/>
                <c:pt idx="0">
                  <c:v>183</c:v>
                </c:pt>
                <c:pt idx="1">
                  <c:v>132</c:v>
                </c:pt>
                <c:pt idx="2" formatCode="0">
                  <c:v>93</c:v>
                </c:pt>
                <c:pt idx="3" formatCode="0">
                  <c:v>77</c:v>
                </c:pt>
                <c:pt idx="4">
                  <c:v>59</c:v>
                </c:pt>
                <c:pt idx="5">
                  <c:v>58</c:v>
                </c:pt>
                <c:pt idx="6" formatCode="0">
                  <c:v>25</c:v>
                </c:pt>
                <c:pt idx="7">
                  <c:v>23</c:v>
                </c:pt>
                <c:pt idx="8" formatCode="0">
                  <c:v>18</c:v>
                </c:pt>
                <c:pt idx="9">
                  <c:v>16</c:v>
                </c:pt>
                <c:pt idx="10">
                  <c:v>15</c:v>
                </c:pt>
                <c:pt idx="11">
                  <c:v>9</c:v>
                </c:pt>
                <c:pt idx="12">
                  <c:v>6</c:v>
                </c:pt>
                <c:pt idx="13" formatCode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C3-4C17-AF98-1D8747AEA1C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26798944"/>
        <c:axId val="226799504"/>
      </c:barChart>
      <c:lineChart>
        <c:grouping val="standard"/>
        <c:varyColors val="0"/>
        <c:ser>
          <c:idx val="1"/>
          <c:order val="1"/>
          <c:tx>
            <c:strRef>
              <c:f>Forging!$E$1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5626294200662127E-2"/>
                  <c:y val="-0.1045245546360525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C3-4C17-AF98-1D8747AEA1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Forging!$B$2:$B$15</c:f>
              <c:strCache>
                <c:ptCount val="14"/>
                <c:pt idx="0">
                  <c:v>RSD-KONA</c:v>
                </c:pt>
                <c:pt idx="1">
                  <c:v>M4-KONA</c:v>
                </c:pt>
                <c:pt idx="2">
                  <c:v>C5-KONA</c:v>
                </c:pt>
                <c:pt idx="3">
                  <c:v>M5-KONA</c:v>
                </c:pt>
                <c:pt idx="4">
                  <c:v>C4-KONA</c:v>
                </c:pt>
                <c:pt idx="5">
                  <c:v>M2  - K1CA</c:v>
                </c:pt>
                <c:pt idx="6">
                  <c:v>C4 -K1CA</c:v>
                </c:pt>
                <c:pt idx="7">
                  <c:v>M3 --K1CA</c:v>
                </c:pt>
                <c:pt idx="8">
                  <c:v>M4 - K1CA</c:v>
                </c:pt>
                <c:pt idx="9">
                  <c:v>M3-KONA</c:v>
                </c:pt>
                <c:pt idx="10">
                  <c:v>C3 -K1CA</c:v>
                </c:pt>
                <c:pt idx="11">
                  <c:v>C1 -K1CA</c:v>
                </c:pt>
                <c:pt idx="12">
                  <c:v>C3-KONA</c:v>
                </c:pt>
                <c:pt idx="13">
                  <c:v>PKS-KONA</c:v>
                </c:pt>
              </c:strCache>
            </c:strRef>
          </c:cat>
          <c:val>
            <c:numRef>
              <c:f>Forging!$E$2:$E$15</c:f>
              <c:numCache>
                <c:formatCode>0.0</c:formatCode>
                <c:ptCount val="14"/>
                <c:pt idx="0">
                  <c:v>25.416666666666664</c:v>
                </c:pt>
                <c:pt idx="1">
                  <c:v>43.75</c:v>
                </c:pt>
                <c:pt idx="2">
                  <c:v>56.666666666666664</c:v>
                </c:pt>
                <c:pt idx="3">
                  <c:v>67.361111111111114</c:v>
                </c:pt>
                <c:pt idx="4">
                  <c:v>75.555555555555557</c:v>
                </c:pt>
                <c:pt idx="5">
                  <c:v>83.611111111111114</c:v>
                </c:pt>
                <c:pt idx="6">
                  <c:v>87.083333333333329</c:v>
                </c:pt>
                <c:pt idx="7">
                  <c:v>90.277777777777786</c:v>
                </c:pt>
                <c:pt idx="8">
                  <c:v>92.777777777777786</c:v>
                </c:pt>
                <c:pt idx="9">
                  <c:v>95</c:v>
                </c:pt>
                <c:pt idx="10">
                  <c:v>97.083333333333329</c:v>
                </c:pt>
                <c:pt idx="11">
                  <c:v>98.333333333333329</c:v>
                </c:pt>
                <c:pt idx="12">
                  <c:v>99.166666666666671</c:v>
                </c:pt>
                <c:pt idx="1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C3-4C17-AF98-1D8747AEA1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6800624"/>
        <c:axId val="226800064"/>
      </c:lineChart>
      <c:catAx>
        <c:axId val="226798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Parts</a:t>
                </a:r>
              </a:p>
            </c:rich>
          </c:tx>
          <c:layout>
            <c:manualLayout>
              <c:xMode val="edge"/>
              <c:yMode val="edge"/>
              <c:x val="0.44780934102769715"/>
              <c:y val="0.9495058949535182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799504"/>
        <c:crosses val="autoZero"/>
        <c:auto val="1"/>
        <c:lblAlgn val="ctr"/>
        <c:lblOffset val="100"/>
        <c:noMultiLvlLbl val="0"/>
      </c:catAx>
      <c:valAx>
        <c:axId val="226799504"/>
        <c:scaling>
          <c:orientation val="minMax"/>
          <c:max val="72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Rejection Qty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798944"/>
        <c:crosses val="autoZero"/>
        <c:crossBetween val="between"/>
        <c:majorUnit val="100"/>
      </c:valAx>
      <c:valAx>
        <c:axId val="226800064"/>
        <c:scaling>
          <c:orientation val="minMax"/>
          <c:max val="1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Cum %</a:t>
                </a:r>
              </a:p>
            </c:rich>
          </c:tx>
          <c:layout>
            <c:manualLayout>
              <c:xMode val="edge"/>
              <c:yMode val="edge"/>
              <c:x val="0.95611390284757114"/>
              <c:y val="0.3149752319908962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800624"/>
        <c:crosses val="max"/>
        <c:crossBetween val="between"/>
        <c:majorUnit val="20"/>
      </c:valAx>
      <c:catAx>
        <c:axId val="226800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68000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2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08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RSD K0NA REJECTION JUNE-22</a:t>
            </a:r>
          </a:p>
        </c:rich>
      </c:tx>
      <c:layout>
        <c:manualLayout>
          <c:xMode val="edge"/>
          <c:yMode val="edge"/>
          <c:x val="0.27809462529764717"/>
          <c:y val="6.031577922525094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8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389318020198954"/>
          <c:y val="0.23462885611362164"/>
          <c:w val="0.73325190118072248"/>
          <c:h val="0.406067672404581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Forging!$C$23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6651361945377304E-2"/>
                  <c:y val="1.80947337675752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8B-4D23-A7F3-D4A2513CFF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Forging!$B$24:$B$25</c:f>
              <c:strCache>
                <c:ptCount val="2"/>
                <c:pt idx="0">
                  <c:v>RATCHET DENT &amp; OD DENT</c:v>
                </c:pt>
                <c:pt idx="1">
                  <c:v>UNDERFILL</c:v>
                </c:pt>
              </c:strCache>
            </c:strRef>
          </c:cat>
          <c:val>
            <c:numRef>
              <c:f>Forging!$C$24:$C$25</c:f>
              <c:numCache>
                <c:formatCode>General</c:formatCode>
                <c:ptCount val="2"/>
                <c:pt idx="0" formatCode="0">
                  <c:v>130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8B-4D23-A7F3-D4A2513CFFF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617995600"/>
        <c:axId val="617997568"/>
      </c:barChart>
      <c:lineChart>
        <c:grouping val="standard"/>
        <c:varyColors val="0"/>
        <c:ser>
          <c:idx val="1"/>
          <c:order val="1"/>
          <c:tx>
            <c:strRef>
              <c:f>Forging!$E$23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Forging!$B$24</c:f>
              <c:strCache>
                <c:ptCount val="1"/>
                <c:pt idx="0">
                  <c:v>RATCHET DENT &amp; OD DENT</c:v>
                </c:pt>
              </c:strCache>
            </c:strRef>
          </c:cat>
          <c:val>
            <c:numRef>
              <c:f>Forging!$E$24</c:f>
              <c:numCache>
                <c:formatCode>0.0</c:formatCode>
                <c:ptCount val="1"/>
                <c:pt idx="0">
                  <c:v>71.038251366120221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8B-4D23-A7F3-D4A2513CFFF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5178088"/>
        <c:axId val="625273592"/>
      </c:lineChart>
      <c:catAx>
        <c:axId val="61799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DEFECTS</a:t>
                </a:r>
              </a:p>
            </c:rich>
          </c:tx>
          <c:layout>
            <c:manualLayout>
              <c:xMode val="edge"/>
              <c:yMode val="edge"/>
              <c:x val="0.45100853005349573"/>
              <c:y val="0.87452133255128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997568"/>
        <c:crosses val="autoZero"/>
        <c:auto val="1"/>
        <c:lblAlgn val="ctr"/>
        <c:lblOffset val="100"/>
        <c:noMultiLvlLbl val="0"/>
      </c:catAx>
      <c:valAx>
        <c:axId val="617997568"/>
        <c:scaling>
          <c:orientation val="minMax"/>
          <c:max val="18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REJECTION QTY</a:t>
                </a:r>
              </a:p>
            </c:rich>
          </c:tx>
          <c:layout>
            <c:manualLayout>
              <c:xMode val="edge"/>
              <c:yMode val="edge"/>
              <c:x val="1.9848236528465287E-2"/>
              <c:y val="0.276763160608171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>
            <a:softEdge rad="12700"/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995600"/>
        <c:crosses val="autoZero"/>
        <c:crossBetween val="between"/>
        <c:majorUnit val="30"/>
      </c:valAx>
      <c:valAx>
        <c:axId val="625273592"/>
        <c:scaling>
          <c:orientation val="minMax"/>
        </c:scaling>
        <c:delete val="0"/>
        <c:axPos val="r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178088"/>
        <c:crosses val="max"/>
        <c:crossBetween val="between"/>
      </c:valAx>
      <c:catAx>
        <c:axId val="625178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252735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4108464611676641"/>
          <c:y val="7.4131417159601698E-2"/>
          <c:w val="0.27148832855890492"/>
          <c:h val="0.123668719144560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lang="en-US" sz="900" b="0" i="0" u="none" strike="noStrike" kern="1200" baseline="0"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M4 KONA REJECTION JUNE-22</a:t>
            </a:r>
          </a:p>
        </c:rich>
      </c:tx>
      <c:layout>
        <c:manualLayout>
          <c:xMode val="edge"/>
          <c:yMode val="edge"/>
          <c:x val="0.29194094417235944"/>
          <c:y val="6.0882800608828003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747518830596926"/>
          <c:y val="0.21260012877986997"/>
          <c:w val="0.77275511679570963"/>
          <c:h val="0.3841277121388348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6.9312270545621071E-2"/>
                  <c:y val="2.04177902419731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A87-4A24-935B-E404F4CC49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Forging!$B$34</c:f>
              <c:strCache>
                <c:ptCount val="1"/>
                <c:pt idx="0">
                  <c:v>UNDERFILL</c:v>
                </c:pt>
              </c:strCache>
            </c:strRef>
          </c:cat>
          <c:val>
            <c:numRef>
              <c:f>Forging!$C$34</c:f>
              <c:numCache>
                <c:formatCode>General</c:formatCode>
                <c:ptCount val="1"/>
                <c:pt idx="0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87-4A24-935B-E404F4CC49D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27583360"/>
        <c:axId val="227583920"/>
      </c:barChart>
      <c:lineChart>
        <c:grouping val="standard"/>
        <c:varyColors val="0"/>
        <c:ser>
          <c:idx val="1"/>
          <c:order val="1"/>
          <c:spPr>
            <a:ln>
              <a:solidFill>
                <a:srgbClr val="1F497D">
                  <a:lumMod val="60000"/>
                  <a:lumOff val="40000"/>
                </a:srgbClr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9075804776739364E-2"/>
                  <c:y val="-6.088280060882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87-4A24-935B-E404F4CC49D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Forging!$B$34</c:f>
              <c:strCache>
                <c:ptCount val="1"/>
                <c:pt idx="0">
                  <c:v>UNDERFILL</c:v>
                </c:pt>
              </c:strCache>
            </c:strRef>
          </c:cat>
          <c:val>
            <c:numRef>
              <c:f>Forging!$E$34</c:f>
              <c:numCache>
                <c:formatCode>0.0</c:formatCode>
                <c:ptCount val="1"/>
                <c:pt idx="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A87-4A24-935B-E404F4CC49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585040"/>
        <c:axId val="227584480"/>
      </c:lineChart>
      <c:catAx>
        <c:axId val="227583360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DEFECTS</a:t>
                </a:r>
              </a:p>
            </c:rich>
          </c:tx>
          <c:layout>
            <c:manualLayout>
              <c:xMode val="edge"/>
              <c:yMode val="edge"/>
              <c:x val="0.44197802961543281"/>
              <c:y val="0.9214612264376044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7583920"/>
        <c:crosses val="autoZero"/>
        <c:auto val="1"/>
        <c:lblAlgn val="ctr"/>
        <c:lblOffset val="100"/>
        <c:noMultiLvlLbl val="0"/>
      </c:catAx>
      <c:valAx>
        <c:axId val="227583920"/>
        <c:scaling>
          <c:orientation val="minMax"/>
          <c:max val="13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Rejection Qty</a:t>
                </a:r>
              </a:p>
            </c:rich>
          </c:tx>
          <c:layout>
            <c:manualLayout>
              <c:xMode val="edge"/>
              <c:yMode val="edge"/>
              <c:x val="6.8020885594141057E-3"/>
              <c:y val="0.2825851808609611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7583360"/>
        <c:crosses val="autoZero"/>
        <c:crossBetween val="between"/>
        <c:majorUnit val="25"/>
      </c:valAx>
      <c:valAx>
        <c:axId val="227584480"/>
        <c:scaling>
          <c:orientation val="minMax"/>
        </c:scaling>
        <c:delete val="0"/>
        <c:axPos val="r"/>
        <c:numFmt formatCode="0.0" sourceLinked="1"/>
        <c:majorTickMark val="out"/>
        <c:minorTickMark val="none"/>
        <c:tickLblPos val="nextTo"/>
        <c:crossAx val="227585040"/>
        <c:crosses val="max"/>
        <c:crossBetween val="between"/>
      </c:valAx>
      <c:catAx>
        <c:axId val="227585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75844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>
          <a:solidFill>
            <a:sysClr val="windowText" lastClr="000000"/>
          </a:solidFill>
        </a:defRPr>
      </a:pPr>
      <a:endParaRPr lang="en-US"/>
    </a:p>
  </c:txPr>
  <c:externalData r:id="rId2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C5 K0NA REJECTION JUNE-22</a:t>
            </a:r>
          </a:p>
        </c:rich>
      </c:tx>
      <c:layout>
        <c:manualLayout>
          <c:xMode val="edge"/>
          <c:yMode val="edge"/>
          <c:x val="0.24589446770614984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747518830596926"/>
          <c:y val="0.21260012877986997"/>
          <c:w val="0.77275511679570963"/>
          <c:h val="0.3841277121388348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3237504190480864E-2"/>
                  <c:y val="-9.0047112311797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6DC-4338-9844-C0A03E1775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Forging!$B$46:$B$47</c:f>
              <c:strCache>
                <c:ptCount val="2"/>
                <c:pt idx="0">
                  <c:v>UNDERFILL</c:v>
                </c:pt>
                <c:pt idx="1">
                  <c:v>FACE UNCLEAN</c:v>
                </c:pt>
              </c:strCache>
            </c:strRef>
          </c:cat>
          <c:val>
            <c:numRef>
              <c:f>Forging!$C$46:$C$47</c:f>
              <c:numCache>
                <c:formatCode>General</c:formatCode>
                <c:ptCount val="2"/>
                <c:pt idx="0">
                  <c:v>74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DC-4338-9844-C0A03E17757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27587840"/>
        <c:axId val="227588400"/>
      </c:barChart>
      <c:lineChart>
        <c:grouping val="standard"/>
        <c:varyColors val="0"/>
        <c:ser>
          <c:idx val="1"/>
          <c:order val="1"/>
          <c:spPr>
            <a:ln>
              <a:solidFill>
                <a:srgbClr val="1F497D">
                  <a:lumMod val="60000"/>
                  <a:lumOff val="40000"/>
                </a:srgbClr>
              </a:solidFill>
            </a:ln>
          </c:spPr>
          <c:marker>
            <c:symbol val="none"/>
          </c:marker>
          <c:cat>
            <c:strRef>
              <c:f>Forging!$B$46</c:f>
              <c:strCache>
                <c:ptCount val="1"/>
                <c:pt idx="0">
                  <c:v>UNDERFILL</c:v>
                </c:pt>
              </c:strCache>
            </c:strRef>
          </c:cat>
          <c:val>
            <c:numRef>
              <c:f>Forging!$E$46</c:f>
              <c:numCache>
                <c:formatCode>0.0</c:formatCode>
                <c:ptCount val="1"/>
                <c:pt idx="0">
                  <c:v>79.569892473118273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DC-4338-9844-C0A03E1775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589520"/>
        <c:axId val="227588960"/>
      </c:lineChart>
      <c:catAx>
        <c:axId val="227587840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DEFECTS</a:t>
                </a:r>
              </a:p>
            </c:rich>
          </c:tx>
          <c:layout>
            <c:manualLayout>
              <c:xMode val="edge"/>
              <c:yMode val="edge"/>
              <c:x val="0.44197802961543281"/>
              <c:y val="0.9214612264376044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en-US"/>
          </a:p>
        </c:txPr>
        <c:crossAx val="227588400"/>
        <c:crosses val="autoZero"/>
        <c:auto val="1"/>
        <c:lblAlgn val="ctr"/>
        <c:lblOffset val="100"/>
        <c:noMultiLvlLbl val="0"/>
      </c:catAx>
      <c:valAx>
        <c:axId val="227588400"/>
        <c:scaling>
          <c:orientation val="minMax"/>
          <c:max val="93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Rejection Qty</a:t>
                </a:r>
              </a:p>
            </c:rich>
          </c:tx>
          <c:layout>
            <c:manualLayout>
              <c:xMode val="edge"/>
              <c:yMode val="edge"/>
              <c:x val="3.6446743095095591E-3"/>
              <c:y val="0.2178568614174913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27587840"/>
        <c:crosses val="autoZero"/>
        <c:crossBetween val="between"/>
        <c:majorUnit val="15"/>
      </c:valAx>
      <c:valAx>
        <c:axId val="227588960"/>
        <c:scaling>
          <c:orientation val="minMax"/>
        </c:scaling>
        <c:delete val="0"/>
        <c:axPos val="r"/>
        <c:numFmt formatCode="0.0" sourceLinked="1"/>
        <c:majorTickMark val="out"/>
        <c:minorTickMark val="none"/>
        <c:tickLblPos val="nextTo"/>
        <c:crossAx val="227589520"/>
        <c:crosses val="max"/>
        <c:crossBetween val="between"/>
      </c:valAx>
      <c:catAx>
        <c:axId val="227589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75889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900">
          <a:solidFill>
            <a:sysClr val="windowText" lastClr="000000"/>
          </a:solidFill>
        </a:defRPr>
      </a:pPr>
      <a:endParaRPr lang="en-US"/>
    </a:p>
  </c:txPr>
  <c:externalData r:id="rId2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/>
              <a:t>CON ROD LINE REJECTION JUNE-22</a:t>
            </a:r>
          </a:p>
        </c:rich>
      </c:tx>
      <c:layout>
        <c:manualLayout>
          <c:xMode val="edge"/>
          <c:yMode val="edge"/>
          <c:x val="0.2269837235403811"/>
          <c:y val="2.584143893777984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191216738506687"/>
          <c:y val="0.21259996912150689"/>
          <c:w val="0.77275511679570963"/>
          <c:h val="0.44390342178263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'Con Rod Line'!$B$1</c:f>
              <c:strCache>
                <c:ptCount val="1"/>
                <c:pt idx="0">
                  <c:v>Rej 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3.290225616622635E-2"/>
                  <c:y val="9.55150916502702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A70-4192-8245-A788C6E2C8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'Con Rod Line'!$A$2</c:f>
              <c:strCache>
                <c:ptCount val="1"/>
                <c:pt idx="0">
                  <c:v>Con Rod -KOPA</c:v>
                </c:pt>
              </c:strCache>
            </c:strRef>
          </c:cat>
          <c:val>
            <c:numRef>
              <c:f>'Con Rod Line'!$B$2</c:f>
              <c:numCache>
                <c:formatCode>General</c:formatCode>
                <c:ptCount val="1"/>
                <c:pt idx="0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70-4192-8245-A788C6E2C82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27592320"/>
        <c:axId val="227592880"/>
      </c:barChart>
      <c:lineChart>
        <c:grouping val="standard"/>
        <c:varyColors val="0"/>
        <c:ser>
          <c:idx val="1"/>
          <c:order val="1"/>
          <c:tx>
            <c:strRef>
              <c:f>'Con Rod Line'!$D$1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5.5814809459335119E-3"/>
                  <c:y val="-7.81740162706684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70-4192-8245-A788C6E2C82D}"/>
                </c:ext>
              </c:extLst>
            </c:dLbl>
            <c:dLbl>
              <c:idx val="1"/>
              <c:layout>
                <c:manualLayout>
                  <c:x val="-5.158157227018836E-3"/>
                  <c:y val="-8.9092944264319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70-4192-8245-A788C6E2C8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'Con Rod Line'!$A$2</c:f>
              <c:strCache>
                <c:ptCount val="1"/>
                <c:pt idx="0">
                  <c:v>Con Rod -KOPA</c:v>
                </c:pt>
              </c:strCache>
            </c:strRef>
          </c:cat>
          <c:val>
            <c:numRef>
              <c:f>'Con Rod Line'!$D$2</c:f>
              <c:numCache>
                <c:formatCode>0.0</c:formatCode>
                <c:ptCount val="1"/>
                <c:pt idx="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A70-4192-8245-A788C6E2C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594000"/>
        <c:axId val="227593440"/>
      </c:lineChart>
      <c:catAx>
        <c:axId val="227592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Parts</a:t>
                </a:r>
              </a:p>
            </c:rich>
          </c:tx>
          <c:layout>
            <c:manualLayout>
              <c:xMode val="edge"/>
              <c:yMode val="edge"/>
              <c:x val="0.49020870727265581"/>
              <c:y val="0.9134803921568627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592880"/>
        <c:crosses val="autoZero"/>
        <c:auto val="1"/>
        <c:lblAlgn val="ctr"/>
        <c:lblOffset val="100"/>
        <c:noMultiLvlLbl val="0"/>
      </c:catAx>
      <c:valAx>
        <c:axId val="227592880"/>
        <c:scaling>
          <c:orientation val="minMax"/>
          <c:max val="15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Rejection Qty</a:t>
                </a:r>
              </a:p>
            </c:rich>
          </c:tx>
          <c:layout>
            <c:manualLayout>
              <c:xMode val="edge"/>
              <c:yMode val="edge"/>
              <c:x val="2.270930775915547E-6"/>
              <c:y val="0.2592330554268951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592320"/>
        <c:crosses val="autoZero"/>
        <c:crossBetween val="between"/>
        <c:majorUnit val="30"/>
      </c:valAx>
      <c:valAx>
        <c:axId val="227593440"/>
        <c:scaling>
          <c:orientation val="minMax"/>
          <c:max val="100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Cumm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594000"/>
        <c:crosses val="max"/>
        <c:crossBetween val="between"/>
        <c:majorUnit val="20"/>
      </c:valAx>
      <c:catAx>
        <c:axId val="2275940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75934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2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400" b="1" u="sng"/>
              <a:t>CON ROD KOPA LINE REJECTION  </a:t>
            </a:r>
            <a:r>
              <a:rPr lang="en-US" sz="1400" b="1" u="sng" baseline="0"/>
              <a:t>JUNE-22</a:t>
            </a:r>
            <a:endParaRPr lang="en-US" sz="1400" b="1" u="sng"/>
          </a:p>
        </c:rich>
      </c:tx>
      <c:layout>
        <c:manualLayout>
          <c:xMode val="edge"/>
          <c:yMode val="edge"/>
          <c:x val="0.16930208183211709"/>
          <c:y val="2.5841438937779836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747518830596926"/>
          <c:y val="0.21260012877986997"/>
          <c:w val="0.77275511679570963"/>
          <c:h val="0.44390342178263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'Con Rod Line'!$B$17</c:f>
              <c:strCache>
                <c:ptCount val="1"/>
                <c:pt idx="0">
                  <c:v>Rej 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3.290225616622635E-2"/>
                  <c:y val="9.55150916502702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509-437A-A803-1A76E56F3A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'Con Rod Line'!$A$18:$A$24</c:f>
              <c:strCache>
                <c:ptCount val="7"/>
                <c:pt idx="0">
                  <c:v>HONNING OVALITY</c:v>
                </c:pt>
                <c:pt idx="1">
                  <c:v>I D O/S</c:v>
                </c:pt>
                <c:pt idx="2">
                  <c:v>WRONG LOADING</c:v>
                </c:pt>
                <c:pt idx="3">
                  <c:v>HONNING UNCLEAR</c:v>
                </c:pt>
                <c:pt idx="4">
                  <c:v>BORE  DENT</c:v>
                </c:pt>
                <c:pt idx="5">
                  <c:v>DRILL CHAMFER MORE</c:v>
                </c:pt>
                <c:pt idx="6">
                  <c:v>ID O/S</c:v>
                </c:pt>
              </c:strCache>
            </c:strRef>
          </c:cat>
          <c:val>
            <c:numRef>
              <c:f>'Con Rod Line'!$B$18:$B$24</c:f>
              <c:numCache>
                <c:formatCode>General</c:formatCode>
                <c:ptCount val="7"/>
                <c:pt idx="0">
                  <c:v>136</c:v>
                </c:pt>
                <c:pt idx="1">
                  <c:v>84</c:v>
                </c:pt>
                <c:pt idx="2">
                  <c:v>76</c:v>
                </c:pt>
                <c:pt idx="3">
                  <c:v>45</c:v>
                </c:pt>
                <c:pt idx="4">
                  <c:v>25</c:v>
                </c:pt>
                <c:pt idx="5">
                  <c:v>9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09-437A-A803-1A76E56F3A5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28121552"/>
        <c:axId val="228122112"/>
      </c:barChart>
      <c:catAx>
        <c:axId val="22812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DEFECTS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22112"/>
        <c:crosses val="autoZero"/>
        <c:auto val="1"/>
        <c:lblAlgn val="ctr"/>
        <c:lblOffset val="100"/>
        <c:noMultiLvlLbl val="0"/>
      </c:catAx>
      <c:valAx>
        <c:axId val="228122112"/>
        <c:scaling>
          <c:orientation val="minMax"/>
          <c:max val="3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Rejection Qty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21552"/>
        <c:crosses val="autoZero"/>
        <c:crossBetween val="between"/>
        <c:majorUnit val="6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2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/>
              <a:t>HT LINE REJECTION JUNE -22</a:t>
            </a:r>
          </a:p>
        </c:rich>
      </c:tx>
      <c:layout>
        <c:manualLayout>
          <c:xMode val="edge"/>
          <c:yMode val="edge"/>
          <c:x val="0.2269837235403811"/>
          <c:y val="2.584143893777984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191216738506687"/>
          <c:y val="0.21259996912150689"/>
          <c:w val="0.77275511679570963"/>
          <c:h val="0.44390342178263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HT!$B$1</c:f>
              <c:strCache>
                <c:ptCount val="1"/>
                <c:pt idx="0">
                  <c:v>Rej 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3.290225616622635E-2"/>
                  <c:y val="9.55150916502702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7FE-4410-8B3F-B1BF0CB482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HT!$A$2:$A$7</c:f>
              <c:strCache>
                <c:ptCount val="6"/>
                <c:pt idx="0">
                  <c:v>SHAFT FINAL-KOPG</c:v>
                </c:pt>
                <c:pt idx="1">
                  <c:v>SHAFT MAIN-KONA</c:v>
                </c:pt>
                <c:pt idx="2">
                  <c:v>SHAFT REAR WHEEL-WEGO</c:v>
                </c:pt>
                <c:pt idx="3">
                  <c:v>SHAFT CLUTCH-WEGO</c:v>
                </c:pt>
                <c:pt idx="4">
                  <c:v>SHAFT DRIVE-K0PG</c:v>
                </c:pt>
                <c:pt idx="5">
                  <c:v>Shaft Main-K1CA</c:v>
                </c:pt>
              </c:strCache>
            </c:strRef>
          </c:cat>
          <c:val>
            <c:numRef>
              <c:f>HT!$B$2:$B$7</c:f>
              <c:numCache>
                <c:formatCode>General</c:formatCode>
                <c:ptCount val="6"/>
                <c:pt idx="0">
                  <c:v>39</c:v>
                </c:pt>
                <c:pt idx="1">
                  <c:v>23</c:v>
                </c:pt>
                <c:pt idx="2">
                  <c:v>17</c:v>
                </c:pt>
                <c:pt idx="3">
                  <c:v>11</c:v>
                </c:pt>
                <c:pt idx="4">
                  <c:v>8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FE-4410-8B3F-B1BF0CB4825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5"/>
        <c:axId val="227592320"/>
        <c:axId val="227592880"/>
      </c:barChart>
      <c:lineChart>
        <c:grouping val="standard"/>
        <c:varyColors val="0"/>
        <c:ser>
          <c:idx val="1"/>
          <c:order val="1"/>
          <c:tx>
            <c:strRef>
              <c:f>HT!$D$1</c:f>
              <c:strCache>
                <c:ptCount val="1"/>
                <c:pt idx="0">
                  <c:v>Cumm %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5.5814809459335119E-3"/>
                  <c:y val="-7.81740162706684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7FE-4410-8B3F-B1BF0CB48256}"/>
                </c:ext>
              </c:extLst>
            </c:dLbl>
            <c:dLbl>
              <c:idx val="1"/>
              <c:layout>
                <c:manualLayout>
                  <c:x val="-5.158157227018836E-3"/>
                  <c:y val="-8.9092944264319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7FE-4410-8B3F-B1BF0CB482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HT!$A$2:$A$7</c:f>
              <c:strCache>
                <c:ptCount val="6"/>
                <c:pt idx="0">
                  <c:v>SHAFT FINAL-KOPG</c:v>
                </c:pt>
                <c:pt idx="1">
                  <c:v>SHAFT MAIN-KONA</c:v>
                </c:pt>
                <c:pt idx="2">
                  <c:v>SHAFT REAR WHEEL-WEGO</c:v>
                </c:pt>
                <c:pt idx="3">
                  <c:v>SHAFT CLUTCH-WEGO</c:v>
                </c:pt>
                <c:pt idx="4">
                  <c:v>SHAFT DRIVE-K0PG</c:v>
                </c:pt>
                <c:pt idx="5">
                  <c:v>Shaft Main-K1CA</c:v>
                </c:pt>
              </c:strCache>
            </c:strRef>
          </c:cat>
          <c:val>
            <c:numRef>
              <c:f>HT!$D$2:$D$8</c:f>
              <c:numCache>
                <c:formatCode>0.0</c:formatCode>
                <c:ptCount val="7"/>
                <c:pt idx="0">
                  <c:v>38.235294117647058</c:v>
                </c:pt>
                <c:pt idx="1">
                  <c:v>60.784313725490193</c:v>
                </c:pt>
                <c:pt idx="2">
                  <c:v>77.450980392156865</c:v>
                </c:pt>
                <c:pt idx="3">
                  <c:v>88.235294117647058</c:v>
                </c:pt>
                <c:pt idx="4">
                  <c:v>96.078431372549019</c:v>
                </c:pt>
                <c:pt idx="5">
                  <c:v>100</c:v>
                </c:pt>
                <c:pt idx="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FE-4410-8B3F-B1BF0CB48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7594000"/>
        <c:axId val="227593440"/>
      </c:lineChart>
      <c:catAx>
        <c:axId val="227592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Parts</a:t>
                </a:r>
              </a:p>
            </c:rich>
          </c:tx>
          <c:layout>
            <c:manualLayout>
              <c:xMode val="edge"/>
              <c:yMode val="edge"/>
              <c:x val="0.49020870727265581"/>
              <c:y val="0.9134803921568627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592880"/>
        <c:crosses val="autoZero"/>
        <c:auto val="1"/>
        <c:lblAlgn val="ctr"/>
        <c:lblOffset val="100"/>
        <c:noMultiLvlLbl val="0"/>
      </c:catAx>
      <c:valAx>
        <c:axId val="227592880"/>
        <c:scaling>
          <c:orientation val="minMax"/>
          <c:max val="102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Rejection Qty</a:t>
                </a:r>
              </a:p>
            </c:rich>
          </c:tx>
          <c:layout>
            <c:manualLayout>
              <c:xMode val="edge"/>
              <c:yMode val="edge"/>
              <c:x val="2.270930775915547E-6"/>
              <c:y val="0.2592330554268951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592320"/>
        <c:crosses val="autoZero"/>
        <c:crossBetween val="between"/>
        <c:majorUnit val="20"/>
      </c:valAx>
      <c:valAx>
        <c:axId val="227593440"/>
        <c:scaling>
          <c:orientation val="minMax"/>
          <c:max val="100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Cumm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7594000"/>
        <c:crosses val="max"/>
        <c:crossBetween val="between"/>
        <c:majorUnit val="20"/>
      </c:valAx>
      <c:catAx>
        <c:axId val="2275940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75934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2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400" b="1" u="sng"/>
              <a:t>SHAFT</a:t>
            </a:r>
            <a:r>
              <a:rPr lang="en-US" sz="1400" b="1" u="sng" baseline="0"/>
              <a:t> FINAL  KOPG</a:t>
            </a:r>
            <a:r>
              <a:rPr lang="en-US" sz="1400" b="1" u="sng"/>
              <a:t> REJECTION  </a:t>
            </a:r>
            <a:r>
              <a:rPr lang="en-US" sz="1400" b="1" u="sng" baseline="0"/>
              <a:t>JUNE  -22</a:t>
            </a:r>
            <a:endParaRPr lang="en-US" sz="1400" b="1" u="sng"/>
          </a:p>
        </c:rich>
      </c:tx>
      <c:layout>
        <c:manualLayout>
          <c:xMode val="edge"/>
          <c:yMode val="edge"/>
          <c:x val="0.16930208183211709"/>
          <c:y val="2.5841438937779836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747518830596926"/>
          <c:y val="0.21260012877986997"/>
          <c:w val="0.77275511679570963"/>
          <c:h val="0.44390342178263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HT!$B$17</c:f>
              <c:strCache>
                <c:ptCount val="1"/>
                <c:pt idx="0">
                  <c:v>Rej Qty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ysClr val="window" lastClr="FFFFFF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3.290225616622635E-2"/>
                  <c:y val="9.55150916502702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832-482B-8317-F9226CF2FF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HT!$A$18</c:f>
              <c:strCache>
                <c:ptCount val="1"/>
                <c:pt idx="0">
                  <c:v>ANNEALING PROBLEM</c:v>
                </c:pt>
              </c:strCache>
            </c:strRef>
          </c:cat>
          <c:val>
            <c:numRef>
              <c:f>HT!$B$18</c:f>
              <c:numCache>
                <c:formatCode>General</c:formatCode>
                <c:ptCount val="1"/>
                <c:pt idx="0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32-482B-8317-F9226CF2FF1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28121552"/>
        <c:axId val="228122112"/>
      </c:barChart>
      <c:catAx>
        <c:axId val="22812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Parts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22112"/>
        <c:crosses val="autoZero"/>
        <c:auto val="1"/>
        <c:lblAlgn val="ctr"/>
        <c:lblOffset val="100"/>
        <c:noMultiLvlLbl val="0"/>
      </c:catAx>
      <c:valAx>
        <c:axId val="228122112"/>
        <c:scaling>
          <c:orientation val="minMax"/>
          <c:max val="4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Rejection Qty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12155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/>
              <a:t>MAP-BLR MONTHLY REJECTION COST % 2022-2023</a:t>
            </a:r>
          </a:p>
        </c:rich>
      </c:tx>
      <c:layout>
        <c:manualLayout>
          <c:xMode val="edge"/>
          <c:yMode val="edge"/>
          <c:x val="0.30176197167873742"/>
          <c:y val="0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8729241280677407E-2"/>
          <c:y val="0.22252333041703121"/>
          <c:w val="0.87317360238970509"/>
          <c:h val="0.484325090942579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'OVERALL REJECTION TREND (2)'!$C$24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FF0000"/>
            </a:solidFill>
            <a:ln w="25400">
              <a:noFill/>
            </a:ln>
          </c:spPr>
          <c:invertIfNegative val="0"/>
          <c:dLbls>
            <c:numFmt formatCode="#,##0.00" sourceLinked="0"/>
            <c:spPr>
              <a:noFill/>
              <a:ln w="25400">
                <a:noFill/>
              </a:ln>
            </c:spPr>
            <c:txPr>
              <a:bodyPr rot="-5400000" vert="horz"/>
              <a:lstStyle/>
              <a:p>
                <a:pPr algn="ctr"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'OVERALL REJECTION TREND (2)'!$B$25:$B$36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'OVERALL REJECTION TREND (2)'!$C$25:$C$36</c:f>
              <c:numCache>
                <c:formatCode>0.00</c:formatCode>
                <c:ptCount val="12"/>
                <c:pt idx="0">
                  <c:v>0.970049682204569</c:v>
                </c:pt>
                <c:pt idx="1">
                  <c:v>1.2489492775857249</c:v>
                </c:pt>
                <c:pt idx="2">
                  <c:v>1.402995754225747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98-4878-8807-132B24B61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149248"/>
        <c:axId val="30155520"/>
      </c:barChart>
      <c:lineChart>
        <c:grouping val="stacked"/>
        <c:varyColors val="0"/>
        <c:ser>
          <c:idx val="1"/>
          <c:order val="1"/>
          <c:tx>
            <c:strRef>
              <c:f>'OVERALL REJECTION TREND (2)'!$D$24</c:f>
              <c:strCache>
                <c:ptCount val="1"/>
                <c:pt idx="0">
                  <c:v>TARGET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'OVERALL REJECTION TREND (2)'!$D$25:$D$36</c:f>
              <c:numCache>
                <c:formatCode>0.00</c:formatCode>
                <c:ptCount val="12"/>
                <c:pt idx="0">
                  <c:v>0.12</c:v>
                </c:pt>
                <c:pt idx="1">
                  <c:v>0.12</c:v>
                </c:pt>
                <c:pt idx="2">
                  <c:v>0.12</c:v>
                </c:pt>
                <c:pt idx="3">
                  <c:v>0.11</c:v>
                </c:pt>
                <c:pt idx="4">
                  <c:v>0.11</c:v>
                </c:pt>
                <c:pt idx="5">
                  <c:v>0.11</c:v>
                </c:pt>
                <c:pt idx="6">
                  <c:v>0.09</c:v>
                </c:pt>
                <c:pt idx="7">
                  <c:v>0.09</c:v>
                </c:pt>
                <c:pt idx="8">
                  <c:v>0.09</c:v>
                </c:pt>
                <c:pt idx="9">
                  <c:v>0.08</c:v>
                </c:pt>
                <c:pt idx="10">
                  <c:v>0.08</c:v>
                </c:pt>
                <c:pt idx="11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98-4878-8807-132B24B61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149248"/>
        <c:axId val="30155520"/>
      </c:lineChart>
      <c:dateAx>
        <c:axId val="30149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Month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m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30155520"/>
        <c:crossesAt val="0"/>
        <c:auto val="1"/>
        <c:lblOffset val="100"/>
        <c:baseTimeUnit val="months"/>
      </c:dateAx>
      <c:valAx>
        <c:axId val="3015552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Rejection Cost(in -% )</a:t>
                </a:r>
              </a:p>
            </c:rich>
          </c:tx>
          <c:layout>
            <c:manualLayout>
              <c:xMode val="edge"/>
              <c:yMode val="edge"/>
              <c:x val="1.9058328591367414E-3"/>
              <c:y val="0.23150207234196735"/>
            </c:manualLayout>
          </c:layout>
          <c:overlay val="0"/>
          <c:spPr>
            <a:noFill/>
            <a:ln w="25400">
              <a:noFill/>
            </a:ln>
          </c:spPr>
        </c:title>
        <c:numFmt formatCode="0.00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  <a:prstDash val="solid"/>
          </a:ln>
          <a:effectLst/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3014924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8439771114543855"/>
          <c:y val="4.4004507756710443E-2"/>
          <c:w val="0.20893566361031332"/>
          <c:h val="0.22569977137937469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800" b="1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TOP-5 REJ COST JUNE-22</a:t>
            </a:r>
          </a:p>
        </c:rich>
      </c:tx>
      <c:layout>
        <c:manualLayout>
          <c:xMode val="edge"/>
          <c:yMode val="edge"/>
          <c:x val="0.2694457650839081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94646961981845"/>
          <c:y val="0.18783637263364963"/>
          <c:w val="0.85564427489240646"/>
          <c:h val="0.368758956122826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'TOP-5 COST'!$B$3:$C$7</c:f>
              <c:multiLvlStrCache>
                <c:ptCount val="5"/>
                <c:lvl>
                  <c:pt idx="0">
                    <c:v>TCE MORE</c:v>
                  </c:pt>
                  <c:pt idx="1">
                    <c:v>TCE MORE</c:v>
                  </c:pt>
                  <c:pt idx="2">
                    <c:v>DECOMP HT NG</c:v>
                  </c:pt>
                  <c:pt idx="3">
                    <c:v>TCE MORE</c:v>
                  </c:pt>
                  <c:pt idx="4">
                    <c:v>DECOMP HT NG</c:v>
                  </c:pt>
                </c:lvl>
                <c:lvl>
                  <c:pt idx="0">
                    <c:v>GPDN-KONA</c:v>
                  </c:pt>
                  <c:pt idx="1">
                    <c:v>GPD K0NA</c:v>
                  </c:pt>
                  <c:pt idx="2">
                    <c:v>CAM K0NA</c:v>
                  </c:pt>
                  <c:pt idx="3">
                    <c:v>GPDN APACHE</c:v>
                  </c:pt>
                  <c:pt idx="4">
                    <c:v>CAM K0PA</c:v>
                  </c:pt>
                </c:lvl>
              </c:multiLvlStrCache>
            </c:multiLvlStrRef>
          </c:cat>
          <c:val>
            <c:numRef>
              <c:f>'TOP-5 COST'!$D$3:$D$7</c:f>
              <c:numCache>
                <c:formatCode>0</c:formatCode>
                <c:ptCount val="5"/>
                <c:pt idx="0">
                  <c:v>1452.662</c:v>
                </c:pt>
                <c:pt idx="1">
                  <c:v>425.46600000000001</c:v>
                </c:pt>
                <c:pt idx="2">
                  <c:v>295.99700000000001</c:v>
                </c:pt>
                <c:pt idx="3">
                  <c:v>137.64400000000001</c:v>
                </c:pt>
                <c:pt idx="4">
                  <c:v>56.720999999999997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97-4C4F-8FBE-72F6DE792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6262048"/>
        <c:axId val="1106262464"/>
      </c:barChart>
      <c:catAx>
        <c:axId val="1106262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DEFECTS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262464"/>
        <c:crosses val="autoZero"/>
        <c:auto val="1"/>
        <c:lblAlgn val="ctr"/>
        <c:lblOffset val="100"/>
        <c:noMultiLvlLbl val="0"/>
      </c:catAx>
      <c:valAx>
        <c:axId val="11062624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/>
                  <a:t>REJECTION IN COST (000)</a:t>
                </a:r>
              </a:p>
            </c:rich>
          </c:tx>
          <c:layout>
            <c:manualLayout>
              <c:xMode val="edge"/>
              <c:yMode val="edge"/>
              <c:x val="2.2958803514816016E-2"/>
              <c:y val="0.149860180601509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26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/>
              </a:rPr>
              <a:t>TOP-5 REJECTION PARTS JUNE-22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'TOP-10 PARTS'!$G$3:$G$7</c:f>
              <c:strCache>
                <c:ptCount val="5"/>
                <c:pt idx="0">
                  <c:v>GPD-KONA</c:v>
                </c:pt>
                <c:pt idx="1">
                  <c:v>GPDN-KONA</c:v>
                </c:pt>
                <c:pt idx="2">
                  <c:v>CAM -KONA</c:v>
                </c:pt>
                <c:pt idx="3">
                  <c:v>Cam-KOPA</c:v>
                </c:pt>
                <c:pt idx="4">
                  <c:v>M3-KONA</c:v>
                </c:pt>
              </c:strCache>
            </c:strRef>
          </c:cat>
          <c:val>
            <c:numRef>
              <c:f>'TOP-10 PARTS'!$H$3:$H$7</c:f>
              <c:numCache>
                <c:formatCode>_ * #,##0_ ;_ * \-#,##0_ ;_ * "-"??_ ;_ @_ </c:formatCode>
                <c:ptCount val="5"/>
                <c:pt idx="0">
                  <c:v>7357</c:v>
                </c:pt>
                <c:pt idx="1">
                  <c:v>6430</c:v>
                </c:pt>
                <c:pt idx="2">
                  <c:v>6032</c:v>
                </c:pt>
                <c:pt idx="3">
                  <c:v>2308</c:v>
                </c:pt>
                <c:pt idx="4">
                  <c:v>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9D-4591-ABCF-A930CE9696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367648"/>
        <c:axId val="157346848"/>
      </c:barChart>
      <c:catAx>
        <c:axId val="157367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PART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46848"/>
        <c:crosses val="autoZero"/>
        <c:auto val="1"/>
        <c:lblAlgn val="ctr"/>
        <c:lblOffset val="100"/>
        <c:noMultiLvlLbl val="0"/>
      </c:catAx>
      <c:valAx>
        <c:axId val="15734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REJ IN QTY</a:t>
                </a:r>
              </a:p>
            </c:rich>
          </c:tx>
          <c:layout>
            <c:manualLayout>
              <c:xMode val="edge"/>
              <c:yMode val="edge"/>
              <c:x val="2.580647346242779E-2"/>
              <c:y val="0.297750280710305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6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HONNING/ HT REJ. %</a:t>
            </a:r>
          </a:p>
        </c:rich>
      </c:tx>
      <c:layout>
        <c:manualLayout>
          <c:xMode val="edge"/>
          <c:yMode val="edge"/>
          <c:x val="0.34626115384532652"/>
          <c:y val="3.26937879228632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89415880693183"/>
          <c:y val="0.21741696873633107"/>
          <c:w val="0.85300974251453088"/>
          <c:h val="0.497914400862671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'SEC WISE TREND 2021-2022 '!$G$2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87C-41B7-A1FC-1196129EC369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87C-41B7-A1FC-1196129EC369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87C-41B7-A1FC-1196129EC369}"/>
              </c:ext>
            </c:extLst>
          </c:dPt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87C-41B7-A1FC-1196129EC3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'SEC WISE TREND 2021-2022 '!$F$3:$F$14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'SEC WISE TREND 2021-2022 '!$G$3:$G$14</c:f>
              <c:numCache>
                <c:formatCode>0.00</c:formatCode>
                <c:ptCount val="12"/>
                <c:pt idx="0">
                  <c:v>7.0000000000000007E-2</c:v>
                </c:pt>
                <c:pt idx="1">
                  <c:v>0.06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87C-41B7-A1FC-1196129EC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098688"/>
        <c:axId val="108100608"/>
      </c:barChart>
      <c:lineChart>
        <c:grouping val="standard"/>
        <c:varyColors val="0"/>
        <c:ser>
          <c:idx val="1"/>
          <c:order val="1"/>
          <c:tx>
            <c:strRef>
              <c:f>'SEC WISE TREND 2021-2022 '!$I$2</c:f>
              <c:strCache>
                <c:ptCount val="1"/>
                <c:pt idx="0">
                  <c:v>T . TARGET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'SEC WISE TREND 2021-2022 '!$F$3:$F$14</c:f>
              <c:numCache>
                <c:formatCode>mmm\-yy</c:formatCode>
                <c:ptCount val="12"/>
                <c:pt idx="0">
                  <c:v>44652</c:v>
                </c:pt>
                <c:pt idx="1">
                  <c:v>44682</c:v>
                </c:pt>
                <c:pt idx="2">
                  <c:v>44713</c:v>
                </c:pt>
                <c:pt idx="3">
                  <c:v>44743</c:v>
                </c:pt>
                <c:pt idx="4">
                  <c:v>44774</c:v>
                </c:pt>
                <c:pt idx="5">
                  <c:v>44805</c:v>
                </c:pt>
                <c:pt idx="6">
                  <c:v>44835</c:v>
                </c:pt>
                <c:pt idx="7">
                  <c:v>44866</c:v>
                </c:pt>
                <c:pt idx="8">
                  <c:v>44896</c:v>
                </c:pt>
                <c:pt idx="9">
                  <c:v>44927</c:v>
                </c:pt>
                <c:pt idx="10">
                  <c:v>44958</c:v>
                </c:pt>
                <c:pt idx="11">
                  <c:v>44986</c:v>
                </c:pt>
              </c:numCache>
            </c:numRef>
          </c:cat>
          <c:val>
            <c:numRef>
              <c:f>'SEC WISE TREND 2021-2022 '!$I$3:$I$14</c:f>
              <c:numCache>
                <c:formatCode>0.00</c:formatCode>
                <c:ptCount val="12"/>
                <c:pt idx="0">
                  <c:v>3.2000000000000001E-2</c:v>
                </c:pt>
                <c:pt idx="1">
                  <c:v>3.2000000000000001E-2</c:v>
                </c:pt>
                <c:pt idx="2">
                  <c:v>3.2000000000000001E-2</c:v>
                </c:pt>
                <c:pt idx="3">
                  <c:v>2.4E-2</c:v>
                </c:pt>
                <c:pt idx="4">
                  <c:v>2.4E-2</c:v>
                </c:pt>
                <c:pt idx="5">
                  <c:v>2.4E-2</c:v>
                </c:pt>
                <c:pt idx="6">
                  <c:v>1.6E-2</c:v>
                </c:pt>
                <c:pt idx="7">
                  <c:v>1.6E-2</c:v>
                </c:pt>
                <c:pt idx="8">
                  <c:v>1.6E-2</c:v>
                </c:pt>
                <c:pt idx="9">
                  <c:v>8.0000000000000002E-3</c:v>
                </c:pt>
                <c:pt idx="10">
                  <c:v>8.0000000000000002E-3</c:v>
                </c:pt>
                <c:pt idx="11">
                  <c:v>8.0000000000000002E-3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87C-41B7-A1FC-1196129EC369}"/>
            </c:ext>
          </c:extLst>
        </c:ser>
        <c:ser>
          <c:idx val="2"/>
          <c:order val="2"/>
          <c:tx>
            <c:strRef>
              <c:f>'SEC WISE TREND 2021-2022 '!$H$2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'SEC WISE TREND 2021-2022 '!$H$3:$H$14</c:f>
              <c:numCache>
                <c:formatCode>0.00</c:formatCode>
                <c:ptCount val="12"/>
                <c:pt idx="0">
                  <c:v>0.04</c:v>
                </c:pt>
                <c:pt idx="1">
                  <c:v>0.04</c:v>
                </c:pt>
                <c:pt idx="2">
                  <c:v>0.04</c:v>
                </c:pt>
                <c:pt idx="3">
                  <c:v>0.03</c:v>
                </c:pt>
                <c:pt idx="4">
                  <c:v>0.03</c:v>
                </c:pt>
                <c:pt idx="5">
                  <c:v>0.03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87C-41B7-A1FC-1196129EC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098688"/>
        <c:axId val="108100608"/>
      </c:lineChart>
      <c:dateAx>
        <c:axId val="108098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00608"/>
        <c:crosses val="autoZero"/>
        <c:auto val="1"/>
        <c:lblOffset val="100"/>
        <c:baseTimeUnit val="months"/>
      </c:dateAx>
      <c:valAx>
        <c:axId val="1081006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REJECTION IN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9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84106156261209"/>
          <c:y val="9.2733871212219654E-2"/>
          <c:w val="0.23158938437387908"/>
          <c:h val="0.334157297412861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22225" cap="flat" cmpd="sng" algn="ctr">
      <a:solidFill>
        <a:schemeClr val="tx1"/>
      </a:solidFill>
      <a:round/>
    </a:ln>
    <a:effectLst/>
  </c:spPr>
  <c:txPr>
    <a:bodyPr/>
    <a:lstStyle/>
    <a:p>
      <a:pPr>
        <a:defRPr sz="800"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0.12409</cdr:x>
      <cdr:y>0.07911</cdr:y>
    </cdr:from>
    <cdr:to>
      <cdr:x>0.16628</cdr:x>
      <cdr:y>0.19185</cdr:y>
    </cdr:to>
    <cdr:pic>
      <cdr:nvPicPr>
        <cdr:cNvPr id="2" name="Picture 1" descr="Image result for sad smiley">
          <a:extLst xmlns:a="http://schemas.openxmlformats.org/drawingml/2006/main">
            <a:ext uri="{FF2B5EF4-FFF2-40B4-BE49-F238E27FC236}">
              <a16:creationId xmlns:a16="http://schemas.microsoft.com/office/drawing/2014/main" id="{11DE3425-F3DC-4DB4-89BA-459335F0E687}"/>
            </a:ext>
          </a:extLst>
        </cdr:cNvPr>
        <cdr:cNvPicPr>
          <a:picLocks xmlns:a="http://schemas.openxmlformats.org/drawingml/2006/main" noChangeAspect="1" noChangeArrowheads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896463" y="227079"/>
          <a:ext cx="304799" cy="32360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96E1D-9BA5-4C03-816D-1BCA6A0C2134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7395-FC17-4AA9-BB16-594C5B9FE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49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40" y="3550920"/>
            <a:ext cx="8300720" cy="716280"/>
          </a:xfrm>
          <a:prstGeom prst="rect">
            <a:avLst/>
          </a:prstGeom>
        </p:spPr>
        <p:txBody>
          <a:bodyPr lIns="0" anchor="t" anchorCtr="0">
            <a:normAutofit/>
          </a:bodyPr>
          <a:lstStyle>
            <a:lvl1pPr algn="l">
              <a:defRPr sz="3733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4211637"/>
            <a:ext cx="8280400" cy="614363"/>
          </a:xfrm>
          <a:prstGeom prst="rect">
            <a:avLst/>
          </a:prstGeom>
        </p:spPr>
        <p:txBody>
          <a:bodyPr lIns="0" anchor="t" anchorCtr="0"/>
          <a:lstStyle>
            <a:lvl1pPr marL="0" indent="0" algn="l">
              <a:buNone/>
              <a:defRPr sz="1867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pic>
        <p:nvPicPr>
          <p:cNvPr id="14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06" y="116461"/>
            <a:ext cx="3843031" cy="292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コネクタ 16"/>
          <p:cNvCxnSpPr/>
          <p:nvPr userDrawn="1"/>
        </p:nvCxnSpPr>
        <p:spPr>
          <a:xfrm>
            <a:off x="365761" y="3352800"/>
            <a:ext cx="846836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\\sirius\integration\progress\m_武蔵精密工業\data_c\210407_高解像度サムネイル\GOFARBEYOND_サムネイル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8" t="7357" r="37243" b="1256"/>
          <a:stretch/>
        </p:blipFill>
        <p:spPr bwMode="auto">
          <a:xfrm>
            <a:off x="8834125" y="116463"/>
            <a:ext cx="3235956" cy="662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605" y="6329681"/>
            <a:ext cx="2120435" cy="37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12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4786-5645-47F8-9EF4-5C9BA1B3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6F9C7-DC22-4333-8D8A-E2BAF205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17-9121-4A96-9870-3FBB9D55AC4E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344F9-0853-4342-9944-6B15356A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F2391-C327-476B-8C79-4A9029AD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17D-F864-4BF2-9FB9-F3666754E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21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8705B-D974-4D9C-BB0C-67F6782A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17-9121-4A96-9870-3FBB9D55AC4E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8E536-7CFC-41FC-8BAA-15A334E1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23195-EC21-4115-B4C5-2ADE1D74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17D-F864-4BF2-9FB9-F3666754E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897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2EA3-F548-4DAB-B7EE-FE58B859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A697-7489-4CCF-BDC1-BA4A8218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C3B87-A0C7-458A-86CE-0803EB6A5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4A97E-E4F0-40D1-953B-3B79DB91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17-9121-4A96-9870-3FBB9D55AC4E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C538-5658-42F3-9AEE-67D55E30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6C00B-B6E3-441D-87B8-5E9FD26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17D-F864-4BF2-9FB9-F3666754E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901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09E1-78E8-4355-B81E-001F015B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6DDB8-7A56-4129-8D9A-BE9A32F9B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0871B-115A-48F1-B104-F7BB63775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9008B-E039-4B4B-900A-F2B05094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17-9121-4A96-9870-3FBB9D55AC4E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3FBFA-1E2C-4889-ADF7-D2A04BF3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83E81-E570-41A1-8B18-D2C95DDE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17D-F864-4BF2-9FB9-F3666754E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95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608C-1949-4ADF-9373-2D6A5501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7C960-88FC-43FF-A340-4A469B9E1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1F8A-F6C9-4B07-8DBD-DD896C2C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17-9121-4A96-9870-3FBB9D55AC4E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39C7-201D-4C91-8D60-DD38062C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C7DF-4A21-4659-9CF4-79D063F7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17D-F864-4BF2-9FB9-F3666754E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319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8E1DD-AC9E-4296-BFA2-36F0CA7FE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E5C2B-1234-418F-890E-44D5A8479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40002-61AE-4B05-A59F-37316154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17-9121-4A96-9870-3FBB9D55AC4E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CF59C-6FBA-466A-BDFE-4EB905F5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1CDB-11BE-49CD-BE94-B3BEDFBB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17D-F864-4BF2-9FB9-F3666754E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196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84D1-DC19-4F47-91E8-06DC4E3AB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C9A32-E53E-46D8-9750-E878EF2E1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AECC6-7A01-403A-ADF3-C5E33E13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F0AF-9409-4266-833C-85F6EDC81371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1805-88BB-47C8-B3CF-0F38F99E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78B9C-476F-4084-B901-E6615994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9A48-8AFB-4020-ACF7-5FD9F748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505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0C40-3AB6-44FE-9EAB-E9FD40F0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F081-9752-495B-80F8-224DF5539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3BAAA-A030-418F-90AE-38D003E7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F0AF-9409-4266-833C-85F6EDC81371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79AB-61C7-4CE2-8D23-9D519E8C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B38A2-6BFD-4613-96F6-E6528EF6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9A48-8AFB-4020-ACF7-5FD9F748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686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8759-126D-468C-B362-65F364FE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EF4AD-8ABE-4F68-BD6F-3D625BAFF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38860-6A09-4063-A1B2-D12032E7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F0AF-9409-4266-833C-85F6EDC81371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2A3C3-1439-42EF-A453-5C46F5DC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C346-26EB-461A-93E4-63A1CF3F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9A48-8AFB-4020-ACF7-5FD9F748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887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C2E5-CB22-4079-BC13-921E6AFE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97E4C-EAA6-41CC-8117-C36A0AC96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5EED1-21E8-4EC9-954B-FBB04E0D0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FF674-91E7-43C4-A411-B867AD74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F0AF-9409-4266-833C-85F6EDC81371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25EA1-5E63-4F93-B8FC-0B8D556F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26FA9-D946-416F-A641-86D0DFB7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9A48-8AFB-4020-ACF7-5FD9F748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9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240" y="3086100"/>
            <a:ext cx="8432800" cy="685800"/>
          </a:xfrm>
          <a:prstGeom prst="rect">
            <a:avLst/>
          </a:prstGeom>
        </p:spPr>
        <p:txBody>
          <a:bodyPr lIns="0" anchor="ctr" anchorCtr="0"/>
          <a:lstStyle>
            <a:lvl1pPr>
              <a:defRPr sz="3733" b="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36416" y="201084"/>
            <a:ext cx="2743200" cy="365125"/>
          </a:xfrm>
        </p:spPr>
        <p:txBody>
          <a:bodyPr/>
          <a:lstStyle>
            <a:lvl1pPr>
              <a:defRPr sz="933"/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6" y="116461"/>
            <a:ext cx="2689017" cy="204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923" y="6437196"/>
            <a:ext cx="1682104" cy="29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コネクタ 13"/>
          <p:cNvCxnSpPr/>
          <p:nvPr userDrawn="1"/>
        </p:nvCxnSpPr>
        <p:spPr>
          <a:xfrm>
            <a:off x="3149600" y="116463"/>
            <a:ext cx="0" cy="661634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868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0BF2-00AD-492C-A39B-B3784DA1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5C456-D7A2-45CA-BFB4-F96ED7BD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8E6D6-383D-4050-B06C-9E46A0CB3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4A78F-2872-4E77-9E45-17A23BDE6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93C14-0739-4222-8E8F-8244D96C4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2B5A5-A744-48CD-A818-F95D485B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F0AF-9409-4266-833C-85F6EDC81371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075EB-A62D-4FCE-AF4A-991F47FC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EB0D8-7950-450D-99D0-C9841617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9A48-8AFB-4020-ACF7-5FD9F748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98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9DF5-6844-45B6-B78F-D72D68B7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A8F3D-3867-40F3-966E-436A9042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F0AF-9409-4266-833C-85F6EDC81371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7542E-E7EF-4CD0-9EC9-95913208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5C72A-7C7A-453D-856E-13F2136C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9A48-8AFB-4020-ACF7-5FD9F748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463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7A096-B1A5-4C5A-9BD2-B55D828F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F0AF-9409-4266-833C-85F6EDC81371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5AFA2-B925-420C-ACE8-474DE537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767E3-6547-4F6C-AEA7-E4588D2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9A48-8AFB-4020-ACF7-5FD9F748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294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70AC-EA2B-4C6A-A988-857C3651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0917E-34A8-48DE-864D-EF9F8A057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8AC96-DE84-43F5-88CF-441973427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C4901-5D06-4F54-8718-DA3F025C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F0AF-9409-4266-833C-85F6EDC81371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9A7AE-A12A-4AE8-BF7C-42D7AC87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FB298-D764-40E3-A584-E9658391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9A48-8AFB-4020-ACF7-5FD9F748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8491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D196-1AD0-4FB0-9C70-D1E0BCF5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73C59-D205-4265-9E23-C85F2EB44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8E9F6-D2CD-43CF-B3DE-73D1C46F1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A2282-C1E4-495C-9AE4-6C1EBDC4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F0AF-9409-4266-833C-85F6EDC81371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6A27D-0EC1-44B5-B577-F2E885DF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1A8F8-63F6-458D-88C9-8B4F637A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9A48-8AFB-4020-ACF7-5FD9F748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777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08EF-7040-41F5-B23E-B0266988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9BB30-F8FA-4826-87F1-4A413FCA5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C35CC-F94C-4140-858E-BB8EBE61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F0AF-9409-4266-833C-85F6EDC81371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3146D-A08B-4166-B2E5-49DBCD6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A70C-3C2E-46E7-999A-E672AD2E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9A48-8AFB-4020-ACF7-5FD9F748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179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56B47-963E-4F27-8503-428198EB5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B0E16-20DD-41FB-9E79-930B3FBCD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0695-8F83-424A-91DF-48F1E8F4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F0AF-9409-4266-833C-85F6EDC81371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E93B-5DF3-4C0A-B6F8-F16F63D9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20DB9-7B31-49B1-B2D5-2E0206E8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9A48-8AFB-4020-ACF7-5FD9F748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45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7" y="132080"/>
            <a:ext cx="9094893" cy="558800"/>
          </a:xfrm>
          <a:prstGeom prst="rect">
            <a:avLst/>
          </a:prstGeom>
        </p:spPr>
        <p:txBody>
          <a:bodyPr anchor="ctr" anchorCtr="0"/>
          <a:lstStyle>
            <a:lvl1pPr>
              <a:defRPr sz="24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9040" y="202779"/>
            <a:ext cx="712269" cy="365125"/>
          </a:xfrm>
        </p:spPr>
        <p:txBody>
          <a:bodyPr/>
          <a:lstStyle>
            <a:lvl1pPr>
              <a:defRPr sz="933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15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356" y="3055385"/>
            <a:ext cx="4652397" cy="354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88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D69A-EF25-4E29-8D3C-13F988E24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72D1C-584F-4A5C-9C14-25E7D8C0D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208B7-5C10-4837-AA71-3D06041E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17-9121-4A96-9870-3FBB9D55AC4E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3146-E92D-4F7C-ACCA-CC8BB47F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49FA-8BBD-4AF5-93B7-F225432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17D-F864-4BF2-9FB9-F3666754E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7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41F5-4EF1-4BF4-A303-4378E444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9EED-C4D3-42A8-856D-106FD248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59F02-B64B-459A-8927-EEBD145D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17-9121-4A96-9870-3FBB9D55AC4E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C2D65-2A65-4A25-BC6B-878E0232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46821-D7E4-4DD7-9C21-3461E9B4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17D-F864-4BF2-9FB9-F3666754E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8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F97A-2866-43E9-BC46-AF76116F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8EF66-F238-423F-B35A-3F15DACD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71C0B-F754-474C-BD5E-3DAB3ED6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17-9121-4A96-9870-3FBB9D55AC4E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A665-7C05-4BBF-9781-DB622DC6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0F38-CC01-4E73-B66E-41666654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17D-F864-4BF2-9FB9-F3666754E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72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082C-0FF1-4164-B873-B1FC87FB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6A42-3160-4953-B039-94A1CBC32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A7C2C-041A-4710-B197-49F1AE791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553E1-4AD7-4854-9CCC-9D7A54B0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17-9121-4A96-9870-3FBB9D55AC4E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B7988-A7FF-4128-BA77-11C8EF19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03FAB-8950-4782-AD2C-D9466760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17D-F864-4BF2-9FB9-F3666754E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51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637B-1017-430A-94CF-C8ED1E98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4B08E-BF8A-4072-9FDC-52C67767E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57B94-5784-422A-9E9C-BB9DBAEFC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3E319-9EAE-430E-A452-182594136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124FF-8F40-4FA5-B3DA-4A484C2A8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76FBE-5EEA-4D98-A569-AE4E1960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717-9121-4A96-9870-3FBB9D55AC4E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0F7B9-3089-4DB0-AFC1-DAD4F9AB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511CF-EFDB-48B8-811C-DE6D5AF6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17D-F864-4BF2-9FB9-F3666754E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41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6096" y="2010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fld id="{A3D2805E-6D50-43BA-8D18-41ECB12575F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Picture 2" descr="C:\Users\TERA093\OneDrive\デスクトップ\logo.wmf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397" y="6616719"/>
            <a:ext cx="1148899" cy="20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TERA093\OneDrive\デスクトップ\名称未設定-6.wmf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03" y="116465"/>
            <a:ext cx="11503437" cy="53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ERA093\OneDrive\デスクトップ\名称未設定-3.w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447"/>
            <a:ext cx="687627" cy="52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 userDrawn="1"/>
        </p:nvSpPr>
        <p:spPr>
          <a:xfrm>
            <a:off x="1745203" y="6570253"/>
            <a:ext cx="8554720" cy="325120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noAutofit/>
          </a:bodyPr>
          <a:lstStyle/>
          <a:p>
            <a: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33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Ⓒ </a:t>
            </a:r>
            <a:r>
              <a:rPr lang="en-US" altLang="ja-JP" sz="933" dirty="0" err="1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Musashi</a:t>
            </a:r>
            <a:r>
              <a:rPr lang="en-US" altLang="ja-JP" sz="933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Seimitsu Industry </a:t>
            </a:r>
            <a:r>
              <a:rPr kumimoji="1" lang="en-US" altLang="ja-JP" sz="933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938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8077A-BB9A-48D5-8152-B7F5691E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349D4-46AB-4C74-8F0B-DEA49A3D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6AAC5-1559-4428-BEE3-72AE37D88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D0717-9121-4A96-9870-3FBB9D55AC4E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C1CBE-08D6-468E-88D8-990E3D651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298B9-046D-444E-9E89-50CE8F9AF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B17D-F864-4BF2-9FB9-F3666754E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32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C583B-B29B-4378-B9F2-71489159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C7479-2A62-4F85-AC1E-5600946EE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FA25E-ADB5-44E3-9185-2D7F62487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7F0AF-9409-4266-833C-85F6EDC81371}" type="datetimeFigureOut">
              <a:rPr lang="en-IN" smtClean="0"/>
              <a:t>09-07-2022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42DCC-6253-46D2-92C1-C6AE3F7C9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CFD0B-0236-40D3-AF4C-EEEDE296B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9A48-8AFB-4020-ACF7-5FD9F7488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49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33.xml"/><Relationship Id="rId4" Type="http://schemas.openxmlformats.org/officeDocument/2006/relationships/chart" Target="../charts/chart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37.xml"/><Relationship Id="rId4" Type="http://schemas.openxmlformats.org/officeDocument/2006/relationships/chart" Target="../charts/char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1.xml"/><Relationship Id="rId4" Type="http://schemas.openxmlformats.org/officeDocument/2006/relationships/chart" Target="../charts/char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5.xml"/><Relationship Id="rId4" Type="http://schemas.openxmlformats.org/officeDocument/2006/relationships/chart" Target="../charts/chart4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9.xml"/><Relationship Id="rId4" Type="http://schemas.openxmlformats.org/officeDocument/2006/relationships/chart" Target="../charts/chart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3.xml"/><Relationship Id="rId4" Type="http://schemas.openxmlformats.org/officeDocument/2006/relationships/chart" Target="../charts/char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image" Target="../media/image9.jpeg"/><Relationship Id="rId7" Type="http://schemas.openxmlformats.org/officeDocument/2006/relationships/chart" Target="../charts/chart12.xml"/><Relationship Id="rId12" Type="http://schemas.openxmlformats.org/officeDocument/2006/relationships/chart" Target="../charts/chart17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1.xml"/><Relationship Id="rId11" Type="http://schemas.openxmlformats.org/officeDocument/2006/relationships/chart" Target="../charts/chart16.xml"/><Relationship Id="rId5" Type="http://schemas.openxmlformats.org/officeDocument/2006/relationships/chart" Target="../charts/chart10.xml"/><Relationship Id="rId10" Type="http://schemas.openxmlformats.org/officeDocument/2006/relationships/chart" Target="../charts/chart15.xml"/><Relationship Id="rId4" Type="http://schemas.openxmlformats.org/officeDocument/2006/relationships/chart" Target="../charts/chart9.xml"/><Relationship Id="rId9" Type="http://schemas.openxmlformats.org/officeDocument/2006/relationships/chart" Target="../charts/char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7DEA-4544-4131-B5C1-2012CE229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674" y="3895475"/>
            <a:ext cx="8300720" cy="171019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dirty="0">
                <a:solidFill>
                  <a:srgbClr val="0000FF"/>
                </a:solidFill>
              </a:rPr>
              <a:t>WELCOME TO ALL IN RRM OF JUNE-22</a:t>
            </a:r>
          </a:p>
        </p:txBody>
      </p:sp>
    </p:spTree>
    <p:extLst>
      <p:ext uri="{BB962C8B-B14F-4D97-AF65-F5344CB8AC3E}">
        <p14:creationId xmlns:p14="http://schemas.microsoft.com/office/powerpoint/2010/main" val="429053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5F9-D9D9-43B6-828A-4AA9091D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7" y="132080"/>
            <a:ext cx="10550865" cy="5588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REJ % SECTION WISE &amp; TOP 10 PARTS CONTRIBUTION ON </a:t>
            </a:r>
            <a:r>
              <a:rPr kumimoji="0" lang="en-US" kern="0" dirty="0">
                <a:latin typeface="Calibri"/>
                <a:ea typeface="+mn-ea"/>
                <a:cs typeface="+mn-cs"/>
              </a:rPr>
              <a:t>JUNE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-22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D227AA-E5A3-4ACF-956E-C680DD60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6FA4DCDF-8CF9-49BB-A96B-E35FFFA69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74" y="6043043"/>
            <a:ext cx="10164417" cy="76197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THESE ARE THE TOP 10 PARTS HAS MAJOR CONTRIBUTION IN OVERALL IN-HOUSE REJECTION.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91F839-D72A-086A-2437-7FEE19034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10" t="7172" r="12768" b="53150"/>
          <a:stretch/>
        </p:blipFill>
        <p:spPr>
          <a:xfrm>
            <a:off x="9192734" y="862831"/>
            <a:ext cx="1128574" cy="766222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64279F7-0BC6-4DDA-BC48-188A77B447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424900"/>
              </p:ext>
            </p:extLst>
          </p:nvPr>
        </p:nvGraphicFramePr>
        <p:xfrm>
          <a:off x="130387" y="3284407"/>
          <a:ext cx="11816190" cy="2710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9CAE8B5-4110-4994-8A16-15AF80B0F5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397354"/>
              </p:ext>
            </p:extLst>
          </p:nvPr>
        </p:nvGraphicFramePr>
        <p:xfrm>
          <a:off x="130387" y="738754"/>
          <a:ext cx="11816190" cy="2422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4587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8C0C-5B4B-4326-AB59-E664D52B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LINE WISE REJECTION CONTRIBUTION IN 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JUNE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-22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E956DA-395D-4F20-A3FA-5BDB97C7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17B6CDA5-5ED3-4D14-B5E7-CF4DB1CC2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87" y="6056796"/>
            <a:ext cx="10018643" cy="801204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altLang="en-US" sz="1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I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GEAR-B</a:t>
            </a:r>
            <a:r>
              <a:rPr lang="en-IN" altLang="en-US" sz="1500" b="1" kern="0" dirty="0">
                <a:solidFill>
                  <a:prstClr val="white"/>
                </a:solidFill>
                <a:cs typeface="Arial" panose="020B0604020202020204" pitchFamily="34" charset="0"/>
              </a:rPr>
              <a:t>,  CAM SHAFT &amp; GEAR-A LINE </a:t>
            </a:r>
            <a:r>
              <a:rPr kumimoji="1" lang="en-I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ARE MAJOR REJECTION QTY CONTRIBUTOR IN OVERALL REJECTION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HONDA CONTRIBUTION IS  </a:t>
            </a:r>
            <a:r>
              <a:rPr lang="en-IN" altLang="en-US" sz="1500" b="1" kern="0" dirty="0">
                <a:solidFill>
                  <a:prstClr val="white"/>
                </a:solidFill>
                <a:cs typeface="Arial" panose="020B0604020202020204" pitchFamily="34" charset="0"/>
              </a:rPr>
              <a:t>89</a:t>
            </a:r>
            <a:r>
              <a:rPr kumimoji="1" lang="en-I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% AND TVS HAS </a:t>
            </a:r>
            <a:r>
              <a:rPr lang="en-IN" altLang="en-US" sz="1500" b="1" kern="0" dirty="0">
                <a:solidFill>
                  <a:prstClr val="white"/>
                </a:solidFill>
                <a:cs typeface="Arial" panose="020B0604020202020204" pitchFamily="34" charset="0"/>
              </a:rPr>
              <a:t>11 </a:t>
            </a:r>
            <a:r>
              <a:rPr kumimoji="1" lang="en-I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% IN OVERALL REJECTION 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altLang="en-US" sz="1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1C2CC10-D032-4043-B1FC-924342E17D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942520"/>
              </p:ext>
            </p:extLst>
          </p:nvPr>
        </p:nvGraphicFramePr>
        <p:xfrm>
          <a:off x="130388" y="690871"/>
          <a:ext cx="5831026" cy="528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204E80F-49D6-415F-9BEE-EC1FE662A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253631"/>
              </p:ext>
            </p:extLst>
          </p:nvPr>
        </p:nvGraphicFramePr>
        <p:xfrm>
          <a:off x="6096000" y="690870"/>
          <a:ext cx="5965612" cy="5282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896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99A9-5AE9-4D24-98EC-C7EB9850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MAP BLR CAM LINE REJECTION PARETO </a:t>
            </a:r>
            <a:r>
              <a:rPr kumimoji="0" lang="en-US" sz="2400" b="1" kern="0" dirty="0">
                <a:latin typeface="Calibri"/>
                <a:ea typeface="+mn-ea"/>
                <a:cs typeface="+mn-cs"/>
              </a:rPr>
              <a:t>JUNE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-22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52B54-D00B-4AEC-83F1-DCA124AF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A860C6E2-5567-4F02-BA56-E30351467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25" y="6199720"/>
            <a:ext cx="11312683" cy="6096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CAM K0NA/K0PA/K1CA </a:t>
            </a:r>
            <a:r>
              <a:rPr lang="en-IN" altLang="en-US" sz="1200" b="1" kern="0" dirty="0">
                <a:solidFill>
                  <a:prstClr val="white"/>
                </a:solidFill>
                <a:cs typeface="Arial" panose="020B0604020202020204" pitchFamily="34" charset="0"/>
              </a:rPr>
              <a:t>DECOM HIGHT NG</a:t>
            </a:r>
            <a:r>
              <a:rPr kumimoji="1" lang="en-I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&amp; CAM ANGLE  NG IS MAJOR REJECTION CONTRIBUTOR FROM CAM LINE.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073E93C-2C8F-47BB-83BC-F16778CEEA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718867"/>
              </p:ext>
            </p:extLst>
          </p:nvPr>
        </p:nvGraphicFramePr>
        <p:xfrm>
          <a:off x="130387" y="723481"/>
          <a:ext cx="11931225" cy="2315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620E876-D809-4380-8C42-259CE63311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1271962"/>
              </p:ext>
            </p:extLst>
          </p:nvPr>
        </p:nvGraphicFramePr>
        <p:xfrm>
          <a:off x="3992933" y="3087929"/>
          <a:ext cx="3979248" cy="3062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DA9B297-3EF1-4099-8021-F01E08C5A5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133784"/>
              </p:ext>
            </p:extLst>
          </p:nvPr>
        </p:nvGraphicFramePr>
        <p:xfrm>
          <a:off x="8080015" y="3087929"/>
          <a:ext cx="3979248" cy="3062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073E93C-2C8F-47BB-83BC-F16778CEEA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650696"/>
              </p:ext>
            </p:extLst>
          </p:nvPr>
        </p:nvGraphicFramePr>
        <p:xfrm>
          <a:off x="130387" y="3087929"/>
          <a:ext cx="3754712" cy="301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8537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B39D-A5D5-4B1D-9E99-CED7E70D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MAP BLR GEAR B LINE REJECTION PARETO </a:t>
            </a:r>
            <a:r>
              <a:rPr kumimoji="0" lang="en-US" kern="0" dirty="0">
                <a:latin typeface="Calibri"/>
                <a:ea typeface="+mn-ea"/>
                <a:cs typeface="+mn-cs"/>
              </a:rPr>
              <a:t>JUNE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-22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14F309-B22C-4612-BB48-DA5FCB9C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BD298CCD-1179-4574-909F-DF7C65B3F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" y="6239565"/>
            <a:ext cx="10153855" cy="6096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500" b="1" kern="0" dirty="0">
                <a:solidFill>
                  <a:prstClr val="white"/>
                </a:solidFill>
                <a:cs typeface="Arial" panose="020B0604020202020204" pitchFamily="34" charset="0"/>
              </a:rPr>
              <a:t>GPD K0NA, M3 K0NA, &amp;  C5 K0NA </a:t>
            </a:r>
            <a:r>
              <a:rPr kumimoji="1" lang="en-I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ARE THE TOP 3 MAJOR REJECTION IN GEAR-B.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102637"/>
              </p:ext>
            </p:extLst>
          </p:nvPr>
        </p:nvGraphicFramePr>
        <p:xfrm>
          <a:off x="130387" y="733424"/>
          <a:ext cx="11950922" cy="2645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16BD429-D6F7-48B2-93FE-D4E26E6BF6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719752"/>
              </p:ext>
            </p:extLst>
          </p:nvPr>
        </p:nvGraphicFramePr>
        <p:xfrm>
          <a:off x="130387" y="3434403"/>
          <a:ext cx="3847847" cy="280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E8051C9-04B1-4B15-B906-D60C386A0A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282605"/>
              </p:ext>
            </p:extLst>
          </p:nvPr>
        </p:nvGraphicFramePr>
        <p:xfrm>
          <a:off x="4063773" y="3428999"/>
          <a:ext cx="4058949" cy="2805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222368F-C245-477F-9A3E-619A2B98D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739969"/>
              </p:ext>
            </p:extLst>
          </p:nvPr>
        </p:nvGraphicFramePr>
        <p:xfrm>
          <a:off x="8208261" y="3429000"/>
          <a:ext cx="3853352" cy="2754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1362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D2BC-A3FE-4060-8516-0E5EE3EB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MAP BLR GEAR A LINE REJECTION PARETO 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JUNE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-22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6D38DD-43BF-4518-985C-C0EEE819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A66B8123-28C1-4552-9E59-868D8A92B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63" y="6203305"/>
            <a:ext cx="10117223" cy="6096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IN" altLang="en-US" sz="1600" b="1" kern="0" dirty="0">
                <a:solidFill>
                  <a:prstClr val="white"/>
                </a:solidFill>
                <a:cs typeface="Arial" panose="020B0604020202020204" pitchFamily="34" charset="0"/>
              </a:rPr>
              <a:t>GPDN K0NA, GEAR COUNTER K0PA &amp; GEAR FINAL K0PG ARE </a:t>
            </a:r>
            <a:r>
              <a:rPr kumimoji="1" lang="en-I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TOP 3 CONTRIBUTOR IN GEAR-A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546740"/>
              </p:ext>
            </p:extLst>
          </p:nvPr>
        </p:nvGraphicFramePr>
        <p:xfrm>
          <a:off x="130386" y="745163"/>
          <a:ext cx="11950919" cy="2582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09FEF8E-E746-4A25-AF84-CE811417AA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527750"/>
              </p:ext>
            </p:extLst>
          </p:nvPr>
        </p:nvGraphicFramePr>
        <p:xfrm>
          <a:off x="130385" y="3357435"/>
          <a:ext cx="3788471" cy="2791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D5A3187-0FE6-4453-B2E3-B25B232D4F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011985"/>
              </p:ext>
            </p:extLst>
          </p:nvPr>
        </p:nvGraphicFramePr>
        <p:xfrm>
          <a:off x="3989415" y="3357435"/>
          <a:ext cx="4038304" cy="2791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A0726AB-2471-4BA5-A8CB-39B43840C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838442"/>
              </p:ext>
            </p:extLst>
          </p:nvPr>
        </p:nvGraphicFramePr>
        <p:xfrm>
          <a:off x="8098278" y="3357435"/>
          <a:ext cx="3963337" cy="2791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5222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B856-D237-4503-AF00-709EF5D8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MAP BLR HARD LINE REJECTION PARETO </a:t>
            </a:r>
            <a:r>
              <a:rPr kumimoji="0" lang="en-US" kern="0" dirty="0">
                <a:latin typeface="Calibri"/>
                <a:ea typeface="+mn-ea"/>
                <a:cs typeface="+mn-cs"/>
              </a:rPr>
              <a:t>JUNE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-22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DE8584-517D-4EDA-A00D-4A8E2C1C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E1DBC365-3566-4D2C-BDBD-2BBE50E4E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77" y="6210171"/>
            <a:ext cx="10113757" cy="6096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I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SHAFT DRIVE K0PG,SHAFT COUNTER K0PA &amp; SHAFT MAIN K0NA ARE THE MAJOR CONTRIBUTOR IN HARD </a:t>
            </a:r>
            <a:r>
              <a:rPr lang="en-IN" altLang="en-US" sz="1500" b="1" kern="0" dirty="0">
                <a:solidFill>
                  <a:prstClr val="white"/>
                </a:solidFill>
                <a:cs typeface="Arial" panose="020B0604020202020204" pitchFamily="34" charset="0"/>
              </a:rPr>
              <a:t>LINE</a:t>
            </a:r>
            <a:endParaRPr kumimoji="1" lang="en-IN" altLang="en-US" sz="1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264055"/>
              </p:ext>
            </p:extLst>
          </p:nvPr>
        </p:nvGraphicFramePr>
        <p:xfrm>
          <a:off x="130385" y="690880"/>
          <a:ext cx="11950924" cy="2638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42BC2C8-3902-4DAE-873E-0A57DFBFB9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430027"/>
              </p:ext>
            </p:extLst>
          </p:nvPr>
        </p:nvGraphicFramePr>
        <p:xfrm>
          <a:off x="130385" y="3419310"/>
          <a:ext cx="3838525" cy="2735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2924C69-A26A-425E-BF29-6DD0356F1D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07927"/>
              </p:ext>
            </p:extLst>
          </p:nvPr>
        </p:nvGraphicFramePr>
        <p:xfrm>
          <a:off x="4044613" y="3419311"/>
          <a:ext cx="4005694" cy="2735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19442CB-07C0-4B7A-80A6-A549E19A8F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803091"/>
              </p:ext>
            </p:extLst>
          </p:nvPr>
        </p:nvGraphicFramePr>
        <p:xfrm>
          <a:off x="8126010" y="3419310"/>
          <a:ext cx="3935605" cy="2735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8467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F75A-71EF-4661-827C-5D2AD49A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MAP BLR SHAFT LINE B REJECTION PARETO </a:t>
            </a:r>
            <a:r>
              <a:rPr kumimoji="0" lang="en-US" kern="0" dirty="0">
                <a:latin typeface="Calibri"/>
                <a:ea typeface="+mn-ea"/>
                <a:cs typeface="+mn-cs"/>
              </a:rPr>
              <a:t>JUNE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-22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F5C8D-A3FA-40CE-9953-F32EFB13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F9DB3944-6A9C-423D-B48E-E1A45AE99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612" y="6226763"/>
            <a:ext cx="9985917" cy="6096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SHAFT MAIN KONA, SHAFT COUNTER K0NA  &amp; SKS K0NA ARE THE MAJOR CONTRIBUTOR IN SHAFT-B.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A48DAB5-B946-4A8B-BE9F-8905DAE561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200163"/>
              </p:ext>
            </p:extLst>
          </p:nvPr>
        </p:nvGraphicFramePr>
        <p:xfrm>
          <a:off x="130387" y="710823"/>
          <a:ext cx="11900746" cy="2539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1CCFDFC-3ED2-447A-8DBA-2F53B30CF5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848395"/>
              </p:ext>
            </p:extLst>
          </p:nvPr>
        </p:nvGraphicFramePr>
        <p:xfrm>
          <a:off x="130387" y="3306887"/>
          <a:ext cx="3816989" cy="2840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723B87F-07B8-474F-8F0F-45A179AFEB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448150"/>
              </p:ext>
            </p:extLst>
          </p:nvPr>
        </p:nvGraphicFramePr>
        <p:xfrm>
          <a:off x="4015738" y="3318520"/>
          <a:ext cx="3816989" cy="2840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EDB7A24-2E26-486A-88D3-BED511A5D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964693"/>
              </p:ext>
            </p:extLst>
          </p:nvPr>
        </p:nvGraphicFramePr>
        <p:xfrm>
          <a:off x="7901089" y="3318520"/>
          <a:ext cx="4130044" cy="2828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2987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1B32-5191-4AA1-A024-881518B8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MAP BLR SHAFT LINE A REJECTION PARETO </a:t>
            </a:r>
            <a:r>
              <a:rPr kumimoji="0" lang="en-US" kern="0" dirty="0">
                <a:latin typeface="Calibri"/>
                <a:ea typeface="+mn-ea"/>
                <a:cs typeface="+mn-cs"/>
              </a:rPr>
              <a:t>JUNE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-22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0E2C17-7B32-43A4-92E5-E5AC8115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ACCE217F-FA9D-4EFB-80B9-08DE623D9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30" y="6197600"/>
            <a:ext cx="10058400" cy="6096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SHAFT DRIVE K0PG,SHAFT </a:t>
            </a:r>
            <a:r>
              <a:rPr lang="en-IN" altLang="en-US" sz="1600" b="1" kern="0" dirty="0">
                <a:solidFill>
                  <a:prstClr val="white"/>
                </a:solidFill>
                <a:cs typeface="Arial" panose="020B0604020202020204" pitchFamily="34" charset="0"/>
              </a:rPr>
              <a:t>DRIVE K0PA</a:t>
            </a:r>
            <a:r>
              <a:rPr kumimoji="1" lang="en-I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&amp; SHAFT </a:t>
            </a:r>
            <a:r>
              <a:rPr lang="en-IN" altLang="en-US" sz="1600" b="1" kern="0" dirty="0">
                <a:solidFill>
                  <a:prstClr val="white"/>
                </a:solidFill>
                <a:cs typeface="Arial" panose="020B0604020202020204" pitchFamily="34" charset="0"/>
              </a:rPr>
              <a:t>INTERMIDIETE WEGO</a:t>
            </a:r>
            <a:r>
              <a:rPr kumimoji="1" lang="en-I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THE MAJOR CONTRIBUTOR IN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SHAFT-A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6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505678"/>
              </p:ext>
            </p:extLst>
          </p:nvPr>
        </p:nvGraphicFramePr>
        <p:xfrm>
          <a:off x="130386" y="737292"/>
          <a:ext cx="11931228" cy="2275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265BA96-6C80-46AF-9673-AA5DE9221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4875573"/>
              </p:ext>
            </p:extLst>
          </p:nvPr>
        </p:nvGraphicFramePr>
        <p:xfrm>
          <a:off x="130386" y="3089243"/>
          <a:ext cx="3883475" cy="3031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0D2B5E4-B587-4A23-8BE8-67A73894F2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1827"/>
              </p:ext>
            </p:extLst>
          </p:nvPr>
        </p:nvGraphicFramePr>
        <p:xfrm>
          <a:off x="4058323" y="3089242"/>
          <a:ext cx="3883475" cy="3031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4192879-CCA0-4B10-A1AA-9A02EF444F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556735"/>
              </p:ext>
            </p:extLst>
          </p:nvPr>
        </p:nvGraphicFramePr>
        <p:xfrm>
          <a:off x="7986260" y="3089242"/>
          <a:ext cx="4075354" cy="3031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6334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DBC7-92FA-40F6-B0A1-499D4A4B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MAP BLR HONING REJECTION PARETO </a:t>
            </a:r>
            <a:r>
              <a:rPr kumimoji="0" lang="en-IN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JUNE</a:t>
            </a:r>
            <a:r>
              <a:rPr kumimoji="0" lang="en-IN" sz="2400" b="1" kern="0" dirty="0">
                <a:latin typeface="Calibri"/>
                <a:ea typeface="+mn-ea"/>
                <a:cs typeface="+mn-cs"/>
              </a:rPr>
              <a:t>-22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90555-9CA7-466B-A56E-0C9AE8FF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BC2DA08B-7A43-494C-8F73-691CB8B4E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39" y="6236121"/>
            <a:ext cx="10031896" cy="6096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I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GPDN ECN-2,GPD HL</a:t>
            </a:r>
            <a:r>
              <a:rPr lang="en-IN" altLang="en-US" sz="1500" b="1" kern="0" dirty="0">
                <a:solidFill>
                  <a:prstClr val="white"/>
                </a:solidFill>
                <a:cs typeface="Arial" panose="020B0604020202020204" pitchFamily="34" charset="0"/>
              </a:rPr>
              <a:t>X</a:t>
            </a:r>
            <a:r>
              <a:rPr kumimoji="1" lang="en-I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&amp; </a:t>
            </a:r>
            <a:r>
              <a:rPr lang="en-IN" altLang="en-US" sz="1500" b="1" kern="0" dirty="0">
                <a:solidFill>
                  <a:prstClr val="white"/>
                </a:solidFill>
                <a:cs typeface="Arial" panose="020B0604020202020204" pitchFamily="34" charset="0"/>
              </a:rPr>
              <a:t>GRW WEGO </a:t>
            </a:r>
            <a:r>
              <a:rPr kumimoji="1" lang="en-I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ARE THE MAJOR CONTRIBUTOR IN HONNING.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ADC6FE9-CE71-4948-B5CB-2DB6ECCC11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805544"/>
              </p:ext>
            </p:extLst>
          </p:nvPr>
        </p:nvGraphicFramePr>
        <p:xfrm>
          <a:off x="130387" y="708863"/>
          <a:ext cx="11931226" cy="267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101ABC9-A012-4146-AAF9-3AD877176C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879548"/>
              </p:ext>
            </p:extLst>
          </p:nvPr>
        </p:nvGraphicFramePr>
        <p:xfrm>
          <a:off x="130386" y="3451243"/>
          <a:ext cx="3835971" cy="2716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FCB7472-2BE9-40F1-8177-39C525C413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47910"/>
              </p:ext>
            </p:extLst>
          </p:nvPr>
        </p:nvGraphicFramePr>
        <p:xfrm>
          <a:off x="3997726" y="3451244"/>
          <a:ext cx="4227919" cy="2697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8805E1D-056D-4975-A5BB-A85B5386FC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184108"/>
              </p:ext>
            </p:extLst>
          </p:nvPr>
        </p:nvGraphicFramePr>
        <p:xfrm>
          <a:off x="8257014" y="3469794"/>
          <a:ext cx="3835971" cy="267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2287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D06E-AE19-4A56-BE30-74302CB4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MAP BLR FORGING LINE REJECTION PARETO </a:t>
            </a:r>
            <a:r>
              <a:rPr kumimoji="0" lang="en-US" kern="0" dirty="0">
                <a:latin typeface="Calibri"/>
                <a:ea typeface="+mn-ea"/>
                <a:cs typeface="+mn-cs"/>
              </a:rPr>
              <a:t>JUNE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-22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AAF14-DF91-4984-8D07-7BD032A5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9270CC95-9C10-431C-AFAD-28574BAC2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34" y="6237312"/>
            <a:ext cx="10018643" cy="6096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IN" altLang="en-US" sz="1500" b="1" kern="0" dirty="0">
                <a:solidFill>
                  <a:prstClr val="white"/>
                </a:solidFill>
                <a:cs typeface="Arial" panose="020B0604020202020204" pitchFamily="34" charset="0"/>
              </a:rPr>
              <a:t>RSD K0NA ,  M4 K0NA  &amp; C5 K0NA ARE </a:t>
            </a:r>
            <a:r>
              <a:rPr kumimoji="1" lang="en-I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MAJOR CONTRIBUTOR.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374177"/>
              </p:ext>
            </p:extLst>
          </p:nvPr>
        </p:nvGraphicFramePr>
        <p:xfrm>
          <a:off x="137416" y="690880"/>
          <a:ext cx="11924197" cy="2809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EBF3458-951F-4F9A-8D03-6D9B529B5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112687"/>
              </p:ext>
            </p:extLst>
          </p:nvPr>
        </p:nvGraphicFramePr>
        <p:xfrm>
          <a:off x="230747" y="3593397"/>
          <a:ext cx="3839132" cy="2550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31A1A62-574E-49E1-AD63-BBB4D122A7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158454"/>
              </p:ext>
            </p:extLst>
          </p:nvPr>
        </p:nvGraphicFramePr>
        <p:xfrm>
          <a:off x="4099829" y="3593397"/>
          <a:ext cx="4022294" cy="2550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3A3CCE3-8903-43BD-895A-1C4E75930A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836133"/>
              </p:ext>
            </p:extLst>
          </p:nvPr>
        </p:nvGraphicFramePr>
        <p:xfrm>
          <a:off x="8152073" y="3593396"/>
          <a:ext cx="3909540" cy="2550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1021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E477-F9B8-4854-AC37-0A8EE33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7" y="74024"/>
            <a:ext cx="9094893" cy="558800"/>
          </a:xfrm>
        </p:spPr>
        <p:txBody>
          <a:bodyPr/>
          <a:lstStyle/>
          <a:p>
            <a:r>
              <a:rPr lang="en-IN" dirty="0"/>
              <a:t>GQI-Information by Customer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F5A26-D5B0-469D-A5CB-091239C1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3C2558-B784-8382-D480-6416EDB8885E}"/>
              </a:ext>
            </a:extLst>
          </p:cNvPr>
          <p:cNvSpPr/>
          <p:nvPr/>
        </p:nvSpPr>
        <p:spPr>
          <a:xfrm>
            <a:off x="771897" y="6167121"/>
            <a:ext cx="10124704" cy="690879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After negotiation register claims are 2 (6) and GQI 36 (204)</a:t>
            </a:r>
            <a:endParaRPr kumimoji="1" lang="en-IN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D6EFF-4610-CECE-9C56-AEFA26D446E5}"/>
              </a:ext>
            </a:extLst>
          </p:cNvPr>
          <p:cNvSpPr txBox="1"/>
          <p:nvPr/>
        </p:nvSpPr>
        <p:spPr>
          <a:xfrm>
            <a:off x="7871117" y="3463050"/>
            <a:ext cx="4601009" cy="457200"/>
          </a:xfrm>
          <a:prstGeom prst="rect">
            <a:avLst/>
          </a:prstGeom>
          <a:noFill/>
        </p:spPr>
        <p:txBody>
          <a:bodyPr wrap="square" lIns="54000" tIns="54000" rIns="54000" bIns="54000" rtlCol="0" anchor="ctr" anchorCtr="0">
            <a:noAutofit/>
          </a:bodyPr>
          <a:lstStyle/>
          <a:p>
            <a:pPr algn="ctr"/>
            <a:r>
              <a:rPr kumimoji="1" 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As on date 06.07.2022</a:t>
            </a:r>
            <a:endParaRPr kumimoji="1" lang="en-IN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084B5-08A7-F4AA-0AE7-4810D581B153}"/>
              </a:ext>
            </a:extLst>
          </p:cNvPr>
          <p:cNvSpPr txBox="1"/>
          <p:nvPr/>
        </p:nvSpPr>
        <p:spPr>
          <a:xfrm>
            <a:off x="126211" y="560254"/>
            <a:ext cx="4601009" cy="457200"/>
          </a:xfrm>
          <a:prstGeom prst="rect">
            <a:avLst/>
          </a:prstGeom>
          <a:noFill/>
        </p:spPr>
        <p:txBody>
          <a:bodyPr wrap="square" lIns="54000" tIns="54000" rIns="54000" bIns="54000" rtlCol="0" anchor="ctr" anchorCtr="0">
            <a:noAutofit/>
          </a:bodyPr>
          <a:lstStyle/>
          <a:p>
            <a:r>
              <a:rPr kumimoji="1" 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As on date 02.07.2022</a:t>
            </a:r>
            <a:endParaRPr kumimoji="1" lang="en-IN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3">
            <a:extLst>
              <a:ext uri="{FF2B5EF4-FFF2-40B4-BE49-F238E27FC236}">
                <a16:creationId xmlns:a16="http://schemas.microsoft.com/office/drawing/2014/main" id="{A20EFD0D-9257-91FA-C62C-B7A0ABD7B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7" y="958268"/>
            <a:ext cx="11950922" cy="248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1AF7826-D667-6039-6DE6-8B1FDA6F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4" y="3938364"/>
            <a:ext cx="11941892" cy="222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D1B778-380E-5060-4FDD-C59845A8AF7B}"/>
              </a:ext>
            </a:extLst>
          </p:cNvPr>
          <p:cNvSpPr/>
          <p:nvPr/>
        </p:nvSpPr>
        <p:spPr>
          <a:xfrm>
            <a:off x="125054" y="4753342"/>
            <a:ext cx="11956255" cy="210544"/>
          </a:xfr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en-IN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823051-2584-9433-0ADF-E6E964E276E1}"/>
              </a:ext>
            </a:extLst>
          </p:cNvPr>
          <p:cNvSpPr/>
          <p:nvPr/>
        </p:nvSpPr>
        <p:spPr>
          <a:xfrm>
            <a:off x="110691" y="5674674"/>
            <a:ext cx="11956255" cy="210544"/>
          </a:xfrm>
          <a:custGeom>
            <a:avLst/>
            <a:gdLst>
              <a:gd name="connsiteX0" fmla="*/ 0 w 11956255"/>
              <a:gd name="connsiteY0" fmla="*/ 35091 h 210544"/>
              <a:gd name="connsiteX1" fmla="*/ 35091 w 11956255"/>
              <a:gd name="connsiteY1" fmla="*/ 0 h 210544"/>
              <a:gd name="connsiteX2" fmla="*/ 748255 w 11956255"/>
              <a:gd name="connsiteY2" fmla="*/ 0 h 210544"/>
              <a:gd name="connsiteX3" fmla="*/ 1580280 w 11956255"/>
              <a:gd name="connsiteY3" fmla="*/ 0 h 210544"/>
              <a:gd name="connsiteX4" fmla="*/ 1818002 w 11956255"/>
              <a:gd name="connsiteY4" fmla="*/ 0 h 210544"/>
              <a:gd name="connsiteX5" fmla="*/ 2531166 w 11956255"/>
              <a:gd name="connsiteY5" fmla="*/ 0 h 210544"/>
              <a:gd name="connsiteX6" fmla="*/ 3244331 w 11956255"/>
              <a:gd name="connsiteY6" fmla="*/ 0 h 210544"/>
              <a:gd name="connsiteX7" fmla="*/ 3957495 w 11956255"/>
              <a:gd name="connsiteY7" fmla="*/ 0 h 210544"/>
              <a:gd name="connsiteX8" fmla="*/ 4195217 w 11956255"/>
              <a:gd name="connsiteY8" fmla="*/ 0 h 210544"/>
              <a:gd name="connsiteX9" fmla="*/ 5027242 w 11956255"/>
              <a:gd name="connsiteY9" fmla="*/ 0 h 210544"/>
              <a:gd name="connsiteX10" fmla="*/ 5502685 w 11956255"/>
              <a:gd name="connsiteY10" fmla="*/ 0 h 210544"/>
              <a:gd name="connsiteX11" fmla="*/ 6334710 w 11956255"/>
              <a:gd name="connsiteY11" fmla="*/ 0 h 210544"/>
              <a:gd name="connsiteX12" fmla="*/ 7047874 w 11956255"/>
              <a:gd name="connsiteY12" fmla="*/ 0 h 210544"/>
              <a:gd name="connsiteX13" fmla="*/ 7404456 w 11956255"/>
              <a:gd name="connsiteY13" fmla="*/ 0 h 210544"/>
              <a:gd name="connsiteX14" fmla="*/ 7998760 w 11956255"/>
              <a:gd name="connsiteY14" fmla="*/ 0 h 210544"/>
              <a:gd name="connsiteX15" fmla="*/ 8830785 w 11956255"/>
              <a:gd name="connsiteY15" fmla="*/ 0 h 210544"/>
              <a:gd name="connsiteX16" fmla="*/ 9068506 w 11956255"/>
              <a:gd name="connsiteY16" fmla="*/ 0 h 210544"/>
              <a:gd name="connsiteX17" fmla="*/ 9425089 w 11956255"/>
              <a:gd name="connsiteY17" fmla="*/ 0 h 210544"/>
              <a:gd name="connsiteX18" fmla="*/ 9900532 w 11956255"/>
              <a:gd name="connsiteY18" fmla="*/ 0 h 210544"/>
              <a:gd name="connsiteX19" fmla="*/ 10494835 w 11956255"/>
              <a:gd name="connsiteY19" fmla="*/ 0 h 210544"/>
              <a:gd name="connsiteX20" fmla="*/ 10851417 w 11956255"/>
              <a:gd name="connsiteY20" fmla="*/ 0 h 210544"/>
              <a:gd name="connsiteX21" fmla="*/ 11089139 w 11956255"/>
              <a:gd name="connsiteY21" fmla="*/ 0 h 210544"/>
              <a:gd name="connsiteX22" fmla="*/ 11921164 w 11956255"/>
              <a:gd name="connsiteY22" fmla="*/ 0 h 210544"/>
              <a:gd name="connsiteX23" fmla="*/ 11956255 w 11956255"/>
              <a:gd name="connsiteY23" fmla="*/ 35091 h 210544"/>
              <a:gd name="connsiteX24" fmla="*/ 11956255 w 11956255"/>
              <a:gd name="connsiteY24" fmla="*/ 175453 h 210544"/>
              <a:gd name="connsiteX25" fmla="*/ 11921164 w 11956255"/>
              <a:gd name="connsiteY25" fmla="*/ 210544 h 210544"/>
              <a:gd name="connsiteX26" fmla="*/ 11445721 w 11956255"/>
              <a:gd name="connsiteY26" fmla="*/ 210544 h 210544"/>
              <a:gd name="connsiteX27" fmla="*/ 11208000 w 11956255"/>
              <a:gd name="connsiteY27" fmla="*/ 210544 h 210544"/>
              <a:gd name="connsiteX28" fmla="*/ 10970278 w 11956255"/>
              <a:gd name="connsiteY28" fmla="*/ 210544 h 210544"/>
              <a:gd name="connsiteX29" fmla="*/ 10257114 w 11956255"/>
              <a:gd name="connsiteY29" fmla="*/ 210544 h 210544"/>
              <a:gd name="connsiteX30" fmla="*/ 9425089 w 11956255"/>
              <a:gd name="connsiteY30" fmla="*/ 210544 h 210544"/>
              <a:gd name="connsiteX31" fmla="*/ 8593064 w 11956255"/>
              <a:gd name="connsiteY31" fmla="*/ 210544 h 210544"/>
              <a:gd name="connsiteX32" fmla="*/ 8355342 w 11956255"/>
              <a:gd name="connsiteY32" fmla="*/ 210544 h 210544"/>
              <a:gd name="connsiteX33" fmla="*/ 7998760 w 11956255"/>
              <a:gd name="connsiteY33" fmla="*/ 210544 h 210544"/>
              <a:gd name="connsiteX34" fmla="*/ 7761038 w 11956255"/>
              <a:gd name="connsiteY34" fmla="*/ 210544 h 210544"/>
              <a:gd name="connsiteX35" fmla="*/ 7404456 w 11956255"/>
              <a:gd name="connsiteY35" fmla="*/ 210544 h 210544"/>
              <a:gd name="connsiteX36" fmla="*/ 6810153 w 11956255"/>
              <a:gd name="connsiteY36" fmla="*/ 210544 h 210544"/>
              <a:gd name="connsiteX37" fmla="*/ 6334710 w 11956255"/>
              <a:gd name="connsiteY37" fmla="*/ 210544 h 210544"/>
              <a:gd name="connsiteX38" fmla="*/ 5621545 w 11956255"/>
              <a:gd name="connsiteY38" fmla="*/ 210544 h 210544"/>
              <a:gd name="connsiteX39" fmla="*/ 4789520 w 11956255"/>
              <a:gd name="connsiteY39" fmla="*/ 210544 h 210544"/>
              <a:gd name="connsiteX40" fmla="*/ 4551799 w 11956255"/>
              <a:gd name="connsiteY40" fmla="*/ 210544 h 210544"/>
              <a:gd name="connsiteX41" fmla="*/ 4314077 w 11956255"/>
              <a:gd name="connsiteY41" fmla="*/ 210544 h 210544"/>
              <a:gd name="connsiteX42" fmla="*/ 3600913 w 11956255"/>
              <a:gd name="connsiteY42" fmla="*/ 210544 h 210544"/>
              <a:gd name="connsiteX43" fmla="*/ 3244331 w 11956255"/>
              <a:gd name="connsiteY43" fmla="*/ 210544 h 210544"/>
              <a:gd name="connsiteX44" fmla="*/ 2412306 w 11956255"/>
              <a:gd name="connsiteY44" fmla="*/ 210544 h 210544"/>
              <a:gd name="connsiteX45" fmla="*/ 1936863 w 11956255"/>
              <a:gd name="connsiteY45" fmla="*/ 210544 h 210544"/>
              <a:gd name="connsiteX46" fmla="*/ 1699141 w 11956255"/>
              <a:gd name="connsiteY46" fmla="*/ 210544 h 210544"/>
              <a:gd name="connsiteX47" fmla="*/ 1342559 w 11956255"/>
              <a:gd name="connsiteY47" fmla="*/ 210544 h 210544"/>
              <a:gd name="connsiteX48" fmla="*/ 985977 w 11956255"/>
              <a:gd name="connsiteY48" fmla="*/ 210544 h 210544"/>
              <a:gd name="connsiteX49" fmla="*/ 35091 w 11956255"/>
              <a:gd name="connsiteY49" fmla="*/ 210544 h 210544"/>
              <a:gd name="connsiteX50" fmla="*/ 0 w 11956255"/>
              <a:gd name="connsiteY50" fmla="*/ 175453 h 210544"/>
              <a:gd name="connsiteX51" fmla="*/ 0 w 11956255"/>
              <a:gd name="connsiteY51" fmla="*/ 35091 h 21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6255" h="210544" extrusionOk="0">
                <a:moveTo>
                  <a:pt x="0" y="35091"/>
                </a:moveTo>
                <a:cubicBezTo>
                  <a:pt x="867" y="19766"/>
                  <a:pt x="15156" y="-20"/>
                  <a:pt x="35091" y="0"/>
                </a:cubicBezTo>
                <a:cubicBezTo>
                  <a:pt x="188691" y="-42429"/>
                  <a:pt x="405948" y="60196"/>
                  <a:pt x="748255" y="0"/>
                </a:cubicBezTo>
                <a:cubicBezTo>
                  <a:pt x="1090562" y="-60196"/>
                  <a:pt x="1289519" y="26438"/>
                  <a:pt x="1580280" y="0"/>
                </a:cubicBezTo>
                <a:cubicBezTo>
                  <a:pt x="1871042" y="-26438"/>
                  <a:pt x="1733260" y="6400"/>
                  <a:pt x="1818002" y="0"/>
                </a:cubicBezTo>
                <a:cubicBezTo>
                  <a:pt x="1902744" y="-6400"/>
                  <a:pt x="2350265" y="20780"/>
                  <a:pt x="2531166" y="0"/>
                </a:cubicBezTo>
                <a:cubicBezTo>
                  <a:pt x="2712067" y="-20780"/>
                  <a:pt x="2906199" y="15098"/>
                  <a:pt x="3244331" y="0"/>
                </a:cubicBezTo>
                <a:cubicBezTo>
                  <a:pt x="3582464" y="-15098"/>
                  <a:pt x="3742150" y="42611"/>
                  <a:pt x="3957495" y="0"/>
                </a:cubicBezTo>
                <a:cubicBezTo>
                  <a:pt x="4172840" y="-42611"/>
                  <a:pt x="4147489" y="20329"/>
                  <a:pt x="4195217" y="0"/>
                </a:cubicBezTo>
                <a:cubicBezTo>
                  <a:pt x="4242945" y="-20329"/>
                  <a:pt x="4620826" y="40927"/>
                  <a:pt x="5027242" y="0"/>
                </a:cubicBezTo>
                <a:cubicBezTo>
                  <a:pt x="5433659" y="-40927"/>
                  <a:pt x="5349864" y="15671"/>
                  <a:pt x="5502685" y="0"/>
                </a:cubicBezTo>
                <a:cubicBezTo>
                  <a:pt x="5655506" y="-15671"/>
                  <a:pt x="6009600" y="15045"/>
                  <a:pt x="6334710" y="0"/>
                </a:cubicBezTo>
                <a:cubicBezTo>
                  <a:pt x="6659821" y="-15045"/>
                  <a:pt x="6835675" y="84235"/>
                  <a:pt x="7047874" y="0"/>
                </a:cubicBezTo>
                <a:cubicBezTo>
                  <a:pt x="7260073" y="-84235"/>
                  <a:pt x="7332482" y="17536"/>
                  <a:pt x="7404456" y="0"/>
                </a:cubicBezTo>
                <a:cubicBezTo>
                  <a:pt x="7476430" y="-17536"/>
                  <a:pt x="7732627" y="51024"/>
                  <a:pt x="7998760" y="0"/>
                </a:cubicBezTo>
                <a:cubicBezTo>
                  <a:pt x="8264893" y="-51024"/>
                  <a:pt x="8440802" y="88513"/>
                  <a:pt x="8830785" y="0"/>
                </a:cubicBezTo>
                <a:cubicBezTo>
                  <a:pt x="9220768" y="-88513"/>
                  <a:pt x="9020517" y="22768"/>
                  <a:pt x="9068506" y="0"/>
                </a:cubicBezTo>
                <a:cubicBezTo>
                  <a:pt x="9116495" y="-22768"/>
                  <a:pt x="9326572" y="16353"/>
                  <a:pt x="9425089" y="0"/>
                </a:cubicBezTo>
                <a:cubicBezTo>
                  <a:pt x="9523606" y="-16353"/>
                  <a:pt x="9804447" y="51793"/>
                  <a:pt x="9900532" y="0"/>
                </a:cubicBezTo>
                <a:cubicBezTo>
                  <a:pt x="9996617" y="-51793"/>
                  <a:pt x="10257991" y="25618"/>
                  <a:pt x="10494835" y="0"/>
                </a:cubicBezTo>
                <a:cubicBezTo>
                  <a:pt x="10731679" y="-25618"/>
                  <a:pt x="10717302" y="14420"/>
                  <a:pt x="10851417" y="0"/>
                </a:cubicBezTo>
                <a:cubicBezTo>
                  <a:pt x="10985532" y="-14420"/>
                  <a:pt x="10979682" y="22763"/>
                  <a:pt x="11089139" y="0"/>
                </a:cubicBezTo>
                <a:cubicBezTo>
                  <a:pt x="11198596" y="-22763"/>
                  <a:pt x="11574152" y="9740"/>
                  <a:pt x="11921164" y="0"/>
                </a:cubicBezTo>
                <a:cubicBezTo>
                  <a:pt x="11936574" y="604"/>
                  <a:pt x="11955021" y="19831"/>
                  <a:pt x="11956255" y="35091"/>
                </a:cubicBezTo>
                <a:cubicBezTo>
                  <a:pt x="11957119" y="89691"/>
                  <a:pt x="11953049" y="118904"/>
                  <a:pt x="11956255" y="175453"/>
                </a:cubicBezTo>
                <a:cubicBezTo>
                  <a:pt x="11954867" y="196121"/>
                  <a:pt x="11940125" y="212827"/>
                  <a:pt x="11921164" y="210544"/>
                </a:cubicBezTo>
                <a:cubicBezTo>
                  <a:pt x="11801782" y="259394"/>
                  <a:pt x="11595457" y="210178"/>
                  <a:pt x="11445721" y="210544"/>
                </a:cubicBezTo>
                <a:cubicBezTo>
                  <a:pt x="11295985" y="210910"/>
                  <a:pt x="11278825" y="197175"/>
                  <a:pt x="11208000" y="210544"/>
                </a:cubicBezTo>
                <a:cubicBezTo>
                  <a:pt x="11137175" y="223913"/>
                  <a:pt x="11020323" y="190548"/>
                  <a:pt x="10970278" y="210544"/>
                </a:cubicBezTo>
                <a:cubicBezTo>
                  <a:pt x="10920233" y="230540"/>
                  <a:pt x="10527335" y="158824"/>
                  <a:pt x="10257114" y="210544"/>
                </a:cubicBezTo>
                <a:cubicBezTo>
                  <a:pt x="9986893" y="262264"/>
                  <a:pt x="9631362" y="121463"/>
                  <a:pt x="9425089" y="210544"/>
                </a:cubicBezTo>
                <a:cubicBezTo>
                  <a:pt x="9218816" y="299625"/>
                  <a:pt x="8910064" y="132451"/>
                  <a:pt x="8593064" y="210544"/>
                </a:cubicBezTo>
                <a:cubicBezTo>
                  <a:pt x="8276065" y="288637"/>
                  <a:pt x="8411367" y="200112"/>
                  <a:pt x="8355342" y="210544"/>
                </a:cubicBezTo>
                <a:cubicBezTo>
                  <a:pt x="8299317" y="220976"/>
                  <a:pt x="8165025" y="173244"/>
                  <a:pt x="7998760" y="210544"/>
                </a:cubicBezTo>
                <a:cubicBezTo>
                  <a:pt x="7832495" y="247844"/>
                  <a:pt x="7850864" y="207621"/>
                  <a:pt x="7761038" y="210544"/>
                </a:cubicBezTo>
                <a:cubicBezTo>
                  <a:pt x="7671212" y="213467"/>
                  <a:pt x="7525234" y="199707"/>
                  <a:pt x="7404456" y="210544"/>
                </a:cubicBezTo>
                <a:cubicBezTo>
                  <a:pt x="7283678" y="221381"/>
                  <a:pt x="6931399" y="180089"/>
                  <a:pt x="6810153" y="210544"/>
                </a:cubicBezTo>
                <a:cubicBezTo>
                  <a:pt x="6688907" y="240999"/>
                  <a:pt x="6469660" y="195405"/>
                  <a:pt x="6334710" y="210544"/>
                </a:cubicBezTo>
                <a:cubicBezTo>
                  <a:pt x="6199760" y="225683"/>
                  <a:pt x="5852744" y="146324"/>
                  <a:pt x="5621545" y="210544"/>
                </a:cubicBezTo>
                <a:cubicBezTo>
                  <a:pt x="5390347" y="274764"/>
                  <a:pt x="5199351" y="144572"/>
                  <a:pt x="4789520" y="210544"/>
                </a:cubicBezTo>
                <a:cubicBezTo>
                  <a:pt x="4379689" y="276516"/>
                  <a:pt x="4632920" y="205040"/>
                  <a:pt x="4551799" y="210544"/>
                </a:cubicBezTo>
                <a:cubicBezTo>
                  <a:pt x="4470678" y="216048"/>
                  <a:pt x="4402375" y="193491"/>
                  <a:pt x="4314077" y="210544"/>
                </a:cubicBezTo>
                <a:cubicBezTo>
                  <a:pt x="4225779" y="227597"/>
                  <a:pt x="3918334" y="189458"/>
                  <a:pt x="3600913" y="210544"/>
                </a:cubicBezTo>
                <a:cubicBezTo>
                  <a:pt x="3283492" y="231630"/>
                  <a:pt x="3325632" y="207334"/>
                  <a:pt x="3244331" y="210544"/>
                </a:cubicBezTo>
                <a:cubicBezTo>
                  <a:pt x="3163030" y="213754"/>
                  <a:pt x="2631903" y="137281"/>
                  <a:pt x="2412306" y="210544"/>
                </a:cubicBezTo>
                <a:cubicBezTo>
                  <a:pt x="2192709" y="283807"/>
                  <a:pt x="2165640" y="190002"/>
                  <a:pt x="1936863" y="210544"/>
                </a:cubicBezTo>
                <a:cubicBezTo>
                  <a:pt x="1708086" y="231086"/>
                  <a:pt x="1765684" y="190647"/>
                  <a:pt x="1699141" y="210544"/>
                </a:cubicBezTo>
                <a:cubicBezTo>
                  <a:pt x="1632598" y="230441"/>
                  <a:pt x="1464866" y="193310"/>
                  <a:pt x="1342559" y="210544"/>
                </a:cubicBezTo>
                <a:cubicBezTo>
                  <a:pt x="1220252" y="227778"/>
                  <a:pt x="1146524" y="203746"/>
                  <a:pt x="985977" y="210544"/>
                </a:cubicBezTo>
                <a:cubicBezTo>
                  <a:pt x="825430" y="217342"/>
                  <a:pt x="257484" y="191881"/>
                  <a:pt x="35091" y="210544"/>
                </a:cubicBezTo>
                <a:cubicBezTo>
                  <a:pt x="21036" y="210506"/>
                  <a:pt x="-3756" y="194271"/>
                  <a:pt x="0" y="175453"/>
                </a:cubicBezTo>
                <a:cubicBezTo>
                  <a:pt x="-8565" y="116467"/>
                  <a:pt x="8702" y="90111"/>
                  <a:pt x="0" y="35091"/>
                </a:cubicBezTo>
                <a:close/>
              </a:path>
            </a:pathLst>
          </a:custGeom>
          <a:noFill/>
          <a:ln w="28575">
            <a:solidFill>
              <a:srgbClr val="0000FF"/>
            </a:solidFill>
            <a:extLst>
              <a:ext uri="{C807C97D-BFC1-408E-A445-0C87EB9F89A2}">
                <ask:lineSketchStyleProps xmlns:ask="http://schemas.microsoft.com/office/drawing/2018/sketchyshapes" sd="305465526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en-IN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0EBB85-147F-969A-DA1D-C63D2B8A73BB}"/>
              </a:ext>
            </a:extLst>
          </p:cNvPr>
          <p:cNvSpPr/>
          <p:nvPr/>
        </p:nvSpPr>
        <p:spPr>
          <a:xfrm>
            <a:off x="0" y="4787452"/>
            <a:ext cx="11956255" cy="210544"/>
          </a:xfrm>
          <a:custGeom>
            <a:avLst/>
            <a:gdLst>
              <a:gd name="connsiteX0" fmla="*/ 0 w 11956255"/>
              <a:gd name="connsiteY0" fmla="*/ 35091 h 210544"/>
              <a:gd name="connsiteX1" fmla="*/ 35091 w 11956255"/>
              <a:gd name="connsiteY1" fmla="*/ 0 h 210544"/>
              <a:gd name="connsiteX2" fmla="*/ 748255 w 11956255"/>
              <a:gd name="connsiteY2" fmla="*/ 0 h 210544"/>
              <a:gd name="connsiteX3" fmla="*/ 1580280 w 11956255"/>
              <a:gd name="connsiteY3" fmla="*/ 0 h 210544"/>
              <a:gd name="connsiteX4" fmla="*/ 1818002 w 11956255"/>
              <a:gd name="connsiteY4" fmla="*/ 0 h 210544"/>
              <a:gd name="connsiteX5" fmla="*/ 2531166 w 11956255"/>
              <a:gd name="connsiteY5" fmla="*/ 0 h 210544"/>
              <a:gd name="connsiteX6" fmla="*/ 3244331 w 11956255"/>
              <a:gd name="connsiteY6" fmla="*/ 0 h 210544"/>
              <a:gd name="connsiteX7" fmla="*/ 3957495 w 11956255"/>
              <a:gd name="connsiteY7" fmla="*/ 0 h 210544"/>
              <a:gd name="connsiteX8" fmla="*/ 4195217 w 11956255"/>
              <a:gd name="connsiteY8" fmla="*/ 0 h 210544"/>
              <a:gd name="connsiteX9" fmla="*/ 5027242 w 11956255"/>
              <a:gd name="connsiteY9" fmla="*/ 0 h 210544"/>
              <a:gd name="connsiteX10" fmla="*/ 5502685 w 11956255"/>
              <a:gd name="connsiteY10" fmla="*/ 0 h 210544"/>
              <a:gd name="connsiteX11" fmla="*/ 6334710 w 11956255"/>
              <a:gd name="connsiteY11" fmla="*/ 0 h 210544"/>
              <a:gd name="connsiteX12" fmla="*/ 7047874 w 11956255"/>
              <a:gd name="connsiteY12" fmla="*/ 0 h 210544"/>
              <a:gd name="connsiteX13" fmla="*/ 7404456 w 11956255"/>
              <a:gd name="connsiteY13" fmla="*/ 0 h 210544"/>
              <a:gd name="connsiteX14" fmla="*/ 7998760 w 11956255"/>
              <a:gd name="connsiteY14" fmla="*/ 0 h 210544"/>
              <a:gd name="connsiteX15" fmla="*/ 8830785 w 11956255"/>
              <a:gd name="connsiteY15" fmla="*/ 0 h 210544"/>
              <a:gd name="connsiteX16" fmla="*/ 9068506 w 11956255"/>
              <a:gd name="connsiteY16" fmla="*/ 0 h 210544"/>
              <a:gd name="connsiteX17" fmla="*/ 9425089 w 11956255"/>
              <a:gd name="connsiteY17" fmla="*/ 0 h 210544"/>
              <a:gd name="connsiteX18" fmla="*/ 9900532 w 11956255"/>
              <a:gd name="connsiteY18" fmla="*/ 0 h 210544"/>
              <a:gd name="connsiteX19" fmla="*/ 10494835 w 11956255"/>
              <a:gd name="connsiteY19" fmla="*/ 0 h 210544"/>
              <a:gd name="connsiteX20" fmla="*/ 10851417 w 11956255"/>
              <a:gd name="connsiteY20" fmla="*/ 0 h 210544"/>
              <a:gd name="connsiteX21" fmla="*/ 11089139 w 11956255"/>
              <a:gd name="connsiteY21" fmla="*/ 0 h 210544"/>
              <a:gd name="connsiteX22" fmla="*/ 11921164 w 11956255"/>
              <a:gd name="connsiteY22" fmla="*/ 0 h 210544"/>
              <a:gd name="connsiteX23" fmla="*/ 11956255 w 11956255"/>
              <a:gd name="connsiteY23" fmla="*/ 35091 h 210544"/>
              <a:gd name="connsiteX24" fmla="*/ 11956255 w 11956255"/>
              <a:gd name="connsiteY24" fmla="*/ 175453 h 210544"/>
              <a:gd name="connsiteX25" fmla="*/ 11921164 w 11956255"/>
              <a:gd name="connsiteY25" fmla="*/ 210544 h 210544"/>
              <a:gd name="connsiteX26" fmla="*/ 11445721 w 11956255"/>
              <a:gd name="connsiteY26" fmla="*/ 210544 h 210544"/>
              <a:gd name="connsiteX27" fmla="*/ 11208000 w 11956255"/>
              <a:gd name="connsiteY27" fmla="*/ 210544 h 210544"/>
              <a:gd name="connsiteX28" fmla="*/ 10970278 w 11956255"/>
              <a:gd name="connsiteY28" fmla="*/ 210544 h 210544"/>
              <a:gd name="connsiteX29" fmla="*/ 10257114 w 11956255"/>
              <a:gd name="connsiteY29" fmla="*/ 210544 h 210544"/>
              <a:gd name="connsiteX30" fmla="*/ 9425089 w 11956255"/>
              <a:gd name="connsiteY30" fmla="*/ 210544 h 210544"/>
              <a:gd name="connsiteX31" fmla="*/ 8593064 w 11956255"/>
              <a:gd name="connsiteY31" fmla="*/ 210544 h 210544"/>
              <a:gd name="connsiteX32" fmla="*/ 8355342 w 11956255"/>
              <a:gd name="connsiteY32" fmla="*/ 210544 h 210544"/>
              <a:gd name="connsiteX33" fmla="*/ 7998760 w 11956255"/>
              <a:gd name="connsiteY33" fmla="*/ 210544 h 210544"/>
              <a:gd name="connsiteX34" fmla="*/ 7761038 w 11956255"/>
              <a:gd name="connsiteY34" fmla="*/ 210544 h 210544"/>
              <a:gd name="connsiteX35" fmla="*/ 7404456 w 11956255"/>
              <a:gd name="connsiteY35" fmla="*/ 210544 h 210544"/>
              <a:gd name="connsiteX36" fmla="*/ 6810153 w 11956255"/>
              <a:gd name="connsiteY36" fmla="*/ 210544 h 210544"/>
              <a:gd name="connsiteX37" fmla="*/ 6334710 w 11956255"/>
              <a:gd name="connsiteY37" fmla="*/ 210544 h 210544"/>
              <a:gd name="connsiteX38" fmla="*/ 5621545 w 11956255"/>
              <a:gd name="connsiteY38" fmla="*/ 210544 h 210544"/>
              <a:gd name="connsiteX39" fmla="*/ 4789520 w 11956255"/>
              <a:gd name="connsiteY39" fmla="*/ 210544 h 210544"/>
              <a:gd name="connsiteX40" fmla="*/ 4551799 w 11956255"/>
              <a:gd name="connsiteY40" fmla="*/ 210544 h 210544"/>
              <a:gd name="connsiteX41" fmla="*/ 4314077 w 11956255"/>
              <a:gd name="connsiteY41" fmla="*/ 210544 h 210544"/>
              <a:gd name="connsiteX42" fmla="*/ 3600913 w 11956255"/>
              <a:gd name="connsiteY42" fmla="*/ 210544 h 210544"/>
              <a:gd name="connsiteX43" fmla="*/ 3244331 w 11956255"/>
              <a:gd name="connsiteY43" fmla="*/ 210544 h 210544"/>
              <a:gd name="connsiteX44" fmla="*/ 2412306 w 11956255"/>
              <a:gd name="connsiteY44" fmla="*/ 210544 h 210544"/>
              <a:gd name="connsiteX45" fmla="*/ 1936863 w 11956255"/>
              <a:gd name="connsiteY45" fmla="*/ 210544 h 210544"/>
              <a:gd name="connsiteX46" fmla="*/ 1699141 w 11956255"/>
              <a:gd name="connsiteY46" fmla="*/ 210544 h 210544"/>
              <a:gd name="connsiteX47" fmla="*/ 1342559 w 11956255"/>
              <a:gd name="connsiteY47" fmla="*/ 210544 h 210544"/>
              <a:gd name="connsiteX48" fmla="*/ 985977 w 11956255"/>
              <a:gd name="connsiteY48" fmla="*/ 210544 h 210544"/>
              <a:gd name="connsiteX49" fmla="*/ 35091 w 11956255"/>
              <a:gd name="connsiteY49" fmla="*/ 210544 h 210544"/>
              <a:gd name="connsiteX50" fmla="*/ 0 w 11956255"/>
              <a:gd name="connsiteY50" fmla="*/ 175453 h 210544"/>
              <a:gd name="connsiteX51" fmla="*/ 0 w 11956255"/>
              <a:gd name="connsiteY51" fmla="*/ 35091 h 21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56255" h="210544" extrusionOk="0">
                <a:moveTo>
                  <a:pt x="0" y="35091"/>
                </a:moveTo>
                <a:cubicBezTo>
                  <a:pt x="867" y="19766"/>
                  <a:pt x="15156" y="-20"/>
                  <a:pt x="35091" y="0"/>
                </a:cubicBezTo>
                <a:cubicBezTo>
                  <a:pt x="188691" y="-42429"/>
                  <a:pt x="405948" y="60196"/>
                  <a:pt x="748255" y="0"/>
                </a:cubicBezTo>
                <a:cubicBezTo>
                  <a:pt x="1090562" y="-60196"/>
                  <a:pt x="1289519" y="26438"/>
                  <a:pt x="1580280" y="0"/>
                </a:cubicBezTo>
                <a:cubicBezTo>
                  <a:pt x="1871042" y="-26438"/>
                  <a:pt x="1733260" y="6400"/>
                  <a:pt x="1818002" y="0"/>
                </a:cubicBezTo>
                <a:cubicBezTo>
                  <a:pt x="1902744" y="-6400"/>
                  <a:pt x="2350265" y="20780"/>
                  <a:pt x="2531166" y="0"/>
                </a:cubicBezTo>
                <a:cubicBezTo>
                  <a:pt x="2712067" y="-20780"/>
                  <a:pt x="2906199" y="15098"/>
                  <a:pt x="3244331" y="0"/>
                </a:cubicBezTo>
                <a:cubicBezTo>
                  <a:pt x="3582464" y="-15098"/>
                  <a:pt x="3742150" y="42611"/>
                  <a:pt x="3957495" y="0"/>
                </a:cubicBezTo>
                <a:cubicBezTo>
                  <a:pt x="4172840" y="-42611"/>
                  <a:pt x="4147489" y="20329"/>
                  <a:pt x="4195217" y="0"/>
                </a:cubicBezTo>
                <a:cubicBezTo>
                  <a:pt x="4242945" y="-20329"/>
                  <a:pt x="4620826" y="40927"/>
                  <a:pt x="5027242" y="0"/>
                </a:cubicBezTo>
                <a:cubicBezTo>
                  <a:pt x="5433659" y="-40927"/>
                  <a:pt x="5349864" y="15671"/>
                  <a:pt x="5502685" y="0"/>
                </a:cubicBezTo>
                <a:cubicBezTo>
                  <a:pt x="5655506" y="-15671"/>
                  <a:pt x="6009600" y="15045"/>
                  <a:pt x="6334710" y="0"/>
                </a:cubicBezTo>
                <a:cubicBezTo>
                  <a:pt x="6659821" y="-15045"/>
                  <a:pt x="6835675" y="84235"/>
                  <a:pt x="7047874" y="0"/>
                </a:cubicBezTo>
                <a:cubicBezTo>
                  <a:pt x="7260073" y="-84235"/>
                  <a:pt x="7332482" y="17536"/>
                  <a:pt x="7404456" y="0"/>
                </a:cubicBezTo>
                <a:cubicBezTo>
                  <a:pt x="7476430" y="-17536"/>
                  <a:pt x="7732627" y="51024"/>
                  <a:pt x="7998760" y="0"/>
                </a:cubicBezTo>
                <a:cubicBezTo>
                  <a:pt x="8264893" y="-51024"/>
                  <a:pt x="8440802" y="88513"/>
                  <a:pt x="8830785" y="0"/>
                </a:cubicBezTo>
                <a:cubicBezTo>
                  <a:pt x="9220768" y="-88513"/>
                  <a:pt x="9020517" y="22768"/>
                  <a:pt x="9068506" y="0"/>
                </a:cubicBezTo>
                <a:cubicBezTo>
                  <a:pt x="9116495" y="-22768"/>
                  <a:pt x="9326572" y="16353"/>
                  <a:pt x="9425089" y="0"/>
                </a:cubicBezTo>
                <a:cubicBezTo>
                  <a:pt x="9523606" y="-16353"/>
                  <a:pt x="9804447" y="51793"/>
                  <a:pt x="9900532" y="0"/>
                </a:cubicBezTo>
                <a:cubicBezTo>
                  <a:pt x="9996617" y="-51793"/>
                  <a:pt x="10257991" y="25618"/>
                  <a:pt x="10494835" y="0"/>
                </a:cubicBezTo>
                <a:cubicBezTo>
                  <a:pt x="10731679" y="-25618"/>
                  <a:pt x="10717302" y="14420"/>
                  <a:pt x="10851417" y="0"/>
                </a:cubicBezTo>
                <a:cubicBezTo>
                  <a:pt x="10985532" y="-14420"/>
                  <a:pt x="10979682" y="22763"/>
                  <a:pt x="11089139" y="0"/>
                </a:cubicBezTo>
                <a:cubicBezTo>
                  <a:pt x="11198596" y="-22763"/>
                  <a:pt x="11574152" y="9740"/>
                  <a:pt x="11921164" y="0"/>
                </a:cubicBezTo>
                <a:cubicBezTo>
                  <a:pt x="11936574" y="604"/>
                  <a:pt x="11955021" y="19831"/>
                  <a:pt x="11956255" y="35091"/>
                </a:cubicBezTo>
                <a:cubicBezTo>
                  <a:pt x="11957119" y="89691"/>
                  <a:pt x="11953049" y="118904"/>
                  <a:pt x="11956255" y="175453"/>
                </a:cubicBezTo>
                <a:cubicBezTo>
                  <a:pt x="11954867" y="196121"/>
                  <a:pt x="11940125" y="212827"/>
                  <a:pt x="11921164" y="210544"/>
                </a:cubicBezTo>
                <a:cubicBezTo>
                  <a:pt x="11801782" y="259394"/>
                  <a:pt x="11595457" y="210178"/>
                  <a:pt x="11445721" y="210544"/>
                </a:cubicBezTo>
                <a:cubicBezTo>
                  <a:pt x="11295985" y="210910"/>
                  <a:pt x="11278825" y="197175"/>
                  <a:pt x="11208000" y="210544"/>
                </a:cubicBezTo>
                <a:cubicBezTo>
                  <a:pt x="11137175" y="223913"/>
                  <a:pt x="11020323" y="190548"/>
                  <a:pt x="10970278" y="210544"/>
                </a:cubicBezTo>
                <a:cubicBezTo>
                  <a:pt x="10920233" y="230540"/>
                  <a:pt x="10527335" y="158824"/>
                  <a:pt x="10257114" y="210544"/>
                </a:cubicBezTo>
                <a:cubicBezTo>
                  <a:pt x="9986893" y="262264"/>
                  <a:pt x="9631362" y="121463"/>
                  <a:pt x="9425089" y="210544"/>
                </a:cubicBezTo>
                <a:cubicBezTo>
                  <a:pt x="9218816" y="299625"/>
                  <a:pt x="8910064" y="132451"/>
                  <a:pt x="8593064" y="210544"/>
                </a:cubicBezTo>
                <a:cubicBezTo>
                  <a:pt x="8276065" y="288637"/>
                  <a:pt x="8411367" y="200112"/>
                  <a:pt x="8355342" y="210544"/>
                </a:cubicBezTo>
                <a:cubicBezTo>
                  <a:pt x="8299317" y="220976"/>
                  <a:pt x="8165025" y="173244"/>
                  <a:pt x="7998760" y="210544"/>
                </a:cubicBezTo>
                <a:cubicBezTo>
                  <a:pt x="7832495" y="247844"/>
                  <a:pt x="7850864" y="207621"/>
                  <a:pt x="7761038" y="210544"/>
                </a:cubicBezTo>
                <a:cubicBezTo>
                  <a:pt x="7671212" y="213467"/>
                  <a:pt x="7525234" y="199707"/>
                  <a:pt x="7404456" y="210544"/>
                </a:cubicBezTo>
                <a:cubicBezTo>
                  <a:pt x="7283678" y="221381"/>
                  <a:pt x="6931399" y="180089"/>
                  <a:pt x="6810153" y="210544"/>
                </a:cubicBezTo>
                <a:cubicBezTo>
                  <a:pt x="6688907" y="240999"/>
                  <a:pt x="6469660" y="195405"/>
                  <a:pt x="6334710" y="210544"/>
                </a:cubicBezTo>
                <a:cubicBezTo>
                  <a:pt x="6199760" y="225683"/>
                  <a:pt x="5852744" y="146324"/>
                  <a:pt x="5621545" y="210544"/>
                </a:cubicBezTo>
                <a:cubicBezTo>
                  <a:pt x="5390347" y="274764"/>
                  <a:pt x="5199351" y="144572"/>
                  <a:pt x="4789520" y="210544"/>
                </a:cubicBezTo>
                <a:cubicBezTo>
                  <a:pt x="4379689" y="276516"/>
                  <a:pt x="4632920" y="205040"/>
                  <a:pt x="4551799" y="210544"/>
                </a:cubicBezTo>
                <a:cubicBezTo>
                  <a:pt x="4470678" y="216048"/>
                  <a:pt x="4402375" y="193491"/>
                  <a:pt x="4314077" y="210544"/>
                </a:cubicBezTo>
                <a:cubicBezTo>
                  <a:pt x="4225779" y="227597"/>
                  <a:pt x="3918334" y="189458"/>
                  <a:pt x="3600913" y="210544"/>
                </a:cubicBezTo>
                <a:cubicBezTo>
                  <a:pt x="3283492" y="231630"/>
                  <a:pt x="3325632" y="207334"/>
                  <a:pt x="3244331" y="210544"/>
                </a:cubicBezTo>
                <a:cubicBezTo>
                  <a:pt x="3163030" y="213754"/>
                  <a:pt x="2631903" y="137281"/>
                  <a:pt x="2412306" y="210544"/>
                </a:cubicBezTo>
                <a:cubicBezTo>
                  <a:pt x="2192709" y="283807"/>
                  <a:pt x="2165640" y="190002"/>
                  <a:pt x="1936863" y="210544"/>
                </a:cubicBezTo>
                <a:cubicBezTo>
                  <a:pt x="1708086" y="231086"/>
                  <a:pt x="1765684" y="190647"/>
                  <a:pt x="1699141" y="210544"/>
                </a:cubicBezTo>
                <a:cubicBezTo>
                  <a:pt x="1632598" y="230441"/>
                  <a:pt x="1464866" y="193310"/>
                  <a:pt x="1342559" y="210544"/>
                </a:cubicBezTo>
                <a:cubicBezTo>
                  <a:pt x="1220252" y="227778"/>
                  <a:pt x="1146524" y="203746"/>
                  <a:pt x="985977" y="210544"/>
                </a:cubicBezTo>
                <a:cubicBezTo>
                  <a:pt x="825430" y="217342"/>
                  <a:pt x="257484" y="191881"/>
                  <a:pt x="35091" y="210544"/>
                </a:cubicBezTo>
                <a:cubicBezTo>
                  <a:pt x="21036" y="210506"/>
                  <a:pt x="-3756" y="194271"/>
                  <a:pt x="0" y="175453"/>
                </a:cubicBezTo>
                <a:cubicBezTo>
                  <a:pt x="-8565" y="116467"/>
                  <a:pt x="8702" y="90111"/>
                  <a:pt x="0" y="35091"/>
                </a:cubicBezTo>
                <a:close/>
              </a:path>
            </a:pathLst>
          </a:custGeom>
          <a:noFill/>
          <a:ln w="28575">
            <a:solidFill>
              <a:srgbClr val="0000FF"/>
            </a:solidFill>
            <a:extLst>
              <a:ext uri="{C807C97D-BFC1-408E-A445-0C87EB9F89A2}">
                <ask:lineSketchStyleProps xmlns:ask="http://schemas.microsoft.com/office/drawing/2018/sketchyshapes" sd="305465526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en-IN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5495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7E36-6D7D-440C-8832-31F28687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MAP BLR CON ROD LINE REJECTION PARETO </a:t>
            </a:r>
            <a:r>
              <a:rPr kumimoji="0" lang="en-US" kern="0" dirty="0">
                <a:latin typeface="Calibri"/>
                <a:ea typeface="+mn-ea"/>
                <a:cs typeface="+mn-cs"/>
              </a:rPr>
              <a:t>JUNE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-22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55B377-5097-46C3-AB53-50A818CE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B7741198-C3FD-4C7F-A432-7056A4E97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30" y="6248400"/>
            <a:ext cx="10058400" cy="6096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600" b="1" kern="0" dirty="0">
                <a:solidFill>
                  <a:prstClr val="white"/>
                </a:solidFill>
                <a:cs typeface="Arial" panose="020B0604020202020204" pitchFamily="34" charset="0"/>
              </a:rPr>
              <a:t>HONNING OVALITY IS </a:t>
            </a:r>
            <a:r>
              <a:rPr kumimoji="1" lang="en-I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MAJOR CONTRIBUTOR IN </a:t>
            </a:r>
            <a:r>
              <a:rPr lang="en-IN" altLang="en-US" sz="1600" b="1" kern="0" dirty="0">
                <a:solidFill>
                  <a:prstClr val="white"/>
                </a:solidFill>
                <a:cs typeface="Arial" panose="020B0604020202020204" pitchFamily="34" charset="0"/>
              </a:rPr>
              <a:t>CON ROD.</a:t>
            </a:r>
            <a:endParaRPr kumimoji="1" lang="en-IN" alt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1D52D20-784D-4F56-8735-22C86E0C2B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896287"/>
              </p:ext>
            </p:extLst>
          </p:nvPr>
        </p:nvGraphicFramePr>
        <p:xfrm>
          <a:off x="130387" y="690878"/>
          <a:ext cx="5778760" cy="3174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174A81D-13C6-460F-AEA7-9AEF5EC028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596640"/>
              </p:ext>
            </p:extLst>
          </p:nvPr>
        </p:nvGraphicFramePr>
        <p:xfrm>
          <a:off x="6000649" y="690877"/>
          <a:ext cx="6060964" cy="3174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060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7E36-6D7D-440C-8832-31F28687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MAP BLR HT LINE REJECTION PARETO </a:t>
            </a:r>
            <a:r>
              <a:rPr kumimoji="0" lang="en-US" kern="0" dirty="0">
                <a:latin typeface="Calibri"/>
                <a:ea typeface="+mn-ea"/>
                <a:cs typeface="+mn-cs"/>
              </a:rPr>
              <a:t>JUNE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-22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55B377-5097-46C3-AB53-50A818CE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B7741198-C3FD-4C7F-A432-7056A4E97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30" y="6248400"/>
            <a:ext cx="10058400" cy="6096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400" b="1" kern="0" dirty="0">
                <a:solidFill>
                  <a:prstClr val="white"/>
                </a:solidFill>
                <a:cs typeface="Arial" panose="020B0604020202020204" pitchFamily="34" charset="0"/>
              </a:rPr>
              <a:t>SHAFT FINAL ANNEALING LENGTH NG IS </a:t>
            </a:r>
            <a:r>
              <a:rPr kumimoji="1" lang="en-I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MAJOR CONTRIBUTOR IN HT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B03A400-9C8F-4FED-ADE1-191930C432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396878"/>
              </p:ext>
            </p:extLst>
          </p:nvPr>
        </p:nvGraphicFramePr>
        <p:xfrm>
          <a:off x="119304" y="690877"/>
          <a:ext cx="5711479" cy="3231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51716E9-E60F-4AE8-B8E6-926E0DC80B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4734415"/>
              </p:ext>
            </p:extLst>
          </p:nvPr>
        </p:nvGraphicFramePr>
        <p:xfrm>
          <a:off x="5937662" y="690877"/>
          <a:ext cx="6123950" cy="3231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311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2">
            <a:extLst>
              <a:ext uri="{FF2B5EF4-FFF2-40B4-BE49-F238E27FC236}">
                <a16:creationId xmlns:a16="http://schemas.microsoft.com/office/drawing/2014/main" id="{DE0F26F9-16A9-4FC6-AAFF-7F55D833EE09}"/>
              </a:ext>
            </a:extLst>
          </p:cNvPr>
          <p:cNvSpPr/>
          <p:nvPr/>
        </p:nvSpPr>
        <p:spPr>
          <a:xfrm>
            <a:off x="908574" y="450575"/>
            <a:ext cx="10618177" cy="26161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ja-JP" sz="6600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attention !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altLang="ja-JP" sz="6600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ANY QUERIES??</a:t>
            </a:r>
          </a:p>
          <a:p>
            <a:pPr algn="ctr" fontAlgn="auto">
              <a:spcAft>
                <a:spcPts val="0"/>
              </a:spcAft>
              <a:defRPr/>
            </a:pPr>
            <a:endParaRPr lang="ja-JP" altLang="en-US" sz="3200" dirty="0">
              <a:solidFill>
                <a:srgbClr val="99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200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B277-971A-4D3B-B9D9-7D7AF683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marL="380972" indent="-380972">
              <a:buFont typeface="Wingdings" panose="05000000000000000000" pitchFamily="2" charset="2"/>
              <a:buChar char="q"/>
            </a:pPr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CUSTOMER CLAIM AND GQI PERFORMANCE</a:t>
            </a:r>
            <a:endParaRPr lang="en-IN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9F87A1-944C-45FC-9931-65224AC36DA3}"/>
              </a:ext>
            </a:extLst>
          </p:cNvPr>
          <p:cNvSpPr/>
          <p:nvPr/>
        </p:nvSpPr>
        <p:spPr>
          <a:xfrm>
            <a:off x="0" y="577472"/>
            <a:ext cx="3153061" cy="2894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33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1" kern="0" dirty="0">
                <a:solidFill>
                  <a:srgbClr val="ED7D31"/>
                </a:solidFill>
                <a:latin typeface="Meiryo UI" pitchFamily="34"/>
                <a:ea typeface="Meiryo UI" pitchFamily="34"/>
              </a:rPr>
              <a:t>1. Customer  GQI Detail:</a:t>
            </a: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946A676A-F9D1-45BE-8305-26742C544B44}"/>
              </a:ext>
            </a:extLst>
          </p:cNvPr>
          <p:cNvSpPr/>
          <p:nvPr/>
        </p:nvSpPr>
        <p:spPr>
          <a:xfrm>
            <a:off x="19059" y="2496256"/>
            <a:ext cx="4118832" cy="2894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33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1" kern="0" dirty="0">
                <a:solidFill>
                  <a:srgbClr val="ED7D31"/>
                </a:solidFill>
                <a:latin typeface="Meiryo UI" pitchFamily="34"/>
                <a:ea typeface="Meiryo UI" pitchFamily="34"/>
              </a:rPr>
              <a:t>2.No of  Customer Claim Detail:</a:t>
            </a:r>
          </a:p>
        </p:txBody>
      </p:sp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87D790A5-ADE2-41A9-9A37-8C3F65C8B931}"/>
              </a:ext>
            </a:extLst>
          </p:cNvPr>
          <p:cNvGraphicFramePr>
            <a:graphicFrameLocks noGrp="1"/>
          </p:cNvGraphicFramePr>
          <p:nvPr/>
        </p:nvGraphicFramePr>
        <p:xfrm>
          <a:off x="160773" y="674078"/>
          <a:ext cx="11924042" cy="92130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24807">
                  <a:extLst>
                    <a:ext uri="{9D8B030D-6E8A-4147-A177-3AD203B41FA5}">
                      <a16:colId xmlns:a16="http://schemas.microsoft.com/office/drawing/2014/main" val="1302722804"/>
                    </a:ext>
                  </a:extLst>
                </a:gridCol>
                <a:gridCol w="1817453">
                  <a:extLst>
                    <a:ext uri="{9D8B030D-6E8A-4147-A177-3AD203B41FA5}">
                      <a16:colId xmlns:a16="http://schemas.microsoft.com/office/drawing/2014/main" val="2960814303"/>
                    </a:ext>
                  </a:extLst>
                </a:gridCol>
                <a:gridCol w="704495">
                  <a:extLst>
                    <a:ext uri="{9D8B030D-6E8A-4147-A177-3AD203B41FA5}">
                      <a16:colId xmlns:a16="http://schemas.microsoft.com/office/drawing/2014/main" val="2271651977"/>
                    </a:ext>
                  </a:extLst>
                </a:gridCol>
                <a:gridCol w="704495">
                  <a:extLst>
                    <a:ext uri="{9D8B030D-6E8A-4147-A177-3AD203B41FA5}">
                      <a16:colId xmlns:a16="http://schemas.microsoft.com/office/drawing/2014/main" val="4253454267"/>
                    </a:ext>
                  </a:extLst>
                </a:gridCol>
                <a:gridCol w="704495">
                  <a:extLst>
                    <a:ext uri="{9D8B030D-6E8A-4147-A177-3AD203B41FA5}">
                      <a16:colId xmlns:a16="http://schemas.microsoft.com/office/drawing/2014/main" val="3703606795"/>
                    </a:ext>
                  </a:extLst>
                </a:gridCol>
                <a:gridCol w="704495">
                  <a:extLst>
                    <a:ext uri="{9D8B030D-6E8A-4147-A177-3AD203B41FA5}">
                      <a16:colId xmlns:a16="http://schemas.microsoft.com/office/drawing/2014/main" val="1726542385"/>
                    </a:ext>
                  </a:extLst>
                </a:gridCol>
                <a:gridCol w="821907">
                  <a:extLst>
                    <a:ext uri="{9D8B030D-6E8A-4147-A177-3AD203B41FA5}">
                      <a16:colId xmlns:a16="http://schemas.microsoft.com/office/drawing/2014/main" val="3551090964"/>
                    </a:ext>
                  </a:extLst>
                </a:gridCol>
                <a:gridCol w="518032">
                  <a:extLst>
                    <a:ext uri="{9D8B030D-6E8A-4147-A177-3AD203B41FA5}">
                      <a16:colId xmlns:a16="http://schemas.microsoft.com/office/drawing/2014/main" val="4189504640"/>
                    </a:ext>
                  </a:extLst>
                </a:gridCol>
                <a:gridCol w="473556">
                  <a:extLst>
                    <a:ext uri="{9D8B030D-6E8A-4147-A177-3AD203B41FA5}">
                      <a16:colId xmlns:a16="http://schemas.microsoft.com/office/drawing/2014/main" val="1591049000"/>
                    </a:ext>
                  </a:extLst>
                </a:gridCol>
                <a:gridCol w="588019">
                  <a:extLst>
                    <a:ext uri="{9D8B030D-6E8A-4147-A177-3AD203B41FA5}">
                      <a16:colId xmlns:a16="http://schemas.microsoft.com/office/drawing/2014/main" val="548493688"/>
                    </a:ext>
                  </a:extLst>
                </a:gridCol>
                <a:gridCol w="518032">
                  <a:extLst>
                    <a:ext uri="{9D8B030D-6E8A-4147-A177-3AD203B41FA5}">
                      <a16:colId xmlns:a16="http://schemas.microsoft.com/office/drawing/2014/main" val="3878452530"/>
                    </a:ext>
                  </a:extLst>
                </a:gridCol>
                <a:gridCol w="518032">
                  <a:extLst>
                    <a:ext uri="{9D8B030D-6E8A-4147-A177-3AD203B41FA5}">
                      <a16:colId xmlns:a16="http://schemas.microsoft.com/office/drawing/2014/main" val="1878441516"/>
                    </a:ext>
                  </a:extLst>
                </a:gridCol>
                <a:gridCol w="518032">
                  <a:extLst>
                    <a:ext uri="{9D8B030D-6E8A-4147-A177-3AD203B41FA5}">
                      <a16:colId xmlns:a16="http://schemas.microsoft.com/office/drawing/2014/main" val="1195080720"/>
                    </a:ext>
                  </a:extLst>
                </a:gridCol>
                <a:gridCol w="518032">
                  <a:extLst>
                    <a:ext uri="{9D8B030D-6E8A-4147-A177-3AD203B41FA5}">
                      <a16:colId xmlns:a16="http://schemas.microsoft.com/office/drawing/2014/main" val="1221479841"/>
                    </a:ext>
                  </a:extLst>
                </a:gridCol>
                <a:gridCol w="518032">
                  <a:extLst>
                    <a:ext uri="{9D8B030D-6E8A-4147-A177-3AD203B41FA5}">
                      <a16:colId xmlns:a16="http://schemas.microsoft.com/office/drawing/2014/main" val="1410670800"/>
                    </a:ext>
                  </a:extLst>
                </a:gridCol>
                <a:gridCol w="518032">
                  <a:extLst>
                    <a:ext uri="{9D8B030D-6E8A-4147-A177-3AD203B41FA5}">
                      <a16:colId xmlns:a16="http://schemas.microsoft.com/office/drawing/2014/main" val="1469390548"/>
                    </a:ext>
                  </a:extLst>
                </a:gridCol>
                <a:gridCol w="518032">
                  <a:extLst>
                    <a:ext uri="{9D8B030D-6E8A-4147-A177-3AD203B41FA5}">
                      <a16:colId xmlns:a16="http://schemas.microsoft.com/office/drawing/2014/main" val="2093009147"/>
                    </a:ext>
                  </a:extLst>
                </a:gridCol>
                <a:gridCol w="518032">
                  <a:extLst>
                    <a:ext uri="{9D8B030D-6E8A-4147-A177-3AD203B41FA5}">
                      <a16:colId xmlns:a16="http://schemas.microsoft.com/office/drawing/2014/main" val="2524738197"/>
                    </a:ext>
                  </a:extLst>
                </a:gridCol>
                <a:gridCol w="518032">
                  <a:extLst>
                    <a:ext uri="{9D8B030D-6E8A-4147-A177-3AD203B41FA5}">
                      <a16:colId xmlns:a16="http://schemas.microsoft.com/office/drawing/2014/main" val="2938305842"/>
                    </a:ext>
                  </a:extLst>
                </a:gridCol>
              </a:tblGrid>
              <a:tr h="171579">
                <a:tc rowSpan="2">
                  <a:txBody>
                    <a:bodyPr/>
                    <a:lstStyle/>
                    <a:p>
                      <a:pPr lvl="0"/>
                      <a:endParaRPr lang="en-IN" sz="2400" b="0" dirty="0"/>
                    </a:p>
                  </a:txBody>
                  <a:tcPr marL="0" marR="0" marT="0" marB="0"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Index</a:t>
                      </a:r>
                    </a:p>
                  </a:txBody>
                  <a:tcPr marL="0" marR="0" marT="0" marB="0"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Unit</a:t>
                      </a:r>
                    </a:p>
                  </a:txBody>
                  <a:tcPr marL="0" marR="0" marT="0" marB="0"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Meiryo UI" pitchFamily="34"/>
                        <a:ea typeface="Meiryo UI" pitchFamily="34"/>
                      </a:endParaRPr>
                    </a:p>
                  </a:txBody>
                  <a:tcPr marL="0" marR="0" marT="0" marB="0"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1st half</a:t>
                      </a:r>
                    </a:p>
                  </a:txBody>
                  <a:tcPr marL="9024" marR="9024" marT="6780" marB="0"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2nd half</a:t>
                      </a:r>
                    </a:p>
                  </a:txBody>
                  <a:tcPr marL="9024" marR="9024" marT="678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2021-22 </a:t>
                      </a:r>
                    </a:p>
                    <a:p>
                      <a:pPr marL="0" marR="0" lvl="0" indent="0" algn="ctr" defTabSz="914400" rtl="0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(Avg)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APR-22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MAY-22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JUN-22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JULY-22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AUG-22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SEP-22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OCT-22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NOV-22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DEC-22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JAN-23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FEB-23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MAR-23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112011"/>
                  </a:ext>
                </a:extLst>
              </a:tr>
              <a:tr h="207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 </a:t>
                      </a:r>
                    </a:p>
                  </a:txBody>
                  <a:tcPr marL="0" marR="0" marT="0" marB="0" anchor="ctr"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PLAN</a:t>
                      </a:r>
                    </a:p>
                  </a:txBody>
                  <a:tcPr marL="9024" marR="9024" marT="6780" marB="0" anchor="ctr"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PLAN</a:t>
                      </a:r>
                    </a:p>
                  </a:txBody>
                  <a:tcPr marL="9024" marR="9024" marT="678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27894"/>
                  </a:ext>
                </a:extLst>
              </a:tr>
              <a:tr h="179995">
                <a:tc rowSpan="3">
                  <a:txBody>
                    <a:bodyPr/>
                    <a:lstStyle/>
                    <a:p>
                      <a:pPr lvl="0" algn="ctr"/>
                      <a:r>
                        <a:rPr lang="en-US" sz="900" b="0" dirty="0"/>
                        <a:t>I-1</a:t>
                      </a:r>
                      <a:endParaRPr lang="en-IN" sz="900" b="0" dirty="0"/>
                    </a:p>
                  </a:txBody>
                  <a:tcPr marL="0" marR="0" marT="0" marB="0"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fontAlgn="ctr"/>
                      <a:r>
                        <a:rPr lang="en-US" sz="13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Musashi Performance </a:t>
                      </a:r>
                    </a:p>
                    <a:p>
                      <a:pPr lvl="0"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GQI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Calibri" pitchFamily="34"/>
                        </a:rPr>
                        <a:t>….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P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7.6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024" marR="9024" marT="678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.3</a:t>
                      </a:r>
                    </a:p>
                  </a:txBody>
                  <a:tcPr marL="9024" marR="9024" marT="678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itchFamily="34"/>
                        </a:rPr>
                        <a:t>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itchFamily="34"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Arial" pitchFamily="34"/>
                        </a:rPr>
                        <a:t>0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itchFamily="34"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itchFamily="34"/>
                        </a:rPr>
                        <a:t>14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itchFamily="34"/>
                        </a:rPr>
                        <a:t>14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itchFamily="34"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itchFamily="34"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itchFamily="34"/>
                        </a:rPr>
                        <a:t>22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itchFamily="34"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itchFamily="34"/>
                        </a:rPr>
                        <a:t>14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Arial" pitchFamily="34"/>
                        </a:rPr>
                        <a:t>0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rial" pitchFamily="34"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Arial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74440"/>
                  </a:ext>
                </a:extLst>
              </a:tr>
              <a:tr h="194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A</a:t>
                      </a:r>
                    </a:p>
                  </a:txBody>
                  <a:tcPr marL="0" marR="0" marT="0" marB="0" anchor="ctr"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28.66</a:t>
                      </a:r>
                      <a:endParaRPr lang="en-IN" sz="12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024" marR="9024" marT="678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kumimoji="1" lang="en-US" sz="1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51.66</a:t>
                      </a:r>
                      <a:endParaRPr kumimoji="1" lang="en-IN" sz="1200" b="0" i="0" u="none" strike="noStrike" kern="1200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9024" marR="9024" marT="6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 pitchFamily="34"/>
                        </a:rPr>
                        <a:t>40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fontAlgn="b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latin typeface="Calibri" pitchFamily="34"/>
                        </a:rPr>
                        <a:t>88</a:t>
                      </a:r>
                      <a:endParaRPr lang="en-IN" sz="1100" b="0" i="0" u="none" strike="noStrike" kern="1200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 pitchFamily="34"/>
                        </a:rPr>
                        <a:t>44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 pitchFamily="34"/>
                        </a:rPr>
                        <a:t>36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1100" b="0" i="0" u="none" strike="noStrike" dirty="0">
                        <a:solidFill>
                          <a:srgbClr val="00B05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fontAlgn="b" hangingPunct="1"/>
                      <a:endParaRPr lang="en-IN" sz="1100" b="0" i="0" u="none" strike="noStrike" kern="1200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25994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Judge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1st half</a:t>
                      </a:r>
                    </a:p>
                  </a:txBody>
                  <a:tcPr marL="9024" marR="9024" marT="678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2nd half</a:t>
                      </a:r>
                    </a:p>
                  </a:txBody>
                  <a:tcPr marL="9024" marR="9024" marT="6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1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X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1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X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Calibri" pitchFamily="34"/>
                        </a:rPr>
                        <a:t>X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Calibri" pitchFamily="34"/>
                        </a:rPr>
                        <a:t>X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1100" b="0" i="0" u="none" strike="noStrike" dirty="0">
                        <a:solidFill>
                          <a:srgbClr val="00B05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1" i="0" u="none" strike="noStrike" dirty="0">
                        <a:solidFill>
                          <a:srgbClr val="00B05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0" i="0" u="none" strike="noStrike" dirty="0">
                        <a:solidFill>
                          <a:srgbClr val="00B05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395187"/>
                  </a:ext>
                </a:extLst>
              </a:tr>
            </a:tbl>
          </a:graphicData>
        </a:graphic>
      </p:graphicFrame>
      <p:graphicFrame>
        <p:nvGraphicFramePr>
          <p:cNvPr id="8" name="Table 23">
            <a:extLst>
              <a:ext uri="{FF2B5EF4-FFF2-40B4-BE49-F238E27FC236}">
                <a16:creationId xmlns:a16="http://schemas.microsoft.com/office/drawing/2014/main" id="{5A9E45F0-F278-4792-9D1F-F65F304F4E3D}"/>
              </a:ext>
            </a:extLst>
          </p:cNvPr>
          <p:cNvGraphicFramePr>
            <a:graphicFrameLocks noGrp="1"/>
          </p:cNvGraphicFramePr>
          <p:nvPr/>
        </p:nvGraphicFramePr>
        <p:xfrm>
          <a:off x="134216" y="2726098"/>
          <a:ext cx="11947099" cy="128726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2791">
                  <a:extLst>
                    <a:ext uri="{9D8B030D-6E8A-4147-A177-3AD203B41FA5}">
                      <a16:colId xmlns:a16="http://schemas.microsoft.com/office/drawing/2014/main" val="135297171"/>
                    </a:ext>
                  </a:extLst>
                </a:gridCol>
                <a:gridCol w="1619989">
                  <a:extLst>
                    <a:ext uri="{9D8B030D-6E8A-4147-A177-3AD203B41FA5}">
                      <a16:colId xmlns:a16="http://schemas.microsoft.com/office/drawing/2014/main" val="937477677"/>
                    </a:ext>
                  </a:extLst>
                </a:gridCol>
                <a:gridCol w="708423">
                  <a:extLst>
                    <a:ext uri="{9D8B030D-6E8A-4147-A177-3AD203B41FA5}">
                      <a16:colId xmlns:a16="http://schemas.microsoft.com/office/drawing/2014/main" val="60057184"/>
                    </a:ext>
                  </a:extLst>
                </a:gridCol>
                <a:gridCol w="708423">
                  <a:extLst>
                    <a:ext uri="{9D8B030D-6E8A-4147-A177-3AD203B41FA5}">
                      <a16:colId xmlns:a16="http://schemas.microsoft.com/office/drawing/2014/main" val="3102383067"/>
                    </a:ext>
                  </a:extLst>
                </a:gridCol>
                <a:gridCol w="708423">
                  <a:extLst>
                    <a:ext uri="{9D8B030D-6E8A-4147-A177-3AD203B41FA5}">
                      <a16:colId xmlns:a16="http://schemas.microsoft.com/office/drawing/2014/main" val="2770957538"/>
                    </a:ext>
                  </a:extLst>
                </a:gridCol>
                <a:gridCol w="779291">
                  <a:extLst>
                    <a:ext uri="{9D8B030D-6E8A-4147-A177-3AD203B41FA5}">
                      <a16:colId xmlns:a16="http://schemas.microsoft.com/office/drawing/2014/main" val="1067041069"/>
                    </a:ext>
                  </a:extLst>
                </a:gridCol>
                <a:gridCol w="826491">
                  <a:extLst>
                    <a:ext uri="{9D8B030D-6E8A-4147-A177-3AD203B41FA5}">
                      <a16:colId xmlns:a16="http://schemas.microsoft.com/office/drawing/2014/main" val="2016362995"/>
                    </a:ext>
                  </a:extLst>
                </a:gridCol>
                <a:gridCol w="519439">
                  <a:extLst>
                    <a:ext uri="{9D8B030D-6E8A-4147-A177-3AD203B41FA5}">
                      <a16:colId xmlns:a16="http://schemas.microsoft.com/office/drawing/2014/main" val="1175110076"/>
                    </a:ext>
                  </a:extLst>
                </a:gridCol>
                <a:gridCol w="519439">
                  <a:extLst>
                    <a:ext uri="{9D8B030D-6E8A-4147-A177-3AD203B41FA5}">
                      <a16:colId xmlns:a16="http://schemas.microsoft.com/office/drawing/2014/main" val="2497987997"/>
                    </a:ext>
                  </a:extLst>
                </a:gridCol>
                <a:gridCol w="519439">
                  <a:extLst>
                    <a:ext uri="{9D8B030D-6E8A-4147-A177-3AD203B41FA5}">
                      <a16:colId xmlns:a16="http://schemas.microsoft.com/office/drawing/2014/main" val="3934128178"/>
                    </a:ext>
                  </a:extLst>
                </a:gridCol>
                <a:gridCol w="519439">
                  <a:extLst>
                    <a:ext uri="{9D8B030D-6E8A-4147-A177-3AD203B41FA5}">
                      <a16:colId xmlns:a16="http://schemas.microsoft.com/office/drawing/2014/main" val="3842219523"/>
                    </a:ext>
                  </a:extLst>
                </a:gridCol>
                <a:gridCol w="519439">
                  <a:extLst>
                    <a:ext uri="{9D8B030D-6E8A-4147-A177-3AD203B41FA5}">
                      <a16:colId xmlns:a16="http://schemas.microsoft.com/office/drawing/2014/main" val="3252397837"/>
                    </a:ext>
                  </a:extLst>
                </a:gridCol>
                <a:gridCol w="519439">
                  <a:extLst>
                    <a:ext uri="{9D8B030D-6E8A-4147-A177-3AD203B41FA5}">
                      <a16:colId xmlns:a16="http://schemas.microsoft.com/office/drawing/2014/main" val="3167605725"/>
                    </a:ext>
                  </a:extLst>
                </a:gridCol>
                <a:gridCol w="519439">
                  <a:extLst>
                    <a:ext uri="{9D8B030D-6E8A-4147-A177-3AD203B41FA5}">
                      <a16:colId xmlns:a16="http://schemas.microsoft.com/office/drawing/2014/main" val="1887148545"/>
                    </a:ext>
                  </a:extLst>
                </a:gridCol>
                <a:gridCol w="519439">
                  <a:extLst>
                    <a:ext uri="{9D8B030D-6E8A-4147-A177-3AD203B41FA5}">
                      <a16:colId xmlns:a16="http://schemas.microsoft.com/office/drawing/2014/main" val="2444441989"/>
                    </a:ext>
                  </a:extLst>
                </a:gridCol>
                <a:gridCol w="519439">
                  <a:extLst>
                    <a:ext uri="{9D8B030D-6E8A-4147-A177-3AD203B41FA5}">
                      <a16:colId xmlns:a16="http://schemas.microsoft.com/office/drawing/2014/main" val="2658920394"/>
                    </a:ext>
                  </a:extLst>
                </a:gridCol>
                <a:gridCol w="519439">
                  <a:extLst>
                    <a:ext uri="{9D8B030D-6E8A-4147-A177-3AD203B41FA5}">
                      <a16:colId xmlns:a16="http://schemas.microsoft.com/office/drawing/2014/main" val="1909056535"/>
                    </a:ext>
                  </a:extLst>
                </a:gridCol>
                <a:gridCol w="519439">
                  <a:extLst>
                    <a:ext uri="{9D8B030D-6E8A-4147-A177-3AD203B41FA5}">
                      <a16:colId xmlns:a16="http://schemas.microsoft.com/office/drawing/2014/main" val="2089180845"/>
                    </a:ext>
                  </a:extLst>
                </a:gridCol>
                <a:gridCol w="519439">
                  <a:extLst>
                    <a:ext uri="{9D8B030D-6E8A-4147-A177-3AD203B41FA5}">
                      <a16:colId xmlns:a16="http://schemas.microsoft.com/office/drawing/2014/main" val="147979120"/>
                    </a:ext>
                  </a:extLst>
                </a:gridCol>
              </a:tblGrid>
              <a:tr h="167640">
                <a:tc rowSpan="2">
                  <a:txBody>
                    <a:bodyPr/>
                    <a:lstStyle/>
                    <a:p>
                      <a:pPr lvl="0"/>
                      <a:endParaRPr lang="en-IN" sz="2400" b="0" dirty="0"/>
                    </a:p>
                  </a:txBody>
                  <a:tcPr marL="0" marR="0" marT="0" marB="0"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Index</a:t>
                      </a:r>
                    </a:p>
                  </a:txBody>
                  <a:tcPr marL="0" marR="0" marT="0" marB="0"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Unit</a:t>
                      </a:r>
                    </a:p>
                  </a:txBody>
                  <a:tcPr marL="0" marR="0" marT="0" marB="0"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1st half</a:t>
                      </a:r>
                    </a:p>
                  </a:txBody>
                  <a:tcPr marL="0" marR="0" marT="0" marB="0"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2nd half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latin typeface="Meiryo" pitchFamily="34"/>
                          <a:ea typeface="Meiryo" pitchFamily="34"/>
                          <a:cs typeface="Meiryo" pitchFamily="34"/>
                        </a:rPr>
                        <a:t>2021-22 </a:t>
                      </a:r>
                    </a:p>
                    <a:p>
                      <a:pPr marL="0" marR="0" lvl="0" indent="0" algn="ctr" defTabSz="914400" rtl="0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latin typeface="Meiryo" pitchFamily="34"/>
                          <a:ea typeface="Meiryo" pitchFamily="34"/>
                          <a:cs typeface="Meiryo" pitchFamily="34"/>
                        </a:rPr>
                        <a:t>(Avg)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APR-22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MAY-22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JUN 22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JULY-22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AUG-22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SEP-22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OCT-22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NOV-22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DEC-22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JAN-23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FEB-23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MAR-23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8035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PLAN</a:t>
                      </a:r>
                    </a:p>
                  </a:txBody>
                  <a:tcPr marL="0" marR="0" marT="0" marB="0"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PLAN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latin typeface="Meiryo" pitchFamily="34"/>
                          <a:ea typeface="Meiryo" pitchFamily="34"/>
                          <a:cs typeface="Meiryo" pitchFamily="34"/>
                        </a:rPr>
                        <a:t> </a:t>
                      </a:r>
                    </a:p>
                  </a:txBody>
                  <a:tcPr marL="0" marR="0" marT="0" marB="0"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75330"/>
                  </a:ext>
                </a:extLst>
              </a:tr>
              <a:tr h="167640">
                <a:tc rowSpan="5">
                  <a:txBody>
                    <a:bodyPr/>
                    <a:lstStyle/>
                    <a:p>
                      <a:pPr lvl="0" algn="ctr"/>
                      <a:r>
                        <a:rPr lang="en-US" sz="1100" b="0" dirty="0">
                          <a:latin typeface="Meiryo UI" pitchFamily="34"/>
                          <a:ea typeface="Meiryo UI" pitchFamily="34"/>
                          <a:cs typeface="Meiryo UI" pitchFamily="34"/>
                        </a:rPr>
                        <a:t>I-1</a:t>
                      </a:r>
                      <a:endParaRPr lang="en-IN" sz="1100" b="0" dirty="0">
                        <a:latin typeface="Meiryo UI" pitchFamily="34"/>
                        <a:ea typeface="Meiryo UI" pitchFamily="34"/>
                        <a:cs typeface="Meiryo UI" pitchFamily="34"/>
                      </a:endParaRPr>
                    </a:p>
                  </a:txBody>
                  <a:tcPr marL="0" marR="0" marT="0" marB="0"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l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 Customer Claims</a:t>
                      </a:r>
                      <a:br>
                        <a:rPr lang="en-IN" sz="13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</a:b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 (Un Reg + Reg )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Un Reg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1.82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Meiryo UI" pitchFamily="34"/>
                        <a:ea typeface="Meiryo UI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2.16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Meiryo UI" pitchFamily="34"/>
                        <a:ea typeface="Meiryo UI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Meiryo" pitchFamily="34"/>
                          <a:ea typeface="Meiryo" pitchFamily="34"/>
                          <a:cs typeface="Meiryo" pitchFamily="34"/>
                        </a:rPr>
                        <a:t>P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2</a:t>
                      </a:r>
                      <a:endParaRPr lang="en-IN" sz="1100" b="0" i="0" u="none" strike="noStrike" dirty="0"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GB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0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GB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GB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GB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GB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3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GB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3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GB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3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GB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3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GB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3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GB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GB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GB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2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051417"/>
                  </a:ext>
                </a:extLst>
              </a:tr>
              <a:tr h="1747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Meiryo" pitchFamily="34"/>
                          <a:ea typeface="Meiryo" pitchFamily="34"/>
                          <a:cs typeface="Meiryo" pitchFamily="34"/>
                        </a:rPr>
                        <a:t>A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Meiryo" pitchFamily="34"/>
                          <a:ea typeface="Meiryo" pitchFamily="34"/>
                          <a:cs typeface="Meiryo" pitchFamily="34"/>
                        </a:rPr>
                        <a:t>3.5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Meiryo" pitchFamily="34"/>
                          <a:ea typeface="Meiryo" pitchFamily="34"/>
                          <a:cs typeface="Meiryo" pitchFamily="34"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fontAlgn="b" hangingPunct="1"/>
                      <a:r>
                        <a:rPr lang="en-US" sz="1100" b="0" i="0" u="none" strike="noStrike" kern="1200" dirty="0">
                          <a:solidFill>
                            <a:srgbClr val="FF0000"/>
                          </a:solidFill>
                          <a:latin typeface="Meiryo" pitchFamily="34"/>
                          <a:ea typeface="Meiryo" pitchFamily="34"/>
                          <a:cs typeface="Meiryo" pitchFamily="34"/>
                        </a:rPr>
                        <a:t>4</a:t>
                      </a:r>
                      <a:endParaRPr lang="en-IN" sz="1100" b="0" i="0" u="none" strike="noStrike" kern="1200" dirty="0">
                        <a:solidFill>
                          <a:srgbClr val="FF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Meiryo" pitchFamily="34"/>
                          <a:ea typeface="Meiryo" pitchFamily="34"/>
                          <a:cs typeface="Meiryo" pitchFamily="34"/>
                        </a:rPr>
                        <a:t>8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1100" b="0" i="0" u="none" strike="noStrike" dirty="0">
                        <a:solidFill>
                          <a:srgbClr val="00B05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900" b="0" i="0" u="none" strike="noStrike" dirty="0">
                        <a:solidFill>
                          <a:srgbClr val="FF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900" b="0" i="0" u="none" strike="noStrike" dirty="0">
                        <a:solidFill>
                          <a:srgbClr val="FF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endParaRPr lang="en-IN" sz="900" b="0" i="0" u="none" strike="noStrike" kern="1200" dirty="0">
                        <a:solidFill>
                          <a:srgbClr val="FF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endParaRPr lang="en-IN" sz="900" b="0" i="0" u="none" strike="noStrike" kern="1200" dirty="0">
                        <a:solidFill>
                          <a:srgbClr val="FF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737506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Reg.</a:t>
                      </a:r>
                    </a:p>
                    <a:p>
                      <a:pPr marL="0" marR="0" lvl="0" indent="0" algn="ctr" defTabSz="914400" rtl="0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IN" sz="1300" b="0" i="0" u="none" strike="noStrike" dirty="0">
                        <a:solidFill>
                          <a:srgbClr val="000000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0.83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Meiryo UI" pitchFamily="34"/>
                        <a:ea typeface="Meiryo UI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Meiryo UI" pitchFamily="34"/>
                          <a:ea typeface="Meiryo UI" pitchFamily="34"/>
                        </a:rPr>
                        <a:t>0.66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Meiryo UI" pitchFamily="34"/>
                        <a:ea typeface="Meiryo UI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Meiryo" pitchFamily="34"/>
                          <a:ea typeface="Meiryo" pitchFamily="34"/>
                          <a:cs typeface="Meiryo" pitchFamily="34"/>
                        </a:rPr>
                        <a:t>P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0.75</a:t>
                      </a:r>
                      <a:endParaRPr lang="en-IN" sz="1100" b="0" i="0" u="none" strike="noStrike" dirty="0"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0</a:t>
                      </a:r>
                      <a:endParaRPr lang="en-IN" sz="1100" b="0" i="0" u="none" strike="noStrike" dirty="0"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0</a:t>
                      </a:r>
                      <a:endParaRPr lang="en-IN" sz="1100" b="0" i="0" u="none" strike="noStrike" dirty="0"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0</a:t>
                      </a:r>
                      <a:endParaRPr lang="en-IN" sz="1100" b="0" i="0" u="none" strike="noStrike" dirty="0"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1</a:t>
                      </a:r>
                      <a:endParaRPr lang="en-IN" sz="1100" b="0" i="0" u="none" strike="noStrike" dirty="0"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1</a:t>
                      </a:r>
                      <a:endParaRPr lang="en-IN" sz="1100" b="0" i="0" u="none" strike="noStrike" dirty="0"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0</a:t>
                      </a:r>
                      <a:endParaRPr lang="en-IN" sz="1100" b="0" i="0" u="none" strike="noStrike" dirty="0"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0</a:t>
                      </a:r>
                      <a:endParaRPr lang="en-IN" sz="1100" b="0" i="0" u="none" strike="noStrike" dirty="0"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1</a:t>
                      </a:r>
                      <a:endParaRPr lang="en-IN" sz="1100" b="0" i="0" u="none" strike="noStrike" dirty="0"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0</a:t>
                      </a:r>
                      <a:endParaRPr lang="en-IN" sz="1100" b="0" i="0" u="none" strike="noStrike" dirty="0"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1</a:t>
                      </a:r>
                      <a:endParaRPr lang="en-IN" sz="1100" b="0" i="0" u="none" strike="noStrike" dirty="0"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0</a:t>
                      </a:r>
                      <a:endParaRPr lang="en-IN" sz="1100" b="0" i="0" u="none" strike="noStrike" dirty="0"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100" b="0" i="0" u="none" strike="noStrike" dirty="0">
                          <a:latin typeface="Meiryo" pitchFamily="34"/>
                          <a:ea typeface="Meiryo" pitchFamily="34"/>
                          <a:cs typeface="Meiryo" pitchFamily="34"/>
                        </a:rPr>
                        <a:t>0</a:t>
                      </a:r>
                      <a:endParaRPr lang="en-IN" sz="1100" b="0" i="0" u="none" strike="noStrike" dirty="0"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16726"/>
                  </a:ext>
                </a:extLst>
              </a:tr>
              <a:tr h="238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latin typeface="Meiryo" pitchFamily="34"/>
                          <a:ea typeface="Meiryo" pitchFamily="34"/>
                          <a:cs typeface="Meiryo" pitchFamily="34"/>
                        </a:rPr>
                        <a:t>A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latin typeface="Meiryo" pitchFamily="34"/>
                          <a:ea typeface="Meiryo" pitchFamily="34"/>
                          <a:cs typeface="Meiryo" pitchFamily="34"/>
                        </a:rPr>
                        <a:t>1.90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Meiryo" pitchFamily="34"/>
                          <a:ea typeface="Meiryo" pitchFamily="34"/>
                          <a:cs typeface="Meiryo" pitchFamily="34"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Meiryo" pitchFamily="34"/>
                          <a:ea typeface="Meiryo" pitchFamily="34"/>
                          <a:cs typeface="Meiryo" pitchFamily="34"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Meiryo" pitchFamily="34"/>
                          <a:ea typeface="Meiryo" pitchFamily="34"/>
                          <a:cs typeface="Meiryo" pitchFamily="34"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914377" rtl="0" eaLnBrk="1" fontAlgn="b" latinLnBrk="0" hangingPunct="1"/>
                      <a:endParaRPr kumimoji="1" lang="en-IN" sz="1100" b="0" i="0" u="none" strike="noStrike" kern="1200" dirty="0">
                        <a:solidFill>
                          <a:srgbClr val="00B05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914377" rtl="0" eaLnBrk="1" fontAlgn="b" latinLnBrk="0" hangingPunct="1"/>
                      <a:endParaRPr kumimoji="1" lang="en-IN" sz="1100" b="0" i="0" u="none" strike="noStrike" kern="1200" dirty="0">
                        <a:solidFill>
                          <a:srgbClr val="00B05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914377" rtl="0" eaLnBrk="1" fontAlgn="b" latinLnBrk="0" hangingPunct="1"/>
                      <a:endParaRPr kumimoji="1" lang="en-IN" sz="1100" b="0" i="0" u="none" strike="noStrike" kern="1200" dirty="0">
                        <a:solidFill>
                          <a:srgbClr val="00B05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1200" b="0" i="0" u="none" strike="noStrike" dirty="0">
                        <a:solidFill>
                          <a:srgbClr val="FF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defTabSz="914377" rtl="0" eaLnBrk="1" fontAlgn="b" latinLnBrk="0" hangingPunct="1"/>
                      <a:endParaRPr kumimoji="1" lang="en-IN" sz="1100" b="0" i="0" u="none" strike="noStrike" kern="1200" dirty="0">
                        <a:solidFill>
                          <a:srgbClr val="00B05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900" b="0" i="0" u="none" strike="noStrike" dirty="0">
                        <a:solidFill>
                          <a:srgbClr val="FF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800" b="0" i="0" u="none" strike="noStrike" dirty="0">
                        <a:solidFill>
                          <a:srgbClr val="FF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900" b="0" i="0" u="none" strike="noStrike" dirty="0">
                        <a:solidFill>
                          <a:srgbClr val="C0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900" b="0" i="0" u="none" strike="noStrike" dirty="0">
                        <a:solidFill>
                          <a:srgbClr val="C0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339967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Meiryo UI" pitchFamily="34"/>
                        <a:ea typeface="Meiryo UI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Meiryo UI" pitchFamily="34"/>
                        <a:ea typeface="Meiryo UI" pitchFamily="34"/>
                      </a:endParaRP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latin typeface="Meiryo" pitchFamily="34"/>
                          <a:ea typeface="Meiryo" pitchFamily="34"/>
                          <a:cs typeface="Meiryo" pitchFamily="34"/>
                        </a:rPr>
                        <a:t>Judge</a:t>
                      </a:r>
                    </a:p>
                  </a:txBody>
                  <a:tcPr marL="0" marR="0" marT="0" marB="0" anchor="ctr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1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X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Calibri" pitchFamily="34"/>
                        </a:rPr>
                        <a:t>X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b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Calibri" pitchFamily="34"/>
                        </a:rPr>
                        <a:t>X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latin typeface="Calibri" pitchFamily="34"/>
                        </a:rPr>
                        <a:t>X</a:t>
                      </a: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1" i="0" u="none" strike="noStrike" dirty="0">
                        <a:solidFill>
                          <a:srgbClr val="FF0000"/>
                        </a:solidFill>
                        <a:latin typeface="Calibri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1100" b="0" i="0" u="none" strike="noStrike" dirty="0">
                        <a:solidFill>
                          <a:srgbClr val="FF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IN" sz="1100" b="0" i="0" u="none" strike="noStrike" dirty="0">
                        <a:solidFill>
                          <a:srgbClr val="C0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0" i="0" u="none" strike="noStrike" dirty="0">
                        <a:solidFill>
                          <a:srgbClr val="C00000"/>
                        </a:solidFill>
                        <a:latin typeface="Meiryo" pitchFamily="34"/>
                        <a:ea typeface="Meiryo" pitchFamily="34"/>
                        <a:cs typeface="Meiryo" pitchFamily="34"/>
                      </a:endParaRPr>
                    </a:p>
                  </a:txBody>
                  <a:tcPr marL="0" marR="0" marT="0" marB="0" anchor="b">
                    <a:lnL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450039"/>
                  </a:ext>
                </a:extLst>
              </a:tr>
            </a:tbl>
          </a:graphicData>
        </a:graphic>
      </p:graphicFrame>
      <p:sp>
        <p:nvSpPr>
          <p:cNvPr id="9" name="Rectangle 25">
            <a:extLst>
              <a:ext uri="{FF2B5EF4-FFF2-40B4-BE49-F238E27FC236}">
                <a16:creationId xmlns:a16="http://schemas.microsoft.com/office/drawing/2014/main" id="{E8EAA4FC-1536-424F-95E6-F843C6708995}"/>
              </a:ext>
            </a:extLst>
          </p:cNvPr>
          <p:cNvSpPr/>
          <p:nvPr/>
        </p:nvSpPr>
        <p:spPr>
          <a:xfrm>
            <a:off x="6903773" y="2718072"/>
            <a:ext cx="504561" cy="1311635"/>
          </a:xfrm>
          <a:prstGeom prst="rect">
            <a:avLst/>
          </a:prstGeom>
          <a:noFill/>
          <a:ln w="28575" cap="flat">
            <a:solidFill>
              <a:srgbClr val="0000E6"/>
            </a:solidFill>
            <a:custDash>
              <a:ds d="100000" sp="100000"/>
            </a:custDash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defTabSz="91433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3200" kern="0" dirty="0">
              <a:solidFill>
                <a:srgbClr val="000000"/>
              </a:solidFill>
              <a:latin typeface="Arial"/>
              <a:ea typeface="ＭＳ Ｐゴシック" pitchFamily="34"/>
            </a:endParaRPr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DF3CB56F-D746-4925-9AD6-4A8C38A2A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9" y="6276623"/>
            <a:ext cx="12104340" cy="560132"/>
          </a:xfrm>
          <a:prstGeom prst="roundRect">
            <a:avLst>
              <a:gd name="adj" fmla="val 8562"/>
            </a:avLst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171450" indent="-1714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28584" indent="-228584" algn="ctr" defTabSz="609555"/>
            <a:r>
              <a:rPr lang="en-IN" altLang="en-US" sz="1867" b="1" dirty="0">
                <a:solidFill>
                  <a:prstClr val="white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 THE MONTH OF JUN-22 REG CLAIMS 2 &amp; 8 UNREG CLAIMS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/>
        </p:nvGraphicFramePr>
        <p:xfrm>
          <a:off x="130388" y="1625603"/>
          <a:ext cx="11966229" cy="900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/>
        </p:nvGraphicFramePr>
        <p:xfrm>
          <a:off x="120826" y="4050293"/>
          <a:ext cx="11973873" cy="1063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A5D2F1A-EF82-428E-8E8D-258570AB60CE}"/>
              </a:ext>
            </a:extLst>
          </p:cNvPr>
          <p:cNvSpPr txBox="1"/>
          <p:nvPr/>
        </p:nvSpPr>
        <p:spPr>
          <a:xfrm rot="16200000">
            <a:off x="-452072" y="4459501"/>
            <a:ext cx="1272699" cy="25400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 defTabSz="609555"/>
            <a:r>
              <a:rPr lang="en-IN" sz="8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Register Claim</a:t>
            </a:r>
          </a:p>
        </p:txBody>
      </p:sp>
      <p:sp>
        <p:nvSpPr>
          <p:cNvPr id="19" name="スライド番号プレースホルダー 3">
            <a:extLst>
              <a:ext uri="{FF2B5EF4-FFF2-40B4-BE49-F238E27FC236}">
                <a16:creationId xmlns:a16="http://schemas.microsoft.com/office/drawing/2014/main" id="{14CF854E-70B7-48B8-BB72-664F66D3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040" y="202780"/>
            <a:ext cx="712269" cy="365125"/>
          </a:xfrm>
        </p:spPr>
        <p:txBody>
          <a:bodyPr vert="horz" lIns="121920" tIns="60960" rIns="121920" bIns="60960" rtlCol="0" anchor="ctr"/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0FB578D3-76E4-46D9-B458-75281499C9D4}"/>
              </a:ext>
            </a:extLst>
          </p:cNvPr>
          <p:cNvSpPr/>
          <p:nvPr/>
        </p:nvSpPr>
        <p:spPr>
          <a:xfrm>
            <a:off x="6820200" y="647283"/>
            <a:ext cx="613533" cy="951525"/>
          </a:xfrm>
          <a:prstGeom prst="rect">
            <a:avLst/>
          </a:prstGeom>
          <a:noFill/>
          <a:ln w="28575" cap="flat">
            <a:solidFill>
              <a:srgbClr val="0000E6"/>
            </a:solidFill>
            <a:custDash>
              <a:ds d="100000" sp="100000"/>
            </a:custDash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defTabSz="914332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3200" kern="0">
              <a:solidFill>
                <a:srgbClr val="000000"/>
              </a:solidFill>
              <a:latin typeface="Arial"/>
              <a:ea typeface="ＭＳ Ｐゴシック" pitchFamily="34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>
            <a:graphicFrameLocks/>
          </p:cNvGraphicFramePr>
          <p:nvPr/>
        </p:nvGraphicFramePr>
        <p:xfrm>
          <a:off x="130387" y="5160745"/>
          <a:ext cx="6234152" cy="1089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3A125B81-338C-433B-A334-8B678343111C}"/>
              </a:ext>
            </a:extLst>
          </p:cNvPr>
          <p:cNvGraphicFramePr>
            <a:graphicFrameLocks/>
          </p:cNvGraphicFramePr>
          <p:nvPr/>
        </p:nvGraphicFramePr>
        <p:xfrm>
          <a:off x="6419559" y="5186735"/>
          <a:ext cx="5661751" cy="1063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72292C3-CDD7-0F5B-250A-8F9CC40148C7}"/>
              </a:ext>
            </a:extLst>
          </p:cNvPr>
          <p:cNvSpPr txBox="1"/>
          <p:nvPr/>
        </p:nvSpPr>
        <p:spPr>
          <a:xfrm rot="16200000">
            <a:off x="-440014" y="5584867"/>
            <a:ext cx="1272699" cy="25400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 defTabSz="609555"/>
            <a:r>
              <a:rPr lang="en-IN" sz="8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Non Register Claim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8E16D3-7554-AEEB-53D1-4D64208C209E}"/>
              </a:ext>
            </a:extLst>
          </p:cNvPr>
          <p:cNvSpPr txBox="1"/>
          <p:nvPr/>
        </p:nvSpPr>
        <p:spPr>
          <a:xfrm rot="16200000">
            <a:off x="5838395" y="5597337"/>
            <a:ext cx="1272699" cy="25400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 defTabSz="609555"/>
            <a:r>
              <a:rPr lang="en-IN" sz="800" b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Non Register Claim</a:t>
            </a:r>
          </a:p>
        </p:txBody>
      </p:sp>
    </p:spTree>
    <p:extLst>
      <p:ext uri="{BB962C8B-B14F-4D97-AF65-F5344CB8AC3E}">
        <p14:creationId xmlns:p14="http://schemas.microsoft.com/office/powerpoint/2010/main" val="422240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1894-D919-4E66-B705-EE519824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CLAIM SUMMARY &amp; REGISTER CLAIMS 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0998E0-5E21-43BA-88C3-11592572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E57C84-D061-4D2C-EF05-20B22927677F}"/>
              </a:ext>
            </a:extLst>
          </p:cNvPr>
          <p:cNvSpPr/>
          <p:nvPr/>
        </p:nvSpPr>
        <p:spPr>
          <a:xfrm>
            <a:off x="0" y="6187437"/>
            <a:ext cx="12192000" cy="67056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en-IN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3FD9F-B381-4CCC-A210-E852C8B15D5C}"/>
              </a:ext>
            </a:extLst>
          </p:cNvPr>
          <p:cNvSpPr txBox="1"/>
          <p:nvPr/>
        </p:nvSpPr>
        <p:spPr>
          <a:xfrm>
            <a:off x="54045" y="2553612"/>
            <a:ext cx="3036270" cy="233294"/>
          </a:xfrm>
          <a:prstGeom prst="rect">
            <a:avLst/>
          </a:prstGeom>
          <a:noFill/>
        </p:spPr>
        <p:txBody>
          <a:bodyPr wrap="square" lIns="54000" tIns="54000" rIns="54000" bIns="54000" rtlCol="0" anchor="ctr" anchorCtr="0">
            <a:noAutofit/>
          </a:bodyPr>
          <a:lstStyle/>
          <a:p>
            <a:r>
              <a:rPr kumimoji="1" 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Action Summary</a:t>
            </a:r>
            <a:endParaRPr kumimoji="1" lang="en-IN" sz="1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369A67-D74A-5151-0243-E748AD8AB0BB}"/>
              </a:ext>
            </a:extLst>
          </p:cNvPr>
          <p:cNvGraphicFramePr>
            <a:graphicFrameLocks noGrp="1"/>
          </p:cNvGraphicFramePr>
          <p:nvPr/>
        </p:nvGraphicFramePr>
        <p:xfrm>
          <a:off x="39756" y="2756364"/>
          <a:ext cx="12063302" cy="4044480"/>
        </p:xfrm>
        <a:graphic>
          <a:graphicData uri="http://schemas.openxmlformats.org/drawingml/2006/table">
            <a:tbl>
              <a:tblPr/>
              <a:tblGrid>
                <a:gridCol w="295399">
                  <a:extLst>
                    <a:ext uri="{9D8B030D-6E8A-4147-A177-3AD203B41FA5}">
                      <a16:colId xmlns:a16="http://schemas.microsoft.com/office/drawing/2014/main" val="103241765"/>
                    </a:ext>
                  </a:extLst>
                </a:gridCol>
                <a:gridCol w="602226">
                  <a:extLst>
                    <a:ext uri="{9D8B030D-6E8A-4147-A177-3AD203B41FA5}">
                      <a16:colId xmlns:a16="http://schemas.microsoft.com/office/drawing/2014/main" val="928752462"/>
                    </a:ext>
                  </a:extLst>
                </a:gridCol>
                <a:gridCol w="689869">
                  <a:extLst>
                    <a:ext uri="{9D8B030D-6E8A-4147-A177-3AD203B41FA5}">
                      <a16:colId xmlns:a16="http://schemas.microsoft.com/office/drawing/2014/main" val="3839891150"/>
                    </a:ext>
                  </a:extLst>
                </a:gridCol>
                <a:gridCol w="647598">
                  <a:extLst>
                    <a:ext uri="{9D8B030D-6E8A-4147-A177-3AD203B41FA5}">
                      <a16:colId xmlns:a16="http://schemas.microsoft.com/office/drawing/2014/main" val="4092443425"/>
                    </a:ext>
                  </a:extLst>
                </a:gridCol>
                <a:gridCol w="1258077">
                  <a:extLst>
                    <a:ext uri="{9D8B030D-6E8A-4147-A177-3AD203B41FA5}">
                      <a16:colId xmlns:a16="http://schemas.microsoft.com/office/drawing/2014/main" val="2820493238"/>
                    </a:ext>
                  </a:extLst>
                </a:gridCol>
                <a:gridCol w="388130">
                  <a:extLst>
                    <a:ext uri="{9D8B030D-6E8A-4147-A177-3AD203B41FA5}">
                      <a16:colId xmlns:a16="http://schemas.microsoft.com/office/drawing/2014/main" val="2110822874"/>
                    </a:ext>
                  </a:extLst>
                </a:gridCol>
                <a:gridCol w="575502">
                  <a:extLst>
                    <a:ext uri="{9D8B030D-6E8A-4147-A177-3AD203B41FA5}">
                      <a16:colId xmlns:a16="http://schemas.microsoft.com/office/drawing/2014/main" val="3322687950"/>
                    </a:ext>
                  </a:extLst>
                </a:gridCol>
                <a:gridCol w="1726509">
                  <a:extLst>
                    <a:ext uri="{9D8B030D-6E8A-4147-A177-3AD203B41FA5}">
                      <a16:colId xmlns:a16="http://schemas.microsoft.com/office/drawing/2014/main" val="929640332"/>
                    </a:ext>
                  </a:extLst>
                </a:gridCol>
                <a:gridCol w="2890897">
                  <a:extLst>
                    <a:ext uri="{9D8B030D-6E8A-4147-A177-3AD203B41FA5}">
                      <a16:colId xmlns:a16="http://schemas.microsoft.com/office/drawing/2014/main" val="3336740966"/>
                    </a:ext>
                  </a:extLst>
                </a:gridCol>
                <a:gridCol w="776261">
                  <a:extLst>
                    <a:ext uri="{9D8B030D-6E8A-4147-A177-3AD203B41FA5}">
                      <a16:colId xmlns:a16="http://schemas.microsoft.com/office/drawing/2014/main" val="2084094244"/>
                    </a:ext>
                  </a:extLst>
                </a:gridCol>
                <a:gridCol w="481816">
                  <a:extLst>
                    <a:ext uri="{9D8B030D-6E8A-4147-A177-3AD203B41FA5}">
                      <a16:colId xmlns:a16="http://schemas.microsoft.com/office/drawing/2014/main" val="1708414688"/>
                    </a:ext>
                  </a:extLst>
                </a:gridCol>
                <a:gridCol w="695957">
                  <a:extLst>
                    <a:ext uri="{9D8B030D-6E8A-4147-A177-3AD203B41FA5}">
                      <a16:colId xmlns:a16="http://schemas.microsoft.com/office/drawing/2014/main" val="2271643049"/>
                    </a:ext>
                  </a:extLst>
                </a:gridCol>
                <a:gridCol w="650319">
                  <a:extLst>
                    <a:ext uri="{9D8B030D-6E8A-4147-A177-3AD203B41FA5}">
                      <a16:colId xmlns:a16="http://schemas.microsoft.com/office/drawing/2014/main" val="3010011745"/>
                    </a:ext>
                  </a:extLst>
                </a:gridCol>
                <a:gridCol w="384742">
                  <a:extLst>
                    <a:ext uri="{9D8B030D-6E8A-4147-A177-3AD203B41FA5}">
                      <a16:colId xmlns:a16="http://schemas.microsoft.com/office/drawing/2014/main" val="2449988316"/>
                    </a:ext>
                  </a:extLst>
                </a:gridCol>
              </a:tblGrid>
              <a:tr h="4611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804030504040204" pitchFamily="34" charset="-128"/>
                          <a:ea typeface="Meiryo" panose="020B0804030504040204" pitchFamily="34" charset="-128"/>
                        </a:rPr>
                        <a:t>Sl No.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804030504040204" pitchFamily="34" charset="-128"/>
                          <a:ea typeface="Meiryo" panose="020B0804030504040204" pitchFamily="34" charset="-128"/>
                        </a:rPr>
                        <a:t>DATE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804030504040204" pitchFamily="34" charset="-128"/>
                          <a:ea typeface="Meiryo" panose="020B0804030504040204" pitchFamily="34" charset="-128"/>
                        </a:rPr>
                        <a:t>Model</a:t>
                      </a:r>
                      <a:br>
                        <a:rPr lang="en-IN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804030504040204" pitchFamily="34" charset="-128"/>
                          <a:ea typeface="Meiryo" panose="020B0804030504040204" pitchFamily="34" charset="-128"/>
                        </a:rPr>
                      </a:br>
                      <a:r>
                        <a:rPr lang="en-IN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804030504040204" pitchFamily="34" charset="-128"/>
                          <a:ea typeface="Meiryo" panose="020B0804030504040204" pitchFamily="34" charset="-128"/>
                        </a:rPr>
                        <a:t>&amp; Part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804030504040204" pitchFamily="34" charset="-128"/>
                          <a:ea typeface="Meiryo" panose="020B0804030504040204" pitchFamily="34" charset="-128"/>
                        </a:rPr>
                        <a:t>ISSUE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804030504040204" pitchFamily="34" charset="-128"/>
                          <a:ea typeface="Meiryo" panose="020B0804030504040204" pitchFamily="34" charset="-128"/>
                        </a:rPr>
                        <a:t>Defect Photos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Meiryo" panose="020B0804030504040204" pitchFamily="34" charset="-128"/>
                          <a:ea typeface="Meiryo" panose="020B0804030504040204" pitchFamily="34" charset="-128"/>
                        </a:rPr>
                        <a:t>Rej</a:t>
                      </a:r>
                      <a:r>
                        <a:rPr lang="en-IN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804030504040204" pitchFamily="34" charset="-128"/>
                          <a:ea typeface="Meiryo" panose="020B0804030504040204" pitchFamily="34" charset="-128"/>
                        </a:rPr>
                        <a:t> QTY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804030504040204" pitchFamily="34" charset="-128"/>
                          <a:ea typeface="Meiryo" panose="020B0804030504040204" pitchFamily="34" charset="-128"/>
                        </a:rPr>
                        <a:t>SECTION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804030504040204" pitchFamily="34" charset="-128"/>
                          <a:ea typeface="Meiryo" panose="020B0804030504040204" pitchFamily="34" charset="-128"/>
                        </a:rPr>
                        <a:t>CAUSE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804030504040204" pitchFamily="34" charset="-128"/>
                          <a:ea typeface="Meiryo" panose="020B0804030504040204" pitchFamily="34" charset="-128"/>
                        </a:rPr>
                        <a:t>Actions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804030504040204" pitchFamily="34" charset="-128"/>
                          <a:ea typeface="Meiryo" panose="020B0804030504040204" pitchFamily="34" charset="-128"/>
                        </a:rPr>
                        <a:t> Action Implantation Status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804030504040204" pitchFamily="34" charset="-128"/>
                          <a:ea typeface="Meiryo" panose="020B0804030504040204" pitchFamily="34" charset="-128"/>
                        </a:rPr>
                        <a:t>Report Status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804030504040204" pitchFamily="34" charset="-128"/>
                          <a:ea typeface="Meiryo" panose="020B0804030504040204" pitchFamily="34" charset="-128"/>
                        </a:rPr>
                        <a:t>Action Judgement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804030504040204" pitchFamily="34" charset="-128"/>
                          <a:ea typeface="Meiryo" panose="020B0804030504040204" pitchFamily="34" charset="-128"/>
                        </a:rPr>
                        <a:t>HD Applicable areas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" panose="020B0804030504040204" pitchFamily="34" charset="-128"/>
                          <a:ea typeface="Meiryo" panose="020B0804030504040204" pitchFamily="34" charset="-128"/>
                        </a:rPr>
                        <a:t>HD Status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788058"/>
                  </a:ext>
                </a:extLst>
              </a:tr>
              <a:tr h="2025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01.06.22</a:t>
                      </a:r>
                      <a:endParaRPr lang="en-IN" sz="10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14100-K0NA-E000 Shaft Comp Cam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Lobe Unclear on Ex Lobe</a:t>
                      </a:r>
                      <a:endParaRPr lang="en-IN" sz="10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Cam Line &amp; Q Gate</a:t>
                      </a:r>
                      <a:endParaRPr lang="en-IN" sz="10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Occurrence</a:t>
                      </a: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Drawing not handover from ME and Spare not arranged</a:t>
                      </a:r>
                      <a:endParaRPr lang="en-US" altLang="ja-JP" sz="1000" b="0" i="0" u="none" strike="noStrike" dirty="0">
                        <a:solidFill>
                          <a:srgbClr val="00B0F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b="1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b="1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Outflow</a:t>
                      </a:r>
                    </a:p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Constant speed not maintained at the time of Inspection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Occurrence</a:t>
                      </a: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1.Immediate: Spare arranged and replaced</a:t>
                      </a: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2.Permanent:Checkpoint added in TPM</a:t>
                      </a: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3.Constitution: PCJS Check sheet modified with section head verification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0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Outflow</a:t>
                      </a:r>
                      <a:br>
                        <a:rPr lang="en-US" altLang="ja-JP" sz="1000" b="0" i="0" u="none" strike="noStrike" dirty="0">
                          <a:solidFill>
                            <a:srgbClr val="00B0F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</a:br>
                      <a:r>
                        <a:rPr lang="en-US" altLang="ja-JP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1. Training and awareness given for better understanding part inspection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2. Weekly CCTV monitoring of inspector inspection time for constant time and method.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3. Weekly poison test for  repeated customer complaint.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Completed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Under 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Review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Actions are Under Monitoring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Other Models 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798708"/>
                  </a:ext>
                </a:extLst>
              </a:tr>
              <a:tr h="1558163"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endParaRPr lang="en-IN" sz="10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09.06.22</a:t>
                      </a:r>
                      <a:endParaRPr lang="en-IN" sz="10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23121-K0N-D000</a:t>
                      </a:r>
                    </a:p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GPD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Noise due to Profile NG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</a:t>
                      </a:r>
                      <a:endParaRPr lang="en-IN" sz="10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Gear B </a:t>
                      </a:r>
                      <a:endParaRPr lang="en-IN" sz="10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Occurrence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ysClr val="windowText" lastClr="00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Rule weakness to address the part preservation in specific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Outflow</a:t>
                      </a:r>
                    </a:p>
                    <a:p>
                      <a:pPr algn="l"/>
                      <a:r>
                        <a:rPr lang="en-US" sz="1000" dirty="0">
                          <a:solidFill>
                            <a:sysClr val="windowText" lastClr="00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NA- No 100 % inspection for Lead and Profile</a:t>
                      </a:r>
                      <a:endParaRPr lang="en-IN" sz="1000" dirty="0">
                        <a:solidFill>
                          <a:sysClr val="windowText" lastClr="000000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Occurrence</a:t>
                      </a:r>
                      <a:endParaRPr lang="en-IN" sz="10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SOP to be amended including the Part flow and preservation of NG parts with responsible members</a:t>
                      </a:r>
                    </a:p>
                    <a:p>
                      <a:pPr algn="l"/>
                      <a:endParaRPr lang="en-US" altLang="ja-JP" sz="10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  <a:p>
                      <a:pPr algn="l"/>
                      <a:endParaRPr lang="en-US" altLang="ja-JP" sz="10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Outflow</a:t>
                      </a:r>
                    </a:p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NA- Need to be controlled with Occurrence Action only</a:t>
                      </a:r>
                      <a:endParaRPr lang="en-IN" sz="10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Completed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Under Review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Actions are Under Monitoring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Other Models</a:t>
                      </a:r>
                    </a:p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K1CA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0696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C97D99-CF65-BD1E-0E89-9867CD06841F}"/>
              </a:ext>
            </a:extLst>
          </p:cNvPr>
          <p:cNvGraphicFramePr>
            <a:graphicFrameLocks noGrp="1"/>
          </p:cNvGraphicFramePr>
          <p:nvPr/>
        </p:nvGraphicFramePr>
        <p:xfrm>
          <a:off x="130387" y="667897"/>
          <a:ext cx="11972671" cy="1877885"/>
        </p:xfrm>
        <a:graphic>
          <a:graphicData uri="http://schemas.openxmlformats.org/drawingml/2006/table">
            <a:tbl>
              <a:tblPr/>
              <a:tblGrid>
                <a:gridCol w="226108">
                  <a:extLst>
                    <a:ext uri="{9D8B030D-6E8A-4147-A177-3AD203B41FA5}">
                      <a16:colId xmlns:a16="http://schemas.microsoft.com/office/drawing/2014/main" val="4278792676"/>
                    </a:ext>
                  </a:extLst>
                </a:gridCol>
                <a:gridCol w="751261">
                  <a:extLst>
                    <a:ext uri="{9D8B030D-6E8A-4147-A177-3AD203B41FA5}">
                      <a16:colId xmlns:a16="http://schemas.microsoft.com/office/drawing/2014/main" val="4206041014"/>
                    </a:ext>
                  </a:extLst>
                </a:gridCol>
                <a:gridCol w="773144">
                  <a:extLst>
                    <a:ext uri="{9D8B030D-6E8A-4147-A177-3AD203B41FA5}">
                      <a16:colId xmlns:a16="http://schemas.microsoft.com/office/drawing/2014/main" val="3684099599"/>
                    </a:ext>
                  </a:extLst>
                </a:gridCol>
                <a:gridCol w="802318">
                  <a:extLst>
                    <a:ext uri="{9D8B030D-6E8A-4147-A177-3AD203B41FA5}">
                      <a16:colId xmlns:a16="http://schemas.microsoft.com/office/drawing/2014/main" val="858517966"/>
                    </a:ext>
                  </a:extLst>
                </a:gridCol>
                <a:gridCol w="694735">
                  <a:extLst>
                    <a:ext uri="{9D8B030D-6E8A-4147-A177-3AD203B41FA5}">
                      <a16:colId xmlns:a16="http://schemas.microsoft.com/office/drawing/2014/main" val="1325415856"/>
                    </a:ext>
                  </a:extLst>
                </a:gridCol>
                <a:gridCol w="257107">
                  <a:extLst>
                    <a:ext uri="{9D8B030D-6E8A-4147-A177-3AD203B41FA5}">
                      <a16:colId xmlns:a16="http://schemas.microsoft.com/office/drawing/2014/main" val="1014882617"/>
                    </a:ext>
                  </a:extLst>
                </a:gridCol>
                <a:gridCol w="1152420">
                  <a:extLst>
                    <a:ext uri="{9D8B030D-6E8A-4147-A177-3AD203B41FA5}">
                      <a16:colId xmlns:a16="http://schemas.microsoft.com/office/drawing/2014/main" val="2165016494"/>
                    </a:ext>
                  </a:extLst>
                </a:gridCol>
                <a:gridCol w="860670">
                  <a:extLst>
                    <a:ext uri="{9D8B030D-6E8A-4147-A177-3AD203B41FA5}">
                      <a16:colId xmlns:a16="http://schemas.microsoft.com/office/drawing/2014/main" val="4255882614"/>
                    </a:ext>
                  </a:extLst>
                </a:gridCol>
                <a:gridCol w="672854">
                  <a:extLst>
                    <a:ext uri="{9D8B030D-6E8A-4147-A177-3AD203B41FA5}">
                      <a16:colId xmlns:a16="http://schemas.microsoft.com/office/drawing/2014/main" val="839157049"/>
                    </a:ext>
                  </a:extLst>
                </a:gridCol>
                <a:gridCol w="3737396">
                  <a:extLst>
                    <a:ext uri="{9D8B030D-6E8A-4147-A177-3AD203B41FA5}">
                      <a16:colId xmlns:a16="http://schemas.microsoft.com/office/drawing/2014/main" val="3099741702"/>
                    </a:ext>
                  </a:extLst>
                </a:gridCol>
                <a:gridCol w="341317">
                  <a:extLst>
                    <a:ext uri="{9D8B030D-6E8A-4147-A177-3AD203B41FA5}">
                      <a16:colId xmlns:a16="http://schemas.microsoft.com/office/drawing/2014/main" val="2184016623"/>
                    </a:ext>
                  </a:extLst>
                </a:gridCol>
                <a:gridCol w="306340">
                  <a:extLst>
                    <a:ext uri="{9D8B030D-6E8A-4147-A177-3AD203B41FA5}">
                      <a16:colId xmlns:a16="http://schemas.microsoft.com/office/drawing/2014/main" val="3685436581"/>
                    </a:ext>
                  </a:extLst>
                </a:gridCol>
                <a:gridCol w="355643">
                  <a:extLst>
                    <a:ext uri="{9D8B030D-6E8A-4147-A177-3AD203B41FA5}">
                      <a16:colId xmlns:a16="http://schemas.microsoft.com/office/drawing/2014/main" val="421136923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29910622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771740003"/>
                    </a:ext>
                  </a:extLst>
                </a:gridCol>
                <a:gridCol w="368258">
                  <a:extLst>
                    <a:ext uri="{9D8B030D-6E8A-4147-A177-3AD203B41FA5}">
                      <a16:colId xmlns:a16="http://schemas.microsoft.com/office/drawing/2014/main" val="3766043940"/>
                    </a:ext>
                  </a:extLst>
                </a:gridCol>
              </a:tblGrid>
              <a:tr h="22654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Sr.</a:t>
                      </a:r>
                      <a:br>
                        <a:rPr lang="en-IN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IN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</a:t>
                      </a:r>
                    </a:p>
                  </a:txBody>
                  <a:tcPr marL="4466" marR="4466" marT="4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DATE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Classification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CUSTMER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RESPONSE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RPT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SECTION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Out Flow SEC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MODEL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MATTER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QTY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NPD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Report Status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RANK</a:t>
                      </a:r>
                    </a:p>
                  </a:txBody>
                  <a:tcPr marL="4466" marR="4466" marT="4466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GQI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Rgt GQI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44013"/>
                  </a:ext>
                </a:extLst>
              </a:tr>
              <a:tr h="1472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4466" marR="4466" marT="4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01.06.2022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Register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HMSI-3F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MAP ID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CAM LINE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Q GATE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K0NA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LOBE UNCLEAR (01no)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6 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583228"/>
                  </a:ext>
                </a:extLst>
              </a:tr>
              <a:tr h="1508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</a:p>
                  </a:txBody>
                  <a:tcPr marL="4466" marR="4466" marT="4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08.06.2022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Non Register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HMSI-3F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MAP ID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CAM LINE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Assy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K0NA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Shaft Comp Cam After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assy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in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enging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(Bearing Rotation Hard)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211409"/>
                  </a:ext>
                </a:extLst>
              </a:tr>
              <a:tr h="1472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</a:p>
                  </a:txBody>
                  <a:tcPr marL="4466" marR="4466" marT="4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09.06.2022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Register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HMSI-3F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MAP ID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Gear B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Q GATE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K0NA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Abnormal Noise due to GPD Lead Profile NG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Meiryo UI" panose="020B0604030504040204" pitchFamily="34" charset="-128"/>
                        </a:rPr>
                        <a:t> </a:t>
                      </a:r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</a:t>
                      </a:r>
                      <a:endParaRPr lang="en-IN" sz="7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326916"/>
                  </a:ext>
                </a:extLst>
              </a:tr>
              <a:tr h="1589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</a:p>
                  </a:txBody>
                  <a:tcPr marL="4466" marR="4466" marT="4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09.06.2022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Non Register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HMSI-3F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MAP ID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Assy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Assy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K0NA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Shaft assy Counter Rubber Band Cut 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54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803375"/>
                  </a:ext>
                </a:extLst>
              </a:tr>
              <a:tr h="1472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</a:p>
                  </a:txBody>
                  <a:tcPr marL="4466" marR="4466" marT="4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21.06.2022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Non Register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HMSI-3F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MAP ID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Hard Line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Hard Line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K0PG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Gear Comp Final Model Mix up (K0LA part Found in K0PG Bin)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103680"/>
                  </a:ext>
                </a:extLst>
              </a:tr>
              <a:tr h="1472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4466" marR="4466" marT="4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21.06.2022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Non Register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HMSI-3F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MAP ID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RQA/Assy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RQA/Assy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K0NA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SKS Spring Kick Return Open end Profile NG 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906532"/>
                  </a:ext>
                </a:extLst>
              </a:tr>
              <a:tr h="1472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</a:p>
                  </a:txBody>
                  <a:tcPr marL="4466" marR="4466" marT="4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25.06.2022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Non Register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HMSI-3F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MAP ID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RQA/Assy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RQA/Assy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K0NA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SKS Spring Kick Return Top Washer Pullout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370331"/>
                  </a:ext>
                </a:extLst>
              </a:tr>
              <a:tr h="1472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</a:p>
                  </a:txBody>
                  <a:tcPr marL="4466" marR="4466" marT="4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28.06.2022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Non Register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HMSI-3F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MAP ID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Assy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Assy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K0NA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SKS Spring Kick Return stapler pin between gear &amp; top Washer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22371"/>
                  </a:ext>
                </a:extLst>
              </a:tr>
              <a:tr h="1472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</a:t>
                      </a:r>
                    </a:p>
                  </a:txBody>
                  <a:tcPr marL="4466" marR="4466" marT="4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29.06.2022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Non Register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HMSI-3F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MAP ID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Hard Line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Hard Line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K0PG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Shaft drive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Dia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10mm Tight Entry due to Damage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49172"/>
                  </a:ext>
                </a:extLst>
              </a:tr>
              <a:tr h="1472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</a:t>
                      </a:r>
                    </a:p>
                  </a:txBody>
                  <a:tcPr marL="4466" marR="4466" marT="4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30.06.2022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Non Register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HMSI-3F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MAP ID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RQA/Assy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Q GATE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K0PG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Shaft comp Cam Decomp Movement not smooth.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30168"/>
                  </a:ext>
                </a:extLst>
              </a:tr>
              <a:tr h="16314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Red Front- Register Claim</a:t>
                      </a:r>
                    </a:p>
                  </a:txBody>
                  <a:tcPr marL="4466" marR="4466" marT="4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I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4466" marR="4466" marT="44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4466" marR="4466" marT="44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4466" marR="4466" marT="44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eiryo UI" panose="020B0604030504040204" pitchFamily="34" charset="-128"/>
                        </a:rPr>
                        <a:t> Customer Dropped</a:t>
                      </a:r>
                    </a:p>
                  </a:txBody>
                  <a:tcPr marL="4466" marR="4466" marT="44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4466" marR="4466" marT="44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4466" marR="4466" marT="44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4466" marR="4466" marT="44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4466" marR="4466" marT="44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4466" marR="4466" marT="4466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Grand Total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eiryo UI" panose="020B0604030504040204" pitchFamily="34" charset="-128"/>
                        </a:rPr>
                        <a:t>Issue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eiryo UI" panose="020B0604030504040204" pitchFamily="34" charset="-128"/>
                        </a:rPr>
                        <a:t>10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eiryo UI" panose="020B0604030504040204" pitchFamily="34" charset="-128"/>
                        </a:rPr>
                        <a:t>148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36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53084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474942A-83E9-89CD-E9CD-2D89C185C1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386"/>
          <a:stretch/>
        </p:blipFill>
        <p:spPr>
          <a:xfrm>
            <a:off x="2274793" y="3291699"/>
            <a:ext cx="1225303" cy="1299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D41D0C-4F8D-D7FC-EA00-07A891FA8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576" y="5290587"/>
            <a:ext cx="1108031" cy="589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0682B5A-82AE-1047-3D0A-29ED2BBCB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412" y="5952689"/>
            <a:ext cx="676858" cy="773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01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1894-D919-4E66-B705-EE519824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CLAIM ACTIONS-UN REGISTER CLAIM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0998E0-5E21-43BA-88C3-11592572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E57C84-D061-4D2C-EF05-20B22927677F}"/>
              </a:ext>
            </a:extLst>
          </p:cNvPr>
          <p:cNvSpPr/>
          <p:nvPr/>
        </p:nvSpPr>
        <p:spPr>
          <a:xfrm>
            <a:off x="0" y="6187437"/>
            <a:ext cx="12192000" cy="67056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kumimoji="1" lang="en-IN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F74C39-BD88-5926-1A70-64887A38DC82}"/>
              </a:ext>
            </a:extLst>
          </p:cNvPr>
          <p:cNvSpPr/>
          <p:nvPr/>
        </p:nvSpPr>
        <p:spPr>
          <a:xfrm>
            <a:off x="0" y="6326710"/>
            <a:ext cx="12144502" cy="535618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Immediate actions has taken to stop outflow wherever applicable.</a:t>
            </a:r>
            <a:endParaRPr kumimoji="1" lang="en-IN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B0014B-F957-D737-9E5A-26F49257C78B}"/>
              </a:ext>
            </a:extLst>
          </p:cNvPr>
          <p:cNvGraphicFramePr>
            <a:graphicFrameLocks noGrp="1"/>
          </p:cNvGraphicFramePr>
          <p:nvPr/>
        </p:nvGraphicFramePr>
        <p:xfrm>
          <a:off x="130387" y="690879"/>
          <a:ext cx="11622350" cy="5637152"/>
        </p:xfrm>
        <a:graphic>
          <a:graphicData uri="http://schemas.openxmlformats.org/drawingml/2006/table">
            <a:tbl>
              <a:tblPr/>
              <a:tblGrid>
                <a:gridCol w="256253">
                  <a:extLst>
                    <a:ext uri="{9D8B030D-6E8A-4147-A177-3AD203B41FA5}">
                      <a16:colId xmlns:a16="http://schemas.microsoft.com/office/drawing/2014/main" val="4278792676"/>
                    </a:ext>
                  </a:extLst>
                </a:gridCol>
                <a:gridCol w="920157">
                  <a:extLst>
                    <a:ext uri="{9D8B030D-6E8A-4147-A177-3AD203B41FA5}">
                      <a16:colId xmlns:a16="http://schemas.microsoft.com/office/drawing/2014/main" val="4206041014"/>
                    </a:ext>
                  </a:extLst>
                </a:gridCol>
                <a:gridCol w="909284">
                  <a:extLst>
                    <a:ext uri="{9D8B030D-6E8A-4147-A177-3AD203B41FA5}">
                      <a16:colId xmlns:a16="http://schemas.microsoft.com/office/drawing/2014/main" val="858517966"/>
                    </a:ext>
                  </a:extLst>
                </a:gridCol>
                <a:gridCol w="1306062">
                  <a:extLst>
                    <a:ext uri="{9D8B030D-6E8A-4147-A177-3AD203B41FA5}">
                      <a16:colId xmlns:a16="http://schemas.microsoft.com/office/drawing/2014/main" val="2165016494"/>
                    </a:ext>
                  </a:extLst>
                </a:gridCol>
                <a:gridCol w="762560">
                  <a:extLst>
                    <a:ext uri="{9D8B030D-6E8A-4147-A177-3AD203B41FA5}">
                      <a16:colId xmlns:a16="http://schemas.microsoft.com/office/drawing/2014/main" val="839157049"/>
                    </a:ext>
                  </a:extLst>
                </a:gridCol>
                <a:gridCol w="4235671">
                  <a:extLst>
                    <a:ext uri="{9D8B030D-6E8A-4147-A177-3AD203B41FA5}">
                      <a16:colId xmlns:a16="http://schemas.microsoft.com/office/drawing/2014/main" val="3099741702"/>
                    </a:ext>
                  </a:extLst>
                </a:gridCol>
                <a:gridCol w="386822">
                  <a:extLst>
                    <a:ext uri="{9D8B030D-6E8A-4147-A177-3AD203B41FA5}">
                      <a16:colId xmlns:a16="http://schemas.microsoft.com/office/drawing/2014/main" val="2184016623"/>
                    </a:ext>
                  </a:extLst>
                </a:gridCol>
                <a:gridCol w="2845541">
                  <a:extLst>
                    <a:ext uri="{9D8B030D-6E8A-4147-A177-3AD203B41FA5}">
                      <a16:colId xmlns:a16="http://schemas.microsoft.com/office/drawing/2014/main" val="412223940"/>
                    </a:ext>
                  </a:extLst>
                </a:gridCol>
              </a:tblGrid>
              <a:tr h="3604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Sr.</a:t>
                      </a:r>
                      <a:br>
                        <a:rPr lang="en-IN" sz="105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IN" sz="105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</a:t>
                      </a:r>
                    </a:p>
                  </a:txBody>
                  <a:tcPr marL="4466" marR="4466" marT="4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DATE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CUSTMER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SECTION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MODEL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MATTER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QTY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Remarks.</a:t>
                      </a:r>
                      <a:endParaRPr lang="en-IN" sz="1100" b="0" i="0" u="none" strike="noStrike" dirty="0">
                        <a:solidFill>
                          <a:srgbClr val="FFFFFF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44013"/>
                  </a:ext>
                </a:extLst>
              </a:tr>
              <a:tr h="891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466" marR="4466" marT="4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08.06.22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HMSI-3F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CAM LINE/Assy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K0NA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Shaft Comp Cam After ASSY in engine 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(Bearing Rotation Hard)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Suspected parameters checked and informed to customer.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211409"/>
                  </a:ext>
                </a:extLst>
              </a:tr>
              <a:tr h="745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466" marR="4466" marT="4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09.06. 22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HMSI-3F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Assy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K0NA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Shaft ASSY Counter Rubber Band Cut 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1.Rubber bend supplier change based on customer feedback.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2.  Stop applying antirust oil after rubber bend on parts.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803375"/>
                  </a:ext>
                </a:extLst>
              </a:tr>
              <a:tr h="636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466" marR="4466" marT="4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21.06.22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HMSI-3F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Hard Line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K0PG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Gear Comp Final Model Mix up (K0LA part Found in K0PG Bin)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Based on Our controls, customer has requested for further possibility study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103680"/>
                  </a:ext>
                </a:extLst>
              </a:tr>
              <a:tr h="544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466" marR="4466" marT="4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21.06.22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HMSI-3F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RQA/Assy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K0NA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SKS Spring Kick Return Open end Profile NG 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Shared the inspection report and found the parameters are as per drawing.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906532"/>
                  </a:ext>
                </a:extLst>
              </a:tr>
              <a:tr h="6886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466" marR="4466" marT="4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25.06.22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HMSI-3F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RQA/Assy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K0NA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SKS Spring Kick Return Top Washer Pullout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Justified by Shaft and washer inspection report(both parts found as per drawing)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370331"/>
                  </a:ext>
                </a:extLst>
              </a:tr>
              <a:tr h="663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466" marR="4466" marT="4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28.06. 22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HMSI-3F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Assy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K0NA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SKS Spring Kick Return stapler pin between gear &amp; top Washer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Parts clear and instruction given for the visual before dispatched.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922371"/>
                  </a:ext>
                </a:extLst>
              </a:tr>
              <a:tr h="544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466" marR="4466" marT="4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29.06.22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HMSI-3F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Hard Line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K0PG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Shaft drive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Dia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10mm Tight Entry due to Damage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While Removing from noise vehicle parts found damage.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49172"/>
                  </a:ext>
                </a:extLst>
              </a:tr>
              <a:tr h="544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466" marR="4466" marT="446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30.06.22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HMSI-3F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RQA/Assy/Q Gate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K0PG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Shaft comp Cam Decomp Movement not smooth.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Observed hard movement due to spring decomp tension, found as per drawing specification.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4466" marR="4466" marT="44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30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82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38658A-C439-42AD-9F1E-D9DC9BA1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2A5BA-9971-433B-9684-8F0A979CF459}"/>
              </a:ext>
            </a:extLst>
          </p:cNvPr>
          <p:cNvSpPr/>
          <p:nvPr/>
        </p:nvSpPr>
        <p:spPr>
          <a:xfrm>
            <a:off x="291548" y="2031551"/>
            <a:ext cx="11357113" cy="193899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" pitchFamily="18" charset="0"/>
              </a:rPr>
              <a:t>CLAIMS &amp; GQI </a:t>
            </a:r>
            <a:r>
              <a:rPr kumimoji="0" lang="en-US" sz="4000" b="1" i="0" u="none" strike="noStrike" kern="0" cap="none" spc="50" normalizeH="0" baseline="0" noProof="0" dirty="0">
                <a:ln w="11430"/>
                <a:solidFill>
                  <a:srgbClr val="FFFF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" pitchFamily="18" charset="0"/>
                <a:ea typeface="+mn-ea"/>
                <a:cs typeface="+mn-cs"/>
              </a:rPr>
              <a:t>THE MONTH OF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50" normalizeH="0" baseline="0" noProof="0" dirty="0">
                <a:ln w="11430"/>
                <a:solidFill>
                  <a:srgbClr val="FFFF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" pitchFamily="18" charset="0"/>
                <a:ea typeface="+mn-ea"/>
                <a:cs typeface="+mn-cs"/>
              </a:rPr>
              <a:t>JUNE-2022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50" normalizeH="0" baseline="0" noProof="0" dirty="0">
              <a:ln w="11430"/>
              <a:solidFill>
                <a:srgbClr val="FFFF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DE6C16-54DF-433A-ACAE-2FDDA9D02352}"/>
              </a:ext>
            </a:extLst>
          </p:cNvPr>
          <p:cNvSpPr/>
          <p:nvPr/>
        </p:nvSpPr>
        <p:spPr>
          <a:xfrm>
            <a:off x="8837292" y="5521833"/>
            <a:ext cx="2665595" cy="627176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Date :-  </a:t>
            </a:r>
            <a:r>
              <a:rPr lang="en-IN" sz="2400" kern="0" dirty="0">
                <a:solidFill>
                  <a:prstClr val="white"/>
                </a:solidFill>
                <a:latin typeface="Calibri"/>
              </a:rPr>
              <a:t>12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.07.22</a:t>
            </a:r>
          </a:p>
        </p:txBody>
      </p:sp>
    </p:spTree>
    <p:extLst>
      <p:ext uri="{BB962C8B-B14F-4D97-AF65-F5344CB8AC3E}">
        <p14:creationId xmlns:p14="http://schemas.microsoft.com/office/powerpoint/2010/main" val="90959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09BC0-87E2-4E4B-9AF7-DDF6D7DC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0DA20-9F1B-4359-AD87-697F94CE8293}"/>
              </a:ext>
            </a:extLst>
          </p:cNvPr>
          <p:cNvSpPr/>
          <p:nvPr/>
        </p:nvSpPr>
        <p:spPr>
          <a:xfrm>
            <a:off x="26893" y="3491253"/>
            <a:ext cx="12005109" cy="738664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0" cap="none" spc="50" normalizeH="0" baseline="0" noProof="0" dirty="0">
                <a:ln w="11430"/>
                <a:solidFill>
                  <a:srgbClr val="FFFF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" pitchFamily="18" charset="0"/>
                <a:ea typeface="+mn-ea"/>
                <a:cs typeface="+mn-cs"/>
              </a:rPr>
              <a:t>IN-PROCESS REJECTION DETAILS</a:t>
            </a:r>
            <a:endParaRPr kumimoji="0" lang="en-US" sz="4200" b="1" i="0" u="none" strike="noStrike" kern="0" cap="none" spc="50" normalizeH="0" baseline="0" noProof="0" dirty="0">
              <a:ln w="11430"/>
              <a:solidFill>
                <a:srgbClr val="FFFF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9243E1-7F33-4A76-9442-46191719415C}"/>
              </a:ext>
            </a:extLst>
          </p:cNvPr>
          <p:cNvSpPr/>
          <p:nvPr/>
        </p:nvSpPr>
        <p:spPr>
          <a:xfrm>
            <a:off x="76199" y="1344450"/>
            <a:ext cx="12005109" cy="1323439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50" normalizeH="0" baseline="0" noProof="0" dirty="0">
                <a:ln w="11430"/>
                <a:solidFill>
                  <a:srgbClr val="FFFF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" pitchFamily="18" charset="0"/>
                <a:ea typeface="+mn-ea"/>
                <a:cs typeface="+mn-cs"/>
              </a:rPr>
              <a:t>RRM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50" normalizeH="0" baseline="0" noProof="0" dirty="0">
                <a:ln w="11430"/>
                <a:solidFill>
                  <a:srgbClr val="FFFF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" pitchFamily="18" charset="0"/>
                <a:ea typeface="+mn-ea"/>
                <a:cs typeface="+mn-cs"/>
              </a:rPr>
              <a:t>THE MONTH OF </a:t>
            </a:r>
            <a:r>
              <a:rPr lang="en-US" sz="4000" b="1" kern="0" spc="50" dirty="0">
                <a:ln w="11430"/>
                <a:solidFill>
                  <a:srgbClr val="FFFF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" pitchFamily="18" charset="0"/>
              </a:rPr>
              <a:t>JUNE</a:t>
            </a:r>
            <a:r>
              <a:rPr kumimoji="0" lang="en-US" sz="4000" b="1" i="0" u="none" strike="noStrike" kern="0" cap="none" spc="50" normalizeH="0" baseline="0" noProof="0" dirty="0">
                <a:ln w="11430"/>
                <a:solidFill>
                  <a:srgbClr val="FFFF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" pitchFamily="18" charset="0"/>
                <a:ea typeface="+mn-ea"/>
                <a:cs typeface="+mn-cs"/>
              </a:rPr>
              <a:t>-22</a:t>
            </a:r>
            <a:endParaRPr kumimoji="0" lang="en-US" sz="4000" b="1" i="0" u="none" strike="noStrike" kern="0" cap="none" spc="50" normalizeH="0" baseline="0" noProof="0" dirty="0">
              <a:ln w="11430"/>
              <a:solidFill>
                <a:srgbClr val="FFFF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AB3FD0-CCBF-47D5-860E-C338AE1EA539}"/>
              </a:ext>
            </a:extLst>
          </p:cNvPr>
          <p:cNvSpPr/>
          <p:nvPr/>
        </p:nvSpPr>
        <p:spPr>
          <a:xfrm>
            <a:off x="8585501" y="5323050"/>
            <a:ext cx="2665595" cy="627176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Date :-  12.07.22</a:t>
            </a:r>
          </a:p>
        </p:txBody>
      </p:sp>
    </p:spTree>
    <p:extLst>
      <p:ext uri="{BB962C8B-B14F-4D97-AF65-F5344CB8AC3E}">
        <p14:creationId xmlns:p14="http://schemas.microsoft.com/office/powerpoint/2010/main" val="196371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z="1200"/>
              <a:pPr/>
              <a:t>8</a:t>
            </a:fld>
            <a:endParaRPr kumimoji="1" lang="ja-JP" altLang="en-US" sz="12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B05EA5-372E-4AB7-85DC-EA436E23F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91" y="100819"/>
            <a:ext cx="10090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Ⅰ-1-1-3 : </a:t>
            </a:r>
            <a:r>
              <a:rPr lang="en-IN" altLang="ja-JP" sz="1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CRITICAL PROCESS/PARAMETERS HAS BEEN IDENTIFIED &amp; CROSS-VERIFICATION TO BE DONE DAILY BY PATROLLING &amp; PROCESS AUDIT IN ALL SHIFTS TO REJECTION REDUCTION.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957B0D-E029-4B72-A172-A82450F21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349813"/>
              </p:ext>
            </p:extLst>
          </p:nvPr>
        </p:nvGraphicFramePr>
        <p:xfrm>
          <a:off x="-7265" y="692848"/>
          <a:ext cx="12154814" cy="1448778"/>
        </p:xfrm>
        <a:graphic>
          <a:graphicData uri="http://schemas.openxmlformats.org/drawingml/2006/table">
            <a:tbl>
              <a:tblPr/>
              <a:tblGrid>
                <a:gridCol w="36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7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97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97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97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972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2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2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3972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3972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32757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rgbClr val="0000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2022-2023</a:t>
                      </a:r>
                    </a:p>
                  </a:txBody>
                  <a:tcPr marL="9024" marR="9024" marT="55419" marB="554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IN-HOUSE REJECTION % RESULTS MONITORING </a:t>
                      </a:r>
                    </a:p>
                  </a:txBody>
                  <a:tcPr marL="9024" marR="9024" marT="55419" marB="55419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4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024" marR="9024" marT="55419" marB="554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Index</a:t>
                      </a:r>
                    </a:p>
                  </a:txBody>
                  <a:tcPr marL="9024" marR="9024" marT="55419" marB="554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Dept.</a:t>
                      </a:r>
                    </a:p>
                  </a:txBody>
                  <a:tcPr marL="9024" marR="9024" marT="55419" marB="554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Unit</a:t>
                      </a:r>
                    </a:p>
                  </a:txBody>
                  <a:tcPr marL="9024" marR="9024" marT="55419" marB="554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1st half</a:t>
                      </a:r>
                    </a:p>
                  </a:txBody>
                  <a:tcPr marL="9024" marR="9024" marT="67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2nd half</a:t>
                      </a: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Apr-22</a:t>
                      </a:r>
                    </a:p>
                  </a:txBody>
                  <a:tcPr marL="9024" marR="9024" marT="55419" marB="554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May-22</a:t>
                      </a:r>
                    </a:p>
                  </a:txBody>
                  <a:tcPr marL="9024" marR="9024" marT="55419" marB="554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Jun-22</a:t>
                      </a:r>
                    </a:p>
                  </a:txBody>
                  <a:tcPr marL="9024" marR="9024" marT="55419" marB="554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Jul-22</a:t>
                      </a:r>
                    </a:p>
                  </a:txBody>
                  <a:tcPr marL="9024" marR="9024" marT="55419" marB="554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Aug-22</a:t>
                      </a:r>
                    </a:p>
                  </a:txBody>
                  <a:tcPr marL="9024" marR="9024" marT="55419" marB="554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Sep-22</a:t>
                      </a:r>
                    </a:p>
                  </a:txBody>
                  <a:tcPr marL="9024" marR="9024" marT="55419" marB="554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Oct-22</a:t>
                      </a:r>
                    </a:p>
                  </a:txBody>
                  <a:tcPr marL="9024" marR="9024" marT="55419" marB="554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Nov-22</a:t>
                      </a:r>
                    </a:p>
                  </a:txBody>
                  <a:tcPr marL="9024" marR="9024" marT="55419" marB="554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Dec-22</a:t>
                      </a:r>
                    </a:p>
                  </a:txBody>
                  <a:tcPr marL="9024" marR="9024" marT="55419" marB="554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Jan-23</a:t>
                      </a:r>
                    </a:p>
                  </a:txBody>
                  <a:tcPr marL="9024" marR="9024" marT="55419" marB="554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Feb-23</a:t>
                      </a:r>
                    </a:p>
                  </a:txBody>
                  <a:tcPr marL="9024" marR="9024" marT="55419" marB="554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Mar-23</a:t>
                      </a:r>
                    </a:p>
                  </a:txBody>
                  <a:tcPr marL="9024" marR="9024" marT="55419" marB="554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PLAN</a:t>
                      </a:r>
                    </a:p>
                  </a:txBody>
                  <a:tcPr marL="9024" marR="9024" marT="67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PLAN</a:t>
                      </a: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9024" marR="9024" marT="67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I-1</a:t>
                      </a:r>
                    </a:p>
                  </a:txBody>
                  <a:tcPr marL="9024" marR="9024" marT="55419" marB="554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 </a:t>
                      </a:r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Rejection Ratio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024" marR="9024" marT="55419" marB="554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QA</a:t>
                      </a:r>
                    </a:p>
                  </a:txBody>
                  <a:tcPr marL="9024" marR="9024" marT="55419" marB="554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 %</a:t>
                      </a:r>
                    </a:p>
                  </a:txBody>
                  <a:tcPr marL="9024" marR="9024" marT="55419" marB="5541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0.20</a:t>
                      </a: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0.14</a:t>
                      </a: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</a:t>
                      </a: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1200" b="1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 </a:t>
                      </a: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</a:t>
                      </a: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1.91</a:t>
                      </a:r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5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024" marR="9024" marT="67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024" marR="9024" marT="67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</a:t>
                      </a:r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ESULT</a:t>
                      </a: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Wingdings 2" panose="05020102010507070707" pitchFamily="18" charset="2"/>
                        </a:rPr>
                        <a:t>Ï</a:t>
                      </a: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Wingdings 2" panose="05020102010507070707" pitchFamily="18" charset="2"/>
                        </a:rPr>
                        <a:t>Ï</a:t>
                      </a:r>
                      <a:endParaRPr lang="en-IN" sz="12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Wingdings 2" panose="05020102010507070707" pitchFamily="18" charset="2"/>
                        </a:rPr>
                        <a:t>Ï</a:t>
                      </a: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2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2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2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2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2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2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2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Wingdings 2" panose="05020102010507070707" pitchFamily="18" charset="2"/>
                      </a:endParaRPr>
                    </a:p>
                  </a:txBody>
                  <a:tcPr marL="9024" marR="9024" marT="6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88A025DE-A100-4276-91D6-AE51CEC3E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158" y="960718"/>
            <a:ext cx="532071" cy="1165824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4267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BF2855DD-BF0A-489F-B088-D21809154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" y="6250325"/>
            <a:ext cx="12052669" cy="607675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219170">
              <a:spcBef>
                <a:spcPct val="0"/>
              </a:spcBef>
              <a:buNone/>
              <a:defRPr/>
            </a:pPr>
            <a:r>
              <a:rPr lang="en-IN" altLang="en-US" sz="1333" b="1" kern="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 JUNE-22 MONTH REJECTION TARGET NOT ACHIVED ,</a:t>
            </a:r>
            <a:r>
              <a:rPr lang="en-IN" altLang="en-US" sz="1400" b="1" kern="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DUE TO GPD TCE MORE ,</a:t>
            </a:r>
            <a:r>
              <a:rPr lang="en-IN" sz="1400" b="1" kern="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GPDN KONA TCE MORE &amp; CD MORE  ISSUE</a:t>
            </a:r>
            <a:r>
              <a:rPr lang="en-IN" altLang="en-US" sz="1400" b="1" kern="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IN" sz="1400" b="1" kern="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CAM K0NA  DECOMP HEIGHT NG,</a:t>
            </a:r>
            <a:r>
              <a:rPr lang="en-IN" sz="1333" b="1" kern="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lang="en-IN" altLang="en-US" sz="1333" b="1" kern="0" dirty="0">
                <a:solidFill>
                  <a:prstClr val="white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MAJOR REJECTION CONTRIBUTING SECTION IN OVERALL REJECTION IS ,CAM SHAFT LINE ,GEAR-A &amp; GEAR B LINE.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41C82B7-27A4-4957-AF6A-D0A2D95CF7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75782"/>
              </p:ext>
            </p:extLst>
          </p:nvPr>
        </p:nvGraphicFramePr>
        <p:xfrm>
          <a:off x="110691" y="2180346"/>
          <a:ext cx="6072921" cy="1915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Rectangle 3">
            <a:extLst>
              <a:ext uri="{FF2B5EF4-FFF2-40B4-BE49-F238E27FC236}">
                <a16:creationId xmlns:a16="http://schemas.microsoft.com/office/drawing/2014/main" id="{71E151E6-2AA9-30DF-968E-9BCC2946F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043" y="2180346"/>
            <a:ext cx="446289" cy="1894152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4267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4192779-F61B-4168-9593-C0F07F20F1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158083"/>
              </p:ext>
            </p:extLst>
          </p:nvPr>
        </p:nvGraphicFramePr>
        <p:xfrm>
          <a:off x="6242054" y="2196729"/>
          <a:ext cx="5905496" cy="1915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FAE0133-94FB-483E-B417-8482C8D931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572161"/>
              </p:ext>
            </p:extLst>
          </p:nvPr>
        </p:nvGraphicFramePr>
        <p:xfrm>
          <a:off x="110690" y="4158635"/>
          <a:ext cx="6072921" cy="2006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D9E1A71-9F4A-4B34-8484-B10C4EC611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584688"/>
              </p:ext>
            </p:extLst>
          </p:nvPr>
        </p:nvGraphicFramePr>
        <p:xfrm>
          <a:off x="6242053" y="4167204"/>
          <a:ext cx="5905495" cy="2006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4784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E191-D579-4984-90A1-B5A9AB53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7" y="132080"/>
            <a:ext cx="10961683" cy="558800"/>
          </a:xfrm>
        </p:spPr>
        <p:txBody>
          <a:bodyPr/>
          <a:lstStyle/>
          <a:p>
            <a:r>
              <a:rPr lang="en-US" sz="2400" dirty="0"/>
              <a:t>SECTION WISE REJECTION COST PLAN VS ACTUAL TRENDS OF 2022-2023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95F96-EEDD-484E-A01D-A52E3885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05E-6D50-43BA-8D18-41ECB12575F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491DD972-A891-4EAC-A79E-8C9B73355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90" y="6324600"/>
            <a:ext cx="10141640" cy="5334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TOP 3 MAJOR REJECTION CONTRIBUTING SECTION IS  CAM  LINE  ,GEAR-A &amp; GEAR-B</a:t>
            </a:r>
          </a:p>
        </p:txBody>
      </p:sp>
      <p:pic>
        <p:nvPicPr>
          <p:cNvPr id="19" name="Picture 18" descr="Image result for smiley">
            <a:extLst>
              <a:ext uri="{FF2B5EF4-FFF2-40B4-BE49-F238E27FC236}">
                <a16:creationId xmlns:a16="http://schemas.microsoft.com/office/drawing/2014/main" id="{21CC98DB-08C3-4F61-896F-AAC150DC3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3112" y="802465"/>
            <a:ext cx="356502" cy="24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Image result for sad smiley">
            <a:extLst>
              <a:ext uri="{FF2B5EF4-FFF2-40B4-BE49-F238E27FC236}">
                <a16:creationId xmlns:a16="http://schemas.microsoft.com/office/drawing/2014/main" id="{E884ABA1-5088-4332-B1CE-354C6E6B6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3028" y="5178134"/>
            <a:ext cx="361754" cy="38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 descr="Image result for sad smiley">
            <a:extLst>
              <a:ext uri="{FF2B5EF4-FFF2-40B4-BE49-F238E27FC236}">
                <a16:creationId xmlns:a16="http://schemas.microsoft.com/office/drawing/2014/main" id="{CBE1F729-9FF3-42BB-95CE-5A085260D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1756" y="5023770"/>
            <a:ext cx="290756" cy="30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 descr="Image result for sad smiley">
            <a:extLst>
              <a:ext uri="{FF2B5EF4-FFF2-40B4-BE49-F238E27FC236}">
                <a16:creationId xmlns:a16="http://schemas.microsoft.com/office/drawing/2014/main" id="{2ED0DBE6-B4CF-43C9-ADBA-57EDEBDFA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8730" y="3044856"/>
            <a:ext cx="304800" cy="32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 descr="Image result for sad smiley">
            <a:extLst>
              <a:ext uri="{FF2B5EF4-FFF2-40B4-BE49-F238E27FC236}">
                <a16:creationId xmlns:a16="http://schemas.microsoft.com/office/drawing/2014/main" id="{69E8501E-F248-4AC2-8163-D279FD717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34869" y="4998846"/>
            <a:ext cx="300146" cy="31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5" descr="Image result for sad smiley">
            <a:extLst>
              <a:ext uri="{FF2B5EF4-FFF2-40B4-BE49-F238E27FC236}">
                <a16:creationId xmlns:a16="http://schemas.microsoft.com/office/drawing/2014/main" id="{1BB5D564-834C-456E-A73F-1DF877BA8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8730" y="1051301"/>
            <a:ext cx="304800" cy="32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53" descr="Image result for sad smiley">
            <a:extLst>
              <a:ext uri="{FF2B5EF4-FFF2-40B4-BE49-F238E27FC236}">
                <a16:creationId xmlns:a16="http://schemas.microsoft.com/office/drawing/2014/main" id="{11C5018C-CC32-413D-AEE3-6C476B804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2641" y="2869863"/>
            <a:ext cx="304800" cy="32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B2290E7-7EB6-48E0-B90D-3FFCA5E838C4}"/>
              </a:ext>
            </a:extLst>
          </p:cNvPr>
          <p:cNvGrpSpPr/>
          <p:nvPr/>
        </p:nvGrpSpPr>
        <p:grpSpPr>
          <a:xfrm>
            <a:off x="100326" y="690880"/>
            <a:ext cx="11961287" cy="5633720"/>
            <a:chOff x="0" y="0"/>
            <a:chExt cx="11030317" cy="5415333"/>
          </a:xfrm>
        </p:grpSpPr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0493C3C6-B1F2-497D-8657-D2BB1F7CE45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36887" y="8760"/>
            <a:ext cx="3624375" cy="17141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39" name="Chart 38">
              <a:extLst>
                <a:ext uri="{FF2B5EF4-FFF2-40B4-BE49-F238E27FC236}">
                  <a16:creationId xmlns:a16="http://schemas.microsoft.com/office/drawing/2014/main" id="{470C0E9C-510C-4AF8-A12C-8404872D0E8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43690" y="1807172"/>
            <a:ext cx="3599089" cy="17235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40" name="Chart 39">
              <a:extLst>
                <a:ext uri="{FF2B5EF4-FFF2-40B4-BE49-F238E27FC236}">
                  <a16:creationId xmlns:a16="http://schemas.microsoft.com/office/drawing/2014/main" id="{6599A769-F5A9-4DBB-AE8E-903DE5DBA0F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3626434"/>
            <a:ext cx="3648440" cy="17888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41" name="Chart 40">
              <a:extLst>
                <a:ext uri="{FF2B5EF4-FFF2-40B4-BE49-F238E27FC236}">
                  <a16:creationId xmlns:a16="http://schemas.microsoft.com/office/drawing/2014/main" id="{238E8523-69F0-44D6-9355-A7148374779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40288" y="3632798"/>
            <a:ext cx="3557135" cy="17825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711789E9-BAC4-42F9-8C55-0C18418D763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417621" y="5360"/>
            <a:ext cx="3612696" cy="17292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43" name="Chart 42">
              <a:extLst>
                <a:ext uri="{FF2B5EF4-FFF2-40B4-BE49-F238E27FC236}">
                  <a16:creationId xmlns:a16="http://schemas.microsoft.com/office/drawing/2014/main" id="{F87624C4-0254-435F-BC75-A0F7B875066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424424" y="1820779"/>
            <a:ext cx="3605891" cy="17099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44" name="Chart 43">
              <a:extLst>
                <a:ext uri="{FF2B5EF4-FFF2-40B4-BE49-F238E27FC236}">
                  <a16:creationId xmlns:a16="http://schemas.microsoft.com/office/drawing/2014/main" id="{EC1DD663-D380-490B-9692-14AC71844C7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417618" y="3639601"/>
            <a:ext cx="3599089" cy="17621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45" name="Chart 44">
              <a:extLst>
                <a:ext uri="{FF2B5EF4-FFF2-40B4-BE49-F238E27FC236}">
                  <a16:creationId xmlns:a16="http://schemas.microsoft.com/office/drawing/2014/main" id="{2ACE9095-709D-455C-A3E1-F07AC89581E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861" y="0"/>
            <a:ext cx="3631972" cy="17073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aphicFrame>
          <p:nvGraphicFramePr>
            <p:cNvPr id="46" name="Chart 45">
              <a:extLst>
                <a:ext uri="{FF2B5EF4-FFF2-40B4-BE49-F238E27FC236}">
                  <a16:creationId xmlns:a16="http://schemas.microsoft.com/office/drawing/2014/main" id="{AFC47690-069F-419C-B943-22B6938BD81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26" y="1796967"/>
            <a:ext cx="3633107" cy="16929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77370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_thema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lIns="36000" tIns="36000" rIns="36000" bIns="36000" rtlCol="0" anchor="ctr" anchorCtr="0"/>
      <a:lstStyle>
        <a:defPPr algn="ctr">
          <a:defRPr kumimoji="1" b="1" dirty="0" smtClean="0">
            <a:solidFill>
              <a:prstClr val="black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54000" tIns="54000" rIns="54000" bIns="54000" rtlCol="0" anchor="ctr" anchorCtr="0">
        <a:noAutofit/>
      </a:bodyPr>
      <a:lstStyle>
        <a:defPPr algn="ctr">
          <a:defRPr kumimoji="1" sz="24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22C99D05-C659-4B9A-B4F6-14D00FBB4828}" vid="{AD6E7BC9-0C04-4124-AA01-4EE094B192DD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D505B6B930D441BB55AD62BAEB0A59" ma:contentTypeVersion="7" ma:contentTypeDescription="Create a new document." ma:contentTypeScope="" ma:versionID="053600d62fa4f840c0b2ba805afb9a06">
  <xsd:schema xmlns:xsd="http://www.w3.org/2001/XMLSchema" xmlns:xs="http://www.w3.org/2001/XMLSchema" xmlns:p="http://schemas.microsoft.com/office/2006/metadata/properties" xmlns:ns3="ae9a3bc6-3aeb-43b8-a6ef-fd27d0e39fe6" xmlns:ns4="6fbb2674-8e47-47af-aa3c-2ad94342dcc6" targetNamespace="http://schemas.microsoft.com/office/2006/metadata/properties" ma:root="true" ma:fieldsID="afae85578e9a1c9f14ca6bf66aa3bf8f" ns3:_="" ns4:_="">
    <xsd:import namespace="ae9a3bc6-3aeb-43b8-a6ef-fd27d0e39fe6"/>
    <xsd:import namespace="6fbb2674-8e47-47af-aa3c-2ad94342dcc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9a3bc6-3aeb-43b8-a6ef-fd27d0e39fe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bb2674-8e47-47af-aa3c-2ad94342d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5334E3-3D72-4B39-AB9E-31DADDD13E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8550BD-28C3-40BA-96CD-451E1F26B6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9a3bc6-3aeb-43b8-a6ef-fd27d0e39fe6"/>
    <ds:schemaRef ds:uri="6fbb2674-8e47-47af-aa3c-2ad94342dc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AB5CD5-94C7-431B-ADD0-632F1E9E854C}">
  <ds:schemaRefs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6fbb2674-8e47-47af-aa3c-2ad94342dcc6"/>
    <ds:schemaRef ds:uri="http://schemas.microsoft.com/office/2006/documentManagement/types"/>
    <ds:schemaRef ds:uri="http://schemas.microsoft.com/office/infopath/2007/PartnerControls"/>
    <ds:schemaRef ds:uri="ae9a3bc6-3aeb-43b8-a6ef-fd27d0e39fe6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Musashi GO far Beyond</Template>
  <TotalTime>4109</TotalTime>
  <Words>2119</Words>
  <Application>Microsoft Office PowerPoint</Application>
  <PresentationFormat>Widescreen</PresentationFormat>
  <Paragraphs>824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Meiryo</vt:lpstr>
      <vt:lpstr>Meiryo UI</vt:lpstr>
      <vt:lpstr>Yu Gothic UI</vt:lpstr>
      <vt:lpstr>Arial</vt:lpstr>
      <vt:lpstr>Arial Unicode MS</vt:lpstr>
      <vt:lpstr>Calibri</vt:lpstr>
      <vt:lpstr>Calibri Light</vt:lpstr>
      <vt:lpstr>Times</vt:lpstr>
      <vt:lpstr>Times New Roman</vt:lpstr>
      <vt:lpstr>Wingdings</vt:lpstr>
      <vt:lpstr>Wingdings 2</vt:lpstr>
      <vt:lpstr>Default_thema</vt:lpstr>
      <vt:lpstr>1_Custom Design</vt:lpstr>
      <vt:lpstr>Custom Design</vt:lpstr>
      <vt:lpstr>WELCOME TO ALL IN RRM OF JUNE-22</vt:lpstr>
      <vt:lpstr>GQI-Information by Customer</vt:lpstr>
      <vt:lpstr>CUSTOMER CLAIM AND GQI PERFORMANCE</vt:lpstr>
      <vt:lpstr>CUSTOMER CLAIM SUMMARY &amp; REGISTER CLAIMS ACTIONS</vt:lpstr>
      <vt:lpstr>CUSTOMER CLAIM ACTIONS-UN REGISTER CLAIM </vt:lpstr>
      <vt:lpstr>PowerPoint Presentation</vt:lpstr>
      <vt:lpstr>PowerPoint Presentation</vt:lpstr>
      <vt:lpstr>PowerPoint Presentation</vt:lpstr>
      <vt:lpstr>SECTION WISE REJECTION COST PLAN VS ACTUAL TRENDS OF 2022-2023</vt:lpstr>
      <vt:lpstr>REJ % SECTION WISE &amp; TOP 10 PARTS CONTRIBUTION ON JUNE-22</vt:lpstr>
      <vt:lpstr>LINE WISE REJECTION CONTRIBUTION IN JUNE-22</vt:lpstr>
      <vt:lpstr>MAP BLR CAM LINE REJECTION PARETO JUNE-22</vt:lpstr>
      <vt:lpstr>MAP BLR GEAR B LINE REJECTION PARETO JUNE-22</vt:lpstr>
      <vt:lpstr>MAP BLR GEAR A LINE REJECTION PARETO JUNE-22</vt:lpstr>
      <vt:lpstr>MAP BLR HARD LINE REJECTION PARETO JUNE-22</vt:lpstr>
      <vt:lpstr>MAP BLR SHAFT LINE B REJECTION PARETO JUNE-22</vt:lpstr>
      <vt:lpstr>MAP BLR SHAFT LINE A REJECTION PARETO JUNE-22</vt:lpstr>
      <vt:lpstr>MAP BLR HONING REJECTION PARETO JUNE-22</vt:lpstr>
      <vt:lpstr>MAP BLR FORGING LINE REJECTION PARETO JUNE-22</vt:lpstr>
      <vt:lpstr>MAP BLR CON ROD LINE REJECTION PARETO JUNE-22</vt:lpstr>
      <vt:lpstr>MAP BLR HT LINE REJECTION PARETO JUNE-22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QARS</dc:title>
  <dc:creator>Anoop K</dc:creator>
  <cp:lastModifiedBy>Sandeep Das</cp:lastModifiedBy>
  <cp:revision>348</cp:revision>
  <dcterms:created xsi:type="dcterms:W3CDTF">2021-06-23T15:43:13Z</dcterms:created>
  <dcterms:modified xsi:type="dcterms:W3CDTF">2022-07-09T06:00:39Z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0x01010091D505B6B930D441BB55AD62BAEB0A59</vt:lpwstr>
  </property>
</Properties>
</file>