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2" r:id="rId2"/>
  </p:sldMasterIdLst>
  <p:notesMasterIdLst>
    <p:notesMasterId r:id="rId21"/>
  </p:notesMasterIdLst>
  <p:handoutMasterIdLst>
    <p:handoutMasterId r:id="rId22"/>
  </p:handoutMasterIdLst>
  <p:sldIdLst>
    <p:sldId id="1035" r:id="rId3"/>
    <p:sldId id="1036" r:id="rId4"/>
    <p:sldId id="1037" r:id="rId5"/>
    <p:sldId id="1038" r:id="rId6"/>
    <p:sldId id="1051" r:id="rId7"/>
    <p:sldId id="1039" r:id="rId8"/>
    <p:sldId id="1040" r:id="rId9"/>
    <p:sldId id="1041" r:id="rId10"/>
    <p:sldId id="1042" r:id="rId11"/>
    <p:sldId id="1043" r:id="rId12"/>
    <p:sldId id="1052" r:id="rId13"/>
    <p:sldId id="1044" r:id="rId14"/>
    <p:sldId id="1045" r:id="rId15"/>
    <p:sldId id="1046" r:id="rId16"/>
    <p:sldId id="1047" r:id="rId17"/>
    <p:sldId id="1048" r:id="rId18"/>
    <p:sldId id="1049" r:id="rId19"/>
    <p:sldId id="1050" r:id="rId20"/>
  </p:sldIdLst>
  <p:sldSz cx="9144000" cy="6858000" type="screen4x3"/>
  <p:notesSz cx="6797675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AD"/>
    <a:srgbClr val="FFFF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062" autoAdjust="0"/>
  </p:normalViewPr>
  <p:slideViewPr>
    <p:cSldViewPr>
      <p:cViewPr varScale="1">
        <p:scale>
          <a:sx n="101" d="100"/>
          <a:sy n="101" d="100"/>
        </p:scale>
        <p:origin x="6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1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60" cy="493633"/>
          </a:xfrm>
          <a:prstGeom prst="rect">
            <a:avLst/>
          </a:prstGeom>
        </p:spPr>
        <p:txBody>
          <a:bodyPr vert="horz" wrap="square" lIns="91801" tIns="45901" rIns="91801" bIns="45901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3633"/>
          </a:xfrm>
          <a:prstGeom prst="rect">
            <a:avLst/>
          </a:prstGeom>
        </p:spPr>
        <p:txBody>
          <a:bodyPr vert="horz" wrap="square" lIns="91801" tIns="45901" rIns="91801" bIns="4590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4E48D58-BEBB-46E4-BE89-BF2023C6E467}" type="datetimeFigureOut">
              <a:rPr lang="en-US" altLang="ja-JP"/>
              <a:pPr>
                <a:defRPr/>
              </a:pPr>
              <a:t>7/19/2019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317"/>
            <a:ext cx="2945660" cy="493633"/>
          </a:xfrm>
          <a:prstGeom prst="rect">
            <a:avLst/>
          </a:prstGeom>
        </p:spPr>
        <p:txBody>
          <a:bodyPr vert="horz" wrap="square" lIns="91801" tIns="45901" rIns="91801" bIns="45901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60" cy="493633"/>
          </a:xfrm>
          <a:prstGeom prst="rect">
            <a:avLst/>
          </a:prstGeom>
        </p:spPr>
        <p:txBody>
          <a:bodyPr vert="horz" wrap="square" lIns="91801" tIns="45901" rIns="91801" bIns="4590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fld id="{9F10460F-ECB4-48CF-9F4B-2D6F8DC87E06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39624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60" cy="495347"/>
          </a:xfrm>
          <a:prstGeom prst="rect">
            <a:avLst/>
          </a:prstGeom>
        </p:spPr>
        <p:txBody>
          <a:bodyPr vert="horz" lIns="91801" tIns="45901" rIns="91801" bIns="4590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01" tIns="45901" rIns="91801" bIns="45901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1" y="9377318"/>
            <a:ext cx="2945660" cy="495346"/>
          </a:xfrm>
          <a:prstGeom prst="rect">
            <a:avLst/>
          </a:prstGeom>
        </p:spPr>
        <p:txBody>
          <a:bodyPr vert="horz" lIns="91801" tIns="45901" rIns="91801" bIns="4590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5347"/>
          </a:xfrm>
          <a:prstGeom prst="rect">
            <a:avLst/>
          </a:prstGeom>
        </p:spPr>
        <p:txBody>
          <a:bodyPr vert="horz" lIns="91801" tIns="45901" rIns="91801" bIns="45901" rtlCol="0"/>
          <a:lstStyle>
            <a:lvl1pPr algn="r">
              <a:defRPr sz="1200"/>
            </a:lvl1pPr>
          </a:lstStyle>
          <a:p>
            <a:fld id="{297A9E4A-F66C-4E85-B049-E11877442935}" type="datetimeFigureOut">
              <a:rPr lang="en-US" smtClean="0"/>
              <a:pPr/>
              <a:t>7/19/2019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2"/>
          </a:xfrm>
          <a:prstGeom prst="rect">
            <a:avLst/>
          </a:prstGeom>
        </p:spPr>
        <p:txBody>
          <a:bodyPr vert="horz" lIns="91801" tIns="45901" rIns="91801" bIns="4590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3850443" y="9377318"/>
            <a:ext cx="2945660" cy="495346"/>
          </a:xfrm>
          <a:prstGeom prst="rect">
            <a:avLst/>
          </a:prstGeom>
        </p:spPr>
        <p:txBody>
          <a:bodyPr vert="horz" lIns="91801" tIns="45901" rIns="91801" bIns="45901" rtlCol="0" anchor="b"/>
          <a:lstStyle>
            <a:lvl1pPr algn="r">
              <a:defRPr sz="1200"/>
            </a:lvl1pPr>
          </a:lstStyle>
          <a:p>
            <a:fld id="{8B7C6A46-9205-4829-82DB-82AFB06A82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7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6A46-9205-4829-82DB-82AFB06A829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3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C6A46-9205-4829-82DB-82AFB06A829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9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0987F-A515-42CB-9309-E7D760EB3C95}" type="datetimeFigureOut">
              <a:rPr lang="en-US" altLang="ja-JP"/>
              <a:pPr>
                <a:defRPr/>
              </a:pPr>
              <a:t>7/19/2019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3CB13-9619-4E69-AE4A-ED0A0848B4AE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243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B7DD3-F266-4A7E-A040-AB445B93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814F-5EDB-46DB-8619-515811B929A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3F0799-4636-468D-B66A-FCD91F64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F04C8-798D-4138-A643-48ED542D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781E-6845-4EB4-B08B-E5F85ABD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9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0117-7512-4F7A-8B1C-9813583E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BFCD-CFD3-4E64-9D6A-685B9B48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D0A3C-5B98-46E5-9768-BF82D489E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9ED8C-1B1E-4D34-9A62-4F53D138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814F-5EDB-46DB-8619-515811B929A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5385F-B0FF-4C4B-B098-F239CDA7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D5E2D-4CEB-464C-9E6E-6C494747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781E-6845-4EB4-B08B-E5F85ABD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6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145B-8AE7-4EA3-89DE-27004837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5700D-4975-4D9D-9DCF-600D80FEA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A492B-BAC7-45F6-B9E2-FAAFA0AD3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9DAA0-4F12-4AF4-8B5E-7540BD19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814F-5EDB-46DB-8619-515811B929A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49F2F-6FF7-4DDA-83D5-1E3685B2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06345-E311-43AA-96D2-A132EA83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781E-6845-4EB4-B08B-E5F85ABD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405C-ADD9-41E2-BFDA-489BFC19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28890-7277-4F0D-9D39-332774410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1385-27CB-4C35-827B-49248468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814F-5EDB-46DB-8619-515811B929A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A6121-A8A0-40FA-83D3-627084ED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B78F-38DD-4E8E-8075-7A7CC282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781E-6845-4EB4-B08B-E5F85ABD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9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EC7EB-B97F-45D0-B899-581DE5D0B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C0C52-BA7C-455E-9F62-D4FB4FCDA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28B5F-3035-4C3A-ABB3-E00DAD6A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814F-5EDB-46DB-8619-515811B929A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11191-1751-4FC1-9C1D-C6518D6C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BEA8-BC54-47FA-9CE7-36486B3B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781E-6845-4EB4-B08B-E5F85ABD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9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D52B0-CF02-43D8-BE18-D8268ABDA531}" type="datetimeFigureOut">
              <a:rPr lang="en-US" altLang="ja-JP"/>
              <a:pPr>
                <a:defRPr/>
              </a:pPr>
              <a:t>7/19/2019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/>
              <a:t>KTEM PROJECT EVALUATION</a:t>
            </a:r>
          </a:p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780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6364288" y="825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87AD1D6-9028-45AF-B3F9-393DEDA9404A}" type="slidenum">
              <a:rPr lang="en-US" altLang="ja-JP" sz="1400" i="1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r" eaLnBrk="1" hangingPunct="1"/>
              <a:t>‹#›</a:t>
            </a:fld>
            <a:r>
              <a:rPr lang="en-US" altLang="ja-JP" sz="1400" i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/18</a:t>
            </a:r>
            <a:endParaRPr lang="en-US" altLang="ja-JP" sz="1400" i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 userDrawn="1"/>
        </p:nvGraphicFramePr>
        <p:xfrm>
          <a:off x="8191500" y="3175"/>
          <a:ext cx="9572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441" name="Photo Editor Photo" r:id="rId3" imgW="6238095" imgH="5582429" progId="">
                  <p:embed/>
                </p:oleObj>
              </mc:Choice>
              <mc:Fallback>
                <p:oleObj name="Photo Editor Photo" r:id="rId3" imgW="6238095" imgH="5582429" progId="">
                  <p:embed/>
                  <p:pic>
                    <p:nvPicPr>
                      <p:cNvPr id="0" name="Picture 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0" y="3175"/>
                        <a:ext cx="9572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線コネクタ 13"/>
          <p:cNvCxnSpPr/>
          <p:nvPr userDrawn="1"/>
        </p:nvCxnSpPr>
        <p:spPr>
          <a:xfrm>
            <a:off x="-11113" y="534988"/>
            <a:ext cx="8181976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14"/>
          <p:cNvCxnSpPr/>
          <p:nvPr userDrawn="1"/>
        </p:nvCxnSpPr>
        <p:spPr>
          <a:xfrm>
            <a:off x="3175" y="750888"/>
            <a:ext cx="818197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6"/>
          <p:cNvSpPr txBox="1">
            <a:spLocks noChangeArrowheads="1"/>
          </p:cNvSpPr>
          <p:nvPr userDrawn="1"/>
        </p:nvSpPr>
        <p:spPr bwMode="auto">
          <a:xfrm>
            <a:off x="6843713" y="509588"/>
            <a:ext cx="1374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1200" dirty="0">
                <a:solidFill>
                  <a:srgbClr val="59595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MAP-ID</a:t>
            </a:r>
            <a:endParaRPr lang="ja-JP" altLang="en-US" sz="1200">
              <a:solidFill>
                <a:srgbClr val="595959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ja-JP" dirty="0"/>
              <a:t>1</a:t>
            </a:r>
            <a:endParaRPr lang="ja-JP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6043741-D16A-4A3A-8964-9B221393F3CE}" type="datetimeFigureOut">
              <a:rPr lang="en-US" altLang="ja-JP" smtClean="0"/>
              <a:pPr>
                <a:defRPr/>
              </a:pPr>
              <a:t>7/19/2019</a:t>
            </a:fld>
            <a:endParaRPr lang="en-US" altLang="ja-JP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KTEM PROJECT EVALUATION</a:t>
            </a:r>
          </a:p>
        </p:txBody>
      </p:sp>
    </p:spTree>
    <p:extLst>
      <p:ext uri="{BB962C8B-B14F-4D97-AF65-F5344CB8AC3E}">
        <p14:creationId xmlns:p14="http://schemas.microsoft.com/office/powerpoint/2010/main" val="426483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33F3-EAE4-4E81-A777-50CFC4BA1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27500-4E9D-4D02-AD25-73065909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4B8B3-BBDF-4B81-AA92-2AD7A91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814F-5EDB-46DB-8619-515811B929A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8897-96AD-4997-BBCC-6D0BBC9A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F1058-1623-4DE3-BC60-C73DD708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781E-6845-4EB4-B08B-E5F85ABD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7E19-7812-4E25-957F-8C45FD57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4409-21D5-4F6D-92FD-5B87C611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698A-55D5-47DA-BA60-B80178F5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814F-5EDB-46DB-8619-515811B929A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EB54-6466-4583-9B7F-D181A3DA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A97F-2215-4D93-8BCD-10C8862C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781E-6845-4EB4-B08B-E5F85ABD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6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CA1A-983B-49E7-85AF-35147E56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2514D-FE7F-40E5-BC64-E0B2109C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8E864-496D-4FD7-A02A-15DF0149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814F-5EDB-46DB-8619-515811B929A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D00A-08AD-42F5-BE82-2C559386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BC80F-FC49-4362-8386-1C85A59E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781E-6845-4EB4-B08B-E5F85ABD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62B3-5921-409B-85B8-A4D7F666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2856-0A6D-41ED-BF47-CAE4634F7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E653B-73D7-40A3-94CD-0F5E7C929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0D1DD-46A0-41A7-BEB2-000453D4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814F-5EDB-46DB-8619-515811B929A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4E9BC-50F5-4324-AAEC-851E40F0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77E1-6217-421E-8062-7D2494ED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781E-6845-4EB4-B08B-E5F85ABD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92D6-37D9-4860-970B-1EC540A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5D463-E710-41E4-AC77-3B596195D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85120-8D03-4399-A2F6-648AE8837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0A99D-C399-4BE9-9214-92E67978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07020-AEDE-4CF8-A801-66245774F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D4325-DC2B-4E7C-AFDF-C576A7A0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814F-5EDB-46DB-8619-515811B929A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FC8FA-2666-4DD3-A58C-AC727530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8F4B4-14F9-41E1-A475-5645D61D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781E-6845-4EB4-B08B-E5F85ABD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17F9-78A7-470B-9DC4-72BF64E8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AD224-78D5-4B93-9D46-C7CA7470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814F-5EDB-46DB-8619-515811B929A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B3192-3C3C-4DEA-8B8C-56A7D48C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0E53-9BBC-4108-BFCB-30EE4DFB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781E-6845-4EB4-B08B-E5F85ABD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8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898989"/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6043741-D16A-4A3A-8964-9B221393F3CE}" type="datetimeFigureOut">
              <a:rPr lang="en-US" altLang="ja-JP"/>
              <a:pPr>
                <a:defRPr/>
              </a:pPr>
              <a:t>7/19/2019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898989"/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dirty="0"/>
              <a:t>KTEM PROJECT EVALUATION</a:t>
            </a:r>
          </a:p>
          <a:p>
            <a:pPr>
              <a:defRPr/>
            </a:pP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</a:defRPr>
            </a:lvl1pPr>
          </a:lstStyle>
          <a:p>
            <a:fld id="{5C120CA7-B9D5-4ADE-9C69-BFAC588D30EF}" type="slidenum">
              <a:rPr lang="en-US" altLang="ja-JP"/>
              <a:pPr/>
              <a:t>‹#›</a:t>
            </a:fld>
            <a:endParaRPr lang="en-US" altLang="ja-JP" dirty="0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364288" y="825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366DD455-97A6-4F89-9992-32D3CA5156E6}" type="slidenum">
              <a:rPr lang="en-US" altLang="ja-JP" sz="1400" i="1" smtClean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r" eaLnBrk="1" hangingPunct="1"/>
              <a:t>‹#›</a:t>
            </a:fld>
            <a:r>
              <a:rPr lang="en-US" altLang="ja-JP" sz="1400" i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/16</a:t>
            </a:r>
          </a:p>
          <a:p>
            <a:pPr algn="r" eaLnBrk="1" hangingPunct="1"/>
            <a:endParaRPr lang="en-US" altLang="ja-JP" sz="1400" i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1032" name="Object 3"/>
          <p:cNvGraphicFramePr>
            <a:graphicFrameLocks noChangeAspect="1"/>
          </p:cNvGraphicFramePr>
          <p:nvPr userDrawn="1"/>
        </p:nvGraphicFramePr>
        <p:xfrm>
          <a:off x="8191500" y="3175"/>
          <a:ext cx="9572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28" name="Photo Editor Photo" r:id="rId6" imgW="6238095" imgH="5582429" progId="">
                  <p:embed/>
                </p:oleObj>
              </mc:Choice>
              <mc:Fallback>
                <p:oleObj name="Photo Editor Photo" r:id="rId6" imgW="6238095" imgH="5582429" progId="">
                  <p:embed/>
                  <p:pic>
                    <p:nvPicPr>
                      <p:cNvPr id="0" name="Picture 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0" y="3175"/>
                        <a:ext cx="9572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F81B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EECE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線コネクタ 8"/>
          <p:cNvCxnSpPr/>
          <p:nvPr userDrawn="1"/>
        </p:nvCxnSpPr>
        <p:spPr>
          <a:xfrm>
            <a:off x="-11113" y="534988"/>
            <a:ext cx="8181976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3175" y="750888"/>
            <a:ext cx="818197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6"/>
          <p:cNvSpPr txBox="1">
            <a:spLocks noChangeArrowheads="1"/>
          </p:cNvSpPr>
          <p:nvPr userDrawn="1"/>
        </p:nvSpPr>
        <p:spPr bwMode="auto">
          <a:xfrm>
            <a:off x="6843713" y="509588"/>
            <a:ext cx="1374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1200" dirty="0">
                <a:solidFill>
                  <a:srgbClr val="595959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MAP-ID</a:t>
            </a:r>
            <a:endParaRPr lang="ja-JP" altLang="en-US" sz="1200">
              <a:solidFill>
                <a:srgbClr val="595959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259DE-4822-4718-93D2-23CCFB9F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20E9-405A-47B9-9FE3-739B363D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514F-69EE-4FFB-B012-E258B7D6E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814F-5EDB-46DB-8619-515811B929AD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A7139-17CD-4FE6-AA0D-EAEFD6E9C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59207-92C0-4E86-B0C0-4223B0B1D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2781E-6845-4EB4-B08B-E5F85ABD8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7504" y="0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54450"/>
              </p:ext>
            </p:extLst>
          </p:nvPr>
        </p:nvGraphicFramePr>
        <p:xfrm>
          <a:off x="467544" y="4221088"/>
          <a:ext cx="2088231" cy="202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72015" y="3723462"/>
            <a:ext cx="3528377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55776" y="5229200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99024" y="4744521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35541"/>
              </p:ext>
            </p:extLst>
          </p:nvPr>
        </p:nvGraphicFramePr>
        <p:xfrm>
          <a:off x="5508104" y="1700808"/>
          <a:ext cx="3037086" cy="2088233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85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SHAFT MAIN           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9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テキスト ボックス 14">
            <a:extLst>
              <a:ext uri="{FF2B5EF4-FFF2-40B4-BE49-F238E27FC236}">
                <a16:creationId xmlns:a16="http://schemas.microsoft.com/office/drawing/2014/main" id="{EC1D9C7C-DE9D-4D7D-9101-AE04F436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908720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4C2731-85F0-49A9-A53E-F5EFA9853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35840"/>
              </p:ext>
            </p:extLst>
          </p:nvPr>
        </p:nvGraphicFramePr>
        <p:xfrm>
          <a:off x="107504" y="1305512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SHAFT MAIN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K67F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4" name="テキスト ボックス 14">
            <a:extLst>
              <a:ext uri="{FF2B5EF4-FFF2-40B4-BE49-F238E27FC236}">
                <a16:creationId xmlns:a16="http://schemas.microsoft.com/office/drawing/2014/main" id="{034AE1F0-B5A8-499E-B8C9-9C3F2FCD0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3" y="872514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K67F Considered as a base model for Shaft Main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0B0952-4BF6-4CAC-BC36-D5EA4BCE23CF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737B-179E-4DDC-B7F1-C65E425C11D7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6B0B55-0DDB-4620-B234-68B2426976F3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D3499A-AC8F-4725-9F82-FCCC7DDD198F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11360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0554"/>
              </p:ext>
            </p:extLst>
          </p:nvPr>
        </p:nvGraphicFramePr>
        <p:xfrm>
          <a:off x="464555" y="4160542"/>
          <a:ext cx="2088232" cy="198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6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6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07504" y="3723601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88791" y="4976758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68475" y="4576600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68889"/>
              </p:ext>
            </p:extLst>
          </p:nvPr>
        </p:nvGraphicFramePr>
        <p:xfrm>
          <a:off x="5724128" y="1494112"/>
          <a:ext cx="3037086" cy="2017077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87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GEAR C-4              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テキスト ボックス 14">
            <a:extLst>
              <a:ext uri="{FF2B5EF4-FFF2-40B4-BE49-F238E27FC236}">
                <a16:creationId xmlns:a16="http://schemas.microsoft.com/office/drawing/2014/main" id="{BC53B91B-9BE2-4351-9ACF-4B85BF89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836712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8755EA5-472B-4019-B8A5-A7E2CF708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42968"/>
              </p:ext>
            </p:extLst>
          </p:nvPr>
        </p:nvGraphicFramePr>
        <p:xfrm>
          <a:off x="107504" y="1305512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 C-4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K67F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6" name="テキスト ボックス 14">
            <a:extLst>
              <a:ext uri="{FF2B5EF4-FFF2-40B4-BE49-F238E27FC236}">
                <a16:creationId xmlns:a16="http://schemas.microsoft.com/office/drawing/2014/main" id="{3D4CB48C-F78A-4A2E-85D1-212689AF0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K67F Considered as a base model for Gear C-4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4F7CAA-CA25-4047-8860-0C421289D318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D568F5-1B89-4345-B02C-C5FC2B2D6473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20F541-CF0F-4E27-B8CE-35D4223AB03B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371EC7-FBC7-4640-9644-81E66BA18CFB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01874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485712"/>
              </p:ext>
            </p:extLst>
          </p:nvPr>
        </p:nvGraphicFramePr>
        <p:xfrm>
          <a:off x="464555" y="4071147"/>
          <a:ext cx="2088232" cy="198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6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6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4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16980" y="3667725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610959" y="4796847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96156" y="4326006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21446"/>
              </p:ext>
            </p:extLst>
          </p:nvPr>
        </p:nvGraphicFramePr>
        <p:xfrm>
          <a:off x="5796136" y="1484784"/>
          <a:ext cx="3037086" cy="2016460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93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GEAR C-5             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1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3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テキスト ボックス 14">
            <a:extLst>
              <a:ext uri="{FF2B5EF4-FFF2-40B4-BE49-F238E27FC236}">
                <a16:creationId xmlns:a16="http://schemas.microsoft.com/office/drawing/2014/main" id="{BC53B91B-9BE2-4351-9ACF-4B85BF89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836712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375C273-50B7-4402-A52D-8866820C4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84749"/>
              </p:ext>
            </p:extLst>
          </p:nvPr>
        </p:nvGraphicFramePr>
        <p:xfrm>
          <a:off x="107504" y="1305512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 C-5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K67F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Bawal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Source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6" name="テキスト ボックス 14">
            <a:extLst>
              <a:ext uri="{FF2B5EF4-FFF2-40B4-BE49-F238E27FC236}">
                <a16:creationId xmlns:a16="http://schemas.microsoft.com/office/drawing/2014/main" id="{8EAC8DC0-8F61-47DD-B8A6-B4032C8D5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K67F Considered as a base model for Gear C-5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220FF6-2F0F-458A-B2E7-CDC590EB83EA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5B97F-6E8A-44DF-9551-840409BF1F4E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A99FCD-D3BA-49DD-948D-64C78226ECB4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538E6E-94F9-4D45-90B2-4D7588407269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64283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21098"/>
              </p:ext>
            </p:extLst>
          </p:nvPr>
        </p:nvGraphicFramePr>
        <p:xfrm>
          <a:off x="500559" y="4169923"/>
          <a:ext cx="2088232" cy="191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1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1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14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-14460" y="3703663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703810" y="4826310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3113189" y="4497771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20016"/>
              </p:ext>
            </p:extLst>
          </p:nvPr>
        </p:nvGraphicFramePr>
        <p:xfrm>
          <a:off x="5652120" y="1556792"/>
          <a:ext cx="3037086" cy="2088232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10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PKS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8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テキスト ボックス 14">
            <a:extLst>
              <a:ext uri="{FF2B5EF4-FFF2-40B4-BE49-F238E27FC236}">
                <a16:creationId xmlns:a16="http://schemas.microsoft.com/office/drawing/2014/main" id="{8EB23434-EF94-4BA7-99D7-2C9F1E38A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908720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714F26-929F-4DB7-A7B7-5A87DE58C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37615"/>
              </p:ext>
            </p:extLst>
          </p:nvPr>
        </p:nvGraphicFramePr>
        <p:xfrm>
          <a:off x="-14460" y="1322792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K55G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7" name="テキスト ボックス 14">
            <a:extLst>
              <a:ext uri="{FF2B5EF4-FFF2-40B4-BE49-F238E27FC236}">
                <a16:creationId xmlns:a16="http://schemas.microsoft.com/office/drawing/2014/main" id="{4DB7FE15-BA8A-4158-A29C-42DB75DC0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K55G Considered as a base model for PKS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614FD8-042F-4C9F-B3EE-ABD292A8413D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067AA2-6BD3-435F-ACFE-567EBA55965E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790CD8-3ECC-4CC8-B4B2-5EFA2CD6F13A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D3067A-E7D2-4E62-BEE5-1C7827121F36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43766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74916"/>
              </p:ext>
            </p:extLst>
          </p:nvPr>
        </p:nvGraphicFramePr>
        <p:xfrm>
          <a:off x="462509" y="4190453"/>
          <a:ext cx="2088232" cy="195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59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0" y="3687186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656834" y="4981838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3089952" y="4531078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95558"/>
              </p:ext>
            </p:extLst>
          </p:nvPr>
        </p:nvGraphicFramePr>
        <p:xfrm>
          <a:off x="5796136" y="1484784"/>
          <a:ext cx="3037086" cy="2149797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13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SKS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1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テキスト ボックス 14">
            <a:extLst>
              <a:ext uri="{FF2B5EF4-FFF2-40B4-BE49-F238E27FC236}">
                <a16:creationId xmlns:a16="http://schemas.microsoft.com/office/drawing/2014/main" id="{9F39A5AF-1141-40D4-8E22-A14ED084C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836712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23CA114-73CB-4078-99A1-27596818D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78930"/>
              </p:ext>
            </p:extLst>
          </p:nvPr>
        </p:nvGraphicFramePr>
        <p:xfrm>
          <a:off x="28700" y="1328343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K55G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Rejection Set as per Rejection Calculation Sheet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7" name="テキスト ボックス 14">
            <a:extLst>
              <a:ext uri="{FF2B5EF4-FFF2-40B4-BE49-F238E27FC236}">
                <a16:creationId xmlns:a16="http://schemas.microsoft.com/office/drawing/2014/main" id="{F6FC2B83-1F23-4F4D-BB6A-EC7DD706A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K55G Considered as a base model for  SKS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61DA5E-BF11-4F44-83F6-B5B9D65C4C3E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A9D666-0A06-423E-B223-76C8E68BCDA0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5B0420-836C-48E8-846B-F374CBEFA052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F782A4-E839-440D-B87C-0316C018A73E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996437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85350"/>
              </p:ext>
            </p:extLst>
          </p:nvPr>
        </p:nvGraphicFramePr>
        <p:xfrm>
          <a:off x="447886" y="4282919"/>
          <a:ext cx="2088231" cy="195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7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9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59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0" y="3786722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88791" y="5060874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68490" y="4610114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03657"/>
              </p:ext>
            </p:extLst>
          </p:nvPr>
        </p:nvGraphicFramePr>
        <p:xfrm>
          <a:off x="5580112" y="1628800"/>
          <a:ext cx="3037086" cy="1832928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44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RSD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8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4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5207C7-D252-4C4D-A8F1-DD32C3096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908720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0359D4F-1123-4DA9-9734-43CC3D882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94476"/>
              </p:ext>
            </p:extLst>
          </p:nvPr>
        </p:nvGraphicFramePr>
        <p:xfrm>
          <a:off x="0" y="1449470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K55G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7" name="テキスト ボックス 14">
            <a:extLst>
              <a:ext uri="{FF2B5EF4-FFF2-40B4-BE49-F238E27FC236}">
                <a16:creationId xmlns:a16="http://schemas.microsoft.com/office/drawing/2014/main" id="{B20289DD-940A-4881-9153-ECE865F34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K55G Considered as a base model for RSD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221BC-9286-4A15-808B-48456E1F4A7B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F5879A-4A10-4470-84C6-803E130F2929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3698A4-7D21-47D1-9A63-243C096F40E4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E77724-B79C-41BF-915C-C82306BECA87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21743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5808"/>
              </p:ext>
            </p:extLst>
          </p:nvPr>
        </p:nvGraphicFramePr>
        <p:xfrm>
          <a:off x="467544" y="4130731"/>
          <a:ext cx="2088233" cy="213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85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85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85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5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7935" y="3722162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88791" y="4976758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77809" y="4531930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200636"/>
              </p:ext>
            </p:extLst>
          </p:nvPr>
        </p:nvGraphicFramePr>
        <p:xfrm>
          <a:off x="5508104" y="1556792"/>
          <a:ext cx="3037086" cy="2077789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50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GPD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7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5B3161-F549-4558-BF2C-8C688B87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908720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B0E2098-EEF5-4B2E-8DF4-B7462EC8E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10246"/>
              </p:ext>
            </p:extLst>
          </p:nvPr>
        </p:nvGraphicFramePr>
        <p:xfrm>
          <a:off x="17936" y="1303695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GPD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K14F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7" name="テキスト ボックス 14">
            <a:extLst>
              <a:ext uri="{FF2B5EF4-FFF2-40B4-BE49-F238E27FC236}">
                <a16:creationId xmlns:a16="http://schemas.microsoft.com/office/drawing/2014/main" id="{39840299-CB08-4036-A28B-006FBE63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5" y="908720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K14F Considered as a base model for GPD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DC22AA-ED7A-4606-96C7-D46140F9EA55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8615CA-24EC-40F1-9EDC-79162D3AFFF3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2622DAF-6C8F-4BB4-9C02-7415B862F561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033E78-C369-45D4-B686-963033FF332F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209201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00604"/>
              </p:ext>
            </p:extLst>
          </p:nvPr>
        </p:nvGraphicFramePr>
        <p:xfrm>
          <a:off x="352190" y="4269014"/>
          <a:ext cx="2088232" cy="1970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2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2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33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07504" y="3861048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40936" y="5040532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68475" y="4657402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36715"/>
              </p:ext>
            </p:extLst>
          </p:nvPr>
        </p:nvGraphicFramePr>
        <p:xfrm>
          <a:off x="5652120" y="1556792"/>
          <a:ext cx="3037086" cy="2077790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50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GPDN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87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テキスト ボックス 14">
            <a:extLst>
              <a:ext uri="{FF2B5EF4-FFF2-40B4-BE49-F238E27FC236}">
                <a16:creationId xmlns:a16="http://schemas.microsoft.com/office/drawing/2014/main" id="{A5242FA4-F4DF-4823-96C1-6AAD6411E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836712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93335FA-213A-42A7-97B9-9F0C4919A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5465"/>
              </p:ext>
            </p:extLst>
          </p:nvPr>
        </p:nvGraphicFramePr>
        <p:xfrm>
          <a:off x="107504" y="1305512"/>
          <a:ext cx="4536504" cy="2483529"/>
        </p:xfrm>
        <a:graphic>
          <a:graphicData uri="http://schemas.openxmlformats.org/drawingml/2006/table">
            <a:tbl>
              <a:tblPr/>
              <a:tblGrid>
                <a:gridCol w="812508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61434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65025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9753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3347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GPDN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995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K14F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4168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6" name="テキスト ボックス 14">
            <a:extLst>
              <a:ext uri="{FF2B5EF4-FFF2-40B4-BE49-F238E27FC236}">
                <a16:creationId xmlns:a16="http://schemas.microsoft.com/office/drawing/2014/main" id="{C6443488-C5DB-4340-8B8C-833629F8B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K14F Considered as a base model for GPDN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AB2F0E-4C7C-46A0-B02C-080266816B92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892B73-4B44-4B4F-8AA4-7FE5F9A9A87F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49ACDB-A891-4B78-AF28-67D7DA12832B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A0CDC8-E498-4798-9739-16930931DA1E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136677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41681"/>
              </p:ext>
            </p:extLst>
          </p:nvPr>
        </p:nvGraphicFramePr>
        <p:xfrm>
          <a:off x="395536" y="4149080"/>
          <a:ext cx="2160240" cy="2088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03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3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3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12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35649" y="3715853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88791" y="4976758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3031225" y="4555303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20583"/>
              </p:ext>
            </p:extLst>
          </p:nvPr>
        </p:nvGraphicFramePr>
        <p:xfrm>
          <a:off x="5652120" y="1484784"/>
          <a:ext cx="3037086" cy="2221803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77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Shaft Cam                 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14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テキスト ボックス 14">
            <a:extLst>
              <a:ext uri="{FF2B5EF4-FFF2-40B4-BE49-F238E27FC236}">
                <a16:creationId xmlns:a16="http://schemas.microsoft.com/office/drawing/2014/main" id="{10898F0D-BFCD-41CF-9F9A-AFFFBAC20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836712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0AC974-64AA-448B-9E25-E6B3045C0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42319"/>
              </p:ext>
            </p:extLst>
          </p:nvPr>
        </p:nvGraphicFramePr>
        <p:xfrm>
          <a:off x="35649" y="1307988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 SHAFT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K14F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B4B89F0-91C9-4E37-8A77-CEAC18635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K14F Considered as a base model for Shaft Cam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8DCC79-6034-413A-B2AF-3A82AC5CCB1F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34CF40-EB28-45B5-81AB-E54B3313EEB3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739622-31F7-4F81-88D3-4D279E3788A3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3CECDB-CC7C-4B03-A70D-3A2649227829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38714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112418"/>
              </p:ext>
            </p:extLst>
          </p:nvPr>
        </p:nvGraphicFramePr>
        <p:xfrm>
          <a:off x="337047" y="4225335"/>
          <a:ext cx="2088232" cy="200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06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8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31254" y="3858055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07035" y="5082988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12074" y="4783830"/>
            <a:ext cx="2376264" cy="89255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67047"/>
              </p:ext>
            </p:extLst>
          </p:nvPr>
        </p:nvGraphicFramePr>
        <p:xfrm>
          <a:off x="5724128" y="1484784"/>
          <a:ext cx="3037086" cy="2017074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87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CONNECTING ROD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287DC7-A13D-4A3C-82E2-A082345F4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836712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C2445F-C030-4626-8AC6-D10C49574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2624"/>
              </p:ext>
            </p:extLst>
          </p:nvPr>
        </p:nvGraphicFramePr>
        <p:xfrm>
          <a:off x="61895" y="1473145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 CONNECTING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KWPL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6" name="テキスト ボックス 14">
            <a:extLst>
              <a:ext uri="{FF2B5EF4-FFF2-40B4-BE49-F238E27FC236}">
                <a16:creationId xmlns:a16="http://schemas.microsoft.com/office/drawing/2014/main" id="{1EB29F7B-DA1F-425F-B66C-0389A1D1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KWPL Considered as a base model for Rod Connecting 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197659-5B61-4FC2-A32E-FF05596C57AD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191C8D-4037-443B-86B7-82FB903131D5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9BF8D4-F75C-4EA4-BFA6-EA926006EA2C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8A766C-9C5A-488E-B909-5013741F4362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699084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95736"/>
              </p:ext>
            </p:extLst>
          </p:nvPr>
        </p:nvGraphicFramePr>
        <p:xfrm>
          <a:off x="467545" y="4130731"/>
          <a:ext cx="2088232" cy="202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07519" y="3742758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88791" y="4976758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68490" y="4586735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47208"/>
              </p:ext>
            </p:extLst>
          </p:nvPr>
        </p:nvGraphicFramePr>
        <p:xfrm>
          <a:off x="5508104" y="1628800"/>
          <a:ext cx="3240360" cy="223225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61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GEAR M-2                    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9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3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テキスト ボックス 14">
            <a:extLst>
              <a:ext uri="{FF2B5EF4-FFF2-40B4-BE49-F238E27FC236}">
                <a16:creationId xmlns:a16="http://schemas.microsoft.com/office/drawing/2014/main" id="{71749577-9556-4A36-BB66-7E0DC03FD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908720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29FA52-232B-4850-98F2-393563482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25683"/>
              </p:ext>
            </p:extLst>
          </p:nvPr>
        </p:nvGraphicFramePr>
        <p:xfrm>
          <a:off x="72730" y="1294301"/>
          <a:ext cx="4324615" cy="2285807"/>
        </p:xfrm>
        <a:graphic>
          <a:graphicData uri="http://schemas.openxmlformats.org/drawingml/2006/table">
            <a:tbl>
              <a:tblPr/>
              <a:tblGrid>
                <a:gridCol w="774558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11857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15280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22920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 M-2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K67F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Rejection Set as per Rejection Calculation Sheet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26FC1D8-DBEC-48A0-A32B-5CAAF21B8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63" y="878725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K67F Considered as a base model for Gear M-2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D37211-3B75-4801-AA5E-509C72532D89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AD60AE-89C0-486C-B030-676E43FA826C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AEEC26-366D-4A77-989E-76AE148A6AA6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DB0DDE-029C-4163-88F3-DFF5BBAAA94A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2284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31469"/>
              </p:ext>
            </p:extLst>
          </p:nvPr>
        </p:nvGraphicFramePr>
        <p:xfrm>
          <a:off x="467545" y="4130731"/>
          <a:ext cx="2088232" cy="202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07519" y="3742758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88791" y="4976758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68490" y="4571877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50784"/>
              </p:ext>
            </p:extLst>
          </p:nvPr>
        </p:nvGraphicFramePr>
        <p:xfrm>
          <a:off x="5724490" y="1502677"/>
          <a:ext cx="3037086" cy="2149796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13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GEAR M-3                    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1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テキスト ボックス 14">
            <a:extLst>
              <a:ext uri="{FF2B5EF4-FFF2-40B4-BE49-F238E27FC236}">
                <a16:creationId xmlns:a16="http://schemas.microsoft.com/office/drawing/2014/main" id="{E5F9CF66-3E99-4014-8EC7-B5352129A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836712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75E5EE-2193-4A43-B2F5-D0DC638BA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61609"/>
              </p:ext>
            </p:extLst>
          </p:nvPr>
        </p:nvGraphicFramePr>
        <p:xfrm>
          <a:off x="107504" y="1305512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 M-3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K67F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6" name="テキスト ボックス 14">
            <a:extLst>
              <a:ext uri="{FF2B5EF4-FFF2-40B4-BE49-F238E27FC236}">
                <a16:creationId xmlns:a16="http://schemas.microsoft.com/office/drawing/2014/main" id="{C3C1F5A3-347C-401E-A882-92B734DF8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K67F Considered as a base model for Gear M-3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F9E840-E32A-405C-97E6-8AFF43B9D2A7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BF2618-7857-4CA9-9EA0-4C2364942573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D4E52B-6469-476E-9576-BFAA0DE8FEED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8530F2-72FA-49A2-83F0-E08AA356CB3B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28246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75672"/>
              </p:ext>
            </p:extLst>
          </p:nvPr>
        </p:nvGraphicFramePr>
        <p:xfrm>
          <a:off x="467545" y="4130731"/>
          <a:ext cx="2088232" cy="202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07519" y="3742758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88791" y="4976758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3031225" y="4576164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44679"/>
              </p:ext>
            </p:extLst>
          </p:nvPr>
        </p:nvGraphicFramePr>
        <p:xfrm>
          <a:off x="5652120" y="1556792"/>
          <a:ext cx="3037086" cy="2221804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77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GEAR M-4                    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14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テキスト ボックス 14">
            <a:extLst>
              <a:ext uri="{FF2B5EF4-FFF2-40B4-BE49-F238E27FC236}">
                <a16:creationId xmlns:a16="http://schemas.microsoft.com/office/drawing/2014/main" id="{735AE52D-2325-4EF1-B95C-F20892E20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836712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AC84D6-AD50-4FBB-BF4E-201DA0C43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79467"/>
              </p:ext>
            </p:extLst>
          </p:nvPr>
        </p:nvGraphicFramePr>
        <p:xfrm>
          <a:off x="107504" y="1305512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 M-4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K67F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8BAACB-2E22-4EE4-B9EC-D167B5698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51587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K67F Considered as a base model for Gear M-4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6EC254-FD32-4F52-9CBF-D097B7812595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06C77B-207B-4EFE-8255-C4763AECFC0C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BF5B4E-E678-42FE-A84F-40995CF948BB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493BB8-CFAD-4116-983E-0D55CAF642FB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400737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67545" y="4130731"/>
          <a:ext cx="2088232" cy="202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07519" y="3742758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608288" y="5227149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87824" y="4746016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8903"/>
              </p:ext>
            </p:extLst>
          </p:nvPr>
        </p:nvGraphicFramePr>
        <p:xfrm>
          <a:off x="5868144" y="1556792"/>
          <a:ext cx="3037086" cy="2149797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13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GEAR M-5                    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1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テキスト ボックス 14">
            <a:extLst>
              <a:ext uri="{FF2B5EF4-FFF2-40B4-BE49-F238E27FC236}">
                <a16:creationId xmlns:a16="http://schemas.microsoft.com/office/drawing/2014/main" id="{735AE52D-2325-4EF1-B95C-F20892E20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908720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CED291-2EB2-4D50-9BAB-486AA2E78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27447"/>
              </p:ext>
            </p:extLst>
          </p:nvPr>
        </p:nvGraphicFramePr>
        <p:xfrm>
          <a:off x="107504" y="1305512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 M-5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K67F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Bawal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Source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0FD5DD-5BA6-4237-8F4C-876EC7812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K67F Considered as a base model for Gear M-5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D19976-94A4-4638-A46F-8B7E677FC16A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936AED-5FE3-4D7C-A619-F37A1F525420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30CB5D-E094-4788-B648-C3B69FA1316E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A3B535-EB60-4FD0-A061-753EDB66768E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61567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92776"/>
              </p:ext>
            </p:extLst>
          </p:nvPr>
        </p:nvGraphicFramePr>
        <p:xfrm>
          <a:off x="467545" y="4130731"/>
          <a:ext cx="2088232" cy="202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07519" y="3742758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88791" y="4976758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3031225" y="4525997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872363"/>
              </p:ext>
            </p:extLst>
          </p:nvPr>
        </p:nvGraphicFramePr>
        <p:xfrm>
          <a:off x="5652120" y="1556792"/>
          <a:ext cx="3037086" cy="1859951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97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SHAFT COUNTER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3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テキスト ボックス 14">
            <a:extLst>
              <a:ext uri="{FF2B5EF4-FFF2-40B4-BE49-F238E27FC236}">
                <a16:creationId xmlns:a16="http://schemas.microsoft.com/office/drawing/2014/main" id="{748FD309-7133-46B3-87D1-28A5C464B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836712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0B9954A-8AA3-4128-9D9C-0205B5797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21423"/>
              </p:ext>
            </p:extLst>
          </p:nvPr>
        </p:nvGraphicFramePr>
        <p:xfrm>
          <a:off x="107504" y="1305512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SHAFT COUNTER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K67F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6" name="テキスト ボックス 14">
            <a:extLst>
              <a:ext uri="{FF2B5EF4-FFF2-40B4-BE49-F238E27FC236}">
                <a16:creationId xmlns:a16="http://schemas.microsoft.com/office/drawing/2014/main" id="{B4548189-5467-4818-98ED-1354DFCE2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832929"/>
            <a:ext cx="4571999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K67F Considered as a base model for Shaft Counter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27DA6B-F75D-4CBC-AF37-F3C5ECDE9BB7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E10963-587F-4859-9C6C-7CEA091E7AAF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601B8E-1B5D-4310-901C-259B6CC6A7D5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276CB8-D43A-4054-970A-EA13B14B4EE7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89131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31535"/>
              </p:ext>
            </p:extLst>
          </p:nvPr>
        </p:nvGraphicFramePr>
        <p:xfrm>
          <a:off x="467545" y="4130731"/>
          <a:ext cx="2088232" cy="202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07519" y="3742758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98621" y="4834952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68490" y="4525997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38960"/>
              </p:ext>
            </p:extLst>
          </p:nvPr>
        </p:nvGraphicFramePr>
        <p:xfrm>
          <a:off x="5796136" y="1484784"/>
          <a:ext cx="3037086" cy="2017075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87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GEAR C-1                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4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7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EF6CB22-7940-4243-9B15-095553FF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836712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05E2B4E-6F1E-453A-BB1A-69CA0BDB0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44011"/>
              </p:ext>
            </p:extLst>
          </p:nvPr>
        </p:nvGraphicFramePr>
        <p:xfrm>
          <a:off x="107504" y="1305512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 C-1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K67F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Rejection Set as per Rejection Calculation Sheet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7" name="テキスト ボックス 14">
            <a:extLst>
              <a:ext uri="{FF2B5EF4-FFF2-40B4-BE49-F238E27FC236}">
                <a16:creationId xmlns:a16="http://schemas.microsoft.com/office/drawing/2014/main" id="{F3165C61-C8BD-4B38-961B-80AFBA60E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K67F Considered as a base model for Gear C-1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64E596-A2EA-46A1-873B-0CC2059149D4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1D1BB6-435F-48B8-AD1D-EBCB81EE23A5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5D9BC5-0806-4E8A-A17B-E85AA31ABB1B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2641B3-EEF1-4495-8259-89D4965EC0A1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9682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04470"/>
              </p:ext>
            </p:extLst>
          </p:nvPr>
        </p:nvGraphicFramePr>
        <p:xfrm>
          <a:off x="467545" y="4130731"/>
          <a:ext cx="2088232" cy="202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07519" y="3742758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603280" y="4968524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77809" y="4563518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26844"/>
              </p:ext>
            </p:extLst>
          </p:nvPr>
        </p:nvGraphicFramePr>
        <p:xfrm>
          <a:off x="5724128" y="1556792"/>
          <a:ext cx="3037086" cy="1859948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97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GEAR C-2               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3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テキスト ボックス 14">
            <a:extLst>
              <a:ext uri="{FF2B5EF4-FFF2-40B4-BE49-F238E27FC236}">
                <a16:creationId xmlns:a16="http://schemas.microsoft.com/office/drawing/2014/main" id="{DEAF1142-9E9F-4E0A-9CF0-9D5315BFF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908720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C17185-EE1F-4C4B-A725-BF8B42271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03598"/>
              </p:ext>
            </p:extLst>
          </p:nvPr>
        </p:nvGraphicFramePr>
        <p:xfrm>
          <a:off x="107504" y="1305512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 C-2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K67F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Rejection Set as per Rejection Calculation Sheet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6" name="テキスト ボックス 14">
            <a:extLst>
              <a:ext uri="{FF2B5EF4-FFF2-40B4-BE49-F238E27FC236}">
                <a16:creationId xmlns:a16="http://schemas.microsoft.com/office/drawing/2014/main" id="{66C03AFB-DE77-4DAB-A8C0-87F6EBC5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K67F Considered as a base model for Gear C-2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0EA32D-8A43-4DDD-8BA9-F9AC702977D1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A11E9B-3B51-4A2E-B184-F0F8764C33E4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A7E663-F9E4-458C-B20D-19D1340C0376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C13576-0468-4B6B-98F2-786D850EFA12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97711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970" y="51397"/>
            <a:ext cx="8115904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ja-JP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8.10 M-FLO-</a:t>
            </a:r>
            <a:r>
              <a:rPr lang="ja-JP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ＱＣＤ</a:t>
            </a:r>
            <a:r>
              <a:rPr lang="en-IN" sz="2400" dirty="0"/>
              <a:t> </a:t>
            </a:r>
            <a:r>
              <a:rPr lang="en-US" altLang="ja-JP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eiryo UI" pitchFamily="34" charset="-128"/>
                <a:ea typeface="Meiryo UI" pitchFamily="34" charset="-128"/>
                <a:cs typeface="Meiryo UI" pitchFamily="34" charset="-128"/>
              </a:rPr>
              <a:t>QUALITY TARGETS</a:t>
            </a:r>
            <a:endParaRPr lang="ja-JP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56285"/>
              </p:ext>
            </p:extLst>
          </p:nvPr>
        </p:nvGraphicFramePr>
        <p:xfrm>
          <a:off x="467545" y="4130731"/>
          <a:ext cx="2088232" cy="202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Customer PPM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In-house </a:t>
                      </a:r>
                      <a:r>
                        <a:rPr lang="en-US" sz="1400" b="0" dirty="0" err="1"/>
                        <a:t>rej</a:t>
                      </a:r>
                      <a:r>
                        <a:rPr lang="en-US" sz="1400" b="0" dirty="0"/>
                        <a:t>.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per Target</a:t>
                      </a:r>
                      <a:r>
                        <a:rPr lang="en-US" sz="1400" b="1" baseline="0" dirty="0"/>
                        <a:t> set</a:t>
                      </a:r>
                      <a:endParaRPr lang="en-US" sz="1400" b="1" dirty="0"/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24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Customer complaint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1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Mkt Failure</a:t>
                      </a:r>
                    </a:p>
                  </a:txBody>
                  <a:tcPr marL="91400" marR="91400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Zero</a:t>
                      </a:r>
                    </a:p>
                  </a:txBody>
                  <a:tcPr marL="91400" marR="91400" marT="45733" marB="457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107519" y="3742758"/>
            <a:ext cx="4027403" cy="33855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1600" b="1" dirty="0">
                <a:solidFill>
                  <a:schemeClr val="bg1"/>
                </a:solidFill>
                <a:latin typeface="Arial" pitchFamily="34" charset="0"/>
              </a:rPr>
              <a:t>K0NA Model Target</a:t>
            </a:r>
          </a:p>
        </p:txBody>
      </p:sp>
      <p:sp>
        <p:nvSpPr>
          <p:cNvPr id="24" name="Right Arrow 3"/>
          <p:cNvSpPr/>
          <p:nvPr/>
        </p:nvSpPr>
        <p:spPr>
          <a:xfrm>
            <a:off x="2588791" y="4976758"/>
            <a:ext cx="327025" cy="3603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テキスト ボックス 14"/>
          <p:cNvSpPr txBox="1">
            <a:spLocks noChangeArrowheads="1"/>
          </p:cNvSpPr>
          <p:nvPr/>
        </p:nvSpPr>
        <p:spPr bwMode="auto">
          <a:xfrm>
            <a:off x="2977809" y="4604739"/>
            <a:ext cx="2332863" cy="126188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b="1" u="sng" dirty="0">
                <a:latin typeface="Arial" panose="020B0604020202020204" pitchFamily="34" charset="0"/>
              </a:rPr>
              <a:t>MAP-ID Customer Quality PPM target set for FY: 2018 ~19 </a:t>
            </a:r>
            <a:r>
              <a:rPr lang="en-US" altLang="ja-JP" sz="2400" b="1" dirty="0">
                <a:solidFill>
                  <a:srgbClr val="C00000"/>
                </a:solidFill>
                <a:latin typeface="Arial" panose="020B0604020202020204" pitchFamily="34" charset="0"/>
              </a:rPr>
              <a:t>‘0’ PPM</a:t>
            </a:r>
            <a:endParaRPr lang="ja-JP" altLang="en-US" sz="1400" b="1" dirty="0">
              <a:latin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09231"/>
              </p:ext>
            </p:extLst>
          </p:nvPr>
        </p:nvGraphicFramePr>
        <p:xfrm>
          <a:off x="5724128" y="1484784"/>
          <a:ext cx="3037086" cy="2151843"/>
        </p:xfrm>
        <a:graphic>
          <a:graphicData uri="http://schemas.openxmlformats.org/drawingml/2006/table">
            <a:tbl>
              <a:tblPr/>
              <a:tblGrid>
                <a:gridCol w="1012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008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K0NA Model GEAR C-3               in-house Rejection Target.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71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Rejection (%)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Month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Target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Actual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テキスト ボックス 14">
            <a:extLst>
              <a:ext uri="{FF2B5EF4-FFF2-40B4-BE49-F238E27FC236}">
                <a16:creationId xmlns:a16="http://schemas.microsoft.com/office/drawing/2014/main" id="{11900264-2F68-4CB6-886F-5895B4C8C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836712"/>
            <a:ext cx="3528392" cy="58477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Internal Rejection Target for K0NA Model</a:t>
            </a:r>
            <a:endParaRPr lang="ja-JP" altLang="en-US" sz="16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67F388-2AC3-4273-B074-EF167FC97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58703"/>
              </p:ext>
            </p:extLst>
          </p:nvPr>
        </p:nvGraphicFramePr>
        <p:xfrm>
          <a:off x="107504" y="1305512"/>
          <a:ext cx="4294081" cy="2285807"/>
        </p:xfrm>
        <a:graphic>
          <a:graphicData uri="http://schemas.openxmlformats.org/drawingml/2006/table">
            <a:tbl>
              <a:tblPr/>
              <a:tblGrid>
                <a:gridCol w="769089">
                  <a:extLst>
                    <a:ext uri="{9D8B030D-6E8A-4147-A177-3AD203B41FA5}">
                      <a16:colId xmlns:a16="http://schemas.microsoft.com/office/drawing/2014/main" val="466045631"/>
                    </a:ext>
                  </a:extLst>
                </a:gridCol>
                <a:gridCol w="1004713">
                  <a:extLst>
                    <a:ext uri="{9D8B030D-6E8A-4147-A177-3AD203B41FA5}">
                      <a16:colId xmlns:a16="http://schemas.microsoft.com/office/drawing/2014/main" val="10248724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777873982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3074036122"/>
                    </a:ext>
                  </a:extLst>
                </a:gridCol>
              </a:tblGrid>
              <a:tr h="30692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 C-3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99609"/>
                  </a:ext>
                </a:extLst>
              </a:tr>
              <a:tr h="8279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                  ( K67F Model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Target                           2019~ 2020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974942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Sept 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528136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Oct-19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268489"/>
                  </a:ext>
                </a:extLst>
              </a:tr>
              <a:tr h="38365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0.26%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Nov-19</a:t>
                      </a:r>
                    </a:p>
                  </a:txBody>
                  <a:tcPr marL="9530" marR="9530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305070"/>
                  </a:ext>
                </a:extLst>
              </a:tr>
            </a:tbl>
          </a:graphicData>
        </a:graphic>
      </p:graphicFrame>
      <p:sp>
        <p:nvSpPr>
          <p:cNvPr id="16" name="テキスト ボックス 14">
            <a:extLst>
              <a:ext uri="{FF2B5EF4-FFF2-40B4-BE49-F238E27FC236}">
                <a16:creationId xmlns:a16="http://schemas.microsoft.com/office/drawing/2014/main" id="{F62768EA-908A-43B9-AA4A-547F9BD39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" y="832586"/>
            <a:ext cx="4294082" cy="3385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ja-JP" sz="1600" dirty="0"/>
              <a:t>K67F Considered as a base model for Gear C-3</a:t>
            </a:r>
            <a:endParaRPr lang="ja-JP" altLang="en-US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B6734F-A7D0-43BF-916A-8043FDAF9CB4}"/>
              </a:ext>
            </a:extLst>
          </p:cNvPr>
          <p:cNvGrpSpPr/>
          <p:nvPr/>
        </p:nvGrpSpPr>
        <p:grpSpPr>
          <a:xfrm>
            <a:off x="0" y="6309320"/>
            <a:ext cx="9120627" cy="549883"/>
            <a:chOff x="0" y="6309320"/>
            <a:chExt cx="9120627" cy="5498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640855-0E0A-4870-88F5-731FE51FD200}"/>
                </a:ext>
              </a:extLst>
            </p:cNvPr>
            <p:cNvSpPr/>
            <p:nvPr/>
          </p:nvSpPr>
          <p:spPr>
            <a:xfrm>
              <a:off x="0" y="6309320"/>
              <a:ext cx="3275856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Prepared By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B21713-A848-4D92-A187-EB15F53A73D4}"/>
                </a:ext>
              </a:extLst>
            </p:cNvPr>
            <p:cNvSpPr/>
            <p:nvPr/>
          </p:nvSpPr>
          <p:spPr>
            <a:xfrm>
              <a:off x="3275856" y="6310523"/>
              <a:ext cx="2917554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Checked By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BD6CD1-283B-481F-8B51-7D9136E3B345}"/>
                </a:ext>
              </a:extLst>
            </p:cNvPr>
            <p:cNvSpPr/>
            <p:nvPr/>
          </p:nvSpPr>
          <p:spPr>
            <a:xfrm>
              <a:off x="6193410" y="6309320"/>
              <a:ext cx="2927217" cy="54868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Approved 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01926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27943</TotalTime>
  <Words>2183</Words>
  <Application>Microsoft Office PowerPoint</Application>
  <PresentationFormat>On-screen Show (4:3)</PresentationFormat>
  <Paragraphs>790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 UI</vt:lpstr>
      <vt:lpstr>Arial</vt:lpstr>
      <vt:lpstr>Calibri</vt:lpstr>
      <vt:lpstr>Calibri Light</vt:lpstr>
      <vt:lpstr>Office Theme</vt:lpstr>
      <vt:lpstr>Custom Design</vt:lpstr>
      <vt:lpstr>Photo Editor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shinyasaito</dc:creator>
  <cp:lastModifiedBy>QUALITY BLR</cp:lastModifiedBy>
  <cp:revision>1596</cp:revision>
  <cp:lastPrinted>2019-07-17T10:57:31Z</cp:lastPrinted>
  <dcterms:created xsi:type="dcterms:W3CDTF">2014-05-05T18:55:12Z</dcterms:created>
  <dcterms:modified xsi:type="dcterms:W3CDTF">2019-07-19T12:52:51Z</dcterms:modified>
</cp:coreProperties>
</file>