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3"/>
  </p:notesMasterIdLst>
  <p:sldIdLst>
    <p:sldId id="290" r:id="rId3"/>
    <p:sldId id="282" r:id="rId4"/>
    <p:sldId id="297" r:id="rId5"/>
    <p:sldId id="298" r:id="rId6"/>
    <p:sldId id="269" r:id="rId7"/>
    <p:sldId id="300" r:id="rId8"/>
    <p:sldId id="266" r:id="rId9"/>
    <p:sldId id="292" r:id="rId10"/>
    <p:sldId id="293" r:id="rId11"/>
    <p:sldId id="294" r:id="rId12"/>
    <p:sldId id="283" r:id="rId13"/>
    <p:sldId id="263" r:id="rId14"/>
    <p:sldId id="285" r:id="rId15"/>
    <p:sldId id="286" r:id="rId16"/>
    <p:sldId id="299" r:id="rId17"/>
    <p:sldId id="265" r:id="rId18"/>
    <p:sldId id="280" r:id="rId19"/>
    <p:sldId id="274" r:id="rId20"/>
    <p:sldId id="302" r:id="rId21"/>
    <p:sldId id="303" r:id="rId22"/>
  </p:sldIdLst>
  <p:sldSz cx="9144000" cy="6858000" type="screen4x3"/>
  <p:notesSz cx="7099300" cy="10234613"/>
  <p:defaultTextStyle>
    <a:defPPr>
      <a:defRPr lang="en-US"/>
    </a:defPPr>
    <a:lvl1pPr algn="l" rtl="0" fontAlgn="base">
      <a:spcBef>
        <a:spcPct val="0"/>
      </a:spcBef>
      <a:spcAft>
        <a:spcPct val="50000"/>
      </a:spcAft>
      <a:defRPr sz="2800" kern="1200">
        <a:solidFill>
          <a:schemeClr val="tx1"/>
        </a:solidFill>
        <a:latin typeface="Arial" charset="0"/>
        <a:ea typeface="+mn-ea"/>
        <a:cs typeface="+mn-cs"/>
      </a:defRPr>
    </a:lvl1pPr>
    <a:lvl2pPr marL="457200" algn="l" rtl="0" fontAlgn="base">
      <a:spcBef>
        <a:spcPct val="0"/>
      </a:spcBef>
      <a:spcAft>
        <a:spcPct val="50000"/>
      </a:spcAft>
      <a:defRPr sz="2800" kern="1200">
        <a:solidFill>
          <a:schemeClr val="tx1"/>
        </a:solidFill>
        <a:latin typeface="Arial" charset="0"/>
        <a:ea typeface="+mn-ea"/>
        <a:cs typeface="+mn-cs"/>
      </a:defRPr>
    </a:lvl2pPr>
    <a:lvl3pPr marL="914400" algn="l" rtl="0" fontAlgn="base">
      <a:spcBef>
        <a:spcPct val="0"/>
      </a:spcBef>
      <a:spcAft>
        <a:spcPct val="50000"/>
      </a:spcAft>
      <a:defRPr sz="2800" kern="1200">
        <a:solidFill>
          <a:schemeClr val="tx1"/>
        </a:solidFill>
        <a:latin typeface="Arial" charset="0"/>
        <a:ea typeface="+mn-ea"/>
        <a:cs typeface="+mn-cs"/>
      </a:defRPr>
    </a:lvl3pPr>
    <a:lvl4pPr marL="1371600" algn="l" rtl="0" fontAlgn="base">
      <a:spcBef>
        <a:spcPct val="0"/>
      </a:spcBef>
      <a:spcAft>
        <a:spcPct val="50000"/>
      </a:spcAft>
      <a:defRPr sz="2800" kern="1200">
        <a:solidFill>
          <a:schemeClr val="tx1"/>
        </a:solidFill>
        <a:latin typeface="Arial" charset="0"/>
        <a:ea typeface="+mn-ea"/>
        <a:cs typeface="+mn-cs"/>
      </a:defRPr>
    </a:lvl4pPr>
    <a:lvl5pPr marL="1828800" algn="l" rtl="0" fontAlgn="base">
      <a:spcBef>
        <a:spcPct val="0"/>
      </a:spcBef>
      <a:spcAft>
        <a:spcPct val="5000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8" autoAdjust="0"/>
    <p:restoredTop sz="94558" autoAdjust="0"/>
  </p:normalViewPr>
  <p:slideViewPr>
    <p:cSldViewPr>
      <p:cViewPr varScale="1">
        <p:scale>
          <a:sx n="95" d="100"/>
          <a:sy n="95" d="100"/>
        </p:scale>
        <p:origin x="10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Aft>
                <a:spcPct val="0"/>
              </a:spcAft>
              <a:defRPr sz="1300"/>
            </a:lvl1pPr>
          </a:lstStyle>
          <a:p>
            <a:endParaRPr lang="en-US"/>
          </a:p>
        </p:txBody>
      </p:sp>
      <p:sp>
        <p:nvSpPr>
          <p:cNvPr id="2765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Aft>
                <a:spcPct val="0"/>
              </a:spcAft>
              <a:defRPr sz="1300"/>
            </a:lvl1pPr>
          </a:lstStyle>
          <a:p>
            <a:endParaRPr lang="en-US"/>
          </a:p>
        </p:txBody>
      </p:sp>
      <p:sp>
        <p:nvSpPr>
          <p:cNvPr id="276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Aft>
                <a:spcPct val="0"/>
              </a:spcAft>
              <a:defRPr sz="1300"/>
            </a:lvl1pPr>
          </a:lstStyle>
          <a:p>
            <a:endParaRPr lang="en-US"/>
          </a:p>
        </p:txBody>
      </p:sp>
      <p:sp>
        <p:nvSpPr>
          <p:cNvPr id="2765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Aft>
                <a:spcPct val="0"/>
              </a:spcAft>
              <a:defRPr sz="1300"/>
            </a:lvl1pPr>
          </a:lstStyle>
          <a:p>
            <a:fld id="{CF686A21-E9E3-4337-B256-9ACA3FCD554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C7908-FBFD-405F-A33D-8DE7E5FD74EC}" type="slidenum">
              <a:rPr lang="en-US"/>
              <a:pPr/>
              <a:t>1</a:t>
            </a:fld>
            <a:endParaRPr lang="en-US"/>
          </a:p>
        </p:txBody>
      </p:sp>
      <p:sp>
        <p:nvSpPr>
          <p:cNvPr id="72706" name="Rectangle 2"/>
          <p:cNvSpPr>
            <a:spLocks noGrp="1" noRot="1" noChangeAspect="1" noChangeArrowheads="1" noTextEdit="1"/>
          </p:cNvSpPr>
          <p:nvPr>
            <p:ph type="sldImg"/>
          </p:nvPr>
        </p:nvSpPr>
        <p:spPr>
          <a:xfrm>
            <a:off x="992188" y="768350"/>
            <a:ext cx="5114925" cy="3836988"/>
          </a:xfrm>
          <a:ln/>
        </p:spPr>
      </p:sp>
      <p:sp>
        <p:nvSpPr>
          <p:cNvPr id="72707" name="Rectangle 3"/>
          <p:cNvSpPr>
            <a:spLocks noGrp="1" noChangeArrowheads="1"/>
          </p:cNvSpPr>
          <p:nvPr>
            <p:ph type="body" idx="1"/>
          </p:nvPr>
        </p:nvSpPr>
        <p:spPr/>
        <p:txBody>
          <a:bodyPr/>
          <a:lstStyle/>
          <a:p>
            <a:r>
              <a:rPr lang="en-US" u="sng"/>
              <a:t>TIME:</a:t>
            </a:r>
            <a:r>
              <a:rPr lang="en-US"/>
              <a:t> Start on time  Allow NO MORE than 10 minutes </a:t>
            </a:r>
            <a:r>
              <a:rPr lang="en-US" b="1"/>
              <a:t>(TOTAL ELAPSED TIME 10 MINS)</a:t>
            </a:r>
          </a:p>
          <a:p>
            <a:r>
              <a:rPr lang="en-US" u="sng"/>
              <a:t>ACTIVITY:</a:t>
            </a:r>
            <a:r>
              <a:rPr lang="en-US"/>
              <a:t> Ice Breaker</a:t>
            </a:r>
            <a:endParaRPr lang="en-AU"/>
          </a:p>
          <a:p>
            <a:endParaRPr lang="en-US" b="1"/>
          </a:p>
          <a:p>
            <a:r>
              <a:rPr lang="en-US"/>
              <a:t>Introduce yourself ( your name should already be on the Board) – very brief!! Set the example!!</a:t>
            </a:r>
          </a:p>
          <a:p>
            <a:r>
              <a:rPr lang="en-US"/>
              <a:t>Welcome INCLUDING brief Traditional welcome.</a:t>
            </a:r>
          </a:p>
          <a:p>
            <a:r>
              <a:rPr lang="en-US"/>
              <a:t>Housekeeping Toilets, Coffee, Break time - 15 mins at half time.</a:t>
            </a:r>
          </a:p>
          <a:p>
            <a:r>
              <a:rPr lang="en-US"/>
              <a:t>Note taking - Handouts will include all reference such as website/texts etc. </a:t>
            </a:r>
          </a:p>
          <a:p>
            <a:r>
              <a:rPr lang="en-US"/>
              <a:t>Time Management “for the benefit of the whole group”</a:t>
            </a:r>
          </a:p>
          <a:p>
            <a:r>
              <a:rPr lang="en-US"/>
              <a:t>Introductions : Say who you are, your organisation, what you want from today –say one sentence about something you like OR hate</a:t>
            </a:r>
          </a:p>
          <a:p>
            <a:r>
              <a:rPr lang="en-US"/>
              <a:t>Trainer Boards these for later reference </a:t>
            </a:r>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48F40-3B5D-41D0-8E4A-E90B24B2C81E}" type="slidenum">
              <a:rPr lang="en-US"/>
              <a:pPr/>
              <a:t>14</a:t>
            </a:fld>
            <a:endParaRPr lang="en-US"/>
          </a:p>
        </p:txBody>
      </p:sp>
      <p:sp>
        <p:nvSpPr>
          <p:cNvPr id="58370" name="Rectangle 2"/>
          <p:cNvSpPr>
            <a:spLocks noGrp="1" noRot="1" noChangeAspect="1" noChangeArrowheads="1" noTextEdit="1"/>
          </p:cNvSpPr>
          <p:nvPr>
            <p:ph type="sldImg"/>
          </p:nvPr>
        </p:nvSpPr>
        <p:spPr>
          <a:xfrm>
            <a:off x="992188" y="768350"/>
            <a:ext cx="5114925" cy="3836988"/>
          </a:xfrm>
          <a:ln/>
        </p:spPr>
      </p:sp>
      <p:sp>
        <p:nvSpPr>
          <p:cNvPr id="58371" name="Rectangle 3"/>
          <p:cNvSpPr>
            <a:spLocks noGrp="1" noChangeArrowheads="1"/>
          </p:cNvSpPr>
          <p:nvPr>
            <p:ph type="body" idx="1"/>
          </p:nvPr>
        </p:nvSpPr>
        <p:spPr/>
        <p:txBody>
          <a:bodyPr/>
          <a:lstStyle/>
          <a:p>
            <a:r>
              <a:rPr lang="en-AU"/>
              <a:t>3 handouts 1: Open and closed questions; Questioning techniques; Questioning Quiz; _ use jelly beans for “prizes” for correct answers.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C55CB-354C-42BD-81C2-0BAC5001C048}" type="slidenum">
              <a:rPr lang="en-US"/>
              <a:pPr/>
              <a:t>16</a:t>
            </a:fld>
            <a:endParaRPr lang="en-US"/>
          </a:p>
        </p:txBody>
      </p:sp>
      <p:sp>
        <p:nvSpPr>
          <p:cNvPr id="45058" name="Rectangle 2"/>
          <p:cNvSpPr>
            <a:spLocks noGrp="1" noRot="1" noChangeAspect="1" noChangeArrowheads="1" noTextEdit="1"/>
          </p:cNvSpPr>
          <p:nvPr>
            <p:ph type="sldImg"/>
          </p:nvPr>
        </p:nvSpPr>
        <p:spPr>
          <a:xfrm>
            <a:off x="992188" y="768350"/>
            <a:ext cx="5114925" cy="3836988"/>
          </a:xfrm>
          <a:ln/>
        </p:spPr>
      </p:sp>
      <p:sp>
        <p:nvSpPr>
          <p:cNvPr id="45059" name="Rectangle 3"/>
          <p:cNvSpPr>
            <a:spLocks noGrp="1" noChangeArrowheads="1"/>
          </p:cNvSpPr>
          <p:nvPr>
            <p:ph type="body" idx="1"/>
          </p:nvPr>
        </p:nvSpPr>
        <p:spPr/>
        <p:txBody>
          <a:bodyPr/>
          <a:lstStyle/>
          <a:p>
            <a:r>
              <a:rPr lang="en-AU"/>
              <a:t>Ask participants in pairs to identify as many different cultural groups that they can think of that they may come across in their vol work. Are their differences in communicating? What are they? Which are the ones that matter?</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CF50C-59C8-4188-AFC3-B73510DFCE25}" type="slidenum">
              <a:rPr lang="en-US"/>
              <a:pPr/>
              <a:t>17</a:t>
            </a:fld>
            <a:endParaRPr lang="en-US"/>
          </a:p>
        </p:txBody>
      </p:sp>
      <p:sp>
        <p:nvSpPr>
          <p:cNvPr id="37890" name="Rectangle 2"/>
          <p:cNvSpPr>
            <a:spLocks noGrp="1" noRot="1" noChangeAspect="1" noChangeArrowheads="1" noTextEdit="1"/>
          </p:cNvSpPr>
          <p:nvPr>
            <p:ph type="sldImg"/>
          </p:nvPr>
        </p:nvSpPr>
        <p:spPr>
          <a:xfrm>
            <a:off x="992188" y="768350"/>
            <a:ext cx="5114925" cy="3836988"/>
          </a:xfrm>
          <a:ln/>
        </p:spPr>
      </p:sp>
      <p:sp>
        <p:nvSpPr>
          <p:cNvPr id="37891" name="Rectangle 3"/>
          <p:cNvSpPr>
            <a:spLocks noGrp="1" noChangeArrowheads="1"/>
          </p:cNvSpPr>
          <p:nvPr>
            <p:ph type="body" idx="1"/>
          </p:nvPr>
        </p:nvSpPr>
        <p:spPr/>
        <p:txBody>
          <a:bodyPr/>
          <a:lstStyle/>
          <a:p>
            <a:r>
              <a:rPr lang="en-AU"/>
              <a:t>Give participants a group scenario with a card for each individual describing their character. Ask them to try to resolve the issue using their best communications skills (Like DeBono’s Thinking caps)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F46DA-A2AE-4B90-A1A9-5BD940B6CCCD}" type="slidenum">
              <a:rPr lang="en-US"/>
              <a:pPr/>
              <a:t>18</a:t>
            </a:fld>
            <a:endParaRPr lang="en-US"/>
          </a:p>
        </p:txBody>
      </p:sp>
      <p:sp>
        <p:nvSpPr>
          <p:cNvPr id="44034" name="Rectangle 2"/>
          <p:cNvSpPr>
            <a:spLocks noGrp="1" noRot="1" noChangeAspect="1" noChangeArrowheads="1" noTextEdit="1"/>
          </p:cNvSpPr>
          <p:nvPr>
            <p:ph type="sldImg"/>
          </p:nvPr>
        </p:nvSpPr>
        <p:spPr>
          <a:xfrm>
            <a:off x="992188" y="768350"/>
            <a:ext cx="5114925" cy="3836988"/>
          </a:xfrm>
          <a:ln/>
        </p:spPr>
      </p:sp>
      <p:sp>
        <p:nvSpPr>
          <p:cNvPr id="44035" name="Rectangle 3"/>
          <p:cNvSpPr>
            <a:spLocks noGrp="1" noChangeArrowheads="1"/>
          </p:cNvSpPr>
          <p:nvPr>
            <p:ph type="body" idx="1"/>
          </p:nvPr>
        </p:nvSpPr>
        <p:spPr/>
        <p:txBody>
          <a:bodyPr/>
          <a:lstStyle/>
          <a:p>
            <a:r>
              <a:rPr lang="en-AU"/>
              <a:t>Ask participants to identify any laws that may place constraints on communication in a workplace….write on whiteboard and add any that may be missing. Discuss also what constraints the organisation may place on the nature of communication. Could use a case study to explore Confidentiality issue if time permits- I have attached the two from the Frail Aged module by way of example.</a:t>
            </a:r>
          </a:p>
          <a:p>
            <a:r>
              <a:rPr lang="en-AU"/>
              <a:t>Participants to identify confidentiality issues and the harm that can come from “gossip”. If in doubt, they should be encouraged to seek advice within the organisation. Who should they turn to?</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28E21-6281-4D8F-94AC-437F0D208815}" type="slidenum">
              <a:rPr lang="en-US"/>
              <a:pPr/>
              <a:t>19</a:t>
            </a:fld>
            <a:endParaRPr lang="en-US"/>
          </a:p>
        </p:txBody>
      </p:sp>
      <p:sp>
        <p:nvSpPr>
          <p:cNvPr id="106498" name="Rectangle 2"/>
          <p:cNvSpPr>
            <a:spLocks noGrp="1" noRot="1" noChangeAspect="1" noChangeArrowheads="1" noTextEdit="1"/>
          </p:cNvSpPr>
          <p:nvPr>
            <p:ph type="sldImg"/>
          </p:nvPr>
        </p:nvSpPr>
        <p:spPr>
          <a:xfrm>
            <a:off x="992188" y="768350"/>
            <a:ext cx="5114925" cy="3836988"/>
          </a:xfrm>
          <a:ln/>
        </p:spPr>
      </p:sp>
      <p:sp>
        <p:nvSpPr>
          <p:cNvPr id="1064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F3D4AB-87AF-44BE-B4AD-52B231DD4CE7}" type="slidenum">
              <a:rPr lang="en-US"/>
              <a:pPr/>
              <a:t>20</a:t>
            </a:fld>
            <a:endParaRPr lang="en-US"/>
          </a:p>
        </p:txBody>
      </p:sp>
      <p:sp>
        <p:nvSpPr>
          <p:cNvPr id="111618" name="Rectangle 2"/>
          <p:cNvSpPr>
            <a:spLocks noGrp="1" noRot="1" noChangeAspect="1" noChangeArrowheads="1" noTextEdit="1"/>
          </p:cNvSpPr>
          <p:nvPr>
            <p:ph type="sldImg"/>
          </p:nvPr>
        </p:nvSpPr>
        <p:spPr>
          <a:xfrm>
            <a:off x="992188" y="768350"/>
            <a:ext cx="5114925" cy="3836988"/>
          </a:xfrm>
          <a:ln/>
        </p:spPr>
      </p:sp>
      <p:sp>
        <p:nvSpPr>
          <p:cNvPr id="111619" name="Rectangle 3"/>
          <p:cNvSpPr>
            <a:spLocks noGrp="1" noChangeArrowheads="1"/>
          </p:cNvSpPr>
          <p:nvPr>
            <p:ph type="body" idx="1"/>
          </p:nvPr>
        </p:nvSpPr>
        <p:spPr/>
        <p:txBody>
          <a:bodyPr/>
          <a:lstStyle/>
          <a:p>
            <a:r>
              <a:rPr lang="en-AU"/>
              <a:t>TIME: 5 minutes </a:t>
            </a:r>
            <a:r>
              <a:rPr lang="en-AU" b="1"/>
              <a:t>(TOTAL ELAPSED TIME 2HR 50 MINS) </a:t>
            </a:r>
            <a:endParaRPr lang="en-AU" u="sng"/>
          </a:p>
          <a:p>
            <a:r>
              <a:rPr lang="en-US" u="sng"/>
              <a:t>ACTIVITY:</a:t>
            </a:r>
            <a:r>
              <a:rPr lang="en-US"/>
              <a:t> Evaluation Sheet</a:t>
            </a:r>
            <a:endParaRPr lang="en-US" u="sng"/>
          </a:p>
          <a:p>
            <a:r>
              <a:rPr lang="en-US" u="sng"/>
              <a:t>HANDOUT:</a:t>
            </a:r>
            <a:r>
              <a:rPr lang="en-US"/>
              <a:t> N/A</a:t>
            </a:r>
            <a:endParaRPr lang="en-AU" u="sng"/>
          </a:p>
          <a:p>
            <a:endParaRPr lang="en-AU"/>
          </a:p>
          <a:p>
            <a:r>
              <a:rPr lang="en-AU"/>
              <a:t>Contacts for the future include organisations that have engaged well with young people. Networking can begin. Look to orgs like the Red Cross, or local councils.</a:t>
            </a:r>
          </a:p>
          <a:p>
            <a:r>
              <a:rPr lang="en-AU"/>
              <a:t>On a more formal level enrol in more training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8C89FD-6046-4C40-9564-19BB1D1A6BEB}" type="slidenum">
              <a:rPr lang="en-US"/>
              <a:pPr/>
              <a:t>2</a:t>
            </a:fld>
            <a:endParaRPr lang="en-US"/>
          </a:p>
        </p:txBody>
      </p:sp>
      <p:sp>
        <p:nvSpPr>
          <p:cNvPr id="49154" name="Rectangle 2"/>
          <p:cNvSpPr>
            <a:spLocks noGrp="1" noRot="1" noChangeAspect="1" noChangeArrowheads="1" noTextEdit="1"/>
          </p:cNvSpPr>
          <p:nvPr>
            <p:ph type="sldImg"/>
          </p:nvPr>
        </p:nvSpPr>
        <p:spPr>
          <a:xfrm>
            <a:off x="992188" y="768350"/>
            <a:ext cx="5114925" cy="3836988"/>
          </a:xfrm>
          <a:ln/>
        </p:spPr>
      </p:sp>
      <p:sp>
        <p:nvSpPr>
          <p:cNvPr id="49155" name="Rectangle 3"/>
          <p:cNvSpPr>
            <a:spLocks noGrp="1" noChangeArrowheads="1"/>
          </p:cNvSpPr>
          <p:nvPr>
            <p:ph type="body" idx="1"/>
          </p:nvPr>
        </p:nvSpPr>
        <p:spPr/>
        <p:txBody>
          <a:bodyPr/>
          <a:lstStyle/>
          <a:p>
            <a:r>
              <a:rPr lang="en-AU"/>
              <a:t>Check that these objectives are what participants expect.</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A7CB3-03C3-4009-B2CF-0FEDA3B8311B}" type="slidenum">
              <a:rPr lang="en-US"/>
              <a:pPr/>
              <a:t>5</a:t>
            </a:fld>
            <a:endParaRPr lang="en-US"/>
          </a:p>
        </p:txBody>
      </p:sp>
      <p:sp>
        <p:nvSpPr>
          <p:cNvPr id="33794" name="Rectangle 2"/>
          <p:cNvSpPr>
            <a:spLocks noGrp="1" noRot="1" noChangeAspect="1" noChangeArrowheads="1" noTextEdit="1"/>
          </p:cNvSpPr>
          <p:nvPr>
            <p:ph type="sldImg"/>
          </p:nvPr>
        </p:nvSpPr>
        <p:spPr>
          <a:xfrm>
            <a:off x="992188" y="768350"/>
            <a:ext cx="5114925" cy="3836988"/>
          </a:xfrm>
          <a:ln/>
        </p:spPr>
      </p:sp>
      <p:sp>
        <p:nvSpPr>
          <p:cNvPr id="33795" name="Rectangle 3"/>
          <p:cNvSpPr>
            <a:spLocks noGrp="1" noChangeArrowheads="1"/>
          </p:cNvSpPr>
          <p:nvPr>
            <p:ph type="body" idx="1"/>
          </p:nvPr>
        </p:nvSpPr>
        <p:spPr/>
        <p:txBody>
          <a:bodyPr/>
          <a:lstStyle/>
          <a:p>
            <a:r>
              <a:rPr lang="en-AU"/>
              <a:t>Discuss job interviews; TV ads what people wear – how they cover up etc…eg  Goth girl with tattoos who hides it from her mother; stereotypes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006CC4-4A72-4B88-B26F-28AFCC0E36AB}" type="slidenum">
              <a:rPr lang="en-US"/>
              <a:pPr/>
              <a:t>6</a:t>
            </a:fld>
            <a:endParaRPr lang="en-US"/>
          </a:p>
        </p:txBody>
      </p:sp>
      <p:sp>
        <p:nvSpPr>
          <p:cNvPr id="108546" name="Rectangle 2"/>
          <p:cNvSpPr>
            <a:spLocks noGrp="1" noRot="1" noChangeAspect="1" noChangeArrowheads="1" noTextEdit="1"/>
          </p:cNvSpPr>
          <p:nvPr>
            <p:ph type="sldImg"/>
          </p:nvPr>
        </p:nvSpPr>
        <p:spPr>
          <a:xfrm>
            <a:off x="992188" y="768350"/>
            <a:ext cx="5114925" cy="3836988"/>
          </a:xfrm>
          <a:ln/>
        </p:spPr>
      </p:sp>
      <p:sp>
        <p:nvSpPr>
          <p:cNvPr id="108547" name="Rectangle 3"/>
          <p:cNvSpPr>
            <a:spLocks noGrp="1" noChangeArrowheads="1"/>
          </p:cNvSpPr>
          <p:nvPr>
            <p:ph type="body" idx="1"/>
          </p:nvPr>
        </p:nvSpPr>
        <p:spPr/>
        <p:txBody>
          <a:bodyPr/>
          <a:lstStyle/>
          <a:p>
            <a:r>
              <a:rPr lang="en-US"/>
              <a:t>Discuss how this came across in the introductions when people talked about their LOVE items and their HATE items. How did they sound? How did they look? How much weight did the actual words carry compared with their vocal expression and faces?</a:t>
            </a:r>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6C2AA-A0F9-4421-BE34-774DBA438015}" type="slidenum">
              <a:rPr lang="en-US"/>
              <a:pPr/>
              <a:t>7</a:t>
            </a:fld>
            <a:endParaRPr lang="en-US"/>
          </a:p>
        </p:txBody>
      </p:sp>
      <p:sp>
        <p:nvSpPr>
          <p:cNvPr id="109570" name="Rectangle 2"/>
          <p:cNvSpPr>
            <a:spLocks noGrp="1" noRot="1" noChangeAspect="1" noChangeArrowheads="1" noTextEdit="1"/>
          </p:cNvSpPr>
          <p:nvPr>
            <p:ph type="sldImg"/>
          </p:nvPr>
        </p:nvSpPr>
        <p:spPr>
          <a:xfrm>
            <a:off x="992188" y="768350"/>
            <a:ext cx="5114925" cy="3836988"/>
          </a:xfrm>
          <a:ln/>
        </p:spPr>
      </p:sp>
      <p:sp>
        <p:nvSpPr>
          <p:cNvPr id="109571" name="Rectangle 3"/>
          <p:cNvSpPr>
            <a:spLocks noGrp="1" noChangeArrowheads="1"/>
          </p:cNvSpPr>
          <p:nvPr>
            <p:ph type="body" idx="1"/>
          </p:nvPr>
        </p:nvSpPr>
        <p:spPr/>
        <p:txBody>
          <a:bodyPr/>
          <a:lstStyle/>
          <a:p>
            <a:r>
              <a:rPr lang="en-US"/>
              <a:t>Explain that this is a little bit of theory but helps make sense as to why communication can go right or wrong and can be handy to remember in lots of circumstances.</a:t>
            </a:r>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19EE46-DBA0-4DCE-9BAB-77CDA1170790}" type="slidenum">
              <a:rPr lang="en-US"/>
              <a:pPr/>
              <a:t>9</a:t>
            </a:fld>
            <a:endParaRPr lang="en-US"/>
          </a:p>
        </p:txBody>
      </p:sp>
      <p:sp>
        <p:nvSpPr>
          <p:cNvPr id="80898" name="Rectangle 2"/>
          <p:cNvSpPr>
            <a:spLocks noGrp="1" noRot="1" noChangeAspect="1" noChangeArrowheads="1" noTextEdit="1"/>
          </p:cNvSpPr>
          <p:nvPr>
            <p:ph type="sldImg"/>
          </p:nvPr>
        </p:nvSpPr>
        <p:spPr>
          <a:xfrm>
            <a:off x="992188" y="768350"/>
            <a:ext cx="5114925" cy="3836988"/>
          </a:xfrm>
          <a:ln/>
        </p:spPr>
      </p:sp>
      <p:sp>
        <p:nvSpPr>
          <p:cNvPr id="80899" name="Rectangle 3"/>
          <p:cNvSpPr>
            <a:spLocks noGrp="1" noChangeArrowheads="1"/>
          </p:cNvSpPr>
          <p:nvPr>
            <p:ph type="body" idx="1"/>
          </p:nvPr>
        </p:nvSpPr>
        <p:spPr/>
        <p:txBody>
          <a:bodyPr/>
          <a:lstStyle/>
          <a:p>
            <a:r>
              <a:rPr lang="en-AU"/>
              <a:t>Encourage participants to think about a situation where they must communicate with someone who is hard of hearing; anxious; has been put down in the past; doesn’t know who you are – what are some of the things you can do to help communication?</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47B5F-8F1D-4780-B411-82EBC33255DA}" type="slidenum">
              <a:rPr lang="en-US"/>
              <a:pPr/>
              <a:t>10</a:t>
            </a:fld>
            <a:endParaRPr lang="en-US"/>
          </a:p>
        </p:txBody>
      </p:sp>
      <p:sp>
        <p:nvSpPr>
          <p:cNvPr id="82946" name="Rectangle 2"/>
          <p:cNvSpPr>
            <a:spLocks noGrp="1" noRot="1" noChangeAspect="1" noChangeArrowheads="1" noTextEdit="1"/>
          </p:cNvSpPr>
          <p:nvPr>
            <p:ph type="sldImg"/>
          </p:nvPr>
        </p:nvSpPr>
        <p:spPr>
          <a:xfrm>
            <a:off x="992188" y="768350"/>
            <a:ext cx="5114925" cy="3836988"/>
          </a:xfrm>
          <a:ln/>
        </p:spPr>
      </p:sp>
      <p:sp>
        <p:nvSpPr>
          <p:cNvPr id="82947" name="Rectangle 3"/>
          <p:cNvSpPr>
            <a:spLocks noGrp="1" noChangeArrowheads="1"/>
          </p:cNvSpPr>
          <p:nvPr>
            <p:ph type="body" idx="1"/>
          </p:nvPr>
        </p:nvSpPr>
        <p:spPr/>
        <p:txBody>
          <a:bodyPr/>
          <a:lstStyle/>
          <a:p>
            <a:r>
              <a:rPr lang="en-AU"/>
              <a:t>Show the title of this slide and ask people to see if they can suggest some of the barriers-Then reveal the diagram when there has been 2 to 3 mins of ideas from the group</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B94E6-158D-4DA6-828E-541B6088E8FD}" type="slidenum">
              <a:rPr lang="en-US"/>
              <a:pPr/>
              <a:t>12</a:t>
            </a:fld>
            <a:endParaRPr lang="en-US"/>
          </a:p>
        </p:txBody>
      </p:sp>
      <p:sp>
        <p:nvSpPr>
          <p:cNvPr id="40962" name="Rectangle 2"/>
          <p:cNvSpPr>
            <a:spLocks noGrp="1" noRot="1" noChangeAspect="1" noChangeArrowheads="1" noTextEdit="1"/>
          </p:cNvSpPr>
          <p:nvPr>
            <p:ph type="sldImg"/>
          </p:nvPr>
        </p:nvSpPr>
        <p:spPr>
          <a:xfrm>
            <a:off x="992188" y="768350"/>
            <a:ext cx="5114925" cy="3836988"/>
          </a:xfrm>
          <a:ln/>
        </p:spPr>
      </p:sp>
      <p:sp>
        <p:nvSpPr>
          <p:cNvPr id="40963" name="Rectangle 3"/>
          <p:cNvSpPr>
            <a:spLocks noGrp="1" noChangeArrowheads="1"/>
          </p:cNvSpPr>
          <p:nvPr>
            <p:ph type="body" idx="1"/>
          </p:nvPr>
        </p:nvSpPr>
        <p:spPr/>
        <p:txBody>
          <a:bodyPr/>
          <a:lstStyle/>
          <a:p>
            <a:r>
              <a:rPr lang="en-AU"/>
              <a:t>Discuss what each of these means and give/ask for examples. Practise in pairs; One participant is given a situation/problem to talk about and the partner has to practise some of the listening and responding skills. Practice is also attempted in paraphrasing and clarifying.</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3413E-B1C8-4B4C-9E1F-A95FA371B0D9}" type="slidenum">
              <a:rPr lang="en-US"/>
              <a:pPr/>
              <a:t>13</a:t>
            </a:fld>
            <a:endParaRPr lang="en-US"/>
          </a:p>
        </p:txBody>
      </p:sp>
      <p:sp>
        <p:nvSpPr>
          <p:cNvPr id="56322" name="Rectangle 2"/>
          <p:cNvSpPr>
            <a:spLocks noGrp="1" noRot="1" noChangeAspect="1" noChangeArrowheads="1" noTextEdit="1"/>
          </p:cNvSpPr>
          <p:nvPr>
            <p:ph type="sldImg"/>
          </p:nvPr>
        </p:nvSpPr>
        <p:spPr>
          <a:xfrm>
            <a:off x="992188" y="768350"/>
            <a:ext cx="5114925" cy="3836988"/>
          </a:xfrm>
          <a:ln/>
        </p:spPr>
      </p:sp>
      <p:sp>
        <p:nvSpPr>
          <p:cNvPr id="56323" name="Rectangle 3"/>
          <p:cNvSpPr>
            <a:spLocks noGrp="1" noChangeArrowheads="1"/>
          </p:cNvSpPr>
          <p:nvPr>
            <p:ph type="body" idx="1"/>
          </p:nvPr>
        </p:nvSpPr>
        <p:spPr/>
        <p:txBody>
          <a:bodyPr/>
          <a:lstStyle/>
          <a:p>
            <a:r>
              <a:rPr lang="en-AU"/>
              <a:t>Handouts “Keeping the Communication door Open” – if time, have a practice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304800"/>
            <a:ext cx="2058988"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29325"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bwMode="auto">
          <a:xfrm>
            <a:off x="468313" y="1628775"/>
            <a:ext cx="8229600" cy="452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text styles</a:t>
            </a:r>
          </a:p>
        </p:txBody>
      </p:sp>
      <p:sp>
        <p:nvSpPr>
          <p:cNvPr id="63491" name="Rectangle 3"/>
          <p:cNvSpPr>
            <a:spLocks noGrp="1" noChangeArrowheads="1"/>
          </p:cNvSpPr>
          <p:nvPr>
            <p:ph type="title"/>
          </p:nvPr>
        </p:nvSpPr>
        <p:spPr bwMode="auto">
          <a:xfrm>
            <a:off x="457200" y="3048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3492" name="Picture 4" descr="B&amp;W logo"/>
          <p:cNvPicPr>
            <a:picLocks noChangeAspect="1" noChangeArrowheads="1"/>
          </p:cNvPicPr>
          <p:nvPr/>
        </p:nvPicPr>
        <p:blipFill>
          <a:blip r:embed="rId13" cstate="print">
            <a:lum bright="70000" contrast="-70000"/>
          </a:blip>
          <a:srcRect/>
          <a:stretch>
            <a:fillRect/>
          </a:stretch>
        </p:blipFill>
        <p:spPr bwMode="auto">
          <a:xfrm>
            <a:off x="0" y="0"/>
            <a:ext cx="2051050" cy="741363"/>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fade">
                                      <p:cBhvr>
                                        <p:cTn id="7" dur="770" decel="100000"/>
                                        <p:tgtEl>
                                          <p:spTgt spid="63491"/>
                                        </p:tgtEl>
                                      </p:cBhvr>
                                    </p:animEffect>
                                    <p:animScale>
                                      <p:cBhvr>
                                        <p:cTn id="8" dur="770" decel="100000"/>
                                        <p:tgtEl>
                                          <p:spTgt spid="63491"/>
                                        </p:tgtEl>
                                      </p:cBhvr>
                                      <p:from x="10000" y="10000"/>
                                      <p:to x="200000" y="450000"/>
                                    </p:animScale>
                                    <p:animScale>
                                      <p:cBhvr>
                                        <p:cTn id="9" dur="1230" accel="100000" fill="hold">
                                          <p:stCondLst>
                                            <p:cond delay="770"/>
                                          </p:stCondLst>
                                        </p:cTn>
                                        <p:tgtEl>
                                          <p:spTgt spid="63491"/>
                                        </p:tgtEl>
                                      </p:cBhvr>
                                      <p:from x="200000" y="450000"/>
                                      <p:to x="100000" y="100000"/>
                                    </p:animScale>
                                    <p:set>
                                      <p:cBhvr>
                                        <p:cTn id="10" dur="770" fill="hold"/>
                                        <p:tgtEl>
                                          <p:spTgt spid="63491"/>
                                        </p:tgtEl>
                                        <p:attrNameLst>
                                          <p:attrName>ppt_x</p:attrName>
                                        </p:attrNameLst>
                                      </p:cBhvr>
                                      <p:to>
                                        <p:strVal val="(0.5)"/>
                                      </p:to>
                                    </p:set>
                                    <p:anim from="(0.5)" to="(#ppt_x)" calcmode="lin" valueType="num">
                                      <p:cBhvr>
                                        <p:cTn id="11" dur="1230" accel="100000" fill="hold">
                                          <p:stCondLst>
                                            <p:cond delay="770"/>
                                          </p:stCondLst>
                                        </p:cTn>
                                        <p:tgtEl>
                                          <p:spTgt spid="63491"/>
                                        </p:tgtEl>
                                        <p:attrNameLst>
                                          <p:attrName>ppt_x</p:attrName>
                                        </p:attrNameLst>
                                      </p:cBhvr>
                                    </p:anim>
                                    <p:set>
                                      <p:cBhvr>
                                        <p:cTn id="12" dur="770" fill="hold"/>
                                        <p:tgtEl>
                                          <p:spTgt spid="63491"/>
                                        </p:tgtEl>
                                        <p:attrNameLst>
                                          <p:attrName>ppt_y</p:attrName>
                                        </p:attrNameLst>
                                      </p:cBhvr>
                                      <p:to>
                                        <p:strVal val="(#ppt_y+0.4)"/>
                                      </p:to>
                                    </p:set>
                                    <p:anim from="(#ppt_y+0.4)" to="(#ppt_y)" calcmode="lin" valueType="num">
                                      <p:cBhvr>
                                        <p:cTn id="13" dur="1230" accel="100000" fill="hold">
                                          <p:stCondLst>
                                            <p:cond delay="770"/>
                                          </p:stCondLst>
                                        </p:cTn>
                                        <p:tgtEl>
                                          <p:spTgt spid="6349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grpId="1" nodeType="clickEffect">
                                  <p:stCondLst>
                                    <p:cond delay="0"/>
                                  </p:stCondLst>
                                  <p:childTnLst>
                                    <p:animClr clrSpc="rgb" dir="cw">
                                      <p:cBhvr override="childStyle">
                                        <p:cTn id="17" dur="2000" fill="hold"/>
                                        <p:tgtEl>
                                          <p:spTgt spid="63491"/>
                                        </p:tgtEl>
                                        <p:attrNameLst>
                                          <p:attrName>style.color</p:attrName>
                                        </p:attrNameLst>
                                      </p:cBhvr>
                                      <p:to>
                                        <a:schemeClr val="tx1"/>
                                      </p:to>
                                    </p:animClr>
                                  </p:childTnLst>
                                </p:cTn>
                              </p:par>
                            </p:childTnLst>
                          </p:cTn>
                        </p:par>
                        <p:par>
                          <p:cTn id="18" fill="hold">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63490">
                                            <p:txEl>
                                              <p:pRg st="0" end="0"/>
                                            </p:txEl>
                                          </p:spTgt>
                                        </p:tgtEl>
                                        <p:attrNameLst>
                                          <p:attrName>style.visibility</p:attrName>
                                        </p:attrNameLst>
                                      </p:cBhvr>
                                      <p:to>
                                        <p:strVal val="visible"/>
                                      </p:to>
                                    </p:set>
                                    <p:anim calcmode="lin" valueType="num">
                                      <p:cBhvr>
                                        <p:cTn id="21" dur="2000" fill="hold"/>
                                        <p:tgtEl>
                                          <p:spTgt spid="63490">
                                            <p:txEl>
                                              <p:pRg st="0" end="0"/>
                                            </p:txEl>
                                          </p:spTgt>
                                        </p:tgtEl>
                                        <p:attrNameLst>
                                          <p:attrName>ppt_w</p:attrName>
                                        </p:attrNameLst>
                                      </p:cBhvr>
                                      <p:tavLst>
                                        <p:tav tm="0">
                                          <p:val>
                                            <p:fltVal val="0"/>
                                          </p:val>
                                        </p:tav>
                                        <p:tav tm="100000">
                                          <p:val>
                                            <p:strVal val="#ppt_w"/>
                                          </p:val>
                                        </p:tav>
                                      </p:tavLst>
                                    </p:anim>
                                    <p:anim calcmode="lin" valueType="num">
                                      <p:cBhvr>
                                        <p:cTn id="22" dur="2000" fill="hold"/>
                                        <p:tgtEl>
                                          <p:spTgt spid="63490">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tmplLst>
          <p:tmpl lvl="1">
            <p:tnLst>
              <p:par>
                <p:cTn presetID="23" presetClass="entr" presetSubtype="16" fill="hold" nodeType="afterEffect">
                  <p:stCondLst>
                    <p:cond delay="0"/>
                  </p:stCondLst>
                  <p:childTnLst>
                    <p:set>
                      <p:cBhvr>
                        <p:cTn dur="1" fill="hold">
                          <p:stCondLst>
                            <p:cond delay="0"/>
                          </p:stCondLst>
                        </p:cTn>
                        <p:tgtEl>
                          <p:spTgt spid="63490"/>
                        </p:tgtEl>
                        <p:attrNameLst>
                          <p:attrName>style.visibility</p:attrName>
                        </p:attrNameLst>
                      </p:cBhvr>
                      <p:to>
                        <p:strVal val="visible"/>
                      </p:to>
                    </p:set>
                    <p:anim calcmode="lin" valueType="num">
                      <p:cBhvr>
                        <p:cTn dur="2000" fill="hold"/>
                        <p:tgtEl>
                          <p:spTgt spid="63490"/>
                        </p:tgtEl>
                        <p:attrNameLst>
                          <p:attrName>ppt_w</p:attrName>
                        </p:attrNameLst>
                      </p:cBhvr>
                      <p:tavLst>
                        <p:tav tm="0">
                          <p:val>
                            <p:fltVal val="0"/>
                          </p:val>
                        </p:tav>
                        <p:tav tm="100000">
                          <p:val>
                            <p:strVal val="#ppt_w"/>
                          </p:val>
                        </p:tav>
                      </p:tavLst>
                    </p:anim>
                    <p:anim calcmode="lin" valueType="num">
                      <p:cBhvr>
                        <p:cTn dur="2000" fill="hold"/>
                        <p:tgtEl>
                          <p:spTgt spid="63490"/>
                        </p:tgtEl>
                        <p:attrNameLst>
                          <p:attrName>ppt_h</p:attrName>
                        </p:attrNameLst>
                      </p:cBhvr>
                      <p:tavLst>
                        <p:tav tm="0">
                          <p:val>
                            <p:fltVal val="0"/>
                          </p:val>
                        </p:tav>
                        <p:tav tm="100000">
                          <p:val>
                            <p:strVal val="#ppt_h"/>
                          </p:val>
                        </p:tav>
                      </p:tavLst>
                    </p:anim>
                  </p:childTnLst>
                </p:cTn>
              </p:par>
            </p:tnLst>
          </p:tmpl>
        </p:tmplLst>
      </p:bldP>
      <p:bldP spid="63491" grpId="0"/>
      <p:bldP spid="63491" grpId="1"/>
    </p:bldLst>
  </p:timing>
  <p:txStyles>
    <p:titleStyle>
      <a:lvl1pPr algn="ctr" rtl="0" fontAlgn="base">
        <a:spcBef>
          <a:spcPct val="0"/>
        </a:spcBef>
        <a:spcAft>
          <a:spcPct val="0"/>
        </a:spcAft>
        <a:defRPr sz="3600" b="1">
          <a:solidFill>
            <a:srgbClr val="FF3300"/>
          </a:solidFill>
          <a:latin typeface="+mj-lt"/>
          <a:ea typeface="+mj-ea"/>
          <a:cs typeface="+mj-cs"/>
        </a:defRPr>
      </a:lvl1pPr>
      <a:lvl2pPr algn="ctr" rtl="0" fontAlgn="base">
        <a:spcBef>
          <a:spcPct val="0"/>
        </a:spcBef>
        <a:spcAft>
          <a:spcPct val="0"/>
        </a:spcAft>
        <a:defRPr sz="3600" b="1">
          <a:solidFill>
            <a:srgbClr val="FF3300"/>
          </a:solidFill>
          <a:latin typeface="Arial" charset="0"/>
        </a:defRPr>
      </a:lvl2pPr>
      <a:lvl3pPr algn="ctr" rtl="0" fontAlgn="base">
        <a:spcBef>
          <a:spcPct val="0"/>
        </a:spcBef>
        <a:spcAft>
          <a:spcPct val="0"/>
        </a:spcAft>
        <a:defRPr sz="3600" b="1">
          <a:solidFill>
            <a:srgbClr val="FF3300"/>
          </a:solidFill>
          <a:latin typeface="Arial" charset="0"/>
        </a:defRPr>
      </a:lvl3pPr>
      <a:lvl4pPr algn="ctr" rtl="0" fontAlgn="base">
        <a:spcBef>
          <a:spcPct val="0"/>
        </a:spcBef>
        <a:spcAft>
          <a:spcPct val="0"/>
        </a:spcAft>
        <a:defRPr sz="3600" b="1">
          <a:solidFill>
            <a:srgbClr val="FF3300"/>
          </a:solidFill>
          <a:latin typeface="Arial" charset="0"/>
        </a:defRPr>
      </a:lvl4pPr>
      <a:lvl5pPr algn="ctr" rtl="0" fontAlgn="base">
        <a:spcBef>
          <a:spcPct val="0"/>
        </a:spcBef>
        <a:spcAft>
          <a:spcPct val="0"/>
        </a:spcAft>
        <a:defRPr sz="3600" b="1">
          <a:solidFill>
            <a:srgbClr val="FF3300"/>
          </a:solidFill>
          <a:latin typeface="Arial" charset="0"/>
        </a:defRPr>
      </a:lvl5pPr>
      <a:lvl6pPr marL="457200" algn="ctr" rtl="0" fontAlgn="base">
        <a:spcBef>
          <a:spcPct val="0"/>
        </a:spcBef>
        <a:spcAft>
          <a:spcPct val="0"/>
        </a:spcAft>
        <a:defRPr sz="3600" b="1">
          <a:solidFill>
            <a:srgbClr val="FF3300"/>
          </a:solidFill>
          <a:latin typeface="Arial" charset="0"/>
        </a:defRPr>
      </a:lvl6pPr>
      <a:lvl7pPr marL="914400" algn="ctr" rtl="0" fontAlgn="base">
        <a:spcBef>
          <a:spcPct val="0"/>
        </a:spcBef>
        <a:spcAft>
          <a:spcPct val="0"/>
        </a:spcAft>
        <a:defRPr sz="3600" b="1">
          <a:solidFill>
            <a:srgbClr val="FF3300"/>
          </a:solidFill>
          <a:latin typeface="Arial" charset="0"/>
        </a:defRPr>
      </a:lvl7pPr>
      <a:lvl8pPr marL="1371600" algn="ctr" rtl="0" fontAlgn="base">
        <a:spcBef>
          <a:spcPct val="0"/>
        </a:spcBef>
        <a:spcAft>
          <a:spcPct val="0"/>
        </a:spcAft>
        <a:defRPr sz="3600" b="1">
          <a:solidFill>
            <a:srgbClr val="FF3300"/>
          </a:solidFill>
          <a:latin typeface="Arial" charset="0"/>
        </a:defRPr>
      </a:lvl8pPr>
      <a:lvl9pPr marL="1828800" algn="ctr" rtl="0" fontAlgn="base">
        <a:spcBef>
          <a:spcPct val="0"/>
        </a:spcBef>
        <a:spcAft>
          <a:spcPct val="0"/>
        </a:spcAft>
        <a:defRPr sz="3600" b="1">
          <a:solidFill>
            <a:srgbClr val="FF3300"/>
          </a:solidFill>
          <a:latin typeface="Arial" charset="0"/>
        </a:defRPr>
      </a:lvl9pPr>
    </p:titleStyle>
    <p:bodyStyle>
      <a:lvl1pPr marL="342900" indent="-342900" algn="ctr" rtl="0" fontAlgn="base">
        <a:spcBef>
          <a:spcPct val="0"/>
        </a:spcBef>
        <a:spcAft>
          <a:spcPct val="50000"/>
        </a:spcAft>
        <a:defRPr sz="2800">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defRPr>
      </a:lvl2pPr>
      <a:lvl3pPr marL="1143000" indent="-228600" algn="l" rtl="0" fontAlgn="base">
        <a:spcBef>
          <a:spcPct val="20000"/>
        </a:spcBef>
        <a:spcAft>
          <a:spcPct val="0"/>
        </a:spcAft>
        <a:defRPr sz="2400">
          <a:solidFill>
            <a:schemeClr val="tx1"/>
          </a:solidFill>
          <a:latin typeface="+mn-lt"/>
        </a:defRPr>
      </a:lvl3pPr>
      <a:lvl4pPr marL="1600200" indent="-228600" algn="l" rtl="0" fontAlgn="base">
        <a:spcBef>
          <a:spcPct val="20000"/>
        </a:spcBef>
        <a:spcAft>
          <a:spcPct val="0"/>
        </a:spcAft>
        <a:defRPr sz="2000">
          <a:solidFill>
            <a:schemeClr val="tx1"/>
          </a:solidFill>
          <a:latin typeface="+mn-lt"/>
        </a:defRPr>
      </a:lvl4pPr>
      <a:lvl5pPr marL="2057400" indent="-228600" algn="l" rtl="0" fontAlgn="base">
        <a:spcBef>
          <a:spcPct val="20000"/>
        </a:spcBef>
        <a:spcAft>
          <a:spcPct val="0"/>
        </a:spcAft>
        <a:defRPr sz="2000">
          <a:solidFill>
            <a:schemeClr val="tx1"/>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text styles</a:t>
            </a:r>
          </a:p>
        </p:txBody>
      </p:sp>
      <p:sp>
        <p:nvSpPr>
          <p:cNvPr id="68611" name="Rectangle 3"/>
          <p:cNvSpPr>
            <a:spLocks noGrp="1" noChangeArrowheads="1"/>
          </p:cNvSpPr>
          <p:nvPr>
            <p:ph type="title"/>
          </p:nvPr>
        </p:nvSpPr>
        <p:spPr bwMode="auto">
          <a:xfrm>
            <a:off x="457200" y="3048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8612" name="Picture 4" descr="B&amp;W logo"/>
          <p:cNvPicPr>
            <a:picLocks noChangeAspect="1" noChangeArrowheads="1"/>
          </p:cNvPicPr>
          <p:nvPr/>
        </p:nvPicPr>
        <p:blipFill>
          <a:blip r:embed="rId13" cstate="print">
            <a:lum bright="70000" contrast="-70000"/>
          </a:blip>
          <a:srcRect/>
          <a:stretch>
            <a:fillRect/>
          </a:stretch>
        </p:blipFill>
        <p:spPr bwMode="auto">
          <a:xfrm>
            <a:off x="0" y="0"/>
            <a:ext cx="2051050" cy="741363"/>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770" decel="100000"/>
                                        <p:tgtEl>
                                          <p:spTgt spid="68611"/>
                                        </p:tgtEl>
                                      </p:cBhvr>
                                    </p:animEffect>
                                    <p:animScale>
                                      <p:cBhvr>
                                        <p:cTn id="8" dur="770" decel="100000"/>
                                        <p:tgtEl>
                                          <p:spTgt spid="68611"/>
                                        </p:tgtEl>
                                      </p:cBhvr>
                                      <p:from x="10000" y="10000"/>
                                      <p:to x="200000" y="450000"/>
                                    </p:animScale>
                                    <p:animScale>
                                      <p:cBhvr>
                                        <p:cTn id="9" dur="1230" accel="100000" fill="hold">
                                          <p:stCondLst>
                                            <p:cond delay="770"/>
                                          </p:stCondLst>
                                        </p:cTn>
                                        <p:tgtEl>
                                          <p:spTgt spid="68611"/>
                                        </p:tgtEl>
                                      </p:cBhvr>
                                      <p:from x="200000" y="450000"/>
                                      <p:to x="100000" y="100000"/>
                                    </p:animScale>
                                    <p:set>
                                      <p:cBhvr>
                                        <p:cTn id="10" dur="770" fill="hold"/>
                                        <p:tgtEl>
                                          <p:spTgt spid="68611"/>
                                        </p:tgtEl>
                                        <p:attrNameLst>
                                          <p:attrName>ppt_x</p:attrName>
                                        </p:attrNameLst>
                                      </p:cBhvr>
                                      <p:to>
                                        <p:strVal val="(0.5)"/>
                                      </p:to>
                                    </p:set>
                                    <p:anim from="(0.5)" to="(#ppt_x)" calcmode="lin" valueType="num">
                                      <p:cBhvr>
                                        <p:cTn id="11" dur="1230" accel="100000" fill="hold">
                                          <p:stCondLst>
                                            <p:cond delay="770"/>
                                          </p:stCondLst>
                                        </p:cTn>
                                        <p:tgtEl>
                                          <p:spTgt spid="68611"/>
                                        </p:tgtEl>
                                        <p:attrNameLst>
                                          <p:attrName>ppt_x</p:attrName>
                                        </p:attrNameLst>
                                      </p:cBhvr>
                                    </p:anim>
                                    <p:set>
                                      <p:cBhvr>
                                        <p:cTn id="12" dur="770" fill="hold"/>
                                        <p:tgtEl>
                                          <p:spTgt spid="68611"/>
                                        </p:tgtEl>
                                        <p:attrNameLst>
                                          <p:attrName>ppt_y</p:attrName>
                                        </p:attrNameLst>
                                      </p:cBhvr>
                                      <p:to>
                                        <p:strVal val="(#ppt_y+0.4)"/>
                                      </p:to>
                                    </p:set>
                                    <p:anim from="(#ppt_y+0.4)" to="(#ppt_y)" calcmode="lin" valueType="num">
                                      <p:cBhvr>
                                        <p:cTn id="13" dur="1230" accel="100000" fill="hold">
                                          <p:stCondLst>
                                            <p:cond delay="770"/>
                                          </p:stCondLst>
                                        </p:cTn>
                                        <p:tgtEl>
                                          <p:spTgt spid="68611"/>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 presetClass="emph" presetSubtype="2" fill="hold" grpId="1" nodeType="clickEffect">
                                  <p:stCondLst>
                                    <p:cond delay="0"/>
                                  </p:stCondLst>
                                  <p:childTnLst>
                                    <p:animClr clrSpc="rgb" dir="cw">
                                      <p:cBhvr override="childStyle">
                                        <p:cTn id="17" dur="2000" fill="hold"/>
                                        <p:tgtEl>
                                          <p:spTgt spid="68611"/>
                                        </p:tgtEl>
                                        <p:attrNameLst>
                                          <p:attrName>style.color</p:attrName>
                                        </p:attrNameLst>
                                      </p:cBhvr>
                                      <p:to>
                                        <a:schemeClr val="tx1"/>
                                      </p:to>
                                    </p:animClr>
                                  </p:childTnLst>
                                </p:cTn>
                              </p:par>
                            </p:childTnLst>
                          </p:cTn>
                        </p:par>
                        <p:par>
                          <p:cTn id="18" fill="hold">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68610">
                                            <p:txEl>
                                              <p:pRg st="0" end="0"/>
                                            </p:txEl>
                                          </p:spTgt>
                                        </p:tgtEl>
                                        <p:attrNameLst>
                                          <p:attrName>style.visibility</p:attrName>
                                        </p:attrNameLst>
                                      </p:cBhvr>
                                      <p:to>
                                        <p:strVal val="visible"/>
                                      </p:to>
                                    </p:set>
                                    <p:anim calcmode="lin" valueType="num">
                                      <p:cBhvr>
                                        <p:cTn id="21" dur="2000" fill="hold"/>
                                        <p:tgtEl>
                                          <p:spTgt spid="68610">
                                            <p:txEl>
                                              <p:pRg st="0" end="0"/>
                                            </p:txEl>
                                          </p:spTgt>
                                        </p:tgtEl>
                                        <p:attrNameLst>
                                          <p:attrName>ppt_w</p:attrName>
                                        </p:attrNameLst>
                                      </p:cBhvr>
                                      <p:tavLst>
                                        <p:tav tm="0">
                                          <p:val>
                                            <p:fltVal val="0"/>
                                          </p:val>
                                        </p:tav>
                                        <p:tav tm="100000">
                                          <p:val>
                                            <p:strVal val="#ppt_w"/>
                                          </p:val>
                                        </p:tav>
                                      </p:tavLst>
                                    </p:anim>
                                    <p:anim calcmode="lin" valueType="num">
                                      <p:cBhvr>
                                        <p:cTn id="22" dur="2000" fill="hold"/>
                                        <p:tgtEl>
                                          <p:spTgt spid="68610">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tmplLst>
          <p:tmpl lvl="1">
            <p:tnLst>
              <p:par>
                <p:cTn presetID="23" presetClass="entr" presetSubtype="16" fill="hold" nodeType="afterEffect">
                  <p:stCondLst>
                    <p:cond delay="0"/>
                  </p:stCondLst>
                  <p:childTnLst>
                    <p:set>
                      <p:cBhvr>
                        <p:cTn dur="1" fill="hold">
                          <p:stCondLst>
                            <p:cond delay="0"/>
                          </p:stCondLst>
                        </p:cTn>
                        <p:tgtEl>
                          <p:spTgt spid="68610"/>
                        </p:tgtEl>
                        <p:attrNameLst>
                          <p:attrName>style.visibility</p:attrName>
                        </p:attrNameLst>
                      </p:cBhvr>
                      <p:to>
                        <p:strVal val="visible"/>
                      </p:to>
                    </p:set>
                    <p:anim calcmode="lin" valueType="num">
                      <p:cBhvr>
                        <p:cTn dur="2000" fill="hold"/>
                        <p:tgtEl>
                          <p:spTgt spid="68610"/>
                        </p:tgtEl>
                        <p:attrNameLst>
                          <p:attrName>ppt_w</p:attrName>
                        </p:attrNameLst>
                      </p:cBhvr>
                      <p:tavLst>
                        <p:tav tm="0">
                          <p:val>
                            <p:fltVal val="0"/>
                          </p:val>
                        </p:tav>
                        <p:tav tm="100000">
                          <p:val>
                            <p:strVal val="#ppt_w"/>
                          </p:val>
                        </p:tav>
                      </p:tavLst>
                    </p:anim>
                    <p:anim calcmode="lin" valueType="num">
                      <p:cBhvr>
                        <p:cTn dur="2000" fill="hold"/>
                        <p:tgtEl>
                          <p:spTgt spid="68610"/>
                        </p:tgtEl>
                        <p:attrNameLst>
                          <p:attrName>ppt_h</p:attrName>
                        </p:attrNameLst>
                      </p:cBhvr>
                      <p:tavLst>
                        <p:tav tm="0">
                          <p:val>
                            <p:fltVal val="0"/>
                          </p:val>
                        </p:tav>
                        <p:tav tm="100000">
                          <p:val>
                            <p:strVal val="#ppt_h"/>
                          </p:val>
                        </p:tav>
                      </p:tavLst>
                    </p:anim>
                  </p:childTnLst>
                </p:cTn>
              </p:par>
            </p:tnLst>
          </p:tmpl>
        </p:tmplLst>
      </p:bldP>
      <p:bldP spid="68611" grpId="0"/>
      <p:bldP spid="68611" grpId="1"/>
    </p:bldLst>
  </p:timing>
  <p:txStyles>
    <p:titleStyle>
      <a:lvl1pPr algn="ctr" rtl="0" fontAlgn="base">
        <a:spcBef>
          <a:spcPct val="0"/>
        </a:spcBef>
        <a:spcAft>
          <a:spcPct val="0"/>
        </a:spcAft>
        <a:defRPr sz="3200" b="1">
          <a:solidFill>
            <a:srgbClr val="FF3300"/>
          </a:solidFill>
          <a:latin typeface="+mj-lt"/>
          <a:ea typeface="+mj-ea"/>
          <a:cs typeface="+mj-cs"/>
        </a:defRPr>
      </a:lvl1pPr>
      <a:lvl2pPr algn="ctr" rtl="0" fontAlgn="base">
        <a:spcBef>
          <a:spcPct val="0"/>
        </a:spcBef>
        <a:spcAft>
          <a:spcPct val="0"/>
        </a:spcAft>
        <a:defRPr sz="3200" b="1">
          <a:solidFill>
            <a:srgbClr val="FF3300"/>
          </a:solidFill>
          <a:latin typeface="Arial" charset="0"/>
        </a:defRPr>
      </a:lvl2pPr>
      <a:lvl3pPr algn="ctr" rtl="0" fontAlgn="base">
        <a:spcBef>
          <a:spcPct val="0"/>
        </a:spcBef>
        <a:spcAft>
          <a:spcPct val="0"/>
        </a:spcAft>
        <a:defRPr sz="3200" b="1">
          <a:solidFill>
            <a:srgbClr val="FF3300"/>
          </a:solidFill>
          <a:latin typeface="Arial" charset="0"/>
        </a:defRPr>
      </a:lvl3pPr>
      <a:lvl4pPr algn="ctr" rtl="0" fontAlgn="base">
        <a:spcBef>
          <a:spcPct val="0"/>
        </a:spcBef>
        <a:spcAft>
          <a:spcPct val="0"/>
        </a:spcAft>
        <a:defRPr sz="3200" b="1">
          <a:solidFill>
            <a:srgbClr val="FF3300"/>
          </a:solidFill>
          <a:latin typeface="Arial" charset="0"/>
        </a:defRPr>
      </a:lvl4pPr>
      <a:lvl5pPr algn="ctr" rtl="0" fontAlgn="base">
        <a:spcBef>
          <a:spcPct val="0"/>
        </a:spcBef>
        <a:spcAft>
          <a:spcPct val="0"/>
        </a:spcAft>
        <a:defRPr sz="3200" b="1">
          <a:solidFill>
            <a:srgbClr val="FF3300"/>
          </a:solidFill>
          <a:latin typeface="Arial" charset="0"/>
        </a:defRPr>
      </a:lvl5pPr>
      <a:lvl6pPr marL="457200" algn="ctr" rtl="0" fontAlgn="base">
        <a:spcBef>
          <a:spcPct val="0"/>
        </a:spcBef>
        <a:spcAft>
          <a:spcPct val="0"/>
        </a:spcAft>
        <a:defRPr sz="3200" b="1">
          <a:solidFill>
            <a:srgbClr val="FF3300"/>
          </a:solidFill>
          <a:latin typeface="Arial" charset="0"/>
        </a:defRPr>
      </a:lvl6pPr>
      <a:lvl7pPr marL="914400" algn="ctr" rtl="0" fontAlgn="base">
        <a:spcBef>
          <a:spcPct val="0"/>
        </a:spcBef>
        <a:spcAft>
          <a:spcPct val="0"/>
        </a:spcAft>
        <a:defRPr sz="3200" b="1">
          <a:solidFill>
            <a:srgbClr val="FF3300"/>
          </a:solidFill>
          <a:latin typeface="Arial" charset="0"/>
        </a:defRPr>
      </a:lvl7pPr>
      <a:lvl8pPr marL="1371600" algn="ctr" rtl="0" fontAlgn="base">
        <a:spcBef>
          <a:spcPct val="0"/>
        </a:spcBef>
        <a:spcAft>
          <a:spcPct val="0"/>
        </a:spcAft>
        <a:defRPr sz="3200" b="1">
          <a:solidFill>
            <a:srgbClr val="FF3300"/>
          </a:solidFill>
          <a:latin typeface="Arial" charset="0"/>
        </a:defRPr>
      </a:lvl8pPr>
      <a:lvl9pPr marL="1828800" algn="ctr" rtl="0" fontAlgn="base">
        <a:spcBef>
          <a:spcPct val="0"/>
        </a:spcBef>
        <a:spcAft>
          <a:spcPct val="0"/>
        </a:spcAft>
        <a:defRPr sz="3200" b="1">
          <a:solidFill>
            <a:srgbClr val="FF3300"/>
          </a:solidFill>
          <a:latin typeface="Arial" charset="0"/>
        </a:defRPr>
      </a:lvl9pPr>
    </p:titleStyle>
    <p:bodyStyle>
      <a:lvl1pPr marL="342900" indent="-342900" algn="ctr" rtl="0" fontAlgn="base">
        <a:spcBef>
          <a:spcPct val="0"/>
        </a:spcBef>
        <a:spcAft>
          <a:spcPct val="50000"/>
        </a:spcAft>
        <a:defRPr sz="2800">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defRPr>
      </a:lvl2pPr>
      <a:lvl3pPr marL="1143000" indent="-228600" algn="l" rtl="0" fontAlgn="base">
        <a:spcBef>
          <a:spcPct val="20000"/>
        </a:spcBef>
        <a:spcAft>
          <a:spcPct val="0"/>
        </a:spcAft>
        <a:defRPr sz="2400">
          <a:solidFill>
            <a:schemeClr val="tx1"/>
          </a:solidFill>
          <a:latin typeface="+mn-lt"/>
        </a:defRPr>
      </a:lvl3pPr>
      <a:lvl4pPr marL="1600200" indent="-228600" algn="l" rtl="0" fontAlgn="base">
        <a:spcBef>
          <a:spcPct val="20000"/>
        </a:spcBef>
        <a:spcAft>
          <a:spcPct val="0"/>
        </a:spcAft>
        <a:defRPr sz="2000">
          <a:solidFill>
            <a:schemeClr val="tx1"/>
          </a:solidFill>
          <a:latin typeface="+mn-lt"/>
        </a:defRPr>
      </a:lvl4pPr>
      <a:lvl5pPr marL="2057400" indent="-228600" algn="l" rtl="0" fontAlgn="base">
        <a:spcBef>
          <a:spcPct val="20000"/>
        </a:spcBef>
        <a:spcAft>
          <a:spcPct val="0"/>
        </a:spcAft>
        <a:defRPr sz="2000">
          <a:solidFill>
            <a:schemeClr val="tx1"/>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0" y="2060575"/>
            <a:ext cx="9144000" cy="2089150"/>
          </a:xfrm>
          <a:prstGeom prst="rect">
            <a:avLst/>
          </a:prstGeom>
          <a:solidFill>
            <a:srgbClr val="000000"/>
          </a:solidFill>
          <a:ln w="9525">
            <a:noFill/>
            <a:miter lim="800000"/>
            <a:headEnd/>
            <a:tailEnd/>
          </a:ln>
          <a:effectLst/>
        </p:spPr>
        <p:txBody>
          <a:bodyPr/>
          <a:lstStyle/>
          <a:p>
            <a:pPr algn="ctr" eaLnBrk="0" hangingPunct="0">
              <a:spcAft>
                <a:spcPct val="0"/>
              </a:spcAft>
            </a:pPr>
            <a:r>
              <a:rPr lang="en-US" sz="4800" b="1">
                <a:solidFill>
                  <a:srgbClr val="FF201B"/>
                </a:solidFill>
                <a:effectLst>
                  <a:outerShdw blurRad="38100" dist="38100" dir="2700000" algn="tl">
                    <a:srgbClr val="FFFFFF"/>
                  </a:outerShdw>
                </a:effectLst>
                <a:latin typeface="Arial Black" pitchFamily="34" charset="0"/>
              </a:rPr>
              <a:t>Introduction </a:t>
            </a:r>
          </a:p>
          <a:p>
            <a:pPr algn="ctr" eaLnBrk="0" hangingPunct="0">
              <a:spcAft>
                <a:spcPct val="0"/>
              </a:spcAft>
            </a:pPr>
            <a:r>
              <a:rPr lang="en-US" sz="4800" b="1">
                <a:solidFill>
                  <a:srgbClr val="FF201B"/>
                </a:solidFill>
                <a:effectLst>
                  <a:outerShdw blurRad="38100" dist="38100" dir="2700000" algn="tl">
                    <a:srgbClr val="FFFFFF"/>
                  </a:outerShdw>
                </a:effectLst>
                <a:latin typeface="Arial Black" pitchFamily="34" charset="0"/>
              </a:rPr>
              <a:t>to Effective Communication</a:t>
            </a:r>
            <a:endParaRPr lang="en-AU" sz="6000" b="1">
              <a:solidFill>
                <a:srgbClr val="FF201B"/>
              </a:solidFill>
              <a:effectLst>
                <a:outerShdw blurRad="38100" dist="38100" dir="2700000" algn="tl">
                  <a:srgbClr val="FFFFFF"/>
                </a:outerShdw>
              </a:effectLst>
              <a:latin typeface="Arial Black" pitchFamily="34" charset="0"/>
            </a:endParaRPr>
          </a:p>
        </p:txBody>
      </p:sp>
      <p:sp>
        <p:nvSpPr>
          <p:cNvPr id="71683" name="Text Box 3"/>
          <p:cNvSpPr txBox="1">
            <a:spLocks noChangeArrowheads="1"/>
          </p:cNvSpPr>
          <p:nvPr/>
        </p:nvSpPr>
        <p:spPr bwMode="auto">
          <a:xfrm>
            <a:off x="468313" y="4868863"/>
            <a:ext cx="3095625" cy="366712"/>
          </a:xfrm>
          <a:prstGeom prst="rect">
            <a:avLst/>
          </a:prstGeom>
          <a:noFill/>
          <a:ln w="9525">
            <a:noFill/>
            <a:miter lim="800000"/>
            <a:headEnd/>
            <a:tailEnd/>
          </a:ln>
          <a:effectLst/>
        </p:spPr>
        <p:txBody>
          <a:bodyPr>
            <a:spAutoFit/>
          </a:bodyPr>
          <a:lstStyle/>
          <a:p>
            <a:pPr eaLnBrk="0" hangingPunct="0">
              <a:spcBef>
                <a:spcPct val="50000"/>
              </a:spcBef>
              <a:spcAft>
                <a:spcPct val="0"/>
              </a:spcAft>
            </a:pPr>
            <a:endParaRPr lang="en-AU" sz="1800"/>
          </a:p>
        </p:txBody>
      </p:sp>
      <p:pic>
        <p:nvPicPr>
          <p:cNvPr id="71684" name="Picture 4" descr="Colour logo"/>
          <p:cNvPicPr>
            <a:picLocks noChangeAspect="1" noChangeArrowheads="1"/>
          </p:cNvPicPr>
          <p:nvPr/>
        </p:nvPicPr>
        <p:blipFill>
          <a:blip r:embed="rId3" cstate="print"/>
          <a:srcRect/>
          <a:stretch>
            <a:fillRect/>
          </a:stretch>
        </p:blipFill>
        <p:spPr bwMode="auto">
          <a:xfrm>
            <a:off x="2771775" y="0"/>
            <a:ext cx="3602038" cy="1301750"/>
          </a:xfrm>
          <a:prstGeom prst="rect">
            <a:avLst/>
          </a:prstGeom>
          <a:noFill/>
        </p:spPr>
      </p:pic>
      <p:pic>
        <p:nvPicPr>
          <p:cNvPr id="71685" name="Picture 5" descr="Black_horizontal"/>
          <p:cNvPicPr>
            <a:picLocks noChangeAspect="1" noChangeArrowheads="1"/>
          </p:cNvPicPr>
          <p:nvPr/>
        </p:nvPicPr>
        <p:blipFill>
          <a:blip r:embed="rId4"/>
          <a:srcRect/>
          <a:stretch>
            <a:fillRect/>
          </a:stretch>
        </p:blipFill>
        <p:spPr bwMode="auto">
          <a:xfrm>
            <a:off x="5076825" y="5589588"/>
            <a:ext cx="3779838" cy="969962"/>
          </a:xfrm>
          <a:prstGeom prst="rect">
            <a:avLst/>
          </a:prstGeom>
          <a:noFill/>
        </p:spPr>
      </p:pic>
      <p:sp>
        <p:nvSpPr>
          <p:cNvPr id="71686" name="Text Box 6"/>
          <p:cNvSpPr txBox="1">
            <a:spLocks noChangeArrowheads="1"/>
          </p:cNvSpPr>
          <p:nvPr/>
        </p:nvSpPr>
        <p:spPr bwMode="auto">
          <a:xfrm>
            <a:off x="0" y="6537325"/>
            <a:ext cx="1511300" cy="320675"/>
          </a:xfrm>
          <a:prstGeom prst="rect">
            <a:avLst/>
          </a:prstGeom>
          <a:noFill/>
          <a:ln w="9525">
            <a:noFill/>
            <a:miter lim="800000"/>
            <a:headEnd/>
            <a:tailEnd/>
          </a:ln>
          <a:effectLst/>
        </p:spPr>
        <p:txBody>
          <a:bodyPr>
            <a:spAutoFit/>
          </a:bodyPr>
          <a:lstStyle/>
          <a:p>
            <a:pPr eaLnBrk="0" hangingPunct="0">
              <a:spcBef>
                <a:spcPct val="50000"/>
              </a:spcBef>
              <a:spcAft>
                <a:spcPct val="0"/>
              </a:spcAft>
            </a:pPr>
            <a:r>
              <a:rPr lang="en-AU" sz="1500" b="1"/>
              <a:t>© 2006</a:t>
            </a: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268413"/>
          </a:xfrm>
        </p:spPr>
        <p:txBody>
          <a:bodyPr/>
          <a:lstStyle/>
          <a:p>
            <a:r>
              <a:rPr lang="en-US" sz="2800">
                <a:solidFill>
                  <a:srgbClr val="FF201B"/>
                </a:solidFill>
              </a:rPr>
              <a:t>Barriers to Effective Communication</a:t>
            </a:r>
            <a:endParaRPr lang="en-AU" sz="2800">
              <a:solidFill>
                <a:srgbClr val="FF201B"/>
              </a:solidFill>
            </a:endParaRPr>
          </a:p>
        </p:txBody>
      </p:sp>
      <p:grpSp>
        <p:nvGrpSpPr>
          <p:cNvPr id="81923" name="Group 3"/>
          <p:cNvGrpSpPr>
            <a:grpSpLocks/>
          </p:cNvGrpSpPr>
          <p:nvPr/>
        </p:nvGrpSpPr>
        <p:grpSpPr bwMode="auto">
          <a:xfrm>
            <a:off x="152400" y="1676400"/>
            <a:ext cx="8591550" cy="4603750"/>
            <a:chOff x="96" y="1056"/>
            <a:chExt cx="5412" cy="2900"/>
          </a:xfrm>
        </p:grpSpPr>
        <p:sp>
          <p:nvSpPr>
            <p:cNvPr id="81924" name="Oval 4"/>
            <p:cNvSpPr>
              <a:spLocks noChangeArrowheads="1"/>
            </p:cNvSpPr>
            <p:nvPr/>
          </p:nvSpPr>
          <p:spPr bwMode="auto">
            <a:xfrm>
              <a:off x="2016" y="1824"/>
              <a:ext cx="1872" cy="864"/>
            </a:xfrm>
            <a:prstGeom prst="ellipse">
              <a:avLst/>
            </a:prstGeom>
            <a:solidFill>
              <a:srgbClr val="CCFFFF"/>
            </a:solidFill>
            <a:ln w="9525">
              <a:solidFill>
                <a:schemeClr val="tx1"/>
              </a:solidFill>
              <a:round/>
              <a:headEnd/>
              <a:tailEnd/>
            </a:ln>
            <a:effectLst/>
          </p:spPr>
          <p:txBody>
            <a:bodyPr wrap="none" anchor="ctr"/>
            <a:lstStyle/>
            <a:p>
              <a:pPr algn="ctr">
                <a:spcAft>
                  <a:spcPct val="0"/>
                </a:spcAft>
              </a:pPr>
              <a:r>
                <a:rPr lang="en-US" sz="1800" b="1"/>
                <a:t>Barriers to </a:t>
              </a:r>
            </a:p>
            <a:p>
              <a:pPr algn="ctr">
                <a:spcAft>
                  <a:spcPct val="0"/>
                </a:spcAft>
              </a:pPr>
              <a:r>
                <a:rPr lang="en-US" sz="1800" b="1"/>
                <a:t>effective</a:t>
              </a:r>
              <a:br>
                <a:rPr lang="en-US" sz="1800" b="1"/>
              </a:br>
              <a:r>
                <a:rPr lang="en-US" sz="1800" b="1"/>
                <a:t> communication</a:t>
              </a:r>
              <a:endParaRPr lang="en-AU" sz="1800" b="1"/>
            </a:p>
          </p:txBody>
        </p:sp>
        <p:sp>
          <p:nvSpPr>
            <p:cNvPr id="81925" name="Line 5"/>
            <p:cNvSpPr>
              <a:spLocks noChangeShapeType="1"/>
            </p:cNvSpPr>
            <p:nvPr/>
          </p:nvSpPr>
          <p:spPr bwMode="auto">
            <a:xfrm flipH="1" flipV="1">
              <a:off x="2928" y="1344"/>
              <a:ext cx="0" cy="480"/>
            </a:xfrm>
            <a:prstGeom prst="line">
              <a:avLst/>
            </a:prstGeom>
            <a:noFill/>
            <a:ln w="9525">
              <a:solidFill>
                <a:schemeClr val="tx1"/>
              </a:solidFill>
              <a:round/>
              <a:headEnd/>
              <a:tailEnd/>
            </a:ln>
            <a:effectLst/>
          </p:spPr>
          <p:txBody>
            <a:bodyPr/>
            <a:lstStyle/>
            <a:p>
              <a:endParaRPr lang="en-US"/>
            </a:p>
          </p:txBody>
        </p:sp>
        <p:sp>
          <p:nvSpPr>
            <p:cNvPr id="81926" name="Line 6"/>
            <p:cNvSpPr>
              <a:spLocks noChangeShapeType="1"/>
            </p:cNvSpPr>
            <p:nvPr/>
          </p:nvSpPr>
          <p:spPr bwMode="auto">
            <a:xfrm flipV="1">
              <a:off x="3408" y="1488"/>
              <a:ext cx="384" cy="384"/>
            </a:xfrm>
            <a:prstGeom prst="line">
              <a:avLst/>
            </a:prstGeom>
            <a:noFill/>
            <a:ln w="9525">
              <a:solidFill>
                <a:schemeClr val="tx1"/>
              </a:solidFill>
              <a:round/>
              <a:headEnd/>
              <a:tailEnd/>
            </a:ln>
            <a:effectLst/>
          </p:spPr>
          <p:txBody>
            <a:bodyPr/>
            <a:lstStyle/>
            <a:p>
              <a:endParaRPr lang="en-US"/>
            </a:p>
          </p:txBody>
        </p:sp>
        <p:sp>
          <p:nvSpPr>
            <p:cNvPr id="81927" name="Line 7"/>
            <p:cNvSpPr>
              <a:spLocks noChangeShapeType="1"/>
            </p:cNvSpPr>
            <p:nvPr/>
          </p:nvSpPr>
          <p:spPr bwMode="auto">
            <a:xfrm flipV="1">
              <a:off x="3792" y="1920"/>
              <a:ext cx="768" cy="144"/>
            </a:xfrm>
            <a:prstGeom prst="line">
              <a:avLst/>
            </a:prstGeom>
            <a:noFill/>
            <a:ln w="9525">
              <a:solidFill>
                <a:schemeClr val="tx1"/>
              </a:solidFill>
              <a:round/>
              <a:headEnd/>
              <a:tailEnd/>
            </a:ln>
            <a:effectLst/>
          </p:spPr>
          <p:txBody>
            <a:bodyPr/>
            <a:lstStyle/>
            <a:p>
              <a:endParaRPr lang="en-US"/>
            </a:p>
          </p:txBody>
        </p:sp>
        <p:sp>
          <p:nvSpPr>
            <p:cNvPr id="81928" name="Line 8"/>
            <p:cNvSpPr>
              <a:spLocks noChangeShapeType="1"/>
            </p:cNvSpPr>
            <p:nvPr/>
          </p:nvSpPr>
          <p:spPr bwMode="auto">
            <a:xfrm>
              <a:off x="3840" y="2352"/>
              <a:ext cx="768" cy="192"/>
            </a:xfrm>
            <a:prstGeom prst="line">
              <a:avLst/>
            </a:prstGeom>
            <a:noFill/>
            <a:ln w="9525">
              <a:solidFill>
                <a:schemeClr val="tx1"/>
              </a:solidFill>
              <a:round/>
              <a:headEnd/>
              <a:tailEnd/>
            </a:ln>
            <a:effectLst/>
          </p:spPr>
          <p:txBody>
            <a:bodyPr/>
            <a:lstStyle/>
            <a:p>
              <a:endParaRPr lang="en-US"/>
            </a:p>
          </p:txBody>
        </p:sp>
        <p:sp>
          <p:nvSpPr>
            <p:cNvPr id="81929" name="Line 9"/>
            <p:cNvSpPr>
              <a:spLocks noChangeShapeType="1"/>
            </p:cNvSpPr>
            <p:nvPr/>
          </p:nvSpPr>
          <p:spPr bwMode="auto">
            <a:xfrm>
              <a:off x="3648" y="2544"/>
              <a:ext cx="672" cy="576"/>
            </a:xfrm>
            <a:prstGeom prst="line">
              <a:avLst/>
            </a:prstGeom>
            <a:noFill/>
            <a:ln w="9525">
              <a:solidFill>
                <a:schemeClr val="tx1"/>
              </a:solidFill>
              <a:round/>
              <a:headEnd/>
              <a:tailEnd/>
            </a:ln>
            <a:effectLst/>
          </p:spPr>
          <p:txBody>
            <a:bodyPr/>
            <a:lstStyle/>
            <a:p>
              <a:endParaRPr lang="en-US"/>
            </a:p>
          </p:txBody>
        </p:sp>
        <p:sp>
          <p:nvSpPr>
            <p:cNvPr id="81930" name="Line 10"/>
            <p:cNvSpPr>
              <a:spLocks noChangeShapeType="1"/>
            </p:cNvSpPr>
            <p:nvPr/>
          </p:nvSpPr>
          <p:spPr bwMode="auto">
            <a:xfrm>
              <a:off x="3264" y="2688"/>
              <a:ext cx="480" cy="816"/>
            </a:xfrm>
            <a:prstGeom prst="line">
              <a:avLst/>
            </a:prstGeom>
            <a:noFill/>
            <a:ln w="9525">
              <a:solidFill>
                <a:schemeClr val="tx1"/>
              </a:solidFill>
              <a:round/>
              <a:headEnd/>
              <a:tailEnd/>
            </a:ln>
            <a:effectLst/>
          </p:spPr>
          <p:txBody>
            <a:bodyPr/>
            <a:lstStyle/>
            <a:p>
              <a:endParaRPr lang="en-US"/>
            </a:p>
          </p:txBody>
        </p:sp>
        <p:sp>
          <p:nvSpPr>
            <p:cNvPr id="81931" name="Line 11"/>
            <p:cNvSpPr>
              <a:spLocks noChangeShapeType="1"/>
            </p:cNvSpPr>
            <p:nvPr/>
          </p:nvSpPr>
          <p:spPr bwMode="auto">
            <a:xfrm flipH="1">
              <a:off x="2448" y="2688"/>
              <a:ext cx="336" cy="864"/>
            </a:xfrm>
            <a:prstGeom prst="line">
              <a:avLst/>
            </a:prstGeom>
            <a:noFill/>
            <a:ln w="9525">
              <a:solidFill>
                <a:schemeClr val="tx1"/>
              </a:solidFill>
              <a:round/>
              <a:headEnd/>
              <a:tailEnd/>
            </a:ln>
            <a:effectLst/>
          </p:spPr>
          <p:txBody>
            <a:bodyPr/>
            <a:lstStyle/>
            <a:p>
              <a:endParaRPr lang="en-US"/>
            </a:p>
          </p:txBody>
        </p:sp>
        <p:sp>
          <p:nvSpPr>
            <p:cNvPr id="81932" name="Line 12"/>
            <p:cNvSpPr>
              <a:spLocks noChangeShapeType="1"/>
            </p:cNvSpPr>
            <p:nvPr/>
          </p:nvSpPr>
          <p:spPr bwMode="auto">
            <a:xfrm flipH="1">
              <a:off x="1824" y="2592"/>
              <a:ext cx="528" cy="528"/>
            </a:xfrm>
            <a:prstGeom prst="line">
              <a:avLst/>
            </a:prstGeom>
            <a:noFill/>
            <a:ln w="9525">
              <a:solidFill>
                <a:schemeClr val="tx1"/>
              </a:solidFill>
              <a:round/>
              <a:headEnd/>
              <a:tailEnd/>
            </a:ln>
            <a:effectLst/>
          </p:spPr>
          <p:txBody>
            <a:bodyPr/>
            <a:lstStyle/>
            <a:p>
              <a:endParaRPr lang="en-US"/>
            </a:p>
          </p:txBody>
        </p:sp>
        <p:sp>
          <p:nvSpPr>
            <p:cNvPr id="81933" name="Line 13"/>
            <p:cNvSpPr>
              <a:spLocks noChangeShapeType="1"/>
            </p:cNvSpPr>
            <p:nvPr/>
          </p:nvSpPr>
          <p:spPr bwMode="auto">
            <a:xfrm flipH="1">
              <a:off x="1296" y="2352"/>
              <a:ext cx="720" cy="192"/>
            </a:xfrm>
            <a:prstGeom prst="line">
              <a:avLst/>
            </a:prstGeom>
            <a:noFill/>
            <a:ln w="9525">
              <a:solidFill>
                <a:schemeClr val="tx1"/>
              </a:solidFill>
              <a:round/>
              <a:headEnd/>
              <a:tailEnd/>
            </a:ln>
            <a:effectLst/>
          </p:spPr>
          <p:txBody>
            <a:bodyPr/>
            <a:lstStyle/>
            <a:p>
              <a:endParaRPr lang="en-US"/>
            </a:p>
          </p:txBody>
        </p:sp>
        <p:sp>
          <p:nvSpPr>
            <p:cNvPr id="81934" name="Line 14"/>
            <p:cNvSpPr>
              <a:spLocks noChangeShapeType="1"/>
            </p:cNvSpPr>
            <p:nvPr/>
          </p:nvSpPr>
          <p:spPr bwMode="auto">
            <a:xfrm flipH="1" flipV="1">
              <a:off x="1152" y="1920"/>
              <a:ext cx="912" cy="192"/>
            </a:xfrm>
            <a:prstGeom prst="line">
              <a:avLst/>
            </a:prstGeom>
            <a:noFill/>
            <a:ln w="9525">
              <a:solidFill>
                <a:schemeClr val="tx1"/>
              </a:solidFill>
              <a:round/>
              <a:headEnd/>
              <a:tailEnd/>
            </a:ln>
            <a:effectLst/>
          </p:spPr>
          <p:txBody>
            <a:bodyPr/>
            <a:lstStyle/>
            <a:p>
              <a:endParaRPr lang="en-US"/>
            </a:p>
          </p:txBody>
        </p:sp>
        <p:sp>
          <p:nvSpPr>
            <p:cNvPr id="81935" name="Line 15"/>
            <p:cNvSpPr>
              <a:spLocks noChangeShapeType="1"/>
            </p:cNvSpPr>
            <p:nvPr/>
          </p:nvSpPr>
          <p:spPr bwMode="auto">
            <a:xfrm flipH="1" flipV="1">
              <a:off x="2064" y="1536"/>
              <a:ext cx="432" cy="336"/>
            </a:xfrm>
            <a:prstGeom prst="line">
              <a:avLst/>
            </a:prstGeom>
            <a:noFill/>
            <a:ln w="9525">
              <a:solidFill>
                <a:schemeClr val="tx1"/>
              </a:solidFill>
              <a:round/>
              <a:headEnd/>
              <a:tailEnd/>
            </a:ln>
            <a:effectLst/>
          </p:spPr>
          <p:txBody>
            <a:bodyPr/>
            <a:lstStyle/>
            <a:p>
              <a:endParaRPr lang="en-US"/>
            </a:p>
          </p:txBody>
        </p:sp>
        <p:sp>
          <p:nvSpPr>
            <p:cNvPr id="81936" name="Rectangle 16"/>
            <p:cNvSpPr>
              <a:spLocks noChangeArrowheads="1"/>
            </p:cNvSpPr>
            <p:nvPr/>
          </p:nvSpPr>
          <p:spPr bwMode="auto">
            <a:xfrm>
              <a:off x="2448" y="1056"/>
              <a:ext cx="876" cy="231"/>
            </a:xfrm>
            <a:prstGeom prst="rect">
              <a:avLst/>
            </a:prstGeom>
            <a:noFill/>
            <a:ln w="9525">
              <a:noFill/>
              <a:miter lim="800000"/>
              <a:headEnd/>
              <a:tailEnd/>
            </a:ln>
            <a:effectLst/>
          </p:spPr>
          <p:txBody>
            <a:bodyPr wrap="none">
              <a:spAutoFit/>
            </a:bodyPr>
            <a:lstStyle/>
            <a:p>
              <a:pPr>
                <a:spcAft>
                  <a:spcPct val="0"/>
                </a:spcAft>
              </a:pPr>
              <a:r>
                <a:rPr lang="en-US" sz="1800"/>
                <a:t> </a:t>
              </a:r>
              <a:r>
                <a:rPr lang="en-US" sz="1800" b="1"/>
                <a:t>Language</a:t>
              </a:r>
              <a:r>
                <a:rPr lang="en-US" sz="1800"/>
                <a:t> </a:t>
              </a:r>
              <a:endParaRPr lang="en-AU" sz="1800"/>
            </a:p>
          </p:txBody>
        </p:sp>
        <p:sp>
          <p:nvSpPr>
            <p:cNvPr id="81937" name="Rectangle 17"/>
            <p:cNvSpPr>
              <a:spLocks noChangeArrowheads="1"/>
            </p:cNvSpPr>
            <p:nvPr/>
          </p:nvSpPr>
          <p:spPr bwMode="auto">
            <a:xfrm>
              <a:off x="3840" y="1248"/>
              <a:ext cx="508" cy="231"/>
            </a:xfrm>
            <a:prstGeom prst="rect">
              <a:avLst/>
            </a:prstGeom>
            <a:noFill/>
            <a:ln w="9525">
              <a:noFill/>
              <a:miter lim="800000"/>
              <a:headEnd/>
              <a:tailEnd/>
            </a:ln>
            <a:effectLst/>
          </p:spPr>
          <p:txBody>
            <a:bodyPr wrap="none">
              <a:spAutoFit/>
            </a:bodyPr>
            <a:lstStyle/>
            <a:p>
              <a:pPr>
                <a:spcBef>
                  <a:spcPct val="20000"/>
                </a:spcBef>
                <a:spcAft>
                  <a:spcPct val="0"/>
                </a:spcAft>
              </a:pPr>
              <a:r>
                <a:rPr lang="en-US" sz="1800" b="1"/>
                <a:t>Noise</a:t>
              </a:r>
            </a:p>
          </p:txBody>
        </p:sp>
        <p:sp>
          <p:nvSpPr>
            <p:cNvPr id="81938" name="Rectangle 18"/>
            <p:cNvSpPr>
              <a:spLocks noChangeArrowheads="1"/>
            </p:cNvSpPr>
            <p:nvPr/>
          </p:nvSpPr>
          <p:spPr bwMode="auto">
            <a:xfrm>
              <a:off x="1536" y="1248"/>
              <a:ext cx="452" cy="231"/>
            </a:xfrm>
            <a:prstGeom prst="rect">
              <a:avLst/>
            </a:prstGeom>
            <a:noFill/>
            <a:ln w="9525">
              <a:noFill/>
              <a:miter lim="800000"/>
              <a:headEnd/>
              <a:tailEnd/>
            </a:ln>
            <a:effectLst/>
          </p:spPr>
          <p:txBody>
            <a:bodyPr wrap="none">
              <a:spAutoFit/>
            </a:bodyPr>
            <a:lstStyle/>
            <a:p>
              <a:pPr>
                <a:spcAft>
                  <a:spcPct val="0"/>
                </a:spcAft>
              </a:pPr>
              <a:r>
                <a:rPr lang="en-US" sz="1800" b="1"/>
                <a:t>Time</a:t>
              </a:r>
              <a:endParaRPr lang="en-AU" sz="1800" b="1"/>
            </a:p>
          </p:txBody>
        </p:sp>
        <p:sp>
          <p:nvSpPr>
            <p:cNvPr id="81939" name="Rectangle 19"/>
            <p:cNvSpPr>
              <a:spLocks noChangeArrowheads="1"/>
            </p:cNvSpPr>
            <p:nvPr/>
          </p:nvSpPr>
          <p:spPr bwMode="auto">
            <a:xfrm>
              <a:off x="4560" y="1728"/>
              <a:ext cx="948" cy="231"/>
            </a:xfrm>
            <a:prstGeom prst="rect">
              <a:avLst/>
            </a:prstGeom>
            <a:noFill/>
            <a:ln w="9525">
              <a:noFill/>
              <a:miter lim="800000"/>
              <a:headEnd/>
              <a:tailEnd/>
            </a:ln>
            <a:effectLst/>
          </p:spPr>
          <p:txBody>
            <a:bodyPr wrap="none">
              <a:spAutoFit/>
            </a:bodyPr>
            <a:lstStyle/>
            <a:p>
              <a:pPr>
                <a:spcAft>
                  <a:spcPct val="0"/>
                </a:spcAft>
              </a:pPr>
              <a:r>
                <a:rPr lang="en-US" sz="1800" b="1"/>
                <a:t>Distractions</a:t>
              </a:r>
              <a:endParaRPr lang="en-AU" sz="1800" b="1"/>
            </a:p>
          </p:txBody>
        </p:sp>
        <p:sp>
          <p:nvSpPr>
            <p:cNvPr id="81940" name="Rectangle 20"/>
            <p:cNvSpPr>
              <a:spLocks noChangeArrowheads="1"/>
            </p:cNvSpPr>
            <p:nvPr/>
          </p:nvSpPr>
          <p:spPr bwMode="auto">
            <a:xfrm>
              <a:off x="192" y="1728"/>
              <a:ext cx="1004" cy="231"/>
            </a:xfrm>
            <a:prstGeom prst="rect">
              <a:avLst/>
            </a:prstGeom>
            <a:noFill/>
            <a:ln w="9525">
              <a:noFill/>
              <a:miter lim="800000"/>
              <a:headEnd/>
              <a:tailEnd/>
            </a:ln>
            <a:effectLst/>
          </p:spPr>
          <p:txBody>
            <a:bodyPr wrap="none">
              <a:spAutoFit/>
            </a:bodyPr>
            <a:lstStyle/>
            <a:p>
              <a:pPr>
                <a:spcAft>
                  <a:spcPct val="0"/>
                </a:spcAft>
              </a:pPr>
              <a:r>
                <a:rPr lang="en-US" sz="1800" b="1"/>
                <a:t>Other people</a:t>
              </a:r>
              <a:endParaRPr lang="en-AU" sz="1800" b="1"/>
            </a:p>
          </p:txBody>
        </p:sp>
        <p:sp>
          <p:nvSpPr>
            <p:cNvPr id="81941" name="Rectangle 21"/>
            <p:cNvSpPr>
              <a:spLocks noChangeArrowheads="1"/>
            </p:cNvSpPr>
            <p:nvPr/>
          </p:nvSpPr>
          <p:spPr bwMode="auto">
            <a:xfrm>
              <a:off x="4608" y="2496"/>
              <a:ext cx="844" cy="231"/>
            </a:xfrm>
            <a:prstGeom prst="rect">
              <a:avLst/>
            </a:prstGeom>
            <a:noFill/>
            <a:ln w="9525">
              <a:noFill/>
              <a:miter lim="800000"/>
              <a:headEnd/>
              <a:tailEnd/>
            </a:ln>
            <a:effectLst/>
          </p:spPr>
          <p:txBody>
            <a:bodyPr wrap="none">
              <a:spAutoFit/>
            </a:bodyPr>
            <a:lstStyle/>
            <a:p>
              <a:pPr>
                <a:spcAft>
                  <a:spcPct val="0"/>
                </a:spcAft>
              </a:pPr>
              <a:r>
                <a:rPr lang="en-US" sz="1800" b="1"/>
                <a:t>Put downs</a:t>
              </a:r>
              <a:endParaRPr lang="en-AU" sz="1800" b="1"/>
            </a:p>
          </p:txBody>
        </p:sp>
        <p:sp>
          <p:nvSpPr>
            <p:cNvPr id="81942" name="Rectangle 22"/>
            <p:cNvSpPr>
              <a:spLocks noChangeArrowheads="1"/>
            </p:cNvSpPr>
            <p:nvPr/>
          </p:nvSpPr>
          <p:spPr bwMode="auto">
            <a:xfrm>
              <a:off x="96" y="2544"/>
              <a:ext cx="1516" cy="231"/>
            </a:xfrm>
            <a:prstGeom prst="rect">
              <a:avLst/>
            </a:prstGeom>
            <a:noFill/>
            <a:ln w="9525">
              <a:noFill/>
              <a:miter lim="800000"/>
              <a:headEnd/>
              <a:tailEnd/>
            </a:ln>
            <a:effectLst/>
          </p:spPr>
          <p:txBody>
            <a:bodyPr wrap="none">
              <a:spAutoFit/>
            </a:bodyPr>
            <a:lstStyle/>
            <a:p>
              <a:pPr>
                <a:spcAft>
                  <a:spcPct val="0"/>
                </a:spcAft>
              </a:pPr>
              <a:r>
                <a:rPr lang="en-US" sz="1800" b="1"/>
                <a:t>Too many questions</a:t>
              </a:r>
              <a:endParaRPr lang="en-AU" sz="1800" b="1"/>
            </a:p>
          </p:txBody>
        </p:sp>
        <p:sp>
          <p:nvSpPr>
            <p:cNvPr id="81943" name="Rectangle 23"/>
            <p:cNvSpPr>
              <a:spLocks noChangeArrowheads="1"/>
            </p:cNvSpPr>
            <p:nvPr/>
          </p:nvSpPr>
          <p:spPr bwMode="auto">
            <a:xfrm>
              <a:off x="1152" y="3216"/>
              <a:ext cx="796" cy="231"/>
            </a:xfrm>
            <a:prstGeom prst="rect">
              <a:avLst/>
            </a:prstGeom>
            <a:noFill/>
            <a:ln w="9525">
              <a:noFill/>
              <a:miter lim="800000"/>
              <a:headEnd/>
              <a:tailEnd/>
            </a:ln>
            <a:effectLst/>
          </p:spPr>
          <p:txBody>
            <a:bodyPr wrap="none">
              <a:spAutoFit/>
            </a:bodyPr>
            <a:lstStyle/>
            <a:p>
              <a:pPr>
                <a:spcAft>
                  <a:spcPct val="0"/>
                </a:spcAft>
              </a:pPr>
              <a:r>
                <a:rPr lang="en-US" sz="1800"/>
                <a:t> </a:t>
              </a:r>
              <a:r>
                <a:rPr lang="en-US" sz="1800" b="1"/>
                <a:t>Distance</a:t>
              </a:r>
              <a:r>
                <a:rPr lang="en-US" sz="1800"/>
                <a:t> </a:t>
              </a:r>
              <a:endParaRPr lang="en-AU" sz="1800"/>
            </a:p>
          </p:txBody>
        </p:sp>
        <p:sp>
          <p:nvSpPr>
            <p:cNvPr id="81944" name="Rectangle 24"/>
            <p:cNvSpPr>
              <a:spLocks noChangeArrowheads="1"/>
            </p:cNvSpPr>
            <p:nvPr/>
          </p:nvSpPr>
          <p:spPr bwMode="auto">
            <a:xfrm>
              <a:off x="1920" y="3552"/>
              <a:ext cx="1248" cy="404"/>
            </a:xfrm>
            <a:prstGeom prst="rect">
              <a:avLst/>
            </a:prstGeom>
            <a:noFill/>
            <a:ln w="9525">
              <a:noFill/>
              <a:miter lim="800000"/>
              <a:headEnd/>
              <a:tailEnd/>
            </a:ln>
            <a:effectLst/>
          </p:spPr>
          <p:txBody>
            <a:bodyPr>
              <a:spAutoFit/>
            </a:bodyPr>
            <a:lstStyle/>
            <a:p>
              <a:pPr algn="ctr">
                <a:spcAft>
                  <a:spcPct val="0"/>
                </a:spcAft>
              </a:pPr>
              <a:r>
                <a:rPr lang="en-US" sz="1800" b="1"/>
                <a:t>Discomfort                                                       with the topic</a:t>
              </a:r>
              <a:endParaRPr lang="en-AU" sz="1800" b="1"/>
            </a:p>
          </p:txBody>
        </p:sp>
        <p:sp>
          <p:nvSpPr>
            <p:cNvPr id="81945" name="Rectangle 25"/>
            <p:cNvSpPr>
              <a:spLocks noChangeArrowheads="1"/>
            </p:cNvSpPr>
            <p:nvPr/>
          </p:nvSpPr>
          <p:spPr bwMode="auto">
            <a:xfrm>
              <a:off x="3360" y="3552"/>
              <a:ext cx="796" cy="231"/>
            </a:xfrm>
            <a:prstGeom prst="rect">
              <a:avLst/>
            </a:prstGeom>
            <a:noFill/>
            <a:ln w="9525">
              <a:noFill/>
              <a:miter lim="800000"/>
              <a:headEnd/>
              <a:tailEnd/>
            </a:ln>
            <a:effectLst/>
          </p:spPr>
          <p:txBody>
            <a:bodyPr wrap="none">
              <a:spAutoFit/>
            </a:bodyPr>
            <a:lstStyle/>
            <a:p>
              <a:pPr>
                <a:spcAft>
                  <a:spcPct val="0"/>
                </a:spcAft>
              </a:pPr>
              <a:r>
                <a:rPr lang="en-US" sz="1800"/>
                <a:t> </a:t>
              </a:r>
              <a:r>
                <a:rPr lang="en-US" sz="1800" b="1"/>
                <a:t>Disability</a:t>
              </a:r>
              <a:endParaRPr lang="en-AU" sz="1800" b="1"/>
            </a:p>
          </p:txBody>
        </p:sp>
        <p:sp>
          <p:nvSpPr>
            <p:cNvPr id="81946" name="Rectangle 26"/>
            <p:cNvSpPr>
              <a:spLocks noChangeArrowheads="1"/>
            </p:cNvSpPr>
            <p:nvPr/>
          </p:nvSpPr>
          <p:spPr bwMode="auto">
            <a:xfrm>
              <a:off x="4224" y="3168"/>
              <a:ext cx="1180" cy="231"/>
            </a:xfrm>
            <a:prstGeom prst="rect">
              <a:avLst/>
            </a:prstGeom>
            <a:noFill/>
            <a:ln w="9525">
              <a:noFill/>
              <a:miter lim="800000"/>
              <a:headEnd/>
              <a:tailEnd/>
            </a:ln>
            <a:effectLst/>
          </p:spPr>
          <p:txBody>
            <a:bodyPr wrap="none">
              <a:spAutoFit/>
            </a:bodyPr>
            <a:lstStyle/>
            <a:p>
              <a:pPr>
                <a:spcAft>
                  <a:spcPct val="0"/>
                </a:spcAft>
              </a:pPr>
              <a:r>
                <a:rPr lang="en-US" sz="1800" b="1"/>
                <a:t>Lack of interest</a:t>
              </a:r>
              <a:endParaRPr lang="en-AU" sz="18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fade">
                                      <p:cBhvr>
                                        <p:cTn id="7" dur="1000"/>
                                        <p:tgtEl>
                                          <p:spTgt spid="81922"/>
                                        </p:tgtEl>
                                      </p:cBhvr>
                                    </p:animEffect>
                                    <p:anim calcmode="lin" valueType="num">
                                      <p:cBhvr>
                                        <p:cTn id="8" dur="1000" fill="hold"/>
                                        <p:tgtEl>
                                          <p:spTgt spid="81922"/>
                                        </p:tgtEl>
                                        <p:attrNameLst>
                                          <p:attrName>ppt_x</p:attrName>
                                        </p:attrNameLst>
                                      </p:cBhvr>
                                      <p:tavLst>
                                        <p:tav tm="0">
                                          <p:val>
                                            <p:strVal val="#ppt_x"/>
                                          </p:val>
                                        </p:tav>
                                        <p:tav tm="100000">
                                          <p:val>
                                            <p:strVal val="#ppt_x"/>
                                          </p:val>
                                        </p:tav>
                                      </p:tavLst>
                                    </p:anim>
                                    <p:anim calcmode="lin" valueType="num">
                                      <p:cBhvr>
                                        <p:cTn id="9" dur="1000" fill="hold"/>
                                        <p:tgtEl>
                                          <p:spTgt spid="819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p:cTn id="13" dur="500" fill="hold"/>
                                        <p:tgtEl>
                                          <p:spTgt spid="81923"/>
                                        </p:tgtEl>
                                        <p:attrNameLst>
                                          <p:attrName>ppt_w</p:attrName>
                                        </p:attrNameLst>
                                      </p:cBhvr>
                                      <p:tavLst>
                                        <p:tav tm="0">
                                          <p:val>
                                            <p:fltVal val="0"/>
                                          </p:val>
                                        </p:tav>
                                        <p:tav tm="100000">
                                          <p:val>
                                            <p:strVal val="#ppt_w"/>
                                          </p:val>
                                        </p:tav>
                                      </p:tavLst>
                                    </p:anim>
                                    <p:anim calcmode="lin" valueType="num">
                                      <p:cBhvr>
                                        <p:cTn id="14" dur="500" fill="hold"/>
                                        <p:tgtEl>
                                          <p:spTgt spid="819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AU" sz="3200">
                <a:solidFill>
                  <a:srgbClr val="FF201B"/>
                </a:solidFill>
              </a:rPr>
              <a:t>The Art of Listening</a:t>
            </a:r>
            <a:endParaRPr lang="en-US" sz="3200">
              <a:solidFill>
                <a:srgbClr val="FF201B"/>
              </a:solidFill>
            </a:endParaRPr>
          </a:p>
        </p:txBody>
      </p:sp>
      <p:sp>
        <p:nvSpPr>
          <p:cNvPr id="52227" name="Rectangle 3"/>
          <p:cNvSpPr>
            <a:spLocks noGrp="1" noChangeArrowheads="1"/>
          </p:cNvSpPr>
          <p:nvPr>
            <p:ph type="body" idx="1"/>
          </p:nvPr>
        </p:nvSpPr>
        <p:spPr/>
        <p:txBody>
          <a:bodyPr/>
          <a:lstStyle/>
          <a:p>
            <a:r>
              <a:rPr lang="en-AU"/>
              <a:t>	“</a:t>
            </a:r>
            <a:r>
              <a:rPr lang="en-AU" sz="3200"/>
              <a:t>If we were supposed to talk more than listen, we would have been given two mouths and one ear.”</a:t>
            </a:r>
          </a:p>
          <a:p>
            <a:pPr algn="r"/>
            <a:r>
              <a:rPr lang="en-AU" sz="1200"/>
              <a:t>Mark Twain</a:t>
            </a:r>
          </a:p>
          <a:p>
            <a:endParaRPr lang="en-AU" sz="120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fade">
                                      <p:cBhvr>
                                        <p:cTn id="7" dur="1000"/>
                                        <p:tgtEl>
                                          <p:spTgt spid="52226"/>
                                        </p:tgtEl>
                                      </p:cBhvr>
                                    </p:animEffect>
                                    <p:anim calcmode="lin" valueType="num">
                                      <p:cBhvr>
                                        <p:cTn id="8" dur="1000" fill="hold"/>
                                        <p:tgtEl>
                                          <p:spTgt spid="52226"/>
                                        </p:tgtEl>
                                        <p:attrNameLst>
                                          <p:attrName>ppt_x</p:attrName>
                                        </p:attrNameLst>
                                      </p:cBhvr>
                                      <p:tavLst>
                                        <p:tav tm="0">
                                          <p:val>
                                            <p:strVal val="#ppt_x"/>
                                          </p:val>
                                        </p:tav>
                                        <p:tav tm="100000">
                                          <p:val>
                                            <p:strVal val="#ppt_x"/>
                                          </p:val>
                                        </p:tav>
                                      </p:tavLst>
                                    </p:anim>
                                    <p:anim calcmode="lin" valueType="num">
                                      <p:cBhvr>
                                        <p:cTn id="9" dur="1000" fill="hold"/>
                                        <p:tgtEl>
                                          <p:spTgt spid="522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grpId="0" nodeType="afterEffect">
                                  <p:stCondLst>
                                    <p:cond delay="0"/>
                                  </p:stCondLst>
                                  <p:childTnLst>
                                    <p:set>
                                      <p:cBhvr>
                                        <p:cTn id="12" dur="1" fill="hold">
                                          <p:stCondLst>
                                            <p:cond delay="0"/>
                                          </p:stCondLst>
                                        </p:cTn>
                                        <p:tgtEl>
                                          <p:spTgt spid="52227">
                                            <p:txEl>
                                              <p:pRg st="0" end="0"/>
                                            </p:txEl>
                                          </p:spTgt>
                                        </p:tgtEl>
                                        <p:attrNameLst>
                                          <p:attrName>style.visibility</p:attrName>
                                        </p:attrNameLst>
                                      </p:cBhvr>
                                      <p:to>
                                        <p:strVal val="visible"/>
                                      </p:to>
                                    </p:set>
                                    <p:anim calcmode="lin" valueType="num">
                                      <p:cBhvr>
                                        <p:cTn id="13" dur="2000" fill="hold"/>
                                        <p:tgtEl>
                                          <p:spTgt spid="52227">
                                            <p:txEl>
                                              <p:pRg st="0" end="0"/>
                                            </p:txEl>
                                          </p:spTgt>
                                        </p:tgtEl>
                                        <p:attrNameLst>
                                          <p:attrName>ppt_w</p:attrName>
                                        </p:attrNameLst>
                                      </p:cBhvr>
                                      <p:tavLst>
                                        <p:tav tm="0">
                                          <p:val>
                                            <p:fltVal val="0"/>
                                          </p:val>
                                        </p:tav>
                                        <p:tav tm="100000">
                                          <p:val>
                                            <p:strVal val="#ppt_w"/>
                                          </p:val>
                                        </p:tav>
                                      </p:tavLst>
                                    </p:anim>
                                    <p:anim calcmode="lin" valueType="num">
                                      <p:cBhvr>
                                        <p:cTn id="14" dur="2000" fill="hold"/>
                                        <p:tgtEl>
                                          <p:spTgt spid="52227">
                                            <p:txEl>
                                              <p:pRg st="0" end="0"/>
                                            </p:txEl>
                                          </p:spTgt>
                                        </p:tgtEl>
                                        <p:attrNameLst>
                                          <p:attrName>ppt_h</p:attrName>
                                        </p:attrNameLst>
                                      </p:cBhvr>
                                      <p:tavLst>
                                        <p:tav tm="0">
                                          <p:val>
                                            <p:fltVal val="0"/>
                                          </p:val>
                                        </p:tav>
                                        <p:tav tm="100000">
                                          <p:val>
                                            <p:strVal val="#ppt_h"/>
                                          </p:val>
                                        </p:tav>
                                      </p:tavLst>
                                    </p:anim>
                                  </p:childTnLst>
                                </p:cTn>
                              </p:par>
                            </p:childTnLst>
                          </p:cTn>
                        </p:par>
                        <p:par>
                          <p:cTn id="15" fill="hold">
                            <p:stCondLst>
                              <p:cond delay="3000"/>
                            </p:stCondLst>
                            <p:childTnLst>
                              <p:par>
                                <p:cTn id="16" presetID="23" presetClass="entr" presetSubtype="16" fill="hold" grpId="0" nodeType="afterEffect">
                                  <p:stCondLst>
                                    <p:cond delay="0"/>
                                  </p:stCondLst>
                                  <p:childTnLst>
                                    <p:set>
                                      <p:cBhvr>
                                        <p:cTn id="17" dur="1" fill="hold">
                                          <p:stCondLst>
                                            <p:cond delay="0"/>
                                          </p:stCondLst>
                                        </p:cTn>
                                        <p:tgtEl>
                                          <p:spTgt spid="52227">
                                            <p:txEl>
                                              <p:pRg st="1" end="1"/>
                                            </p:txEl>
                                          </p:spTgt>
                                        </p:tgtEl>
                                        <p:attrNameLst>
                                          <p:attrName>style.visibility</p:attrName>
                                        </p:attrNameLst>
                                      </p:cBhvr>
                                      <p:to>
                                        <p:strVal val="visible"/>
                                      </p:to>
                                    </p:set>
                                    <p:anim calcmode="lin" valueType="num">
                                      <p:cBhvr>
                                        <p:cTn id="18" dur="1000" fill="hold"/>
                                        <p:tgtEl>
                                          <p:spTgt spid="52227">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52227">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AU" sz="3200">
                <a:solidFill>
                  <a:srgbClr val="FF201B"/>
                </a:solidFill>
              </a:rPr>
              <a:t>Listening Skills</a:t>
            </a:r>
            <a:endParaRPr lang="en-US" sz="3200">
              <a:solidFill>
                <a:srgbClr val="FF201B"/>
              </a:solidFill>
            </a:endParaRPr>
          </a:p>
        </p:txBody>
      </p:sp>
      <p:sp>
        <p:nvSpPr>
          <p:cNvPr id="12291" name="Rectangle 3"/>
          <p:cNvSpPr>
            <a:spLocks noGrp="1" noChangeArrowheads="1"/>
          </p:cNvSpPr>
          <p:nvPr>
            <p:ph type="body" idx="1"/>
          </p:nvPr>
        </p:nvSpPr>
        <p:spPr/>
        <p:txBody>
          <a:bodyPr/>
          <a:lstStyle/>
          <a:p>
            <a:r>
              <a:rPr lang="en-AU"/>
              <a:t>Active Listening</a:t>
            </a:r>
          </a:p>
          <a:p>
            <a:r>
              <a:rPr lang="en-AU"/>
              <a:t>Responding</a:t>
            </a:r>
          </a:p>
          <a:p>
            <a:r>
              <a:rPr lang="en-AU"/>
              <a:t>Paraphrasing</a:t>
            </a:r>
          </a:p>
          <a:p>
            <a:r>
              <a:rPr lang="en-AU"/>
              <a:t>Asking questions for clarification</a:t>
            </a:r>
          </a:p>
          <a:p>
            <a:r>
              <a:rPr lang="en-AU"/>
              <a:t>Mirroring the other person’s language</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fade">
                                      <p:cBhvr>
                                        <p:cTn id="14" dur="2000"/>
                                        <p:tgtEl>
                                          <p:spTgt spid="12291">
                                            <p:txEl>
                                              <p:pRg st="0" end="0"/>
                                            </p:txEl>
                                          </p:spTgt>
                                        </p:tgtEl>
                                      </p:cBhvr>
                                    </p:animEffect>
                                    <p:anim calcmode="lin" valueType="num">
                                      <p:cBhvr>
                                        <p:cTn id="15" dur="2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16" dur="2000" fill="hold"/>
                                        <p:tgtEl>
                                          <p:spTgt spid="12291">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Effect transition="in" filter="fade">
                                      <p:cBhvr>
                                        <p:cTn id="19" dur="2000"/>
                                        <p:tgtEl>
                                          <p:spTgt spid="12291">
                                            <p:txEl>
                                              <p:pRg st="1" end="1"/>
                                            </p:txEl>
                                          </p:spTgt>
                                        </p:tgtEl>
                                      </p:cBhvr>
                                    </p:animEffect>
                                    <p:anim calcmode="lin" valueType="num">
                                      <p:cBhvr>
                                        <p:cTn id="20" dur="2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12291">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Effect transition="in" filter="fade">
                                      <p:cBhvr>
                                        <p:cTn id="24" dur="2000"/>
                                        <p:tgtEl>
                                          <p:spTgt spid="12291">
                                            <p:txEl>
                                              <p:pRg st="2" end="2"/>
                                            </p:txEl>
                                          </p:spTgt>
                                        </p:tgtEl>
                                      </p:cBhvr>
                                    </p:animEffect>
                                    <p:anim calcmode="lin" valueType="num">
                                      <p:cBhvr>
                                        <p:cTn id="25" dur="2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p:cTn id="26" dur="2000" fill="hold"/>
                                        <p:tgtEl>
                                          <p:spTgt spid="12291">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291">
                                            <p:txEl>
                                              <p:pRg st="3" end="3"/>
                                            </p:txEl>
                                          </p:spTgt>
                                        </p:tgtEl>
                                        <p:attrNameLst>
                                          <p:attrName>style.visibility</p:attrName>
                                        </p:attrNameLst>
                                      </p:cBhvr>
                                      <p:to>
                                        <p:strVal val="visible"/>
                                      </p:to>
                                    </p:set>
                                    <p:animEffect transition="in" filter="fade">
                                      <p:cBhvr>
                                        <p:cTn id="29" dur="2000"/>
                                        <p:tgtEl>
                                          <p:spTgt spid="12291">
                                            <p:txEl>
                                              <p:pRg st="3" end="3"/>
                                            </p:txEl>
                                          </p:spTgt>
                                        </p:tgtEl>
                                      </p:cBhvr>
                                    </p:animEffect>
                                    <p:anim calcmode="lin" valueType="num">
                                      <p:cBhvr>
                                        <p:cTn id="30" dur="2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31" dur="2000" fill="hold"/>
                                        <p:tgtEl>
                                          <p:spTgt spid="12291">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291">
                                            <p:txEl>
                                              <p:pRg st="4" end="4"/>
                                            </p:txEl>
                                          </p:spTgt>
                                        </p:tgtEl>
                                        <p:attrNameLst>
                                          <p:attrName>style.visibility</p:attrName>
                                        </p:attrNameLst>
                                      </p:cBhvr>
                                      <p:to>
                                        <p:strVal val="visible"/>
                                      </p:to>
                                    </p:set>
                                    <p:animEffect transition="in" filter="fade">
                                      <p:cBhvr>
                                        <p:cTn id="34" dur="2000"/>
                                        <p:tgtEl>
                                          <p:spTgt spid="12291">
                                            <p:txEl>
                                              <p:pRg st="4" end="4"/>
                                            </p:txEl>
                                          </p:spTgt>
                                        </p:tgtEl>
                                      </p:cBhvr>
                                    </p:animEffect>
                                    <p:anim calcmode="lin" valueType="num">
                                      <p:cBhvr>
                                        <p:cTn id="35" dur="20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p:cTn id="36" dur="2000" fill="hold"/>
                                        <p:tgtEl>
                                          <p:spTgt spid="1229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sz="2800">
                <a:solidFill>
                  <a:srgbClr val="FF201B"/>
                </a:solidFill>
              </a:rPr>
              <a:t>Responding</a:t>
            </a:r>
            <a:endParaRPr lang="en-US" sz="2800">
              <a:solidFill>
                <a:srgbClr val="FF201B"/>
              </a:solidFill>
            </a:endParaRPr>
          </a:p>
        </p:txBody>
      </p:sp>
      <p:sp>
        <p:nvSpPr>
          <p:cNvPr id="55299" name="Rectangle 3"/>
          <p:cNvSpPr>
            <a:spLocks noGrp="1" noChangeArrowheads="1"/>
          </p:cNvSpPr>
          <p:nvPr>
            <p:ph type="body" idx="1"/>
          </p:nvPr>
        </p:nvSpPr>
        <p:spPr/>
        <p:txBody>
          <a:bodyPr/>
          <a:lstStyle/>
          <a:p>
            <a:r>
              <a:rPr lang="en-AU"/>
              <a:t>Responses to check that your perceptions are correct</a:t>
            </a:r>
          </a:p>
          <a:p>
            <a:r>
              <a:rPr lang="en-AU"/>
              <a:t>Responses to encourage further communication</a:t>
            </a:r>
          </a:p>
          <a:p>
            <a:endParaRPr lang="en-US"/>
          </a:p>
          <a:p>
            <a:r>
              <a:rPr lang="en-US" sz="2000"/>
              <a:t>See handout for further ideas</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fade">
                                      <p:cBhvr>
                                        <p:cTn id="7" dur="1000"/>
                                        <p:tgtEl>
                                          <p:spTgt spid="55298"/>
                                        </p:tgtEl>
                                      </p:cBhvr>
                                    </p:animEffect>
                                    <p:anim calcmode="lin" valueType="num">
                                      <p:cBhvr>
                                        <p:cTn id="8" dur="1000" fill="hold"/>
                                        <p:tgtEl>
                                          <p:spTgt spid="55298"/>
                                        </p:tgtEl>
                                        <p:attrNameLst>
                                          <p:attrName>ppt_x</p:attrName>
                                        </p:attrNameLst>
                                      </p:cBhvr>
                                      <p:tavLst>
                                        <p:tav tm="0">
                                          <p:val>
                                            <p:strVal val="#ppt_x"/>
                                          </p:val>
                                        </p:tav>
                                        <p:tav tm="100000">
                                          <p:val>
                                            <p:strVal val="#ppt_x"/>
                                          </p:val>
                                        </p:tav>
                                      </p:tavLst>
                                    </p:anim>
                                    <p:anim calcmode="lin" valueType="num">
                                      <p:cBhvr>
                                        <p:cTn id="9" dur="1000" fill="hold"/>
                                        <p:tgtEl>
                                          <p:spTgt spid="5529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Effect transition="in" filter="fade">
                                      <p:cBhvr>
                                        <p:cTn id="12" dur="2000"/>
                                        <p:tgtEl>
                                          <p:spTgt spid="55299">
                                            <p:txEl>
                                              <p:pRg st="0" end="0"/>
                                            </p:txEl>
                                          </p:spTgt>
                                        </p:tgtEl>
                                      </p:cBhvr>
                                    </p:animEffect>
                                    <p:anim calcmode="lin" valueType="num">
                                      <p:cBhvr>
                                        <p:cTn id="13" dur="20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5529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299">
                                            <p:txEl>
                                              <p:pRg st="1" end="1"/>
                                            </p:txEl>
                                          </p:spTgt>
                                        </p:tgtEl>
                                        <p:attrNameLst>
                                          <p:attrName>style.visibility</p:attrName>
                                        </p:attrNameLst>
                                      </p:cBhvr>
                                      <p:to>
                                        <p:strVal val="visible"/>
                                      </p:to>
                                    </p:set>
                                    <p:animEffect transition="in" filter="fade">
                                      <p:cBhvr>
                                        <p:cTn id="17" dur="2000"/>
                                        <p:tgtEl>
                                          <p:spTgt spid="55299">
                                            <p:txEl>
                                              <p:pRg st="1" end="1"/>
                                            </p:txEl>
                                          </p:spTgt>
                                        </p:tgtEl>
                                      </p:cBhvr>
                                    </p:animEffect>
                                    <p:anim calcmode="lin" valueType="num">
                                      <p:cBhvr>
                                        <p:cTn id="18" dur="20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p:cTn id="19" dur="2000" fill="hold"/>
                                        <p:tgtEl>
                                          <p:spTgt spid="55299">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fade">
                                      <p:cBhvr>
                                        <p:cTn id="22" dur="2000"/>
                                        <p:tgtEl>
                                          <p:spTgt spid="55299">
                                            <p:txEl>
                                              <p:pRg st="3" end="3"/>
                                            </p:txEl>
                                          </p:spTgt>
                                        </p:tgtEl>
                                      </p:cBhvr>
                                    </p:animEffect>
                                    <p:anim calcmode="lin" valueType="num">
                                      <p:cBhvr>
                                        <p:cTn id="23" dur="20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p:cTn id="24" dur="2000" fill="hold"/>
                                        <p:tgtEl>
                                          <p:spTgt spid="552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AU" sz="2800">
                <a:solidFill>
                  <a:srgbClr val="FF201B"/>
                </a:solidFill>
              </a:rPr>
              <a:t>Questioning Techniques</a:t>
            </a:r>
            <a:endParaRPr lang="en-US" sz="2800">
              <a:solidFill>
                <a:srgbClr val="FF201B"/>
              </a:solidFill>
            </a:endParaRPr>
          </a:p>
        </p:txBody>
      </p:sp>
      <p:sp>
        <p:nvSpPr>
          <p:cNvPr id="57347" name="Rectangle 3"/>
          <p:cNvSpPr>
            <a:spLocks noGrp="1" noChangeArrowheads="1"/>
          </p:cNvSpPr>
          <p:nvPr>
            <p:ph type="body" idx="1"/>
          </p:nvPr>
        </p:nvSpPr>
        <p:spPr/>
        <p:txBody>
          <a:bodyPr/>
          <a:lstStyle/>
          <a:p>
            <a:r>
              <a:rPr lang="en-AU"/>
              <a:t>Open ended and Closed questions</a:t>
            </a:r>
          </a:p>
          <a:p>
            <a:r>
              <a:rPr lang="en-AU"/>
              <a:t>Diverse Questioning techniques</a:t>
            </a:r>
          </a:p>
          <a:p>
            <a:endParaRPr lang="en-AU"/>
          </a:p>
          <a:p>
            <a:r>
              <a:rPr lang="en-AU"/>
              <a:t>Participants to practise</a:t>
            </a:r>
          </a:p>
          <a:p>
            <a:r>
              <a:rPr lang="en-AU"/>
              <a:t>Then try the Questioning Quiz.</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1000"/>
                                        <p:tgtEl>
                                          <p:spTgt spid="57346"/>
                                        </p:tgtEl>
                                      </p:cBhvr>
                                    </p:animEffect>
                                    <p:anim calcmode="lin" valueType="num">
                                      <p:cBhvr>
                                        <p:cTn id="8" dur="1000" fill="hold"/>
                                        <p:tgtEl>
                                          <p:spTgt spid="57346"/>
                                        </p:tgtEl>
                                        <p:attrNameLst>
                                          <p:attrName>ppt_x</p:attrName>
                                        </p:attrNameLst>
                                      </p:cBhvr>
                                      <p:tavLst>
                                        <p:tav tm="0">
                                          <p:val>
                                            <p:strVal val="#ppt_x"/>
                                          </p:val>
                                        </p:tav>
                                        <p:tav tm="100000">
                                          <p:val>
                                            <p:strVal val="#ppt_x"/>
                                          </p:val>
                                        </p:tav>
                                      </p:tavLst>
                                    </p:anim>
                                    <p:anim calcmode="lin" valueType="num">
                                      <p:cBhvr>
                                        <p:cTn id="9" dur="1000" fill="hold"/>
                                        <p:tgtEl>
                                          <p:spTgt spid="573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7347">
                                            <p:txEl>
                                              <p:pRg st="0" end="0"/>
                                            </p:txEl>
                                          </p:spTgt>
                                        </p:tgtEl>
                                        <p:attrNameLst>
                                          <p:attrName>style.visibility</p:attrName>
                                        </p:attrNameLst>
                                      </p:cBhvr>
                                      <p:to>
                                        <p:strVal val="visible"/>
                                      </p:to>
                                    </p:set>
                                    <p:animEffect transition="in" filter="fade">
                                      <p:cBhvr>
                                        <p:cTn id="13" dur="1000"/>
                                        <p:tgtEl>
                                          <p:spTgt spid="57347">
                                            <p:txEl>
                                              <p:pRg st="0" end="0"/>
                                            </p:txEl>
                                          </p:spTgt>
                                        </p:tgtEl>
                                      </p:cBhvr>
                                    </p:animEffect>
                                    <p:anim calcmode="lin" valueType="num">
                                      <p:cBhvr>
                                        <p:cTn id="14" dur="10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734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7347">
                                            <p:txEl>
                                              <p:pRg st="1" end="1"/>
                                            </p:txEl>
                                          </p:spTgt>
                                        </p:tgtEl>
                                        <p:attrNameLst>
                                          <p:attrName>style.visibility</p:attrName>
                                        </p:attrNameLst>
                                      </p:cBhvr>
                                      <p:to>
                                        <p:strVal val="visible"/>
                                      </p:to>
                                    </p:set>
                                    <p:animEffect transition="in" filter="fade">
                                      <p:cBhvr>
                                        <p:cTn id="19" dur="1000"/>
                                        <p:tgtEl>
                                          <p:spTgt spid="57347">
                                            <p:txEl>
                                              <p:pRg st="1" end="1"/>
                                            </p:txEl>
                                          </p:spTgt>
                                        </p:tgtEl>
                                      </p:cBhvr>
                                    </p:animEffect>
                                    <p:anim calcmode="lin" valueType="num">
                                      <p:cBhvr>
                                        <p:cTn id="20" dur="10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73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7347">
                                            <p:txEl>
                                              <p:pRg st="3" end="3"/>
                                            </p:txEl>
                                          </p:spTgt>
                                        </p:tgtEl>
                                        <p:attrNameLst>
                                          <p:attrName>style.visibility</p:attrName>
                                        </p:attrNameLst>
                                      </p:cBhvr>
                                      <p:to>
                                        <p:strVal val="visible"/>
                                      </p:to>
                                    </p:set>
                                    <p:animEffect transition="in" filter="fade">
                                      <p:cBhvr>
                                        <p:cTn id="26" dur="1000"/>
                                        <p:tgtEl>
                                          <p:spTgt spid="57347">
                                            <p:txEl>
                                              <p:pRg st="3" end="3"/>
                                            </p:txEl>
                                          </p:spTgt>
                                        </p:tgtEl>
                                      </p:cBhvr>
                                    </p:animEffect>
                                    <p:anim calcmode="lin" valueType="num">
                                      <p:cBhvr>
                                        <p:cTn id="27" dur="10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73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7347">
                                            <p:txEl>
                                              <p:pRg st="4" end="4"/>
                                            </p:txEl>
                                          </p:spTgt>
                                        </p:tgtEl>
                                        <p:attrNameLst>
                                          <p:attrName>style.visibility</p:attrName>
                                        </p:attrNameLst>
                                      </p:cBhvr>
                                      <p:to>
                                        <p:strVal val="visible"/>
                                      </p:to>
                                    </p:set>
                                    <p:animEffect transition="in" filter="fade">
                                      <p:cBhvr>
                                        <p:cTn id="33" dur="1000"/>
                                        <p:tgtEl>
                                          <p:spTgt spid="57347">
                                            <p:txEl>
                                              <p:pRg st="4" end="4"/>
                                            </p:txEl>
                                          </p:spTgt>
                                        </p:tgtEl>
                                      </p:cBhvr>
                                    </p:animEffect>
                                    <p:anim calcmode="lin" valueType="num">
                                      <p:cBhvr>
                                        <p:cTn id="34" dur="10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73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AU" sz="3200">
                <a:solidFill>
                  <a:srgbClr val="FF201B"/>
                </a:solidFill>
              </a:rPr>
              <a:t>Individual Differences</a:t>
            </a:r>
            <a:endParaRPr lang="en-US" sz="3200">
              <a:solidFill>
                <a:srgbClr val="FF201B"/>
              </a:solidFill>
            </a:endParaRPr>
          </a:p>
        </p:txBody>
      </p:sp>
      <p:sp>
        <p:nvSpPr>
          <p:cNvPr id="93187" name="Rectangle 3"/>
          <p:cNvSpPr>
            <a:spLocks noGrp="1" noChangeArrowheads="1"/>
          </p:cNvSpPr>
          <p:nvPr>
            <p:ph type="body" idx="1"/>
          </p:nvPr>
        </p:nvSpPr>
        <p:spPr/>
        <p:txBody>
          <a:bodyPr/>
          <a:lstStyle/>
          <a:p>
            <a:pPr>
              <a:lnSpc>
                <a:spcPct val="90000"/>
              </a:lnSpc>
            </a:pPr>
            <a:r>
              <a:rPr lang="en-AU"/>
              <a:t>What individual factors could affect the way a person “sends” or “receives” a message?</a:t>
            </a:r>
          </a:p>
          <a:p>
            <a:pPr>
              <a:lnSpc>
                <a:spcPct val="90000"/>
              </a:lnSpc>
            </a:pPr>
            <a:endParaRPr lang="en-AU"/>
          </a:p>
          <a:p>
            <a:pPr>
              <a:lnSpc>
                <a:spcPct val="90000"/>
              </a:lnSpc>
            </a:pPr>
            <a:r>
              <a:rPr lang="en-AU"/>
              <a:t>Is gender/ age a factor?</a:t>
            </a:r>
          </a:p>
          <a:p>
            <a:pPr>
              <a:lnSpc>
                <a:spcPct val="90000"/>
              </a:lnSpc>
            </a:pPr>
            <a:endParaRPr lang="en-AU"/>
          </a:p>
          <a:p>
            <a:pPr>
              <a:lnSpc>
                <a:spcPct val="90000"/>
              </a:lnSpc>
            </a:pPr>
            <a:r>
              <a:rPr lang="en-AU"/>
              <a:t>How can we adapt if :-</a:t>
            </a:r>
          </a:p>
          <a:p>
            <a:pPr>
              <a:lnSpc>
                <a:spcPct val="90000"/>
              </a:lnSpc>
            </a:pPr>
            <a:r>
              <a:rPr lang="en-AU"/>
              <a:t>we have a problem ourselves or </a:t>
            </a:r>
          </a:p>
          <a:p>
            <a:pPr>
              <a:lnSpc>
                <a:spcPct val="90000"/>
              </a:lnSpc>
            </a:pPr>
            <a:r>
              <a:rPr lang="en-AU"/>
              <a:t>the other person seems to have a problem?</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fade">
                                      <p:cBhvr>
                                        <p:cTn id="7" dur="1000"/>
                                        <p:tgtEl>
                                          <p:spTgt spid="93186"/>
                                        </p:tgtEl>
                                      </p:cBhvr>
                                    </p:animEffect>
                                    <p:anim calcmode="lin" valueType="num">
                                      <p:cBhvr>
                                        <p:cTn id="8" dur="1000" fill="hold"/>
                                        <p:tgtEl>
                                          <p:spTgt spid="93186"/>
                                        </p:tgtEl>
                                        <p:attrNameLst>
                                          <p:attrName>ppt_x</p:attrName>
                                        </p:attrNameLst>
                                      </p:cBhvr>
                                      <p:tavLst>
                                        <p:tav tm="0">
                                          <p:val>
                                            <p:strVal val="#ppt_x"/>
                                          </p:val>
                                        </p:tav>
                                        <p:tav tm="100000">
                                          <p:val>
                                            <p:strVal val="#ppt_x"/>
                                          </p:val>
                                        </p:tav>
                                      </p:tavLst>
                                    </p:anim>
                                    <p:anim calcmode="lin" valueType="num">
                                      <p:cBhvr>
                                        <p:cTn id="9" dur="1000" fill="hold"/>
                                        <p:tgtEl>
                                          <p:spTgt spid="931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fade">
                                      <p:cBhvr>
                                        <p:cTn id="12" dur="1000"/>
                                        <p:tgtEl>
                                          <p:spTgt spid="93187">
                                            <p:txEl>
                                              <p:pRg st="0" end="0"/>
                                            </p:txEl>
                                          </p:spTgt>
                                        </p:tgtEl>
                                      </p:cBhvr>
                                    </p:animEffect>
                                    <p:anim calcmode="lin" valueType="num">
                                      <p:cBhvr>
                                        <p:cTn id="13" dur="10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31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Effect transition="in" filter="fade">
                                      <p:cBhvr>
                                        <p:cTn id="19" dur="1000"/>
                                        <p:tgtEl>
                                          <p:spTgt spid="93187">
                                            <p:txEl>
                                              <p:pRg st="2" end="2"/>
                                            </p:txEl>
                                          </p:spTgt>
                                        </p:tgtEl>
                                      </p:cBhvr>
                                    </p:animEffect>
                                    <p:anim calcmode="lin" valueType="num">
                                      <p:cBhvr>
                                        <p:cTn id="20" dur="10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31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3187">
                                            <p:txEl>
                                              <p:pRg st="4" end="4"/>
                                            </p:txEl>
                                          </p:spTgt>
                                        </p:tgtEl>
                                        <p:attrNameLst>
                                          <p:attrName>style.visibility</p:attrName>
                                        </p:attrNameLst>
                                      </p:cBhvr>
                                      <p:to>
                                        <p:strVal val="visible"/>
                                      </p:to>
                                    </p:set>
                                    <p:animEffect transition="in" filter="fade">
                                      <p:cBhvr>
                                        <p:cTn id="26" dur="1000"/>
                                        <p:tgtEl>
                                          <p:spTgt spid="93187">
                                            <p:txEl>
                                              <p:pRg st="4" end="4"/>
                                            </p:txEl>
                                          </p:spTgt>
                                        </p:tgtEl>
                                      </p:cBhvr>
                                    </p:animEffect>
                                    <p:anim calcmode="lin" valueType="num">
                                      <p:cBhvr>
                                        <p:cTn id="27" dur="10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931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3187">
                                            <p:txEl>
                                              <p:pRg st="5" end="5"/>
                                            </p:txEl>
                                          </p:spTgt>
                                        </p:tgtEl>
                                        <p:attrNameLst>
                                          <p:attrName>style.visibility</p:attrName>
                                        </p:attrNameLst>
                                      </p:cBhvr>
                                      <p:to>
                                        <p:strVal val="visible"/>
                                      </p:to>
                                    </p:set>
                                    <p:animEffect transition="in" filter="fade">
                                      <p:cBhvr>
                                        <p:cTn id="33" dur="1000"/>
                                        <p:tgtEl>
                                          <p:spTgt spid="93187">
                                            <p:txEl>
                                              <p:pRg st="5" end="5"/>
                                            </p:txEl>
                                          </p:spTgt>
                                        </p:tgtEl>
                                      </p:cBhvr>
                                    </p:animEffect>
                                    <p:anim calcmode="lin" valueType="num">
                                      <p:cBhvr>
                                        <p:cTn id="34" dur="10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931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3187">
                                            <p:txEl>
                                              <p:pRg st="6" end="6"/>
                                            </p:txEl>
                                          </p:spTgt>
                                        </p:tgtEl>
                                        <p:attrNameLst>
                                          <p:attrName>style.visibility</p:attrName>
                                        </p:attrNameLst>
                                      </p:cBhvr>
                                      <p:to>
                                        <p:strVal val="visible"/>
                                      </p:to>
                                    </p:set>
                                    <p:animEffect transition="in" filter="fade">
                                      <p:cBhvr>
                                        <p:cTn id="40" dur="1000"/>
                                        <p:tgtEl>
                                          <p:spTgt spid="93187">
                                            <p:txEl>
                                              <p:pRg st="6" end="6"/>
                                            </p:txEl>
                                          </p:spTgt>
                                        </p:tgtEl>
                                      </p:cBhvr>
                                    </p:animEffect>
                                    <p:anim calcmode="lin" valueType="num">
                                      <p:cBhvr>
                                        <p:cTn id="41" dur="1000" fill="hold"/>
                                        <p:tgtEl>
                                          <p:spTgt spid="93187">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9318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P spid="9318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AU" sz="2800">
                <a:solidFill>
                  <a:srgbClr val="FF201B"/>
                </a:solidFill>
              </a:rPr>
              <a:t>Cultural Diversity</a:t>
            </a:r>
            <a:endParaRPr lang="en-US" sz="2800">
              <a:solidFill>
                <a:srgbClr val="FF201B"/>
              </a:solidFill>
            </a:endParaRPr>
          </a:p>
        </p:txBody>
      </p:sp>
      <p:sp>
        <p:nvSpPr>
          <p:cNvPr id="14339" name="Rectangle 3"/>
          <p:cNvSpPr>
            <a:spLocks noGrp="1" noChangeArrowheads="1"/>
          </p:cNvSpPr>
          <p:nvPr>
            <p:ph type="body" idx="1"/>
          </p:nvPr>
        </p:nvSpPr>
        <p:spPr/>
        <p:txBody>
          <a:bodyPr/>
          <a:lstStyle/>
          <a:p>
            <a:r>
              <a:rPr lang="en-AU"/>
              <a:t>What do we know about the communication styles of different cultures?</a:t>
            </a:r>
          </a:p>
          <a:p>
            <a:endParaRPr lang="en-AU"/>
          </a:p>
          <a:p>
            <a:r>
              <a:rPr lang="en-AU"/>
              <a:t>Consider verbal and non verbal, including dress constraints, language difficulties, taboos.</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tgtEl>
                                          <p:spTgt spid="14339">
                                            <p:txEl>
                                              <p:pRg st="0" end="0"/>
                                            </p:txEl>
                                          </p:spTgt>
                                        </p:tgtEl>
                                      </p:cBhvr>
                                    </p:animEffect>
                                    <p:anim calcmode="lin" valueType="num">
                                      <p:cBhvr>
                                        <p:cTn id="15"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fade">
                                      <p:cBhvr>
                                        <p:cTn id="19" dur="1000"/>
                                        <p:tgtEl>
                                          <p:spTgt spid="14339">
                                            <p:txEl>
                                              <p:pRg st="2" end="2"/>
                                            </p:txEl>
                                          </p:spTgt>
                                        </p:tgtEl>
                                      </p:cBhvr>
                                    </p:animEffect>
                                    <p:anim calcmode="lin" valueType="num">
                                      <p:cBhvr>
                                        <p:cTn id="20"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AU" sz="2800">
                <a:solidFill>
                  <a:srgbClr val="FF201B"/>
                </a:solidFill>
              </a:rPr>
              <a:t>Group Processes</a:t>
            </a:r>
            <a:endParaRPr lang="en-US" sz="2800">
              <a:solidFill>
                <a:srgbClr val="FF201B"/>
              </a:solidFill>
            </a:endParaRPr>
          </a:p>
        </p:txBody>
      </p:sp>
      <p:sp>
        <p:nvSpPr>
          <p:cNvPr id="34819" name="Rectangle 3"/>
          <p:cNvSpPr>
            <a:spLocks noGrp="1" noChangeArrowheads="1"/>
          </p:cNvSpPr>
          <p:nvPr>
            <p:ph type="body" idx="1"/>
          </p:nvPr>
        </p:nvSpPr>
        <p:spPr>
          <a:xfrm>
            <a:off x="0" y="1196975"/>
            <a:ext cx="9144000" cy="5445125"/>
          </a:xfrm>
        </p:spPr>
        <p:txBody>
          <a:bodyPr/>
          <a:lstStyle/>
          <a:p>
            <a:pPr>
              <a:lnSpc>
                <a:spcPct val="90000"/>
              </a:lnSpc>
            </a:pPr>
            <a:r>
              <a:rPr lang="en-AU"/>
              <a:t>In groups there are obviously more people, so good communication skills are paramount.</a:t>
            </a:r>
          </a:p>
          <a:p>
            <a:pPr>
              <a:lnSpc>
                <a:spcPct val="90000"/>
              </a:lnSpc>
            </a:pPr>
            <a:r>
              <a:rPr lang="en-AU" u="sng"/>
              <a:t>Be mindful to practise</a:t>
            </a:r>
            <a:r>
              <a:rPr lang="en-AU"/>
              <a:t>:</a:t>
            </a:r>
          </a:p>
          <a:p>
            <a:pPr>
              <a:lnSpc>
                <a:spcPct val="90000"/>
              </a:lnSpc>
              <a:buFont typeface="Wingdings" pitchFamily="2" charset="2"/>
              <a:buNone/>
            </a:pPr>
            <a:r>
              <a:rPr lang="en-AU"/>
              <a:t>Observing non verbal cues</a:t>
            </a:r>
          </a:p>
          <a:p>
            <a:pPr>
              <a:lnSpc>
                <a:spcPct val="90000"/>
              </a:lnSpc>
              <a:buFont typeface="Wingdings" pitchFamily="2" charset="2"/>
              <a:buNone/>
            </a:pPr>
            <a:r>
              <a:rPr lang="en-AU"/>
              <a:t>Listening, responding, clarifying, paraphrasing and summarising</a:t>
            </a:r>
          </a:p>
          <a:p>
            <a:pPr>
              <a:lnSpc>
                <a:spcPct val="90000"/>
              </a:lnSpc>
              <a:buFont typeface="Wingdings" pitchFamily="2" charset="2"/>
              <a:buNone/>
            </a:pPr>
            <a:r>
              <a:rPr lang="en-AU"/>
              <a:t>Identifying barriers to communication</a:t>
            </a:r>
          </a:p>
          <a:p>
            <a:pPr>
              <a:lnSpc>
                <a:spcPct val="90000"/>
              </a:lnSpc>
              <a:buFont typeface="Wingdings" pitchFamily="2" charset="2"/>
              <a:buNone/>
            </a:pPr>
            <a:r>
              <a:rPr lang="en-AU"/>
              <a:t>Remember, silence is golden </a:t>
            </a:r>
          </a:p>
          <a:p>
            <a:pPr>
              <a:lnSpc>
                <a:spcPct val="90000"/>
              </a:lnSpc>
              <a:buFont typeface="Wingdings" pitchFamily="2" charset="2"/>
              <a:buNone/>
            </a:pPr>
            <a:r>
              <a:rPr lang="en-AU"/>
              <a:t>AND </a:t>
            </a:r>
          </a:p>
          <a:p>
            <a:pPr>
              <a:lnSpc>
                <a:spcPct val="90000"/>
              </a:lnSpc>
              <a:buFont typeface="Wingdings" pitchFamily="2" charset="2"/>
              <a:buNone/>
            </a:pPr>
            <a:r>
              <a:rPr lang="en-AU"/>
              <a:t>No one is perfect!</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1000"/>
                                        <p:tgtEl>
                                          <p:spTgt spid="34818"/>
                                        </p:tgtEl>
                                      </p:cBhvr>
                                    </p:animEffect>
                                    <p:anim calcmode="lin" valueType="num">
                                      <p:cBhvr>
                                        <p:cTn id="8" dur="1000" fill="hold"/>
                                        <p:tgtEl>
                                          <p:spTgt spid="34818"/>
                                        </p:tgtEl>
                                        <p:attrNameLst>
                                          <p:attrName>ppt_x</p:attrName>
                                        </p:attrNameLst>
                                      </p:cBhvr>
                                      <p:tavLst>
                                        <p:tav tm="0">
                                          <p:val>
                                            <p:strVal val="#ppt_x"/>
                                          </p:val>
                                        </p:tav>
                                        <p:tav tm="100000">
                                          <p:val>
                                            <p:strVal val="#ppt_x"/>
                                          </p:val>
                                        </p:tav>
                                      </p:tavLst>
                                    </p:anim>
                                    <p:anim calcmode="lin" valueType="num">
                                      <p:cBhvr>
                                        <p:cTn id="9" dur="1000" fill="hold"/>
                                        <p:tgtEl>
                                          <p:spTgt spid="348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4819">
                                            <p:txEl>
                                              <p:pRg st="0" end="0"/>
                                            </p:txEl>
                                          </p:spTgt>
                                        </p:tgtEl>
                                        <p:attrNameLst>
                                          <p:attrName>style.visibility</p:attrName>
                                        </p:attrNameLst>
                                      </p:cBhvr>
                                      <p:to>
                                        <p:strVal val="visible"/>
                                      </p:to>
                                    </p:set>
                                    <p:animEffect transition="in" filter="fade">
                                      <p:cBhvr>
                                        <p:cTn id="14" dur="1000"/>
                                        <p:tgtEl>
                                          <p:spTgt spid="34819">
                                            <p:txEl>
                                              <p:pRg st="0" end="0"/>
                                            </p:txEl>
                                          </p:spTgt>
                                        </p:tgtEl>
                                      </p:cBhvr>
                                    </p:animEffect>
                                    <p:anim calcmode="lin" valueType="num">
                                      <p:cBhvr>
                                        <p:cTn id="15"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819">
                                            <p:txEl>
                                              <p:pRg st="1" end="1"/>
                                            </p:txEl>
                                          </p:spTgt>
                                        </p:tgtEl>
                                        <p:attrNameLst>
                                          <p:attrName>style.visibility</p:attrName>
                                        </p:attrNameLst>
                                      </p:cBhvr>
                                      <p:to>
                                        <p:strVal val="visible"/>
                                      </p:to>
                                    </p:set>
                                    <p:animEffect transition="in" filter="fade">
                                      <p:cBhvr>
                                        <p:cTn id="21" dur="1000"/>
                                        <p:tgtEl>
                                          <p:spTgt spid="34819">
                                            <p:txEl>
                                              <p:pRg st="1" end="1"/>
                                            </p:txEl>
                                          </p:spTgt>
                                        </p:tgtEl>
                                      </p:cBhvr>
                                    </p:animEffect>
                                    <p:anim calcmode="lin" valueType="num">
                                      <p:cBhvr>
                                        <p:cTn id="22"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4819">
                                            <p:txEl>
                                              <p:pRg st="2" end="2"/>
                                            </p:txEl>
                                          </p:spTgt>
                                        </p:tgtEl>
                                        <p:attrNameLst>
                                          <p:attrName>style.visibility</p:attrName>
                                        </p:attrNameLst>
                                      </p:cBhvr>
                                      <p:to>
                                        <p:strVal val="visible"/>
                                      </p:to>
                                    </p:set>
                                    <p:animEffect transition="in" filter="fade">
                                      <p:cBhvr>
                                        <p:cTn id="26" dur="1000"/>
                                        <p:tgtEl>
                                          <p:spTgt spid="34819">
                                            <p:txEl>
                                              <p:pRg st="2" end="2"/>
                                            </p:txEl>
                                          </p:spTgt>
                                        </p:tgtEl>
                                      </p:cBhvr>
                                    </p:animEffect>
                                    <p:anim calcmode="lin" valueType="num">
                                      <p:cBhvr>
                                        <p:cTn id="27"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4819">
                                            <p:txEl>
                                              <p:pRg st="3" end="3"/>
                                            </p:txEl>
                                          </p:spTgt>
                                        </p:tgtEl>
                                        <p:attrNameLst>
                                          <p:attrName>style.visibility</p:attrName>
                                        </p:attrNameLst>
                                      </p:cBhvr>
                                      <p:to>
                                        <p:strVal val="visible"/>
                                      </p:to>
                                    </p:set>
                                    <p:animEffect transition="in" filter="fade">
                                      <p:cBhvr>
                                        <p:cTn id="31" dur="1000"/>
                                        <p:tgtEl>
                                          <p:spTgt spid="34819">
                                            <p:txEl>
                                              <p:pRg st="3" end="3"/>
                                            </p:txEl>
                                          </p:spTgt>
                                        </p:tgtEl>
                                      </p:cBhvr>
                                    </p:animEffect>
                                    <p:anim calcmode="lin" valueType="num">
                                      <p:cBhvr>
                                        <p:cTn id="32"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4819">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4819">
                                            <p:txEl>
                                              <p:pRg st="4" end="4"/>
                                            </p:txEl>
                                          </p:spTgt>
                                        </p:tgtEl>
                                        <p:attrNameLst>
                                          <p:attrName>style.visibility</p:attrName>
                                        </p:attrNameLst>
                                      </p:cBhvr>
                                      <p:to>
                                        <p:strVal val="visible"/>
                                      </p:to>
                                    </p:set>
                                    <p:animEffect transition="in" filter="fade">
                                      <p:cBhvr>
                                        <p:cTn id="36" dur="1000"/>
                                        <p:tgtEl>
                                          <p:spTgt spid="34819">
                                            <p:txEl>
                                              <p:pRg st="4" end="4"/>
                                            </p:txEl>
                                          </p:spTgt>
                                        </p:tgtEl>
                                      </p:cBhvr>
                                    </p:animEffect>
                                    <p:anim calcmode="lin" valueType="num">
                                      <p:cBhvr>
                                        <p:cTn id="37" dur="1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4819">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4819">
                                            <p:txEl>
                                              <p:pRg st="5" end="5"/>
                                            </p:txEl>
                                          </p:spTgt>
                                        </p:tgtEl>
                                        <p:attrNameLst>
                                          <p:attrName>style.visibility</p:attrName>
                                        </p:attrNameLst>
                                      </p:cBhvr>
                                      <p:to>
                                        <p:strVal val="visible"/>
                                      </p:to>
                                    </p:set>
                                    <p:animEffect transition="in" filter="fade">
                                      <p:cBhvr>
                                        <p:cTn id="41" dur="1000"/>
                                        <p:tgtEl>
                                          <p:spTgt spid="34819">
                                            <p:txEl>
                                              <p:pRg st="5" end="5"/>
                                            </p:txEl>
                                          </p:spTgt>
                                        </p:tgtEl>
                                      </p:cBhvr>
                                    </p:animEffect>
                                    <p:anim calcmode="lin" valueType="num">
                                      <p:cBhvr>
                                        <p:cTn id="42" dur="10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4819">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4819">
                                            <p:txEl>
                                              <p:pRg st="6" end="6"/>
                                            </p:txEl>
                                          </p:spTgt>
                                        </p:tgtEl>
                                        <p:attrNameLst>
                                          <p:attrName>style.visibility</p:attrName>
                                        </p:attrNameLst>
                                      </p:cBhvr>
                                      <p:to>
                                        <p:strVal val="visible"/>
                                      </p:to>
                                    </p:set>
                                    <p:animEffect transition="in" filter="fade">
                                      <p:cBhvr>
                                        <p:cTn id="46" dur="1000"/>
                                        <p:tgtEl>
                                          <p:spTgt spid="34819">
                                            <p:txEl>
                                              <p:pRg st="6" end="6"/>
                                            </p:txEl>
                                          </p:spTgt>
                                        </p:tgtEl>
                                      </p:cBhvr>
                                    </p:animEffect>
                                    <p:anim calcmode="lin" valueType="num">
                                      <p:cBhvr>
                                        <p:cTn id="47" dur="10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48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819">
                                            <p:txEl>
                                              <p:pRg st="7" end="7"/>
                                            </p:txEl>
                                          </p:spTgt>
                                        </p:tgtEl>
                                        <p:attrNameLst>
                                          <p:attrName>style.visibility</p:attrName>
                                        </p:attrNameLst>
                                      </p:cBhvr>
                                      <p:to>
                                        <p:strVal val="visible"/>
                                      </p:to>
                                    </p:set>
                                    <p:animEffect transition="in" filter="fade">
                                      <p:cBhvr>
                                        <p:cTn id="53" dur="1000"/>
                                        <p:tgtEl>
                                          <p:spTgt spid="34819">
                                            <p:txEl>
                                              <p:pRg st="7" end="7"/>
                                            </p:txEl>
                                          </p:spTgt>
                                        </p:tgtEl>
                                      </p:cBhvr>
                                    </p:animEffect>
                                    <p:anim calcmode="lin" valueType="num">
                                      <p:cBhvr>
                                        <p:cTn id="54" dur="10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48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274638"/>
            <a:ext cx="9144000" cy="1143000"/>
          </a:xfrm>
        </p:spPr>
        <p:txBody>
          <a:bodyPr/>
          <a:lstStyle/>
          <a:p>
            <a:r>
              <a:rPr lang="en-AU" sz="2800">
                <a:solidFill>
                  <a:srgbClr val="FF201B"/>
                </a:solidFill>
              </a:rPr>
              <a:t>Constraints on Communication</a:t>
            </a:r>
            <a:endParaRPr lang="en-US" sz="2800">
              <a:solidFill>
                <a:srgbClr val="FF201B"/>
              </a:solidFill>
            </a:endParaRPr>
          </a:p>
        </p:txBody>
      </p:sp>
      <p:sp>
        <p:nvSpPr>
          <p:cNvPr id="23555" name="Rectangle 3"/>
          <p:cNvSpPr>
            <a:spLocks noGrp="1" noChangeArrowheads="1"/>
          </p:cNvSpPr>
          <p:nvPr>
            <p:ph type="body" idx="1"/>
          </p:nvPr>
        </p:nvSpPr>
        <p:spPr/>
        <p:txBody>
          <a:bodyPr/>
          <a:lstStyle/>
          <a:p>
            <a:r>
              <a:rPr lang="en-AU"/>
              <a:t>Legal Obligations</a:t>
            </a:r>
          </a:p>
          <a:p>
            <a:r>
              <a:rPr lang="en-AU"/>
              <a:t>Anti Discrimination</a:t>
            </a:r>
          </a:p>
          <a:p>
            <a:r>
              <a:rPr lang="en-AU"/>
              <a:t>Privacy Laws</a:t>
            </a:r>
          </a:p>
          <a:p>
            <a:r>
              <a:rPr lang="en-AU"/>
              <a:t>Code of Conduct of Organisation</a:t>
            </a:r>
          </a:p>
          <a:p>
            <a:r>
              <a:rPr lang="en-AU"/>
              <a:t>Confidentiality and Gossip</a:t>
            </a:r>
          </a:p>
          <a:p>
            <a:r>
              <a:rPr lang="en-AU"/>
              <a:t>Seeking Advice</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0" end="0"/>
                                            </p:txEl>
                                          </p:spTgt>
                                        </p:tgtEl>
                                        <p:attrNameLst>
                                          <p:attrName>style.visibility</p:attrName>
                                        </p:attrNameLst>
                                      </p:cBhvr>
                                      <p:to>
                                        <p:strVal val="visible"/>
                                      </p:to>
                                    </p:set>
                                    <p:animEffect transition="in" filter="fade">
                                      <p:cBhvr>
                                        <p:cTn id="14" dur="1000"/>
                                        <p:tgtEl>
                                          <p:spTgt spid="23555">
                                            <p:txEl>
                                              <p:pRg st="0" end="0"/>
                                            </p:txEl>
                                          </p:spTgt>
                                        </p:tgtEl>
                                      </p:cBhvr>
                                    </p:animEffect>
                                    <p:anim calcmode="lin" valueType="num">
                                      <p:cBhvr>
                                        <p:cTn id="15"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3555">
                                            <p:txEl>
                                              <p:pRg st="1" end="1"/>
                                            </p:txEl>
                                          </p:spTgt>
                                        </p:tgtEl>
                                        <p:attrNameLst>
                                          <p:attrName>style.visibility</p:attrName>
                                        </p:attrNameLst>
                                      </p:cBhvr>
                                      <p:to>
                                        <p:strVal val="visible"/>
                                      </p:to>
                                    </p:set>
                                    <p:animEffect transition="in" filter="fade">
                                      <p:cBhvr>
                                        <p:cTn id="19" dur="1000"/>
                                        <p:tgtEl>
                                          <p:spTgt spid="23555">
                                            <p:txEl>
                                              <p:pRg st="1" end="1"/>
                                            </p:txEl>
                                          </p:spTgt>
                                        </p:tgtEl>
                                      </p:cBhvr>
                                    </p:animEffect>
                                    <p:anim calcmode="lin" valueType="num">
                                      <p:cBhvr>
                                        <p:cTn id="20"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355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555">
                                            <p:txEl>
                                              <p:pRg st="2" end="2"/>
                                            </p:txEl>
                                          </p:spTgt>
                                        </p:tgtEl>
                                        <p:attrNameLst>
                                          <p:attrName>style.visibility</p:attrName>
                                        </p:attrNameLst>
                                      </p:cBhvr>
                                      <p:to>
                                        <p:strVal val="visible"/>
                                      </p:to>
                                    </p:set>
                                    <p:animEffect transition="in" filter="fade">
                                      <p:cBhvr>
                                        <p:cTn id="24" dur="1000"/>
                                        <p:tgtEl>
                                          <p:spTgt spid="23555">
                                            <p:txEl>
                                              <p:pRg st="2" end="2"/>
                                            </p:txEl>
                                          </p:spTgt>
                                        </p:tgtEl>
                                      </p:cBhvr>
                                    </p:animEffect>
                                    <p:anim calcmode="lin" valueType="num">
                                      <p:cBhvr>
                                        <p:cTn id="25"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355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555">
                                            <p:txEl>
                                              <p:pRg st="3" end="3"/>
                                            </p:txEl>
                                          </p:spTgt>
                                        </p:tgtEl>
                                        <p:attrNameLst>
                                          <p:attrName>style.visibility</p:attrName>
                                        </p:attrNameLst>
                                      </p:cBhvr>
                                      <p:to>
                                        <p:strVal val="visible"/>
                                      </p:to>
                                    </p:set>
                                    <p:animEffect transition="in" filter="fade">
                                      <p:cBhvr>
                                        <p:cTn id="29" dur="1000"/>
                                        <p:tgtEl>
                                          <p:spTgt spid="23555">
                                            <p:txEl>
                                              <p:pRg st="3" end="3"/>
                                            </p:txEl>
                                          </p:spTgt>
                                        </p:tgtEl>
                                      </p:cBhvr>
                                    </p:animEffect>
                                    <p:anim calcmode="lin" valueType="num">
                                      <p:cBhvr>
                                        <p:cTn id="30"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3555">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555">
                                            <p:txEl>
                                              <p:pRg st="4" end="4"/>
                                            </p:txEl>
                                          </p:spTgt>
                                        </p:tgtEl>
                                        <p:attrNameLst>
                                          <p:attrName>style.visibility</p:attrName>
                                        </p:attrNameLst>
                                      </p:cBhvr>
                                      <p:to>
                                        <p:strVal val="visible"/>
                                      </p:to>
                                    </p:set>
                                    <p:animEffect transition="in" filter="fade">
                                      <p:cBhvr>
                                        <p:cTn id="34" dur="1000"/>
                                        <p:tgtEl>
                                          <p:spTgt spid="23555">
                                            <p:txEl>
                                              <p:pRg st="4" end="4"/>
                                            </p:txEl>
                                          </p:spTgt>
                                        </p:tgtEl>
                                      </p:cBhvr>
                                    </p:animEffect>
                                    <p:anim calcmode="lin" valueType="num">
                                      <p:cBhvr>
                                        <p:cTn id="35"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3555">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555">
                                            <p:txEl>
                                              <p:pRg st="5" end="5"/>
                                            </p:txEl>
                                          </p:spTgt>
                                        </p:tgtEl>
                                        <p:attrNameLst>
                                          <p:attrName>style.visibility</p:attrName>
                                        </p:attrNameLst>
                                      </p:cBhvr>
                                      <p:to>
                                        <p:strVal val="visible"/>
                                      </p:to>
                                    </p:set>
                                    <p:animEffect transition="in" filter="fade">
                                      <p:cBhvr>
                                        <p:cTn id="39" dur="1000"/>
                                        <p:tgtEl>
                                          <p:spTgt spid="23555">
                                            <p:txEl>
                                              <p:pRg st="5" end="5"/>
                                            </p:txEl>
                                          </p:spTgt>
                                        </p:tgtEl>
                                      </p:cBhvr>
                                    </p:animEffect>
                                    <p:anim calcmode="lin" valueType="num">
                                      <p:cBhvr>
                                        <p:cTn id="40"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5" name="Rectangle 3"/>
          <p:cNvSpPr>
            <a:spLocks noGrp="1" noChangeArrowheads="1"/>
          </p:cNvSpPr>
          <p:nvPr>
            <p:ph type="title"/>
          </p:nvPr>
        </p:nvSpPr>
        <p:spPr/>
        <p:txBody>
          <a:bodyPr/>
          <a:lstStyle/>
          <a:p>
            <a:r>
              <a:rPr lang="en-AU" sz="2800">
                <a:solidFill>
                  <a:srgbClr val="FF201B"/>
                </a:solidFill>
              </a:rPr>
              <a:t>Objectives</a:t>
            </a:r>
            <a:endParaRPr lang="en-US" sz="2800">
              <a:solidFill>
                <a:srgbClr val="FF201B"/>
              </a:solidFill>
            </a:endParaRPr>
          </a:p>
        </p:txBody>
      </p:sp>
      <p:sp>
        <p:nvSpPr>
          <p:cNvPr id="105476" name="Rectangle 4"/>
          <p:cNvSpPr>
            <a:spLocks noGrp="1" noChangeArrowheads="1"/>
          </p:cNvSpPr>
          <p:nvPr>
            <p:ph type="body" idx="1"/>
          </p:nvPr>
        </p:nvSpPr>
        <p:spPr>
          <a:xfrm>
            <a:off x="457200" y="1628775"/>
            <a:ext cx="8686800" cy="5229225"/>
          </a:xfrm>
        </p:spPr>
        <p:txBody>
          <a:bodyPr/>
          <a:lstStyle/>
          <a:p>
            <a:pPr algn="l">
              <a:buFont typeface="Wingdings" pitchFamily="2" charset="2"/>
              <a:buChar char="ü"/>
            </a:pPr>
            <a:r>
              <a:rPr lang="en-US"/>
              <a:t>To consider verbal and non-verbal communication methods</a:t>
            </a:r>
          </a:p>
          <a:p>
            <a:pPr algn="l">
              <a:buFont typeface="Wingdings" pitchFamily="2" charset="2"/>
              <a:buChar char="ü"/>
            </a:pPr>
            <a:r>
              <a:rPr lang="en-AU"/>
              <a:t>To understand and practise effective listening skills </a:t>
            </a:r>
          </a:p>
          <a:p>
            <a:pPr algn="l">
              <a:buFont typeface="Wingdings" pitchFamily="2" charset="2"/>
              <a:buChar char="ü"/>
            </a:pPr>
            <a:r>
              <a:rPr lang="en-AU"/>
              <a:t>To communicate in clear, respectful and non-judgemental ways</a:t>
            </a:r>
          </a:p>
          <a:p>
            <a:pPr algn="l">
              <a:buFont typeface="Wingdings" pitchFamily="2" charset="2"/>
              <a:buChar char="ü"/>
            </a:pPr>
            <a:r>
              <a:rPr lang="en-AU"/>
              <a:t>To know when to seek advice</a:t>
            </a:r>
          </a:p>
          <a:p>
            <a:endParaRPr lang="en-US">
              <a:solidFill>
                <a:srgbClr val="0080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fade">
                                      <p:cBhvr>
                                        <p:cTn id="7" dur="1000"/>
                                        <p:tgtEl>
                                          <p:spTgt spid="105475"/>
                                        </p:tgtEl>
                                      </p:cBhvr>
                                    </p:animEffect>
                                    <p:anim calcmode="lin" valueType="num">
                                      <p:cBhvr>
                                        <p:cTn id="8" dur="1000" fill="hold"/>
                                        <p:tgtEl>
                                          <p:spTgt spid="105475"/>
                                        </p:tgtEl>
                                        <p:attrNameLst>
                                          <p:attrName>ppt_x</p:attrName>
                                        </p:attrNameLst>
                                      </p:cBhvr>
                                      <p:tavLst>
                                        <p:tav tm="0">
                                          <p:val>
                                            <p:strVal val="#ppt_x"/>
                                          </p:val>
                                        </p:tav>
                                        <p:tav tm="100000">
                                          <p:val>
                                            <p:strVal val="#ppt_x"/>
                                          </p:val>
                                        </p:tav>
                                      </p:tavLst>
                                    </p:anim>
                                    <p:anim calcmode="lin" valueType="num">
                                      <p:cBhvr>
                                        <p:cTn id="9" dur="1000" fill="hold"/>
                                        <p:tgtEl>
                                          <p:spTgt spid="1054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5476">
                                            <p:txEl>
                                              <p:pRg st="0" end="0"/>
                                            </p:txEl>
                                          </p:spTgt>
                                        </p:tgtEl>
                                        <p:attrNameLst>
                                          <p:attrName>style.visibility</p:attrName>
                                        </p:attrNameLst>
                                      </p:cBhvr>
                                      <p:to>
                                        <p:strVal val="visible"/>
                                      </p:to>
                                    </p:set>
                                    <p:animEffect transition="in" filter="fade">
                                      <p:cBhvr>
                                        <p:cTn id="13" dur="1000"/>
                                        <p:tgtEl>
                                          <p:spTgt spid="105476">
                                            <p:txEl>
                                              <p:pRg st="0" end="0"/>
                                            </p:txEl>
                                          </p:spTgt>
                                        </p:tgtEl>
                                      </p:cBhvr>
                                    </p:animEffect>
                                    <p:anim calcmode="lin" valueType="num">
                                      <p:cBhvr>
                                        <p:cTn id="14" dur="1000" fill="hold"/>
                                        <p:tgtEl>
                                          <p:spTgt spid="10547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05476">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5476">
                                            <p:txEl>
                                              <p:pRg st="1" end="1"/>
                                            </p:txEl>
                                          </p:spTgt>
                                        </p:tgtEl>
                                        <p:attrNameLst>
                                          <p:attrName>style.visibility</p:attrName>
                                        </p:attrNameLst>
                                      </p:cBhvr>
                                      <p:to>
                                        <p:strVal val="visible"/>
                                      </p:to>
                                    </p:set>
                                    <p:animEffect transition="in" filter="fade">
                                      <p:cBhvr>
                                        <p:cTn id="19" dur="1000"/>
                                        <p:tgtEl>
                                          <p:spTgt spid="105476">
                                            <p:txEl>
                                              <p:pRg st="1" end="1"/>
                                            </p:txEl>
                                          </p:spTgt>
                                        </p:tgtEl>
                                      </p:cBhvr>
                                    </p:animEffect>
                                    <p:anim calcmode="lin" valueType="num">
                                      <p:cBhvr>
                                        <p:cTn id="20" dur="1000" fill="hold"/>
                                        <p:tgtEl>
                                          <p:spTgt spid="10547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05476">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5476">
                                            <p:txEl>
                                              <p:pRg st="2" end="2"/>
                                            </p:txEl>
                                          </p:spTgt>
                                        </p:tgtEl>
                                        <p:attrNameLst>
                                          <p:attrName>style.visibility</p:attrName>
                                        </p:attrNameLst>
                                      </p:cBhvr>
                                      <p:to>
                                        <p:strVal val="visible"/>
                                      </p:to>
                                    </p:set>
                                    <p:animEffect transition="in" filter="fade">
                                      <p:cBhvr>
                                        <p:cTn id="25" dur="1000"/>
                                        <p:tgtEl>
                                          <p:spTgt spid="105476">
                                            <p:txEl>
                                              <p:pRg st="2" end="2"/>
                                            </p:txEl>
                                          </p:spTgt>
                                        </p:tgtEl>
                                      </p:cBhvr>
                                    </p:animEffect>
                                    <p:anim calcmode="lin" valueType="num">
                                      <p:cBhvr>
                                        <p:cTn id="26" dur="10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05476">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5476">
                                            <p:txEl>
                                              <p:pRg st="3" end="3"/>
                                            </p:txEl>
                                          </p:spTgt>
                                        </p:tgtEl>
                                        <p:attrNameLst>
                                          <p:attrName>style.visibility</p:attrName>
                                        </p:attrNameLst>
                                      </p:cBhvr>
                                      <p:to>
                                        <p:strVal val="visible"/>
                                      </p:to>
                                    </p:set>
                                    <p:animEffect transition="in" filter="fade">
                                      <p:cBhvr>
                                        <p:cTn id="31" dur="1000"/>
                                        <p:tgtEl>
                                          <p:spTgt spid="105476">
                                            <p:txEl>
                                              <p:pRg st="3" end="3"/>
                                            </p:txEl>
                                          </p:spTgt>
                                        </p:tgtEl>
                                      </p:cBhvr>
                                    </p:animEffect>
                                    <p:anim calcmode="lin" valueType="num">
                                      <p:cBhvr>
                                        <p:cTn id="32" dur="1000" fill="hold"/>
                                        <p:tgtEl>
                                          <p:spTgt spid="105476">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0547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P spid="105476"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AU" sz="3200">
                <a:solidFill>
                  <a:srgbClr val="FF201B"/>
                </a:solidFill>
              </a:rPr>
              <a:t>Objectives</a:t>
            </a:r>
            <a:endParaRPr lang="en-US" sz="3200">
              <a:solidFill>
                <a:srgbClr val="FF201B"/>
              </a:solidFill>
            </a:endParaRPr>
          </a:p>
        </p:txBody>
      </p:sp>
      <p:sp>
        <p:nvSpPr>
          <p:cNvPr id="39939" name="Rectangle 3"/>
          <p:cNvSpPr>
            <a:spLocks noGrp="1" noChangeArrowheads="1"/>
          </p:cNvSpPr>
          <p:nvPr>
            <p:ph type="body" idx="1"/>
          </p:nvPr>
        </p:nvSpPr>
        <p:spPr>
          <a:xfrm>
            <a:off x="457200" y="1628775"/>
            <a:ext cx="8686800" cy="5229225"/>
          </a:xfrm>
        </p:spPr>
        <p:txBody>
          <a:bodyPr/>
          <a:lstStyle/>
          <a:p>
            <a:pPr algn="l">
              <a:buFont typeface="Wingdings" pitchFamily="2" charset="2"/>
              <a:buChar char="Ø"/>
            </a:pPr>
            <a:r>
              <a:rPr lang="en-US"/>
              <a:t>To consider verbal and non-verbal communication methods</a:t>
            </a:r>
          </a:p>
          <a:p>
            <a:pPr algn="l">
              <a:buFont typeface="Wingdings" pitchFamily="2" charset="2"/>
              <a:buChar char="Ø"/>
            </a:pPr>
            <a:r>
              <a:rPr lang="en-AU"/>
              <a:t>To understand and practise effective listening skills </a:t>
            </a:r>
          </a:p>
          <a:p>
            <a:pPr algn="l">
              <a:buFont typeface="Wingdings" pitchFamily="2" charset="2"/>
              <a:buChar char="Ø"/>
            </a:pPr>
            <a:r>
              <a:rPr lang="en-AU"/>
              <a:t>To communicate in clear, respectful and non-judgemental ways</a:t>
            </a:r>
          </a:p>
          <a:p>
            <a:pPr algn="l">
              <a:buFont typeface="Wingdings" pitchFamily="2" charset="2"/>
              <a:buChar char="Ø"/>
            </a:pPr>
            <a:r>
              <a:rPr lang="en-AU"/>
              <a:t>To know when to seek advice</a:t>
            </a:r>
          </a:p>
          <a:p>
            <a:endParaRPr lang="en-US">
              <a:solidFill>
                <a:srgbClr val="008000"/>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1000"/>
                                        <p:tgtEl>
                                          <p:spTgt spid="39938"/>
                                        </p:tgtEl>
                                      </p:cBhvr>
                                    </p:animEffect>
                                    <p:anim calcmode="lin" valueType="num">
                                      <p:cBhvr>
                                        <p:cTn id="8" dur="1000" fill="hold"/>
                                        <p:tgtEl>
                                          <p:spTgt spid="39938"/>
                                        </p:tgtEl>
                                        <p:attrNameLst>
                                          <p:attrName>ppt_x</p:attrName>
                                        </p:attrNameLst>
                                      </p:cBhvr>
                                      <p:tavLst>
                                        <p:tav tm="0">
                                          <p:val>
                                            <p:strVal val="#ppt_x"/>
                                          </p:val>
                                        </p:tav>
                                        <p:tav tm="100000">
                                          <p:val>
                                            <p:strVal val="#ppt_x"/>
                                          </p:val>
                                        </p:tav>
                                      </p:tavLst>
                                    </p:anim>
                                    <p:anim calcmode="lin" valueType="num">
                                      <p:cBhvr>
                                        <p:cTn id="9" dur="1000" fill="hold"/>
                                        <p:tgtEl>
                                          <p:spTgt spid="399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Effect transition="in" filter="fade">
                                      <p:cBhvr>
                                        <p:cTn id="13" dur="1000"/>
                                        <p:tgtEl>
                                          <p:spTgt spid="39939">
                                            <p:txEl>
                                              <p:pRg st="0" end="0"/>
                                            </p:txEl>
                                          </p:spTgt>
                                        </p:tgtEl>
                                      </p:cBhvr>
                                    </p:animEffect>
                                    <p:anim calcmode="lin" valueType="num">
                                      <p:cBhvr>
                                        <p:cTn id="14"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9939">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9939">
                                            <p:txEl>
                                              <p:pRg st="1" end="1"/>
                                            </p:txEl>
                                          </p:spTgt>
                                        </p:tgtEl>
                                        <p:attrNameLst>
                                          <p:attrName>style.visibility</p:attrName>
                                        </p:attrNameLst>
                                      </p:cBhvr>
                                      <p:to>
                                        <p:strVal val="visible"/>
                                      </p:to>
                                    </p:set>
                                    <p:animEffect transition="in" filter="fade">
                                      <p:cBhvr>
                                        <p:cTn id="19" dur="1000"/>
                                        <p:tgtEl>
                                          <p:spTgt spid="39939">
                                            <p:txEl>
                                              <p:pRg st="1" end="1"/>
                                            </p:txEl>
                                          </p:spTgt>
                                        </p:tgtEl>
                                      </p:cBhvr>
                                    </p:animEffect>
                                    <p:anim calcmode="lin" valueType="num">
                                      <p:cBhvr>
                                        <p:cTn id="20"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9939">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9939">
                                            <p:txEl>
                                              <p:pRg st="2" end="2"/>
                                            </p:txEl>
                                          </p:spTgt>
                                        </p:tgtEl>
                                        <p:attrNameLst>
                                          <p:attrName>style.visibility</p:attrName>
                                        </p:attrNameLst>
                                      </p:cBhvr>
                                      <p:to>
                                        <p:strVal val="visible"/>
                                      </p:to>
                                    </p:set>
                                    <p:animEffect transition="in" filter="fade">
                                      <p:cBhvr>
                                        <p:cTn id="25" dur="1000"/>
                                        <p:tgtEl>
                                          <p:spTgt spid="39939">
                                            <p:txEl>
                                              <p:pRg st="2" end="2"/>
                                            </p:txEl>
                                          </p:spTgt>
                                        </p:tgtEl>
                                      </p:cBhvr>
                                    </p:animEffect>
                                    <p:anim calcmode="lin" valueType="num">
                                      <p:cBhvr>
                                        <p:cTn id="26"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9939">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9939">
                                            <p:txEl>
                                              <p:pRg st="3" end="3"/>
                                            </p:txEl>
                                          </p:spTgt>
                                        </p:tgtEl>
                                        <p:attrNameLst>
                                          <p:attrName>style.visibility</p:attrName>
                                        </p:attrNameLst>
                                      </p:cBhvr>
                                      <p:to>
                                        <p:strVal val="visible"/>
                                      </p:to>
                                    </p:set>
                                    <p:animEffect transition="in" filter="fade">
                                      <p:cBhvr>
                                        <p:cTn id="31" dur="1000"/>
                                        <p:tgtEl>
                                          <p:spTgt spid="39939">
                                            <p:txEl>
                                              <p:pRg st="3" end="3"/>
                                            </p:txEl>
                                          </p:spTgt>
                                        </p:tgtEl>
                                      </p:cBhvr>
                                    </p:animEffect>
                                    <p:anim calcmode="lin" valueType="num">
                                      <p:cBhvr>
                                        <p:cTn id="32"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993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187450" y="3284538"/>
            <a:ext cx="6932613" cy="1196975"/>
          </a:xfrm>
          <a:prstGeom prst="rect">
            <a:avLst/>
          </a:prstGeom>
          <a:solidFill>
            <a:srgbClr val="FFFF00"/>
          </a:solidFill>
          <a:ln w="9525">
            <a:solidFill>
              <a:schemeClr val="tx1"/>
            </a:solidFill>
            <a:miter lim="800000"/>
            <a:headEnd/>
            <a:tailEnd/>
          </a:ln>
          <a:effectLst/>
        </p:spPr>
        <p:txBody>
          <a:bodyPr wrap="none">
            <a:spAutoFit/>
          </a:bodyPr>
          <a:lstStyle/>
          <a:p>
            <a:pPr algn="ctr">
              <a:spcAft>
                <a:spcPct val="0"/>
              </a:spcAft>
            </a:pPr>
            <a:r>
              <a:rPr lang="en-AU" sz="2400" b="1"/>
              <a:t>Please complete an evaluation form and leave </a:t>
            </a:r>
          </a:p>
          <a:p>
            <a:pPr algn="ctr">
              <a:spcAft>
                <a:spcPct val="0"/>
              </a:spcAft>
            </a:pPr>
            <a:r>
              <a:rPr lang="en-AU" sz="2400" b="1"/>
              <a:t>it with the trainer before you leave</a:t>
            </a:r>
          </a:p>
          <a:p>
            <a:pPr algn="ctr">
              <a:spcAft>
                <a:spcPct val="0"/>
              </a:spcAft>
            </a:pPr>
            <a:r>
              <a:rPr lang="en-AU" sz="2400" b="1">
                <a:sym typeface="Wingdings" pitchFamily="2" charset="2"/>
              </a:rPr>
              <a:t> </a:t>
            </a:r>
            <a:r>
              <a:rPr lang="en-AU" sz="2400" b="1"/>
              <a:t>THANK YOU </a:t>
            </a:r>
            <a:r>
              <a:rPr lang="en-AU" sz="2400" b="1">
                <a:sym typeface="Wingdings" pitchFamily="2" charset="2"/>
              </a:rPr>
              <a:t> </a:t>
            </a:r>
          </a:p>
        </p:txBody>
      </p:sp>
      <p:sp>
        <p:nvSpPr>
          <p:cNvPr id="110595" name="Text Box 3"/>
          <p:cNvSpPr txBox="1">
            <a:spLocks noChangeArrowheads="1"/>
          </p:cNvSpPr>
          <p:nvPr/>
        </p:nvSpPr>
        <p:spPr bwMode="auto">
          <a:xfrm>
            <a:off x="2751138" y="2151063"/>
            <a:ext cx="184150" cy="457200"/>
          </a:xfrm>
          <a:prstGeom prst="rect">
            <a:avLst/>
          </a:prstGeom>
          <a:noFill/>
          <a:ln w="9525">
            <a:noFill/>
            <a:miter lim="800000"/>
            <a:headEnd/>
            <a:tailEnd/>
          </a:ln>
          <a:effectLst/>
        </p:spPr>
        <p:txBody>
          <a:bodyPr wrap="none">
            <a:spAutoFit/>
          </a:bodyPr>
          <a:lstStyle/>
          <a:p>
            <a:pPr>
              <a:spcAft>
                <a:spcPct val="0"/>
              </a:spcAft>
            </a:pPr>
            <a:endParaRPr lang="en-AU" sz="2400" b="1"/>
          </a:p>
        </p:txBody>
      </p:sp>
      <p:sp>
        <p:nvSpPr>
          <p:cNvPr id="110596" name="Text Box 4"/>
          <p:cNvSpPr txBox="1">
            <a:spLocks noChangeArrowheads="1"/>
          </p:cNvSpPr>
          <p:nvPr/>
        </p:nvSpPr>
        <p:spPr bwMode="auto">
          <a:xfrm>
            <a:off x="3348038" y="549275"/>
            <a:ext cx="2520950" cy="579438"/>
          </a:xfrm>
          <a:prstGeom prst="rect">
            <a:avLst/>
          </a:prstGeom>
          <a:noFill/>
          <a:ln w="9525">
            <a:noFill/>
            <a:miter lim="800000"/>
            <a:headEnd/>
            <a:tailEnd/>
          </a:ln>
          <a:effectLst/>
        </p:spPr>
        <p:txBody>
          <a:bodyPr>
            <a:spAutoFit/>
          </a:bodyPr>
          <a:lstStyle/>
          <a:p>
            <a:pPr algn="ctr">
              <a:spcAft>
                <a:spcPct val="0"/>
              </a:spcAft>
            </a:pPr>
            <a:r>
              <a:rPr lang="en-AU" sz="3200" b="1">
                <a:solidFill>
                  <a:srgbClr val="FF201B"/>
                </a:solidFill>
              </a:rPr>
              <a:t>Evaluation</a:t>
            </a:r>
          </a:p>
        </p:txBody>
      </p:sp>
      <p:pic>
        <p:nvPicPr>
          <p:cNvPr id="110597" name="Picture 5" descr="Black_horizontal"/>
          <p:cNvPicPr>
            <a:picLocks noChangeAspect="1" noChangeArrowheads="1"/>
          </p:cNvPicPr>
          <p:nvPr/>
        </p:nvPicPr>
        <p:blipFill>
          <a:blip r:embed="rId3"/>
          <a:srcRect/>
          <a:stretch>
            <a:fillRect/>
          </a:stretch>
        </p:blipFill>
        <p:spPr bwMode="auto">
          <a:xfrm>
            <a:off x="468313" y="5445125"/>
            <a:ext cx="4140200" cy="1008063"/>
          </a:xfrm>
          <a:prstGeom prst="rect">
            <a:avLst/>
          </a:prstGeom>
          <a:noFill/>
          <a:ln w="9525">
            <a:noFill/>
            <a:miter lim="800000"/>
            <a:headEnd/>
            <a:tailEnd/>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Effect transition="in" filter="fade">
                                      <p:cBhvr>
                                        <p:cTn id="7" dur="500"/>
                                        <p:tgtEl>
                                          <p:spTgt spid="110596">
                                            <p:txEl>
                                              <p:pRg st="0" end="0"/>
                                            </p:txEl>
                                          </p:spTgt>
                                        </p:tgtEl>
                                      </p:cBhvr>
                                    </p:animEffect>
                                    <p:anim calcmode="lin" valueType="num">
                                      <p:cBhvr>
                                        <p:cTn id="8" dur="500" fill="hold"/>
                                        <p:tgtEl>
                                          <p:spTgt spid="11059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059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3" presetClass="entr" presetSubtype="16" fill="hold" nodeType="afterEffect">
                                  <p:stCondLst>
                                    <p:cond delay="0"/>
                                  </p:stCondLst>
                                  <p:childTnLst>
                                    <p:set>
                                      <p:cBhvr>
                                        <p:cTn id="12" dur="1" fill="hold">
                                          <p:stCondLst>
                                            <p:cond delay="0"/>
                                          </p:stCondLst>
                                        </p:cTn>
                                        <p:tgtEl>
                                          <p:spTgt spid="110594"/>
                                        </p:tgtEl>
                                        <p:attrNameLst>
                                          <p:attrName>style.visibility</p:attrName>
                                        </p:attrNameLst>
                                      </p:cBhvr>
                                      <p:to>
                                        <p:strVal val="visible"/>
                                      </p:to>
                                    </p:set>
                                    <p:anim calcmode="lin" valueType="num">
                                      <p:cBhvr>
                                        <p:cTn id="13" dur="500" fill="hold"/>
                                        <p:tgtEl>
                                          <p:spTgt spid="110594"/>
                                        </p:tgtEl>
                                        <p:attrNameLst>
                                          <p:attrName>ppt_w</p:attrName>
                                        </p:attrNameLst>
                                      </p:cBhvr>
                                      <p:tavLst>
                                        <p:tav tm="0">
                                          <p:val>
                                            <p:fltVal val="0"/>
                                          </p:val>
                                        </p:tav>
                                        <p:tav tm="100000">
                                          <p:val>
                                            <p:strVal val="#ppt_w"/>
                                          </p:val>
                                        </p:tav>
                                      </p:tavLst>
                                    </p:anim>
                                    <p:anim calcmode="lin" valueType="num">
                                      <p:cBhvr>
                                        <p:cTn id="14" dur="500" fill="hold"/>
                                        <p:tgtEl>
                                          <p:spTgt spid="1105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AU" sz="3200">
                <a:solidFill>
                  <a:srgbClr val="FF201B"/>
                </a:solidFill>
              </a:rPr>
              <a:t>What is Communication?</a:t>
            </a:r>
            <a:endParaRPr lang="en-US" sz="3200">
              <a:solidFill>
                <a:srgbClr val="FF201B"/>
              </a:solidFill>
            </a:endParaRPr>
          </a:p>
        </p:txBody>
      </p:sp>
      <p:sp>
        <p:nvSpPr>
          <p:cNvPr id="91139" name="Rectangle 3"/>
          <p:cNvSpPr>
            <a:spLocks noGrp="1" noChangeArrowheads="1"/>
          </p:cNvSpPr>
          <p:nvPr>
            <p:ph type="body" idx="1"/>
          </p:nvPr>
        </p:nvSpPr>
        <p:spPr/>
        <p:txBody>
          <a:bodyPr/>
          <a:lstStyle/>
          <a:p>
            <a:r>
              <a:rPr lang="en-US"/>
              <a:t>What does it mean to you?</a:t>
            </a:r>
          </a:p>
          <a:p>
            <a:endParaRPr lang="en-US"/>
          </a:p>
          <a:p>
            <a:r>
              <a:rPr lang="en-US"/>
              <a:t> </a:t>
            </a:r>
            <a:r>
              <a:rPr lang="en-US" i="1"/>
              <a:t>The process of communication is what allows us to interact with other people; without it, we would be unable to share knowledge or experiences with anything outside of ourselves.  Common forms of communication include speaking, writing, gestures, touch and broadcasting.</a:t>
            </a:r>
          </a:p>
          <a:p>
            <a:pPr algn="r"/>
            <a:r>
              <a:rPr lang="en-US" sz="1400"/>
              <a:t>Wikipedia definition</a:t>
            </a:r>
          </a:p>
          <a:p>
            <a:endParaRPr lang="en-US" sz="1400"/>
          </a:p>
          <a:p>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fade">
                                      <p:cBhvr>
                                        <p:cTn id="7" dur="1000"/>
                                        <p:tgtEl>
                                          <p:spTgt spid="91138"/>
                                        </p:tgtEl>
                                      </p:cBhvr>
                                    </p:animEffect>
                                    <p:anim calcmode="lin" valueType="num">
                                      <p:cBhvr>
                                        <p:cTn id="8" dur="1000" fill="hold"/>
                                        <p:tgtEl>
                                          <p:spTgt spid="91138"/>
                                        </p:tgtEl>
                                        <p:attrNameLst>
                                          <p:attrName>ppt_x</p:attrName>
                                        </p:attrNameLst>
                                      </p:cBhvr>
                                      <p:tavLst>
                                        <p:tav tm="0">
                                          <p:val>
                                            <p:strVal val="#ppt_x"/>
                                          </p:val>
                                        </p:tav>
                                        <p:tav tm="100000">
                                          <p:val>
                                            <p:strVal val="#ppt_x"/>
                                          </p:val>
                                        </p:tav>
                                      </p:tavLst>
                                    </p:anim>
                                    <p:anim calcmode="lin" valueType="num">
                                      <p:cBhvr>
                                        <p:cTn id="9" dur="1000" fill="hold"/>
                                        <p:tgtEl>
                                          <p:spTgt spid="911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139">
                                            <p:txEl>
                                              <p:pRg st="0" end="0"/>
                                            </p:txEl>
                                          </p:spTgt>
                                        </p:tgtEl>
                                        <p:attrNameLst>
                                          <p:attrName>style.visibility</p:attrName>
                                        </p:attrNameLst>
                                      </p:cBhvr>
                                      <p:to>
                                        <p:strVal val="visible"/>
                                      </p:to>
                                    </p:set>
                                    <p:animEffect transition="in" filter="fade">
                                      <p:cBhvr>
                                        <p:cTn id="14" dur="1000"/>
                                        <p:tgtEl>
                                          <p:spTgt spid="91139">
                                            <p:txEl>
                                              <p:pRg st="0" end="0"/>
                                            </p:txEl>
                                          </p:spTgt>
                                        </p:tgtEl>
                                      </p:cBhvr>
                                    </p:animEffect>
                                    <p:anim calcmode="lin" valueType="num">
                                      <p:cBhvr>
                                        <p:cTn id="15" dur="10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91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91139">
                                            <p:txEl>
                                              <p:pRg st="2" end="2"/>
                                            </p:txEl>
                                          </p:spTgt>
                                        </p:tgtEl>
                                        <p:attrNameLst>
                                          <p:attrName>style.visibility</p:attrName>
                                        </p:attrNameLst>
                                      </p:cBhvr>
                                      <p:to>
                                        <p:strVal val="visible"/>
                                      </p:to>
                                    </p:set>
                                    <p:anim calcmode="lin" valueType="num">
                                      <p:cBhvr>
                                        <p:cTn id="21" dur="2000" fill="hold"/>
                                        <p:tgtEl>
                                          <p:spTgt spid="91139">
                                            <p:txEl>
                                              <p:pRg st="2" end="2"/>
                                            </p:txEl>
                                          </p:spTgt>
                                        </p:tgtEl>
                                        <p:attrNameLst>
                                          <p:attrName>ppt_w</p:attrName>
                                        </p:attrNameLst>
                                      </p:cBhvr>
                                      <p:tavLst>
                                        <p:tav tm="0">
                                          <p:val>
                                            <p:fltVal val="0"/>
                                          </p:val>
                                        </p:tav>
                                        <p:tav tm="100000">
                                          <p:val>
                                            <p:strVal val="#ppt_w"/>
                                          </p:val>
                                        </p:tav>
                                      </p:tavLst>
                                    </p:anim>
                                    <p:anim calcmode="lin" valueType="num">
                                      <p:cBhvr>
                                        <p:cTn id="22" dur="2000" fill="hold"/>
                                        <p:tgtEl>
                                          <p:spTgt spid="91139">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91139">
                                            <p:txEl>
                                              <p:pRg st="3" end="3"/>
                                            </p:txEl>
                                          </p:spTgt>
                                        </p:tgtEl>
                                        <p:attrNameLst>
                                          <p:attrName>style.visibility</p:attrName>
                                        </p:attrNameLst>
                                      </p:cBhvr>
                                      <p:to>
                                        <p:strVal val="visible"/>
                                      </p:to>
                                    </p:set>
                                    <p:anim calcmode="lin" valueType="num">
                                      <p:cBhvr>
                                        <p:cTn id="25" dur="2000" fill="hold"/>
                                        <p:tgtEl>
                                          <p:spTgt spid="91139">
                                            <p:txEl>
                                              <p:pRg st="3" end="3"/>
                                            </p:txEl>
                                          </p:spTgt>
                                        </p:tgtEl>
                                        <p:attrNameLst>
                                          <p:attrName>ppt_w</p:attrName>
                                        </p:attrNameLst>
                                      </p:cBhvr>
                                      <p:tavLst>
                                        <p:tav tm="0">
                                          <p:val>
                                            <p:fltVal val="0"/>
                                          </p:val>
                                        </p:tav>
                                        <p:tav tm="100000">
                                          <p:val>
                                            <p:strVal val="#ppt_w"/>
                                          </p:val>
                                        </p:tav>
                                      </p:tavLst>
                                    </p:anim>
                                    <p:anim calcmode="lin" valueType="num">
                                      <p:cBhvr>
                                        <p:cTn id="26" dur="2000" fill="hold"/>
                                        <p:tgtEl>
                                          <p:spTgt spid="91139">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AU" sz="3200">
                <a:solidFill>
                  <a:srgbClr val="FF201B"/>
                </a:solidFill>
              </a:rPr>
              <a:t>Verbal vs Non Verbal</a:t>
            </a:r>
            <a:endParaRPr lang="en-US" sz="3200">
              <a:solidFill>
                <a:srgbClr val="FF201B"/>
              </a:solidFill>
            </a:endParaRPr>
          </a:p>
        </p:txBody>
      </p:sp>
      <p:sp>
        <p:nvSpPr>
          <p:cNvPr id="92163" name="Rectangle 3"/>
          <p:cNvSpPr>
            <a:spLocks noGrp="1" noChangeArrowheads="1"/>
          </p:cNvSpPr>
          <p:nvPr>
            <p:ph type="body" idx="1"/>
          </p:nvPr>
        </p:nvSpPr>
        <p:spPr>
          <a:xfrm>
            <a:off x="468313" y="1196975"/>
            <a:ext cx="8229600" cy="5661025"/>
          </a:xfrm>
        </p:spPr>
        <p:txBody>
          <a:bodyPr/>
          <a:lstStyle/>
          <a:p>
            <a:pPr>
              <a:lnSpc>
                <a:spcPct val="90000"/>
              </a:lnSpc>
            </a:pPr>
            <a:r>
              <a:rPr lang="en-US" sz="2400"/>
              <a:t>Can we communicate without words?</a:t>
            </a:r>
          </a:p>
          <a:p>
            <a:pPr>
              <a:lnSpc>
                <a:spcPct val="90000"/>
              </a:lnSpc>
            </a:pPr>
            <a:endParaRPr lang="en-US" sz="1000"/>
          </a:p>
          <a:p>
            <a:pPr>
              <a:lnSpc>
                <a:spcPct val="90000"/>
              </a:lnSpc>
            </a:pPr>
            <a:r>
              <a:rPr lang="en-US" sz="2400" u="sng"/>
              <a:t>Voice attributes</a:t>
            </a:r>
          </a:p>
          <a:p>
            <a:pPr>
              <a:lnSpc>
                <a:spcPct val="90000"/>
              </a:lnSpc>
            </a:pPr>
            <a:r>
              <a:rPr lang="en-US" sz="2400"/>
              <a:t>What are they and how do they affect communication?</a:t>
            </a:r>
          </a:p>
          <a:p>
            <a:pPr>
              <a:lnSpc>
                <a:spcPct val="90000"/>
              </a:lnSpc>
            </a:pPr>
            <a:endParaRPr lang="en-US" sz="1000"/>
          </a:p>
          <a:p>
            <a:pPr>
              <a:lnSpc>
                <a:spcPct val="90000"/>
              </a:lnSpc>
            </a:pPr>
            <a:r>
              <a:rPr lang="en-US" sz="2400" u="sng"/>
              <a:t>Physical attributes</a:t>
            </a:r>
          </a:p>
          <a:p>
            <a:pPr>
              <a:lnSpc>
                <a:spcPct val="90000"/>
              </a:lnSpc>
            </a:pPr>
            <a:r>
              <a:rPr lang="en-US" sz="2400"/>
              <a:t>What could be considered here and how do they affect communication?</a:t>
            </a:r>
          </a:p>
          <a:p>
            <a:pPr>
              <a:lnSpc>
                <a:spcPct val="90000"/>
              </a:lnSpc>
            </a:pPr>
            <a:endParaRPr lang="en-US" sz="1000"/>
          </a:p>
          <a:p>
            <a:pPr>
              <a:lnSpc>
                <a:spcPct val="90000"/>
              </a:lnSpc>
            </a:pPr>
            <a:r>
              <a:rPr lang="en-US" sz="2400" u="sng"/>
              <a:t>The power of touch</a:t>
            </a:r>
          </a:p>
          <a:p>
            <a:pPr>
              <a:lnSpc>
                <a:spcPct val="90000"/>
              </a:lnSpc>
            </a:pPr>
            <a:r>
              <a:rPr lang="en-US" sz="2400"/>
              <a:t>What and when is OK?</a:t>
            </a:r>
          </a:p>
          <a:p>
            <a:pPr>
              <a:lnSpc>
                <a:spcPct val="90000"/>
              </a:lnSpc>
            </a:pPr>
            <a:endParaRPr lang="en-US" sz="1000"/>
          </a:p>
          <a:p>
            <a:pPr>
              <a:lnSpc>
                <a:spcPct val="90000"/>
              </a:lnSpc>
            </a:pPr>
            <a:r>
              <a:rPr lang="en-US" sz="2400"/>
              <a:t>Which is better, verbal or non verbal?</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fade">
                                      <p:cBhvr>
                                        <p:cTn id="7" dur="1000"/>
                                        <p:tgtEl>
                                          <p:spTgt spid="92162"/>
                                        </p:tgtEl>
                                      </p:cBhvr>
                                    </p:animEffect>
                                    <p:anim calcmode="lin" valueType="num">
                                      <p:cBhvr>
                                        <p:cTn id="8" dur="1000" fill="hold"/>
                                        <p:tgtEl>
                                          <p:spTgt spid="92162"/>
                                        </p:tgtEl>
                                        <p:attrNameLst>
                                          <p:attrName>ppt_x</p:attrName>
                                        </p:attrNameLst>
                                      </p:cBhvr>
                                      <p:tavLst>
                                        <p:tav tm="0">
                                          <p:val>
                                            <p:strVal val="#ppt_x"/>
                                          </p:val>
                                        </p:tav>
                                        <p:tav tm="100000">
                                          <p:val>
                                            <p:strVal val="#ppt_x"/>
                                          </p:val>
                                        </p:tav>
                                      </p:tavLst>
                                    </p:anim>
                                    <p:anim calcmode="lin" valueType="num">
                                      <p:cBhvr>
                                        <p:cTn id="9" dur="1000" fill="hold"/>
                                        <p:tgtEl>
                                          <p:spTgt spid="921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92163">
                                            <p:txEl>
                                              <p:pRg st="0" end="0"/>
                                            </p:txEl>
                                          </p:spTgt>
                                        </p:tgtEl>
                                        <p:attrNameLst>
                                          <p:attrName>style.visibility</p:attrName>
                                        </p:attrNameLst>
                                      </p:cBhvr>
                                      <p:to>
                                        <p:strVal val="visible"/>
                                      </p:to>
                                    </p:set>
                                    <p:anim calcmode="lin" valueType="num">
                                      <p:cBhvr>
                                        <p:cTn id="14" dur="2000" fill="hold"/>
                                        <p:tgtEl>
                                          <p:spTgt spid="92163">
                                            <p:txEl>
                                              <p:pRg st="0" end="0"/>
                                            </p:txEl>
                                          </p:spTgt>
                                        </p:tgtEl>
                                        <p:attrNameLst>
                                          <p:attrName>ppt_w</p:attrName>
                                        </p:attrNameLst>
                                      </p:cBhvr>
                                      <p:tavLst>
                                        <p:tav tm="0">
                                          <p:val>
                                            <p:fltVal val="0"/>
                                          </p:val>
                                        </p:tav>
                                        <p:tav tm="100000">
                                          <p:val>
                                            <p:strVal val="#ppt_w"/>
                                          </p:val>
                                        </p:tav>
                                      </p:tavLst>
                                    </p:anim>
                                    <p:anim calcmode="lin" valueType="num">
                                      <p:cBhvr>
                                        <p:cTn id="15" dur="2000" fill="hold"/>
                                        <p:tgtEl>
                                          <p:spTgt spid="9216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92163">
                                            <p:txEl>
                                              <p:pRg st="2" end="2"/>
                                            </p:txEl>
                                          </p:spTgt>
                                        </p:tgtEl>
                                        <p:attrNameLst>
                                          <p:attrName>style.visibility</p:attrName>
                                        </p:attrNameLst>
                                      </p:cBhvr>
                                      <p:to>
                                        <p:strVal val="visible"/>
                                      </p:to>
                                    </p:set>
                                    <p:anim calcmode="lin" valueType="num">
                                      <p:cBhvr>
                                        <p:cTn id="20" dur="1000" fill="hold"/>
                                        <p:tgtEl>
                                          <p:spTgt spid="92163">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92163">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92163">
                                            <p:txEl>
                                              <p:pRg st="3" end="3"/>
                                            </p:txEl>
                                          </p:spTgt>
                                        </p:tgtEl>
                                        <p:attrNameLst>
                                          <p:attrName>style.visibility</p:attrName>
                                        </p:attrNameLst>
                                      </p:cBhvr>
                                      <p:to>
                                        <p:strVal val="visible"/>
                                      </p:to>
                                    </p:set>
                                    <p:anim calcmode="lin" valueType="num">
                                      <p:cBhvr>
                                        <p:cTn id="24" dur="1000" fill="hold"/>
                                        <p:tgtEl>
                                          <p:spTgt spid="92163">
                                            <p:txEl>
                                              <p:pRg st="3" end="3"/>
                                            </p:txEl>
                                          </p:spTgt>
                                        </p:tgtEl>
                                        <p:attrNameLst>
                                          <p:attrName>ppt_w</p:attrName>
                                        </p:attrNameLst>
                                      </p:cBhvr>
                                      <p:tavLst>
                                        <p:tav tm="0">
                                          <p:val>
                                            <p:fltVal val="0"/>
                                          </p:val>
                                        </p:tav>
                                        <p:tav tm="100000">
                                          <p:val>
                                            <p:strVal val="#ppt_w"/>
                                          </p:val>
                                        </p:tav>
                                      </p:tavLst>
                                    </p:anim>
                                    <p:anim calcmode="lin" valueType="num">
                                      <p:cBhvr>
                                        <p:cTn id="25" dur="1000" fill="hold"/>
                                        <p:tgtEl>
                                          <p:spTgt spid="9216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2163">
                                            <p:txEl>
                                              <p:pRg st="5" end="5"/>
                                            </p:txEl>
                                          </p:spTgt>
                                        </p:tgtEl>
                                        <p:attrNameLst>
                                          <p:attrName>style.visibility</p:attrName>
                                        </p:attrNameLst>
                                      </p:cBhvr>
                                      <p:to>
                                        <p:strVal val="visible"/>
                                      </p:to>
                                    </p:set>
                                    <p:anim calcmode="lin" valueType="num">
                                      <p:cBhvr>
                                        <p:cTn id="30" dur="1000" fill="hold"/>
                                        <p:tgtEl>
                                          <p:spTgt spid="92163">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92163">
                                            <p:txEl>
                                              <p:pRg st="5" end="5"/>
                                            </p:txEl>
                                          </p:spTgt>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92163">
                                            <p:txEl>
                                              <p:pRg st="6" end="6"/>
                                            </p:txEl>
                                          </p:spTgt>
                                        </p:tgtEl>
                                        <p:attrNameLst>
                                          <p:attrName>style.visibility</p:attrName>
                                        </p:attrNameLst>
                                      </p:cBhvr>
                                      <p:to>
                                        <p:strVal val="visible"/>
                                      </p:to>
                                    </p:set>
                                    <p:anim calcmode="lin" valueType="num">
                                      <p:cBhvr>
                                        <p:cTn id="34" dur="1000" fill="hold"/>
                                        <p:tgtEl>
                                          <p:spTgt spid="92163">
                                            <p:txEl>
                                              <p:pRg st="6" end="6"/>
                                            </p:txEl>
                                          </p:spTgt>
                                        </p:tgtEl>
                                        <p:attrNameLst>
                                          <p:attrName>ppt_w</p:attrName>
                                        </p:attrNameLst>
                                      </p:cBhvr>
                                      <p:tavLst>
                                        <p:tav tm="0">
                                          <p:val>
                                            <p:fltVal val="0"/>
                                          </p:val>
                                        </p:tav>
                                        <p:tav tm="100000">
                                          <p:val>
                                            <p:strVal val="#ppt_w"/>
                                          </p:val>
                                        </p:tav>
                                      </p:tavLst>
                                    </p:anim>
                                    <p:anim calcmode="lin" valueType="num">
                                      <p:cBhvr>
                                        <p:cTn id="35" dur="1000" fill="hold"/>
                                        <p:tgtEl>
                                          <p:spTgt spid="9216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92163">
                                            <p:txEl>
                                              <p:pRg st="8" end="8"/>
                                            </p:txEl>
                                          </p:spTgt>
                                        </p:tgtEl>
                                        <p:attrNameLst>
                                          <p:attrName>style.visibility</p:attrName>
                                        </p:attrNameLst>
                                      </p:cBhvr>
                                      <p:to>
                                        <p:strVal val="visible"/>
                                      </p:to>
                                    </p:set>
                                    <p:anim calcmode="lin" valueType="num">
                                      <p:cBhvr>
                                        <p:cTn id="40" dur="1000" fill="hold"/>
                                        <p:tgtEl>
                                          <p:spTgt spid="92163">
                                            <p:txEl>
                                              <p:pRg st="8" end="8"/>
                                            </p:txEl>
                                          </p:spTgt>
                                        </p:tgtEl>
                                        <p:attrNameLst>
                                          <p:attrName>ppt_w</p:attrName>
                                        </p:attrNameLst>
                                      </p:cBhvr>
                                      <p:tavLst>
                                        <p:tav tm="0">
                                          <p:val>
                                            <p:fltVal val="0"/>
                                          </p:val>
                                        </p:tav>
                                        <p:tav tm="100000">
                                          <p:val>
                                            <p:strVal val="#ppt_w"/>
                                          </p:val>
                                        </p:tav>
                                      </p:tavLst>
                                    </p:anim>
                                    <p:anim calcmode="lin" valueType="num">
                                      <p:cBhvr>
                                        <p:cTn id="41" dur="1000" fill="hold"/>
                                        <p:tgtEl>
                                          <p:spTgt spid="92163">
                                            <p:txEl>
                                              <p:pRg st="8" end="8"/>
                                            </p:txEl>
                                          </p:spTgt>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92163">
                                            <p:txEl>
                                              <p:pRg st="9" end="9"/>
                                            </p:txEl>
                                          </p:spTgt>
                                        </p:tgtEl>
                                        <p:attrNameLst>
                                          <p:attrName>style.visibility</p:attrName>
                                        </p:attrNameLst>
                                      </p:cBhvr>
                                      <p:to>
                                        <p:strVal val="visible"/>
                                      </p:to>
                                    </p:set>
                                    <p:anim calcmode="lin" valueType="num">
                                      <p:cBhvr>
                                        <p:cTn id="44" dur="1000" fill="hold"/>
                                        <p:tgtEl>
                                          <p:spTgt spid="92163">
                                            <p:txEl>
                                              <p:pRg st="9" end="9"/>
                                            </p:txEl>
                                          </p:spTgt>
                                        </p:tgtEl>
                                        <p:attrNameLst>
                                          <p:attrName>ppt_w</p:attrName>
                                        </p:attrNameLst>
                                      </p:cBhvr>
                                      <p:tavLst>
                                        <p:tav tm="0">
                                          <p:val>
                                            <p:fltVal val="0"/>
                                          </p:val>
                                        </p:tav>
                                        <p:tav tm="100000">
                                          <p:val>
                                            <p:strVal val="#ppt_w"/>
                                          </p:val>
                                        </p:tav>
                                      </p:tavLst>
                                    </p:anim>
                                    <p:anim calcmode="lin" valueType="num">
                                      <p:cBhvr>
                                        <p:cTn id="45" dur="1000" fill="hold"/>
                                        <p:tgtEl>
                                          <p:spTgt spid="92163">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92163">
                                            <p:txEl>
                                              <p:pRg st="11" end="11"/>
                                            </p:txEl>
                                          </p:spTgt>
                                        </p:tgtEl>
                                        <p:attrNameLst>
                                          <p:attrName>style.visibility</p:attrName>
                                        </p:attrNameLst>
                                      </p:cBhvr>
                                      <p:to>
                                        <p:strVal val="visible"/>
                                      </p:to>
                                    </p:set>
                                    <p:anim calcmode="lin" valueType="num">
                                      <p:cBhvr>
                                        <p:cTn id="50" dur="1000" fill="hold"/>
                                        <p:tgtEl>
                                          <p:spTgt spid="92163">
                                            <p:txEl>
                                              <p:pRg st="11" end="11"/>
                                            </p:txEl>
                                          </p:spTgt>
                                        </p:tgtEl>
                                        <p:attrNameLst>
                                          <p:attrName>ppt_w</p:attrName>
                                        </p:attrNameLst>
                                      </p:cBhvr>
                                      <p:tavLst>
                                        <p:tav tm="0">
                                          <p:val>
                                            <p:fltVal val="0"/>
                                          </p:val>
                                        </p:tav>
                                        <p:tav tm="100000">
                                          <p:val>
                                            <p:strVal val="#ppt_w"/>
                                          </p:val>
                                        </p:tav>
                                      </p:tavLst>
                                    </p:anim>
                                    <p:anim calcmode="lin" valueType="num">
                                      <p:cBhvr>
                                        <p:cTn id="51" dur="1000" fill="hold"/>
                                        <p:tgtEl>
                                          <p:spTgt spid="92163">
                                            <p:txEl>
                                              <p:pRg st="11" end="1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sz="3200">
                <a:solidFill>
                  <a:srgbClr val="FF201B"/>
                </a:solidFill>
              </a:rPr>
              <a:t>Personal Presentation</a:t>
            </a:r>
            <a:endParaRPr lang="en-US" sz="3200">
              <a:solidFill>
                <a:srgbClr val="FF201B"/>
              </a:solidFill>
            </a:endParaRPr>
          </a:p>
        </p:txBody>
      </p:sp>
      <p:sp>
        <p:nvSpPr>
          <p:cNvPr id="18435" name="Rectangle 3"/>
          <p:cNvSpPr>
            <a:spLocks noGrp="1" noChangeArrowheads="1"/>
          </p:cNvSpPr>
          <p:nvPr>
            <p:ph type="body" idx="1"/>
          </p:nvPr>
        </p:nvSpPr>
        <p:spPr>
          <a:xfrm>
            <a:off x="468313" y="1728788"/>
            <a:ext cx="8229600" cy="4425950"/>
          </a:xfrm>
        </p:spPr>
        <p:txBody>
          <a:bodyPr/>
          <a:lstStyle/>
          <a:p>
            <a:r>
              <a:rPr lang="en-AU"/>
              <a:t>Does personal presentation make a difference to the way we are perceived?</a:t>
            </a:r>
          </a:p>
          <a:p>
            <a:r>
              <a:rPr lang="en-AU"/>
              <a:t>Does it matter?</a:t>
            </a:r>
          </a:p>
          <a:p>
            <a:r>
              <a:rPr lang="en-AU"/>
              <a:t>What can we do about it - do we have to look bland and boring?</a:t>
            </a:r>
          </a:p>
          <a:p>
            <a:r>
              <a:rPr lang="en-AU"/>
              <a:t>What if our organisation has a dress code?</a:t>
            </a:r>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1000"/>
                                        <p:tgtEl>
                                          <p:spTgt spid="18434"/>
                                        </p:tgtEl>
                                      </p:cBhvr>
                                    </p:animEffect>
                                    <p:anim calcmode="lin" valueType="num">
                                      <p:cBhvr>
                                        <p:cTn id="8" dur="1000" fill="hold"/>
                                        <p:tgtEl>
                                          <p:spTgt spid="18434"/>
                                        </p:tgtEl>
                                        <p:attrNameLst>
                                          <p:attrName>ppt_x</p:attrName>
                                        </p:attrNameLst>
                                      </p:cBhvr>
                                      <p:tavLst>
                                        <p:tav tm="0">
                                          <p:val>
                                            <p:strVal val="#ppt_x"/>
                                          </p:val>
                                        </p:tav>
                                        <p:tav tm="100000">
                                          <p:val>
                                            <p:strVal val="#ppt_x"/>
                                          </p:val>
                                        </p:tav>
                                      </p:tavLst>
                                    </p:anim>
                                    <p:anim calcmode="lin" valueType="num">
                                      <p:cBhvr>
                                        <p:cTn id="9" dur="1000" fill="hold"/>
                                        <p:tgtEl>
                                          <p:spTgt spid="184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Effect transition="in" filter="fade">
                                      <p:cBhvr>
                                        <p:cTn id="12" dur="2000"/>
                                        <p:tgtEl>
                                          <p:spTgt spid="18435">
                                            <p:txEl>
                                              <p:pRg st="0" end="0"/>
                                            </p:txEl>
                                          </p:spTgt>
                                        </p:tgtEl>
                                      </p:cBhvr>
                                    </p:animEffect>
                                    <p:anim calcmode="lin" valueType="num">
                                      <p:cBhvr>
                                        <p:cTn id="13" dur="20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p:cTn id="14" dur="2000" fill="hold"/>
                                        <p:tgtEl>
                                          <p:spTgt spid="1843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435">
                                            <p:txEl>
                                              <p:pRg st="1" end="1"/>
                                            </p:txEl>
                                          </p:spTgt>
                                        </p:tgtEl>
                                        <p:attrNameLst>
                                          <p:attrName>style.visibility</p:attrName>
                                        </p:attrNameLst>
                                      </p:cBhvr>
                                      <p:to>
                                        <p:strVal val="visible"/>
                                      </p:to>
                                    </p:set>
                                    <p:animEffect transition="in" filter="fade">
                                      <p:cBhvr>
                                        <p:cTn id="17" dur="2000"/>
                                        <p:tgtEl>
                                          <p:spTgt spid="18435">
                                            <p:txEl>
                                              <p:pRg st="1" end="1"/>
                                            </p:txEl>
                                          </p:spTgt>
                                        </p:tgtEl>
                                      </p:cBhvr>
                                    </p:animEffect>
                                    <p:anim calcmode="lin" valueType="num">
                                      <p:cBhvr>
                                        <p:cTn id="18" dur="2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19" dur="2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8435">
                                            <p:txEl>
                                              <p:pRg st="2" end="2"/>
                                            </p:txEl>
                                          </p:spTgt>
                                        </p:tgtEl>
                                        <p:attrNameLst>
                                          <p:attrName>style.visibility</p:attrName>
                                        </p:attrNameLst>
                                      </p:cBhvr>
                                      <p:to>
                                        <p:strVal val="visible"/>
                                      </p:to>
                                    </p:set>
                                    <p:anim calcmode="lin" valueType="num">
                                      <p:cBhvr>
                                        <p:cTn id="24" dur="1000" fill="hold"/>
                                        <p:tgtEl>
                                          <p:spTgt spid="18435">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18435">
                                            <p:txEl>
                                              <p:pRg st="2" end="2"/>
                                            </p:txEl>
                                          </p:spTgt>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8435">
                                            <p:txEl>
                                              <p:pRg st="3" end="3"/>
                                            </p:txEl>
                                          </p:spTgt>
                                        </p:tgtEl>
                                        <p:attrNameLst>
                                          <p:attrName>style.visibility</p:attrName>
                                        </p:attrNameLst>
                                      </p:cBhvr>
                                      <p:to>
                                        <p:strVal val="visible"/>
                                      </p:to>
                                    </p:set>
                                    <p:anim calcmode="lin" valueType="num">
                                      <p:cBhvr>
                                        <p:cTn id="28" dur="1000" fill="hold"/>
                                        <p:tgtEl>
                                          <p:spTgt spid="18435">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18435">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The Communication Equation</a:t>
            </a:r>
            <a:endParaRPr lang="en-AU"/>
          </a:p>
        </p:txBody>
      </p:sp>
      <p:sp>
        <p:nvSpPr>
          <p:cNvPr id="97283" name="Rectangle 3"/>
          <p:cNvSpPr>
            <a:spLocks noGrp="1" noChangeArrowheads="1"/>
          </p:cNvSpPr>
          <p:nvPr>
            <p:ph type="body" idx="1"/>
          </p:nvPr>
        </p:nvSpPr>
        <p:spPr>
          <a:xfrm>
            <a:off x="395288" y="1341438"/>
            <a:ext cx="8497887" cy="5256212"/>
          </a:xfrm>
        </p:spPr>
        <p:txBody>
          <a:bodyPr/>
          <a:lstStyle/>
          <a:p>
            <a:pPr algn="l">
              <a:lnSpc>
                <a:spcPct val="80000"/>
              </a:lnSpc>
            </a:pPr>
            <a:r>
              <a:rPr lang="en-US" sz="2000" b="1"/>
              <a:t>What you </a:t>
            </a:r>
            <a:r>
              <a:rPr lang="en-US" sz="2000" b="1" u="sng"/>
              <a:t>hear</a:t>
            </a:r>
          </a:p>
          <a:p>
            <a:pPr algn="l">
              <a:lnSpc>
                <a:spcPct val="80000"/>
              </a:lnSpc>
            </a:pPr>
            <a:r>
              <a:rPr lang="en-US" sz="1600" b="1"/>
              <a:t>Tone of voice</a:t>
            </a:r>
          </a:p>
          <a:p>
            <a:pPr algn="l">
              <a:lnSpc>
                <a:spcPct val="80000"/>
              </a:lnSpc>
            </a:pPr>
            <a:r>
              <a:rPr lang="en-US" sz="1600" b="1"/>
              <a:t>Vocal clarity</a:t>
            </a:r>
          </a:p>
          <a:p>
            <a:pPr algn="l">
              <a:lnSpc>
                <a:spcPct val="80000"/>
              </a:lnSpc>
            </a:pPr>
            <a:r>
              <a:rPr lang="en-US" sz="1600" b="1"/>
              <a:t>Verbal expressiveness     			      </a:t>
            </a:r>
            <a:r>
              <a:rPr lang="en-US" sz="2000" b="1"/>
              <a:t>40% of the message</a:t>
            </a:r>
          </a:p>
          <a:p>
            <a:pPr algn="l">
              <a:lnSpc>
                <a:spcPct val="80000"/>
              </a:lnSpc>
            </a:pPr>
            <a:endParaRPr lang="en-US" sz="2000" b="1"/>
          </a:p>
          <a:p>
            <a:pPr algn="l">
              <a:lnSpc>
                <a:spcPct val="80000"/>
              </a:lnSpc>
            </a:pPr>
            <a:r>
              <a:rPr lang="en-US" sz="2000" b="1"/>
              <a:t>What you </a:t>
            </a:r>
            <a:r>
              <a:rPr lang="en-US" sz="2000" b="1" u="sng"/>
              <a:t>see or feel</a:t>
            </a:r>
          </a:p>
          <a:p>
            <a:pPr algn="l">
              <a:lnSpc>
                <a:spcPct val="80000"/>
              </a:lnSpc>
            </a:pPr>
            <a:r>
              <a:rPr lang="en-US" sz="1600" b="1"/>
              <a:t>Facial expression</a:t>
            </a:r>
          </a:p>
          <a:p>
            <a:pPr algn="l">
              <a:lnSpc>
                <a:spcPct val="80000"/>
              </a:lnSpc>
            </a:pPr>
            <a:r>
              <a:rPr lang="en-US" sz="1600" b="1"/>
              <a:t>Dress and grooming                                       </a:t>
            </a:r>
          </a:p>
          <a:p>
            <a:pPr algn="l">
              <a:lnSpc>
                <a:spcPct val="80000"/>
              </a:lnSpc>
            </a:pPr>
            <a:r>
              <a:rPr lang="en-US" sz="1600" b="1"/>
              <a:t>Posture</a:t>
            </a:r>
          </a:p>
          <a:p>
            <a:pPr algn="l">
              <a:lnSpc>
                <a:spcPct val="80000"/>
              </a:lnSpc>
            </a:pPr>
            <a:r>
              <a:rPr lang="en-US" sz="1600" b="1"/>
              <a:t>Eye contact</a:t>
            </a:r>
          </a:p>
          <a:p>
            <a:pPr algn="l">
              <a:lnSpc>
                <a:spcPct val="80000"/>
              </a:lnSpc>
            </a:pPr>
            <a:r>
              <a:rPr lang="en-US" sz="1600" b="1"/>
              <a:t>Touch</a:t>
            </a:r>
          </a:p>
          <a:p>
            <a:pPr algn="l">
              <a:lnSpc>
                <a:spcPct val="80000"/>
              </a:lnSpc>
            </a:pPr>
            <a:r>
              <a:rPr lang="en-US" sz="1600" b="1"/>
              <a:t>Gesture					      </a:t>
            </a:r>
            <a:r>
              <a:rPr lang="en-US" sz="2000" b="1"/>
              <a:t>50% of the message</a:t>
            </a:r>
          </a:p>
          <a:p>
            <a:pPr algn="l">
              <a:lnSpc>
                <a:spcPct val="80000"/>
              </a:lnSpc>
            </a:pPr>
            <a:endParaRPr lang="en-US" sz="1600" b="1"/>
          </a:p>
          <a:p>
            <a:pPr algn="l">
              <a:lnSpc>
                <a:spcPct val="80000"/>
              </a:lnSpc>
            </a:pPr>
            <a:r>
              <a:rPr lang="en-US" sz="2000" b="1" u="sng">
                <a:solidFill>
                  <a:srgbClr val="FF3300"/>
                </a:solidFill>
              </a:rPr>
              <a:t>WORDS</a:t>
            </a:r>
            <a:r>
              <a:rPr lang="en-US" sz="2000" b="1">
                <a:solidFill>
                  <a:srgbClr val="FF3300"/>
                </a:solidFill>
              </a:rPr>
              <a:t> …				     10% of the message!</a:t>
            </a:r>
            <a:endParaRPr lang="en-AU" sz="2000" b="1">
              <a:solidFill>
                <a:srgbClr val="FF3300"/>
              </a:solidFill>
            </a:endParaRPr>
          </a:p>
          <a:p>
            <a:pPr>
              <a:lnSpc>
                <a:spcPct val="80000"/>
              </a:lnSpc>
            </a:pPr>
            <a:endParaRPr lang="en-AU" sz="1800"/>
          </a:p>
        </p:txBody>
      </p:sp>
      <p:pic>
        <p:nvPicPr>
          <p:cNvPr id="97284" name="Picture 4" descr="MCBD08317_0000[1]"/>
          <p:cNvPicPr>
            <a:picLocks noChangeAspect="1" noChangeArrowheads="1"/>
          </p:cNvPicPr>
          <p:nvPr/>
        </p:nvPicPr>
        <p:blipFill>
          <a:blip r:embed="rId3"/>
          <a:srcRect/>
          <a:stretch>
            <a:fillRect/>
          </a:stretch>
        </p:blipFill>
        <p:spPr bwMode="auto">
          <a:xfrm>
            <a:off x="2971800" y="1524000"/>
            <a:ext cx="1776413" cy="1566863"/>
          </a:xfrm>
          <a:prstGeom prst="rect">
            <a:avLst/>
          </a:prstGeom>
          <a:noFill/>
        </p:spPr>
      </p:pic>
      <p:pic>
        <p:nvPicPr>
          <p:cNvPr id="97285" name="Picture 5" descr="MCj02381890000[1]"/>
          <p:cNvPicPr>
            <a:picLocks noChangeAspect="1" noChangeArrowheads="1"/>
          </p:cNvPicPr>
          <p:nvPr/>
        </p:nvPicPr>
        <p:blipFill>
          <a:blip r:embed="rId4"/>
          <a:srcRect/>
          <a:stretch>
            <a:fillRect/>
          </a:stretch>
        </p:blipFill>
        <p:spPr bwMode="auto">
          <a:xfrm>
            <a:off x="2819400" y="4191000"/>
            <a:ext cx="2514600" cy="1066800"/>
          </a:xfrm>
          <a:prstGeom prst="rect">
            <a:avLst/>
          </a:prstGeom>
          <a:noFill/>
        </p:spPr>
      </p:pic>
      <p:pic>
        <p:nvPicPr>
          <p:cNvPr id="97286" name="Picture 6" descr="MCj03040710000[1]"/>
          <p:cNvPicPr>
            <a:picLocks noChangeAspect="1" noChangeArrowheads="1"/>
          </p:cNvPicPr>
          <p:nvPr/>
        </p:nvPicPr>
        <p:blipFill>
          <a:blip r:embed="rId5"/>
          <a:srcRect/>
          <a:stretch>
            <a:fillRect/>
          </a:stretch>
        </p:blipFill>
        <p:spPr bwMode="auto">
          <a:xfrm>
            <a:off x="3505200" y="5638800"/>
            <a:ext cx="904875" cy="688975"/>
          </a:xfrm>
          <a:prstGeom prst="rect">
            <a:avLst/>
          </a:prstGeom>
          <a:noFill/>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fade">
                                      <p:cBhvr>
                                        <p:cTn id="7" dur="1000"/>
                                        <p:tgtEl>
                                          <p:spTgt spid="97282"/>
                                        </p:tgtEl>
                                      </p:cBhvr>
                                    </p:animEffect>
                                    <p:anim calcmode="lin" valueType="num">
                                      <p:cBhvr>
                                        <p:cTn id="8" dur="1000" fill="hold"/>
                                        <p:tgtEl>
                                          <p:spTgt spid="97282"/>
                                        </p:tgtEl>
                                        <p:attrNameLst>
                                          <p:attrName>ppt_x</p:attrName>
                                        </p:attrNameLst>
                                      </p:cBhvr>
                                      <p:tavLst>
                                        <p:tav tm="0">
                                          <p:val>
                                            <p:strVal val="#ppt_x"/>
                                          </p:val>
                                        </p:tav>
                                        <p:tav tm="100000">
                                          <p:val>
                                            <p:strVal val="#ppt_x"/>
                                          </p:val>
                                        </p:tav>
                                      </p:tavLst>
                                    </p:anim>
                                    <p:anim calcmode="lin" valueType="num">
                                      <p:cBhvr>
                                        <p:cTn id="9" dur="1000" fill="hold"/>
                                        <p:tgtEl>
                                          <p:spTgt spid="9728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grpId="0" nodeType="afterEffect">
                                  <p:stCondLst>
                                    <p:cond delay="0"/>
                                  </p:stCondLst>
                                  <p:childTnLst>
                                    <p:set>
                                      <p:cBhvr>
                                        <p:cTn id="12" dur="1" fill="hold">
                                          <p:stCondLst>
                                            <p:cond delay="0"/>
                                          </p:stCondLst>
                                        </p:cTn>
                                        <p:tgtEl>
                                          <p:spTgt spid="97283">
                                            <p:txEl>
                                              <p:pRg st="0" end="0"/>
                                            </p:txEl>
                                          </p:spTgt>
                                        </p:tgtEl>
                                        <p:attrNameLst>
                                          <p:attrName>style.visibility</p:attrName>
                                        </p:attrNameLst>
                                      </p:cBhvr>
                                      <p:to>
                                        <p:strVal val="visible"/>
                                      </p:to>
                                    </p:set>
                                    <p:anim calcmode="lin" valueType="num">
                                      <p:cBhvr>
                                        <p:cTn id="13" dur="1000" fill="hold"/>
                                        <p:tgtEl>
                                          <p:spTgt spid="9728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97283">
                                            <p:txEl>
                                              <p:pRg st="0" end="0"/>
                                            </p:txEl>
                                          </p:spTgt>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97283">
                                            <p:txEl>
                                              <p:pRg st="1" end="1"/>
                                            </p:txEl>
                                          </p:spTgt>
                                        </p:tgtEl>
                                        <p:attrNameLst>
                                          <p:attrName>style.visibility</p:attrName>
                                        </p:attrNameLst>
                                      </p:cBhvr>
                                      <p:to>
                                        <p:strVal val="visible"/>
                                      </p:to>
                                    </p:set>
                                    <p:anim calcmode="lin" valueType="num">
                                      <p:cBhvr>
                                        <p:cTn id="17" dur="1000" fill="hold"/>
                                        <p:tgtEl>
                                          <p:spTgt spid="9728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97283">
                                            <p:txEl>
                                              <p:pRg st="1" end="1"/>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97283">
                                            <p:txEl>
                                              <p:pRg st="2" end="2"/>
                                            </p:txEl>
                                          </p:spTgt>
                                        </p:tgtEl>
                                        <p:attrNameLst>
                                          <p:attrName>style.visibility</p:attrName>
                                        </p:attrNameLst>
                                      </p:cBhvr>
                                      <p:to>
                                        <p:strVal val="visible"/>
                                      </p:to>
                                    </p:set>
                                    <p:anim calcmode="lin" valueType="num">
                                      <p:cBhvr>
                                        <p:cTn id="21" dur="1000" fill="hold"/>
                                        <p:tgtEl>
                                          <p:spTgt spid="9728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97283">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p:cTn id="25" dur="1000" fill="hold"/>
                                        <p:tgtEl>
                                          <p:spTgt spid="9728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9728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97283">
                                            <p:txEl>
                                              <p:pRg st="5" end="5"/>
                                            </p:txEl>
                                          </p:spTgt>
                                        </p:tgtEl>
                                        <p:attrNameLst>
                                          <p:attrName>style.visibility</p:attrName>
                                        </p:attrNameLst>
                                      </p:cBhvr>
                                      <p:to>
                                        <p:strVal val="visible"/>
                                      </p:to>
                                    </p:set>
                                    <p:anim calcmode="lin" valueType="num">
                                      <p:cBhvr>
                                        <p:cTn id="31" dur="1000" fill="hold"/>
                                        <p:tgtEl>
                                          <p:spTgt spid="9728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97283">
                                            <p:txEl>
                                              <p:pRg st="5" end="5"/>
                                            </p:txEl>
                                          </p:spTgt>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97283">
                                            <p:txEl>
                                              <p:pRg st="6" end="6"/>
                                            </p:txEl>
                                          </p:spTgt>
                                        </p:tgtEl>
                                        <p:attrNameLst>
                                          <p:attrName>style.visibility</p:attrName>
                                        </p:attrNameLst>
                                      </p:cBhvr>
                                      <p:to>
                                        <p:strVal val="visible"/>
                                      </p:to>
                                    </p:set>
                                    <p:anim calcmode="lin" valueType="num">
                                      <p:cBhvr>
                                        <p:cTn id="35" dur="1000" fill="hold"/>
                                        <p:tgtEl>
                                          <p:spTgt spid="97283">
                                            <p:txEl>
                                              <p:pRg st="6" end="6"/>
                                            </p:txEl>
                                          </p:spTgt>
                                        </p:tgtEl>
                                        <p:attrNameLst>
                                          <p:attrName>ppt_w</p:attrName>
                                        </p:attrNameLst>
                                      </p:cBhvr>
                                      <p:tavLst>
                                        <p:tav tm="0">
                                          <p:val>
                                            <p:fltVal val="0"/>
                                          </p:val>
                                        </p:tav>
                                        <p:tav tm="100000">
                                          <p:val>
                                            <p:strVal val="#ppt_w"/>
                                          </p:val>
                                        </p:tav>
                                      </p:tavLst>
                                    </p:anim>
                                    <p:anim calcmode="lin" valueType="num">
                                      <p:cBhvr>
                                        <p:cTn id="36" dur="1000" fill="hold"/>
                                        <p:tgtEl>
                                          <p:spTgt spid="97283">
                                            <p:txEl>
                                              <p:pRg st="6" end="6"/>
                                            </p:txEl>
                                          </p:spTgt>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97283">
                                            <p:txEl>
                                              <p:pRg st="7" end="7"/>
                                            </p:txEl>
                                          </p:spTgt>
                                        </p:tgtEl>
                                        <p:attrNameLst>
                                          <p:attrName>style.visibility</p:attrName>
                                        </p:attrNameLst>
                                      </p:cBhvr>
                                      <p:to>
                                        <p:strVal val="visible"/>
                                      </p:to>
                                    </p:set>
                                    <p:anim calcmode="lin" valueType="num">
                                      <p:cBhvr>
                                        <p:cTn id="39" dur="1000" fill="hold"/>
                                        <p:tgtEl>
                                          <p:spTgt spid="97283">
                                            <p:txEl>
                                              <p:pRg st="7" end="7"/>
                                            </p:txEl>
                                          </p:spTgt>
                                        </p:tgtEl>
                                        <p:attrNameLst>
                                          <p:attrName>ppt_w</p:attrName>
                                        </p:attrNameLst>
                                      </p:cBhvr>
                                      <p:tavLst>
                                        <p:tav tm="0">
                                          <p:val>
                                            <p:fltVal val="0"/>
                                          </p:val>
                                        </p:tav>
                                        <p:tav tm="100000">
                                          <p:val>
                                            <p:strVal val="#ppt_w"/>
                                          </p:val>
                                        </p:tav>
                                      </p:tavLst>
                                    </p:anim>
                                    <p:anim calcmode="lin" valueType="num">
                                      <p:cBhvr>
                                        <p:cTn id="40" dur="1000" fill="hold"/>
                                        <p:tgtEl>
                                          <p:spTgt spid="97283">
                                            <p:txEl>
                                              <p:pRg st="7" end="7"/>
                                            </p:txEl>
                                          </p:spTgt>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97283">
                                            <p:txEl>
                                              <p:pRg st="8" end="8"/>
                                            </p:txEl>
                                          </p:spTgt>
                                        </p:tgtEl>
                                        <p:attrNameLst>
                                          <p:attrName>style.visibility</p:attrName>
                                        </p:attrNameLst>
                                      </p:cBhvr>
                                      <p:to>
                                        <p:strVal val="visible"/>
                                      </p:to>
                                    </p:set>
                                    <p:anim calcmode="lin" valueType="num">
                                      <p:cBhvr>
                                        <p:cTn id="43" dur="1000" fill="hold"/>
                                        <p:tgtEl>
                                          <p:spTgt spid="97283">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97283">
                                            <p:txEl>
                                              <p:pRg st="8" end="8"/>
                                            </p:txEl>
                                          </p:spTgt>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97283">
                                            <p:txEl>
                                              <p:pRg st="9" end="9"/>
                                            </p:txEl>
                                          </p:spTgt>
                                        </p:tgtEl>
                                        <p:attrNameLst>
                                          <p:attrName>style.visibility</p:attrName>
                                        </p:attrNameLst>
                                      </p:cBhvr>
                                      <p:to>
                                        <p:strVal val="visible"/>
                                      </p:to>
                                    </p:set>
                                    <p:anim calcmode="lin" valueType="num">
                                      <p:cBhvr>
                                        <p:cTn id="47" dur="1000" fill="hold"/>
                                        <p:tgtEl>
                                          <p:spTgt spid="97283">
                                            <p:txEl>
                                              <p:pRg st="9" end="9"/>
                                            </p:txEl>
                                          </p:spTgt>
                                        </p:tgtEl>
                                        <p:attrNameLst>
                                          <p:attrName>ppt_w</p:attrName>
                                        </p:attrNameLst>
                                      </p:cBhvr>
                                      <p:tavLst>
                                        <p:tav tm="0">
                                          <p:val>
                                            <p:fltVal val="0"/>
                                          </p:val>
                                        </p:tav>
                                        <p:tav tm="100000">
                                          <p:val>
                                            <p:strVal val="#ppt_w"/>
                                          </p:val>
                                        </p:tav>
                                      </p:tavLst>
                                    </p:anim>
                                    <p:anim calcmode="lin" valueType="num">
                                      <p:cBhvr>
                                        <p:cTn id="48" dur="1000" fill="hold"/>
                                        <p:tgtEl>
                                          <p:spTgt spid="97283">
                                            <p:txEl>
                                              <p:pRg st="9" end="9"/>
                                            </p:txEl>
                                          </p:spTgt>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97283">
                                            <p:txEl>
                                              <p:pRg st="10" end="10"/>
                                            </p:txEl>
                                          </p:spTgt>
                                        </p:tgtEl>
                                        <p:attrNameLst>
                                          <p:attrName>style.visibility</p:attrName>
                                        </p:attrNameLst>
                                      </p:cBhvr>
                                      <p:to>
                                        <p:strVal val="visible"/>
                                      </p:to>
                                    </p:set>
                                    <p:anim calcmode="lin" valueType="num">
                                      <p:cBhvr>
                                        <p:cTn id="51" dur="1000" fill="hold"/>
                                        <p:tgtEl>
                                          <p:spTgt spid="97283">
                                            <p:txEl>
                                              <p:pRg st="10" end="10"/>
                                            </p:txEl>
                                          </p:spTgt>
                                        </p:tgtEl>
                                        <p:attrNameLst>
                                          <p:attrName>ppt_w</p:attrName>
                                        </p:attrNameLst>
                                      </p:cBhvr>
                                      <p:tavLst>
                                        <p:tav tm="0">
                                          <p:val>
                                            <p:fltVal val="0"/>
                                          </p:val>
                                        </p:tav>
                                        <p:tav tm="100000">
                                          <p:val>
                                            <p:strVal val="#ppt_w"/>
                                          </p:val>
                                        </p:tav>
                                      </p:tavLst>
                                    </p:anim>
                                    <p:anim calcmode="lin" valueType="num">
                                      <p:cBhvr>
                                        <p:cTn id="52" dur="1000" fill="hold"/>
                                        <p:tgtEl>
                                          <p:spTgt spid="97283">
                                            <p:txEl>
                                              <p:pRg st="10" end="10"/>
                                            </p:txEl>
                                          </p:spTgt>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97283">
                                            <p:txEl>
                                              <p:pRg st="11" end="11"/>
                                            </p:txEl>
                                          </p:spTgt>
                                        </p:tgtEl>
                                        <p:attrNameLst>
                                          <p:attrName>style.visibility</p:attrName>
                                        </p:attrNameLst>
                                      </p:cBhvr>
                                      <p:to>
                                        <p:strVal val="visible"/>
                                      </p:to>
                                    </p:set>
                                    <p:anim calcmode="lin" valueType="num">
                                      <p:cBhvr>
                                        <p:cTn id="55" dur="1000" fill="hold"/>
                                        <p:tgtEl>
                                          <p:spTgt spid="97283">
                                            <p:txEl>
                                              <p:pRg st="11" end="11"/>
                                            </p:txEl>
                                          </p:spTgt>
                                        </p:tgtEl>
                                        <p:attrNameLst>
                                          <p:attrName>ppt_w</p:attrName>
                                        </p:attrNameLst>
                                      </p:cBhvr>
                                      <p:tavLst>
                                        <p:tav tm="0">
                                          <p:val>
                                            <p:fltVal val="0"/>
                                          </p:val>
                                        </p:tav>
                                        <p:tav tm="100000">
                                          <p:val>
                                            <p:strVal val="#ppt_w"/>
                                          </p:val>
                                        </p:tav>
                                      </p:tavLst>
                                    </p:anim>
                                    <p:anim calcmode="lin" valueType="num">
                                      <p:cBhvr>
                                        <p:cTn id="56" dur="1000" fill="hold"/>
                                        <p:tgtEl>
                                          <p:spTgt spid="97283">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97283">
                                            <p:txEl>
                                              <p:pRg st="13" end="13"/>
                                            </p:txEl>
                                          </p:spTgt>
                                        </p:tgtEl>
                                        <p:attrNameLst>
                                          <p:attrName>style.visibility</p:attrName>
                                        </p:attrNameLst>
                                      </p:cBhvr>
                                      <p:to>
                                        <p:strVal val="visible"/>
                                      </p:to>
                                    </p:set>
                                    <p:anim calcmode="lin" valueType="num">
                                      <p:cBhvr>
                                        <p:cTn id="61" dur="1000" fill="hold"/>
                                        <p:tgtEl>
                                          <p:spTgt spid="97283">
                                            <p:txEl>
                                              <p:pRg st="13" end="13"/>
                                            </p:txEl>
                                          </p:spTgt>
                                        </p:tgtEl>
                                        <p:attrNameLst>
                                          <p:attrName>ppt_w</p:attrName>
                                        </p:attrNameLst>
                                      </p:cBhvr>
                                      <p:tavLst>
                                        <p:tav tm="0">
                                          <p:val>
                                            <p:fltVal val="0"/>
                                          </p:val>
                                        </p:tav>
                                        <p:tav tm="100000">
                                          <p:val>
                                            <p:strVal val="#ppt_w"/>
                                          </p:val>
                                        </p:tav>
                                      </p:tavLst>
                                    </p:anim>
                                    <p:anim calcmode="lin" valueType="num">
                                      <p:cBhvr>
                                        <p:cTn id="62" dur="1000" fill="hold"/>
                                        <p:tgtEl>
                                          <p:spTgt spid="97283">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4638"/>
            <a:ext cx="9144000" cy="1143000"/>
          </a:xfrm>
        </p:spPr>
        <p:txBody>
          <a:bodyPr/>
          <a:lstStyle/>
          <a:p>
            <a:r>
              <a:rPr lang="en-AU" sz="3200">
                <a:solidFill>
                  <a:srgbClr val="FF201B"/>
                </a:solidFill>
              </a:rPr>
              <a:t>Understanding Communication</a:t>
            </a:r>
            <a:endParaRPr lang="en-US" sz="3200">
              <a:solidFill>
                <a:srgbClr val="FF201B"/>
              </a:solidFill>
            </a:endParaRPr>
          </a:p>
        </p:txBody>
      </p:sp>
      <p:sp>
        <p:nvSpPr>
          <p:cNvPr id="15363" name="Rectangle 3"/>
          <p:cNvSpPr>
            <a:spLocks noGrp="1" noChangeArrowheads="1"/>
          </p:cNvSpPr>
          <p:nvPr>
            <p:ph type="body" idx="1"/>
          </p:nvPr>
        </p:nvSpPr>
        <p:spPr/>
        <p:txBody>
          <a:bodyPr/>
          <a:lstStyle/>
          <a:p>
            <a:r>
              <a:rPr lang="en-US" b="1" u="sng"/>
              <a:t>We are going to consider:</a:t>
            </a:r>
          </a:p>
          <a:p>
            <a:endParaRPr lang="en-US" sz="1400" b="1" u="sng"/>
          </a:p>
          <a:p>
            <a:r>
              <a:rPr lang="en-US"/>
              <a:t>The 2-Way communication process</a:t>
            </a:r>
          </a:p>
          <a:p>
            <a:r>
              <a:rPr lang="en-US"/>
              <a:t>Effective communication skills</a:t>
            </a:r>
          </a:p>
          <a:p>
            <a:r>
              <a:rPr lang="en-US"/>
              <a:t>Barriers to effective communication</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ppt_x</p:attrName>
                                        </p:attrNameLst>
                                      </p:cBhvr>
                                      <p:tavLst>
                                        <p:tav tm="0">
                                          <p:val>
                                            <p:strVal val="#ppt_x"/>
                                          </p:val>
                                        </p:tav>
                                        <p:tav tm="100000">
                                          <p:val>
                                            <p:strVal val="#ppt_x"/>
                                          </p:val>
                                        </p:tav>
                                      </p:tavLst>
                                    </p:anim>
                                    <p:anim calcmode="lin" valueType="num">
                                      <p:cBhvr>
                                        <p:cTn id="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tgtEl>
                                          <p:spTgt spid="15363">
                                            <p:txEl>
                                              <p:pRg st="0" end="0"/>
                                            </p:txEl>
                                          </p:spTgt>
                                        </p:tgtEl>
                                      </p:cBhvr>
                                    </p:animEffect>
                                    <p:anim calcmode="lin" valueType="num">
                                      <p:cBhvr>
                                        <p:cTn id="15"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36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Effect transition="in" filter="fade">
                                      <p:cBhvr>
                                        <p:cTn id="19" dur="1000"/>
                                        <p:tgtEl>
                                          <p:spTgt spid="15363">
                                            <p:txEl>
                                              <p:pRg st="2" end="2"/>
                                            </p:txEl>
                                          </p:spTgt>
                                        </p:tgtEl>
                                      </p:cBhvr>
                                    </p:animEffect>
                                    <p:anim calcmode="lin" valueType="num">
                                      <p:cBhvr>
                                        <p:cTn id="20"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363">
                                            <p:txEl>
                                              <p:pRg st="3" end="3"/>
                                            </p:txEl>
                                          </p:spTgt>
                                        </p:tgtEl>
                                        <p:attrNameLst>
                                          <p:attrName>style.visibility</p:attrName>
                                        </p:attrNameLst>
                                      </p:cBhvr>
                                      <p:to>
                                        <p:strVal val="visible"/>
                                      </p:to>
                                    </p:set>
                                    <p:animEffect transition="in" filter="fade">
                                      <p:cBhvr>
                                        <p:cTn id="24" dur="1000"/>
                                        <p:tgtEl>
                                          <p:spTgt spid="15363">
                                            <p:txEl>
                                              <p:pRg st="3" end="3"/>
                                            </p:txEl>
                                          </p:spTgt>
                                        </p:tgtEl>
                                      </p:cBhvr>
                                    </p:animEffect>
                                    <p:anim calcmode="lin" valueType="num">
                                      <p:cBhvr>
                                        <p:cTn id="25"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animEffect transition="in" filter="fade">
                                      <p:cBhvr>
                                        <p:cTn id="29" dur="1000"/>
                                        <p:tgtEl>
                                          <p:spTgt spid="15363">
                                            <p:txEl>
                                              <p:pRg st="4" end="4"/>
                                            </p:txEl>
                                          </p:spTgt>
                                        </p:tgtEl>
                                      </p:cBhvr>
                                    </p:animEffect>
                                    <p:anim calcmode="lin" valueType="num">
                                      <p:cBhvr>
                                        <p:cTn id="30"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3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50825" y="260350"/>
            <a:ext cx="8686800" cy="1143000"/>
          </a:xfrm>
        </p:spPr>
        <p:txBody>
          <a:bodyPr/>
          <a:lstStyle/>
          <a:p>
            <a:r>
              <a:rPr lang="en-US">
                <a:solidFill>
                  <a:srgbClr val="FF201B"/>
                </a:solidFill>
              </a:rPr>
              <a:t>Communication is a 2-way process</a:t>
            </a:r>
            <a:endParaRPr lang="en-AU">
              <a:solidFill>
                <a:srgbClr val="FF201B"/>
              </a:solidFill>
            </a:endParaRPr>
          </a:p>
        </p:txBody>
      </p:sp>
      <p:sp>
        <p:nvSpPr>
          <p:cNvPr id="78851" name="Rectangle 3"/>
          <p:cNvSpPr>
            <a:spLocks noGrp="1" noChangeArrowheads="1"/>
          </p:cNvSpPr>
          <p:nvPr>
            <p:ph type="body" idx="1"/>
          </p:nvPr>
        </p:nvSpPr>
        <p:spPr>
          <a:xfrm>
            <a:off x="228600" y="1484313"/>
            <a:ext cx="8915400" cy="4960937"/>
          </a:xfrm>
          <a:noFill/>
        </p:spPr>
        <p:txBody>
          <a:bodyPr anchor="t"/>
          <a:lstStyle/>
          <a:p>
            <a:pPr algn="l"/>
            <a:r>
              <a:rPr lang="en-US" sz="2000" u="sng"/>
              <a:t>Communication skills involve:</a:t>
            </a:r>
          </a:p>
          <a:p>
            <a:pPr algn="l"/>
            <a:r>
              <a:rPr lang="en-US" sz="2000"/>
              <a:t>Listening to others (Receiving)	   		 message               </a:t>
            </a:r>
          </a:p>
          <a:p>
            <a:pPr algn="l"/>
            <a:r>
              <a:rPr lang="en-US" sz="2000"/>
              <a:t>Asserting/ Expressing (Sending)</a:t>
            </a:r>
          </a:p>
          <a:p>
            <a:pPr algn="l"/>
            <a:r>
              <a:rPr lang="en-US" sz="2000"/>
              <a:t>Barriers to communication can lead to misunderstanding and confusion</a:t>
            </a:r>
          </a:p>
          <a:p>
            <a:pPr algn="l"/>
            <a:endParaRPr lang="en-AU" sz="2000"/>
          </a:p>
        </p:txBody>
      </p:sp>
      <p:grpSp>
        <p:nvGrpSpPr>
          <p:cNvPr id="78852" name="Group 4"/>
          <p:cNvGrpSpPr>
            <a:grpSpLocks/>
          </p:cNvGrpSpPr>
          <p:nvPr/>
        </p:nvGrpSpPr>
        <p:grpSpPr bwMode="auto">
          <a:xfrm>
            <a:off x="381000" y="1524000"/>
            <a:ext cx="8610600" cy="4876800"/>
            <a:chOff x="240" y="960"/>
            <a:chExt cx="5424" cy="3072"/>
          </a:xfrm>
        </p:grpSpPr>
        <p:sp>
          <p:nvSpPr>
            <p:cNvPr id="78853" name="Rectangle 5"/>
            <p:cNvSpPr>
              <a:spLocks noChangeArrowheads="1"/>
            </p:cNvSpPr>
            <p:nvPr/>
          </p:nvSpPr>
          <p:spPr bwMode="auto">
            <a:xfrm>
              <a:off x="3696" y="960"/>
              <a:ext cx="720" cy="240"/>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800" b="1"/>
                <a:t>sender</a:t>
              </a:r>
              <a:endParaRPr lang="en-AU" sz="1800" b="1"/>
            </a:p>
          </p:txBody>
        </p:sp>
        <p:sp>
          <p:nvSpPr>
            <p:cNvPr id="78854" name="Line 6"/>
            <p:cNvSpPr>
              <a:spLocks noChangeShapeType="1"/>
            </p:cNvSpPr>
            <p:nvPr/>
          </p:nvSpPr>
          <p:spPr bwMode="auto">
            <a:xfrm>
              <a:off x="4080" y="1248"/>
              <a:ext cx="0" cy="336"/>
            </a:xfrm>
            <a:prstGeom prst="line">
              <a:avLst/>
            </a:prstGeom>
            <a:noFill/>
            <a:ln w="9525">
              <a:solidFill>
                <a:schemeClr val="tx1"/>
              </a:solidFill>
              <a:round/>
              <a:headEnd/>
              <a:tailEnd type="triangle" w="med" len="med"/>
            </a:ln>
            <a:effectLst/>
          </p:spPr>
          <p:txBody>
            <a:bodyPr/>
            <a:lstStyle/>
            <a:p>
              <a:endParaRPr lang="en-US"/>
            </a:p>
          </p:txBody>
        </p:sp>
        <p:sp>
          <p:nvSpPr>
            <p:cNvPr id="78855" name="Rectangle 7"/>
            <p:cNvSpPr>
              <a:spLocks noChangeArrowheads="1"/>
            </p:cNvSpPr>
            <p:nvPr/>
          </p:nvSpPr>
          <p:spPr bwMode="auto">
            <a:xfrm>
              <a:off x="3696" y="1632"/>
              <a:ext cx="768" cy="192"/>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800" b="1"/>
                <a:t>receiver</a:t>
              </a:r>
              <a:endParaRPr lang="en-AU" sz="1800" b="1"/>
            </a:p>
          </p:txBody>
        </p:sp>
        <p:sp>
          <p:nvSpPr>
            <p:cNvPr id="78856" name="Oval 8"/>
            <p:cNvSpPr>
              <a:spLocks noChangeArrowheads="1"/>
            </p:cNvSpPr>
            <p:nvPr/>
          </p:nvSpPr>
          <p:spPr bwMode="auto">
            <a:xfrm>
              <a:off x="567" y="2387"/>
              <a:ext cx="816" cy="336"/>
            </a:xfrm>
            <a:prstGeom prst="ellipse">
              <a:avLst/>
            </a:prstGeom>
            <a:solidFill>
              <a:srgbClr val="CCFFFF"/>
            </a:solidFill>
            <a:ln w="9525">
              <a:solidFill>
                <a:schemeClr val="tx1"/>
              </a:solidFill>
              <a:round/>
              <a:headEnd/>
              <a:tailEnd/>
            </a:ln>
            <a:effectLst/>
          </p:spPr>
          <p:txBody>
            <a:bodyPr wrap="none" anchor="ctr"/>
            <a:lstStyle/>
            <a:p>
              <a:pPr algn="ctr">
                <a:spcAft>
                  <a:spcPct val="0"/>
                </a:spcAft>
              </a:pPr>
              <a:r>
                <a:rPr lang="en-US" sz="1800" b="1">
                  <a:solidFill>
                    <a:srgbClr val="FF3300"/>
                  </a:solidFill>
                </a:rPr>
                <a:t>sender</a:t>
              </a:r>
              <a:endParaRPr lang="en-AU" sz="1800" b="1">
                <a:solidFill>
                  <a:srgbClr val="FF3300"/>
                </a:solidFill>
              </a:endParaRPr>
            </a:p>
          </p:txBody>
        </p:sp>
        <p:sp>
          <p:nvSpPr>
            <p:cNvPr id="78857" name="Oval 9"/>
            <p:cNvSpPr>
              <a:spLocks noChangeArrowheads="1"/>
            </p:cNvSpPr>
            <p:nvPr/>
          </p:nvSpPr>
          <p:spPr bwMode="auto">
            <a:xfrm>
              <a:off x="4896" y="3648"/>
              <a:ext cx="768" cy="384"/>
            </a:xfrm>
            <a:prstGeom prst="ellipse">
              <a:avLst/>
            </a:prstGeom>
            <a:solidFill>
              <a:srgbClr val="CCFFFF"/>
            </a:solidFill>
            <a:ln w="9525">
              <a:solidFill>
                <a:schemeClr val="tx1"/>
              </a:solidFill>
              <a:round/>
              <a:headEnd/>
              <a:tailEnd/>
            </a:ln>
            <a:effectLst/>
          </p:spPr>
          <p:txBody>
            <a:bodyPr wrap="none" anchor="ctr"/>
            <a:lstStyle/>
            <a:p>
              <a:pPr algn="ctr">
                <a:spcAft>
                  <a:spcPct val="0"/>
                </a:spcAft>
              </a:pPr>
              <a:r>
                <a:rPr lang="en-US" sz="1800" b="1">
                  <a:solidFill>
                    <a:srgbClr val="FF3300"/>
                  </a:solidFill>
                </a:rPr>
                <a:t>receiver</a:t>
              </a:r>
              <a:endParaRPr lang="en-AU" sz="1800" b="1">
                <a:solidFill>
                  <a:srgbClr val="FF3300"/>
                </a:solidFill>
              </a:endParaRPr>
            </a:p>
          </p:txBody>
        </p:sp>
        <p:sp>
          <p:nvSpPr>
            <p:cNvPr id="78858" name="Line 10"/>
            <p:cNvSpPr>
              <a:spLocks noChangeShapeType="1"/>
            </p:cNvSpPr>
            <p:nvPr/>
          </p:nvSpPr>
          <p:spPr bwMode="auto">
            <a:xfrm flipH="1" flipV="1">
              <a:off x="1296" y="2592"/>
              <a:ext cx="3648" cy="1152"/>
            </a:xfrm>
            <a:prstGeom prst="line">
              <a:avLst/>
            </a:prstGeom>
            <a:noFill/>
            <a:ln w="9525">
              <a:solidFill>
                <a:schemeClr val="tx1"/>
              </a:solidFill>
              <a:round/>
              <a:headEnd/>
              <a:tailEnd/>
            </a:ln>
            <a:effectLst/>
          </p:spPr>
          <p:txBody>
            <a:bodyPr/>
            <a:lstStyle/>
            <a:p>
              <a:endParaRPr lang="en-US"/>
            </a:p>
          </p:txBody>
        </p:sp>
        <p:sp>
          <p:nvSpPr>
            <p:cNvPr id="78859" name="Rectangle 11"/>
            <p:cNvSpPr>
              <a:spLocks noChangeArrowheads="1"/>
            </p:cNvSpPr>
            <p:nvPr/>
          </p:nvSpPr>
          <p:spPr bwMode="auto">
            <a:xfrm>
              <a:off x="2160" y="2208"/>
              <a:ext cx="1248" cy="384"/>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600" b="1"/>
                <a:t>values and attitudes</a:t>
              </a:r>
            </a:p>
            <a:p>
              <a:pPr algn="ctr">
                <a:spcAft>
                  <a:spcPct val="0"/>
                </a:spcAft>
              </a:pPr>
              <a:r>
                <a:rPr lang="en-US" sz="1600" b="1"/>
                <a:t>“generation gap”</a:t>
              </a:r>
              <a:endParaRPr lang="en-AU" sz="1600" b="1"/>
            </a:p>
          </p:txBody>
        </p:sp>
        <p:sp>
          <p:nvSpPr>
            <p:cNvPr id="78860" name="Line 12"/>
            <p:cNvSpPr>
              <a:spLocks noChangeShapeType="1"/>
            </p:cNvSpPr>
            <p:nvPr/>
          </p:nvSpPr>
          <p:spPr bwMode="auto">
            <a:xfrm flipH="1">
              <a:off x="1824" y="2592"/>
              <a:ext cx="336" cy="192"/>
            </a:xfrm>
            <a:prstGeom prst="line">
              <a:avLst/>
            </a:prstGeom>
            <a:noFill/>
            <a:ln w="9525">
              <a:solidFill>
                <a:schemeClr val="tx1"/>
              </a:solidFill>
              <a:round/>
              <a:headEnd/>
              <a:tailEnd type="triangle" w="med" len="med"/>
            </a:ln>
            <a:effectLst/>
          </p:spPr>
          <p:txBody>
            <a:bodyPr/>
            <a:lstStyle/>
            <a:p>
              <a:endParaRPr lang="en-US"/>
            </a:p>
          </p:txBody>
        </p:sp>
        <p:sp>
          <p:nvSpPr>
            <p:cNvPr id="78861" name="Rectangle 13"/>
            <p:cNvSpPr>
              <a:spLocks noChangeArrowheads="1"/>
            </p:cNvSpPr>
            <p:nvPr/>
          </p:nvSpPr>
          <p:spPr bwMode="auto">
            <a:xfrm>
              <a:off x="240" y="2928"/>
              <a:ext cx="1104" cy="288"/>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400" b="1"/>
                <a:t>Cultural differences</a:t>
              </a:r>
              <a:endParaRPr lang="en-AU" sz="1400" b="1"/>
            </a:p>
          </p:txBody>
        </p:sp>
        <p:sp>
          <p:nvSpPr>
            <p:cNvPr id="78862" name="Line 14"/>
            <p:cNvSpPr>
              <a:spLocks noChangeShapeType="1"/>
            </p:cNvSpPr>
            <p:nvPr/>
          </p:nvSpPr>
          <p:spPr bwMode="auto">
            <a:xfrm flipV="1">
              <a:off x="1344" y="2880"/>
              <a:ext cx="816" cy="48"/>
            </a:xfrm>
            <a:prstGeom prst="line">
              <a:avLst/>
            </a:prstGeom>
            <a:noFill/>
            <a:ln w="9525">
              <a:solidFill>
                <a:schemeClr val="tx1"/>
              </a:solidFill>
              <a:round/>
              <a:headEnd/>
              <a:tailEnd type="triangle" w="med" len="med"/>
            </a:ln>
            <a:effectLst/>
          </p:spPr>
          <p:txBody>
            <a:bodyPr/>
            <a:lstStyle/>
            <a:p>
              <a:endParaRPr lang="en-US"/>
            </a:p>
          </p:txBody>
        </p:sp>
        <p:sp>
          <p:nvSpPr>
            <p:cNvPr id="78863" name="Rectangle 15"/>
            <p:cNvSpPr>
              <a:spLocks noChangeArrowheads="1"/>
            </p:cNvSpPr>
            <p:nvPr/>
          </p:nvSpPr>
          <p:spPr bwMode="auto">
            <a:xfrm>
              <a:off x="3600" y="2592"/>
              <a:ext cx="816" cy="240"/>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600" b="1"/>
                <a:t>language</a:t>
              </a:r>
              <a:endParaRPr lang="en-AU" sz="1600" b="1"/>
            </a:p>
          </p:txBody>
        </p:sp>
        <p:sp>
          <p:nvSpPr>
            <p:cNvPr id="78864" name="Line 16"/>
            <p:cNvSpPr>
              <a:spLocks noChangeShapeType="1"/>
            </p:cNvSpPr>
            <p:nvPr/>
          </p:nvSpPr>
          <p:spPr bwMode="auto">
            <a:xfrm flipH="1">
              <a:off x="2928" y="2832"/>
              <a:ext cx="672" cy="288"/>
            </a:xfrm>
            <a:prstGeom prst="line">
              <a:avLst/>
            </a:prstGeom>
            <a:noFill/>
            <a:ln w="9525">
              <a:solidFill>
                <a:schemeClr val="tx1"/>
              </a:solidFill>
              <a:round/>
              <a:headEnd/>
              <a:tailEnd type="triangle" w="med" len="med"/>
            </a:ln>
            <a:effectLst/>
          </p:spPr>
          <p:txBody>
            <a:bodyPr/>
            <a:lstStyle/>
            <a:p>
              <a:endParaRPr lang="en-US"/>
            </a:p>
          </p:txBody>
        </p:sp>
        <p:sp>
          <p:nvSpPr>
            <p:cNvPr id="78865" name="Rectangle 17"/>
            <p:cNvSpPr>
              <a:spLocks noChangeArrowheads="1"/>
            </p:cNvSpPr>
            <p:nvPr/>
          </p:nvSpPr>
          <p:spPr bwMode="auto">
            <a:xfrm>
              <a:off x="1968" y="3312"/>
              <a:ext cx="624" cy="240"/>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600" b="1"/>
                <a:t>noise</a:t>
              </a:r>
              <a:endParaRPr lang="en-AU" sz="1600" b="1"/>
            </a:p>
          </p:txBody>
        </p:sp>
        <p:sp>
          <p:nvSpPr>
            <p:cNvPr id="78866" name="Line 18"/>
            <p:cNvSpPr>
              <a:spLocks noChangeShapeType="1"/>
            </p:cNvSpPr>
            <p:nvPr/>
          </p:nvSpPr>
          <p:spPr bwMode="auto">
            <a:xfrm>
              <a:off x="2592" y="3312"/>
              <a:ext cx="960" cy="0"/>
            </a:xfrm>
            <a:prstGeom prst="line">
              <a:avLst/>
            </a:prstGeom>
            <a:noFill/>
            <a:ln w="9525">
              <a:solidFill>
                <a:schemeClr val="tx1"/>
              </a:solidFill>
              <a:round/>
              <a:headEnd/>
              <a:tailEnd type="triangle" w="med" len="med"/>
            </a:ln>
            <a:effectLst/>
          </p:spPr>
          <p:txBody>
            <a:bodyPr/>
            <a:lstStyle/>
            <a:p>
              <a:endParaRPr lang="en-US"/>
            </a:p>
          </p:txBody>
        </p:sp>
        <p:sp>
          <p:nvSpPr>
            <p:cNvPr id="78867" name="Rectangle 19"/>
            <p:cNvSpPr>
              <a:spLocks noChangeArrowheads="1"/>
            </p:cNvSpPr>
            <p:nvPr/>
          </p:nvSpPr>
          <p:spPr bwMode="auto">
            <a:xfrm>
              <a:off x="3216" y="3648"/>
              <a:ext cx="672" cy="240"/>
            </a:xfrm>
            <a:prstGeom prst="rect">
              <a:avLst/>
            </a:prstGeom>
            <a:solidFill>
              <a:srgbClr val="CCFFFF"/>
            </a:solidFill>
            <a:ln w="9525">
              <a:solidFill>
                <a:schemeClr val="tx1"/>
              </a:solidFill>
              <a:miter lim="800000"/>
              <a:headEnd/>
              <a:tailEnd/>
            </a:ln>
            <a:effectLst/>
          </p:spPr>
          <p:txBody>
            <a:bodyPr wrap="none" anchor="ctr"/>
            <a:lstStyle/>
            <a:p>
              <a:pPr algn="ctr">
                <a:spcAft>
                  <a:spcPct val="0"/>
                </a:spcAft>
              </a:pPr>
              <a:r>
                <a:rPr lang="en-US" sz="1600" b="1"/>
                <a:t>hearing</a:t>
              </a:r>
              <a:endParaRPr lang="en-AU" sz="1600" b="1"/>
            </a:p>
          </p:txBody>
        </p:sp>
        <p:sp>
          <p:nvSpPr>
            <p:cNvPr id="78868" name="Line 20"/>
            <p:cNvSpPr>
              <a:spLocks noChangeShapeType="1"/>
            </p:cNvSpPr>
            <p:nvPr/>
          </p:nvSpPr>
          <p:spPr bwMode="auto">
            <a:xfrm>
              <a:off x="3840" y="3648"/>
              <a:ext cx="912" cy="48"/>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1000"/>
                                        <p:tgtEl>
                                          <p:spTgt spid="78850"/>
                                        </p:tgtEl>
                                      </p:cBhvr>
                                    </p:animEffect>
                                    <p:anim calcmode="lin" valueType="num">
                                      <p:cBhvr>
                                        <p:cTn id="8" dur="1000" fill="hold"/>
                                        <p:tgtEl>
                                          <p:spTgt spid="78850"/>
                                        </p:tgtEl>
                                        <p:attrNameLst>
                                          <p:attrName>ppt_x</p:attrName>
                                        </p:attrNameLst>
                                      </p:cBhvr>
                                      <p:tavLst>
                                        <p:tav tm="0">
                                          <p:val>
                                            <p:strVal val="#ppt_x"/>
                                          </p:val>
                                        </p:tav>
                                        <p:tav tm="100000">
                                          <p:val>
                                            <p:strVal val="#ppt_x"/>
                                          </p:val>
                                        </p:tav>
                                      </p:tavLst>
                                    </p:anim>
                                    <p:anim calcmode="lin" valueType="num">
                                      <p:cBhvr>
                                        <p:cTn id="9" dur="1000" fill="hold"/>
                                        <p:tgtEl>
                                          <p:spTgt spid="78850"/>
                                        </p:tgtEl>
                                        <p:attrNameLst>
                                          <p:attrName>ppt_y</p:attrName>
                                        </p:attrNameLst>
                                      </p:cBhvr>
                                      <p:tavLst>
                                        <p:tav tm="0">
                                          <p:val>
                                            <p:strVal val="#ppt_y+.1"/>
                                          </p:val>
                                        </p:tav>
                                        <p:tav tm="100000">
                                          <p:val>
                                            <p:strVal val="#ppt_y"/>
                                          </p:val>
                                        </p:tav>
                                      </p:tavLst>
                                    </p:anim>
                                  </p:childTnLst>
                                </p:cTn>
                              </p:par>
                              <p:par>
                                <p:cTn id="10" presetID="23" presetClass="entr" presetSubtype="16" fill="hold" nodeType="with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 calcmode="lin" valueType="num">
                                      <p:cBhvr>
                                        <p:cTn id="12" dur="500" fill="hold"/>
                                        <p:tgtEl>
                                          <p:spTgt spid="7885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78851">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78851">
                                            <p:txEl>
                                              <p:pRg st="1" end="1"/>
                                            </p:txEl>
                                          </p:spTgt>
                                        </p:tgtEl>
                                        <p:attrNameLst>
                                          <p:attrName>style.visibility</p:attrName>
                                        </p:attrNameLst>
                                      </p:cBhvr>
                                      <p:to>
                                        <p:strVal val="visible"/>
                                      </p:to>
                                    </p:set>
                                    <p:anim calcmode="lin" valueType="num">
                                      <p:cBhvr>
                                        <p:cTn id="16" dur="500" fill="hold"/>
                                        <p:tgtEl>
                                          <p:spTgt spid="78851">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78851">
                                            <p:txEl>
                                              <p:pRg st="1" end="1"/>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78851">
                                            <p:txEl>
                                              <p:pRg st="2" end="2"/>
                                            </p:txEl>
                                          </p:spTgt>
                                        </p:tgtEl>
                                        <p:attrNameLst>
                                          <p:attrName>style.visibility</p:attrName>
                                        </p:attrNameLst>
                                      </p:cBhvr>
                                      <p:to>
                                        <p:strVal val="visible"/>
                                      </p:to>
                                    </p:set>
                                    <p:anim calcmode="lin" valueType="num">
                                      <p:cBhvr>
                                        <p:cTn id="20" dur="500" fill="hold"/>
                                        <p:tgtEl>
                                          <p:spTgt spid="78851">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8851">
                                            <p:txEl>
                                              <p:p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78852"/>
                                        </p:tgtEl>
                                        <p:attrNameLst>
                                          <p:attrName>style.visibility</p:attrName>
                                        </p:attrNameLst>
                                      </p:cBhvr>
                                      <p:to>
                                        <p:strVal val="visible"/>
                                      </p:to>
                                    </p:set>
                                    <p:anim calcmode="lin" valueType="num">
                                      <p:cBhvr>
                                        <p:cTn id="24" dur="500" fill="hold"/>
                                        <p:tgtEl>
                                          <p:spTgt spid="78852"/>
                                        </p:tgtEl>
                                        <p:attrNameLst>
                                          <p:attrName>ppt_w</p:attrName>
                                        </p:attrNameLst>
                                      </p:cBhvr>
                                      <p:tavLst>
                                        <p:tav tm="0">
                                          <p:val>
                                            <p:fltVal val="0"/>
                                          </p:val>
                                        </p:tav>
                                        <p:tav tm="100000">
                                          <p:val>
                                            <p:strVal val="#ppt_w"/>
                                          </p:val>
                                        </p:tav>
                                      </p:tavLst>
                                    </p:anim>
                                    <p:anim calcmode="lin" valueType="num">
                                      <p:cBhvr>
                                        <p:cTn id="25" dur="500" fill="hold"/>
                                        <p:tgtEl>
                                          <p:spTgt spid="78852"/>
                                        </p:tgtEl>
                                        <p:attrNameLst>
                                          <p:attrName>ppt_h</p:attrName>
                                        </p:attrNameLst>
                                      </p:cBhvr>
                                      <p:tavLst>
                                        <p:tav tm="0">
                                          <p:val>
                                            <p:flt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78851">
                                            <p:txEl>
                                              <p:pRg st="3" end="3"/>
                                            </p:txEl>
                                          </p:spTgt>
                                        </p:tgtEl>
                                        <p:attrNameLst>
                                          <p:attrName>style.visibility</p:attrName>
                                        </p:attrNameLst>
                                      </p:cBhvr>
                                      <p:to>
                                        <p:strVal val="visible"/>
                                      </p:to>
                                    </p:set>
                                    <p:animEffect transition="in" filter="fade">
                                      <p:cBhvr>
                                        <p:cTn id="28" dur="20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274638"/>
            <a:ext cx="9144000" cy="1143000"/>
          </a:xfrm>
        </p:spPr>
        <p:txBody>
          <a:bodyPr/>
          <a:lstStyle/>
          <a:p>
            <a:r>
              <a:rPr lang="en-US">
                <a:solidFill>
                  <a:srgbClr val="FF201B"/>
                </a:solidFill>
              </a:rPr>
              <a:t>Effective Communication Skills</a:t>
            </a:r>
            <a:endParaRPr lang="en-AU">
              <a:solidFill>
                <a:srgbClr val="FF201B"/>
              </a:solidFill>
            </a:endParaRPr>
          </a:p>
        </p:txBody>
      </p:sp>
      <p:grpSp>
        <p:nvGrpSpPr>
          <p:cNvPr id="79875" name="Group 3"/>
          <p:cNvGrpSpPr>
            <a:grpSpLocks/>
          </p:cNvGrpSpPr>
          <p:nvPr/>
        </p:nvGrpSpPr>
        <p:grpSpPr bwMode="auto">
          <a:xfrm>
            <a:off x="0" y="1844675"/>
            <a:ext cx="8610600" cy="4375150"/>
            <a:chOff x="96" y="1152"/>
            <a:chExt cx="5424" cy="2756"/>
          </a:xfrm>
        </p:grpSpPr>
        <p:sp>
          <p:nvSpPr>
            <p:cNvPr id="79876" name="Oval 4"/>
            <p:cNvSpPr>
              <a:spLocks noChangeArrowheads="1"/>
            </p:cNvSpPr>
            <p:nvPr/>
          </p:nvSpPr>
          <p:spPr bwMode="auto">
            <a:xfrm>
              <a:off x="1968" y="1824"/>
              <a:ext cx="2016" cy="960"/>
            </a:xfrm>
            <a:prstGeom prst="ellipse">
              <a:avLst/>
            </a:prstGeom>
            <a:solidFill>
              <a:srgbClr val="CCFFFF"/>
            </a:solidFill>
            <a:ln w="9525">
              <a:solidFill>
                <a:schemeClr val="tx1"/>
              </a:solidFill>
              <a:round/>
              <a:headEnd/>
              <a:tailEnd/>
            </a:ln>
            <a:effectLst/>
          </p:spPr>
          <p:txBody>
            <a:bodyPr wrap="none" anchor="ctr"/>
            <a:lstStyle/>
            <a:p>
              <a:pPr algn="ctr">
                <a:spcAft>
                  <a:spcPct val="0"/>
                </a:spcAft>
              </a:pPr>
              <a:r>
                <a:rPr lang="en-US" sz="1800" b="1"/>
                <a:t>Effective </a:t>
              </a:r>
            </a:p>
            <a:p>
              <a:pPr algn="ctr">
                <a:spcAft>
                  <a:spcPct val="0"/>
                </a:spcAft>
              </a:pPr>
              <a:r>
                <a:rPr lang="en-US" sz="1800" b="1"/>
                <a:t>Communication skills</a:t>
              </a:r>
              <a:endParaRPr lang="en-AU" sz="1800" b="1"/>
            </a:p>
          </p:txBody>
        </p:sp>
        <p:sp>
          <p:nvSpPr>
            <p:cNvPr id="79877" name="Line 5"/>
            <p:cNvSpPr>
              <a:spLocks noChangeShapeType="1"/>
            </p:cNvSpPr>
            <p:nvPr/>
          </p:nvSpPr>
          <p:spPr bwMode="auto">
            <a:xfrm flipV="1">
              <a:off x="3792" y="1680"/>
              <a:ext cx="480" cy="336"/>
            </a:xfrm>
            <a:prstGeom prst="line">
              <a:avLst/>
            </a:prstGeom>
            <a:noFill/>
            <a:ln w="9525">
              <a:solidFill>
                <a:schemeClr val="tx1"/>
              </a:solidFill>
              <a:round/>
              <a:headEnd/>
              <a:tailEnd/>
            </a:ln>
            <a:effectLst/>
          </p:spPr>
          <p:txBody>
            <a:bodyPr/>
            <a:lstStyle/>
            <a:p>
              <a:endParaRPr lang="en-US"/>
            </a:p>
          </p:txBody>
        </p:sp>
        <p:sp>
          <p:nvSpPr>
            <p:cNvPr id="79878" name="Line 6"/>
            <p:cNvSpPr>
              <a:spLocks noChangeShapeType="1"/>
            </p:cNvSpPr>
            <p:nvPr/>
          </p:nvSpPr>
          <p:spPr bwMode="auto">
            <a:xfrm flipH="1" flipV="1">
              <a:off x="1536" y="1680"/>
              <a:ext cx="624" cy="336"/>
            </a:xfrm>
            <a:prstGeom prst="line">
              <a:avLst/>
            </a:prstGeom>
            <a:noFill/>
            <a:ln w="9525">
              <a:solidFill>
                <a:schemeClr val="tx1"/>
              </a:solidFill>
              <a:round/>
              <a:headEnd/>
              <a:tailEnd/>
            </a:ln>
            <a:effectLst/>
          </p:spPr>
          <p:txBody>
            <a:bodyPr/>
            <a:lstStyle/>
            <a:p>
              <a:endParaRPr lang="en-US"/>
            </a:p>
          </p:txBody>
        </p:sp>
        <p:sp>
          <p:nvSpPr>
            <p:cNvPr id="79879" name="Line 7"/>
            <p:cNvSpPr>
              <a:spLocks noChangeShapeType="1"/>
            </p:cNvSpPr>
            <p:nvPr/>
          </p:nvSpPr>
          <p:spPr bwMode="auto">
            <a:xfrm flipH="1">
              <a:off x="1392" y="2304"/>
              <a:ext cx="576" cy="0"/>
            </a:xfrm>
            <a:prstGeom prst="line">
              <a:avLst/>
            </a:prstGeom>
            <a:noFill/>
            <a:ln w="9525">
              <a:solidFill>
                <a:schemeClr val="tx1"/>
              </a:solidFill>
              <a:round/>
              <a:headEnd/>
              <a:tailEnd/>
            </a:ln>
            <a:effectLst/>
          </p:spPr>
          <p:txBody>
            <a:bodyPr/>
            <a:lstStyle/>
            <a:p>
              <a:endParaRPr lang="en-US"/>
            </a:p>
          </p:txBody>
        </p:sp>
        <p:sp>
          <p:nvSpPr>
            <p:cNvPr id="79880" name="Line 8"/>
            <p:cNvSpPr>
              <a:spLocks noChangeShapeType="1"/>
            </p:cNvSpPr>
            <p:nvPr/>
          </p:nvSpPr>
          <p:spPr bwMode="auto">
            <a:xfrm flipH="1">
              <a:off x="1536" y="2640"/>
              <a:ext cx="726" cy="851"/>
            </a:xfrm>
            <a:prstGeom prst="line">
              <a:avLst/>
            </a:prstGeom>
            <a:noFill/>
            <a:ln w="9525">
              <a:solidFill>
                <a:schemeClr val="tx1"/>
              </a:solidFill>
              <a:round/>
              <a:headEnd/>
              <a:tailEnd/>
            </a:ln>
            <a:effectLst/>
          </p:spPr>
          <p:txBody>
            <a:bodyPr/>
            <a:lstStyle/>
            <a:p>
              <a:endParaRPr lang="en-US"/>
            </a:p>
          </p:txBody>
        </p:sp>
        <p:sp>
          <p:nvSpPr>
            <p:cNvPr id="79881" name="Line 9"/>
            <p:cNvSpPr>
              <a:spLocks noChangeShapeType="1"/>
            </p:cNvSpPr>
            <p:nvPr/>
          </p:nvSpPr>
          <p:spPr bwMode="auto">
            <a:xfrm>
              <a:off x="3744" y="2592"/>
              <a:ext cx="768" cy="912"/>
            </a:xfrm>
            <a:prstGeom prst="line">
              <a:avLst/>
            </a:prstGeom>
            <a:noFill/>
            <a:ln w="9525">
              <a:solidFill>
                <a:schemeClr val="tx1"/>
              </a:solidFill>
              <a:round/>
              <a:headEnd/>
              <a:tailEnd/>
            </a:ln>
            <a:effectLst/>
          </p:spPr>
          <p:txBody>
            <a:bodyPr/>
            <a:lstStyle/>
            <a:p>
              <a:endParaRPr lang="en-US"/>
            </a:p>
          </p:txBody>
        </p:sp>
        <p:sp>
          <p:nvSpPr>
            <p:cNvPr id="79882" name="Line 10"/>
            <p:cNvSpPr>
              <a:spLocks noChangeShapeType="1"/>
            </p:cNvSpPr>
            <p:nvPr/>
          </p:nvSpPr>
          <p:spPr bwMode="auto">
            <a:xfrm>
              <a:off x="3969" y="2296"/>
              <a:ext cx="447" cy="8"/>
            </a:xfrm>
            <a:prstGeom prst="line">
              <a:avLst/>
            </a:prstGeom>
            <a:noFill/>
            <a:ln w="9525">
              <a:solidFill>
                <a:schemeClr val="tx1"/>
              </a:solidFill>
              <a:round/>
              <a:headEnd/>
              <a:tailEnd/>
            </a:ln>
            <a:effectLst/>
          </p:spPr>
          <p:txBody>
            <a:bodyPr/>
            <a:lstStyle/>
            <a:p>
              <a:endParaRPr lang="en-US"/>
            </a:p>
          </p:txBody>
        </p:sp>
        <p:sp>
          <p:nvSpPr>
            <p:cNvPr id="79883" name="Line 11"/>
            <p:cNvSpPr>
              <a:spLocks noChangeShapeType="1"/>
            </p:cNvSpPr>
            <p:nvPr/>
          </p:nvSpPr>
          <p:spPr bwMode="auto">
            <a:xfrm flipH="1">
              <a:off x="2976" y="2784"/>
              <a:ext cx="0" cy="432"/>
            </a:xfrm>
            <a:prstGeom prst="line">
              <a:avLst/>
            </a:prstGeom>
            <a:noFill/>
            <a:ln w="9525">
              <a:solidFill>
                <a:schemeClr val="tx1"/>
              </a:solidFill>
              <a:round/>
              <a:headEnd/>
              <a:tailEnd/>
            </a:ln>
            <a:effectLst/>
          </p:spPr>
          <p:txBody>
            <a:bodyPr/>
            <a:lstStyle/>
            <a:p>
              <a:endParaRPr lang="en-US"/>
            </a:p>
          </p:txBody>
        </p:sp>
        <p:sp>
          <p:nvSpPr>
            <p:cNvPr id="79884" name="Text Box 12"/>
            <p:cNvSpPr txBox="1">
              <a:spLocks noChangeArrowheads="1"/>
            </p:cNvSpPr>
            <p:nvPr/>
          </p:nvSpPr>
          <p:spPr bwMode="auto">
            <a:xfrm>
              <a:off x="1920" y="1152"/>
              <a:ext cx="2208" cy="231"/>
            </a:xfrm>
            <a:prstGeom prst="rect">
              <a:avLst/>
            </a:prstGeom>
            <a:noFill/>
            <a:ln w="9525">
              <a:noFill/>
              <a:miter lim="800000"/>
              <a:headEnd/>
              <a:tailEnd/>
            </a:ln>
            <a:effectLst/>
          </p:spPr>
          <p:txBody>
            <a:bodyPr>
              <a:spAutoFit/>
            </a:bodyPr>
            <a:lstStyle/>
            <a:p>
              <a:pPr>
                <a:spcBef>
                  <a:spcPct val="50000"/>
                </a:spcBef>
                <a:spcAft>
                  <a:spcPct val="0"/>
                </a:spcAft>
              </a:pPr>
              <a:r>
                <a:rPr lang="en-US" sz="1800" b="1"/>
                <a:t>Eye contact &amp; visible mouth</a:t>
              </a:r>
              <a:endParaRPr lang="en-AU" sz="1800" b="1"/>
            </a:p>
          </p:txBody>
        </p:sp>
        <p:sp>
          <p:nvSpPr>
            <p:cNvPr id="79885" name="Text Box 13"/>
            <p:cNvSpPr txBox="1">
              <a:spLocks noChangeArrowheads="1"/>
            </p:cNvSpPr>
            <p:nvPr/>
          </p:nvSpPr>
          <p:spPr bwMode="auto">
            <a:xfrm>
              <a:off x="4320" y="1440"/>
              <a:ext cx="1200" cy="231"/>
            </a:xfrm>
            <a:prstGeom prst="rect">
              <a:avLst/>
            </a:prstGeom>
            <a:noFill/>
            <a:ln w="9525">
              <a:noFill/>
              <a:miter lim="800000"/>
              <a:headEnd/>
              <a:tailEnd/>
            </a:ln>
            <a:effectLst/>
          </p:spPr>
          <p:txBody>
            <a:bodyPr>
              <a:spAutoFit/>
            </a:bodyPr>
            <a:lstStyle/>
            <a:p>
              <a:pPr>
                <a:spcBef>
                  <a:spcPct val="50000"/>
                </a:spcBef>
                <a:spcAft>
                  <a:spcPct val="0"/>
                </a:spcAft>
              </a:pPr>
              <a:r>
                <a:rPr lang="en-US" sz="1800" b="1"/>
                <a:t>Body language</a:t>
              </a:r>
              <a:endParaRPr lang="en-AU" sz="1800" b="1"/>
            </a:p>
          </p:txBody>
        </p:sp>
        <p:sp>
          <p:nvSpPr>
            <p:cNvPr id="79886" name="Text Box 14"/>
            <p:cNvSpPr txBox="1">
              <a:spLocks noChangeArrowheads="1"/>
            </p:cNvSpPr>
            <p:nvPr/>
          </p:nvSpPr>
          <p:spPr bwMode="auto">
            <a:xfrm>
              <a:off x="4464" y="2208"/>
              <a:ext cx="672" cy="231"/>
            </a:xfrm>
            <a:prstGeom prst="rect">
              <a:avLst/>
            </a:prstGeom>
            <a:noFill/>
            <a:ln w="9525">
              <a:noFill/>
              <a:miter lim="800000"/>
              <a:headEnd/>
              <a:tailEnd/>
            </a:ln>
            <a:effectLst/>
          </p:spPr>
          <p:txBody>
            <a:bodyPr>
              <a:spAutoFit/>
            </a:bodyPr>
            <a:lstStyle/>
            <a:p>
              <a:pPr>
                <a:spcBef>
                  <a:spcPct val="20000"/>
                </a:spcBef>
                <a:spcAft>
                  <a:spcPct val="0"/>
                </a:spcAft>
              </a:pPr>
              <a:r>
                <a:rPr lang="en-US" sz="1800" b="1"/>
                <a:t>Silence</a:t>
              </a:r>
            </a:p>
          </p:txBody>
        </p:sp>
        <p:sp>
          <p:nvSpPr>
            <p:cNvPr id="79887" name="Rectangle 15"/>
            <p:cNvSpPr>
              <a:spLocks noChangeArrowheads="1"/>
            </p:cNvSpPr>
            <p:nvPr/>
          </p:nvSpPr>
          <p:spPr bwMode="auto">
            <a:xfrm>
              <a:off x="4080" y="3504"/>
              <a:ext cx="1348" cy="404"/>
            </a:xfrm>
            <a:prstGeom prst="rect">
              <a:avLst/>
            </a:prstGeom>
            <a:noFill/>
            <a:ln w="9525">
              <a:noFill/>
              <a:miter lim="800000"/>
              <a:headEnd/>
              <a:tailEnd/>
            </a:ln>
            <a:effectLst/>
          </p:spPr>
          <p:txBody>
            <a:bodyPr wrap="none">
              <a:spAutoFit/>
            </a:bodyPr>
            <a:lstStyle/>
            <a:p>
              <a:pPr algn="ctr">
                <a:spcAft>
                  <a:spcPct val="0"/>
                </a:spcAft>
              </a:pPr>
              <a:r>
                <a:rPr lang="en-US" sz="1800" b="1"/>
                <a:t>Checking </a:t>
              </a:r>
            </a:p>
            <a:p>
              <a:pPr algn="ctr">
                <a:spcAft>
                  <a:spcPct val="0"/>
                </a:spcAft>
              </a:pPr>
              <a:r>
                <a:rPr lang="en-US" sz="1800" b="1"/>
                <a:t>for understanding</a:t>
              </a:r>
              <a:endParaRPr lang="en-AU" sz="1800" b="1"/>
            </a:p>
          </p:txBody>
        </p:sp>
        <p:sp>
          <p:nvSpPr>
            <p:cNvPr id="79888" name="Rectangle 16"/>
            <p:cNvSpPr>
              <a:spLocks noChangeArrowheads="1"/>
            </p:cNvSpPr>
            <p:nvPr/>
          </p:nvSpPr>
          <p:spPr bwMode="auto">
            <a:xfrm>
              <a:off x="2544" y="3168"/>
              <a:ext cx="964" cy="231"/>
            </a:xfrm>
            <a:prstGeom prst="rect">
              <a:avLst/>
            </a:prstGeom>
            <a:noFill/>
            <a:ln w="9525">
              <a:noFill/>
              <a:miter lim="800000"/>
              <a:headEnd/>
              <a:tailEnd/>
            </a:ln>
            <a:effectLst/>
          </p:spPr>
          <p:txBody>
            <a:bodyPr wrap="none">
              <a:spAutoFit/>
            </a:bodyPr>
            <a:lstStyle/>
            <a:p>
              <a:pPr>
                <a:spcBef>
                  <a:spcPct val="20000"/>
                </a:spcBef>
                <a:spcAft>
                  <a:spcPct val="0"/>
                </a:spcAft>
              </a:pPr>
              <a:r>
                <a:rPr lang="en-US" sz="1800" b="1"/>
                <a:t>Smiling face</a:t>
              </a:r>
              <a:endParaRPr lang="en-AU" sz="1800" b="1"/>
            </a:p>
          </p:txBody>
        </p:sp>
        <p:sp>
          <p:nvSpPr>
            <p:cNvPr id="79889" name="Rectangle 17"/>
            <p:cNvSpPr>
              <a:spLocks noChangeArrowheads="1"/>
            </p:cNvSpPr>
            <p:nvPr/>
          </p:nvSpPr>
          <p:spPr bwMode="auto">
            <a:xfrm>
              <a:off x="720" y="3504"/>
              <a:ext cx="1476" cy="404"/>
            </a:xfrm>
            <a:prstGeom prst="rect">
              <a:avLst/>
            </a:prstGeom>
            <a:noFill/>
            <a:ln w="9525">
              <a:noFill/>
              <a:miter lim="800000"/>
              <a:headEnd/>
              <a:tailEnd/>
            </a:ln>
            <a:effectLst/>
          </p:spPr>
          <p:txBody>
            <a:bodyPr wrap="none">
              <a:spAutoFit/>
            </a:bodyPr>
            <a:lstStyle/>
            <a:p>
              <a:pPr algn="ctr">
                <a:spcAft>
                  <a:spcPct val="0"/>
                </a:spcAft>
              </a:pPr>
              <a:r>
                <a:rPr lang="en-US" sz="1800" b="1"/>
                <a:t>Summarising </a:t>
              </a:r>
            </a:p>
            <a:p>
              <a:pPr algn="ctr">
                <a:spcAft>
                  <a:spcPct val="0"/>
                </a:spcAft>
              </a:pPr>
              <a:r>
                <a:rPr lang="en-US" sz="1800" b="1"/>
                <a:t>what has been said</a:t>
              </a:r>
              <a:r>
                <a:rPr lang="en-US" sz="1800"/>
                <a:t> </a:t>
              </a:r>
              <a:endParaRPr lang="en-AU" sz="1800"/>
            </a:p>
          </p:txBody>
        </p:sp>
        <p:sp>
          <p:nvSpPr>
            <p:cNvPr id="79890" name="Rectangle 18"/>
            <p:cNvSpPr>
              <a:spLocks noChangeArrowheads="1"/>
            </p:cNvSpPr>
            <p:nvPr/>
          </p:nvSpPr>
          <p:spPr bwMode="auto">
            <a:xfrm>
              <a:off x="96" y="2160"/>
              <a:ext cx="1244" cy="404"/>
            </a:xfrm>
            <a:prstGeom prst="rect">
              <a:avLst/>
            </a:prstGeom>
            <a:noFill/>
            <a:ln w="9525">
              <a:noFill/>
              <a:miter lim="800000"/>
              <a:headEnd/>
              <a:tailEnd/>
            </a:ln>
            <a:effectLst/>
          </p:spPr>
          <p:txBody>
            <a:bodyPr wrap="none">
              <a:spAutoFit/>
            </a:bodyPr>
            <a:lstStyle/>
            <a:p>
              <a:pPr>
                <a:spcAft>
                  <a:spcPct val="0"/>
                </a:spcAft>
              </a:pPr>
              <a:r>
                <a:rPr lang="en-US" sz="1800" b="1"/>
                <a:t>Encouragement </a:t>
              </a:r>
            </a:p>
            <a:p>
              <a:pPr>
                <a:spcAft>
                  <a:spcPct val="0"/>
                </a:spcAft>
              </a:pPr>
              <a:r>
                <a:rPr lang="en-US" sz="1800" b="1"/>
                <a:t>to continue</a:t>
              </a:r>
              <a:endParaRPr lang="en-AU" sz="1800" b="1"/>
            </a:p>
          </p:txBody>
        </p:sp>
        <p:sp>
          <p:nvSpPr>
            <p:cNvPr id="79891" name="Rectangle 19"/>
            <p:cNvSpPr>
              <a:spLocks noChangeArrowheads="1"/>
            </p:cNvSpPr>
            <p:nvPr/>
          </p:nvSpPr>
          <p:spPr bwMode="auto">
            <a:xfrm>
              <a:off x="240" y="1440"/>
              <a:ext cx="1228" cy="231"/>
            </a:xfrm>
            <a:prstGeom prst="rect">
              <a:avLst/>
            </a:prstGeom>
            <a:noFill/>
            <a:ln w="9525">
              <a:noFill/>
              <a:miter lim="800000"/>
              <a:headEnd/>
              <a:tailEnd/>
            </a:ln>
            <a:effectLst/>
          </p:spPr>
          <p:txBody>
            <a:bodyPr wrap="none">
              <a:spAutoFit/>
            </a:bodyPr>
            <a:lstStyle/>
            <a:p>
              <a:pPr>
                <a:spcBef>
                  <a:spcPct val="20000"/>
                </a:spcBef>
                <a:spcAft>
                  <a:spcPct val="0"/>
                </a:spcAft>
              </a:pPr>
              <a:r>
                <a:rPr lang="en-US" sz="1800" b="1"/>
                <a:t>Some questions</a:t>
              </a:r>
            </a:p>
          </p:txBody>
        </p:sp>
        <p:sp>
          <p:nvSpPr>
            <p:cNvPr id="79892" name="Line 20"/>
            <p:cNvSpPr>
              <a:spLocks noChangeShapeType="1"/>
            </p:cNvSpPr>
            <p:nvPr/>
          </p:nvSpPr>
          <p:spPr bwMode="auto">
            <a:xfrm flipV="1">
              <a:off x="2976" y="1392"/>
              <a:ext cx="0" cy="432"/>
            </a:xfrm>
            <a:prstGeom prst="line">
              <a:avLst/>
            </a:prstGeom>
            <a:noFill/>
            <a:ln w="9525">
              <a:solidFill>
                <a:schemeClr val="tx1"/>
              </a:solidFill>
              <a:round/>
              <a:headEnd/>
              <a:tailEnd/>
            </a:ln>
            <a:effectLst/>
          </p:spPr>
          <p:txBody>
            <a:bodyPr/>
            <a:lstStyle/>
            <a:p>
              <a:endParaRPr 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fade">
                                      <p:cBhvr>
                                        <p:cTn id="7" dur="1000"/>
                                        <p:tgtEl>
                                          <p:spTgt spid="79874"/>
                                        </p:tgtEl>
                                      </p:cBhvr>
                                    </p:animEffect>
                                    <p:anim calcmode="lin" valueType="num">
                                      <p:cBhvr>
                                        <p:cTn id="8" dur="1000" fill="hold"/>
                                        <p:tgtEl>
                                          <p:spTgt spid="79874"/>
                                        </p:tgtEl>
                                        <p:attrNameLst>
                                          <p:attrName>ppt_x</p:attrName>
                                        </p:attrNameLst>
                                      </p:cBhvr>
                                      <p:tavLst>
                                        <p:tav tm="0">
                                          <p:val>
                                            <p:strVal val="#ppt_x"/>
                                          </p:val>
                                        </p:tav>
                                        <p:tav tm="100000">
                                          <p:val>
                                            <p:strVal val="#ppt_x"/>
                                          </p:val>
                                        </p:tav>
                                      </p:tavLst>
                                    </p:anim>
                                    <p:anim calcmode="lin" valueType="num">
                                      <p:cBhvr>
                                        <p:cTn id="9" dur="1000" fill="hold"/>
                                        <p:tgtEl>
                                          <p:spTgt spid="798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79875"/>
                                        </p:tgtEl>
                                        <p:attrNameLst>
                                          <p:attrName>style.visibility</p:attrName>
                                        </p:attrNameLst>
                                      </p:cBhvr>
                                      <p:to>
                                        <p:strVal val="visible"/>
                                      </p:to>
                                    </p:set>
                                    <p:anim calcmode="lin" valueType="num">
                                      <p:cBhvr>
                                        <p:cTn id="13" dur="500" fill="hold"/>
                                        <p:tgtEl>
                                          <p:spTgt spid="79875"/>
                                        </p:tgtEl>
                                        <p:attrNameLst>
                                          <p:attrName>ppt_w</p:attrName>
                                        </p:attrNameLst>
                                      </p:cBhvr>
                                      <p:tavLst>
                                        <p:tav tm="0">
                                          <p:val>
                                            <p:fltVal val="0"/>
                                          </p:val>
                                        </p:tav>
                                        <p:tav tm="100000">
                                          <p:val>
                                            <p:strVal val="#ppt_w"/>
                                          </p:val>
                                        </p:tav>
                                      </p:tavLst>
                                    </p:anim>
                                    <p:anim calcmode="lin" valueType="num">
                                      <p:cBhvr>
                                        <p:cTn id="14" dur="500" fill="hold"/>
                                        <p:tgtEl>
                                          <p:spTgt spid="798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5000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5000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5000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342900" marR="0" indent="-342900" algn="l" defTabSz="914400" rtl="0" eaLnBrk="1" fontAlgn="base" latinLnBrk="0" hangingPunct="1">
          <a:lnSpc>
            <a:spcPct val="100000"/>
          </a:lnSpc>
          <a:spcBef>
            <a:spcPct val="0"/>
          </a:spcBef>
          <a:spcAft>
            <a:spcPct val="5000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TotalTime>
  <Words>1239</Words>
  <Application>Microsoft Office PowerPoint</Application>
  <PresentationFormat>On-screen Show (4:3)</PresentationFormat>
  <Paragraphs>196</Paragraphs>
  <Slides>20</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Arial</vt:lpstr>
      <vt:lpstr>Arial Black</vt:lpstr>
      <vt:lpstr>Wingdings</vt:lpstr>
      <vt:lpstr>Custom Design</vt:lpstr>
      <vt:lpstr>1_Custom Design</vt:lpstr>
      <vt:lpstr>PowerPoint Presentation</vt:lpstr>
      <vt:lpstr>Objectives</vt:lpstr>
      <vt:lpstr>What is Communication?</vt:lpstr>
      <vt:lpstr>Verbal vs Non Verbal</vt:lpstr>
      <vt:lpstr>Personal Presentation</vt:lpstr>
      <vt:lpstr>The Communication Equation</vt:lpstr>
      <vt:lpstr>Understanding Communication</vt:lpstr>
      <vt:lpstr>Communication is a 2-way process</vt:lpstr>
      <vt:lpstr>Effective Communication Skills</vt:lpstr>
      <vt:lpstr>Barriers to Effective Communication</vt:lpstr>
      <vt:lpstr>The Art of Listening</vt:lpstr>
      <vt:lpstr>Listening Skills</vt:lpstr>
      <vt:lpstr>Responding</vt:lpstr>
      <vt:lpstr>Questioning Techniques</vt:lpstr>
      <vt:lpstr>Individual Differences</vt:lpstr>
      <vt:lpstr>Cultural Diversity</vt:lpstr>
      <vt:lpstr>Group Processes</vt:lpstr>
      <vt:lpstr>Constraints on Communication</vt:lpstr>
      <vt:lpstr>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EFFECTIVE COMMUNICATION</dc:title>
  <dc:creator>Forest</dc:creator>
  <cp:lastModifiedBy>Kavitha Bajaj</cp:lastModifiedBy>
  <cp:revision>129</cp:revision>
  <dcterms:created xsi:type="dcterms:W3CDTF">2006-05-01T09:19:03Z</dcterms:created>
  <dcterms:modified xsi:type="dcterms:W3CDTF">2017-03-23T06:05:25Z</dcterms:modified>
</cp:coreProperties>
</file>