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 id="2147483720" r:id="rId2"/>
  </p:sldMasterIdLst>
  <p:notesMasterIdLst>
    <p:notesMasterId r:id="rId26"/>
  </p:notesMasterIdLst>
  <p:handoutMasterIdLst>
    <p:handoutMasterId r:id="rId27"/>
  </p:handoutMasterIdLst>
  <p:sldIdLst>
    <p:sldId id="256" r:id="rId3"/>
    <p:sldId id="480" r:id="rId4"/>
    <p:sldId id="481" r:id="rId5"/>
    <p:sldId id="497" r:id="rId6"/>
    <p:sldId id="524" r:id="rId7"/>
    <p:sldId id="525" r:id="rId8"/>
    <p:sldId id="482" r:id="rId9"/>
    <p:sldId id="483" r:id="rId10"/>
    <p:sldId id="484" r:id="rId11"/>
    <p:sldId id="485" r:id="rId12"/>
    <p:sldId id="486" r:id="rId13"/>
    <p:sldId id="518" r:id="rId14"/>
    <p:sldId id="488" r:id="rId15"/>
    <p:sldId id="517" r:id="rId16"/>
    <p:sldId id="489" r:id="rId17"/>
    <p:sldId id="490" r:id="rId18"/>
    <p:sldId id="492" r:id="rId19"/>
    <p:sldId id="493" r:id="rId20"/>
    <p:sldId id="494" r:id="rId21"/>
    <p:sldId id="520" r:id="rId22"/>
    <p:sldId id="521" r:id="rId23"/>
    <p:sldId id="522"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a:srgbClr val="FF3300"/>
    <a:srgbClr val="FFC5FF"/>
    <a:srgbClr val="FF99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743" autoAdjust="0"/>
    <p:restoredTop sz="89316" autoAdjust="0"/>
  </p:normalViewPr>
  <p:slideViewPr>
    <p:cSldViewPr>
      <p:cViewPr>
        <p:scale>
          <a:sx n="60" d="100"/>
          <a:sy n="60" d="100"/>
        </p:scale>
        <p:origin x="-1422" y="-192"/>
      </p:cViewPr>
      <p:guideLst>
        <p:guide orient="horz" pos="2160"/>
        <p:guide pos="2880"/>
      </p:guideLst>
    </p:cSldViewPr>
  </p:slideViewPr>
  <p:outlineViewPr>
    <p:cViewPr>
      <p:scale>
        <a:sx n="33" d="100"/>
        <a:sy n="33" d="100"/>
      </p:scale>
      <p:origin x="246" y="310500"/>
    </p:cViewPr>
  </p:outlineViewPr>
  <p:notesTextViewPr>
    <p:cViewPr>
      <p:scale>
        <a:sx n="100" d="100"/>
        <a:sy n="100" d="100"/>
      </p:scale>
      <p:origin x="0" y="0"/>
    </p:cViewPr>
  </p:notesTextViewPr>
  <p:sorterViewPr>
    <p:cViewPr>
      <p:scale>
        <a:sx n="100" d="100"/>
        <a:sy n="100" d="100"/>
      </p:scale>
      <p:origin x="0" y="9966"/>
    </p:cViewPr>
  </p:sorterViewPr>
  <p:notesViewPr>
    <p:cSldViewPr>
      <p:cViewPr varScale="1">
        <p:scale>
          <a:sx n="50" d="100"/>
          <a:sy n="50" d="100"/>
        </p:scale>
        <p:origin x="-276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9CE9FC-9403-43ED-A38F-3238C1AEFD04}" type="datetimeFigureOut">
              <a:rPr lang="en-US" smtClean="0"/>
              <a:pPr/>
              <a:t>9/27/2015</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441381-FC96-4DFB-917E-26A280A7D00E}" type="slidenum">
              <a:rPr lang="en-IN" smtClean="0"/>
              <a:pPr/>
              <a:t>‹#›</a:t>
            </a:fld>
            <a:endParaRPr lang="en-I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CCEFEA-8177-4086-84B1-AC3AFCB9CA39}" type="datetimeFigureOut">
              <a:rPr lang="en-US" smtClean="0"/>
              <a:pPr/>
              <a:t>9/27/2015</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1B400B-2555-4E3E-B9D0-7B65A60AC166}"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A1B400B-2555-4E3E-B9D0-7B65A60AC166}" type="slidenum">
              <a:rPr lang="en-IN" smtClean="0"/>
              <a:pPr/>
              <a:t>1</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A1B400B-2555-4E3E-B9D0-7B65A60AC166}" type="slidenum">
              <a:rPr lang="en-IN" smtClean="0"/>
              <a:pPr/>
              <a:t>17</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A1B400B-2555-4E3E-B9D0-7B65A60AC166}" type="slidenum">
              <a:rPr lang="en-IN" smtClean="0"/>
              <a:pPr/>
              <a:t>18</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2EF24D-3921-4A59-8A44-BC51F437F336}" type="datetime1">
              <a:rPr lang="en-US" smtClean="0"/>
              <a:pPr/>
              <a:t>9/27/2015</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3BFF02F-4AB1-422E-9DEB-B8041E6EFE6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C65B55-1088-4655-8263-DD22188037BF}" type="datetime1">
              <a:rPr lang="en-US" smtClean="0"/>
              <a:pPr/>
              <a:t>9/27/2015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F02F-4AB1-422E-9DEB-B8041E6EFE6A}" type="slidenum">
              <a:rPr lang="en-US" smtClean="0"/>
              <a:pPr/>
              <a:t>‹#›</a:t>
            </a:fld>
            <a:endParaRPr lang="en-US" dirty="0"/>
          </a:p>
        </p:txBody>
      </p:sp>
    </p:spTree>
  </p:cSld>
  <p:clrMapOvr>
    <a:masterClrMapping/>
  </p:clrMapOvr>
  <p:transition spd="slow">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56502-8D07-416F-A9AF-C0EF1E192EB0}" type="datetime1">
              <a:rPr lang="en-US" smtClean="0"/>
              <a:pPr/>
              <a:t>9/27/2015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F02F-4AB1-422E-9DEB-B8041E6EFE6A}" type="slidenum">
              <a:rPr lang="en-US" smtClean="0"/>
              <a:pPr/>
              <a:t>‹#›</a:t>
            </a:fld>
            <a:endParaRPr lang="en-US" dirty="0"/>
          </a:p>
        </p:txBody>
      </p:sp>
    </p:spTree>
  </p:cSld>
  <p:clrMapOvr>
    <a:masterClrMapping/>
  </p:clrMapOvr>
  <p:transition spd="slow">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2573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3"/>
          <p:cNvSpPr>
            <a:spLocks noGrp="1" noChangeArrowheads="1"/>
          </p:cNvSpPr>
          <p:nvPr>
            <p:ph type="dt" sz="half" idx="10"/>
          </p:nvPr>
        </p:nvSpPr>
        <p:spPr>
          <a:ln/>
        </p:spPr>
        <p:txBody>
          <a:bodyPr/>
          <a:lstStyle>
            <a:lvl1pPr>
              <a:defRPr/>
            </a:lvl1pPr>
          </a:lstStyle>
          <a:p>
            <a:pPr>
              <a:defRPr/>
            </a:pPr>
            <a:fld id="{B655AF44-FA46-4A78-894A-50C2327FBC2B}" type="datetime1">
              <a:rPr lang="en-US" smtClean="0"/>
              <a:pPr>
                <a:defRPr/>
              </a:pPr>
              <a:t>9/27/2015</a:t>
            </a:fld>
            <a:endParaRPr lang="en-US" dirty="0"/>
          </a:p>
        </p:txBody>
      </p:sp>
      <p:sp>
        <p:nvSpPr>
          <p:cNvPr id="4" name="Rectangle 14"/>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15"/>
          <p:cNvSpPr>
            <a:spLocks noGrp="1" noChangeArrowheads="1"/>
          </p:cNvSpPr>
          <p:nvPr>
            <p:ph type="sldNum" sz="quarter" idx="12"/>
          </p:nvPr>
        </p:nvSpPr>
        <p:spPr>
          <a:ln/>
        </p:spPr>
        <p:txBody>
          <a:bodyPr/>
          <a:lstStyle>
            <a:lvl1pPr>
              <a:defRPr/>
            </a:lvl1pPr>
          </a:lstStyle>
          <a:p>
            <a:pPr>
              <a:defRPr/>
            </a:pPr>
            <a:fld id="{3C2601F3-516C-406D-888F-9353DB7B6078}"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5FFE251-2435-46A0-A8A8-BED189DA2FE2}" type="datetime1">
              <a:rPr lang="en-US" smtClean="0"/>
              <a:pPr/>
              <a:t>9/27/2015</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3BFF02F-4AB1-422E-9DEB-B8041E6EFE6A}"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blind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10A1C53-6A53-4D51-A621-9415F465DFC4}" type="datetime1">
              <a:rPr lang="en-US" smtClean="0"/>
              <a:pPr/>
              <a:t>9/27/2015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F02F-4AB1-422E-9DEB-B8041E6EFE6A}"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blind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93DD9EE-AE89-40BC-946D-FA0C0ECDCA15}" type="datetime1">
              <a:rPr lang="en-US" smtClean="0"/>
              <a:pPr/>
              <a:t>9/27/2015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43BFF02F-4AB1-422E-9DEB-B8041E6EFE6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blinds/>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A51CAAF-33B6-47B3-8BBC-9E67286EEB9B}" type="datetime1">
              <a:rPr lang="en-US" smtClean="0"/>
              <a:pPr/>
              <a:t>9/27/2015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BFF02F-4AB1-422E-9DEB-B8041E6EFE6A}"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blinds/>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B6DE5A0-AB06-48EC-B702-33BEB46F9125}" type="datetime1">
              <a:rPr lang="en-US" smtClean="0"/>
              <a:pPr/>
              <a:t>9/27/2015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BFF02F-4AB1-422E-9DEB-B8041E6EFE6A}"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blinds/>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61E8C9-4B94-4A86-BEC6-7603F8A889C1}" type="datetime1">
              <a:rPr lang="en-US" smtClean="0"/>
              <a:pPr/>
              <a:t>9/27/2015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BFF02F-4AB1-422E-9DEB-B8041E6EFE6A}" type="slidenum">
              <a:rPr lang="en-US" smtClean="0"/>
              <a:pPr/>
              <a:t>‹#›</a:t>
            </a:fld>
            <a:endParaRPr lang="en-US" dirty="0"/>
          </a:p>
        </p:txBody>
      </p:sp>
    </p:spTree>
  </p:cSld>
  <p:clrMapOvr>
    <a:masterClrMapping/>
  </p:clrMapOvr>
  <p:transition spd="slow">
    <p:blinds/>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1D016-A919-41F8-958B-FC103C43D1C9}" type="datetime1">
              <a:rPr lang="en-US" smtClean="0"/>
              <a:pPr/>
              <a:t>9/27/2015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BFF02F-4AB1-422E-9DEB-B8041E6EFE6A}" type="slidenum">
              <a:rPr lang="en-US" smtClean="0"/>
              <a:pPr/>
              <a:t>‹#›</a:t>
            </a:fld>
            <a:endParaRPr lang="en-US" dirty="0"/>
          </a:p>
        </p:txBody>
      </p:sp>
    </p:spTree>
  </p:cSld>
  <p:clrMapOvr>
    <a:masterClrMapping/>
  </p:clrMapOvr>
  <p:transition spd="slow">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7294EB-C98C-404E-9309-29602F6622A4}" type="datetime1">
              <a:rPr lang="en-US" smtClean="0"/>
              <a:pPr/>
              <a:t>9/27/2015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F02F-4AB1-422E-9DEB-B8041E6EFE6A}" type="slidenum">
              <a:rPr lang="en-US" smtClean="0"/>
              <a:pPr/>
              <a:t>‹#›</a:t>
            </a:fld>
            <a:endParaRPr lang="en-US" dirty="0"/>
          </a:p>
        </p:txBody>
      </p:sp>
    </p:spTree>
  </p:cSld>
  <p:clrMapOvr>
    <a:masterClrMapping/>
  </p:clrMapOvr>
  <p:transition spd="slow">
    <p:blinds/>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E32778B-C3A8-4587-81DC-92FBFEC7E51E}" type="datetime1">
              <a:rPr lang="en-US" smtClean="0"/>
              <a:pPr/>
              <a:t>9/27/2015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BFF02F-4AB1-422E-9DEB-B8041E6EFE6A}"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blinds/>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9F5A66-3CB7-476A-9427-B61AFBBF3545}" type="datetime1">
              <a:rPr lang="en-US" smtClean="0"/>
              <a:pPr/>
              <a:t>9/27/2015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43BFF02F-4AB1-422E-9DEB-B8041E6EFE6A}"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transition spd="slow">
    <p:blinds/>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143813-17F5-48EF-8F81-598EFF11C6EB}" type="datetime1">
              <a:rPr lang="en-US" smtClean="0"/>
              <a:pPr/>
              <a:t>9/27/2015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F02F-4AB1-422E-9DEB-B8041E6EFE6A}" type="slidenum">
              <a:rPr lang="en-US" smtClean="0"/>
              <a:pPr/>
              <a:t>‹#›</a:t>
            </a:fld>
            <a:endParaRPr lang="en-US" dirty="0"/>
          </a:p>
        </p:txBody>
      </p:sp>
    </p:spTree>
  </p:cSld>
  <p:clrMapOvr>
    <a:masterClrMapping/>
  </p:clrMapOvr>
  <p:transition spd="slow">
    <p:blinds/>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E5E43B-49C9-4849-B50B-4D7D7C3A06F2}" type="datetime1">
              <a:rPr lang="en-US" smtClean="0"/>
              <a:pPr/>
              <a:t>9/27/2015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F02F-4AB1-422E-9DEB-B8041E6EFE6A}" type="slidenum">
              <a:rPr lang="en-US" smtClean="0"/>
              <a:pPr/>
              <a:t>‹#›</a:t>
            </a:fld>
            <a:endParaRPr lang="en-US" dirty="0"/>
          </a:p>
        </p:txBody>
      </p:sp>
    </p:spTree>
  </p:cSld>
  <p:clrMapOvr>
    <a:masterClrMapping/>
  </p:clrMapOvr>
  <p:transition spd="slow">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95C09A3-50DD-42D2-A989-AD524DACB7A9}" type="datetime1">
              <a:rPr lang="en-US" smtClean="0"/>
              <a:pPr/>
              <a:t>9/27/2015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F02F-4AB1-422E-9DEB-B8041E6EFE6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51AFEA-A006-4E14-8613-CF6CDE43EB24}" type="datetime1">
              <a:rPr lang="en-US" smtClean="0"/>
              <a:pPr/>
              <a:t>9/27/2015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BFF02F-4AB1-422E-9DEB-B8041E6EFE6A}" type="slidenum">
              <a:rPr lang="en-US" smtClean="0"/>
              <a:pPr/>
              <a:t>‹#›</a:t>
            </a:fld>
            <a:endParaRPr lang="en-US" dirty="0"/>
          </a:p>
        </p:txBody>
      </p:sp>
    </p:spTree>
  </p:cSld>
  <p:clrMapOvr>
    <a:masterClrMapping/>
  </p:clrMapOvr>
  <p:transition spd="slow">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643F8A3-9045-401C-9909-E5E2878A5B5E}" type="datetime1">
              <a:rPr lang="en-US" smtClean="0"/>
              <a:pPr/>
              <a:t>9/27/2015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BFF02F-4AB1-422E-9DEB-B8041E6EFE6A}" type="slidenum">
              <a:rPr lang="en-US" smtClean="0"/>
              <a:pPr/>
              <a:t>‹#›</a:t>
            </a:fld>
            <a:endParaRPr lang="en-US" dirty="0"/>
          </a:p>
        </p:txBody>
      </p:sp>
    </p:spTree>
  </p:cSld>
  <p:clrMapOvr>
    <a:masterClrMapping/>
  </p:clrMapOvr>
  <p:transition spd="slow">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91716A-E786-43C3-8936-0EEDF13F44F1}" type="datetime1">
              <a:rPr lang="en-US" smtClean="0"/>
              <a:pPr/>
              <a:t>9/27/2015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BFF02F-4AB1-422E-9DEB-B8041E6EFE6A}" type="slidenum">
              <a:rPr lang="en-US" smtClean="0"/>
              <a:pPr/>
              <a:t>‹#›</a:t>
            </a:fld>
            <a:endParaRPr lang="en-US" dirty="0"/>
          </a:p>
        </p:txBody>
      </p:sp>
    </p:spTree>
  </p:cSld>
  <p:clrMapOvr>
    <a:masterClrMapping/>
  </p:clrMapOvr>
  <p:transition spd="slow">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F44DDA-B104-49A9-8E53-93422BBD74C5}" type="datetime1">
              <a:rPr lang="en-US" smtClean="0"/>
              <a:pPr/>
              <a:t>9/27/2015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BFF02F-4AB1-422E-9DEB-B8041E6EFE6A}" type="slidenum">
              <a:rPr lang="en-US" smtClean="0"/>
              <a:pPr/>
              <a:t>‹#›</a:t>
            </a:fld>
            <a:endParaRPr lang="en-US" dirty="0"/>
          </a:p>
        </p:txBody>
      </p:sp>
    </p:spTree>
  </p:cSld>
  <p:clrMapOvr>
    <a:masterClrMapping/>
  </p:clrMapOvr>
  <p:transition spd="slow">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3F6BB6-8B1B-4CD2-BF71-82854AFB45C8}" type="datetime1">
              <a:rPr lang="en-US" smtClean="0"/>
              <a:pPr/>
              <a:t>9/27/2015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BFF02F-4AB1-422E-9DEB-B8041E6EFE6A}" type="slidenum">
              <a:rPr lang="en-US" smtClean="0"/>
              <a:pPr/>
              <a:t>‹#›</a:t>
            </a:fld>
            <a:endParaRPr lang="en-US" dirty="0"/>
          </a:p>
        </p:txBody>
      </p:sp>
    </p:spTree>
  </p:cSld>
  <p:clrMapOvr>
    <a:masterClrMapping/>
  </p:clrMapOvr>
  <p:transition spd="slow">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0B1B0BB-8F2C-4CD0-B6D9-1F0D901E6A09}" type="datetime1">
              <a:rPr lang="en-US" smtClean="0"/>
              <a:pPr/>
              <a:t>9/27/2015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43BFF02F-4AB1-422E-9DEB-B8041E6EFE6A}"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transition spd="slow">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78559E2-688A-4868-9801-D677205C6B02}" type="datetime1">
              <a:rPr lang="en-US" smtClean="0"/>
              <a:pPr/>
              <a:t>9/27/2015</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3BFF02F-4AB1-422E-9DEB-B8041E6EFE6A}"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2" r:id="rId12"/>
  </p:sldLayoutIdLst>
  <p:transition spd="slow">
    <p:blinds/>
  </p:transition>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D17AF77-D47C-4667-B7C9-E6B0FFFBFEA3}" type="datetime1">
              <a:rPr lang="en-US" smtClean="0"/>
              <a:pPr/>
              <a:t>9/27/2015</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3BFF02F-4AB1-422E-9DEB-B8041E6EFE6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blinds/>
  </p:transition>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ctrTitle"/>
          </p:nvPr>
        </p:nvSpPr>
        <p:spPr>
          <a:xfrm>
            <a:off x="1066800" y="1752600"/>
            <a:ext cx="6629400" cy="1066800"/>
          </a:xfrm>
        </p:spPr>
        <p:txBody>
          <a:bodyPr>
            <a:normAutofit/>
          </a:bodyPr>
          <a:lstStyle/>
          <a:p>
            <a:r>
              <a:rPr sz="3200" smtClean="0">
                <a:solidFill>
                  <a:schemeClr val="bg1"/>
                </a:solidFill>
                <a:latin typeface="Verdana" pitchFamily="34" charset="0"/>
              </a:rPr>
              <a:t>Welcome to the Program on</a:t>
            </a:r>
            <a:endParaRPr lang="en-US" sz="3200" b="1" dirty="0" smtClean="0">
              <a:solidFill>
                <a:schemeClr val="bg1"/>
              </a:solidFill>
            </a:endParaRPr>
          </a:p>
        </p:txBody>
      </p:sp>
      <p:sp>
        <p:nvSpPr>
          <p:cNvPr id="9" name="Rectangle 5"/>
          <p:cNvSpPr txBox="1">
            <a:spLocks noChangeArrowheads="1"/>
          </p:cNvSpPr>
          <p:nvPr/>
        </p:nvSpPr>
        <p:spPr bwMode="auto">
          <a:xfrm>
            <a:off x="152400" y="3295232"/>
            <a:ext cx="8839200" cy="249596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anchor="t">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small" spc="0" normalizeH="0" noProof="0" dirty="0" smtClean="0">
                <a:ln>
                  <a:noFill/>
                </a:ln>
                <a:solidFill>
                  <a:srgbClr val="7030A0"/>
                </a:solidFill>
                <a:effectLst>
                  <a:reflection blurRad="12700" stA="48000" endA="300" endPos="55000" dir="5400000" sy="-90000" algn="bl" rotWithShape="0"/>
                </a:effectLst>
                <a:uLnTx/>
                <a:uFillTx/>
                <a:latin typeface="Calibri" pitchFamily="34" charset="0"/>
                <a:ea typeface="+mj-ea"/>
                <a:cs typeface="+mj-cs"/>
              </a:rPr>
              <a:t> </a:t>
            </a:r>
          </a:p>
          <a:p>
            <a:pPr lvl="0" algn="ctr">
              <a:spcBef>
                <a:spcPct val="0"/>
              </a:spcBef>
              <a:defRPr/>
            </a:pPr>
            <a:r>
              <a:rPr lang="en-IN" sz="3600" dirty="0" smtClean="0">
                <a:solidFill>
                  <a:schemeClr val="tx1"/>
                </a:solidFill>
                <a:latin typeface="Calibri" pitchFamily="34" charset="0"/>
                <a:cs typeface="Calibri" pitchFamily="34" charset="0"/>
              </a:rPr>
              <a:t>Production Part Approval Process</a:t>
            </a:r>
            <a:endParaRPr kumimoji="0" lang="en-US" sz="3600" i="0" strike="noStrike" kern="1200" spc="0" normalizeH="0" noProof="0" dirty="0" smtClean="0">
              <a:ln>
                <a:noFill/>
              </a:ln>
              <a:solidFill>
                <a:schemeClr val="tx1"/>
              </a:solidFill>
              <a:effectLst>
                <a:reflection blurRad="12700" stA="48000" endA="300" endPos="55000" dir="5400000" sy="-90000" algn="bl" rotWithShape="0"/>
              </a:effectLst>
              <a:uLnTx/>
              <a:uFillTx/>
              <a:latin typeface="Calibri" pitchFamily="34" charset="0"/>
              <a:ea typeface="+mj-ea"/>
              <a:cs typeface="Calibri"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b="1" cap="small" baseline="0" dirty="0" smtClean="0">
              <a:solidFill>
                <a:srgbClr val="7030A0"/>
              </a:solidFill>
              <a:effectLst>
                <a:reflection blurRad="12700" stA="48000" endA="300" endPos="55000" dir="5400000" sy="-90000" algn="bl" rotWithShape="0"/>
              </a:effectLst>
              <a:latin typeface="Calibri" pitchFamily="34"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rgbClr val="0000FF"/>
                </a:solidFill>
                <a:latin typeface="Calibri" pitchFamily="34" charset="0"/>
                <a:cs typeface="Calibri" pitchFamily="34" charset="0"/>
              </a:rPr>
              <a:t> </a:t>
            </a:r>
            <a:endParaRPr lang="en-US" sz="3200" dirty="0">
              <a:solidFill>
                <a:srgbClr val="0000FF"/>
              </a:solidFill>
              <a:latin typeface="Calibri" pitchFamily="34" charset="0"/>
              <a:cs typeface="Calibri" pitchFamily="34" charset="0"/>
            </a:endParaRPr>
          </a:p>
        </p:txBody>
      </p:sp>
      <p:sp>
        <p:nvSpPr>
          <p:cNvPr id="10" name="TextBox 9"/>
          <p:cNvSpPr txBox="1"/>
          <p:nvPr/>
        </p:nvSpPr>
        <p:spPr>
          <a:xfrm>
            <a:off x="228600" y="76200"/>
            <a:ext cx="8610600" cy="1446550"/>
          </a:xfrm>
          <a:prstGeom prst="rect">
            <a:avLst/>
          </a:prstGeom>
          <a:noFill/>
        </p:spPr>
        <p:txBody>
          <a:bodyPr wrap="square" rtlCol="0">
            <a:spAutoFit/>
          </a:bodyPr>
          <a:lstStyle/>
          <a:p>
            <a:pPr algn="ctr"/>
            <a:r>
              <a:rPr lang="en-US" sz="3000" dirty="0" smtClean="0">
                <a:solidFill>
                  <a:srgbClr val="0000FF"/>
                </a:solidFill>
                <a:latin typeface="Calibri" pitchFamily="34" charset="0"/>
                <a:cs typeface="Calibri" pitchFamily="34" charset="0"/>
              </a:rPr>
              <a:t>           </a:t>
            </a:r>
            <a:r>
              <a:rPr lang="en-US" sz="3200" dirty="0" smtClean="0">
                <a:solidFill>
                  <a:srgbClr val="0000FF"/>
                </a:solidFill>
                <a:latin typeface="Calibri" pitchFamily="34" charset="0"/>
                <a:cs typeface="Calibri" pitchFamily="34" charset="0"/>
              </a:rPr>
              <a:t>Nathan and Nathan Consultants Pvt Ltd </a:t>
            </a:r>
          </a:p>
          <a:p>
            <a:pPr algn="ctr"/>
            <a:endParaRPr lang="en-IN" sz="2800" dirty="0" smtClean="0">
              <a:solidFill>
                <a:srgbClr val="0000FF"/>
              </a:solidFill>
              <a:latin typeface="Calibri" pitchFamily="34" charset="0"/>
              <a:cs typeface="Calibri" pitchFamily="34" charset="0"/>
            </a:endParaRPr>
          </a:p>
          <a:p>
            <a:pPr algn="ctr"/>
            <a:endParaRPr lang="en-US" sz="2800" dirty="0" smtClean="0">
              <a:solidFill>
                <a:srgbClr val="0000FF"/>
              </a:solidFill>
              <a:latin typeface="Calibri" pitchFamily="34" charset="0"/>
              <a:cs typeface="Calibri" pitchFamily="34" charset="0"/>
            </a:endParaRPr>
          </a:p>
        </p:txBody>
      </p:sp>
      <p:pic>
        <p:nvPicPr>
          <p:cNvPr id="11" name="Picture 1"/>
          <p:cNvPicPr>
            <a:picLocks noChangeAspect="1" noChangeArrowheads="1"/>
          </p:cNvPicPr>
          <p:nvPr/>
        </p:nvPicPr>
        <p:blipFill>
          <a:blip r:embed="rId3"/>
          <a:srcRect/>
          <a:stretch>
            <a:fillRect/>
          </a:stretch>
        </p:blipFill>
        <p:spPr bwMode="auto">
          <a:xfrm>
            <a:off x="274814" y="169430"/>
            <a:ext cx="1020586" cy="835026"/>
          </a:xfrm>
          <a:prstGeom prst="rect">
            <a:avLst/>
          </a:prstGeom>
          <a:noFill/>
          <a:ln w="9525">
            <a:solidFill>
              <a:srgbClr val="00B050"/>
            </a:solidFill>
            <a:miter lim="800000"/>
            <a:headEnd/>
            <a:tailEnd/>
          </a:ln>
          <a:effectLst/>
        </p:spPr>
      </p:pic>
    </p:spTree>
  </p:cSld>
  <p:clrMapOvr>
    <a:masterClrMapping/>
  </p:clrMapOvr>
  <p:transition spd="slow">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ChangeArrowheads="1"/>
          </p:cNvSpPr>
          <p:nvPr/>
        </p:nvSpPr>
        <p:spPr bwMode="auto">
          <a:xfrm>
            <a:off x="381000" y="1219200"/>
            <a:ext cx="8458200" cy="53340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marL="339725" indent="-339725" eaLnBrk="0" hangingPunct="0"/>
            <a:r>
              <a:rPr lang="en-US" sz="2200" b="1" u="sng" dirty="0">
                <a:solidFill>
                  <a:srgbClr val="0000FF"/>
                </a:solidFill>
                <a:latin typeface="+mj-lt"/>
              </a:rPr>
              <a:t>REQUIREMENTS FOR PART APPROVAL</a:t>
            </a:r>
          </a:p>
          <a:p>
            <a:pPr marL="339725" indent="-339725" eaLnBrk="0" hangingPunct="0"/>
            <a:endParaRPr lang="en-US" sz="2200" dirty="0">
              <a:latin typeface="+mj-lt"/>
            </a:endParaRPr>
          </a:p>
          <a:p>
            <a:pPr marL="339725" indent="-339725" eaLnBrk="0" hangingPunct="0">
              <a:lnSpc>
                <a:spcPct val="125000"/>
              </a:lnSpc>
            </a:pPr>
            <a:r>
              <a:rPr lang="en-US" sz="2200" dirty="0">
                <a:latin typeface="+mj-lt"/>
              </a:rPr>
              <a:t>1.	Design Records of Saleable Product</a:t>
            </a:r>
          </a:p>
          <a:p>
            <a:pPr marL="339725" indent="-339725" eaLnBrk="0" hangingPunct="0">
              <a:lnSpc>
                <a:spcPct val="125000"/>
              </a:lnSpc>
            </a:pPr>
            <a:r>
              <a:rPr lang="en-US" sz="2200" dirty="0">
                <a:latin typeface="+mj-lt"/>
              </a:rPr>
              <a:t>	-	for proprietary components / details</a:t>
            </a:r>
          </a:p>
          <a:p>
            <a:pPr marL="339725" indent="-339725" eaLnBrk="0" hangingPunct="0">
              <a:lnSpc>
                <a:spcPct val="125000"/>
              </a:lnSpc>
            </a:pPr>
            <a:r>
              <a:rPr lang="en-US" sz="2200" dirty="0">
                <a:latin typeface="+mj-lt"/>
              </a:rPr>
              <a:t>	-	for all other components / details</a:t>
            </a:r>
          </a:p>
          <a:p>
            <a:pPr marL="339725" indent="-339725" eaLnBrk="0" hangingPunct="0">
              <a:lnSpc>
                <a:spcPct val="125000"/>
              </a:lnSpc>
            </a:pPr>
            <a:r>
              <a:rPr lang="en-US" sz="2200" dirty="0">
                <a:latin typeface="+mj-lt"/>
              </a:rPr>
              <a:t>2.	Engineering Change Documents, if any</a:t>
            </a:r>
          </a:p>
          <a:p>
            <a:pPr marL="339725" indent="-339725" eaLnBrk="0" hangingPunct="0">
              <a:lnSpc>
                <a:spcPct val="125000"/>
              </a:lnSpc>
            </a:pPr>
            <a:r>
              <a:rPr lang="en-US" sz="2200" dirty="0">
                <a:latin typeface="+mj-lt"/>
              </a:rPr>
              <a:t>3.	Customer Engineering Approval, if required</a:t>
            </a:r>
          </a:p>
          <a:p>
            <a:pPr marL="339725" indent="-339725" eaLnBrk="0" hangingPunct="0">
              <a:lnSpc>
                <a:spcPct val="125000"/>
              </a:lnSpc>
            </a:pPr>
            <a:r>
              <a:rPr lang="en-US" sz="2200" dirty="0">
                <a:latin typeface="+mj-lt"/>
              </a:rPr>
              <a:t>4.	Design FMEA</a:t>
            </a:r>
          </a:p>
          <a:p>
            <a:pPr marL="339725" indent="-339725" eaLnBrk="0" hangingPunct="0">
              <a:lnSpc>
                <a:spcPct val="125000"/>
              </a:lnSpc>
            </a:pPr>
            <a:r>
              <a:rPr lang="en-US" sz="2200" dirty="0">
                <a:latin typeface="+mj-lt"/>
              </a:rPr>
              <a:t>5.	Process Flow Diagrams</a:t>
            </a:r>
          </a:p>
          <a:p>
            <a:pPr marL="339725" indent="-339725" eaLnBrk="0" hangingPunct="0">
              <a:lnSpc>
                <a:spcPct val="125000"/>
              </a:lnSpc>
            </a:pPr>
            <a:r>
              <a:rPr lang="en-US" sz="2200" dirty="0">
                <a:latin typeface="+mj-lt"/>
              </a:rPr>
              <a:t>6.	Process FMEA</a:t>
            </a:r>
          </a:p>
          <a:p>
            <a:pPr marL="339725" indent="-339725" eaLnBrk="0" hangingPunct="0">
              <a:lnSpc>
                <a:spcPct val="125000"/>
              </a:lnSpc>
            </a:pPr>
            <a:r>
              <a:rPr lang="en-US" sz="2200" dirty="0">
                <a:latin typeface="+mj-lt"/>
              </a:rPr>
              <a:t>7.	Control Plan</a:t>
            </a:r>
          </a:p>
          <a:p>
            <a:pPr marL="339725" indent="-339725" eaLnBrk="0" hangingPunct="0">
              <a:lnSpc>
                <a:spcPct val="125000"/>
              </a:lnSpc>
            </a:pPr>
            <a:r>
              <a:rPr lang="en-US" sz="2200" dirty="0">
                <a:latin typeface="+mj-lt"/>
              </a:rPr>
              <a:t>8.	Measurement System Analysis Studies</a:t>
            </a:r>
          </a:p>
          <a:p>
            <a:pPr marL="339725" indent="-339725" eaLnBrk="0" hangingPunct="0">
              <a:lnSpc>
                <a:spcPct val="125000"/>
              </a:lnSpc>
            </a:pPr>
            <a:r>
              <a:rPr lang="en-US" sz="2200" dirty="0">
                <a:latin typeface="+mj-lt"/>
              </a:rPr>
              <a:t>9.	Dimensional Results</a:t>
            </a:r>
          </a:p>
          <a:p>
            <a:pPr marL="339725" indent="-339725" eaLnBrk="0" hangingPunct="0">
              <a:lnSpc>
                <a:spcPct val="125000"/>
              </a:lnSpc>
            </a:pPr>
            <a:r>
              <a:rPr lang="en-US" sz="2200" dirty="0">
                <a:latin typeface="+mj-lt"/>
              </a:rPr>
              <a:t>						             </a:t>
            </a:r>
            <a:r>
              <a:rPr lang="en-US" sz="2200" b="1" dirty="0" smtClean="0">
                <a:latin typeface="+mj-lt"/>
              </a:rPr>
              <a:t> </a:t>
            </a:r>
            <a:endParaRPr lang="en-US" sz="2200" b="1" dirty="0">
              <a:latin typeface="+mj-lt"/>
            </a:endParaRPr>
          </a:p>
        </p:txBody>
      </p:sp>
      <p:sp>
        <p:nvSpPr>
          <p:cNvPr id="4" name="TextBox 8"/>
          <p:cNvSpPr txBox="1">
            <a:spLocks noChangeArrowheads="1"/>
          </p:cNvSpPr>
          <p:nvPr/>
        </p:nvSpPr>
        <p:spPr bwMode="auto">
          <a:xfrm>
            <a:off x="1552339" y="619125"/>
            <a:ext cx="6143861" cy="523220"/>
          </a:xfrm>
          <a:prstGeom prst="rect">
            <a:avLst/>
          </a:prstGeom>
          <a:noFill/>
          <a:ln w="9525">
            <a:noFill/>
            <a:miter lim="800000"/>
            <a:headEnd/>
            <a:tailEnd/>
          </a:ln>
        </p:spPr>
        <p:txBody>
          <a:bodyPr wrap="none">
            <a:spAutoFit/>
          </a:bodyPr>
          <a:lstStyle/>
          <a:p>
            <a:r>
              <a:rPr lang="en-US" sz="2800" dirty="0" smtClean="0">
                <a:solidFill>
                  <a:schemeClr val="tx2"/>
                </a:solidFill>
                <a:latin typeface="Verdana" pitchFamily="34" charset="0"/>
                <a:ea typeface="+mj-ea"/>
                <a:cs typeface="+mj-cs"/>
              </a:rPr>
              <a:t>Production Part Approval Process</a:t>
            </a:r>
          </a:p>
        </p:txBody>
      </p:sp>
      <p:sp>
        <p:nvSpPr>
          <p:cNvPr id="6" name="Slide Number Placeholder 5"/>
          <p:cNvSpPr>
            <a:spLocks noGrp="1"/>
          </p:cNvSpPr>
          <p:nvPr>
            <p:ph type="sldNum" sz="quarter" idx="12"/>
          </p:nvPr>
        </p:nvSpPr>
        <p:spPr/>
        <p:txBody>
          <a:bodyPr/>
          <a:lstStyle/>
          <a:p>
            <a:fld id="{43BFF02F-4AB1-422E-9DEB-B8041E6EFE6A}" type="slidenum">
              <a:rPr lang="en-US" smtClean="0"/>
              <a:pPr/>
              <a:t>10</a:t>
            </a:fld>
            <a:endParaRPr lang="en-US" dirty="0"/>
          </a:p>
        </p:txBody>
      </p:sp>
    </p:spTree>
  </p:cSld>
  <p:clrMapOvr>
    <a:masterClrMapping/>
  </p:clrMapOvr>
  <p:transition spd="slow">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ChangeArrowheads="1"/>
          </p:cNvSpPr>
          <p:nvPr/>
        </p:nvSpPr>
        <p:spPr bwMode="auto">
          <a:xfrm>
            <a:off x="304800" y="1219200"/>
            <a:ext cx="8534400" cy="5181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marL="566738" indent="-566738" eaLnBrk="0" hangingPunct="0"/>
            <a:r>
              <a:rPr lang="en-US" sz="2200" b="1" u="sng" dirty="0">
                <a:solidFill>
                  <a:srgbClr val="0000FF"/>
                </a:solidFill>
                <a:latin typeface="+mj-lt"/>
              </a:rPr>
              <a:t>REQUIREMENTS FOR PART APPROVAL</a:t>
            </a:r>
          </a:p>
          <a:p>
            <a:pPr marL="566738" indent="-566738" eaLnBrk="0" hangingPunct="0"/>
            <a:endParaRPr lang="en-US" sz="2200" dirty="0">
              <a:latin typeface="+mj-lt"/>
            </a:endParaRPr>
          </a:p>
          <a:p>
            <a:pPr marL="566738" indent="-566738" eaLnBrk="0" hangingPunct="0">
              <a:lnSpc>
                <a:spcPct val="125000"/>
              </a:lnSpc>
              <a:buFontTx/>
              <a:buAutoNum type="arabicPeriod" startAt="10"/>
            </a:pPr>
            <a:r>
              <a:rPr lang="en-US" sz="2200" dirty="0">
                <a:latin typeface="+mj-lt"/>
              </a:rPr>
              <a:t>Records of Material / Performance Test results</a:t>
            </a:r>
          </a:p>
          <a:p>
            <a:pPr marL="566738" indent="-566738" eaLnBrk="0" hangingPunct="0">
              <a:lnSpc>
                <a:spcPct val="125000"/>
              </a:lnSpc>
              <a:buFontTx/>
              <a:buAutoNum type="arabicPeriod" startAt="10"/>
            </a:pPr>
            <a:r>
              <a:rPr lang="en-US" sz="2200" dirty="0">
                <a:latin typeface="+mj-lt"/>
              </a:rPr>
              <a:t>Initial Process Studies</a:t>
            </a:r>
          </a:p>
          <a:p>
            <a:pPr marL="566738" indent="-566738" eaLnBrk="0" hangingPunct="0">
              <a:lnSpc>
                <a:spcPct val="125000"/>
              </a:lnSpc>
              <a:buFontTx/>
              <a:buAutoNum type="arabicPeriod" startAt="10"/>
            </a:pPr>
            <a:r>
              <a:rPr lang="en-US" sz="2200" dirty="0">
                <a:latin typeface="+mj-lt"/>
              </a:rPr>
              <a:t>Qualified Laboratory Documentation</a:t>
            </a:r>
          </a:p>
          <a:p>
            <a:pPr marL="566738" indent="-566738" eaLnBrk="0" hangingPunct="0">
              <a:lnSpc>
                <a:spcPct val="125000"/>
              </a:lnSpc>
              <a:buFontTx/>
              <a:buAutoNum type="arabicPeriod" startAt="10"/>
            </a:pPr>
            <a:r>
              <a:rPr lang="en-US" sz="2200" dirty="0">
                <a:latin typeface="+mj-lt"/>
              </a:rPr>
              <a:t>Appearance Approval Report (AAR)</a:t>
            </a:r>
          </a:p>
          <a:p>
            <a:pPr marL="566738" indent="-566738" eaLnBrk="0" hangingPunct="0">
              <a:lnSpc>
                <a:spcPct val="125000"/>
              </a:lnSpc>
              <a:buFontTx/>
              <a:buAutoNum type="arabicPeriod" startAt="10"/>
            </a:pPr>
            <a:r>
              <a:rPr lang="en-US" sz="2200" dirty="0">
                <a:latin typeface="+mj-lt"/>
              </a:rPr>
              <a:t>Sample Production Parts</a:t>
            </a:r>
          </a:p>
          <a:p>
            <a:pPr marL="566738" indent="-566738" eaLnBrk="0" hangingPunct="0">
              <a:lnSpc>
                <a:spcPct val="125000"/>
              </a:lnSpc>
              <a:buFontTx/>
              <a:buAutoNum type="arabicPeriod" startAt="10"/>
            </a:pPr>
            <a:r>
              <a:rPr lang="en-US" sz="2200" dirty="0">
                <a:latin typeface="+mj-lt"/>
              </a:rPr>
              <a:t>Master Sample</a:t>
            </a:r>
          </a:p>
          <a:p>
            <a:pPr marL="566738" indent="-566738" eaLnBrk="0" hangingPunct="0">
              <a:lnSpc>
                <a:spcPct val="125000"/>
              </a:lnSpc>
              <a:buFontTx/>
              <a:buAutoNum type="arabicPeriod" startAt="10"/>
            </a:pPr>
            <a:r>
              <a:rPr lang="en-US" sz="2200" dirty="0">
                <a:latin typeface="+mj-lt"/>
              </a:rPr>
              <a:t>Checking Aids</a:t>
            </a:r>
          </a:p>
          <a:p>
            <a:pPr marL="566738" indent="-566738" eaLnBrk="0" hangingPunct="0">
              <a:lnSpc>
                <a:spcPct val="125000"/>
              </a:lnSpc>
              <a:buFontTx/>
              <a:buAutoNum type="arabicPeriod" startAt="10"/>
            </a:pPr>
            <a:r>
              <a:rPr lang="en-US" sz="2200" dirty="0">
                <a:latin typeface="+mj-lt"/>
              </a:rPr>
              <a:t>Customer-Specific Requirements</a:t>
            </a:r>
          </a:p>
          <a:p>
            <a:pPr marL="566738" indent="-566738" eaLnBrk="0" hangingPunct="0">
              <a:lnSpc>
                <a:spcPct val="125000"/>
              </a:lnSpc>
              <a:buFontTx/>
              <a:buAutoNum type="arabicPeriod" startAt="10"/>
            </a:pPr>
            <a:r>
              <a:rPr lang="en-US" sz="2200" dirty="0">
                <a:latin typeface="+mj-lt"/>
              </a:rPr>
              <a:t>Part Submission Warrant (PSW)</a:t>
            </a:r>
          </a:p>
          <a:p>
            <a:pPr marL="566738" indent="-566738" eaLnBrk="0" hangingPunct="0">
              <a:lnSpc>
                <a:spcPct val="125000"/>
              </a:lnSpc>
            </a:pPr>
            <a:r>
              <a:rPr lang="en-US" sz="2200" dirty="0">
                <a:latin typeface="+mj-lt"/>
              </a:rPr>
              <a:t>	</a:t>
            </a:r>
            <a:endParaRPr lang="en-US" sz="2200" b="1" dirty="0">
              <a:latin typeface="+mj-lt"/>
            </a:endParaRPr>
          </a:p>
        </p:txBody>
      </p:sp>
      <p:sp>
        <p:nvSpPr>
          <p:cNvPr id="4" name="TextBox 8"/>
          <p:cNvSpPr txBox="1">
            <a:spLocks noChangeArrowheads="1"/>
          </p:cNvSpPr>
          <p:nvPr/>
        </p:nvSpPr>
        <p:spPr bwMode="auto">
          <a:xfrm>
            <a:off x="1552339" y="457200"/>
            <a:ext cx="6143861" cy="523220"/>
          </a:xfrm>
          <a:prstGeom prst="rect">
            <a:avLst/>
          </a:prstGeom>
          <a:noFill/>
          <a:ln w="9525">
            <a:noFill/>
            <a:miter lim="800000"/>
            <a:headEnd/>
            <a:tailEnd/>
          </a:ln>
        </p:spPr>
        <p:txBody>
          <a:bodyPr wrap="none">
            <a:spAutoFit/>
          </a:bodyPr>
          <a:lstStyle/>
          <a:p>
            <a:r>
              <a:rPr lang="en-US" sz="2800" dirty="0" smtClean="0">
                <a:solidFill>
                  <a:schemeClr val="tx2"/>
                </a:solidFill>
                <a:latin typeface="Verdana" pitchFamily="34" charset="0"/>
                <a:ea typeface="+mj-ea"/>
                <a:cs typeface="+mj-cs"/>
              </a:rPr>
              <a:t>Production Part Approval Process</a:t>
            </a:r>
          </a:p>
        </p:txBody>
      </p:sp>
      <p:sp>
        <p:nvSpPr>
          <p:cNvPr id="6" name="Slide Number Placeholder 5"/>
          <p:cNvSpPr>
            <a:spLocks noGrp="1"/>
          </p:cNvSpPr>
          <p:nvPr>
            <p:ph type="sldNum" sz="quarter" idx="12"/>
          </p:nvPr>
        </p:nvSpPr>
        <p:spPr/>
        <p:txBody>
          <a:bodyPr/>
          <a:lstStyle/>
          <a:p>
            <a:fld id="{43BFF02F-4AB1-422E-9DEB-B8041E6EFE6A}" type="slidenum">
              <a:rPr lang="en-US" smtClean="0"/>
              <a:pPr/>
              <a:t>11</a:t>
            </a:fld>
            <a:endParaRPr lang="en-US" dirty="0"/>
          </a:p>
        </p:txBody>
      </p:sp>
    </p:spTree>
  </p:cSld>
  <p:clrMapOvr>
    <a:masterClrMapping/>
  </p:clrMapOvr>
  <p:transition spd="slow">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3400" y="1371600"/>
            <a:ext cx="8229600" cy="762000"/>
          </a:xfrm>
        </p:spPr>
        <p:txBody>
          <a:bodyPr>
            <a:normAutofit fontScale="90000"/>
          </a:bodyPr>
          <a:lstStyle/>
          <a:p>
            <a:pPr algn="just"/>
            <a:r>
              <a:rPr lang="en-US" sz="2800" dirty="0" smtClean="0">
                <a:solidFill>
                  <a:schemeClr val="tx1"/>
                </a:solidFill>
              </a:rPr>
              <a:t>Situations when PPAP Validation, Customer Notification and Submission is Required </a:t>
            </a:r>
            <a:endParaRPr lang="en-US" sz="2800" dirty="0">
              <a:solidFill>
                <a:schemeClr val="tx1"/>
              </a:solidFill>
            </a:endParaRPr>
          </a:p>
        </p:txBody>
      </p:sp>
      <p:sp>
        <p:nvSpPr>
          <p:cNvPr id="47107" name="Rectangle 3"/>
          <p:cNvSpPr>
            <a:spLocks noGrp="1" noChangeArrowheads="1"/>
          </p:cNvSpPr>
          <p:nvPr>
            <p:ph type="body" idx="1"/>
          </p:nvPr>
        </p:nvSpPr>
        <p:spPr>
          <a:xfrm>
            <a:off x="76200" y="2057400"/>
            <a:ext cx="8915400" cy="4495800"/>
          </a:xfrm>
        </p:spPr>
        <p:txBody>
          <a:bodyPr>
            <a:normAutofit/>
          </a:bodyPr>
          <a:lstStyle/>
          <a:p>
            <a:pPr lvl="1" algn="just">
              <a:buFontTx/>
              <a:buNone/>
            </a:pPr>
            <a:endParaRPr lang="en-US" sz="1600" dirty="0">
              <a:latin typeface="+mj-lt"/>
            </a:endParaRPr>
          </a:p>
          <a:p>
            <a:pPr algn="just">
              <a:buClr>
                <a:schemeClr val="tx1"/>
              </a:buClr>
              <a:buFont typeface="Wingdings" pitchFamily="2" charset="2"/>
              <a:buChar char="§"/>
            </a:pPr>
            <a:r>
              <a:rPr lang="en-US" sz="2000" dirty="0" smtClean="0">
                <a:latin typeface="+mj-lt"/>
              </a:rPr>
              <a:t> The </a:t>
            </a:r>
            <a:r>
              <a:rPr lang="en-US" sz="2000" dirty="0">
                <a:latin typeface="+mj-lt"/>
              </a:rPr>
              <a:t>Organization shall submit for PPAP approval prior to the first </a:t>
            </a:r>
            <a:r>
              <a:rPr lang="en-US" sz="2000" dirty="0" smtClean="0">
                <a:latin typeface="+mj-lt"/>
              </a:rPr>
              <a:t>production </a:t>
            </a:r>
            <a:r>
              <a:rPr lang="en-US" sz="2000" dirty="0">
                <a:latin typeface="+mj-lt"/>
              </a:rPr>
              <a:t>shipment in the following situations unless the </a:t>
            </a:r>
            <a:r>
              <a:rPr lang="en-US" sz="2000" dirty="0" smtClean="0">
                <a:latin typeface="+mj-lt"/>
              </a:rPr>
              <a:t>Customer has </a:t>
            </a:r>
            <a:r>
              <a:rPr lang="en-US" sz="2000" dirty="0">
                <a:latin typeface="+mj-lt"/>
              </a:rPr>
              <a:t>waived this requirement.</a:t>
            </a:r>
          </a:p>
          <a:p>
            <a:pPr algn="just">
              <a:buClr>
                <a:schemeClr val="tx1"/>
              </a:buClr>
              <a:buFont typeface="Wingdings" pitchFamily="2" charset="2"/>
              <a:buChar char="§"/>
            </a:pPr>
            <a:endParaRPr lang="en-US" sz="2000" dirty="0">
              <a:latin typeface="+mj-lt"/>
            </a:endParaRPr>
          </a:p>
          <a:p>
            <a:pPr algn="just">
              <a:buClr>
                <a:schemeClr val="tx1"/>
              </a:buClr>
              <a:buFont typeface="Wingdings" pitchFamily="2" charset="2"/>
              <a:buChar char="§"/>
            </a:pPr>
            <a:r>
              <a:rPr lang="en-US" sz="2000" dirty="0">
                <a:latin typeface="+mj-lt"/>
              </a:rPr>
              <a:t>The Organization shall review and update, as necessary, all applicable </a:t>
            </a:r>
            <a:r>
              <a:rPr lang="en-US" sz="2000" dirty="0" smtClean="0">
                <a:latin typeface="+mj-lt"/>
              </a:rPr>
              <a:t> items </a:t>
            </a:r>
            <a:r>
              <a:rPr lang="en-US" sz="2000" dirty="0">
                <a:latin typeface="+mj-lt"/>
              </a:rPr>
              <a:t>in the PPAP file to reflect the Production, regardless of whether or not </a:t>
            </a:r>
            <a:r>
              <a:rPr lang="en-US" sz="2000" dirty="0" smtClean="0">
                <a:latin typeface="+mj-lt"/>
              </a:rPr>
              <a:t> the </a:t>
            </a:r>
            <a:r>
              <a:rPr lang="en-US" sz="2000" dirty="0">
                <a:latin typeface="+mj-lt"/>
              </a:rPr>
              <a:t>Customer requests a formal submission. The PPAP file shall contain the </a:t>
            </a:r>
            <a:r>
              <a:rPr lang="en-US" sz="2000" dirty="0" smtClean="0">
                <a:latin typeface="+mj-lt"/>
              </a:rPr>
              <a:t>name </a:t>
            </a:r>
            <a:r>
              <a:rPr lang="en-US" sz="2000" dirty="0">
                <a:latin typeface="+mj-lt"/>
              </a:rPr>
              <a:t>of the authorized Customer representative granting the waiver and the </a:t>
            </a:r>
            <a:r>
              <a:rPr lang="en-US" sz="2000" dirty="0" smtClean="0">
                <a:latin typeface="+mj-lt"/>
              </a:rPr>
              <a:t>date</a:t>
            </a:r>
            <a:r>
              <a:rPr lang="en-US" sz="2000" dirty="0">
                <a:latin typeface="+mj-lt"/>
              </a:rPr>
              <a:t>.</a:t>
            </a:r>
          </a:p>
          <a:p>
            <a:pPr algn="just">
              <a:buClr>
                <a:schemeClr val="tx1"/>
              </a:buClr>
              <a:buFont typeface="Wingdings" pitchFamily="2" charset="2"/>
              <a:buChar char="§"/>
            </a:pPr>
            <a:endParaRPr lang="en-US" sz="2000" dirty="0">
              <a:latin typeface="+mj-lt"/>
            </a:endParaRPr>
          </a:p>
          <a:p>
            <a:pPr algn="just">
              <a:buClr>
                <a:schemeClr val="tx1"/>
              </a:buClr>
              <a:buFont typeface="Wingdings" pitchFamily="2" charset="2"/>
              <a:buChar char="§"/>
            </a:pPr>
            <a:r>
              <a:rPr lang="en-US" sz="2000" dirty="0">
                <a:latin typeface="+mj-lt"/>
              </a:rPr>
              <a:t>Specimen Format for Product / Process Change Notification that has to </a:t>
            </a:r>
            <a:r>
              <a:rPr lang="en-US" sz="2000" dirty="0" smtClean="0">
                <a:latin typeface="+mj-lt"/>
              </a:rPr>
              <a:t>      </a:t>
            </a:r>
            <a:r>
              <a:rPr lang="en-US" sz="2000" dirty="0">
                <a:latin typeface="+mj-lt"/>
              </a:rPr>
              <a:t>submitted to Customer for approval is specified in PPAP manual.</a:t>
            </a:r>
          </a:p>
          <a:p>
            <a:pPr algn="just"/>
            <a:endParaRPr lang="en-US" sz="2000" dirty="0">
              <a:latin typeface="+mj-lt"/>
            </a:endParaRPr>
          </a:p>
        </p:txBody>
      </p:sp>
      <p:sp>
        <p:nvSpPr>
          <p:cNvPr id="5" name="TextBox 8"/>
          <p:cNvSpPr txBox="1">
            <a:spLocks noChangeArrowheads="1"/>
          </p:cNvSpPr>
          <p:nvPr/>
        </p:nvSpPr>
        <p:spPr bwMode="auto">
          <a:xfrm>
            <a:off x="1552339" y="619125"/>
            <a:ext cx="6143861" cy="523220"/>
          </a:xfrm>
          <a:prstGeom prst="rect">
            <a:avLst/>
          </a:prstGeom>
          <a:noFill/>
          <a:ln w="9525">
            <a:noFill/>
            <a:miter lim="800000"/>
            <a:headEnd/>
            <a:tailEnd/>
          </a:ln>
        </p:spPr>
        <p:txBody>
          <a:bodyPr wrap="none">
            <a:spAutoFit/>
          </a:bodyPr>
          <a:lstStyle/>
          <a:p>
            <a:r>
              <a:rPr lang="en-US" sz="2800" dirty="0" smtClean="0">
                <a:solidFill>
                  <a:schemeClr val="tx2"/>
                </a:solidFill>
                <a:latin typeface="Verdana" pitchFamily="34" charset="0"/>
                <a:ea typeface="+mj-ea"/>
                <a:cs typeface="+mj-cs"/>
              </a:rPr>
              <a:t>Production Part Approval Process</a:t>
            </a:r>
          </a:p>
        </p:txBody>
      </p:sp>
      <p:sp>
        <p:nvSpPr>
          <p:cNvPr id="7" name="Slide Number Placeholder 6"/>
          <p:cNvSpPr>
            <a:spLocks noGrp="1"/>
          </p:cNvSpPr>
          <p:nvPr>
            <p:ph type="sldNum" sz="quarter" idx="12"/>
          </p:nvPr>
        </p:nvSpPr>
        <p:spPr/>
        <p:txBody>
          <a:bodyPr/>
          <a:lstStyle/>
          <a:p>
            <a:fld id="{43BFF02F-4AB1-422E-9DEB-B8041E6EFE6A}" type="slidenum">
              <a:rPr lang="en-US" smtClean="0"/>
              <a:pPr/>
              <a:t>12</a:t>
            </a:fld>
            <a:endParaRPr lang="en-US" dirty="0"/>
          </a:p>
        </p:txBody>
      </p:sp>
    </p:spTree>
  </p:cSld>
  <p:clrMapOvr>
    <a:masterClrMapping/>
  </p:clrMapOvr>
  <p:transition spd="slow">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3"/>
          <p:cNvSpPr>
            <a:spLocks noChangeArrowheads="1"/>
          </p:cNvSpPr>
          <p:nvPr/>
        </p:nvSpPr>
        <p:spPr bwMode="auto">
          <a:xfrm>
            <a:off x="1143000" y="1524000"/>
            <a:ext cx="7086600" cy="685800"/>
          </a:xfrm>
          <a:prstGeom prst="rect">
            <a:avLst/>
          </a:prstGeom>
          <a:solidFill>
            <a:srgbClr val="FFFFFF"/>
          </a:solidFill>
          <a:ln w="9525">
            <a:solidFill>
              <a:srgbClr val="000000"/>
            </a:solidFill>
            <a:miter lim="800000"/>
            <a:headEnd/>
            <a:tailEnd/>
          </a:ln>
        </p:spPr>
        <p:txBody>
          <a:bodyPr/>
          <a:lstStyle/>
          <a:p>
            <a:pPr algn="ctr"/>
            <a:r>
              <a:rPr lang="en-US" sz="2400" dirty="0" smtClean="0">
                <a:latin typeface="+mj-lt"/>
              </a:rPr>
              <a:t>Situations where Submission to Customer is Required </a:t>
            </a:r>
            <a:endParaRPr lang="en-US" sz="2400" dirty="0">
              <a:latin typeface="+mj-lt"/>
            </a:endParaRPr>
          </a:p>
        </p:txBody>
      </p:sp>
      <p:graphicFrame>
        <p:nvGraphicFramePr>
          <p:cNvPr id="44070" name="Group 38"/>
          <p:cNvGraphicFramePr>
            <a:graphicFrameLocks noGrp="1"/>
          </p:cNvGraphicFramePr>
          <p:nvPr/>
        </p:nvGraphicFramePr>
        <p:xfrm>
          <a:off x="990600" y="2416176"/>
          <a:ext cx="7696200" cy="3603624"/>
        </p:xfrm>
        <a:graphic>
          <a:graphicData uri="http://schemas.openxmlformats.org/drawingml/2006/table">
            <a:tbl>
              <a:tblPr/>
              <a:tblGrid>
                <a:gridCol w="579284"/>
                <a:gridCol w="7116916"/>
              </a:tblGrid>
              <a:tr h="456026">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1"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1" i="0" u="none" strike="noStrike" cap="none" normalizeH="0" baseline="0" dirty="0" smtClean="0">
                          <a:ln>
                            <a:noFill/>
                          </a:ln>
                          <a:solidFill>
                            <a:schemeClr val="tx1"/>
                          </a:solidFill>
                          <a:effectLst/>
                          <a:latin typeface="+mj-lt"/>
                        </a:rPr>
                        <a:t>Requirements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681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cs typeface="Times New Roman" charset="0"/>
                        </a:rPr>
                        <a:t>A new part or product (Ex: a specific part, material, or colour not previously supplied to Customer)</a:t>
                      </a:r>
                      <a:r>
                        <a:rPr kumimoji="0" lang="en-US" sz="2000" b="0" i="0" u="none" strike="noStrike" cap="none" normalizeH="0" baseline="0" dirty="0" smtClean="0">
                          <a:ln>
                            <a:noFill/>
                          </a:ln>
                          <a:solidFill>
                            <a:schemeClr val="tx1"/>
                          </a:solidFill>
                          <a:effectLst/>
                          <a:latin typeface="+mj-lt"/>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7156">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cs typeface="Times New Roman" charset="0"/>
                        </a:rPr>
                        <a:t>Correction of a discrepancy on a previously submitted part</a:t>
                      </a:r>
                      <a:r>
                        <a:rPr kumimoji="0" lang="en-US" sz="2000" b="0" i="0" u="none" strike="noStrike" cap="none" normalizeH="0" baseline="0" dirty="0" smtClean="0">
                          <a:ln>
                            <a:noFill/>
                          </a:ln>
                          <a:solidFill>
                            <a:schemeClr val="tx1"/>
                          </a:solidFill>
                          <a:effectLst/>
                          <a:latin typeface="+mj-lt"/>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681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cs typeface="Times New Roman" charset="0"/>
                        </a:rPr>
                        <a:t>Engg. Change to design records, specifications, or materials production product / part numbers(s)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681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1" u="none" strike="noStrike" cap="none" normalizeH="0" baseline="0" dirty="0" smtClean="0">
                          <a:ln>
                            <a:noFill/>
                          </a:ln>
                          <a:solidFill>
                            <a:schemeClr val="tx1"/>
                          </a:solidFill>
                          <a:effectLst/>
                          <a:latin typeface="+mj-lt"/>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1" i="1" u="none" strike="noStrike" cap="none" normalizeH="0" baseline="0" dirty="0" smtClean="0">
                          <a:ln>
                            <a:noFill/>
                          </a:ln>
                          <a:solidFill>
                            <a:schemeClr val="tx1"/>
                          </a:solidFill>
                          <a:effectLst/>
                          <a:latin typeface="+mj-lt"/>
                          <a:cs typeface="Times New Roman" charset="0"/>
                        </a:rPr>
                        <a:t>For bulk materials, Process technology new to the supplier, not previously used for this product</a:t>
                      </a:r>
                      <a:r>
                        <a:rPr kumimoji="0" lang="en-US" sz="2000" b="0" i="0" u="none" strike="noStrike" cap="none" normalizeH="0" baseline="0" dirty="0" smtClean="0">
                          <a:ln>
                            <a:noFill/>
                          </a:ln>
                          <a:solidFill>
                            <a:schemeClr val="tx1"/>
                          </a:solidFill>
                          <a:effectLst/>
                          <a:latin typeface="+mj-lt"/>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Box 8"/>
          <p:cNvSpPr txBox="1">
            <a:spLocks noChangeArrowheads="1"/>
          </p:cNvSpPr>
          <p:nvPr/>
        </p:nvSpPr>
        <p:spPr bwMode="auto">
          <a:xfrm>
            <a:off x="1552339" y="619125"/>
            <a:ext cx="6143861" cy="523220"/>
          </a:xfrm>
          <a:prstGeom prst="rect">
            <a:avLst/>
          </a:prstGeom>
          <a:noFill/>
          <a:ln w="9525">
            <a:noFill/>
            <a:miter lim="800000"/>
            <a:headEnd/>
            <a:tailEnd/>
          </a:ln>
        </p:spPr>
        <p:txBody>
          <a:bodyPr wrap="none">
            <a:spAutoFit/>
          </a:bodyPr>
          <a:lstStyle/>
          <a:p>
            <a:r>
              <a:rPr lang="en-US" sz="2800" dirty="0" smtClean="0">
                <a:solidFill>
                  <a:schemeClr val="tx2"/>
                </a:solidFill>
                <a:latin typeface="Verdana" pitchFamily="34" charset="0"/>
                <a:ea typeface="+mj-ea"/>
                <a:cs typeface="+mj-cs"/>
              </a:rPr>
              <a:t>Production Part Approval Process</a:t>
            </a:r>
          </a:p>
        </p:txBody>
      </p:sp>
      <p:sp>
        <p:nvSpPr>
          <p:cNvPr id="7" name="Slide Number Placeholder 6"/>
          <p:cNvSpPr>
            <a:spLocks noGrp="1"/>
          </p:cNvSpPr>
          <p:nvPr>
            <p:ph type="sldNum" sz="quarter" idx="12"/>
          </p:nvPr>
        </p:nvSpPr>
        <p:spPr/>
        <p:txBody>
          <a:bodyPr/>
          <a:lstStyle/>
          <a:p>
            <a:fld id="{43BFF02F-4AB1-422E-9DEB-B8041E6EFE6A}" type="slidenum">
              <a:rPr lang="en-US" smtClean="0"/>
              <a:pPr/>
              <a:t>13</a:t>
            </a:fld>
            <a:endParaRPr lang="en-US" dirty="0"/>
          </a:p>
        </p:txBody>
      </p:sp>
    </p:spTree>
  </p:cSld>
  <p:clrMapOvr>
    <a:masterClrMapping/>
  </p:clrMapOvr>
  <p:transition spd="slow">
    <p:blind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4"/>
          <p:cNvSpPr>
            <a:spLocks noChangeArrowheads="1"/>
          </p:cNvSpPr>
          <p:nvPr/>
        </p:nvSpPr>
        <p:spPr bwMode="auto">
          <a:xfrm>
            <a:off x="228600" y="1219200"/>
            <a:ext cx="8686800" cy="4724400"/>
          </a:xfrm>
          <a:prstGeom prst="rect">
            <a:avLst/>
          </a:prstGeom>
          <a:noFill/>
          <a:ln w="9525">
            <a:noFill/>
            <a:miter lim="800000"/>
            <a:headEnd/>
            <a:tailEnd/>
          </a:ln>
        </p:spPr>
        <p:txBody>
          <a:bodyPr/>
          <a:lstStyle/>
          <a:p>
            <a:pPr algn="just"/>
            <a:endParaRPr lang="en-US" sz="2200" b="1" dirty="0">
              <a:latin typeface="+mj-lt"/>
            </a:endParaRPr>
          </a:p>
          <a:p>
            <a:pPr algn="just"/>
            <a:r>
              <a:rPr lang="en-US" sz="2200" b="1" dirty="0">
                <a:latin typeface="+mj-lt"/>
              </a:rPr>
              <a:t>SITUATIONS WHEN PPAP VALIDAITON, CUSTOMER NOTIFICATION AND SUBMISSION ARE REQUIRED </a:t>
            </a:r>
          </a:p>
          <a:p>
            <a:pPr algn="just"/>
            <a:endParaRPr lang="en-US" sz="2200" dirty="0">
              <a:latin typeface="+mj-lt"/>
            </a:endParaRPr>
          </a:p>
          <a:p>
            <a:pPr algn="just">
              <a:lnSpc>
                <a:spcPct val="125000"/>
              </a:lnSpc>
            </a:pPr>
            <a:r>
              <a:rPr lang="en-US" sz="2200" dirty="0">
                <a:latin typeface="+mj-lt"/>
              </a:rPr>
              <a:t>The Organization shall notify the Customer of any planned changes to the design, process or site. Upon notification and approval of the proposed change by the Customer representative, and after change implementation, PPAP submission is required, unless specified.</a:t>
            </a:r>
          </a:p>
          <a:p>
            <a:pPr algn="just">
              <a:lnSpc>
                <a:spcPct val="125000"/>
              </a:lnSpc>
            </a:pPr>
            <a:endParaRPr lang="en-US" sz="2200" dirty="0">
              <a:latin typeface="+mj-lt"/>
            </a:endParaRPr>
          </a:p>
          <a:p>
            <a:pPr algn="just"/>
            <a:endParaRPr lang="en-US" sz="2200" dirty="0">
              <a:latin typeface="+mj-lt"/>
            </a:endParaRPr>
          </a:p>
        </p:txBody>
      </p:sp>
      <p:sp>
        <p:nvSpPr>
          <p:cNvPr id="6" name="TextBox 8"/>
          <p:cNvSpPr txBox="1">
            <a:spLocks noChangeArrowheads="1"/>
          </p:cNvSpPr>
          <p:nvPr/>
        </p:nvSpPr>
        <p:spPr bwMode="auto">
          <a:xfrm>
            <a:off x="1447800" y="772180"/>
            <a:ext cx="6143861" cy="523220"/>
          </a:xfrm>
          <a:prstGeom prst="rect">
            <a:avLst/>
          </a:prstGeom>
          <a:noFill/>
          <a:ln w="9525">
            <a:noFill/>
            <a:miter lim="800000"/>
            <a:headEnd/>
            <a:tailEnd/>
          </a:ln>
        </p:spPr>
        <p:txBody>
          <a:bodyPr wrap="none">
            <a:spAutoFit/>
          </a:bodyPr>
          <a:lstStyle/>
          <a:p>
            <a:r>
              <a:rPr lang="en-US" sz="2800" dirty="0" smtClean="0">
                <a:solidFill>
                  <a:schemeClr val="tx2"/>
                </a:solidFill>
                <a:latin typeface="Verdana" pitchFamily="34" charset="0"/>
                <a:ea typeface="+mj-ea"/>
                <a:cs typeface="+mj-cs"/>
              </a:rPr>
              <a:t>Production Part Approval Process</a:t>
            </a:r>
          </a:p>
        </p:txBody>
      </p:sp>
      <p:sp>
        <p:nvSpPr>
          <p:cNvPr id="7" name="Slide Number Placeholder 6"/>
          <p:cNvSpPr>
            <a:spLocks noGrp="1"/>
          </p:cNvSpPr>
          <p:nvPr>
            <p:ph type="sldNum" sz="quarter" idx="12"/>
          </p:nvPr>
        </p:nvSpPr>
        <p:spPr/>
        <p:txBody>
          <a:bodyPr/>
          <a:lstStyle/>
          <a:p>
            <a:pPr>
              <a:defRPr/>
            </a:pPr>
            <a:fld id="{3C2601F3-516C-406D-888F-9353DB7B6078}"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28" name="Group 68"/>
          <p:cNvGraphicFramePr>
            <a:graphicFrameLocks noGrp="1"/>
          </p:cNvGraphicFramePr>
          <p:nvPr>
            <p:ph/>
          </p:nvPr>
        </p:nvGraphicFramePr>
        <p:xfrm>
          <a:off x="914400" y="2209800"/>
          <a:ext cx="7772400" cy="4009119"/>
        </p:xfrm>
        <a:graphic>
          <a:graphicData uri="http://schemas.openxmlformats.org/drawingml/2006/table">
            <a:tbl>
              <a:tblPr/>
              <a:tblGrid>
                <a:gridCol w="585019"/>
                <a:gridCol w="7187381"/>
              </a:tblGrid>
              <a:tr h="37325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1"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1" i="0" u="none" strike="noStrike" cap="none" normalizeH="0" baseline="0" dirty="0" smtClean="0">
                          <a:ln>
                            <a:noFill/>
                          </a:ln>
                          <a:solidFill>
                            <a:schemeClr val="tx1"/>
                          </a:solidFill>
                          <a:effectLst/>
                          <a:latin typeface="+mj-lt"/>
                        </a:rPr>
                        <a:t>Requirements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31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Use of construction or material other than what was used in the previously approved part or product (e.g. under deviation permit cases)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25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Production from new or modified tools , dies, moulds patterns,etc.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3196">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Production following upgrade or rearrangement of existing tooling or equipment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871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Production from Tooling and Equipment transferred to a different plant site or from an additional plant site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3196">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Change of Supplier for parts, non-equivalent materials, or services (Ex: Heat Treatment, Plating)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44" name="Rectangle 58"/>
          <p:cNvSpPr>
            <a:spLocks noChangeArrowheads="1"/>
          </p:cNvSpPr>
          <p:nvPr/>
        </p:nvSpPr>
        <p:spPr bwMode="auto">
          <a:xfrm>
            <a:off x="914400" y="1371600"/>
            <a:ext cx="7696200" cy="685800"/>
          </a:xfrm>
          <a:prstGeom prst="rect">
            <a:avLst/>
          </a:prstGeom>
          <a:solidFill>
            <a:srgbClr val="FFFFFF"/>
          </a:solidFill>
          <a:ln w="9525">
            <a:solidFill>
              <a:srgbClr val="000000"/>
            </a:solidFill>
            <a:miter lim="800000"/>
            <a:headEnd/>
            <a:tailEnd/>
          </a:ln>
        </p:spPr>
        <p:txBody>
          <a:bodyPr/>
          <a:lstStyle/>
          <a:p>
            <a:r>
              <a:rPr lang="en-US" sz="2000" dirty="0" smtClean="0">
                <a:latin typeface="+mj-lt"/>
              </a:rPr>
              <a:t>Situations where Notification to Customer and Submission is Required (Unless waived by the Customer)</a:t>
            </a:r>
            <a:endParaRPr lang="en-US" sz="2000" dirty="0">
              <a:latin typeface="+mj-lt"/>
            </a:endParaRPr>
          </a:p>
        </p:txBody>
      </p:sp>
      <p:sp>
        <p:nvSpPr>
          <p:cNvPr id="5" name="TextBox 8"/>
          <p:cNvSpPr txBox="1">
            <a:spLocks noChangeArrowheads="1"/>
          </p:cNvSpPr>
          <p:nvPr/>
        </p:nvSpPr>
        <p:spPr bwMode="auto">
          <a:xfrm>
            <a:off x="1552339" y="619125"/>
            <a:ext cx="6143861" cy="523220"/>
          </a:xfrm>
          <a:prstGeom prst="rect">
            <a:avLst/>
          </a:prstGeom>
          <a:noFill/>
          <a:ln w="9525">
            <a:noFill/>
            <a:miter lim="800000"/>
            <a:headEnd/>
            <a:tailEnd/>
          </a:ln>
        </p:spPr>
        <p:txBody>
          <a:bodyPr wrap="none">
            <a:spAutoFit/>
          </a:bodyPr>
          <a:lstStyle/>
          <a:p>
            <a:r>
              <a:rPr lang="en-US" sz="2800" dirty="0" smtClean="0">
                <a:solidFill>
                  <a:schemeClr val="tx2"/>
                </a:solidFill>
                <a:latin typeface="Verdana" pitchFamily="34" charset="0"/>
                <a:ea typeface="+mj-ea"/>
                <a:cs typeface="+mj-cs"/>
              </a:rPr>
              <a:t>Production Part Approval Process</a:t>
            </a:r>
          </a:p>
        </p:txBody>
      </p:sp>
      <p:sp>
        <p:nvSpPr>
          <p:cNvPr id="7" name="Slide Number Placeholder 6"/>
          <p:cNvSpPr>
            <a:spLocks noGrp="1"/>
          </p:cNvSpPr>
          <p:nvPr>
            <p:ph type="sldNum" sz="quarter" idx="12"/>
          </p:nvPr>
        </p:nvSpPr>
        <p:spPr/>
        <p:txBody>
          <a:bodyPr/>
          <a:lstStyle/>
          <a:p>
            <a:pPr>
              <a:defRPr/>
            </a:pPr>
            <a:fld id="{3C2601F3-516C-406D-888F-9353DB7B6078}"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041" name="Group 57"/>
          <p:cNvGraphicFramePr>
            <a:graphicFrameLocks noGrp="1"/>
          </p:cNvGraphicFramePr>
          <p:nvPr>
            <p:ph/>
          </p:nvPr>
        </p:nvGraphicFramePr>
        <p:xfrm>
          <a:off x="838200" y="2518162"/>
          <a:ext cx="7772400" cy="3882638"/>
        </p:xfrm>
        <a:graphic>
          <a:graphicData uri="http://schemas.openxmlformats.org/drawingml/2006/table">
            <a:tbl>
              <a:tblPr/>
              <a:tblGrid>
                <a:gridCol w="585019"/>
                <a:gridCol w="7187381"/>
              </a:tblGrid>
              <a:tr h="39727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1"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1" i="0" u="none" strike="noStrike" cap="none" normalizeH="0" baseline="0" dirty="0" smtClean="0">
                          <a:ln>
                            <a:noFill/>
                          </a:ln>
                          <a:solidFill>
                            <a:schemeClr val="tx1"/>
                          </a:solidFill>
                          <a:effectLst/>
                          <a:latin typeface="+mj-lt"/>
                        </a:rPr>
                        <a:t>Requirements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23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Product produced after the tooling has been inactive for volume production for 12 months or more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076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Product and Process related changes to components of the production product manufactured internally or by Suppliers</a:t>
                      </a:r>
                      <a:r>
                        <a:rPr kumimoji="0" lang="en-US" sz="3200" b="0" i="0" u="none" strike="noStrike" cap="none" normalizeH="0" baseline="0" dirty="0" smtClean="0">
                          <a:ln>
                            <a:noFill/>
                          </a:ln>
                          <a:solidFill>
                            <a:schemeClr val="tx1"/>
                          </a:solidFill>
                          <a:effectLst/>
                          <a:latin typeface="+mj-lt"/>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23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Change in test / inspection method – new technique (no effect on acceptance criteria)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23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1" u="none" strike="noStrike" cap="none" normalizeH="0" baseline="0" dirty="0" smtClean="0">
                          <a:ln>
                            <a:noFill/>
                          </a:ln>
                          <a:solidFill>
                            <a:schemeClr val="tx1"/>
                          </a:solidFill>
                          <a:effectLst/>
                          <a:latin typeface="+mj-lt"/>
                        </a:rPr>
                        <a:t>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1" u="none" strike="noStrike" cap="none" normalizeH="0" baseline="0" dirty="0" smtClean="0">
                          <a:ln>
                            <a:noFill/>
                          </a:ln>
                          <a:solidFill>
                            <a:schemeClr val="tx1"/>
                          </a:solidFill>
                          <a:effectLst/>
                          <a:latin typeface="+mj-lt"/>
                        </a:rPr>
                        <a:t>For bulk materials, new source of raw material from new or existing supplier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32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1" u="none" strike="noStrike" cap="none" normalizeH="0" baseline="0" dirty="0" smtClean="0">
                          <a:ln>
                            <a:noFill/>
                          </a:ln>
                          <a:solidFill>
                            <a:schemeClr val="tx1"/>
                          </a:solidFill>
                          <a:effectLst/>
                          <a:latin typeface="+mj-lt"/>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1" u="none" strike="noStrike" cap="none" normalizeH="0" baseline="0" dirty="0" smtClean="0">
                          <a:ln>
                            <a:noFill/>
                          </a:ln>
                          <a:solidFill>
                            <a:schemeClr val="tx1"/>
                          </a:solidFill>
                          <a:effectLst/>
                          <a:latin typeface="+mj-lt"/>
                        </a:rPr>
                        <a:t>Change in Product appearance attributes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58"/>
          <p:cNvSpPr>
            <a:spLocks noChangeArrowheads="1"/>
          </p:cNvSpPr>
          <p:nvPr/>
        </p:nvSpPr>
        <p:spPr bwMode="auto">
          <a:xfrm>
            <a:off x="838200" y="1524000"/>
            <a:ext cx="7696200" cy="685800"/>
          </a:xfrm>
          <a:prstGeom prst="rect">
            <a:avLst/>
          </a:prstGeom>
          <a:solidFill>
            <a:srgbClr val="FFFFFF"/>
          </a:solidFill>
          <a:ln w="9525">
            <a:solidFill>
              <a:srgbClr val="000000"/>
            </a:solidFill>
            <a:miter lim="800000"/>
            <a:headEnd/>
            <a:tailEnd/>
          </a:ln>
        </p:spPr>
        <p:txBody>
          <a:bodyPr/>
          <a:lstStyle/>
          <a:p>
            <a:r>
              <a:rPr lang="en-US" sz="2000" dirty="0" smtClean="0">
                <a:latin typeface="+mj-lt"/>
              </a:rPr>
              <a:t>Situations where Notification to Customer and Submission is Required (Unless waived by the Customer</a:t>
            </a:r>
            <a:endParaRPr lang="en-US" sz="2000" dirty="0">
              <a:latin typeface="+mj-lt"/>
            </a:endParaRPr>
          </a:p>
        </p:txBody>
      </p:sp>
      <p:sp>
        <p:nvSpPr>
          <p:cNvPr id="6" name="TextBox 8"/>
          <p:cNvSpPr txBox="1">
            <a:spLocks noChangeArrowheads="1"/>
          </p:cNvSpPr>
          <p:nvPr/>
        </p:nvSpPr>
        <p:spPr bwMode="auto">
          <a:xfrm>
            <a:off x="1552339" y="619125"/>
            <a:ext cx="6143861" cy="523220"/>
          </a:xfrm>
          <a:prstGeom prst="rect">
            <a:avLst/>
          </a:prstGeom>
          <a:noFill/>
          <a:ln w="9525">
            <a:noFill/>
            <a:miter lim="800000"/>
            <a:headEnd/>
            <a:tailEnd/>
          </a:ln>
        </p:spPr>
        <p:txBody>
          <a:bodyPr wrap="none">
            <a:spAutoFit/>
          </a:bodyPr>
          <a:lstStyle/>
          <a:p>
            <a:r>
              <a:rPr lang="en-US" sz="2800" dirty="0" smtClean="0">
                <a:solidFill>
                  <a:schemeClr val="tx2"/>
                </a:solidFill>
                <a:latin typeface="Verdana" pitchFamily="34" charset="0"/>
                <a:ea typeface="+mj-ea"/>
                <a:cs typeface="+mj-cs"/>
              </a:rPr>
              <a:t>Production Part Approval Process</a:t>
            </a:r>
          </a:p>
        </p:txBody>
      </p:sp>
      <p:sp>
        <p:nvSpPr>
          <p:cNvPr id="8" name="Slide Number Placeholder 7"/>
          <p:cNvSpPr>
            <a:spLocks noGrp="1"/>
          </p:cNvSpPr>
          <p:nvPr>
            <p:ph type="sldNum" sz="quarter" idx="12"/>
          </p:nvPr>
        </p:nvSpPr>
        <p:spPr/>
        <p:txBody>
          <a:bodyPr/>
          <a:lstStyle/>
          <a:p>
            <a:pPr>
              <a:defRPr/>
            </a:pPr>
            <a:fld id="{3C2601F3-516C-406D-888F-9353DB7B6078}"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89" name="Group 37"/>
          <p:cNvGraphicFramePr>
            <a:graphicFrameLocks noGrp="1"/>
          </p:cNvGraphicFramePr>
          <p:nvPr/>
        </p:nvGraphicFramePr>
        <p:xfrm>
          <a:off x="990600" y="2355532"/>
          <a:ext cx="7696200" cy="4197668"/>
        </p:xfrm>
        <a:graphic>
          <a:graphicData uri="http://schemas.openxmlformats.org/drawingml/2006/table">
            <a:tbl>
              <a:tblPr/>
              <a:tblGrid>
                <a:gridCol w="1406832"/>
                <a:gridCol w="6289368"/>
              </a:tblGrid>
              <a:tr h="77237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Level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cs typeface="Times New Roman" charset="0"/>
                        </a:rPr>
                        <a:t>Warrant only (and for designated appearance items, an AAR) submitted to the customer.</a:t>
                      </a:r>
                      <a:endParaRPr kumimoji="0" lang="en-US" sz="2000" b="0" i="0" u="none" strike="noStrike" cap="none" normalizeH="0" baseline="0" dirty="0" smtClean="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237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Level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cs typeface="Times New Roman" charset="0"/>
                        </a:rPr>
                        <a:t>Warrant with product samples and limited supporting data submitted to the customer.</a:t>
                      </a:r>
                      <a:endParaRPr kumimoji="0" lang="en-US" sz="2000" b="0" i="0" u="none" strike="noStrike" cap="none" normalizeH="0" baseline="0" dirty="0" smtClean="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237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Level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cs typeface="Times New Roman" charset="0"/>
                        </a:rPr>
                        <a:t>Warrant with product samples and complete supporting data submitted to the customer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237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Level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cs typeface="Times New Roman" charset="0"/>
                        </a:rPr>
                        <a:t>Warrant and other requirements as defined by the customer.</a:t>
                      </a:r>
                      <a:endParaRPr kumimoji="0" lang="en-US" sz="2000" b="0" i="0" u="none" strike="noStrike" cap="none" normalizeH="0" baseline="0" dirty="0" smtClean="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818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Level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0" i="0" u="none" strike="noStrike" cap="none" normalizeH="0" baseline="0" dirty="0" smtClean="0">
                          <a:ln>
                            <a:noFill/>
                          </a:ln>
                          <a:solidFill>
                            <a:schemeClr val="tx1"/>
                          </a:solidFill>
                          <a:effectLst/>
                          <a:latin typeface="+mj-lt"/>
                        </a:rPr>
                        <a:t>Warrant with product samples and complete supporting data reviewed at the organization’s manufacturing location.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1219200" y="1534180"/>
            <a:ext cx="6934200"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sz="2800" dirty="0" smtClean="0">
                <a:latin typeface="+mj-lt"/>
              </a:rPr>
              <a:t>Submission to Customer  – Levels of Evidence</a:t>
            </a:r>
          </a:p>
        </p:txBody>
      </p:sp>
      <p:sp>
        <p:nvSpPr>
          <p:cNvPr id="5" name="TextBox 8"/>
          <p:cNvSpPr txBox="1">
            <a:spLocks noChangeArrowheads="1"/>
          </p:cNvSpPr>
          <p:nvPr/>
        </p:nvSpPr>
        <p:spPr bwMode="auto">
          <a:xfrm>
            <a:off x="1552339" y="619125"/>
            <a:ext cx="6143861" cy="523220"/>
          </a:xfrm>
          <a:prstGeom prst="rect">
            <a:avLst/>
          </a:prstGeom>
          <a:noFill/>
          <a:ln w="9525">
            <a:noFill/>
            <a:miter lim="800000"/>
            <a:headEnd/>
            <a:tailEnd/>
          </a:ln>
        </p:spPr>
        <p:txBody>
          <a:bodyPr wrap="none">
            <a:spAutoFit/>
          </a:bodyPr>
          <a:lstStyle/>
          <a:p>
            <a:r>
              <a:rPr lang="en-US" sz="2800" dirty="0" smtClean="0">
                <a:solidFill>
                  <a:schemeClr val="tx2"/>
                </a:solidFill>
                <a:latin typeface="Verdana" pitchFamily="34" charset="0"/>
                <a:ea typeface="+mj-ea"/>
                <a:cs typeface="+mj-cs"/>
              </a:rPr>
              <a:t>Production Part Approval Process</a:t>
            </a:r>
          </a:p>
        </p:txBody>
      </p:sp>
      <p:sp>
        <p:nvSpPr>
          <p:cNvPr id="8" name="Slide Number Placeholder 7"/>
          <p:cNvSpPr>
            <a:spLocks noGrp="1"/>
          </p:cNvSpPr>
          <p:nvPr>
            <p:ph type="sldNum" sz="quarter" idx="12"/>
          </p:nvPr>
        </p:nvSpPr>
        <p:spPr/>
        <p:txBody>
          <a:bodyPr/>
          <a:lstStyle/>
          <a:p>
            <a:fld id="{43BFF02F-4AB1-422E-9DEB-B8041E6EFE6A}" type="slidenum">
              <a:rPr lang="en-US" smtClean="0"/>
              <a:pPr/>
              <a:t>17</a:t>
            </a:fld>
            <a:endParaRPr lang="en-US" dirty="0"/>
          </a:p>
        </p:txBody>
      </p:sp>
    </p:spTree>
  </p:cSld>
  <p:clrMapOvr>
    <a:masterClrMapping/>
  </p:clrMapOvr>
  <p:transition spd="slow">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5" name="Picture 3"/>
          <p:cNvPicPr>
            <a:picLocks noChangeAspect="1" noChangeArrowheads="1"/>
          </p:cNvPicPr>
          <p:nvPr/>
        </p:nvPicPr>
        <p:blipFill>
          <a:blip r:embed="rId3"/>
          <a:srcRect/>
          <a:stretch>
            <a:fillRect/>
          </a:stretch>
        </p:blipFill>
        <p:spPr bwMode="auto">
          <a:xfrm>
            <a:off x="1219200" y="1234058"/>
            <a:ext cx="6781800" cy="5471542"/>
          </a:xfrm>
          <a:prstGeom prst="rect">
            <a:avLst/>
          </a:prstGeom>
          <a:noFill/>
          <a:ln w="9525">
            <a:solidFill>
              <a:srgbClr val="00B050"/>
            </a:solidFill>
            <a:miter lim="800000"/>
            <a:headEnd/>
            <a:tailEnd/>
          </a:ln>
          <a:effectLst/>
        </p:spPr>
      </p:pic>
      <p:sp>
        <p:nvSpPr>
          <p:cNvPr id="4" name="TextBox 8"/>
          <p:cNvSpPr txBox="1">
            <a:spLocks noChangeArrowheads="1"/>
          </p:cNvSpPr>
          <p:nvPr/>
        </p:nvSpPr>
        <p:spPr bwMode="auto">
          <a:xfrm>
            <a:off x="1552339" y="533400"/>
            <a:ext cx="6143861" cy="523220"/>
          </a:xfrm>
          <a:prstGeom prst="rect">
            <a:avLst/>
          </a:prstGeom>
          <a:noFill/>
          <a:ln w="9525">
            <a:noFill/>
            <a:miter lim="800000"/>
            <a:headEnd/>
            <a:tailEnd/>
          </a:ln>
        </p:spPr>
        <p:txBody>
          <a:bodyPr wrap="none">
            <a:spAutoFit/>
          </a:bodyPr>
          <a:lstStyle/>
          <a:p>
            <a:r>
              <a:rPr lang="en-US" sz="2800" dirty="0" smtClean="0">
                <a:solidFill>
                  <a:schemeClr val="tx2"/>
                </a:solidFill>
                <a:latin typeface="Verdana" pitchFamily="34" charset="0"/>
                <a:ea typeface="+mj-ea"/>
                <a:cs typeface="+mj-cs"/>
              </a:rPr>
              <a:t>Production Part Approval Process</a:t>
            </a:r>
          </a:p>
        </p:txBody>
      </p:sp>
      <p:sp>
        <p:nvSpPr>
          <p:cNvPr id="6" name="Slide Number Placeholder 5"/>
          <p:cNvSpPr>
            <a:spLocks noGrp="1"/>
          </p:cNvSpPr>
          <p:nvPr>
            <p:ph type="sldNum" sz="quarter" idx="12"/>
          </p:nvPr>
        </p:nvSpPr>
        <p:spPr/>
        <p:txBody>
          <a:bodyPr/>
          <a:lstStyle/>
          <a:p>
            <a:fld id="{43BFF02F-4AB1-422E-9DEB-B8041E6EFE6A}" type="slidenum">
              <a:rPr lang="en-US" smtClean="0"/>
              <a:pPr/>
              <a:t>18</a:t>
            </a:fld>
            <a:endParaRPr lang="en-US" dirty="0"/>
          </a:p>
        </p:txBody>
      </p:sp>
    </p:spTree>
  </p:cSld>
  <p:clrMapOvr>
    <a:masterClrMapping/>
  </p:clrMapOvr>
  <p:transition spd="slow">
    <p:blind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838200"/>
            <a:ext cx="7772400" cy="838200"/>
          </a:xfrm>
        </p:spPr>
        <p:txBody>
          <a:bodyPr>
            <a:normAutofit/>
          </a:bodyPr>
          <a:lstStyle/>
          <a:p>
            <a:r>
              <a:rPr lang="en-US" sz="2400" b="1" dirty="0" smtClean="0"/>
              <a:t>PPAP </a:t>
            </a:r>
            <a:r>
              <a:rPr lang="en-US" sz="2400" b="1" dirty="0"/>
              <a:t>Submission Levels</a:t>
            </a:r>
          </a:p>
        </p:txBody>
      </p:sp>
      <p:sp>
        <p:nvSpPr>
          <p:cNvPr id="49155" name="Rectangle 3"/>
          <p:cNvSpPr>
            <a:spLocks noGrp="1" noChangeArrowheads="1"/>
          </p:cNvSpPr>
          <p:nvPr>
            <p:ph type="body" idx="1"/>
          </p:nvPr>
        </p:nvSpPr>
        <p:spPr>
          <a:xfrm>
            <a:off x="685800" y="1676400"/>
            <a:ext cx="7772400" cy="4876800"/>
          </a:xfrm>
        </p:spPr>
        <p:txBody>
          <a:bodyPr>
            <a:noAutofit/>
          </a:bodyPr>
          <a:lstStyle/>
          <a:p>
            <a:pPr algn="just">
              <a:buFontTx/>
              <a:buNone/>
            </a:pPr>
            <a:r>
              <a:rPr lang="en-US" sz="2400" b="1" dirty="0">
                <a:latin typeface="+mj-lt"/>
              </a:rPr>
              <a:t>Notations:</a:t>
            </a:r>
          </a:p>
          <a:p>
            <a:pPr algn="just">
              <a:buFontTx/>
              <a:buNone/>
            </a:pPr>
            <a:endParaRPr lang="en-US" sz="1100" b="1" dirty="0">
              <a:latin typeface="+mj-lt"/>
            </a:endParaRPr>
          </a:p>
          <a:p>
            <a:pPr algn="just">
              <a:buClr>
                <a:schemeClr val="tx1"/>
              </a:buClr>
              <a:buFont typeface="Wingdings" pitchFamily="2" charset="2"/>
              <a:buChar char="§"/>
            </a:pPr>
            <a:r>
              <a:rPr lang="en-US" sz="1800" dirty="0">
                <a:latin typeface="+mj-lt"/>
              </a:rPr>
              <a:t> S – The supplier shall submit to designated customer product approval activity and retain a copy of records or documentation items at appropriate locations, including </a:t>
            </a:r>
            <a:r>
              <a:rPr lang="en-US" sz="1800" dirty="0" smtClean="0">
                <a:latin typeface="+mj-lt"/>
              </a:rPr>
              <a:t> manufacturing</a:t>
            </a:r>
            <a:endParaRPr lang="en-US" sz="1800" dirty="0">
              <a:latin typeface="+mj-lt"/>
            </a:endParaRPr>
          </a:p>
          <a:p>
            <a:pPr algn="just">
              <a:buClr>
                <a:schemeClr val="tx1"/>
              </a:buClr>
              <a:buFont typeface="Wingdings" pitchFamily="2" charset="2"/>
              <a:buChar char="§"/>
            </a:pPr>
            <a:endParaRPr lang="en-US" sz="1800" dirty="0">
              <a:latin typeface="+mj-lt"/>
            </a:endParaRPr>
          </a:p>
          <a:p>
            <a:pPr algn="just">
              <a:buClr>
                <a:schemeClr val="tx1"/>
              </a:buClr>
              <a:buFont typeface="Wingdings" pitchFamily="2" charset="2"/>
              <a:buChar char="§"/>
            </a:pPr>
            <a:r>
              <a:rPr lang="en-US" sz="1800" dirty="0">
                <a:latin typeface="+mj-lt"/>
              </a:rPr>
              <a:t> R – The supplier shall retain at appropriate locations, including manufacturing, and make readily available to the customer representative upon request</a:t>
            </a:r>
          </a:p>
          <a:p>
            <a:pPr algn="just">
              <a:buClr>
                <a:schemeClr val="tx1"/>
              </a:buClr>
              <a:buFont typeface="Wingdings" pitchFamily="2" charset="2"/>
              <a:buChar char="§"/>
            </a:pPr>
            <a:endParaRPr lang="en-US" sz="1800" dirty="0">
              <a:latin typeface="+mj-lt"/>
            </a:endParaRPr>
          </a:p>
          <a:p>
            <a:pPr algn="just">
              <a:buClr>
                <a:schemeClr val="tx1"/>
              </a:buClr>
              <a:buFont typeface="Wingdings" pitchFamily="2" charset="2"/>
              <a:buChar char="§"/>
            </a:pPr>
            <a:r>
              <a:rPr lang="en-US" sz="1800" dirty="0">
                <a:latin typeface="+mj-lt"/>
              </a:rPr>
              <a:t> * - The supplier shall retain at appropriate locations, and submit to customer upon request</a:t>
            </a:r>
          </a:p>
          <a:p>
            <a:pPr algn="just">
              <a:buClr>
                <a:schemeClr val="tx1"/>
              </a:buClr>
              <a:buFont typeface="Wingdings" pitchFamily="2" charset="2"/>
              <a:buChar char="§"/>
            </a:pPr>
            <a:endParaRPr lang="en-US" sz="1200" dirty="0">
              <a:latin typeface="+mj-lt"/>
            </a:endParaRPr>
          </a:p>
          <a:p>
            <a:pPr algn="just">
              <a:buClr>
                <a:schemeClr val="tx1"/>
              </a:buClr>
              <a:buFont typeface="Wingdings" pitchFamily="2" charset="2"/>
              <a:buChar char="§"/>
            </a:pPr>
            <a:r>
              <a:rPr lang="en-US" sz="1800" dirty="0">
                <a:latin typeface="+mj-lt"/>
              </a:rPr>
              <a:t>Level  3 as default </a:t>
            </a:r>
            <a:r>
              <a:rPr lang="en-US" sz="1800" dirty="0" smtClean="0">
                <a:latin typeface="+mj-lt"/>
              </a:rPr>
              <a:t>level </a:t>
            </a:r>
            <a:endParaRPr lang="en-US" sz="1800" dirty="0">
              <a:latin typeface="+mj-lt"/>
            </a:endParaRPr>
          </a:p>
          <a:p>
            <a:pPr algn="just">
              <a:buClr>
                <a:schemeClr val="tx1"/>
              </a:buClr>
              <a:buFont typeface="Wingdings" pitchFamily="2" charset="2"/>
              <a:buChar char="§"/>
            </a:pPr>
            <a:r>
              <a:rPr lang="en-US" sz="1800" dirty="0">
                <a:latin typeface="+mj-lt"/>
              </a:rPr>
              <a:t>For Bulk materials, Level 1 as default level</a:t>
            </a:r>
            <a:endParaRPr lang="en-US" sz="2000" dirty="0">
              <a:latin typeface="+mj-lt"/>
            </a:endParaRPr>
          </a:p>
        </p:txBody>
      </p:sp>
      <p:sp>
        <p:nvSpPr>
          <p:cNvPr id="5" name="TextBox 8"/>
          <p:cNvSpPr txBox="1">
            <a:spLocks noChangeArrowheads="1"/>
          </p:cNvSpPr>
          <p:nvPr/>
        </p:nvSpPr>
        <p:spPr bwMode="auto">
          <a:xfrm>
            <a:off x="1552339" y="619125"/>
            <a:ext cx="6143861" cy="523220"/>
          </a:xfrm>
          <a:prstGeom prst="rect">
            <a:avLst/>
          </a:prstGeom>
          <a:noFill/>
          <a:ln w="9525">
            <a:noFill/>
            <a:miter lim="800000"/>
            <a:headEnd/>
            <a:tailEnd/>
          </a:ln>
        </p:spPr>
        <p:txBody>
          <a:bodyPr wrap="none">
            <a:spAutoFit/>
          </a:bodyPr>
          <a:lstStyle/>
          <a:p>
            <a:r>
              <a:rPr lang="en-US" sz="2800" dirty="0" smtClean="0">
                <a:solidFill>
                  <a:schemeClr val="tx2"/>
                </a:solidFill>
                <a:latin typeface="Verdana" pitchFamily="34" charset="0"/>
                <a:ea typeface="+mj-ea"/>
                <a:cs typeface="+mj-cs"/>
              </a:rPr>
              <a:t>Production Part Approval Process</a:t>
            </a:r>
          </a:p>
        </p:txBody>
      </p:sp>
      <p:sp>
        <p:nvSpPr>
          <p:cNvPr id="7" name="Slide Number Placeholder 6"/>
          <p:cNvSpPr>
            <a:spLocks noGrp="1"/>
          </p:cNvSpPr>
          <p:nvPr>
            <p:ph type="sldNum" sz="quarter" idx="12"/>
          </p:nvPr>
        </p:nvSpPr>
        <p:spPr/>
        <p:txBody>
          <a:bodyPr/>
          <a:lstStyle/>
          <a:p>
            <a:fld id="{43BFF02F-4AB1-422E-9DEB-B8041E6EFE6A}" type="slidenum">
              <a:rPr lang="en-US" smtClean="0"/>
              <a:pPr/>
              <a:t>19</a:t>
            </a:fld>
            <a:endParaRPr lang="en-US" dirty="0"/>
          </a:p>
        </p:txBody>
      </p:sp>
    </p:spTree>
  </p:cSld>
  <p:clrMapOvr>
    <a:masterClrMapping/>
  </p:clrMapOvr>
  <p:transition spd="slow">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a:spLocks noChangeArrowheads="1"/>
          </p:cNvSpPr>
          <p:nvPr/>
        </p:nvSpPr>
        <p:spPr bwMode="auto">
          <a:xfrm>
            <a:off x="1552339" y="619125"/>
            <a:ext cx="6143861" cy="523220"/>
          </a:xfrm>
          <a:prstGeom prst="rect">
            <a:avLst/>
          </a:prstGeom>
          <a:noFill/>
          <a:ln w="9525">
            <a:noFill/>
            <a:miter lim="800000"/>
            <a:headEnd/>
            <a:tailEnd/>
          </a:ln>
        </p:spPr>
        <p:txBody>
          <a:bodyPr wrap="none">
            <a:spAutoFit/>
          </a:bodyPr>
          <a:lstStyle/>
          <a:p>
            <a:r>
              <a:rPr lang="en-US" sz="2800" dirty="0" smtClean="0">
                <a:solidFill>
                  <a:schemeClr val="tx2"/>
                </a:solidFill>
                <a:latin typeface="Verdana" pitchFamily="34" charset="0"/>
                <a:ea typeface="+mj-ea"/>
                <a:cs typeface="+mj-cs"/>
              </a:rPr>
              <a:t>Production Part Approval Process</a:t>
            </a:r>
          </a:p>
        </p:txBody>
      </p:sp>
      <p:sp>
        <p:nvSpPr>
          <p:cNvPr id="6" name="Rectangle 5"/>
          <p:cNvSpPr/>
          <p:nvPr/>
        </p:nvSpPr>
        <p:spPr>
          <a:xfrm>
            <a:off x="228600" y="1308080"/>
            <a:ext cx="8534400" cy="3416320"/>
          </a:xfrm>
          <a:prstGeom prst="rect">
            <a:avLst/>
          </a:prstGeom>
        </p:spPr>
        <p:txBody>
          <a:bodyPr wrap="square">
            <a:spAutoFit/>
          </a:bodyPr>
          <a:lstStyle/>
          <a:p>
            <a:pPr marL="285750" indent="-285750" algn="just" eaLnBrk="0" hangingPunct="0"/>
            <a:r>
              <a:rPr lang="en-US" sz="2400" b="1" dirty="0" smtClean="0">
                <a:latin typeface="+mj-lt"/>
              </a:rPr>
              <a:t>    </a:t>
            </a:r>
            <a:r>
              <a:rPr lang="en-US" sz="2400" b="1" u="sng" dirty="0" smtClean="0">
                <a:latin typeface="+mj-lt"/>
              </a:rPr>
              <a:t>Purpose</a:t>
            </a:r>
          </a:p>
          <a:p>
            <a:pPr marL="285750" indent="-285750" algn="just" eaLnBrk="0" hangingPunct="0"/>
            <a:endParaRPr lang="en-US" sz="2400" dirty="0" smtClean="0">
              <a:latin typeface="+mj-lt"/>
            </a:endParaRPr>
          </a:p>
          <a:p>
            <a:pPr marL="285750" indent="-285750" algn="just" eaLnBrk="0" hangingPunct="0">
              <a:buFont typeface="Symbol" pitchFamily="18" charset="2"/>
              <a:buChar char="·"/>
            </a:pPr>
            <a:r>
              <a:rPr lang="en-US" sz="2400" dirty="0" smtClean="0">
                <a:latin typeface="+mj-lt"/>
              </a:rPr>
              <a:t>To ensure that all customer Engg. Requirements are understood, and to demonstrate the capability of supplier to meet the requirements, initially &amp; during actual production run at quoted production rate.</a:t>
            </a:r>
          </a:p>
          <a:p>
            <a:pPr marL="285750" indent="-285750" algn="just" eaLnBrk="0" hangingPunct="0"/>
            <a:endParaRPr lang="en-US" sz="2400" dirty="0" smtClean="0">
              <a:latin typeface="+mj-lt"/>
            </a:endParaRPr>
          </a:p>
          <a:p>
            <a:pPr marL="285750" indent="-285750" algn="just" eaLnBrk="0" hangingPunct="0">
              <a:buFont typeface="Symbol" pitchFamily="18" charset="2"/>
              <a:buChar char="·"/>
            </a:pPr>
            <a:r>
              <a:rPr lang="en-US" sz="2400" dirty="0" smtClean="0">
                <a:latin typeface="+mj-lt"/>
              </a:rPr>
              <a:t>To validate that the products made from production tools and processes meet the Engg. Requirements</a:t>
            </a:r>
            <a:endParaRPr lang="en-US" sz="2400" dirty="0">
              <a:latin typeface="+mj-lt"/>
            </a:endParaRPr>
          </a:p>
        </p:txBody>
      </p:sp>
      <p:sp>
        <p:nvSpPr>
          <p:cNvPr id="7" name="Slide Number Placeholder 6"/>
          <p:cNvSpPr>
            <a:spLocks noGrp="1"/>
          </p:cNvSpPr>
          <p:nvPr>
            <p:ph type="sldNum" sz="quarter" idx="12"/>
          </p:nvPr>
        </p:nvSpPr>
        <p:spPr/>
        <p:txBody>
          <a:bodyPr/>
          <a:lstStyle/>
          <a:p>
            <a:fld id="{43BFF02F-4AB1-422E-9DEB-B8041E6EFE6A}" type="slidenum">
              <a:rPr lang="en-US" smtClean="0"/>
              <a:pPr/>
              <a:t>2</a:t>
            </a:fld>
            <a:endParaRPr lang="en-US" dirty="0"/>
          </a:p>
        </p:txBody>
      </p:sp>
    </p:spTree>
  </p:cSld>
  <p:clrMapOvr>
    <a:masterClrMapping/>
  </p:clrMapOvr>
  <p:transition spd="slow">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381000"/>
            <a:ext cx="8229600" cy="609600"/>
          </a:xfrm>
        </p:spPr>
        <p:txBody>
          <a:bodyPr/>
          <a:lstStyle/>
          <a:p>
            <a:pPr algn="ctr"/>
            <a:r>
              <a:rPr lang="en-US" sz="2800" b="1" dirty="0" smtClean="0"/>
              <a:t>PPAP Status</a:t>
            </a:r>
            <a:endParaRPr lang="en-IN" sz="2800" b="1" dirty="0" smtClean="0"/>
          </a:p>
        </p:txBody>
      </p:sp>
      <p:sp>
        <p:nvSpPr>
          <p:cNvPr id="3" name="Content Placeholder 2"/>
          <p:cNvSpPr>
            <a:spLocks noGrp="1"/>
          </p:cNvSpPr>
          <p:nvPr>
            <p:ph idx="1"/>
          </p:nvPr>
        </p:nvSpPr>
        <p:spPr>
          <a:xfrm>
            <a:off x="457200" y="1066800"/>
            <a:ext cx="8305800" cy="5562600"/>
          </a:xfrm>
        </p:spPr>
        <p:txBody>
          <a:bodyPr>
            <a:normAutofit fontScale="92500" lnSpcReduction="10000"/>
          </a:bodyPr>
          <a:lstStyle/>
          <a:p>
            <a:pPr marL="274320" indent="-274320" algn="just" fontAlgn="auto">
              <a:spcAft>
                <a:spcPts val="0"/>
              </a:spcAft>
              <a:buClr>
                <a:schemeClr val="accent3"/>
              </a:buClr>
              <a:buFont typeface="Wingdings 2"/>
              <a:buNone/>
              <a:defRPr/>
            </a:pPr>
            <a:r>
              <a:rPr lang="en-US" b="1" u="sng" dirty="0" smtClean="0">
                <a:latin typeface="+mj-lt"/>
              </a:rPr>
              <a:t>Approved:</a:t>
            </a:r>
          </a:p>
          <a:p>
            <a:pPr marL="274320" indent="-274320" algn="just" fontAlgn="auto">
              <a:spcAft>
                <a:spcPts val="0"/>
              </a:spcAft>
              <a:buClr>
                <a:schemeClr val="accent3"/>
              </a:buClr>
              <a:buFont typeface="Wingdings 2"/>
              <a:buChar char=""/>
              <a:defRPr/>
            </a:pPr>
            <a:r>
              <a:rPr lang="en-US" dirty="0" smtClean="0">
                <a:latin typeface="+mj-lt"/>
              </a:rPr>
              <a:t>Indicates that the part / component, including all sub-components, meets all requirements. The organization is authorized to ship production quantities of the product subject to release from release from the customer scheduling activity</a:t>
            </a:r>
          </a:p>
          <a:p>
            <a:pPr marL="274320" indent="-274320" algn="just" fontAlgn="auto">
              <a:spcAft>
                <a:spcPts val="0"/>
              </a:spcAft>
              <a:buClr>
                <a:schemeClr val="accent3"/>
              </a:buClr>
              <a:buFont typeface="Wingdings 2"/>
              <a:buChar char=""/>
              <a:defRPr/>
            </a:pPr>
            <a:endParaRPr lang="en-US" sz="1300" dirty="0" smtClean="0">
              <a:latin typeface="+mj-lt"/>
            </a:endParaRPr>
          </a:p>
          <a:p>
            <a:pPr marL="274320" indent="-274320" algn="just" fontAlgn="auto">
              <a:spcAft>
                <a:spcPts val="0"/>
              </a:spcAft>
              <a:buClr>
                <a:schemeClr val="accent3"/>
              </a:buClr>
              <a:buFont typeface="Wingdings 2"/>
              <a:buNone/>
              <a:defRPr/>
            </a:pPr>
            <a:r>
              <a:rPr lang="en-US" b="1" u="sng" dirty="0" smtClean="0">
                <a:latin typeface="+mj-lt"/>
              </a:rPr>
              <a:t>Interim Approval:</a:t>
            </a:r>
          </a:p>
          <a:p>
            <a:pPr marL="274320" indent="-274320" algn="just" fontAlgn="auto">
              <a:spcAft>
                <a:spcPts val="0"/>
              </a:spcAft>
              <a:buClr>
                <a:schemeClr val="accent3"/>
              </a:buClr>
              <a:buFont typeface="Wingdings 2"/>
              <a:buChar char=""/>
              <a:defRPr/>
            </a:pPr>
            <a:r>
              <a:rPr lang="en-US" dirty="0" smtClean="0">
                <a:latin typeface="+mj-lt"/>
              </a:rPr>
              <a:t>Indicates shipment of material for production requirements on a limited time or piece quantity basis, only if non-compliance prevention is clearly defined and Action plan is made to comply and re-submit for PPAP approval.</a:t>
            </a:r>
          </a:p>
          <a:p>
            <a:pPr marL="274320" indent="-274320" algn="just" fontAlgn="auto">
              <a:spcAft>
                <a:spcPts val="0"/>
              </a:spcAft>
              <a:buClr>
                <a:schemeClr val="accent3"/>
              </a:buClr>
              <a:buFont typeface="Wingdings 2"/>
              <a:buNone/>
              <a:defRPr/>
            </a:pPr>
            <a:endParaRPr lang="en-US" sz="1400" dirty="0" smtClean="0">
              <a:latin typeface="+mj-lt"/>
            </a:endParaRPr>
          </a:p>
          <a:p>
            <a:pPr marL="274320" indent="-274320" algn="just" fontAlgn="auto">
              <a:spcAft>
                <a:spcPts val="0"/>
              </a:spcAft>
              <a:buClr>
                <a:schemeClr val="accent3"/>
              </a:buClr>
              <a:buFont typeface="Wingdings 2"/>
              <a:buNone/>
              <a:defRPr/>
            </a:pPr>
            <a:r>
              <a:rPr lang="en-US" b="1" u="sng" dirty="0" smtClean="0">
                <a:latin typeface="+mj-lt"/>
              </a:rPr>
              <a:t>Rejected:</a:t>
            </a:r>
          </a:p>
          <a:p>
            <a:pPr marL="274320" indent="-274320" algn="just" fontAlgn="auto">
              <a:spcAft>
                <a:spcPts val="0"/>
              </a:spcAft>
              <a:buClr>
                <a:schemeClr val="accent3"/>
              </a:buClr>
              <a:buFont typeface="Wingdings 2"/>
              <a:buChar char=""/>
              <a:defRPr/>
            </a:pPr>
            <a:r>
              <a:rPr lang="en-US" dirty="0" smtClean="0">
                <a:latin typeface="+mj-lt"/>
              </a:rPr>
              <a:t>Indicates PPAP submission does not meet requirements. PPAP Submission needs to be approved before production quantities may be shipped.</a:t>
            </a:r>
            <a:endParaRPr lang="en-IN" dirty="0">
              <a:latin typeface="+mj-lt"/>
            </a:endParaRPr>
          </a:p>
        </p:txBody>
      </p:sp>
      <p:sp>
        <p:nvSpPr>
          <p:cNvPr id="4" name="Slide Number Placeholder 3"/>
          <p:cNvSpPr>
            <a:spLocks noGrp="1"/>
          </p:cNvSpPr>
          <p:nvPr>
            <p:ph type="sldNum" sz="quarter" idx="12"/>
          </p:nvPr>
        </p:nvSpPr>
        <p:spPr/>
        <p:txBody>
          <a:bodyPr/>
          <a:lstStyle/>
          <a:p>
            <a:pPr>
              <a:defRPr/>
            </a:pPr>
            <a:fld id="{12142847-4A6D-42A1-87DB-18D72DA3F78B}" type="slidenum">
              <a:rPr lang="en-US"/>
              <a:pPr>
                <a:defRPr/>
              </a:pPr>
              <a:t>20</a:t>
            </a:fld>
            <a:endParaRPr lang="en-US" dirty="0"/>
          </a:p>
        </p:txBody>
      </p:sp>
    </p:spTree>
  </p:cSld>
  <p:clrMapOvr>
    <a:masterClrMapping/>
  </p:clrMapOvr>
  <p:transition spd="slow">
    <p:blind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895600" y="304800"/>
            <a:ext cx="3124200" cy="609600"/>
          </a:xfrm>
        </p:spPr>
        <p:txBody>
          <a:bodyPr/>
          <a:lstStyle/>
          <a:p>
            <a:pPr algn="ctr"/>
            <a:r>
              <a:rPr lang="en-US" sz="2800" b="1" smtClean="0"/>
              <a:t>Benefits of PPAP</a:t>
            </a:r>
            <a:endParaRPr lang="en-IN" sz="2800" b="1" smtClean="0"/>
          </a:p>
        </p:txBody>
      </p:sp>
      <p:sp>
        <p:nvSpPr>
          <p:cNvPr id="3" name="Content Placeholder 2"/>
          <p:cNvSpPr>
            <a:spLocks noGrp="1"/>
          </p:cNvSpPr>
          <p:nvPr>
            <p:ph idx="1"/>
          </p:nvPr>
        </p:nvSpPr>
        <p:spPr>
          <a:xfrm>
            <a:off x="457200" y="1066800"/>
            <a:ext cx="8229600" cy="5334000"/>
          </a:xfrm>
        </p:spPr>
        <p:txBody>
          <a:bodyPr>
            <a:normAutofit/>
          </a:bodyPr>
          <a:lstStyle/>
          <a:p>
            <a:pPr marL="274320" indent="-274320" algn="just" fontAlgn="auto">
              <a:spcAft>
                <a:spcPts val="0"/>
              </a:spcAft>
              <a:buClr>
                <a:schemeClr val="accent3"/>
              </a:buClr>
              <a:buFont typeface="Wingdings 2"/>
              <a:buChar char=""/>
              <a:defRPr/>
            </a:pPr>
            <a:r>
              <a:rPr lang="en-US" sz="2400" dirty="0" smtClean="0">
                <a:latin typeface="+mj-lt"/>
              </a:rPr>
              <a:t>Managing the product development in a proper manner and implement all the actions that are foreseen during the planning mode</a:t>
            </a:r>
            <a:endParaRPr lang="en-IN" sz="2400" dirty="0" smtClean="0">
              <a:latin typeface="+mj-lt"/>
            </a:endParaRPr>
          </a:p>
          <a:p>
            <a:pPr marL="274320" indent="-274320" algn="just" fontAlgn="auto">
              <a:spcAft>
                <a:spcPts val="0"/>
              </a:spcAft>
              <a:buClr>
                <a:schemeClr val="accent3"/>
              </a:buClr>
              <a:buFont typeface="Wingdings 2"/>
              <a:buChar char=""/>
              <a:defRPr/>
            </a:pPr>
            <a:r>
              <a:rPr lang="en-US" sz="2400" dirty="0" smtClean="0">
                <a:latin typeface="+mj-lt"/>
              </a:rPr>
              <a:t>Products for approval are produced from regular production environment and thus leading to smooth ramp-up during regular production</a:t>
            </a:r>
            <a:endParaRPr lang="en-IN" sz="2400" dirty="0" smtClean="0">
              <a:latin typeface="+mj-lt"/>
            </a:endParaRPr>
          </a:p>
          <a:p>
            <a:pPr marL="274320" indent="-274320" algn="just" fontAlgn="auto">
              <a:spcAft>
                <a:spcPts val="0"/>
              </a:spcAft>
              <a:buClr>
                <a:schemeClr val="accent3"/>
              </a:buClr>
              <a:buFont typeface="Wingdings 2"/>
              <a:buChar char=""/>
              <a:defRPr/>
            </a:pPr>
            <a:r>
              <a:rPr lang="en-US" sz="2400" dirty="0" smtClean="0">
                <a:latin typeface="+mj-lt"/>
              </a:rPr>
              <a:t>Customer receives all the information in an organized manner from supplier</a:t>
            </a:r>
            <a:endParaRPr lang="en-IN" sz="2400" dirty="0" smtClean="0">
              <a:latin typeface="+mj-lt"/>
            </a:endParaRPr>
          </a:p>
          <a:p>
            <a:pPr marL="274320" indent="-274320" algn="just" fontAlgn="auto">
              <a:spcAft>
                <a:spcPts val="0"/>
              </a:spcAft>
              <a:buClr>
                <a:schemeClr val="accent3"/>
              </a:buClr>
              <a:buFont typeface="Wingdings 2"/>
              <a:buChar char=""/>
              <a:defRPr/>
            </a:pPr>
            <a:r>
              <a:rPr lang="en-US" sz="2400" dirty="0" smtClean="0">
                <a:latin typeface="+mj-lt"/>
              </a:rPr>
              <a:t>Capability of the supplier is understood by the Customer </a:t>
            </a:r>
            <a:endParaRPr lang="en-IN" sz="2400" dirty="0" smtClean="0">
              <a:latin typeface="+mj-lt"/>
            </a:endParaRPr>
          </a:p>
          <a:p>
            <a:pPr marL="274320" indent="-274320" algn="just" fontAlgn="auto">
              <a:spcAft>
                <a:spcPts val="0"/>
              </a:spcAft>
              <a:buClr>
                <a:schemeClr val="accent3"/>
              </a:buClr>
              <a:buFont typeface="Wingdings 2"/>
              <a:buChar char=""/>
              <a:defRPr/>
            </a:pPr>
            <a:r>
              <a:rPr lang="en-US" sz="2400" dirty="0" smtClean="0">
                <a:latin typeface="+mj-lt"/>
              </a:rPr>
              <a:t>Authorization to ship production quantities</a:t>
            </a:r>
            <a:endParaRPr lang="en-IN" sz="2400" dirty="0" smtClean="0">
              <a:latin typeface="+mj-lt"/>
            </a:endParaRPr>
          </a:p>
          <a:p>
            <a:pPr marL="274320" indent="-274320" algn="just" fontAlgn="auto">
              <a:spcAft>
                <a:spcPts val="0"/>
              </a:spcAft>
              <a:buClr>
                <a:schemeClr val="accent3"/>
              </a:buClr>
              <a:buFont typeface="Wingdings 2"/>
              <a:buChar char=""/>
              <a:defRPr/>
            </a:pPr>
            <a:r>
              <a:rPr lang="en-US" sz="2400" dirty="0" smtClean="0">
                <a:latin typeface="+mj-lt"/>
              </a:rPr>
              <a:t>Continual adherence to the approved process and ensuring conformity of the part</a:t>
            </a:r>
            <a:endParaRPr lang="en-IN" sz="2400" dirty="0" smtClean="0">
              <a:latin typeface="+mj-lt"/>
            </a:endParaRPr>
          </a:p>
          <a:p>
            <a:pPr marL="274320" indent="-274320" algn="just" fontAlgn="auto">
              <a:spcAft>
                <a:spcPts val="0"/>
              </a:spcAft>
              <a:buClr>
                <a:schemeClr val="accent3"/>
              </a:buClr>
              <a:buFont typeface="Wingdings 2"/>
              <a:buChar char=""/>
              <a:defRPr/>
            </a:pPr>
            <a:r>
              <a:rPr lang="en-US" sz="2400" dirty="0" smtClean="0">
                <a:latin typeface="+mj-lt"/>
              </a:rPr>
              <a:t>Enhanced relationship between customer and supplier</a:t>
            </a:r>
            <a:endParaRPr lang="en-IN" sz="2400" dirty="0">
              <a:latin typeface="+mj-lt"/>
            </a:endParaRPr>
          </a:p>
        </p:txBody>
      </p:sp>
      <p:sp>
        <p:nvSpPr>
          <p:cNvPr id="4" name="Slide Number Placeholder 3"/>
          <p:cNvSpPr>
            <a:spLocks noGrp="1"/>
          </p:cNvSpPr>
          <p:nvPr>
            <p:ph type="sldNum" sz="quarter" idx="12"/>
          </p:nvPr>
        </p:nvSpPr>
        <p:spPr/>
        <p:txBody>
          <a:bodyPr/>
          <a:lstStyle/>
          <a:p>
            <a:pPr>
              <a:defRPr/>
            </a:pPr>
            <a:fld id="{27D510AA-CAC4-421E-B572-C1F30B682646}" type="slidenum">
              <a:rPr lang="en-US"/>
              <a:pPr>
                <a:defRPr/>
              </a:pPr>
              <a:t>21</a:t>
            </a:fld>
            <a:endParaRPr lang="en-US" dirty="0"/>
          </a:p>
        </p:txBody>
      </p:sp>
    </p:spTree>
  </p:cSld>
  <p:clrMapOvr>
    <a:masterClrMapping/>
  </p:clrMapOvr>
  <p:transition spd="slow">
    <p:blind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2286000" cy="762000"/>
          </a:xfrm>
        </p:spPr>
        <p:txBody>
          <a:bodyPr>
            <a:normAutofit fontScale="90000"/>
          </a:bodyPr>
          <a:lstStyle/>
          <a:p>
            <a:pPr algn="ctr" fontAlgn="auto">
              <a:spcAft>
                <a:spcPts val="0"/>
              </a:spcAft>
              <a:defRPr/>
            </a:pPr>
            <a:r>
              <a:rPr lang="en-US" sz="2800" b="1" dirty="0" smtClean="0"/>
              <a:t>PPAP Process-</a:t>
            </a:r>
            <a:br>
              <a:rPr lang="en-US" sz="2800" b="1" dirty="0" smtClean="0"/>
            </a:br>
            <a:r>
              <a:rPr lang="en-US" sz="2800" b="1" dirty="0" smtClean="0"/>
              <a:t>PDCA Cycle</a:t>
            </a:r>
            <a:endParaRPr lang="en-IN" sz="2800" b="1" dirty="0"/>
          </a:p>
        </p:txBody>
      </p:sp>
      <p:sp>
        <p:nvSpPr>
          <p:cNvPr id="4" name="Slide Number Placeholder 3"/>
          <p:cNvSpPr>
            <a:spLocks noGrp="1"/>
          </p:cNvSpPr>
          <p:nvPr>
            <p:ph type="sldNum" sz="quarter" idx="12"/>
          </p:nvPr>
        </p:nvSpPr>
        <p:spPr/>
        <p:txBody>
          <a:bodyPr/>
          <a:lstStyle/>
          <a:p>
            <a:pPr>
              <a:defRPr/>
            </a:pPr>
            <a:fld id="{A122C204-AABB-47F2-84AF-5691B5C3747C}" type="slidenum">
              <a:rPr lang="en-US"/>
              <a:pPr>
                <a:defRPr/>
              </a:pPr>
              <a:t>22</a:t>
            </a:fld>
            <a:endParaRPr lang="en-US" dirty="0"/>
          </a:p>
        </p:txBody>
      </p:sp>
      <p:sp>
        <p:nvSpPr>
          <p:cNvPr id="44034" name="Oval 2"/>
          <p:cNvSpPr>
            <a:spLocks noChangeArrowheads="1"/>
          </p:cNvSpPr>
          <p:nvPr/>
        </p:nvSpPr>
        <p:spPr bwMode="auto">
          <a:xfrm>
            <a:off x="1041400" y="1323975"/>
            <a:ext cx="7416800" cy="4924425"/>
          </a:xfrm>
          <a:prstGeom prst="ellipse">
            <a:avLst/>
          </a:prstGeom>
          <a:gradFill rotWithShape="0">
            <a:gsLst>
              <a:gs pos="0">
                <a:srgbClr val="FFFFFF"/>
              </a:gs>
              <a:gs pos="100000">
                <a:srgbClr val="B6DDE8"/>
              </a:gs>
            </a:gsLst>
            <a:lin ang="5400000" scaled="1"/>
          </a:gradFill>
          <a:ln w="25400">
            <a:solidFill>
              <a:srgbClr val="92CDDC"/>
            </a:solidFill>
            <a:round/>
            <a:headEnd/>
            <a:tailEnd/>
          </a:ln>
          <a:effectLst>
            <a:outerShdw dist="28398" dir="3806097" algn="ctr" rotWithShape="0">
              <a:srgbClr val="205867">
                <a:alpha val="50000"/>
              </a:srgbClr>
            </a:outerShdw>
          </a:effectLst>
        </p:spPr>
        <p:txBody>
          <a:bodyPr/>
          <a:lstStyle/>
          <a:p>
            <a:pPr fontAlgn="auto">
              <a:spcBef>
                <a:spcPts val="0"/>
              </a:spcBef>
              <a:spcAft>
                <a:spcPts val="0"/>
              </a:spcAft>
              <a:defRPr/>
            </a:pPr>
            <a:endParaRPr lang="en-IN" dirty="0">
              <a:latin typeface="+mn-lt"/>
              <a:cs typeface="+mn-cs"/>
            </a:endParaRPr>
          </a:p>
        </p:txBody>
      </p:sp>
      <p:cxnSp>
        <p:nvCxnSpPr>
          <p:cNvPr id="46085" name="AutoShape 3"/>
          <p:cNvCxnSpPr>
            <a:cxnSpLocks noChangeShapeType="1"/>
          </p:cNvCxnSpPr>
          <p:nvPr/>
        </p:nvCxnSpPr>
        <p:spPr bwMode="auto">
          <a:xfrm rot="5400000">
            <a:off x="2438400" y="3810000"/>
            <a:ext cx="4572000" cy="0"/>
          </a:xfrm>
          <a:prstGeom prst="straightConnector1">
            <a:avLst/>
          </a:prstGeom>
          <a:noFill/>
          <a:ln w="19050">
            <a:solidFill>
              <a:srgbClr val="E36C0A"/>
            </a:solidFill>
            <a:round/>
            <a:headEnd/>
            <a:tailEnd/>
          </a:ln>
        </p:spPr>
      </p:cxnSp>
      <p:cxnSp>
        <p:nvCxnSpPr>
          <p:cNvPr id="46086" name="AutoShape 4"/>
          <p:cNvCxnSpPr>
            <a:cxnSpLocks noChangeShapeType="1"/>
          </p:cNvCxnSpPr>
          <p:nvPr/>
        </p:nvCxnSpPr>
        <p:spPr bwMode="auto">
          <a:xfrm>
            <a:off x="1228725" y="3733800"/>
            <a:ext cx="7153275" cy="1588"/>
          </a:xfrm>
          <a:prstGeom prst="straightConnector1">
            <a:avLst/>
          </a:prstGeom>
          <a:noFill/>
          <a:ln w="19050">
            <a:solidFill>
              <a:srgbClr val="E36C0A"/>
            </a:solidFill>
            <a:round/>
            <a:headEnd/>
            <a:tailEnd/>
          </a:ln>
        </p:spPr>
      </p:cxnSp>
      <p:sp>
        <p:nvSpPr>
          <p:cNvPr id="46087" name="Rectangle 5"/>
          <p:cNvSpPr>
            <a:spLocks noChangeArrowheads="1"/>
          </p:cNvSpPr>
          <p:nvPr/>
        </p:nvSpPr>
        <p:spPr bwMode="auto">
          <a:xfrm>
            <a:off x="5181600" y="2209800"/>
            <a:ext cx="2057400" cy="1219200"/>
          </a:xfrm>
          <a:prstGeom prst="rect">
            <a:avLst/>
          </a:prstGeom>
          <a:solidFill>
            <a:srgbClr val="FFFFFF"/>
          </a:solidFill>
          <a:ln w="31750">
            <a:solidFill>
              <a:srgbClr val="4BACC6"/>
            </a:solidFill>
            <a:miter lim="800000"/>
            <a:headEnd/>
            <a:tailEnd/>
          </a:ln>
        </p:spPr>
        <p:txBody>
          <a:bodyPr/>
          <a:lstStyle/>
          <a:p>
            <a:pPr algn="ctr">
              <a:spcAft>
                <a:spcPts val="1000"/>
              </a:spcAft>
            </a:pPr>
            <a:r>
              <a:rPr lang="en-IN" b="1">
                <a:solidFill>
                  <a:srgbClr val="0033CC"/>
                </a:solidFill>
                <a:latin typeface="Calibri" pitchFamily="34" charset="0"/>
              </a:rPr>
              <a:t>Plan</a:t>
            </a:r>
          </a:p>
          <a:p>
            <a:pPr algn="ctr">
              <a:spcAft>
                <a:spcPts val="1000"/>
              </a:spcAft>
            </a:pPr>
            <a:r>
              <a:rPr lang="en-US" sz="1600" b="1">
                <a:latin typeface="Calibri" pitchFamily="34" charset="0"/>
              </a:rPr>
              <a:t>Identify PPAP Requirements and Initiate PPAP Form</a:t>
            </a:r>
            <a:endParaRPr lang="en-IN" sz="1600">
              <a:latin typeface="Times New Roman" pitchFamily="18" charset="0"/>
            </a:endParaRPr>
          </a:p>
          <a:p>
            <a:pPr algn="ctr">
              <a:spcAft>
                <a:spcPts val="1000"/>
              </a:spcAft>
            </a:pPr>
            <a:endParaRPr lang="en-IN" sz="1600">
              <a:latin typeface="Times New Roman" pitchFamily="18" charset="0"/>
            </a:endParaRPr>
          </a:p>
          <a:p>
            <a:pPr>
              <a:spcAft>
                <a:spcPts val="1000"/>
              </a:spcAft>
            </a:pPr>
            <a:endParaRPr lang="en-IN" sz="1600">
              <a:latin typeface="Times New Roman" pitchFamily="18" charset="0"/>
            </a:endParaRPr>
          </a:p>
          <a:p>
            <a:endParaRPr lang="en-US" sz="2800"/>
          </a:p>
        </p:txBody>
      </p:sp>
      <p:sp>
        <p:nvSpPr>
          <p:cNvPr id="46088" name="Rectangle 6"/>
          <p:cNvSpPr>
            <a:spLocks noChangeArrowheads="1"/>
          </p:cNvSpPr>
          <p:nvPr/>
        </p:nvSpPr>
        <p:spPr bwMode="auto">
          <a:xfrm>
            <a:off x="5181600" y="4038600"/>
            <a:ext cx="2438400" cy="1219200"/>
          </a:xfrm>
          <a:prstGeom prst="rect">
            <a:avLst/>
          </a:prstGeom>
          <a:solidFill>
            <a:srgbClr val="FFFFFF"/>
          </a:solidFill>
          <a:ln w="31750">
            <a:solidFill>
              <a:srgbClr val="9BBB59"/>
            </a:solidFill>
            <a:miter lim="800000"/>
            <a:headEnd/>
            <a:tailEnd/>
          </a:ln>
        </p:spPr>
        <p:txBody>
          <a:bodyPr/>
          <a:lstStyle/>
          <a:p>
            <a:pPr algn="ctr">
              <a:spcAft>
                <a:spcPts val="1000"/>
              </a:spcAft>
            </a:pPr>
            <a:r>
              <a:rPr lang="en-IN" b="1">
                <a:solidFill>
                  <a:srgbClr val="0033CC"/>
                </a:solidFill>
                <a:latin typeface="Calibri" pitchFamily="34" charset="0"/>
              </a:rPr>
              <a:t>Do</a:t>
            </a:r>
          </a:p>
          <a:p>
            <a:pPr algn="ctr">
              <a:spcAft>
                <a:spcPts val="1000"/>
              </a:spcAft>
            </a:pPr>
            <a:r>
              <a:rPr lang="en-US" sz="1600" b="1">
                <a:latin typeface="Calibri" pitchFamily="34" charset="0"/>
              </a:rPr>
              <a:t>PPAP Implementation and submission of PPAP Parts and Documents</a:t>
            </a:r>
            <a:endParaRPr lang="en-IN" sz="1600">
              <a:latin typeface="Times New Roman" pitchFamily="18" charset="0"/>
            </a:endParaRPr>
          </a:p>
          <a:p>
            <a:pPr algn="ctr">
              <a:spcAft>
                <a:spcPts val="1000"/>
              </a:spcAft>
            </a:pPr>
            <a:endParaRPr lang="en-IN" sz="1600">
              <a:latin typeface="Times New Roman" pitchFamily="18" charset="0"/>
            </a:endParaRPr>
          </a:p>
          <a:p>
            <a:endParaRPr lang="en-US" sz="2800"/>
          </a:p>
        </p:txBody>
      </p:sp>
      <p:sp>
        <p:nvSpPr>
          <p:cNvPr id="44039" name="Rectangle 7"/>
          <p:cNvSpPr>
            <a:spLocks noChangeArrowheads="1"/>
          </p:cNvSpPr>
          <p:nvPr/>
        </p:nvSpPr>
        <p:spPr bwMode="auto">
          <a:xfrm>
            <a:off x="1933575" y="4038600"/>
            <a:ext cx="2409825" cy="1219200"/>
          </a:xfrm>
          <a:prstGeom prst="rect">
            <a:avLst/>
          </a:prstGeom>
          <a:solidFill>
            <a:srgbClr val="FFFFFF"/>
          </a:solidFill>
          <a:ln w="31750">
            <a:solidFill>
              <a:srgbClr val="4F81BD"/>
            </a:solidFill>
            <a:miter lim="800000"/>
            <a:headEnd/>
            <a:tailEnd/>
          </a:ln>
          <a:effectLst/>
        </p:spPr>
        <p:txBody>
          <a:bodyPr/>
          <a:lstStyle/>
          <a:p>
            <a:pPr algn="ctr">
              <a:spcAft>
                <a:spcPts val="1000"/>
              </a:spcAft>
              <a:defRPr/>
            </a:pPr>
            <a:r>
              <a:rPr lang="en-IN" b="1" dirty="0">
                <a:solidFill>
                  <a:srgbClr val="0033CC"/>
                </a:solidFill>
                <a:latin typeface="Calibri" pitchFamily="34" charset="0"/>
              </a:rPr>
              <a:t>Check</a:t>
            </a:r>
            <a:endParaRPr lang="en-IN" dirty="0">
              <a:solidFill>
                <a:srgbClr val="0033CC"/>
              </a:solidFill>
              <a:latin typeface="Times New Roman" pitchFamily="18" charset="0"/>
            </a:endParaRPr>
          </a:p>
          <a:p>
            <a:pPr algn="ctr">
              <a:spcAft>
                <a:spcPts val="0"/>
              </a:spcAft>
              <a:defRPr/>
            </a:pPr>
            <a:r>
              <a:rPr lang="en-US" sz="1600" b="1" dirty="0">
                <a:latin typeface="+mj-lt"/>
              </a:rPr>
              <a:t>Review / Verification of PPAP Documents and </a:t>
            </a:r>
          </a:p>
          <a:p>
            <a:pPr algn="ctr">
              <a:spcAft>
                <a:spcPts val="0"/>
              </a:spcAft>
              <a:defRPr/>
            </a:pPr>
            <a:r>
              <a:rPr lang="en-US" sz="1600" b="1" dirty="0">
                <a:latin typeface="+mj-lt"/>
              </a:rPr>
              <a:t>PSW Sign-off</a:t>
            </a:r>
            <a:endParaRPr lang="en-IN" sz="1600" b="1" dirty="0">
              <a:latin typeface="+mj-lt"/>
            </a:endParaRPr>
          </a:p>
          <a:p>
            <a:pPr>
              <a:defRPr/>
            </a:pPr>
            <a:endParaRPr lang="en-US" sz="2800" dirty="0"/>
          </a:p>
        </p:txBody>
      </p:sp>
      <p:sp>
        <p:nvSpPr>
          <p:cNvPr id="46090" name="Rectangle 8"/>
          <p:cNvSpPr>
            <a:spLocks noChangeArrowheads="1"/>
          </p:cNvSpPr>
          <p:nvPr/>
        </p:nvSpPr>
        <p:spPr bwMode="auto">
          <a:xfrm>
            <a:off x="2286000" y="2209800"/>
            <a:ext cx="2133600" cy="1219200"/>
          </a:xfrm>
          <a:prstGeom prst="rect">
            <a:avLst/>
          </a:prstGeom>
          <a:solidFill>
            <a:srgbClr val="FFFFFF"/>
          </a:solidFill>
          <a:ln w="31750">
            <a:solidFill>
              <a:srgbClr val="C0504D"/>
            </a:solidFill>
            <a:miter lim="800000"/>
            <a:headEnd/>
            <a:tailEnd/>
          </a:ln>
        </p:spPr>
        <p:txBody>
          <a:bodyPr/>
          <a:lstStyle/>
          <a:p>
            <a:pPr algn="ctr">
              <a:spcAft>
                <a:spcPts val="1000"/>
              </a:spcAft>
            </a:pPr>
            <a:r>
              <a:rPr lang="en-IN" b="1">
                <a:solidFill>
                  <a:srgbClr val="0033CC"/>
                </a:solidFill>
                <a:latin typeface="Calibri" pitchFamily="34" charset="0"/>
              </a:rPr>
              <a:t>Act</a:t>
            </a:r>
          </a:p>
          <a:p>
            <a:pPr algn="ctr">
              <a:spcAft>
                <a:spcPts val="1000"/>
              </a:spcAft>
            </a:pPr>
            <a:r>
              <a:rPr lang="en-US" sz="1600" b="1">
                <a:latin typeface="Calibri" pitchFamily="34" charset="0"/>
              </a:rPr>
              <a:t>Action Plan based on the PPAP Status</a:t>
            </a:r>
            <a:endParaRPr lang="en-IN" sz="1600" b="1">
              <a:latin typeface="Calibri" pitchFamily="34" charset="0"/>
            </a:endParaRPr>
          </a:p>
          <a:p>
            <a:pPr algn="ctr">
              <a:spcAft>
                <a:spcPts val="1000"/>
              </a:spcAft>
            </a:pPr>
            <a:endParaRPr lang="en-IN" sz="1600">
              <a:latin typeface="Times New Roman" pitchFamily="18" charset="0"/>
            </a:endParaRPr>
          </a:p>
          <a:p>
            <a:endParaRPr lang="en-US" sz="2800"/>
          </a:p>
        </p:txBody>
      </p:sp>
      <p:sp>
        <p:nvSpPr>
          <p:cNvPr id="44041" name="AutoShape 9"/>
          <p:cNvSpPr>
            <a:spLocks noChangeArrowheads="1"/>
          </p:cNvSpPr>
          <p:nvPr/>
        </p:nvSpPr>
        <p:spPr bwMode="auto">
          <a:xfrm>
            <a:off x="4233863" y="574675"/>
            <a:ext cx="1328737" cy="64452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a:lstStyle/>
          <a:p>
            <a:pPr fontAlgn="auto">
              <a:spcBef>
                <a:spcPts val="0"/>
              </a:spcBef>
              <a:spcAft>
                <a:spcPts val="0"/>
              </a:spcAft>
              <a:defRPr/>
            </a:pPr>
            <a:endParaRPr lang="en-IN" dirty="0">
              <a:latin typeface="+mn-lt"/>
              <a:cs typeface="+mn-cs"/>
            </a:endParaRPr>
          </a:p>
        </p:txBody>
      </p:sp>
      <p:sp>
        <p:nvSpPr>
          <p:cNvPr id="44042" name="Rectangle 10"/>
          <p:cNvSpPr>
            <a:spLocks noChangeArrowheads="1"/>
          </p:cNvSpPr>
          <p:nvPr/>
        </p:nvSpPr>
        <p:spPr bwMode="auto">
          <a:xfrm>
            <a:off x="6134100" y="533400"/>
            <a:ext cx="2781300" cy="528638"/>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a:lstStyle/>
          <a:p>
            <a:pPr algn="ctr">
              <a:spcAft>
                <a:spcPts val="1000"/>
              </a:spcAft>
              <a:defRPr/>
            </a:pPr>
            <a:r>
              <a:rPr lang="en-IN" sz="2000" b="1" dirty="0">
                <a:latin typeface="Calibri" pitchFamily="34" charset="0"/>
              </a:rPr>
              <a:t>Continual Improvement</a:t>
            </a:r>
            <a:endParaRPr lang="en-US" sz="3200" b="1" dirty="0"/>
          </a:p>
        </p:txBody>
      </p:sp>
    </p:spTree>
  </p:cSld>
  <p:clrMapOvr>
    <a:masterClrMapping/>
  </p:clrMapOvr>
  <p:transition spd="slow">
    <p:blinds/>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p:cNvPicPr>
            <a:picLocks noChangeAspect="1" noChangeArrowheads="1"/>
          </p:cNvPicPr>
          <p:nvPr/>
        </p:nvPicPr>
        <p:blipFill>
          <a:blip r:embed="rId2"/>
          <a:srcRect/>
          <a:stretch>
            <a:fillRect/>
          </a:stretch>
        </p:blipFill>
        <p:spPr bwMode="auto">
          <a:xfrm>
            <a:off x="2514600" y="669508"/>
            <a:ext cx="4572000" cy="3373856"/>
          </a:xfrm>
          <a:prstGeom prst="rect">
            <a:avLst/>
          </a:prstGeom>
          <a:noFill/>
          <a:ln w="9525">
            <a:noFill/>
            <a:miter lim="800000"/>
            <a:headEnd/>
            <a:tailEnd/>
          </a:ln>
        </p:spPr>
      </p:pic>
      <p:sp>
        <p:nvSpPr>
          <p:cNvPr id="37891" name="WordArt 3"/>
          <p:cNvSpPr>
            <a:spLocks noChangeArrowheads="1" noChangeShapeType="1" noTextEdit="1"/>
          </p:cNvSpPr>
          <p:nvPr/>
        </p:nvSpPr>
        <p:spPr bwMode="auto">
          <a:xfrm>
            <a:off x="3505200" y="4343400"/>
            <a:ext cx="2819400" cy="1219200"/>
          </a:xfrm>
          <a:prstGeom prst="rect">
            <a:avLst/>
          </a:prstGeom>
        </p:spPr>
        <p:txBody>
          <a:bodyPr wrap="none" fromWordArt="1">
            <a:prstTxWarp prst="textCascadeUp">
              <a:avLst>
                <a:gd name="adj" fmla="val 100000"/>
              </a:avLst>
            </a:prstTxWarp>
            <a:scene3d>
              <a:camera prst="legacyPerspectiveFront">
                <a:rot lat="20519958" lon="1080000" rev="0"/>
              </a:camera>
              <a:lightRig rig="legacyHarsh2" dir="b"/>
            </a:scene3d>
            <a:sp3d extrusionH="430200" prstMaterial="legacyMatte">
              <a:extrusionClr>
                <a:srgbClr val="FF6600"/>
              </a:extrusionClr>
            </a:sp3d>
          </a:bodyPr>
          <a:lstStyle/>
          <a:p>
            <a:pPr algn="ctr"/>
            <a:r>
              <a:rPr lang="en-IN" sz="3600" i="1" kern="10" dirty="0">
                <a:ln w="9525">
                  <a:round/>
                  <a:headEnd/>
                  <a:tailEnd/>
                </a:ln>
                <a:gradFill rotWithShape="1">
                  <a:gsLst>
                    <a:gs pos="0">
                      <a:srgbClr val="FFE701"/>
                    </a:gs>
                    <a:gs pos="100000">
                      <a:srgbClr val="FE3E02"/>
                    </a:gs>
                  </a:gsLst>
                  <a:lin ang="5400000" scaled="1"/>
                </a:gradFill>
                <a:latin typeface="Impact"/>
              </a:rPr>
              <a:t>THANK YOU</a:t>
            </a:r>
          </a:p>
        </p:txBody>
      </p:sp>
      <p:sp>
        <p:nvSpPr>
          <p:cNvPr id="6" name="Slide Number Placeholder 5"/>
          <p:cNvSpPr>
            <a:spLocks noGrp="1"/>
          </p:cNvSpPr>
          <p:nvPr>
            <p:ph type="sldNum" sz="quarter" idx="12"/>
          </p:nvPr>
        </p:nvSpPr>
        <p:spPr/>
        <p:txBody>
          <a:bodyPr/>
          <a:lstStyle/>
          <a:p>
            <a:fld id="{43BFF02F-4AB1-422E-9DEB-B8041E6EFE6A}" type="slidenum">
              <a:rPr lang="en-US" smtClean="0"/>
              <a:pPr/>
              <a:t>23</a:t>
            </a:fld>
            <a:endParaRPr lang="en-US" dirty="0"/>
          </a:p>
        </p:txBody>
      </p:sp>
    </p:spTree>
  </p:cSld>
  <p:clrMapOvr>
    <a:masterClrMapping/>
  </p:clrMapOvr>
  <p:transition spd="slow">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447800"/>
            <a:ext cx="8534400" cy="4154984"/>
          </a:xfrm>
          <a:prstGeom prst="rect">
            <a:avLst/>
          </a:prstGeom>
        </p:spPr>
        <p:txBody>
          <a:bodyPr wrap="square">
            <a:spAutoFit/>
          </a:bodyPr>
          <a:lstStyle/>
          <a:p>
            <a:pPr algn="just"/>
            <a:r>
              <a:rPr lang="en-US" sz="2400" u="sng" dirty="0" smtClean="0">
                <a:solidFill>
                  <a:srgbClr val="0000FF"/>
                </a:solidFill>
                <a:latin typeface="+mj-lt"/>
              </a:rPr>
              <a:t>ISO/TS 16949:2009-QMS Requirements</a:t>
            </a:r>
            <a:endParaRPr lang="en-IN" sz="2400" u="sng" dirty="0" smtClean="0">
              <a:solidFill>
                <a:srgbClr val="0000FF"/>
              </a:solidFill>
              <a:latin typeface="+mj-lt"/>
            </a:endParaRPr>
          </a:p>
          <a:p>
            <a:pPr algn="just"/>
            <a:endParaRPr lang="en-IN" sz="2400" b="1" dirty="0" smtClean="0">
              <a:latin typeface="+mj-lt"/>
            </a:endParaRPr>
          </a:p>
          <a:p>
            <a:pPr algn="just"/>
            <a:r>
              <a:rPr lang="en-IN" sz="2400" b="1" dirty="0" smtClean="0">
                <a:latin typeface="+mj-lt"/>
              </a:rPr>
              <a:t>7.3.6.3 Product approval process</a:t>
            </a:r>
          </a:p>
          <a:p>
            <a:pPr algn="just"/>
            <a:r>
              <a:rPr lang="en-IN" sz="2400" dirty="0" smtClean="0">
                <a:latin typeface="+mj-lt"/>
              </a:rPr>
              <a:t>The organization shall conform to a product and manufacturing process approval procedure recognized by the customer .</a:t>
            </a:r>
          </a:p>
          <a:p>
            <a:pPr algn="just"/>
            <a:endParaRPr lang="en-IN" sz="2400" dirty="0" smtClean="0">
              <a:latin typeface="+mj-lt"/>
            </a:endParaRPr>
          </a:p>
          <a:p>
            <a:pPr algn="just"/>
            <a:r>
              <a:rPr lang="en-IN" sz="2400" dirty="0" smtClean="0">
                <a:latin typeface="+mj-lt"/>
              </a:rPr>
              <a:t>NOTE Product approval should be subsequent to the verification of the manufacturing process. </a:t>
            </a:r>
          </a:p>
          <a:p>
            <a:pPr algn="just"/>
            <a:endParaRPr lang="en-IN" sz="2400" dirty="0" smtClean="0">
              <a:latin typeface="+mj-lt"/>
            </a:endParaRPr>
          </a:p>
          <a:p>
            <a:pPr algn="just"/>
            <a:r>
              <a:rPr lang="en-IN" sz="2400" dirty="0" smtClean="0">
                <a:latin typeface="+mj-lt"/>
              </a:rPr>
              <a:t>This product and manufacturing process approval procedure shall also be applied to suppliers.</a:t>
            </a:r>
            <a:endParaRPr lang="en-IN" sz="2400" dirty="0">
              <a:latin typeface="+mj-lt"/>
            </a:endParaRPr>
          </a:p>
        </p:txBody>
      </p:sp>
      <p:sp>
        <p:nvSpPr>
          <p:cNvPr id="4" name="TextBox 8"/>
          <p:cNvSpPr txBox="1">
            <a:spLocks noChangeArrowheads="1"/>
          </p:cNvSpPr>
          <p:nvPr/>
        </p:nvSpPr>
        <p:spPr bwMode="auto">
          <a:xfrm>
            <a:off x="1552339" y="619125"/>
            <a:ext cx="6143861" cy="523220"/>
          </a:xfrm>
          <a:prstGeom prst="rect">
            <a:avLst/>
          </a:prstGeom>
          <a:noFill/>
          <a:ln w="9525">
            <a:noFill/>
            <a:miter lim="800000"/>
            <a:headEnd/>
            <a:tailEnd/>
          </a:ln>
        </p:spPr>
        <p:txBody>
          <a:bodyPr wrap="none">
            <a:spAutoFit/>
          </a:bodyPr>
          <a:lstStyle/>
          <a:p>
            <a:r>
              <a:rPr lang="en-US" sz="2800" dirty="0" smtClean="0">
                <a:solidFill>
                  <a:schemeClr val="tx2"/>
                </a:solidFill>
                <a:latin typeface="Verdana" pitchFamily="34" charset="0"/>
                <a:ea typeface="+mj-ea"/>
                <a:cs typeface="+mj-cs"/>
              </a:rPr>
              <a:t>Production Part Approval Process</a:t>
            </a:r>
          </a:p>
        </p:txBody>
      </p:sp>
      <p:sp>
        <p:nvSpPr>
          <p:cNvPr id="6" name="Slide Number Placeholder 5"/>
          <p:cNvSpPr>
            <a:spLocks noGrp="1"/>
          </p:cNvSpPr>
          <p:nvPr>
            <p:ph type="sldNum" sz="quarter" idx="12"/>
          </p:nvPr>
        </p:nvSpPr>
        <p:spPr/>
        <p:txBody>
          <a:bodyPr/>
          <a:lstStyle/>
          <a:p>
            <a:fld id="{43BFF02F-4AB1-422E-9DEB-B8041E6EFE6A}" type="slidenum">
              <a:rPr lang="en-US" smtClean="0"/>
              <a:pPr/>
              <a:t>3</a:t>
            </a:fld>
            <a:endParaRPr lang="en-US" dirty="0"/>
          </a:p>
        </p:txBody>
      </p:sp>
    </p:spTree>
  </p:cSld>
  <p:clrMapOvr>
    <a:masterClrMapping/>
  </p:clrMapOvr>
  <p:transition spd="slow">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143000"/>
            <a:ext cx="8915400" cy="4747453"/>
          </a:xfrm>
          <a:prstGeom prst="rect">
            <a:avLst/>
          </a:prstGeom>
        </p:spPr>
        <p:txBody>
          <a:bodyPr wrap="square">
            <a:spAutoFit/>
          </a:bodyPr>
          <a:lstStyle/>
          <a:p>
            <a:pPr marL="339725" indent="-339725" algn="just" eaLnBrk="0" hangingPunct="0">
              <a:lnSpc>
                <a:spcPct val="125000"/>
              </a:lnSpc>
              <a:buFont typeface="Symbol" pitchFamily="18" charset="2"/>
              <a:buChar char="·"/>
            </a:pPr>
            <a:endParaRPr lang="en-US" sz="2200" dirty="0" smtClean="0">
              <a:latin typeface="+mj-lt"/>
            </a:endParaRPr>
          </a:p>
          <a:p>
            <a:pPr marL="339725" indent="-339725" algn="just" eaLnBrk="0" hangingPunct="0">
              <a:lnSpc>
                <a:spcPct val="125000"/>
              </a:lnSpc>
              <a:buFont typeface="Symbol" pitchFamily="18" charset="2"/>
              <a:buChar char="·"/>
            </a:pPr>
            <a:r>
              <a:rPr lang="en-US" sz="2200" dirty="0" smtClean="0">
                <a:latin typeface="+mj-lt"/>
              </a:rPr>
              <a:t>If an Organization decides to comply with PPAP Manual, all requirements in PPAP manual must be complied.</a:t>
            </a:r>
          </a:p>
          <a:p>
            <a:pPr marL="339725" indent="-339725" algn="just" eaLnBrk="0" hangingPunct="0">
              <a:lnSpc>
                <a:spcPct val="125000"/>
              </a:lnSpc>
              <a:buFont typeface="Symbol" pitchFamily="18" charset="2"/>
              <a:buChar char="·"/>
            </a:pPr>
            <a:r>
              <a:rPr lang="en-US" sz="2200" dirty="0" smtClean="0">
                <a:latin typeface="+mj-lt"/>
              </a:rPr>
              <a:t>All changes affecting production process environment are to be validated properly and records shall be maintained</a:t>
            </a:r>
          </a:p>
          <a:p>
            <a:pPr marL="339725" indent="-339725" algn="just" eaLnBrk="0" hangingPunct="0">
              <a:lnSpc>
                <a:spcPct val="125000"/>
              </a:lnSpc>
              <a:buFont typeface="Symbol" pitchFamily="18" charset="2"/>
              <a:buChar char="·"/>
            </a:pPr>
            <a:r>
              <a:rPr lang="en-US" sz="2200" dirty="0" smtClean="0">
                <a:latin typeface="+mj-lt"/>
              </a:rPr>
              <a:t>PPAP Policies &amp; Procedures must be in Place, whether customer requires it or not.</a:t>
            </a:r>
          </a:p>
          <a:p>
            <a:pPr marL="339725" indent="-339725" algn="just" eaLnBrk="0" hangingPunct="0">
              <a:lnSpc>
                <a:spcPct val="125000"/>
              </a:lnSpc>
              <a:buFont typeface="Symbol" pitchFamily="18" charset="2"/>
              <a:buChar char="·"/>
            </a:pPr>
            <a:r>
              <a:rPr lang="en-US" sz="2200" dirty="0" smtClean="0">
                <a:latin typeface="+mj-lt"/>
              </a:rPr>
              <a:t>PPAP documentation  must be available for all active parts or Corrective action plan for PPAP going forward (intended).</a:t>
            </a:r>
          </a:p>
          <a:p>
            <a:pPr marL="339725" indent="-339725" algn="just" eaLnBrk="0" hangingPunct="0">
              <a:lnSpc>
                <a:spcPct val="125000"/>
              </a:lnSpc>
              <a:buFont typeface="Symbol" pitchFamily="18" charset="2"/>
              <a:buChar char="·"/>
            </a:pPr>
            <a:r>
              <a:rPr lang="en-US" sz="2200" i="1" dirty="0" smtClean="0">
                <a:latin typeface="+mj-lt"/>
              </a:rPr>
              <a:t>For Bulk Materials, PPAP is not required unless requested by customer</a:t>
            </a:r>
          </a:p>
          <a:p>
            <a:pPr marL="339725" indent="-339725" algn="just" eaLnBrk="0" hangingPunct="0">
              <a:lnSpc>
                <a:spcPct val="125000"/>
              </a:lnSpc>
              <a:buFont typeface="Symbol" pitchFamily="18" charset="2"/>
              <a:buChar char="·"/>
            </a:pPr>
            <a:r>
              <a:rPr lang="en-US" sz="2200" dirty="0" smtClean="0">
                <a:latin typeface="+mj-lt"/>
              </a:rPr>
              <a:t>PPAP records shall be maintained till the part is active + 1 calendar year</a:t>
            </a:r>
            <a:endParaRPr lang="en-IN" sz="2200" dirty="0">
              <a:latin typeface="+mj-lt"/>
            </a:endParaRPr>
          </a:p>
        </p:txBody>
      </p:sp>
      <p:sp>
        <p:nvSpPr>
          <p:cNvPr id="4" name="TextBox 8"/>
          <p:cNvSpPr txBox="1">
            <a:spLocks noChangeArrowheads="1"/>
          </p:cNvSpPr>
          <p:nvPr/>
        </p:nvSpPr>
        <p:spPr bwMode="auto">
          <a:xfrm>
            <a:off x="1552339" y="619125"/>
            <a:ext cx="6143861" cy="523220"/>
          </a:xfrm>
          <a:prstGeom prst="rect">
            <a:avLst/>
          </a:prstGeom>
          <a:noFill/>
          <a:ln w="9525">
            <a:noFill/>
            <a:miter lim="800000"/>
            <a:headEnd/>
            <a:tailEnd/>
          </a:ln>
        </p:spPr>
        <p:txBody>
          <a:bodyPr wrap="none">
            <a:spAutoFit/>
          </a:bodyPr>
          <a:lstStyle/>
          <a:p>
            <a:r>
              <a:rPr lang="en-US" sz="2800" dirty="0" smtClean="0">
                <a:solidFill>
                  <a:schemeClr val="tx2"/>
                </a:solidFill>
                <a:latin typeface="Verdana" pitchFamily="34" charset="0"/>
                <a:ea typeface="+mj-ea"/>
                <a:cs typeface="+mj-cs"/>
              </a:rPr>
              <a:t>Production Part Approval Process</a:t>
            </a:r>
          </a:p>
        </p:txBody>
      </p:sp>
      <p:sp>
        <p:nvSpPr>
          <p:cNvPr id="6" name="Slide Number Placeholder 5"/>
          <p:cNvSpPr>
            <a:spLocks noGrp="1"/>
          </p:cNvSpPr>
          <p:nvPr>
            <p:ph type="sldNum" sz="quarter" idx="12"/>
          </p:nvPr>
        </p:nvSpPr>
        <p:spPr/>
        <p:txBody>
          <a:bodyPr/>
          <a:lstStyle/>
          <a:p>
            <a:fld id="{43BFF02F-4AB1-422E-9DEB-B8041E6EFE6A}" type="slidenum">
              <a:rPr lang="en-US" smtClean="0"/>
              <a:pPr/>
              <a:t>4</a:t>
            </a:fld>
            <a:endParaRPr lang="en-US" dirty="0"/>
          </a:p>
        </p:txBody>
      </p:sp>
    </p:spTree>
  </p:cSld>
  <p:clrMapOvr>
    <a:masterClrMapping/>
  </p:clrMapOvr>
  <p:transition spd="slow">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1371600"/>
            <a:ext cx="8915400" cy="4213141"/>
          </a:xfrm>
          <a:prstGeom prst="rect">
            <a:avLst/>
          </a:prstGeom>
        </p:spPr>
        <p:txBody>
          <a:bodyPr wrap="square">
            <a:spAutoFit/>
          </a:bodyPr>
          <a:lstStyle/>
          <a:p>
            <a:pPr marL="339725" indent="-339725" algn="just" eaLnBrk="0" hangingPunct="0">
              <a:lnSpc>
                <a:spcPct val="125000"/>
              </a:lnSpc>
              <a:buFont typeface="Symbol" pitchFamily="18" charset="2"/>
              <a:buChar char="·"/>
            </a:pPr>
            <a:r>
              <a:rPr lang="en-US" sz="2400" dirty="0" smtClean="0">
                <a:latin typeface="+mj-lt"/>
              </a:rPr>
              <a:t>Phase 1 – Plan and Define</a:t>
            </a:r>
          </a:p>
          <a:p>
            <a:pPr marL="339725" indent="-339725" algn="just" eaLnBrk="0" hangingPunct="0">
              <a:lnSpc>
                <a:spcPct val="125000"/>
              </a:lnSpc>
              <a:buFont typeface="Symbol" pitchFamily="18" charset="2"/>
              <a:buChar char="·"/>
            </a:pPr>
            <a:endParaRPr lang="en-US" sz="2400" dirty="0" smtClean="0">
              <a:latin typeface="+mj-lt"/>
            </a:endParaRPr>
          </a:p>
          <a:p>
            <a:pPr marL="339725" indent="-339725" algn="just" eaLnBrk="0" hangingPunct="0">
              <a:lnSpc>
                <a:spcPct val="125000"/>
              </a:lnSpc>
              <a:buFont typeface="Symbol" pitchFamily="18" charset="2"/>
              <a:buChar char="·"/>
            </a:pPr>
            <a:r>
              <a:rPr lang="en-US" sz="2400" dirty="0" smtClean="0">
                <a:latin typeface="+mj-lt"/>
              </a:rPr>
              <a:t>Phase 2 – Product Design and Development</a:t>
            </a:r>
          </a:p>
          <a:p>
            <a:pPr marL="339725" indent="-339725" algn="just" eaLnBrk="0" hangingPunct="0">
              <a:lnSpc>
                <a:spcPct val="125000"/>
              </a:lnSpc>
              <a:buFont typeface="Symbol" pitchFamily="18" charset="2"/>
              <a:buChar char="·"/>
            </a:pPr>
            <a:endParaRPr lang="en-US" sz="2400" dirty="0" smtClean="0">
              <a:latin typeface="+mj-lt"/>
            </a:endParaRPr>
          </a:p>
          <a:p>
            <a:pPr marL="339725" indent="-339725" algn="just" eaLnBrk="0" hangingPunct="0">
              <a:lnSpc>
                <a:spcPct val="125000"/>
              </a:lnSpc>
              <a:buFont typeface="Symbol" pitchFamily="18" charset="2"/>
              <a:buChar char="·"/>
            </a:pPr>
            <a:r>
              <a:rPr lang="en-US" sz="2400" dirty="0" smtClean="0">
                <a:latin typeface="+mj-lt"/>
              </a:rPr>
              <a:t>Phase 3 – Process Design and Development</a:t>
            </a:r>
          </a:p>
          <a:p>
            <a:pPr marL="339725" indent="-339725" algn="just" eaLnBrk="0" hangingPunct="0">
              <a:lnSpc>
                <a:spcPct val="125000"/>
              </a:lnSpc>
              <a:buFont typeface="Symbol" pitchFamily="18" charset="2"/>
              <a:buChar char="·"/>
            </a:pPr>
            <a:endParaRPr lang="en-US" sz="2400" dirty="0" smtClean="0">
              <a:latin typeface="+mj-lt"/>
            </a:endParaRPr>
          </a:p>
          <a:p>
            <a:pPr marL="339725" indent="-339725" algn="just" eaLnBrk="0" hangingPunct="0">
              <a:lnSpc>
                <a:spcPct val="125000"/>
              </a:lnSpc>
              <a:buFont typeface="Symbol" pitchFamily="18" charset="2"/>
              <a:buChar char="·"/>
            </a:pPr>
            <a:r>
              <a:rPr lang="en-US" sz="2400" b="1" i="1" dirty="0" smtClean="0">
                <a:latin typeface="+mj-lt"/>
              </a:rPr>
              <a:t>Phase 4 – Product and Process Validation</a:t>
            </a:r>
          </a:p>
          <a:p>
            <a:pPr marL="339725" indent="-339725" algn="just" eaLnBrk="0" hangingPunct="0">
              <a:lnSpc>
                <a:spcPct val="125000"/>
              </a:lnSpc>
              <a:buFont typeface="Symbol" pitchFamily="18" charset="2"/>
              <a:buChar char="·"/>
            </a:pPr>
            <a:endParaRPr lang="en-US" sz="2400" dirty="0" smtClean="0">
              <a:latin typeface="+mj-lt"/>
            </a:endParaRPr>
          </a:p>
          <a:p>
            <a:pPr marL="339725" indent="-339725" algn="just" eaLnBrk="0" hangingPunct="0">
              <a:lnSpc>
                <a:spcPct val="125000"/>
              </a:lnSpc>
              <a:buFont typeface="Symbol" pitchFamily="18" charset="2"/>
              <a:buChar char="·"/>
            </a:pPr>
            <a:r>
              <a:rPr lang="en-US" sz="2400" dirty="0" smtClean="0">
                <a:latin typeface="+mj-lt"/>
              </a:rPr>
              <a:t>Phase 5 – Feedback Assessment and Corrective action</a:t>
            </a:r>
          </a:p>
        </p:txBody>
      </p:sp>
      <p:sp>
        <p:nvSpPr>
          <p:cNvPr id="4" name="TextBox 8"/>
          <p:cNvSpPr txBox="1">
            <a:spLocks noChangeArrowheads="1"/>
          </p:cNvSpPr>
          <p:nvPr/>
        </p:nvSpPr>
        <p:spPr bwMode="auto">
          <a:xfrm>
            <a:off x="1552339" y="619125"/>
            <a:ext cx="5534261" cy="523220"/>
          </a:xfrm>
          <a:prstGeom prst="rect">
            <a:avLst/>
          </a:prstGeom>
          <a:noFill/>
          <a:ln w="9525">
            <a:noFill/>
            <a:miter lim="800000"/>
            <a:headEnd/>
            <a:tailEnd/>
          </a:ln>
        </p:spPr>
        <p:txBody>
          <a:bodyPr wrap="square">
            <a:spAutoFit/>
          </a:bodyPr>
          <a:lstStyle/>
          <a:p>
            <a:pPr algn="ctr"/>
            <a:r>
              <a:rPr lang="en-US" sz="2800" dirty="0" smtClean="0">
                <a:solidFill>
                  <a:schemeClr val="tx2"/>
                </a:solidFill>
                <a:latin typeface="Verdana" pitchFamily="34" charset="0"/>
                <a:ea typeface="+mj-ea"/>
                <a:cs typeface="+mj-cs"/>
              </a:rPr>
              <a:t>PHASES OF APQP</a:t>
            </a:r>
          </a:p>
        </p:txBody>
      </p:sp>
      <p:sp>
        <p:nvSpPr>
          <p:cNvPr id="6" name="Slide Number Placeholder 5"/>
          <p:cNvSpPr>
            <a:spLocks noGrp="1"/>
          </p:cNvSpPr>
          <p:nvPr>
            <p:ph type="sldNum" sz="quarter" idx="12"/>
          </p:nvPr>
        </p:nvSpPr>
        <p:spPr/>
        <p:txBody>
          <a:bodyPr/>
          <a:lstStyle/>
          <a:p>
            <a:fld id="{43BFF02F-4AB1-422E-9DEB-B8041E6EFE6A}" type="slidenum">
              <a:rPr lang="en-US" smtClean="0"/>
              <a:pPr/>
              <a:t>5</a:t>
            </a:fld>
            <a:endParaRPr lang="en-US" dirty="0"/>
          </a:p>
        </p:txBody>
      </p:sp>
    </p:spTree>
  </p:cSld>
  <p:clrMapOvr>
    <a:masterClrMapping/>
  </p:clrMapOvr>
  <p:transition spd="slow">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1371600"/>
            <a:ext cx="8915400" cy="5155257"/>
          </a:xfrm>
          <a:prstGeom prst="rect">
            <a:avLst/>
          </a:prstGeom>
        </p:spPr>
        <p:txBody>
          <a:bodyPr wrap="square">
            <a:spAutoFit/>
          </a:bodyPr>
          <a:lstStyle/>
          <a:p>
            <a:pPr marL="339725" indent="-339725" algn="just" eaLnBrk="0" hangingPunct="0">
              <a:lnSpc>
                <a:spcPct val="125000"/>
              </a:lnSpc>
            </a:pPr>
            <a:r>
              <a:rPr lang="en-US" sz="2400" b="1" dirty="0" smtClean="0">
                <a:latin typeface="+mj-lt"/>
              </a:rPr>
              <a:t>OUTPUTS OF PRODUCT &amp; PROCESS VALIDATION</a:t>
            </a:r>
          </a:p>
          <a:p>
            <a:pPr marL="339725" indent="-339725" algn="just" eaLnBrk="0" hangingPunct="0">
              <a:lnSpc>
                <a:spcPct val="125000"/>
              </a:lnSpc>
            </a:pPr>
            <a:endParaRPr lang="en-US" sz="2400" b="1" dirty="0" smtClean="0">
              <a:latin typeface="+mj-lt"/>
            </a:endParaRPr>
          </a:p>
          <a:p>
            <a:pPr lvl="2" algn="just">
              <a:buFont typeface="Symbol" pitchFamily="18" charset="2"/>
              <a:buChar char="·"/>
            </a:pPr>
            <a:r>
              <a:rPr lang="en-US" sz="2000" dirty="0" smtClean="0">
                <a:latin typeface="Arial" charset="0"/>
              </a:rPr>
              <a:t>  </a:t>
            </a:r>
            <a:r>
              <a:rPr lang="en-US" sz="2200" dirty="0" smtClean="0">
                <a:latin typeface="+mj-lt"/>
              </a:rPr>
              <a:t>Production trial run</a:t>
            </a:r>
          </a:p>
          <a:p>
            <a:pPr lvl="2" algn="just">
              <a:buFont typeface="Symbol" pitchFamily="18" charset="2"/>
              <a:buChar char="·"/>
            </a:pPr>
            <a:r>
              <a:rPr lang="en-US" sz="2200" dirty="0" smtClean="0">
                <a:latin typeface="+mj-lt"/>
              </a:rPr>
              <a:t>  Measurement systems evaluation</a:t>
            </a:r>
          </a:p>
          <a:p>
            <a:pPr lvl="2" algn="just">
              <a:buFont typeface="Symbol" pitchFamily="18" charset="2"/>
              <a:buChar char="·"/>
            </a:pPr>
            <a:r>
              <a:rPr lang="en-US" sz="2200" dirty="0" smtClean="0">
                <a:latin typeface="+mj-lt"/>
              </a:rPr>
              <a:t>  Preliminary process capability study</a:t>
            </a:r>
          </a:p>
          <a:p>
            <a:pPr lvl="2" algn="just">
              <a:buFont typeface="Symbol" pitchFamily="18" charset="2"/>
              <a:buChar char="·"/>
            </a:pPr>
            <a:r>
              <a:rPr lang="en-US" sz="2200" dirty="0" smtClean="0">
                <a:latin typeface="+mj-lt"/>
              </a:rPr>
              <a:t>  Production part approval</a:t>
            </a:r>
          </a:p>
          <a:p>
            <a:pPr lvl="2" algn="just">
              <a:buFont typeface="Symbol" pitchFamily="18" charset="2"/>
              <a:buChar char="·"/>
            </a:pPr>
            <a:r>
              <a:rPr lang="en-US" sz="2200" dirty="0" smtClean="0">
                <a:latin typeface="+mj-lt"/>
              </a:rPr>
              <a:t>  Production validation testing</a:t>
            </a:r>
          </a:p>
          <a:p>
            <a:pPr lvl="2" algn="just">
              <a:buFont typeface="Symbol" pitchFamily="18" charset="2"/>
              <a:buChar char="·"/>
            </a:pPr>
            <a:r>
              <a:rPr lang="en-US" sz="2200" dirty="0" smtClean="0">
                <a:latin typeface="+mj-lt"/>
              </a:rPr>
              <a:t>  Packaging evaluation</a:t>
            </a:r>
          </a:p>
          <a:p>
            <a:pPr lvl="2" algn="just">
              <a:buFont typeface="Symbol" pitchFamily="18" charset="2"/>
              <a:buChar char="·"/>
            </a:pPr>
            <a:r>
              <a:rPr lang="en-US" sz="2200" dirty="0" smtClean="0">
                <a:latin typeface="+mj-lt"/>
              </a:rPr>
              <a:t>  Production control plan</a:t>
            </a:r>
          </a:p>
          <a:p>
            <a:pPr lvl="2" algn="just">
              <a:buFont typeface="Symbol" pitchFamily="18" charset="2"/>
              <a:buChar char="·"/>
            </a:pPr>
            <a:r>
              <a:rPr lang="en-US" sz="2200" dirty="0" smtClean="0">
                <a:latin typeface="+mj-lt"/>
              </a:rPr>
              <a:t>  Quality planning sign-off and management support</a:t>
            </a:r>
            <a:endParaRPr lang="en-US" sz="2200" b="1" dirty="0" smtClean="0">
              <a:latin typeface="+mj-lt"/>
            </a:endParaRPr>
          </a:p>
          <a:p>
            <a:pPr>
              <a:spcBef>
                <a:spcPct val="50000"/>
              </a:spcBef>
            </a:pPr>
            <a:endParaRPr lang="en-US" sz="2200" dirty="0" smtClean="0">
              <a:latin typeface="+mj-lt"/>
            </a:endParaRPr>
          </a:p>
          <a:p>
            <a:pPr marL="339725" indent="-339725" algn="just" eaLnBrk="0" hangingPunct="0">
              <a:lnSpc>
                <a:spcPct val="125000"/>
              </a:lnSpc>
              <a:buFont typeface="Arial" pitchFamily="34" charset="0"/>
              <a:buChar char="•"/>
            </a:pPr>
            <a:endParaRPr lang="en-US" sz="2400" b="1" dirty="0" smtClean="0">
              <a:latin typeface="+mj-lt"/>
            </a:endParaRPr>
          </a:p>
          <a:p>
            <a:pPr marL="339725" indent="-339725" algn="just" eaLnBrk="0" hangingPunct="0">
              <a:lnSpc>
                <a:spcPct val="125000"/>
              </a:lnSpc>
            </a:pPr>
            <a:endParaRPr lang="en-US" sz="2400" b="1" dirty="0" smtClean="0">
              <a:latin typeface="+mj-lt"/>
            </a:endParaRPr>
          </a:p>
        </p:txBody>
      </p:sp>
      <p:sp>
        <p:nvSpPr>
          <p:cNvPr id="4" name="TextBox 8"/>
          <p:cNvSpPr txBox="1">
            <a:spLocks noChangeArrowheads="1"/>
          </p:cNvSpPr>
          <p:nvPr/>
        </p:nvSpPr>
        <p:spPr bwMode="auto">
          <a:xfrm>
            <a:off x="1552339" y="619125"/>
            <a:ext cx="5534261" cy="523220"/>
          </a:xfrm>
          <a:prstGeom prst="rect">
            <a:avLst/>
          </a:prstGeom>
          <a:noFill/>
          <a:ln w="9525">
            <a:noFill/>
            <a:miter lim="800000"/>
            <a:headEnd/>
            <a:tailEnd/>
          </a:ln>
        </p:spPr>
        <p:txBody>
          <a:bodyPr wrap="square">
            <a:spAutoFit/>
          </a:bodyPr>
          <a:lstStyle/>
          <a:p>
            <a:pPr algn="ctr"/>
            <a:r>
              <a:rPr lang="en-US" sz="2800" dirty="0" smtClean="0">
                <a:solidFill>
                  <a:schemeClr val="tx2"/>
                </a:solidFill>
                <a:latin typeface="Verdana" pitchFamily="34" charset="0"/>
                <a:ea typeface="+mj-ea"/>
                <a:cs typeface="+mj-cs"/>
              </a:rPr>
              <a:t>PHASES OF APQP</a:t>
            </a:r>
          </a:p>
        </p:txBody>
      </p:sp>
      <p:sp>
        <p:nvSpPr>
          <p:cNvPr id="6" name="Slide Number Placeholder 5"/>
          <p:cNvSpPr>
            <a:spLocks noGrp="1"/>
          </p:cNvSpPr>
          <p:nvPr>
            <p:ph type="sldNum" sz="quarter" idx="12"/>
          </p:nvPr>
        </p:nvSpPr>
        <p:spPr/>
        <p:txBody>
          <a:bodyPr/>
          <a:lstStyle/>
          <a:p>
            <a:fld id="{43BFF02F-4AB1-422E-9DEB-B8041E6EFE6A}" type="slidenum">
              <a:rPr lang="en-US" smtClean="0"/>
              <a:pPr/>
              <a:t>6</a:t>
            </a:fld>
            <a:endParaRPr lang="en-US" dirty="0"/>
          </a:p>
        </p:txBody>
      </p:sp>
    </p:spTree>
  </p:cSld>
  <p:clrMapOvr>
    <a:masterClrMapping/>
  </p:clrMapOvr>
  <p:transition spd="slow">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ChangeArrowheads="1"/>
          </p:cNvSpPr>
          <p:nvPr/>
        </p:nvSpPr>
        <p:spPr bwMode="auto">
          <a:xfrm>
            <a:off x="152400" y="917575"/>
            <a:ext cx="1371600" cy="5486400"/>
          </a:xfrm>
          <a:prstGeom prst="rect">
            <a:avLst/>
          </a:prstGeom>
          <a:solidFill>
            <a:srgbClr val="FFFFFF"/>
          </a:solidFill>
          <a:ln w="9525">
            <a:solidFill>
              <a:srgbClr val="000000"/>
            </a:solidFill>
            <a:miter lim="800000"/>
            <a:headEnd/>
            <a:tailEnd/>
          </a:ln>
        </p:spPr>
        <p:txBody>
          <a:bodyPr/>
          <a:lstStyle/>
          <a:p>
            <a:pPr algn="ctr" eaLnBrk="0" hangingPunct="0"/>
            <a:r>
              <a:rPr lang="en-US" sz="1200" b="1" dirty="0">
                <a:latin typeface="+mj-lt"/>
              </a:rPr>
              <a:t>CUSTOMER</a:t>
            </a:r>
          </a:p>
        </p:txBody>
      </p:sp>
      <p:sp>
        <p:nvSpPr>
          <p:cNvPr id="10246" name="Rectangle 4"/>
          <p:cNvSpPr>
            <a:spLocks noChangeArrowheads="1"/>
          </p:cNvSpPr>
          <p:nvPr/>
        </p:nvSpPr>
        <p:spPr bwMode="auto">
          <a:xfrm>
            <a:off x="228600" y="1274763"/>
            <a:ext cx="1143000" cy="785812"/>
          </a:xfrm>
          <a:prstGeom prst="rect">
            <a:avLst/>
          </a:prstGeom>
          <a:solidFill>
            <a:srgbClr val="FFFFFF"/>
          </a:solidFill>
          <a:ln w="9525">
            <a:solidFill>
              <a:srgbClr val="000000"/>
            </a:solidFill>
            <a:miter lim="800000"/>
            <a:headEnd/>
            <a:tailEnd/>
          </a:ln>
        </p:spPr>
        <p:txBody>
          <a:bodyPr/>
          <a:lstStyle/>
          <a:p>
            <a:pPr algn="ctr" eaLnBrk="0" hangingPunct="0"/>
            <a:r>
              <a:rPr lang="en-US" sz="1200" dirty="0">
                <a:latin typeface="+mj-lt"/>
              </a:rPr>
              <a:t>Customer P.O./ Customer – Spec. Requirements</a:t>
            </a:r>
          </a:p>
        </p:txBody>
      </p:sp>
      <p:sp>
        <p:nvSpPr>
          <p:cNvPr id="10247" name="Rectangle 5"/>
          <p:cNvSpPr>
            <a:spLocks noChangeArrowheads="1"/>
          </p:cNvSpPr>
          <p:nvPr/>
        </p:nvSpPr>
        <p:spPr bwMode="auto">
          <a:xfrm>
            <a:off x="203200" y="2341563"/>
            <a:ext cx="1155700" cy="747712"/>
          </a:xfrm>
          <a:prstGeom prst="rect">
            <a:avLst/>
          </a:prstGeom>
          <a:solidFill>
            <a:srgbClr val="FFFFFF"/>
          </a:solidFill>
          <a:ln w="9525">
            <a:solidFill>
              <a:srgbClr val="000000"/>
            </a:solidFill>
            <a:miter lim="800000"/>
            <a:headEnd/>
            <a:tailEnd/>
          </a:ln>
        </p:spPr>
        <p:txBody>
          <a:bodyPr/>
          <a:lstStyle/>
          <a:p>
            <a:pPr algn="ctr" eaLnBrk="0" hangingPunct="0"/>
            <a:r>
              <a:rPr lang="en-US" sz="1200" dirty="0">
                <a:latin typeface="+mj-lt"/>
              </a:rPr>
              <a:t>Customer Part Design Requirements.</a:t>
            </a:r>
          </a:p>
        </p:txBody>
      </p:sp>
      <p:sp>
        <p:nvSpPr>
          <p:cNvPr id="10248" name="Rectangle 6"/>
          <p:cNvSpPr>
            <a:spLocks noChangeArrowheads="1"/>
          </p:cNvSpPr>
          <p:nvPr/>
        </p:nvSpPr>
        <p:spPr bwMode="auto">
          <a:xfrm>
            <a:off x="203200" y="3360738"/>
            <a:ext cx="1143000" cy="757237"/>
          </a:xfrm>
          <a:prstGeom prst="rect">
            <a:avLst/>
          </a:prstGeom>
          <a:solidFill>
            <a:srgbClr val="FFFFFF"/>
          </a:solidFill>
          <a:ln w="9525">
            <a:solidFill>
              <a:srgbClr val="000000"/>
            </a:solidFill>
            <a:miter lim="800000"/>
            <a:headEnd/>
            <a:tailEnd/>
          </a:ln>
        </p:spPr>
        <p:txBody>
          <a:bodyPr/>
          <a:lstStyle/>
          <a:p>
            <a:pPr algn="ctr" eaLnBrk="0" hangingPunct="0"/>
            <a:r>
              <a:rPr lang="en-US" sz="1200" dirty="0">
                <a:latin typeface="+mj-lt"/>
              </a:rPr>
              <a:t>Customer Process design Requirements</a:t>
            </a:r>
          </a:p>
        </p:txBody>
      </p:sp>
      <p:sp>
        <p:nvSpPr>
          <p:cNvPr id="10249" name="Rectangle 7"/>
          <p:cNvSpPr>
            <a:spLocks noChangeArrowheads="1"/>
          </p:cNvSpPr>
          <p:nvPr/>
        </p:nvSpPr>
        <p:spPr bwMode="auto">
          <a:xfrm>
            <a:off x="241300" y="4360863"/>
            <a:ext cx="1143000" cy="785812"/>
          </a:xfrm>
          <a:prstGeom prst="rect">
            <a:avLst/>
          </a:prstGeom>
          <a:solidFill>
            <a:srgbClr val="FFFFFF"/>
          </a:solidFill>
          <a:ln w="9525">
            <a:solidFill>
              <a:srgbClr val="000000"/>
            </a:solidFill>
            <a:miter lim="800000"/>
            <a:headEnd/>
            <a:tailEnd/>
          </a:ln>
        </p:spPr>
        <p:txBody>
          <a:bodyPr/>
          <a:lstStyle/>
          <a:p>
            <a:pPr algn="ctr" eaLnBrk="0" hangingPunct="0"/>
            <a:r>
              <a:rPr lang="en-US" sz="1200" dirty="0">
                <a:latin typeface="+mj-lt"/>
              </a:rPr>
              <a:t>Customer Specifications</a:t>
            </a:r>
          </a:p>
        </p:txBody>
      </p:sp>
      <p:sp>
        <p:nvSpPr>
          <p:cNvPr id="10250" name="Rectangle 8"/>
          <p:cNvSpPr>
            <a:spLocks noChangeArrowheads="1"/>
          </p:cNvSpPr>
          <p:nvPr/>
        </p:nvSpPr>
        <p:spPr bwMode="auto">
          <a:xfrm>
            <a:off x="239713" y="5389563"/>
            <a:ext cx="1143000" cy="785812"/>
          </a:xfrm>
          <a:prstGeom prst="rect">
            <a:avLst/>
          </a:prstGeom>
          <a:solidFill>
            <a:srgbClr val="FFFFFF"/>
          </a:solidFill>
          <a:ln w="9525">
            <a:solidFill>
              <a:srgbClr val="000000"/>
            </a:solidFill>
            <a:miter lim="800000"/>
            <a:headEnd/>
            <a:tailEnd/>
          </a:ln>
        </p:spPr>
        <p:txBody>
          <a:bodyPr/>
          <a:lstStyle/>
          <a:p>
            <a:pPr algn="ctr" eaLnBrk="0" hangingPunct="0"/>
            <a:r>
              <a:rPr lang="en-US" sz="1200" dirty="0">
                <a:latin typeface="+mj-lt"/>
              </a:rPr>
              <a:t>Customer Logistics Requirements</a:t>
            </a:r>
          </a:p>
        </p:txBody>
      </p:sp>
      <p:sp>
        <p:nvSpPr>
          <p:cNvPr id="10251" name="Rectangle 9"/>
          <p:cNvSpPr>
            <a:spLocks noChangeArrowheads="1"/>
          </p:cNvSpPr>
          <p:nvPr/>
        </p:nvSpPr>
        <p:spPr bwMode="auto">
          <a:xfrm>
            <a:off x="7620000" y="917575"/>
            <a:ext cx="1371600" cy="5486400"/>
          </a:xfrm>
          <a:prstGeom prst="rect">
            <a:avLst/>
          </a:prstGeom>
          <a:solidFill>
            <a:srgbClr val="FFFFFF"/>
          </a:solidFill>
          <a:ln w="9525">
            <a:solidFill>
              <a:srgbClr val="000000"/>
            </a:solidFill>
            <a:miter lim="800000"/>
            <a:headEnd/>
            <a:tailEnd/>
          </a:ln>
        </p:spPr>
        <p:txBody>
          <a:bodyPr/>
          <a:lstStyle/>
          <a:p>
            <a:pPr algn="ctr" eaLnBrk="0" hangingPunct="0"/>
            <a:r>
              <a:rPr lang="en-US" sz="1200" b="1" dirty="0">
                <a:latin typeface="+mj-lt"/>
              </a:rPr>
              <a:t>CUSTOMER</a:t>
            </a:r>
          </a:p>
        </p:txBody>
      </p:sp>
      <p:sp>
        <p:nvSpPr>
          <p:cNvPr id="10252" name="Rectangle 10"/>
          <p:cNvSpPr>
            <a:spLocks noChangeArrowheads="1"/>
          </p:cNvSpPr>
          <p:nvPr/>
        </p:nvSpPr>
        <p:spPr bwMode="auto">
          <a:xfrm>
            <a:off x="7723188" y="2570163"/>
            <a:ext cx="1155700" cy="747712"/>
          </a:xfrm>
          <a:prstGeom prst="rect">
            <a:avLst/>
          </a:prstGeom>
          <a:solidFill>
            <a:srgbClr val="FFFFFF"/>
          </a:solidFill>
          <a:ln w="9525">
            <a:solidFill>
              <a:srgbClr val="000000"/>
            </a:solidFill>
            <a:miter lim="800000"/>
            <a:headEnd/>
            <a:tailEnd/>
          </a:ln>
        </p:spPr>
        <p:txBody>
          <a:bodyPr/>
          <a:lstStyle/>
          <a:p>
            <a:pPr algn="ctr" eaLnBrk="0" hangingPunct="0"/>
            <a:r>
              <a:rPr lang="en-US" sz="1200" dirty="0">
                <a:latin typeface="+mj-lt"/>
              </a:rPr>
              <a:t>Receipt and Approval of Submitted PSW</a:t>
            </a:r>
          </a:p>
        </p:txBody>
      </p:sp>
      <p:sp>
        <p:nvSpPr>
          <p:cNvPr id="10253" name="Rectangle 11"/>
          <p:cNvSpPr>
            <a:spLocks noChangeArrowheads="1"/>
          </p:cNvSpPr>
          <p:nvPr/>
        </p:nvSpPr>
        <p:spPr bwMode="auto">
          <a:xfrm>
            <a:off x="7723188" y="3775075"/>
            <a:ext cx="1143000" cy="755650"/>
          </a:xfrm>
          <a:prstGeom prst="rect">
            <a:avLst/>
          </a:prstGeom>
          <a:solidFill>
            <a:srgbClr val="FFFFFF"/>
          </a:solidFill>
          <a:ln w="9525">
            <a:solidFill>
              <a:srgbClr val="000000"/>
            </a:solidFill>
            <a:miter lim="800000"/>
            <a:headEnd/>
            <a:tailEnd/>
          </a:ln>
        </p:spPr>
        <p:txBody>
          <a:bodyPr/>
          <a:lstStyle/>
          <a:p>
            <a:pPr algn="ctr" eaLnBrk="0" hangingPunct="0"/>
            <a:r>
              <a:rPr lang="en-US" sz="1200" dirty="0">
                <a:latin typeface="+mj-lt"/>
              </a:rPr>
              <a:t>Validated Process (PSO/Run at rate)</a:t>
            </a:r>
          </a:p>
        </p:txBody>
      </p:sp>
      <p:sp>
        <p:nvSpPr>
          <p:cNvPr id="10254" name="Rectangle 12"/>
          <p:cNvSpPr>
            <a:spLocks noChangeArrowheads="1"/>
          </p:cNvSpPr>
          <p:nvPr/>
        </p:nvSpPr>
        <p:spPr bwMode="auto">
          <a:xfrm>
            <a:off x="7721600" y="5032375"/>
            <a:ext cx="1143000" cy="1028700"/>
          </a:xfrm>
          <a:prstGeom prst="rect">
            <a:avLst/>
          </a:prstGeom>
          <a:solidFill>
            <a:srgbClr val="FFFFFF"/>
          </a:solidFill>
          <a:ln w="9525">
            <a:solidFill>
              <a:srgbClr val="000000"/>
            </a:solidFill>
            <a:miter lim="800000"/>
            <a:headEnd/>
            <a:tailEnd/>
          </a:ln>
        </p:spPr>
        <p:txBody>
          <a:bodyPr/>
          <a:lstStyle/>
          <a:p>
            <a:pPr algn="ctr" eaLnBrk="0" hangingPunct="0"/>
            <a:r>
              <a:rPr lang="en-US" sz="1200" dirty="0">
                <a:latin typeface="+mj-lt"/>
              </a:rPr>
              <a:t>Customer Initiated Changes to Part, Speci., etc.</a:t>
            </a:r>
          </a:p>
        </p:txBody>
      </p:sp>
      <p:sp>
        <p:nvSpPr>
          <p:cNvPr id="10255" name="AutoShape 13"/>
          <p:cNvSpPr>
            <a:spLocks noChangeArrowheads="1"/>
          </p:cNvSpPr>
          <p:nvPr/>
        </p:nvSpPr>
        <p:spPr bwMode="auto">
          <a:xfrm>
            <a:off x="7723188" y="1260475"/>
            <a:ext cx="1143000" cy="800100"/>
          </a:xfrm>
          <a:prstGeom prst="flowChartDocument">
            <a:avLst/>
          </a:prstGeom>
          <a:solidFill>
            <a:srgbClr val="FFFFFF"/>
          </a:solidFill>
          <a:ln w="9525">
            <a:solidFill>
              <a:srgbClr val="000000"/>
            </a:solidFill>
            <a:miter lim="800000"/>
            <a:headEnd/>
            <a:tailEnd/>
          </a:ln>
        </p:spPr>
        <p:txBody>
          <a:bodyPr/>
          <a:lstStyle/>
          <a:p>
            <a:pPr algn="ctr" eaLnBrk="0" hangingPunct="0"/>
            <a:r>
              <a:rPr lang="en-US" sz="1200" dirty="0">
                <a:latin typeface="+mj-lt"/>
              </a:rPr>
              <a:t>Record of Approved PSW</a:t>
            </a:r>
          </a:p>
        </p:txBody>
      </p:sp>
      <p:sp>
        <p:nvSpPr>
          <p:cNvPr id="10256" name="Rectangle 14"/>
          <p:cNvSpPr>
            <a:spLocks noChangeArrowheads="1"/>
          </p:cNvSpPr>
          <p:nvPr/>
        </p:nvSpPr>
        <p:spPr bwMode="auto">
          <a:xfrm>
            <a:off x="2171700" y="1946275"/>
            <a:ext cx="4914900" cy="3543300"/>
          </a:xfrm>
          <a:prstGeom prst="rect">
            <a:avLst/>
          </a:prstGeom>
          <a:solidFill>
            <a:srgbClr val="FFFFFF"/>
          </a:solidFill>
          <a:ln w="9525">
            <a:solidFill>
              <a:srgbClr val="000000"/>
            </a:solidFill>
            <a:miter lim="800000"/>
            <a:headEnd/>
            <a:tailEnd/>
          </a:ln>
        </p:spPr>
        <p:txBody>
          <a:bodyPr/>
          <a:lstStyle/>
          <a:p>
            <a:pPr algn="ctr" eaLnBrk="0" hangingPunct="0"/>
            <a:r>
              <a:rPr lang="en-US" sz="1200" b="1" dirty="0">
                <a:latin typeface="+mj-lt"/>
              </a:rPr>
              <a:t>ORGANISATION</a:t>
            </a:r>
          </a:p>
          <a:p>
            <a:pPr eaLnBrk="0" hangingPunct="0"/>
            <a:endParaRPr lang="en-US" sz="1200" dirty="0">
              <a:latin typeface="+mj-lt"/>
            </a:endParaRPr>
          </a:p>
          <a:p>
            <a:pPr eaLnBrk="0" hangingPunct="0"/>
            <a:endParaRPr lang="en-US" sz="1200" dirty="0">
              <a:latin typeface="+mj-lt"/>
            </a:endParaRPr>
          </a:p>
          <a:p>
            <a:pPr eaLnBrk="0" hangingPunct="0"/>
            <a:endParaRPr lang="en-US" sz="1200" dirty="0">
              <a:latin typeface="+mj-lt"/>
            </a:endParaRPr>
          </a:p>
          <a:p>
            <a:pPr eaLnBrk="0" hangingPunct="0"/>
            <a:endParaRPr lang="en-US" sz="1200" dirty="0">
              <a:latin typeface="+mj-lt"/>
            </a:endParaRPr>
          </a:p>
        </p:txBody>
      </p:sp>
      <p:sp>
        <p:nvSpPr>
          <p:cNvPr id="10257" name="Rectangle 15"/>
          <p:cNvSpPr>
            <a:spLocks noChangeArrowheads="1"/>
          </p:cNvSpPr>
          <p:nvPr/>
        </p:nvSpPr>
        <p:spPr bwMode="auto">
          <a:xfrm>
            <a:off x="3886200" y="2289175"/>
            <a:ext cx="1143000" cy="800100"/>
          </a:xfrm>
          <a:prstGeom prst="rect">
            <a:avLst/>
          </a:prstGeom>
          <a:solidFill>
            <a:srgbClr val="FFFFFF"/>
          </a:solidFill>
          <a:ln w="9525">
            <a:solidFill>
              <a:srgbClr val="000000"/>
            </a:solidFill>
            <a:miter lim="800000"/>
            <a:headEnd/>
            <a:tailEnd/>
          </a:ln>
        </p:spPr>
        <p:txBody>
          <a:bodyPr/>
          <a:lstStyle/>
          <a:p>
            <a:pPr algn="ctr" eaLnBrk="0" hangingPunct="0"/>
            <a:r>
              <a:rPr lang="en-US" sz="1200" dirty="0">
                <a:latin typeface="+mj-lt"/>
              </a:rPr>
              <a:t>Completion of PPAP Required Items</a:t>
            </a:r>
          </a:p>
        </p:txBody>
      </p:sp>
      <p:sp>
        <p:nvSpPr>
          <p:cNvPr id="10258" name="Rectangle 16"/>
          <p:cNvSpPr>
            <a:spLocks noChangeArrowheads="1"/>
          </p:cNvSpPr>
          <p:nvPr/>
        </p:nvSpPr>
        <p:spPr bwMode="auto">
          <a:xfrm>
            <a:off x="5372100" y="2289175"/>
            <a:ext cx="1143000" cy="800100"/>
          </a:xfrm>
          <a:prstGeom prst="rect">
            <a:avLst/>
          </a:prstGeom>
          <a:solidFill>
            <a:srgbClr val="FFFFFF"/>
          </a:solidFill>
          <a:ln w="9525">
            <a:solidFill>
              <a:srgbClr val="000000"/>
            </a:solidFill>
            <a:miter lim="800000"/>
            <a:headEnd/>
            <a:tailEnd/>
          </a:ln>
        </p:spPr>
        <p:txBody>
          <a:bodyPr/>
          <a:lstStyle/>
          <a:p>
            <a:pPr algn="ctr" eaLnBrk="0" hangingPunct="0"/>
            <a:r>
              <a:rPr lang="en-US" sz="1200" dirty="0">
                <a:latin typeface="+mj-lt"/>
              </a:rPr>
              <a:t>Submission (or Resubmission) of PPAP Warrant</a:t>
            </a:r>
          </a:p>
        </p:txBody>
      </p:sp>
      <p:sp>
        <p:nvSpPr>
          <p:cNvPr id="10259" name="Rectangle 17"/>
          <p:cNvSpPr>
            <a:spLocks noChangeArrowheads="1"/>
          </p:cNvSpPr>
          <p:nvPr/>
        </p:nvSpPr>
        <p:spPr bwMode="auto">
          <a:xfrm>
            <a:off x="2400300" y="2289175"/>
            <a:ext cx="1143000" cy="800100"/>
          </a:xfrm>
          <a:prstGeom prst="rect">
            <a:avLst/>
          </a:prstGeom>
          <a:solidFill>
            <a:srgbClr val="FFFFFF"/>
          </a:solidFill>
          <a:ln w="9525">
            <a:solidFill>
              <a:srgbClr val="000000"/>
            </a:solidFill>
            <a:miter lim="800000"/>
            <a:headEnd/>
            <a:tailEnd/>
          </a:ln>
        </p:spPr>
        <p:txBody>
          <a:bodyPr/>
          <a:lstStyle/>
          <a:p>
            <a:pPr algn="ctr" eaLnBrk="0" hangingPunct="0"/>
            <a:r>
              <a:rPr lang="en-US" sz="1200" dirty="0">
                <a:latin typeface="+mj-lt"/>
              </a:rPr>
              <a:t>Project Owner &amp; Team</a:t>
            </a:r>
          </a:p>
        </p:txBody>
      </p:sp>
      <p:sp>
        <p:nvSpPr>
          <p:cNvPr id="10260" name="Rectangle 18"/>
          <p:cNvSpPr>
            <a:spLocks noChangeArrowheads="1"/>
          </p:cNvSpPr>
          <p:nvPr/>
        </p:nvSpPr>
        <p:spPr bwMode="auto">
          <a:xfrm>
            <a:off x="2400300" y="3546475"/>
            <a:ext cx="1143000" cy="800100"/>
          </a:xfrm>
          <a:prstGeom prst="rect">
            <a:avLst/>
          </a:prstGeom>
          <a:solidFill>
            <a:srgbClr val="FFFFFF"/>
          </a:solidFill>
          <a:ln w="9525">
            <a:solidFill>
              <a:srgbClr val="000000"/>
            </a:solidFill>
            <a:miter lim="800000"/>
            <a:headEnd/>
            <a:tailEnd/>
          </a:ln>
        </p:spPr>
        <p:txBody>
          <a:bodyPr/>
          <a:lstStyle/>
          <a:p>
            <a:pPr algn="ctr" eaLnBrk="0" hangingPunct="0"/>
            <a:r>
              <a:rPr lang="en-US" sz="1200" dirty="0">
                <a:latin typeface="+mj-lt"/>
              </a:rPr>
              <a:t>Gather Information</a:t>
            </a:r>
          </a:p>
        </p:txBody>
      </p:sp>
      <p:sp>
        <p:nvSpPr>
          <p:cNvPr id="10261" name="Rectangle 19"/>
          <p:cNvSpPr>
            <a:spLocks noChangeArrowheads="1"/>
          </p:cNvSpPr>
          <p:nvPr/>
        </p:nvSpPr>
        <p:spPr bwMode="auto">
          <a:xfrm>
            <a:off x="3886200" y="3546475"/>
            <a:ext cx="1143000" cy="800100"/>
          </a:xfrm>
          <a:prstGeom prst="rect">
            <a:avLst/>
          </a:prstGeom>
          <a:solidFill>
            <a:srgbClr val="FFFFFF"/>
          </a:solidFill>
          <a:ln w="9525">
            <a:solidFill>
              <a:srgbClr val="000000"/>
            </a:solidFill>
            <a:miter lim="800000"/>
            <a:headEnd/>
            <a:tailEnd/>
          </a:ln>
        </p:spPr>
        <p:txBody>
          <a:bodyPr/>
          <a:lstStyle/>
          <a:p>
            <a:pPr algn="ctr" eaLnBrk="0" hangingPunct="0"/>
            <a:r>
              <a:rPr lang="en-US" sz="1200" dirty="0">
                <a:latin typeface="+mj-lt"/>
              </a:rPr>
              <a:t>Completion of PSW</a:t>
            </a:r>
          </a:p>
        </p:txBody>
      </p:sp>
      <p:sp>
        <p:nvSpPr>
          <p:cNvPr id="10262" name="Rectangle 20"/>
          <p:cNvSpPr>
            <a:spLocks noChangeArrowheads="1"/>
          </p:cNvSpPr>
          <p:nvPr/>
        </p:nvSpPr>
        <p:spPr bwMode="auto">
          <a:xfrm>
            <a:off x="5600700" y="4117975"/>
            <a:ext cx="1143000" cy="800100"/>
          </a:xfrm>
          <a:prstGeom prst="rect">
            <a:avLst/>
          </a:prstGeom>
          <a:solidFill>
            <a:srgbClr val="FFFFFF"/>
          </a:solidFill>
          <a:ln w="9525">
            <a:solidFill>
              <a:srgbClr val="000000"/>
            </a:solidFill>
            <a:miter lim="800000"/>
            <a:headEnd/>
            <a:tailEnd/>
          </a:ln>
        </p:spPr>
        <p:txBody>
          <a:bodyPr/>
          <a:lstStyle/>
          <a:p>
            <a:pPr algn="ctr" eaLnBrk="0" hangingPunct="0"/>
            <a:r>
              <a:rPr lang="en-US" sz="1200" dirty="0">
                <a:latin typeface="+mj-lt"/>
              </a:rPr>
              <a:t>Supplier Initiated Changes</a:t>
            </a:r>
          </a:p>
        </p:txBody>
      </p:sp>
      <p:sp>
        <p:nvSpPr>
          <p:cNvPr id="10263" name="AutoShape 21"/>
          <p:cNvSpPr>
            <a:spLocks noChangeArrowheads="1"/>
          </p:cNvSpPr>
          <p:nvPr/>
        </p:nvSpPr>
        <p:spPr bwMode="auto">
          <a:xfrm>
            <a:off x="2400300" y="4575175"/>
            <a:ext cx="1143000" cy="800100"/>
          </a:xfrm>
          <a:prstGeom prst="flowChartDocument">
            <a:avLst/>
          </a:prstGeom>
          <a:solidFill>
            <a:srgbClr val="FFFFFF"/>
          </a:solidFill>
          <a:ln w="9525">
            <a:solidFill>
              <a:srgbClr val="000000"/>
            </a:solidFill>
            <a:miter lim="800000"/>
            <a:headEnd/>
            <a:tailEnd/>
          </a:ln>
        </p:spPr>
        <p:txBody>
          <a:bodyPr/>
          <a:lstStyle/>
          <a:p>
            <a:pPr eaLnBrk="0" hangingPunct="0"/>
            <a:r>
              <a:rPr lang="en-US" sz="1200" dirty="0">
                <a:latin typeface="+mj-lt"/>
              </a:rPr>
              <a:t>PPAP Table 4.1 Records</a:t>
            </a:r>
          </a:p>
        </p:txBody>
      </p:sp>
      <p:sp>
        <p:nvSpPr>
          <p:cNvPr id="10264" name="AutoShape 22"/>
          <p:cNvSpPr>
            <a:spLocks noChangeArrowheads="1"/>
          </p:cNvSpPr>
          <p:nvPr/>
        </p:nvSpPr>
        <p:spPr bwMode="auto">
          <a:xfrm>
            <a:off x="3886200" y="4575175"/>
            <a:ext cx="1143000" cy="800100"/>
          </a:xfrm>
          <a:prstGeom prst="flowChartDocument">
            <a:avLst/>
          </a:prstGeom>
          <a:solidFill>
            <a:srgbClr val="FFFFFF"/>
          </a:solidFill>
          <a:ln w="9525">
            <a:solidFill>
              <a:srgbClr val="000000"/>
            </a:solidFill>
            <a:miter lim="800000"/>
            <a:headEnd/>
            <a:tailEnd/>
          </a:ln>
        </p:spPr>
        <p:txBody>
          <a:bodyPr/>
          <a:lstStyle/>
          <a:p>
            <a:pPr eaLnBrk="0" hangingPunct="0"/>
            <a:r>
              <a:rPr lang="en-US" sz="1200" dirty="0">
                <a:latin typeface="+mj-lt"/>
              </a:rPr>
              <a:t>Approved PSW</a:t>
            </a:r>
          </a:p>
        </p:txBody>
      </p:sp>
      <p:sp>
        <p:nvSpPr>
          <p:cNvPr id="10265" name="Line 23"/>
          <p:cNvSpPr>
            <a:spLocks noChangeShapeType="1"/>
          </p:cNvSpPr>
          <p:nvPr/>
        </p:nvSpPr>
        <p:spPr bwMode="auto">
          <a:xfrm>
            <a:off x="1371600" y="1371600"/>
            <a:ext cx="304800" cy="0"/>
          </a:xfrm>
          <a:prstGeom prst="line">
            <a:avLst/>
          </a:prstGeom>
          <a:noFill/>
          <a:ln w="9525">
            <a:solidFill>
              <a:schemeClr val="tx1"/>
            </a:solidFill>
            <a:round/>
            <a:headEnd/>
            <a:tailEnd/>
          </a:ln>
        </p:spPr>
        <p:txBody>
          <a:bodyPr wrap="none"/>
          <a:lstStyle/>
          <a:p>
            <a:endParaRPr lang="en-IN" dirty="0">
              <a:latin typeface="+mj-lt"/>
            </a:endParaRPr>
          </a:p>
        </p:txBody>
      </p:sp>
      <p:sp>
        <p:nvSpPr>
          <p:cNvPr id="10266" name="Line 25"/>
          <p:cNvSpPr>
            <a:spLocks noChangeShapeType="1"/>
          </p:cNvSpPr>
          <p:nvPr/>
        </p:nvSpPr>
        <p:spPr bwMode="auto">
          <a:xfrm>
            <a:off x="1677988" y="1365250"/>
            <a:ext cx="0" cy="4545013"/>
          </a:xfrm>
          <a:prstGeom prst="line">
            <a:avLst/>
          </a:prstGeom>
          <a:noFill/>
          <a:ln w="9525">
            <a:solidFill>
              <a:schemeClr val="tx1"/>
            </a:solidFill>
            <a:round/>
            <a:headEnd/>
            <a:tailEnd/>
          </a:ln>
        </p:spPr>
        <p:txBody>
          <a:bodyPr wrap="none"/>
          <a:lstStyle/>
          <a:p>
            <a:endParaRPr lang="en-IN" dirty="0">
              <a:latin typeface="+mj-lt"/>
            </a:endParaRPr>
          </a:p>
        </p:txBody>
      </p:sp>
      <p:sp>
        <p:nvSpPr>
          <p:cNvPr id="10267" name="Line 26"/>
          <p:cNvSpPr>
            <a:spLocks noChangeShapeType="1"/>
          </p:cNvSpPr>
          <p:nvPr/>
        </p:nvSpPr>
        <p:spPr bwMode="auto">
          <a:xfrm flipH="1">
            <a:off x="1377950" y="5895975"/>
            <a:ext cx="300038" cy="0"/>
          </a:xfrm>
          <a:prstGeom prst="line">
            <a:avLst/>
          </a:prstGeom>
          <a:noFill/>
          <a:ln w="9525">
            <a:solidFill>
              <a:schemeClr val="tx1"/>
            </a:solidFill>
            <a:round/>
            <a:headEnd/>
            <a:tailEnd/>
          </a:ln>
        </p:spPr>
        <p:txBody>
          <a:bodyPr wrap="none"/>
          <a:lstStyle/>
          <a:p>
            <a:endParaRPr lang="en-IN" dirty="0">
              <a:latin typeface="+mj-lt"/>
            </a:endParaRPr>
          </a:p>
        </p:txBody>
      </p:sp>
      <p:sp>
        <p:nvSpPr>
          <p:cNvPr id="10268" name="Line 27"/>
          <p:cNvSpPr>
            <a:spLocks noChangeShapeType="1"/>
          </p:cNvSpPr>
          <p:nvPr/>
        </p:nvSpPr>
        <p:spPr bwMode="auto">
          <a:xfrm flipH="1" flipV="1">
            <a:off x="1377950" y="4722813"/>
            <a:ext cx="298450" cy="1587"/>
          </a:xfrm>
          <a:prstGeom prst="line">
            <a:avLst/>
          </a:prstGeom>
          <a:noFill/>
          <a:ln w="9525">
            <a:solidFill>
              <a:schemeClr val="tx1"/>
            </a:solidFill>
            <a:round/>
            <a:headEnd/>
            <a:tailEnd/>
          </a:ln>
        </p:spPr>
        <p:txBody>
          <a:bodyPr wrap="none"/>
          <a:lstStyle/>
          <a:p>
            <a:endParaRPr lang="en-IN" dirty="0">
              <a:latin typeface="+mj-lt"/>
            </a:endParaRPr>
          </a:p>
        </p:txBody>
      </p:sp>
      <p:sp>
        <p:nvSpPr>
          <p:cNvPr id="10269" name="Line 28"/>
          <p:cNvSpPr>
            <a:spLocks noChangeShapeType="1"/>
          </p:cNvSpPr>
          <p:nvPr/>
        </p:nvSpPr>
        <p:spPr bwMode="auto">
          <a:xfrm flipH="1">
            <a:off x="1350963" y="3711575"/>
            <a:ext cx="327025" cy="0"/>
          </a:xfrm>
          <a:prstGeom prst="line">
            <a:avLst/>
          </a:prstGeom>
          <a:noFill/>
          <a:ln w="9525">
            <a:solidFill>
              <a:schemeClr val="tx1"/>
            </a:solidFill>
            <a:round/>
            <a:headEnd/>
            <a:tailEnd/>
          </a:ln>
        </p:spPr>
        <p:txBody>
          <a:bodyPr wrap="none"/>
          <a:lstStyle/>
          <a:p>
            <a:endParaRPr lang="en-IN" dirty="0">
              <a:latin typeface="+mj-lt"/>
            </a:endParaRPr>
          </a:p>
        </p:txBody>
      </p:sp>
      <p:sp>
        <p:nvSpPr>
          <p:cNvPr id="10270" name="Line 30"/>
          <p:cNvSpPr>
            <a:spLocks noChangeShapeType="1"/>
          </p:cNvSpPr>
          <p:nvPr/>
        </p:nvSpPr>
        <p:spPr bwMode="auto">
          <a:xfrm>
            <a:off x="1365250" y="2701925"/>
            <a:ext cx="1036638" cy="0"/>
          </a:xfrm>
          <a:prstGeom prst="line">
            <a:avLst/>
          </a:prstGeom>
          <a:noFill/>
          <a:ln w="9525">
            <a:solidFill>
              <a:schemeClr val="tx1"/>
            </a:solidFill>
            <a:round/>
            <a:headEnd/>
            <a:tailEnd type="triangle" w="med" len="med"/>
          </a:ln>
        </p:spPr>
        <p:txBody>
          <a:bodyPr wrap="none"/>
          <a:lstStyle/>
          <a:p>
            <a:endParaRPr lang="en-IN" dirty="0">
              <a:latin typeface="+mj-lt"/>
            </a:endParaRPr>
          </a:p>
        </p:txBody>
      </p:sp>
      <p:sp>
        <p:nvSpPr>
          <p:cNvPr id="10271" name="Line 31"/>
          <p:cNvSpPr>
            <a:spLocks noChangeShapeType="1"/>
          </p:cNvSpPr>
          <p:nvPr/>
        </p:nvSpPr>
        <p:spPr bwMode="auto">
          <a:xfrm>
            <a:off x="2947988" y="3084513"/>
            <a:ext cx="0" cy="463550"/>
          </a:xfrm>
          <a:prstGeom prst="line">
            <a:avLst/>
          </a:prstGeom>
          <a:noFill/>
          <a:ln w="9525">
            <a:solidFill>
              <a:schemeClr val="tx1"/>
            </a:solidFill>
            <a:round/>
            <a:headEnd/>
            <a:tailEnd type="triangle" w="med" len="med"/>
          </a:ln>
        </p:spPr>
        <p:txBody>
          <a:bodyPr wrap="none"/>
          <a:lstStyle/>
          <a:p>
            <a:endParaRPr lang="en-IN" dirty="0">
              <a:latin typeface="+mj-lt"/>
            </a:endParaRPr>
          </a:p>
        </p:txBody>
      </p:sp>
      <p:sp>
        <p:nvSpPr>
          <p:cNvPr id="10272" name="Line 32"/>
          <p:cNvSpPr>
            <a:spLocks noChangeShapeType="1"/>
          </p:cNvSpPr>
          <p:nvPr/>
        </p:nvSpPr>
        <p:spPr bwMode="auto">
          <a:xfrm>
            <a:off x="3548063" y="3657600"/>
            <a:ext cx="109537" cy="0"/>
          </a:xfrm>
          <a:prstGeom prst="line">
            <a:avLst/>
          </a:prstGeom>
          <a:noFill/>
          <a:ln w="9525">
            <a:solidFill>
              <a:schemeClr val="tx1"/>
            </a:solidFill>
            <a:round/>
            <a:headEnd/>
            <a:tailEnd/>
          </a:ln>
        </p:spPr>
        <p:txBody>
          <a:bodyPr wrap="none"/>
          <a:lstStyle/>
          <a:p>
            <a:endParaRPr lang="en-IN" dirty="0">
              <a:latin typeface="+mj-lt"/>
            </a:endParaRPr>
          </a:p>
        </p:txBody>
      </p:sp>
      <p:sp>
        <p:nvSpPr>
          <p:cNvPr id="10273" name="Line 33"/>
          <p:cNvSpPr>
            <a:spLocks noChangeShapeType="1"/>
          </p:cNvSpPr>
          <p:nvPr/>
        </p:nvSpPr>
        <p:spPr bwMode="auto">
          <a:xfrm flipV="1">
            <a:off x="3657600" y="2716213"/>
            <a:ext cx="0" cy="941387"/>
          </a:xfrm>
          <a:prstGeom prst="line">
            <a:avLst/>
          </a:prstGeom>
          <a:noFill/>
          <a:ln w="9525">
            <a:solidFill>
              <a:schemeClr val="tx1"/>
            </a:solidFill>
            <a:round/>
            <a:headEnd/>
            <a:tailEnd/>
          </a:ln>
        </p:spPr>
        <p:txBody>
          <a:bodyPr wrap="none"/>
          <a:lstStyle/>
          <a:p>
            <a:endParaRPr lang="en-IN" dirty="0">
              <a:latin typeface="+mj-lt"/>
            </a:endParaRPr>
          </a:p>
        </p:txBody>
      </p:sp>
      <p:sp>
        <p:nvSpPr>
          <p:cNvPr id="10274" name="Line 34"/>
          <p:cNvSpPr>
            <a:spLocks noChangeShapeType="1"/>
          </p:cNvSpPr>
          <p:nvPr/>
        </p:nvSpPr>
        <p:spPr bwMode="auto">
          <a:xfrm>
            <a:off x="3657600" y="2716213"/>
            <a:ext cx="233363" cy="0"/>
          </a:xfrm>
          <a:prstGeom prst="line">
            <a:avLst/>
          </a:prstGeom>
          <a:noFill/>
          <a:ln w="9525">
            <a:solidFill>
              <a:schemeClr val="tx1"/>
            </a:solidFill>
            <a:round/>
            <a:headEnd/>
            <a:tailEnd type="triangle" w="med" len="med"/>
          </a:ln>
        </p:spPr>
        <p:txBody>
          <a:bodyPr wrap="none"/>
          <a:lstStyle/>
          <a:p>
            <a:endParaRPr lang="en-IN" dirty="0">
              <a:latin typeface="+mj-lt"/>
            </a:endParaRPr>
          </a:p>
        </p:txBody>
      </p:sp>
      <p:sp>
        <p:nvSpPr>
          <p:cNvPr id="10275" name="Line 35"/>
          <p:cNvSpPr>
            <a:spLocks noChangeShapeType="1"/>
          </p:cNvSpPr>
          <p:nvPr/>
        </p:nvSpPr>
        <p:spPr bwMode="auto">
          <a:xfrm>
            <a:off x="4437063" y="3084513"/>
            <a:ext cx="0" cy="463550"/>
          </a:xfrm>
          <a:prstGeom prst="line">
            <a:avLst/>
          </a:prstGeom>
          <a:noFill/>
          <a:ln w="9525">
            <a:solidFill>
              <a:schemeClr val="tx1"/>
            </a:solidFill>
            <a:round/>
            <a:headEnd/>
            <a:tailEnd type="triangle" w="med" len="med"/>
          </a:ln>
        </p:spPr>
        <p:txBody>
          <a:bodyPr wrap="none"/>
          <a:lstStyle/>
          <a:p>
            <a:endParaRPr lang="en-IN" dirty="0">
              <a:latin typeface="+mj-lt"/>
            </a:endParaRPr>
          </a:p>
        </p:txBody>
      </p:sp>
      <p:sp>
        <p:nvSpPr>
          <p:cNvPr id="10276" name="Line 36"/>
          <p:cNvSpPr>
            <a:spLocks noChangeShapeType="1"/>
          </p:cNvSpPr>
          <p:nvPr/>
        </p:nvSpPr>
        <p:spPr bwMode="auto">
          <a:xfrm>
            <a:off x="4449763" y="4340225"/>
            <a:ext cx="0" cy="231775"/>
          </a:xfrm>
          <a:prstGeom prst="line">
            <a:avLst/>
          </a:prstGeom>
          <a:noFill/>
          <a:ln w="9525">
            <a:solidFill>
              <a:schemeClr val="tx1"/>
            </a:solidFill>
            <a:round/>
            <a:headEnd/>
            <a:tailEnd type="triangle" w="med" len="med"/>
          </a:ln>
        </p:spPr>
        <p:txBody>
          <a:bodyPr wrap="none"/>
          <a:lstStyle/>
          <a:p>
            <a:endParaRPr lang="en-IN" dirty="0">
              <a:latin typeface="+mj-lt"/>
            </a:endParaRPr>
          </a:p>
        </p:txBody>
      </p:sp>
      <p:sp>
        <p:nvSpPr>
          <p:cNvPr id="10277" name="Line 37"/>
          <p:cNvSpPr>
            <a:spLocks noChangeShapeType="1"/>
          </p:cNvSpPr>
          <p:nvPr/>
        </p:nvSpPr>
        <p:spPr bwMode="auto">
          <a:xfrm flipH="1">
            <a:off x="3752850" y="3248025"/>
            <a:ext cx="684213" cy="0"/>
          </a:xfrm>
          <a:prstGeom prst="line">
            <a:avLst/>
          </a:prstGeom>
          <a:noFill/>
          <a:ln w="9525">
            <a:solidFill>
              <a:schemeClr val="tx1"/>
            </a:solidFill>
            <a:round/>
            <a:headEnd/>
            <a:tailEnd/>
          </a:ln>
        </p:spPr>
        <p:txBody>
          <a:bodyPr wrap="none"/>
          <a:lstStyle/>
          <a:p>
            <a:endParaRPr lang="en-IN" dirty="0">
              <a:latin typeface="+mj-lt"/>
            </a:endParaRPr>
          </a:p>
        </p:txBody>
      </p:sp>
      <p:sp>
        <p:nvSpPr>
          <p:cNvPr id="10278" name="Line 38"/>
          <p:cNvSpPr>
            <a:spLocks noChangeShapeType="1"/>
          </p:cNvSpPr>
          <p:nvPr/>
        </p:nvSpPr>
        <p:spPr bwMode="auto">
          <a:xfrm>
            <a:off x="3752850" y="3233738"/>
            <a:ext cx="0" cy="1625600"/>
          </a:xfrm>
          <a:prstGeom prst="line">
            <a:avLst/>
          </a:prstGeom>
          <a:noFill/>
          <a:ln w="9525">
            <a:solidFill>
              <a:schemeClr val="tx1"/>
            </a:solidFill>
            <a:round/>
            <a:headEnd/>
            <a:tailEnd/>
          </a:ln>
        </p:spPr>
        <p:txBody>
          <a:bodyPr wrap="none"/>
          <a:lstStyle/>
          <a:p>
            <a:endParaRPr lang="en-IN" dirty="0">
              <a:latin typeface="+mj-lt"/>
            </a:endParaRPr>
          </a:p>
        </p:txBody>
      </p:sp>
      <p:sp>
        <p:nvSpPr>
          <p:cNvPr id="10279" name="Line 39"/>
          <p:cNvSpPr>
            <a:spLocks noChangeShapeType="1"/>
          </p:cNvSpPr>
          <p:nvPr/>
        </p:nvSpPr>
        <p:spPr bwMode="auto">
          <a:xfrm flipH="1">
            <a:off x="3548063" y="4859338"/>
            <a:ext cx="204787" cy="0"/>
          </a:xfrm>
          <a:prstGeom prst="line">
            <a:avLst/>
          </a:prstGeom>
          <a:noFill/>
          <a:ln w="9525">
            <a:solidFill>
              <a:schemeClr val="tx1"/>
            </a:solidFill>
            <a:round/>
            <a:headEnd/>
            <a:tailEnd type="triangle" w="med" len="med"/>
          </a:ln>
        </p:spPr>
        <p:txBody>
          <a:bodyPr wrap="none"/>
          <a:lstStyle/>
          <a:p>
            <a:endParaRPr lang="en-IN" dirty="0">
              <a:latin typeface="+mj-lt"/>
            </a:endParaRPr>
          </a:p>
        </p:txBody>
      </p:sp>
      <p:sp>
        <p:nvSpPr>
          <p:cNvPr id="10280" name="Line 40"/>
          <p:cNvSpPr>
            <a:spLocks noChangeShapeType="1"/>
          </p:cNvSpPr>
          <p:nvPr/>
        </p:nvSpPr>
        <p:spPr bwMode="auto">
          <a:xfrm>
            <a:off x="5035550" y="3916363"/>
            <a:ext cx="150813" cy="0"/>
          </a:xfrm>
          <a:prstGeom prst="line">
            <a:avLst/>
          </a:prstGeom>
          <a:noFill/>
          <a:ln w="9525">
            <a:solidFill>
              <a:schemeClr val="tx1"/>
            </a:solidFill>
            <a:round/>
            <a:headEnd/>
            <a:tailEnd/>
          </a:ln>
        </p:spPr>
        <p:txBody>
          <a:bodyPr wrap="none"/>
          <a:lstStyle/>
          <a:p>
            <a:endParaRPr lang="en-IN" dirty="0">
              <a:latin typeface="+mj-lt"/>
            </a:endParaRPr>
          </a:p>
        </p:txBody>
      </p:sp>
      <p:sp>
        <p:nvSpPr>
          <p:cNvPr id="10281" name="Line 41"/>
          <p:cNvSpPr>
            <a:spLocks noChangeShapeType="1"/>
          </p:cNvSpPr>
          <p:nvPr/>
        </p:nvSpPr>
        <p:spPr bwMode="auto">
          <a:xfrm>
            <a:off x="5199063" y="3916363"/>
            <a:ext cx="508000" cy="0"/>
          </a:xfrm>
          <a:prstGeom prst="line">
            <a:avLst/>
          </a:prstGeom>
          <a:noFill/>
          <a:ln w="9525">
            <a:solidFill>
              <a:schemeClr val="tx1"/>
            </a:solidFill>
            <a:round/>
            <a:headEnd/>
            <a:tailEnd/>
          </a:ln>
        </p:spPr>
        <p:txBody>
          <a:bodyPr wrap="none"/>
          <a:lstStyle/>
          <a:p>
            <a:endParaRPr lang="en-IN" dirty="0">
              <a:latin typeface="+mj-lt"/>
            </a:endParaRPr>
          </a:p>
        </p:txBody>
      </p:sp>
      <p:sp>
        <p:nvSpPr>
          <p:cNvPr id="10282" name="Line 42"/>
          <p:cNvSpPr>
            <a:spLocks noChangeShapeType="1"/>
          </p:cNvSpPr>
          <p:nvPr/>
        </p:nvSpPr>
        <p:spPr bwMode="auto">
          <a:xfrm flipV="1">
            <a:off x="5707063" y="3084513"/>
            <a:ext cx="0" cy="819150"/>
          </a:xfrm>
          <a:prstGeom prst="line">
            <a:avLst/>
          </a:prstGeom>
          <a:noFill/>
          <a:ln w="9525">
            <a:solidFill>
              <a:schemeClr val="tx1"/>
            </a:solidFill>
            <a:round/>
            <a:headEnd/>
            <a:tailEnd type="triangle" w="med" len="med"/>
          </a:ln>
        </p:spPr>
        <p:txBody>
          <a:bodyPr wrap="none"/>
          <a:lstStyle/>
          <a:p>
            <a:endParaRPr lang="en-IN" dirty="0">
              <a:latin typeface="+mj-lt"/>
            </a:endParaRPr>
          </a:p>
        </p:txBody>
      </p:sp>
      <p:sp>
        <p:nvSpPr>
          <p:cNvPr id="10283" name="Line 43"/>
          <p:cNvSpPr>
            <a:spLocks noChangeShapeType="1"/>
          </p:cNvSpPr>
          <p:nvPr/>
        </p:nvSpPr>
        <p:spPr bwMode="auto">
          <a:xfrm>
            <a:off x="6477000" y="2971800"/>
            <a:ext cx="1219200" cy="0"/>
          </a:xfrm>
          <a:prstGeom prst="line">
            <a:avLst/>
          </a:prstGeom>
          <a:noFill/>
          <a:ln w="9525">
            <a:solidFill>
              <a:schemeClr val="tx1"/>
            </a:solidFill>
            <a:round/>
            <a:headEnd/>
            <a:tailEnd type="triangle" w="med" len="med"/>
          </a:ln>
        </p:spPr>
        <p:txBody>
          <a:bodyPr wrap="none"/>
          <a:lstStyle/>
          <a:p>
            <a:endParaRPr lang="en-IN" dirty="0">
              <a:latin typeface="+mj-lt"/>
            </a:endParaRPr>
          </a:p>
        </p:txBody>
      </p:sp>
      <p:sp>
        <p:nvSpPr>
          <p:cNvPr id="10284" name="Line 44"/>
          <p:cNvSpPr>
            <a:spLocks noChangeShapeType="1"/>
          </p:cNvSpPr>
          <p:nvPr/>
        </p:nvSpPr>
        <p:spPr bwMode="auto">
          <a:xfrm>
            <a:off x="7315200" y="2971800"/>
            <a:ext cx="0" cy="1143000"/>
          </a:xfrm>
          <a:prstGeom prst="line">
            <a:avLst/>
          </a:prstGeom>
          <a:noFill/>
          <a:ln w="9525">
            <a:solidFill>
              <a:schemeClr val="tx1"/>
            </a:solidFill>
            <a:round/>
            <a:headEnd/>
            <a:tailEnd/>
          </a:ln>
        </p:spPr>
        <p:txBody>
          <a:bodyPr wrap="none"/>
          <a:lstStyle/>
          <a:p>
            <a:endParaRPr lang="en-IN" dirty="0">
              <a:latin typeface="+mj-lt"/>
            </a:endParaRPr>
          </a:p>
        </p:txBody>
      </p:sp>
      <p:sp>
        <p:nvSpPr>
          <p:cNvPr id="10285" name="Line 45"/>
          <p:cNvSpPr>
            <a:spLocks noChangeShapeType="1"/>
          </p:cNvSpPr>
          <p:nvPr/>
        </p:nvSpPr>
        <p:spPr bwMode="auto">
          <a:xfrm>
            <a:off x="7315200" y="4114800"/>
            <a:ext cx="381000" cy="0"/>
          </a:xfrm>
          <a:prstGeom prst="line">
            <a:avLst/>
          </a:prstGeom>
          <a:noFill/>
          <a:ln w="9525">
            <a:solidFill>
              <a:schemeClr val="tx1"/>
            </a:solidFill>
            <a:round/>
            <a:headEnd/>
            <a:tailEnd type="triangle" w="med" len="med"/>
          </a:ln>
        </p:spPr>
        <p:txBody>
          <a:bodyPr wrap="none"/>
          <a:lstStyle/>
          <a:p>
            <a:endParaRPr lang="en-IN" dirty="0">
              <a:latin typeface="+mj-lt"/>
            </a:endParaRPr>
          </a:p>
        </p:txBody>
      </p:sp>
      <p:sp>
        <p:nvSpPr>
          <p:cNvPr id="10286" name="Line 46"/>
          <p:cNvSpPr>
            <a:spLocks noChangeShapeType="1"/>
          </p:cNvSpPr>
          <p:nvPr/>
        </p:nvSpPr>
        <p:spPr bwMode="auto">
          <a:xfrm flipV="1">
            <a:off x="8305800" y="2006600"/>
            <a:ext cx="6350" cy="584200"/>
          </a:xfrm>
          <a:prstGeom prst="line">
            <a:avLst/>
          </a:prstGeom>
          <a:noFill/>
          <a:ln w="9525">
            <a:solidFill>
              <a:schemeClr val="tx1"/>
            </a:solidFill>
            <a:round/>
            <a:headEnd/>
            <a:tailEnd type="triangle" w="med" len="med"/>
          </a:ln>
        </p:spPr>
        <p:txBody>
          <a:bodyPr wrap="none"/>
          <a:lstStyle/>
          <a:p>
            <a:endParaRPr lang="en-IN" dirty="0">
              <a:latin typeface="+mj-lt"/>
            </a:endParaRPr>
          </a:p>
        </p:txBody>
      </p:sp>
      <p:sp>
        <p:nvSpPr>
          <p:cNvPr id="10287" name="Line 47"/>
          <p:cNvSpPr>
            <a:spLocks noChangeShapeType="1"/>
          </p:cNvSpPr>
          <p:nvPr/>
        </p:nvSpPr>
        <p:spPr bwMode="auto">
          <a:xfrm>
            <a:off x="8305800" y="3352800"/>
            <a:ext cx="6350" cy="427038"/>
          </a:xfrm>
          <a:prstGeom prst="line">
            <a:avLst/>
          </a:prstGeom>
          <a:noFill/>
          <a:ln w="9525">
            <a:solidFill>
              <a:schemeClr val="tx1"/>
            </a:solidFill>
            <a:round/>
            <a:headEnd/>
            <a:tailEnd type="triangle" w="med" len="med"/>
          </a:ln>
        </p:spPr>
        <p:txBody>
          <a:bodyPr wrap="none"/>
          <a:lstStyle/>
          <a:p>
            <a:endParaRPr lang="en-IN" dirty="0">
              <a:latin typeface="+mj-lt"/>
            </a:endParaRPr>
          </a:p>
        </p:txBody>
      </p:sp>
      <p:sp>
        <p:nvSpPr>
          <p:cNvPr id="10288" name="Line 48"/>
          <p:cNvSpPr>
            <a:spLocks noChangeShapeType="1"/>
          </p:cNvSpPr>
          <p:nvPr/>
        </p:nvSpPr>
        <p:spPr bwMode="auto">
          <a:xfrm>
            <a:off x="8324850" y="4530725"/>
            <a:ext cx="0" cy="504825"/>
          </a:xfrm>
          <a:prstGeom prst="line">
            <a:avLst/>
          </a:prstGeom>
          <a:noFill/>
          <a:ln w="9525">
            <a:solidFill>
              <a:schemeClr val="tx1"/>
            </a:solidFill>
            <a:round/>
            <a:headEnd/>
            <a:tailEnd type="triangle" w="med" len="med"/>
          </a:ln>
        </p:spPr>
        <p:txBody>
          <a:bodyPr wrap="none"/>
          <a:lstStyle/>
          <a:p>
            <a:endParaRPr lang="en-IN" dirty="0">
              <a:latin typeface="+mj-lt"/>
            </a:endParaRPr>
          </a:p>
        </p:txBody>
      </p:sp>
      <p:sp>
        <p:nvSpPr>
          <p:cNvPr id="10289" name="Line 49"/>
          <p:cNvSpPr>
            <a:spLocks noChangeShapeType="1"/>
          </p:cNvSpPr>
          <p:nvPr/>
        </p:nvSpPr>
        <p:spPr bwMode="auto">
          <a:xfrm flipH="1">
            <a:off x="6170613" y="4876800"/>
            <a:ext cx="1587" cy="760413"/>
          </a:xfrm>
          <a:prstGeom prst="line">
            <a:avLst/>
          </a:prstGeom>
          <a:noFill/>
          <a:ln w="9525">
            <a:solidFill>
              <a:schemeClr val="tx1"/>
            </a:solidFill>
            <a:round/>
            <a:headEnd/>
            <a:tailEnd/>
          </a:ln>
        </p:spPr>
        <p:txBody>
          <a:bodyPr wrap="none"/>
          <a:lstStyle/>
          <a:p>
            <a:endParaRPr lang="en-IN" dirty="0">
              <a:latin typeface="+mj-lt"/>
            </a:endParaRPr>
          </a:p>
        </p:txBody>
      </p:sp>
      <p:sp>
        <p:nvSpPr>
          <p:cNvPr id="10290" name="Line 50"/>
          <p:cNvSpPr>
            <a:spLocks noChangeShapeType="1"/>
          </p:cNvSpPr>
          <p:nvPr/>
        </p:nvSpPr>
        <p:spPr bwMode="auto">
          <a:xfrm flipH="1" flipV="1">
            <a:off x="1541463" y="5637213"/>
            <a:ext cx="4630737" cy="1587"/>
          </a:xfrm>
          <a:prstGeom prst="line">
            <a:avLst/>
          </a:prstGeom>
          <a:noFill/>
          <a:ln w="9525">
            <a:solidFill>
              <a:schemeClr val="tx1"/>
            </a:solidFill>
            <a:round/>
            <a:headEnd/>
            <a:tailEnd type="triangle" w="med" len="med"/>
          </a:ln>
        </p:spPr>
        <p:txBody>
          <a:bodyPr wrap="none"/>
          <a:lstStyle/>
          <a:p>
            <a:endParaRPr lang="en-IN" dirty="0">
              <a:latin typeface="+mj-lt"/>
            </a:endParaRPr>
          </a:p>
        </p:txBody>
      </p:sp>
      <p:sp>
        <p:nvSpPr>
          <p:cNvPr id="10291" name="Line 51"/>
          <p:cNvSpPr>
            <a:spLocks noChangeShapeType="1"/>
          </p:cNvSpPr>
          <p:nvPr/>
        </p:nvSpPr>
        <p:spPr bwMode="auto">
          <a:xfrm>
            <a:off x="8305800" y="6096000"/>
            <a:ext cx="0" cy="533400"/>
          </a:xfrm>
          <a:prstGeom prst="line">
            <a:avLst/>
          </a:prstGeom>
          <a:noFill/>
          <a:ln w="9525">
            <a:solidFill>
              <a:schemeClr val="tx1"/>
            </a:solidFill>
            <a:round/>
            <a:headEnd/>
            <a:tailEnd/>
          </a:ln>
        </p:spPr>
        <p:txBody>
          <a:bodyPr wrap="none"/>
          <a:lstStyle/>
          <a:p>
            <a:endParaRPr lang="en-IN" dirty="0">
              <a:latin typeface="+mj-lt"/>
            </a:endParaRPr>
          </a:p>
        </p:txBody>
      </p:sp>
      <p:sp>
        <p:nvSpPr>
          <p:cNvPr id="10292" name="Line 52"/>
          <p:cNvSpPr>
            <a:spLocks noChangeShapeType="1"/>
          </p:cNvSpPr>
          <p:nvPr/>
        </p:nvSpPr>
        <p:spPr bwMode="auto">
          <a:xfrm flipH="1">
            <a:off x="1897063" y="6629400"/>
            <a:ext cx="6408737" cy="3175"/>
          </a:xfrm>
          <a:prstGeom prst="line">
            <a:avLst/>
          </a:prstGeom>
          <a:noFill/>
          <a:ln w="9525">
            <a:solidFill>
              <a:schemeClr val="tx1"/>
            </a:solidFill>
            <a:round/>
            <a:headEnd/>
            <a:tailEnd/>
          </a:ln>
        </p:spPr>
        <p:txBody>
          <a:bodyPr wrap="none"/>
          <a:lstStyle/>
          <a:p>
            <a:endParaRPr lang="en-IN" dirty="0">
              <a:latin typeface="+mj-lt"/>
            </a:endParaRPr>
          </a:p>
        </p:txBody>
      </p:sp>
      <p:sp>
        <p:nvSpPr>
          <p:cNvPr id="10293" name="Line 53"/>
          <p:cNvSpPr>
            <a:spLocks noChangeShapeType="1"/>
          </p:cNvSpPr>
          <p:nvPr/>
        </p:nvSpPr>
        <p:spPr bwMode="auto">
          <a:xfrm flipV="1">
            <a:off x="1897063" y="2689225"/>
            <a:ext cx="0" cy="3943350"/>
          </a:xfrm>
          <a:prstGeom prst="line">
            <a:avLst/>
          </a:prstGeom>
          <a:noFill/>
          <a:ln w="9525">
            <a:solidFill>
              <a:schemeClr val="tx1"/>
            </a:solidFill>
            <a:round/>
            <a:headEnd/>
            <a:tailEnd/>
          </a:ln>
        </p:spPr>
        <p:txBody>
          <a:bodyPr wrap="none"/>
          <a:lstStyle/>
          <a:p>
            <a:endParaRPr lang="en-IN" dirty="0">
              <a:latin typeface="+mj-lt"/>
            </a:endParaRPr>
          </a:p>
        </p:txBody>
      </p:sp>
      <p:sp>
        <p:nvSpPr>
          <p:cNvPr id="10294" name="Rectangle 54"/>
          <p:cNvSpPr>
            <a:spLocks noChangeArrowheads="1"/>
          </p:cNvSpPr>
          <p:nvPr/>
        </p:nvSpPr>
        <p:spPr bwMode="auto">
          <a:xfrm>
            <a:off x="2133600" y="914400"/>
            <a:ext cx="4876800" cy="609600"/>
          </a:xfrm>
          <a:prstGeom prst="rect">
            <a:avLst/>
          </a:prstGeom>
          <a:noFill/>
          <a:ln w="9525">
            <a:solidFill>
              <a:schemeClr val="tx1"/>
            </a:solidFill>
            <a:miter lim="800000"/>
            <a:headEnd/>
            <a:tailEnd/>
          </a:ln>
        </p:spPr>
        <p:txBody>
          <a:bodyPr wrap="none" anchor="ctr"/>
          <a:lstStyle/>
          <a:p>
            <a:pPr algn="ctr"/>
            <a:r>
              <a:rPr lang="en-US" dirty="0">
                <a:latin typeface="+mj-lt"/>
              </a:rPr>
              <a:t>PPAP Process Flowchart Example</a:t>
            </a:r>
          </a:p>
        </p:txBody>
      </p:sp>
      <p:sp>
        <p:nvSpPr>
          <p:cNvPr id="10295" name="Rectangle 55"/>
          <p:cNvSpPr>
            <a:spLocks noChangeArrowheads="1"/>
          </p:cNvSpPr>
          <p:nvPr/>
        </p:nvSpPr>
        <p:spPr bwMode="auto">
          <a:xfrm>
            <a:off x="2057400" y="5749925"/>
            <a:ext cx="5410200" cy="498475"/>
          </a:xfrm>
          <a:prstGeom prst="rect">
            <a:avLst/>
          </a:prstGeom>
          <a:noFill/>
          <a:ln w="9525">
            <a:solidFill>
              <a:schemeClr val="tx1"/>
            </a:solidFill>
            <a:miter lim="800000"/>
            <a:headEnd/>
            <a:tailEnd/>
          </a:ln>
        </p:spPr>
        <p:txBody>
          <a:bodyPr wrap="none" anchor="ctr"/>
          <a:lstStyle/>
          <a:p>
            <a:r>
              <a:rPr lang="en-US" sz="1400" dirty="0">
                <a:latin typeface="+mj-lt"/>
              </a:rPr>
              <a:t>Notes: 1. Activities shown will not always be present.</a:t>
            </a:r>
          </a:p>
          <a:p>
            <a:r>
              <a:rPr lang="en-US" sz="1400" dirty="0">
                <a:latin typeface="+mj-lt"/>
              </a:rPr>
              <a:t>           2. Records shown may be in various media and in storage locations</a:t>
            </a:r>
            <a:endParaRPr lang="en-US" sz="1600" dirty="0">
              <a:latin typeface="+mj-lt"/>
            </a:endParaRPr>
          </a:p>
        </p:txBody>
      </p:sp>
      <p:sp>
        <p:nvSpPr>
          <p:cNvPr id="55" name="TextBox 8"/>
          <p:cNvSpPr txBox="1">
            <a:spLocks noChangeArrowheads="1"/>
          </p:cNvSpPr>
          <p:nvPr/>
        </p:nvSpPr>
        <p:spPr bwMode="auto">
          <a:xfrm>
            <a:off x="1552339" y="152400"/>
            <a:ext cx="6143861" cy="523220"/>
          </a:xfrm>
          <a:prstGeom prst="rect">
            <a:avLst/>
          </a:prstGeom>
          <a:noFill/>
          <a:ln w="9525">
            <a:noFill/>
            <a:miter lim="800000"/>
            <a:headEnd/>
            <a:tailEnd/>
          </a:ln>
        </p:spPr>
        <p:txBody>
          <a:bodyPr wrap="none">
            <a:spAutoFit/>
          </a:bodyPr>
          <a:lstStyle/>
          <a:p>
            <a:r>
              <a:rPr lang="en-US" sz="2800" dirty="0" smtClean="0">
                <a:solidFill>
                  <a:schemeClr val="tx2"/>
                </a:solidFill>
                <a:latin typeface="Verdana" pitchFamily="34" charset="0"/>
                <a:ea typeface="+mj-ea"/>
                <a:cs typeface="+mj-cs"/>
              </a:rPr>
              <a:t>Production Part Approval Process</a:t>
            </a:r>
          </a:p>
        </p:txBody>
      </p:sp>
      <p:sp>
        <p:nvSpPr>
          <p:cNvPr id="56" name="Slide Number Placeholder 55"/>
          <p:cNvSpPr>
            <a:spLocks noGrp="1"/>
          </p:cNvSpPr>
          <p:nvPr>
            <p:ph type="sldNum" sz="quarter" idx="12"/>
          </p:nvPr>
        </p:nvSpPr>
        <p:spPr/>
        <p:txBody>
          <a:bodyPr/>
          <a:lstStyle/>
          <a:p>
            <a:fld id="{43BFF02F-4AB1-422E-9DEB-B8041E6EFE6A}" type="slidenum">
              <a:rPr lang="en-US" smtClean="0"/>
              <a:pPr/>
              <a:t>7</a:t>
            </a:fld>
            <a:endParaRPr lang="en-US" dirty="0"/>
          </a:p>
        </p:txBody>
      </p:sp>
    </p:spTree>
  </p:cSld>
  <p:clrMapOvr>
    <a:masterClrMapping/>
  </p:clrMapOvr>
  <p:transition spd="slow">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ChangeArrowheads="1"/>
          </p:cNvSpPr>
          <p:nvPr/>
        </p:nvSpPr>
        <p:spPr bwMode="auto">
          <a:xfrm>
            <a:off x="4763" y="-725488"/>
            <a:ext cx="9144000" cy="669925"/>
          </a:xfrm>
          <a:prstGeom prst="rect">
            <a:avLst/>
          </a:prstGeom>
          <a:noFill/>
          <a:ln w="9525">
            <a:noFill/>
            <a:miter lim="800000"/>
            <a:headEnd/>
            <a:tailEnd/>
          </a:ln>
        </p:spPr>
        <p:txBody>
          <a:bodyPr>
            <a:spAutoFit/>
          </a:bodyPr>
          <a:lstStyle/>
          <a:p>
            <a:r>
              <a:rPr lang="en-US" sz="1400" dirty="0">
                <a:latin typeface="Times New Roman" charset="0"/>
                <a:cs typeface="Times New Roman" charset="0"/>
              </a:rPr>
              <a:t> </a:t>
            </a:r>
            <a:endParaRPr lang="en-US" sz="1000" dirty="0">
              <a:latin typeface="Times New Roman" charset="0"/>
              <a:cs typeface="Times New Roman" charset="0"/>
            </a:endParaRPr>
          </a:p>
          <a:p>
            <a:pPr eaLnBrk="0" hangingPunct="0"/>
            <a:endParaRPr lang="en-US" dirty="0">
              <a:latin typeface="Times New Roman" charset="0"/>
            </a:endParaRPr>
          </a:p>
        </p:txBody>
      </p:sp>
      <p:sp>
        <p:nvSpPr>
          <p:cNvPr id="11270" name="Rectangle 43"/>
          <p:cNvSpPr>
            <a:spLocks noChangeArrowheads="1"/>
          </p:cNvSpPr>
          <p:nvPr/>
        </p:nvSpPr>
        <p:spPr bwMode="auto">
          <a:xfrm>
            <a:off x="1447800" y="990600"/>
            <a:ext cx="6172200" cy="457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sz="2400" b="1" dirty="0">
                <a:latin typeface="+mj-lt"/>
              </a:rPr>
              <a:t>Comparison of PPAP with Traditional approach</a:t>
            </a:r>
          </a:p>
        </p:txBody>
      </p:sp>
      <p:graphicFrame>
        <p:nvGraphicFramePr>
          <p:cNvPr id="16485" name="Group 101"/>
          <p:cNvGraphicFramePr>
            <a:graphicFrameLocks noGrp="1"/>
          </p:cNvGraphicFramePr>
          <p:nvPr/>
        </p:nvGraphicFramePr>
        <p:xfrm>
          <a:off x="914400" y="1752600"/>
          <a:ext cx="7251700" cy="4718304"/>
        </p:xfrm>
        <a:graphic>
          <a:graphicData uri="http://schemas.openxmlformats.org/drawingml/2006/table">
            <a:tbl>
              <a:tblPr/>
              <a:tblGrid>
                <a:gridCol w="3625850"/>
                <a:gridCol w="3625850"/>
              </a:tblGrid>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900" b="1" i="0" u="none" strike="noStrike" cap="none" normalizeH="0" baseline="0" dirty="0" smtClean="0">
                          <a:ln>
                            <a:noFill/>
                          </a:ln>
                          <a:solidFill>
                            <a:schemeClr val="tx1"/>
                          </a:solidFill>
                          <a:effectLst/>
                          <a:latin typeface="+mj-lt"/>
                        </a:rPr>
                        <a:t>Traditional sample submission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900" b="1" i="0" u="none" strike="noStrike" cap="none" normalizeH="0" baseline="0" dirty="0" smtClean="0">
                          <a:ln>
                            <a:noFill/>
                          </a:ln>
                          <a:solidFill>
                            <a:schemeClr val="tx1"/>
                          </a:solidFill>
                          <a:effectLst/>
                          <a:latin typeface="+mj-lt"/>
                        </a:rPr>
                        <a:t>PPAP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mj-lt"/>
                        </a:rPr>
                        <a:t>Sample Taken from a small lot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mj-lt"/>
                        </a:rPr>
                        <a:t>Sample taken from a significant production run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42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mj-lt"/>
                        </a:rPr>
                        <a:t>Additional processes other than in PFD followed.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mj-lt"/>
                        </a:rPr>
                        <a:t>No process other than PFD is allowed without informing to customer or notified after production.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mj-lt"/>
                        </a:rPr>
                        <a:t>Non productionised tooling are used.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mj-lt"/>
                        </a:rPr>
                        <a:t>Notified to customer.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mj-lt"/>
                        </a:rPr>
                        <a:t>Submission of -</a:t>
                      </a:r>
                    </a:p>
                    <a:p>
                      <a:pPr marL="0" marR="0" lvl="0" indent="0" algn="l" defTabSz="914400" rtl="0" eaLnBrk="1" fontAlgn="base" latinLnBrk="0" hangingPunct="1">
                        <a:lnSpc>
                          <a:spcPct val="100000"/>
                        </a:lnSpc>
                        <a:spcBef>
                          <a:spcPct val="20000"/>
                        </a:spcBef>
                        <a:spcAft>
                          <a:spcPct val="0"/>
                        </a:spcAft>
                        <a:buClr>
                          <a:schemeClr val="accent2"/>
                        </a:buClr>
                        <a:buSzPct val="85000"/>
                        <a:buFontTx/>
                        <a:buChar char="-"/>
                        <a:tabLst/>
                      </a:pPr>
                      <a:r>
                        <a:rPr kumimoji="0" lang="en-US" sz="1800" b="0" i="0" u="none" strike="noStrike" cap="none" normalizeH="0" baseline="0" dirty="0" smtClean="0">
                          <a:ln>
                            <a:noFill/>
                          </a:ln>
                          <a:solidFill>
                            <a:schemeClr val="tx1"/>
                          </a:solidFill>
                          <a:effectLst/>
                          <a:latin typeface="+mj-lt"/>
                        </a:rPr>
                        <a:t>Samples, dimensional report, material test report, any qualification record (spl. Processes).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mj-lt"/>
                        </a:rPr>
                        <a:t>Submission of –</a:t>
                      </a: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mj-lt"/>
                        </a:rPr>
                        <a:t>18 documents /items along with samples as applicable, which provides the evidence of controls exercised on production/process environment.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8"/>
          <p:cNvSpPr txBox="1">
            <a:spLocks noChangeArrowheads="1"/>
          </p:cNvSpPr>
          <p:nvPr/>
        </p:nvSpPr>
        <p:spPr bwMode="auto">
          <a:xfrm>
            <a:off x="1476139" y="304800"/>
            <a:ext cx="6143861" cy="523220"/>
          </a:xfrm>
          <a:prstGeom prst="rect">
            <a:avLst/>
          </a:prstGeom>
          <a:noFill/>
          <a:ln w="9525">
            <a:noFill/>
            <a:miter lim="800000"/>
            <a:headEnd/>
            <a:tailEnd/>
          </a:ln>
        </p:spPr>
        <p:txBody>
          <a:bodyPr wrap="none">
            <a:spAutoFit/>
          </a:bodyPr>
          <a:lstStyle/>
          <a:p>
            <a:r>
              <a:rPr lang="en-US" sz="2800" dirty="0" smtClean="0">
                <a:solidFill>
                  <a:schemeClr val="tx2"/>
                </a:solidFill>
                <a:latin typeface="Verdana" pitchFamily="34" charset="0"/>
                <a:ea typeface="+mj-ea"/>
                <a:cs typeface="+mj-cs"/>
              </a:rPr>
              <a:t>Production Part Approval Process</a:t>
            </a:r>
          </a:p>
        </p:txBody>
      </p:sp>
      <p:sp>
        <p:nvSpPr>
          <p:cNvPr id="8" name="Slide Number Placeholder 7"/>
          <p:cNvSpPr>
            <a:spLocks noGrp="1"/>
          </p:cNvSpPr>
          <p:nvPr>
            <p:ph type="sldNum" sz="quarter" idx="12"/>
          </p:nvPr>
        </p:nvSpPr>
        <p:spPr/>
        <p:txBody>
          <a:bodyPr/>
          <a:lstStyle/>
          <a:p>
            <a:fld id="{43BFF02F-4AB1-422E-9DEB-B8041E6EFE6A}" type="slidenum">
              <a:rPr lang="en-US" smtClean="0"/>
              <a:pPr/>
              <a:t>8</a:t>
            </a:fld>
            <a:endParaRPr lang="en-US" dirty="0"/>
          </a:p>
        </p:txBody>
      </p:sp>
    </p:spTree>
  </p:cSld>
  <p:clrMapOvr>
    <a:masterClrMapping/>
  </p:clrMapOvr>
  <p:transition spd="slow">
    <p:blind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ChangeArrowheads="1"/>
          </p:cNvSpPr>
          <p:nvPr/>
        </p:nvSpPr>
        <p:spPr bwMode="auto">
          <a:xfrm>
            <a:off x="4763" y="-725488"/>
            <a:ext cx="9144000" cy="669925"/>
          </a:xfrm>
          <a:prstGeom prst="rect">
            <a:avLst/>
          </a:prstGeom>
          <a:noFill/>
          <a:ln w="9525">
            <a:noFill/>
            <a:miter lim="800000"/>
            <a:headEnd/>
            <a:tailEnd/>
          </a:ln>
        </p:spPr>
        <p:txBody>
          <a:bodyPr>
            <a:spAutoFit/>
          </a:bodyPr>
          <a:lstStyle/>
          <a:p>
            <a:r>
              <a:rPr lang="en-US" sz="1400" dirty="0">
                <a:latin typeface="Times New Roman" charset="0"/>
                <a:cs typeface="Times New Roman" charset="0"/>
              </a:rPr>
              <a:t> </a:t>
            </a:r>
            <a:endParaRPr lang="en-US" sz="1000" dirty="0">
              <a:latin typeface="Times New Roman" charset="0"/>
              <a:cs typeface="Times New Roman" charset="0"/>
            </a:endParaRPr>
          </a:p>
          <a:p>
            <a:pPr eaLnBrk="0" hangingPunct="0"/>
            <a:endParaRPr lang="en-US" dirty="0">
              <a:latin typeface="Times New Roman" charset="0"/>
            </a:endParaRPr>
          </a:p>
        </p:txBody>
      </p:sp>
      <p:sp>
        <p:nvSpPr>
          <p:cNvPr id="12294" name="Rectangle 4"/>
          <p:cNvSpPr>
            <a:spLocks noChangeArrowheads="1"/>
          </p:cNvSpPr>
          <p:nvPr/>
        </p:nvSpPr>
        <p:spPr bwMode="auto">
          <a:xfrm>
            <a:off x="1600200" y="1219200"/>
            <a:ext cx="6096000" cy="457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r>
              <a:rPr lang="en-US" sz="2400" b="1" dirty="0">
                <a:latin typeface="+mj-lt"/>
              </a:rPr>
              <a:t>Comparison of PPAP with Traditional approach</a:t>
            </a:r>
          </a:p>
        </p:txBody>
      </p:sp>
      <p:graphicFrame>
        <p:nvGraphicFramePr>
          <p:cNvPr id="17439" name="Group 31"/>
          <p:cNvGraphicFramePr>
            <a:graphicFrameLocks noGrp="1"/>
          </p:cNvGraphicFramePr>
          <p:nvPr/>
        </p:nvGraphicFramePr>
        <p:xfrm>
          <a:off x="990600" y="2133600"/>
          <a:ext cx="7696200" cy="3352800"/>
        </p:xfrm>
        <a:graphic>
          <a:graphicData uri="http://schemas.openxmlformats.org/drawingml/2006/table">
            <a:tbl>
              <a:tblPr/>
              <a:tblGrid>
                <a:gridCol w="3848100"/>
                <a:gridCol w="3848100"/>
              </a:tblGrid>
              <a:tr h="62088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900" b="1" i="0" u="none" strike="noStrike" cap="none" normalizeH="0" baseline="0" dirty="0" smtClean="0">
                          <a:ln>
                            <a:noFill/>
                          </a:ln>
                          <a:solidFill>
                            <a:schemeClr val="tx1"/>
                          </a:solidFill>
                          <a:effectLst/>
                          <a:latin typeface="+mj-lt"/>
                        </a:rPr>
                        <a:t>Traditional sample submission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900" b="1" i="0" u="none" strike="noStrike" cap="none" normalizeH="0" baseline="0" dirty="0" smtClean="0">
                          <a:ln>
                            <a:noFill/>
                          </a:ln>
                          <a:solidFill>
                            <a:schemeClr val="tx1"/>
                          </a:solidFill>
                          <a:effectLst/>
                          <a:latin typeface="+mj-lt"/>
                        </a:rPr>
                        <a:t>PPAP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191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mj-lt"/>
                        </a:rPr>
                        <a:t>Customer approval for bulk production based on evaluation of sample &amp; documents submitted.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mj-lt"/>
                        </a:rPr>
                        <a:t>Customer approval based on sample &amp; evaluation of documents &amp; items which provides confidence to customer that supplier has understood his requirements &amp; demonstrated his capability to meet the same in bulk production.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8"/>
          <p:cNvSpPr txBox="1">
            <a:spLocks noChangeArrowheads="1"/>
          </p:cNvSpPr>
          <p:nvPr/>
        </p:nvSpPr>
        <p:spPr bwMode="auto">
          <a:xfrm>
            <a:off x="1552339" y="457200"/>
            <a:ext cx="6143861" cy="523220"/>
          </a:xfrm>
          <a:prstGeom prst="rect">
            <a:avLst/>
          </a:prstGeom>
          <a:noFill/>
          <a:ln w="9525">
            <a:noFill/>
            <a:miter lim="800000"/>
            <a:headEnd/>
            <a:tailEnd/>
          </a:ln>
        </p:spPr>
        <p:txBody>
          <a:bodyPr wrap="none">
            <a:spAutoFit/>
          </a:bodyPr>
          <a:lstStyle/>
          <a:p>
            <a:r>
              <a:rPr lang="en-US" sz="2800" dirty="0" smtClean="0">
                <a:solidFill>
                  <a:schemeClr val="tx2"/>
                </a:solidFill>
                <a:latin typeface="Verdana" pitchFamily="34" charset="0"/>
                <a:ea typeface="+mj-ea"/>
                <a:cs typeface="+mj-cs"/>
              </a:rPr>
              <a:t>Production Part Approval Process</a:t>
            </a:r>
          </a:p>
        </p:txBody>
      </p:sp>
      <p:sp>
        <p:nvSpPr>
          <p:cNvPr id="8" name="Slide Number Placeholder 7"/>
          <p:cNvSpPr>
            <a:spLocks noGrp="1"/>
          </p:cNvSpPr>
          <p:nvPr>
            <p:ph type="sldNum" sz="quarter" idx="12"/>
          </p:nvPr>
        </p:nvSpPr>
        <p:spPr/>
        <p:txBody>
          <a:bodyPr/>
          <a:lstStyle/>
          <a:p>
            <a:fld id="{43BFF02F-4AB1-422E-9DEB-B8041E6EFE6A}" type="slidenum">
              <a:rPr lang="en-US" smtClean="0"/>
              <a:pPr/>
              <a:t>9</a:t>
            </a:fld>
            <a:endParaRPr lang="en-US" dirty="0"/>
          </a:p>
        </p:txBody>
      </p:sp>
    </p:spTree>
  </p:cSld>
  <p:clrMapOvr>
    <a:masterClrMapping/>
  </p:clrMapOvr>
  <p:transition spd="slow">
    <p:blinds/>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1672</TotalTime>
  <Words>1546</Words>
  <Application>Microsoft Office PowerPoint</Application>
  <PresentationFormat>On-screen Show (4:3)</PresentationFormat>
  <Paragraphs>260</Paragraphs>
  <Slides>23</Slides>
  <Notes>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Flow</vt:lpstr>
      <vt:lpstr>Equity</vt:lpstr>
      <vt:lpstr>Welcome to the Program on</vt:lpstr>
      <vt:lpstr>Slide 2</vt:lpstr>
      <vt:lpstr>Slide 3</vt:lpstr>
      <vt:lpstr>Slide 4</vt:lpstr>
      <vt:lpstr>Slide 5</vt:lpstr>
      <vt:lpstr>Slide 6</vt:lpstr>
      <vt:lpstr>Slide 7</vt:lpstr>
      <vt:lpstr>Slide 8</vt:lpstr>
      <vt:lpstr>Slide 9</vt:lpstr>
      <vt:lpstr>Slide 10</vt:lpstr>
      <vt:lpstr>Slide 11</vt:lpstr>
      <vt:lpstr>Situations when PPAP Validation, Customer Notification and Submission is Required </vt:lpstr>
      <vt:lpstr>Slide 13</vt:lpstr>
      <vt:lpstr>Slide 14</vt:lpstr>
      <vt:lpstr>Slide 15</vt:lpstr>
      <vt:lpstr>Slide 16</vt:lpstr>
      <vt:lpstr>Slide 17</vt:lpstr>
      <vt:lpstr>Slide 18</vt:lpstr>
      <vt:lpstr>PPAP Submission Levels</vt:lpstr>
      <vt:lpstr>PPAP Status</vt:lpstr>
      <vt:lpstr>Benefits of PPAP</vt:lpstr>
      <vt:lpstr>PPAP Process- PDCA Cycle</vt:lpstr>
      <vt:lpstr>Slide 23</vt:lpstr>
    </vt:vector>
  </TitlesOfParts>
  <Company>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dc:creator>
  <cp:lastModifiedBy>HP</cp:lastModifiedBy>
  <cp:revision>301</cp:revision>
  <dcterms:created xsi:type="dcterms:W3CDTF">2011-07-22T17:06:47Z</dcterms:created>
  <dcterms:modified xsi:type="dcterms:W3CDTF">2015-09-27T13:56:32Z</dcterms:modified>
</cp:coreProperties>
</file>