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notesMasterIdLst>
    <p:notesMasterId r:id="rId29"/>
  </p:notesMasterIdLst>
  <p:handoutMasterIdLst>
    <p:handoutMasterId r:id="rId30"/>
  </p:handoutMasterIdLst>
  <p:sldIdLst>
    <p:sldId id="257" r:id="rId2"/>
    <p:sldId id="270" r:id="rId3"/>
    <p:sldId id="256" r:id="rId4"/>
    <p:sldId id="271" r:id="rId5"/>
    <p:sldId id="274" r:id="rId6"/>
    <p:sldId id="272" r:id="rId7"/>
    <p:sldId id="273" r:id="rId8"/>
    <p:sldId id="275" r:id="rId9"/>
    <p:sldId id="277" r:id="rId10"/>
    <p:sldId id="276" r:id="rId11"/>
    <p:sldId id="258" r:id="rId12"/>
    <p:sldId id="267" r:id="rId13"/>
    <p:sldId id="264" r:id="rId14"/>
    <p:sldId id="278" r:id="rId15"/>
    <p:sldId id="279" r:id="rId16"/>
    <p:sldId id="284" r:id="rId17"/>
    <p:sldId id="285" r:id="rId18"/>
    <p:sldId id="280" r:id="rId19"/>
    <p:sldId id="286" r:id="rId20"/>
    <p:sldId id="287" r:id="rId21"/>
    <p:sldId id="281" r:id="rId22"/>
    <p:sldId id="282" r:id="rId23"/>
    <p:sldId id="283" r:id="rId24"/>
    <p:sldId id="261" r:id="rId25"/>
    <p:sldId id="269" r:id="rId26"/>
    <p:sldId id="266"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128506-242E-430A-8D09-07A07AD7745E}">
          <p14:sldIdLst>
            <p14:sldId id="257"/>
            <p14:sldId id="270"/>
            <p14:sldId id="256"/>
            <p14:sldId id="271"/>
            <p14:sldId id="274"/>
            <p14:sldId id="272"/>
            <p14:sldId id="273"/>
            <p14:sldId id="275"/>
            <p14:sldId id="277"/>
            <p14:sldId id="276"/>
            <p14:sldId id="258"/>
            <p14:sldId id="267"/>
            <p14:sldId id="264"/>
            <p14:sldId id="278"/>
            <p14:sldId id="279"/>
            <p14:sldId id="284"/>
            <p14:sldId id="285"/>
            <p14:sldId id="280"/>
            <p14:sldId id="286"/>
            <p14:sldId id="287"/>
            <p14:sldId id="281"/>
            <p14:sldId id="282"/>
            <p14:sldId id="283"/>
            <p14:sldId id="261"/>
            <p14:sldId id="269"/>
            <p14:sldId id="266"/>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560" autoAdjust="0"/>
  </p:normalViewPr>
  <p:slideViewPr>
    <p:cSldViewPr>
      <p:cViewPr varScale="1">
        <p:scale>
          <a:sx n="71" d="100"/>
          <a:sy n="71" d="100"/>
        </p:scale>
        <p:origin x="-133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ADCC9-8378-4BB4-9462-FDD659D3CA6F}" type="datetimeFigureOut">
              <a:rPr lang="en-US" smtClean="0"/>
              <a:pPr/>
              <a:t>4/30/2012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3BBE40-9479-4712-94B9-5AE21FEF134B}" type="slidenum">
              <a:rPr lang="en-IN" smtClean="0"/>
              <a:pPr/>
              <a:t>‹#›</a:t>
            </a:fld>
            <a:endParaRPr lang="en-IN"/>
          </a:p>
        </p:txBody>
      </p:sp>
    </p:spTree>
    <p:extLst>
      <p:ext uri="{BB962C8B-B14F-4D97-AF65-F5344CB8AC3E}">
        <p14:creationId xmlns:p14="http://schemas.microsoft.com/office/powerpoint/2010/main" val="1729518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E8146-78D4-497F-B479-67151365D704}" type="datetimeFigureOut">
              <a:rPr lang="en-US" smtClean="0"/>
              <a:pPr/>
              <a:t>4/30/2012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F14F2-B863-40FE-BC01-0A0519E4615F}" type="slidenum">
              <a:rPr lang="en-IN" smtClean="0"/>
              <a:pPr/>
              <a:t>‹#›</a:t>
            </a:fld>
            <a:endParaRPr lang="en-IN"/>
          </a:p>
        </p:txBody>
      </p:sp>
    </p:spTree>
    <p:extLst>
      <p:ext uri="{BB962C8B-B14F-4D97-AF65-F5344CB8AC3E}">
        <p14:creationId xmlns:p14="http://schemas.microsoft.com/office/powerpoint/2010/main" val="146721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00F14F2-B863-40FE-BC01-0A0519E4615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00F14F2-B863-40FE-BC01-0A0519E4615F}" type="slidenum">
              <a:rPr lang="en-IN" smtClean="0"/>
              <a:pPr/>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00F14F2-B863-40FE-BC01-0A0519E4615F}" type="slidenum">
              <a:rPr lang="en-IN" smtClean="0"/>
              <a:pPr/>
              <a:t>14</a:t>
            </a:fld>
            <a:endParaRPr lang="en-IN"/>
          </a:p>
        </p:txBody>
      </p:sp>
    </p:spTree>
    <p:extLst>
      <p:ext uri="{BB962C8B-B14F-4D97-AF65-F5344CB8AC3E}">
        <p14:creationId xmlns:p14="http://schemas.microsoft.com/office/powerpoint/2010/main" val="68025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March 11, 2011</a:t>
            </a:r>
            <a:endParaRPr lang="en-US"/>
          </a:p>
        </p:txBody>
      </p:sp>
      <p:sp>
        <p:nvSpPr>
          <p:cNvPr id="19" name="Footer Placeholder 18"/>
          <p:cNvSpPr>
            <a:spLocks noGrp="1"/>
          </p:cNvSpPr>
          <p:nvPr>
            <p:ph type="ftr" sz="quarter" idx="11"/>
          </p:nvPr>
        </p:nvSpPr>
        <p:spPr/>
        <p:txBody>
          <a:bodyPr/>
          <a:lstStyle/>
          <a:p>
            <a:r>
              <a:rPr lang="en-US" smtClean="0"/>
              <a:t>NCETET 2011</a:t>
            </a:r>
            <a:endParaRPr lang="en-US"/>
          </a:p>
        </p:txBody>
      </p:sp>
      <p:sp>
        <p:nvSpPr>
          <p:cNvPr id="27" name="Slide Number Placeholder 26"/>
          <p:cNvSpPr>
            <a:spLocks noGrp="1"/>
          </p:cNvSpPr>
          <p:nvPr>
            <p:ph type="sldNum" sz="quarter" idx="12"/>
          </p:nvPr>
        </p:nvSpPr>
        <p:spPr/>
        <p:txBody>
          <a:bodyPr/>
          <a:lstStyle/>
          <a:p>
            <a:fld id="{66AC783A-6576-47BA-8A06-16AFB593AD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March 11, 2011</a:t>
            </a:r>
            <a:endParaRPr lang="en-US"/>
          </a:p>
        </p:txBody>
      </p:sp>
      <p:sp>
        <p:nvSpPr>
          <p:cNvPr id="6" name="Footer Placeholder 5"/>
          <p:cNvSpPr>
            <a:spLocks noGrp="1"/>
          </p:cNvSpPr>
          <p:nvPr>
            <p:ph type="ftr" sz="quarter" idx="11"/>
          </p:nvPr>
        </p:nvSpPr>
        <p:spPr/>
        <p:txBody>
          <a:bodyPr/>
          <a:lstStyle/>
          <a:p>
            <a:r>
              <a:rPr lang="en-US" smtClean="0"/>
              <a:t>NCETET 2011</a:t>
            </a:r>
            <a:endParaRPr lang="en-US"/>
          </a:p>
        </p:txBody>
      </p:sp>
      <p:sp>
        <p:nvSpPr>
          <p:cNvPr id="7" name="Slide Number Placeholder 6"/>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March 11, 2011</a:t>
            </a:r>
            <a:endParaRPr lang="en-US"/>
          </a:p>
        </p:txBody>
      </p:sp>
      <p:sp>
        <p:nvSpPr>
          <p:cNvPr id="8" name="Footer Placeholder 7"/>
          <p:cNvSpPr>
            <a:spLocks noGrp="1"/>
          </p:cNvSpPr>
          <p:nvPr>
            <p:ph type="ftr" sz="quarter" idx="11"/>
          </p:nvPr>
        </p:nvSpPr>
        <p:spPr/>
        <p:txBody>
          <a:bodyPr/>
          <a:lstStyle/>
          <a:p>
            <a:r>
              <a:rPr lang="en-US" smtClean="0"/>
              <a:t>NCETET 2011</a:t>
            </a:r>
            <a:endParaRPr lang="en-US"/>
          </a:p>
        </p:txBody>
      </p:sp>
      <p:sp>
        <p:nvSpPr>
          <p:cNvPr id="9" name="Slide Number Placeholder 8"/>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March 11, 2011</a:t>
            </a:r>
            <a:endParaRPr lang="en-US"/>
          </a:p>
        </p:txBody>
      </p:sp>
      <p:sp>
        <p:nvSpPr>
          <p:cNvPr id="4" name="Footer Placeholder 3"/>
          <p:cNvSpPr>
            <a:spLocks noGrp="1"/>
          </p:cNvSpPr>
          <p:nvPr>
            <p:ph type="ftr" sz="quarter" idx="11"/>
          </p:nvPr>
        </p:nvSpPr>
        <p:spPr/>
        <p:txBody>
          <a:bodyPr/>
          <a:lstStyle/>
          <a:p>
            <a:r>
              <a:rPr lang="en-US" smtClean="0"/>
              <a:t>NCETET 2011</a:t>
            </a:r>
            <a:endParaRPr lang="en-US"/>
          </a:p>
        </p:txBody>
      </p:sp>
      <p:sp>
        <p:nvSpPr>
          <p:cNvPr id="5" name="Slide Number Placeholder 4"/>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11, 2011</a:t>
            </a:r>
            <a:endParaRPr lang="en-US"/>
          </a:p>
        </p:txBody>
      </p:sp>
      <p:sp>
        <p:nvSpPr>
          <p:cNvPr id="3" name="Footer Placeholder 2"/>
          <p:cNvSpPr>
            <a:spLocks noGrp="1"/>
          </p:cNvSpPr>
          <p:nvPr>
            <p:ph type="ftr" sz="quarter" idx="11"/>
          </p:nvPr>
        </p:nvSpPr>
        <p:spPr/>
        <p:txBody>
          <a:bodyPr/>
          <a:lstStyle/>
          <a:p>
            <a:r>
              <a:rPr lang="en-US" smtClean="0"/>
              <a:t>NCETET 2011</a:t>
            </a:r>
            <a:endParaRPr lang="en-US"/>
          </a:p>
        </p:txBody>
      </p:sp>
      <p:sp>
        <p:nvSpPr>
          <p:cNvPr id="4" name="Slide Number Placeholder 3"/>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March 11, 2011</a:t>
            </a:r>
            <a:endParaRPr lang="en-US"/>
          </a:p>
        </p:txBody>
      </p:sp>
      <p:sp>
        <p:nvSpPr>
          <p:cNvPr id="6" name="Footer Placeholder 5"/>
          <p:cNvSpPr>
            <a:spLocks noGrp="1"/>
          </p:cNvSpPr>
          <p:nvPr>
            <p:ph type="ftr" sz="quarter" idx="11"/>
          </p:nvPr>
        </p:nvSpPr>
        <p:spPr/>
        <p:txBody>
          <a:bodyPr/>
          <a:lstStyle/>
          <a:p>
            <a:r>
              <a:rPr lang="en-US" smtClean="0"/>
              <a:t>NCETET 2011</a:t>
            </a:r>
            <a:endParaRPr lang="en-US"/>
          </a:p>
        </p:txBody>
      </p:sp>
      <p:sp>
        <p:nvSpPr>
          <p:cNvPr id="7" name="Slide Number Placeholder 6"/>
          <p:cNvSpPr>
            <a:spLocks noGrp="1"/>
          </p:cNvSpPr>
          <p:nvPr>
            <p:ph type="sldNum" sz="quarter" idx="12"/>
          </p:nvPr>
        </p:nvSpPr>
        <p:spPr/>
        <p:txBody>
          <a:bodyPr/>
          <a:lstStyle/>
          <a:p>
            <a:fld id="{66AC783A-6576-47BA-8A06-16AFB593ADC0}" type="slidenum">
              <a:rPr lang="en-US" smtClean="0"/>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March 11, 2011</a:t>
            </a:r>
            <a:endParaRPr lang="en-US"/>
          </a:p>
        </p:txBody>
      </p:sp>
      <p:sp>
        <p:nvSpPr>
          <p:cNvPr id="6" name="Footer Placeholder 5"/>
          <p:cNvSpPr>
            <a:spLocks noGrp="1"/>
          </p:cNvSpPr>
          <p:nvPr>
            <p:ph type="ftr" sz="quarter" idx="11"/>
          </p:nvPr>
        </p:nvSpPr>
        <p:spPr/>
        <p:txBody>
          <a:bodyPr/>
          <a:lstStyle/>
          <a:p>
            <a:r>
              <a:rPr lang="en-US" smtClean="0"/>
              <a:t>NCETET 2011</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6AC783A-6576-47BA-8A06-16AFB593ADC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March 11, 2011</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NCETET 2011</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AC783A-6576-47BA-8A06-16AFB593ADC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random/>
  </p:transition>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2699792" y="6381328"/>
            <a:ext cx="3352800" cy="365125"/>
          </a:xfrm>
        </p:spPr>
        <p:txBody>
          <a:bodyPr/>
          <a:lstStyle/>
          <a:p>
            <a:r>
              <a:rPr lang="en-US" dirty="0" smtClean="0"/>
              <a:t>V</a:t>
            </a:r>
            <a:endParaRPr lang="en-US" dirty="0"/>
          </a:p>
        </p:txBody>
      </p:sp>
      <p:sp>
        <p:nvSpPr>
          <p:cNvPr id="7" name="Slide Number Placeholder 6"/>
          <p:cNvSpPr>
            <a:spLocks noGrp="1"/>
          </p:cNvSpPr>
          <p:nvPr>
            <p:ph type="sldNum" sz="quarter" idx="12"/>
          </p:nvPr>
        </p:nvSpPr>
        <p:spPr/>
        <p:txBody>
          <a:bodyPr/>
          <a:lstStyle/>
          <a:p>
            <a:fld id="{66AC783A-6576-47BA-8A06-16AFB593ADC0}" type="slidenum">
              <a:rPr lang="en-US" smtClean="0"/>
              <a:pPr/>
              <a:t>1</a:t>
            </a:fld>
            <a:endParaRPr lang="en-US" dirty="0"/>
          </a:p>
        </p:txBody>
      </p:sp>
      <p:sp>
        <p:nvSpPr>
          <p:cNvPr id="11" name="Rectangle 10"/>
          <p:cNvSpPr/>
          <p:nvPr/>
        </p:nvSpPr>
        <p:spPr>
          <a:xfrm>
            <a:off x="214282" y="1628800"/>
            <a:ext cx="8643998" cy="646331"/>
          </a:xfrm>
          <a:prstGeom prst="rect">
            <a:avLst/>
          </a:prstGeom>
          <a:noFill/>
        </p:spPr>
        <p:txBody>
          <a:bodyPr wrap="square" lIns="91440" tIns="45720" rIns="91440" bIns="4572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Remotely Controlled Robot</a:t>
            </a:r>
            <a:endParaRPr lang="en-US"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TextBox 8"/>
          <p:cNvSpPr txBox="1"/>
          <p:nvPr/>
        </p:nvSpPr>
        <p:spPr>
          <a:xfrm>
            <a:off x="1586215" y="3271917"/>
            <a:ext cx="6565077" cy="2339102"/>
          </a:xfrm>
          <a:prstGeom prst="rect">
            <a:avLst/>
          </a:prstGeom>
          <a:noFill/>
        </p:spPr>
        <p:txBody>
          <a:bodyPr wrap="square" rtlCol="0">
            <a:spAutoFit/>
          </a:bodyPr>
          <a:lstStyle/>
          <a:p>
            <a:pPr algn="ctr"/>
            <a:r>
              <a:rPr lang="en-US" sz="2800" dirty="0" smtClean="0"/>
              <a:t>Team 9</a:t>
            </a:r>
          </a:p>
          <a:p>
            <a:pPr algn="ctr"/>
            <a:endParaRPr lang="en-US" sz="2800" dirty="0" smtClean="0"/>
          </a:p>
          <a:p>
            <a:pPr>
              <a:buFont typeface="Constantia" pitchFamily="18" charset="0"/>
              <a:buChar char="–"/>
            </a:pPr>
            <a:r>
              <a:rPr lang="en-US" dirty="0" smtClean="0"/>
              <a:t>BHASKAR I. BANDYOPADHYAY </a:t>
            </a:r>
          </a:p>
          <a:p>
            <a:pPr>
              <a:buFont typeface="Constantia" pitchFamily="18" charset="0"/>
              <a:buChar char="–"/>
            </a:pPr>
            <a:r>
              <a:rPr lang="en-US" dirty="0"/>
              <a:t>NILEKH  M. </a:t>
            </a:r>
            <a:r>
              <a:rPr lang="en-US" dirty="0" smtClean="0"/>
              <a:t>CHAUDHARI</a:t>
            </a:r>
          </a:p>
          <a:p>
            <a:pPr>
              <a:buFont typeface="Constantia" pitchFamily="18" charset="0"/>
              <a:buChar char="–"/>
            </a:pPr>
            <a:r>
              <a:rPr lang="en-US" dirty="0" smtClean="0"/>
              <a:t>UDDHAV   P.  AROTE</a:t>
            </a:r>
          </a:p>
          <a:p>
            <a:pPr algn="ctr"/>
            <a:endParaRPr lang="en-US" dirty="0" smtClean="0"/>
          </a:p>
          <a:p>
            <a:pPr algn="ctr"/>
            <a:r>
              <a:rPr lang="en-US" dirty="0">
                <a:solidFill>
                  <a:srgbClr val="898989"/>
                </a:solidFill>
              </a:rPr>
              <a:t>College : </a:t>
            </a:r>
            <a:r>
              <a:rPr lang="en-US" dirty="0" err="1">
                <a:solidFill>
                  <a:srgbClr val="898989"/>
                </a:solidFill>
              </a:rPr>
              <a:t>Vidyavardhini’s</a:t>
            </a:r>
            <a:r>
              <a:rPr lang="en-US" dirty="0">
                <a:solidFill>
                  <a:srgbClr val="898989"/>
                </a:solidFill>
              </a:rPr>
              <a:t> College Of Engineering &amp; </a:t>
            </a:r>
            <a:r>
              <a:rPr lang="en-US" dirty="0" smtClean="0">
                <a:solidFill>
                  <a:srgbClr val="898989"/>
                </a:solidFill>
              </a:rPr>
              <a:t>Technology</a:t>
            </a:r>
            <a:endParaRPr lang="en-US" dirty="0">
              <a:solidFill>
                <a:srgbClr val="898989"/>
              </a:solidFill>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Distribution</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3819940"/>
              </p:ext>
            </p:extLst>
          </p:nvPr>
        </p:nvGraphicFramePr>
        <p:xfrm>
          <a:off x="539552" y="1935163"/>
          <a:ext cx="7992888" cy="4305136"/>
        </p:xfrm>
        <a:graphic>
          <a:graphicData uri="http://schemas.openxmlformats.org/drawingml/2006/table">
            <a:tbl>
              <a:tblPr firstRow="1" firstCol="1" bandRow="1">
                <a:tableStyleId>{21E4AEA4-8DFA-4A89-87EB-49C32662AFE0}</a:tableStyleId>
              </a:tblPr>
              <a:tblGrid>
                <a:gridCol w="1924214"/>
                <a:gridCol w="6068674"/>
              </a:tblGrid>
              <a:tr h="231023">
                <a:tc>
                  <a:txBody>
                    <a:bodyPr/>
                    <a:lstStyle/>
                    <a:p>
                      <a:pPr marL="57150" algn="just">
                        <a:lnSpc>
                          <a:spcPct val="150000"/>
                        </a:lnSpc>
                        <a:spcAft>
                          <a:spcPts val="0"/>
                        </a:spcAft>
                        <a:tabLst>
                          <a:tab pos="285750" algn="l"/>
                        </a:tabLst>
                      </a:pPr>
                      <a:r>
                        <a:rPr lang="en-US" sz="1800" dirty="0">
                          <a:effectLst/>
                        </a:rPr>
                        <a:t>Team Member</a:t>
                      </a:r>
                      <a:endParaRPr lang="en-IN" sz="1800" dirty="0">
                        <a:solidFill>
                          <a:srgbClr val="000000"/>
                        </a:solidFill>
                        <a:effectLst/>
                        <a:latin typeface="Times New Roman"/>
                        <a:ea typeface="ヒラギノ角ゴ Pro W3"/>
                      </a:endParaRPr>
                    </a:p>
                  </a:txBody>
                  <a:tcPr marL="57756" marR="57756" marT="0" marB="0"/>
                </a:tc>
                <a:tc>
                  <a:txBody>
                    <a:bodyPr/>
                    <a:lstStyle/>
                    <a:p>
                      <a:pPr marL="57150" algn="just">
                        <a:lnSpc>
                          <a:spcPct val="150000"/>
                        </a:lnSpc>
                        <a:spcAft>
                          <a:spcPts val="0"/>
                        </a:spcAft>
                        <a:tabLst>
                          <a:tab pos="285750" algn="l"/>
                        </a:tabLst>
                      </a:pPr>
                      <a:r>
                        <a:rPr lang="en-US" sz="1800" dirty="0">
                          <a:effectLst/>
                        </a:rPr>
                        <a:t>Role Contribution</a:t>
                      </a:r>
                      <a:endParaRPr lang="en-IN" sz="1800" dirty="0">
                        <a:solidFill>
                          <a:srgbClr val="000000"/>
                        </a:solidFill>
                        <a:effectLst/>
                        <a:latin typeface="Times New Roman"/>
                        <a:ea typeface="ヒラギノ角ゴ Pro W3"/>
                      </a:endParaRPr>
                    </a:p>
                  </a:txBody>
                  <a:tcPr marL="57756" marR="57756" marT="0" marB="0"/>
                </a:tc>
              </a:tr>
              <a:tr h="1386138">
                <a:tc>
                  <a:txBody>
                    <a:bodyPr/>
                    <a:lstStyle/>
                    <a:p>
                      <a:pPr marL="57150" algn="just">
                        <a:lnSpc>
                          <a:spcPct val="150000"/>
                        </a:lnSpc>
                        <a:spcAft>
                          <a:spcPts val="0"/>
                        </a:spcAft>
                        <a:tabLst>
                          <a:tab pos="285750" algn="l"/>
                        </a:tabLst>
                      </a:pPr>
                      <a:r>
                        <a:rPr lang="en-US" sz="1800" dirty="0" err="1">
                          <a:effectLst/>
                        </a:rPr>
                        <a:t>Bhaskar</a:t>
                      </a:r>
                      <a:endParaRPr lang="en-IN" sz="1800" dirty="0">
                        <a:effectLst/>
                      </a:endParaRPr>
                    </a:p>
                    <a:p>
                      <a:pPr marL="57150" algn="just">
                        <a:lnSpc>
                          <a:spcPct val="150000"/>
                        </a:lnSpc>
                        <a:spcAft>
                          <a:spcPts val="0"/>
                        </a:spcAft>
                        <a:tabLst>
                          <a:tab pos="285750" algn="l"/>
                        </a:tabLst>
                      </a:pPr>
                      <a:r>
                        <a:rPr lang="en-US" sz="1800" dirty="0" err="1">
                          <a:effectLst/>
                        </a:rPr>
                        <a:t>Bandyopadhyay</a:t>
                      </a:r>
                      <a:endParaRPr lang="en-IN" sz="1800" dirty="0">
                        <a:solidFill>
                          <a:srgbClr val="000000"/>
                        </a:solidFill>
                        <a:effectLst/>
                        <a:latin typeface="Times New Roman"/>
                        <a:ea typeface="ヒラギノ角ゴ Pro W3"/>
                      </a:endParaRPr>
                    </a:p>
                  </a:txBody>
                  <a:tcPr marL="57756" marR="57756" marT="0" marB="0"/>
                </a:tc>
                <a:tc>
                  <a:txBody>
                    <a:bodyPr/>
                    <a:lstStyle/>
                    <a:p>
                      <a:pPr marL="57150" algn="just">
                        <a:lnSpc>
                          <a:spcPct val="150000"/>
                        </a:lnSpc>
                        <a:spcAft>
                          <a:spcPts val="0"/>
                        </a:spcAft>
                        <a:tabLst>
                          <a:tab pos="285750" algn="l"/>
                        </a:tabLst>
                      </a:pPr>
                      <a:r>
                        <a:rPr lang="en-US" sz="1800" dirty="0">
                          <a:effectLst/>
                        </a:rPr>
                        <a:t>Event handling in the web application and AJAX calls, building the interpreter</a:t>
                      </a:r>
                      <a:r>
                        <a:rPr lang="en-US" sz="1800" dirty="0" smtClean="0">
                          <a:effectLst/>
                        </a:rPr>
                        <a:t>, </a:t>
                      </a:r>
                      <a:r>
                        <a:rPr lang="en-US" sz="1800" dirty="0">
                          <a:effectLst/>
                        </a:rPr>
                        <a:t>batch processing, </a:t>
                      </a:r>
                      <a:r>
                        <a:rPr lang="en-US" sz="1800" dirty="0" smtClean="0">
                          <a:effectLst/>
                        </a:rPr>
                        <a:t>vector </a:t>
                      </a:r>
                      <a:r>
                        <a:rPr lang="en-US" sz="1800" dirty="0">
                          <a:effectLst/>
                        </a:rPr>
                        <a:t>based mapping scheme</a:t>
                      </a:r>
                      <a:r>
                        <a:rPr lang="en-US" sz="1800" dirty="0" smtClean="0">
                          <a:effectLst/>
                        </a:rPr>
                        <a:t>, </a:t>
                      </a:r>
                      <a:r>
                        <a:rPr lang="en-US" sz="1800" dirty="0">
                          <a:effectLst/>
                        </a:rPr>
                        <a:t>code </a:t>
                      </a:r>
                      <a:r>
                        <a:rPr lang="en-US" sz="1800" dirty="0" smtClean="0">
                          <a:effectLst/>
                        </a:rPr>
                        <a:t>integration</a:t>
                      </a:r>
                      <a:endParaRPr lang="en-IN" sz="1800" dirty="0">
                        <a:solidFill>
                          <a:srgbClr val="000000"/>
                        </a:solidFill>
                        <a:effectLst/>
                        <a:latin typeface="Times New Roman"/>
                        <a:ea typeface="ヒラギノ角ゴ Pro W3"/>
                      </a:endParaRPr>
                    </a:p>
                  </a:txBody>
                  <a:tcPr marL="57756" marR="57756" marT="0" marB="0"/>
                </a:tc>
              </a:tr>
              <a:tr h="1396408">
                <a:tc>
                  <a:txBody>
                    <a:bodyPr/>
                    <a:lstStyle/>
                    <a:p>
                      <a:pPr marL="57150" algn="just">
                        <a:lnSpc>
                          <a:spcPct val="150000"/>
                        </a:lnSpc>
                        <a:spcAft>
                          <a:spcPts val="0"/>
                        </a:spcAft>
                        <a:tabLst>
                          <a:tab pos="285750" algn="l"/>
                        </a:tabLst>
                      </a:pPr>
                      <a:r>
                        <a:rPr lang="en-US" sz="1800">
                          <a:effectLst/>
                        </a:rPr>
                        <a:t>Uddhav Arote</a:t>
                      </a:r>
                      <a:endParaRPr lang="en-IN" sz="1800">
                        <a:solidFill>
                          <a:srgbClr val="000000"/>
                        </a:solidFill>
                        <a:effectLst/>
                        <a:latin typeface="Times New Roman"/>
                        <a:ea typeface="ヒラギノ角ゴ Pro W3"/>
                      </a:endParaRPr>
                    </a:p>
                  </a:txBody>
                  <a:tcPr marL="57756" marR="57756" marT="0" marB="0"/>
                </a:tc>
                <a:tc>
                  <a:txBody>
                    <a:bodyPr/>
                    <a:lstStyle/>
                    <a:p>
                      <a:pPr marL="57150" algn="just">
                        <a:lnSpc>
                          <a:spcPct val="150000"/>
                        </a:lnSpc>
                        <a:spcAft>
                          <a:spcPts val="0"/>
                        </a:spcAft>
                        <a:tabLst>
                          <a:tab pos="285750" algn="l"/>
                        </a:tabLst>
                      </a:pPr>
                      <a:r>
                        <a:rPr lang="en-US" sz="1800" dirty="0">
                          <a:effectLst/>
                        </a:rPr>
                        <a:t>Web interface design, </a:t>
                      </a:r>
                      <a:r>
                        <a:rPr lang="en-US" sz="1800" dirty="0" smtClean="0">
                          <a:effectLst/>
                        </a:rPr>
                        <a:t>Database handling</a:t>
                      </a:r>
                      <a:r>
                        <a:rPr lang="en-US" sz="1800" baseline="0" dirty="0" smtClean="0">
                          <a:effectLst/>
                        </a:rPr>
                        <a:t> (MySQL)</a:t>
                      </a:r>
                      <a:r>
                        <a:rPr lang="en-US" sz="1800" dirty="0" smtClean="0">
                          <a:effectLst/>
                        </a:rPr>
                        <a:t>, </a:t>
                      </a:r>
                      <a:r>
                        <a:rPr lang="en-US" sz="1800" dirty="0" err="1">
                          <a:effectLst/>
                        </a:rPr>
                        <a:t>Desinging</a:t>
                      </a:r>
                      <a:r>
                        <a:rPr lang="en-US" sz="1800" dirty="0">
                          <a:effectLst/>
                        </a:rPr>
                        <a:t> the </a:t>
                      </a:r>
                      <a:r>
                        <a:rPr lang="en-US" sz="1800" dirty="0" smtClean="0">
                          <a:effectLst/>
                        </a:rPr>
                        <a:t>daemons, </a:t>
                      </a:r>
                      <a:r>
                        <a:rPr lang="en-US" sz="1800" dirty="0">
                          <a:effectLst/>
                        </a:rPr>
                        <a:t>Integrating the PHP </a:t>
                      </a:r>
                      <a:r>
                        <a:rPr lang="en-US" sz="1800" dirty="0" smtClean="0">
                          <a:effectLst/>
                        </a:rPr>
                        <a:t>scripts, Code integration</a:t>
                      </a:r>
                      <a:endParaRPr lang="en-IN" sz="1800" dirty="0">
                        <a:solidFill>
                          <a:srgbClr val="000000"/>
                        </a:solidFill>
                        <a:effectLst/>
                        <a:latin typeface="Times New Roman"/>
                        <a:ea typeface="ヒラギノ角ゴ Pro W3"/>
                      </a:endParaRPr>
                    </a:p>
                  </a:txBody>
                  <a:tcPr marL="57756" marR="57756" marT="0" marB="0"/>
                </a:tc>
              </a:tr>
              <a:tr h="1155115">
                <a:tc>
                  <a:txBody>
                    <a:bodyPr/>
                    <a:lstStyle/>
                    <a:p>
                      <a:pPr marL="57150" algn="just">
                        <a:lnSpc>
                          <a:spcPct val="150000"/>
                        </a:lnSpc>
                        <a:spcAft>
                          <a:spcPts val="0"/>
                        </a:spcAft>
                        <a:tabLst>
                          <a:tab pos="285750" algn="l"/>
                        </a:tabLst>
                      </a:pPr>
                      <a:r>
                        <a:rPr lang="en-US" sz="1800">
                          <a:effectLst/>
                        </a:rPr>
                        <a:t>Nilekh Chaudhari</a:t>
                      </a:r>
                      <a:endParaRPr lang="en-IN" sz="1800">
                        <a:solidFill>
                          <a:srgbClr val="000000"/>
                        </a:solidFill>
                        <a:effectLst/>
                        <a:latin typeface="Times New Roman"/>
                        <a:ea typeface="ヒラギノ角ゴ Pro W3"/>
                      </a:endParaRPr>
                    </a:p>
                  </a:txBody>
                  <a:tcPr marL="57756" marR="57756" marT="0" marB="0"/>
                </a:tc>
                <a:tc>
                  <a:txBody>
                    <a:bodyPr/>
                    <a:lstStyle/>
                    <a:p>
                      <a:pPr marL="57150" algn="just">
                        <a:lnSpc>
                          <a:spcPct val="150000"/>
                        </a:lnSpc>
                        <a:spcAft>
                          <a:spcPts val="0"/>
                        </a:spcAft>
                        <a:tabLst>
                          <a:tab pos="285750" algn="l"/>
                        </a:tabLst>
                      </a:pPr>
                      <a:r>
                        <a:rPr lang="en-US" sz="1800" dirty="0">
                          <a:effectLst/>
                        </a:rPr>
                        <a:t>HTML5 canvas design &amp; implementation, </a:t>
                      </a:r>
                      <a:r>
                        <a:rPr lang="en-US" sz="1800" dirty="0" smtClean="0">
                          <a:effectLst/>
                        </a:rPr>
                        <a:t>Replicating </a:t>
                      </a:r>
                      <a:r>
                        <a:rPr lang="en-US" sz="1800" dirty="0">
                          <a:effectLst/>
                        </a:rPr>
                        <a:t>the </a:t>
                      </a:r>
                      <a:r>
                        <a:rPr lang="en-US" sz="1800" dirty="0" smtClean="0">
                          <a:effectLst/>
                        </a:rPr>
                        <a:t>robot activities </a:t>
                      </a:r>
                      <a:r>
                        <a:rPr lang="en-US" sz="1800" dirty="0">
                          <a:effectLst/>
                        </a:rPr>
                        <a:t>in canvas , </a:t>
                      </a:r>
                      <a:r>
                        <a:rPr lang="en-US" sz="1800" dirty="0" smtClean="0">
                          <a:effectLst/>
                        </a:rPr>
                        <a:t>Testing </a:t>
                      </a:r>
                      <a:r>
                        <a:rPr lang="en-US" sz="1800" dirty="0">
                          <a:effectLst/>
                        </a:rPr>
                        <a:t>, </a:t>
                      </a:r>
                      <a:r>
                        <a:rPr lang="en-US" sz="1800" dirty="0" smtClean="0">
                          <a:effectLst/>
                        </a:rPr>
                        <a:t>Documentation</a:t>
                      </a:r>
                      <a:endParaRPr lang="en-IN" sz="1800" dirty="0">
                        <a:solidFill>
                          <a:srgbClr val="000000"/>
                        </a:solidFill>
                        <a:effectLst/>
                        <a:latin typeface="Times New Roman"/>
                        <a:ea typeface="ヒラギノ角ゴ Pro W3"/>
                      </a:endParaRPr>
                    </a:p>
                  </a:txBody>
                  <a:tcPr marL="57756" marR="57756" marT="0" marB="0"/>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dirty="0" smtClean="0"/>
              <a:t>NCETET 2011</a:t>
            </a:r>
            <a:endParaRPr lang="en-US" dirty="0"/>
          </a:p>
        </p:txBody>
      </p:sp>
      <p:sp>
        <p:nvSpPr>
          <p:cNvPr id="6" name="Slide Number Placeholder 5"/>
          <p:cNvSpPr>
            <a:spLocks noGrp="1"/>
          </p:cNvSpPr>
          <p:nvPr>
            <p:ph type="sldNum" sz="quarter" idx="12"/>
          </p:nvPr>
        </p:nvSpPr>
        <p:spPr/>
        <p:txBody>
          <a:bodyPr/>
          <a:lstStyle/>
          <a:p>
            <a:fld id="{66AC783A-6576-47BA-8A06-16AFB593ADC0}" type="slidenum">
              <a:rPr lang="en-US" smtClean="0"/>
              <a:pPr/>
              <a:t>10</a:t>
            </a:fld>
            <a:endParaRPr lang="en-US"/>
          </a:p>
        </p:txBody>
      </p:sp>
    </p:spTree>
    <p:extLst>
      <p:ext uri="{BB962C8B-B14F-4D97-AF65-F5344CB8AC3E}">
        <p14:creationId xmlns:p14="http://schemas.microsoft.com/office/powerpoint/2010/main" val="282933949"/>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lstStyle/>
          <a:p>
            <a:r>
              <a:rPr lang="en-US" dirty="0" smtClean="0"/>
              <a:t>Architecture (Block Diagram)</a:t>
            </a:r>
            <a:endParaRPr lang="en-US" dirty="0"/>
          </a:p>
        </p:txBody>
      </p:sp>
      <p:sp>
        <p:nvSpPr>
          <p:cNvPr id="11" name="Date Placeholder 10"/>
          <p:cNvSpPr>
            <a:spLocks noGrp="1"/>
          </p:cNvSpPr>
          <p:nvPr>
            <p:ph type="dt" sz="half" idx="10"/>
          </p:nvPr>
        </p:nvSpPr>
        <p:spPr/>
        <p:txBody>
          <a:bodyPr/>
          <a:lstStyle/>
          <a:p>
            <a:r>
              <a:rPr lang="en-US" dirty="0" smtClean="0"/>
              <a:t>March 30, 2012</a:t>
            </a:r>
            <a:endParaRPr lang="en-US" dirty="0"/>
          </a:p>
        </p:txBody>
      </p:sp>
      <p:sp>
        <p:nvSpPr>
          <p:cNvPr id="13" name="Footer Placeholder 12"/>
          <p:cNvSpPr>
            <a:spLocks noGrp="1"/>
          </p:cNvSpPr>
          <p:nvPr>
            <p:ph type="ftr" sz="quarter" idx="11"/>
          </p:nvPr>
        </p:nvSpPr>
        <p:spPr/>
        <p:txBody>
          <a:bodyPr/>
          <a:lstStyle/>
          <a:p>
            <a:r>
              <a:rPr lang="en-US" dirty="0" smtClean="0"/>
              <a:t>VNCET 2012</a:t>
            </a:r>
            <a:endParaRPr lang="en-US" dirty="0"/>
          </a:p>
        </p:txBody>
      </p:sp>
      <p:sp>
        <p:nvSpPr>
          <p:cNvPr id="12" name="Slide Number Placeholder 11"/>
          <p:cNvSpPr>
            <a:spLocks noGrp="1"/>
          </p:cNvSpPr>
          <p:nvPr>
            <p:ph type="sldNum" sz="quarter" idx="12"/>
          </p:nvPr>
        </p:nvSpPr>
        <p:spPr/>
        <p:txBody>
          <a:bodyPr>
            <a:normAutofit/>
          </a:bodyPr>
          <a:lstStyle/>
          <a:p>
            <a:fld id="{66AC783A-6576-47BA-8A06-16AFB593ADC0}" type="slidenum">
              <a:rPr lang="en-US" smtClean="0"/>
              <a:pPr/>
              <a:t>11</a:t>
            </a:fld>
            <a:endParaRPr lang="en-US"/>
          </a:p>
        </p:txBody>
      </p:sp>
      <p:sp>
        <p:nvSpPr>
          <p:cNvPr id="15" name="TextBox 14"/>
          <p:cNvSpPr txBox="1"/>
          <p:nvPr/>
        </p:nvSpPr>
        <p:spPr>
          <a:xfrm>
            <a:off x="1000100" y="0"/>
            <a:ext cx="8501090" cy="307777"/>
          </a:xfrm>
          <a:prstGeom prst="rect">
            <a:avLst/>
          </a:prstGeom>
          <a:noFill/>
        </p:spPr>
        <p:txBody>
          <a:bodyPr wrap="square" rtlCol="0">
            <a:spAutoFit/>
          </a:bodyPr>
          <a:lstStyle/>
          <a:p>
            <a:r>
              <a:rPr lang="en-IN" sz="1400" dirty="0" err="1" smtClean="0"/>
              <a:t>Zigbee</a:t>
            </a:r>
            <a:r>
              <a:rPr lang="en-IN" sz="1400" dirty="0" smtClean="0"/>
              <a:t> Associated Network based Dynamic </a:t>
            </a:r>
            <a:r>
              <a:rPr lang="en-IN" sz="1400" dirty="0" err="1" smtClean="0"/>
              <a:t>Updation</a:t>
            </a:r>
            <a:r>
              <a:rPr lang="en-IN" sz="1400" dirty="0" smtClean="0"/>
              <a:t> </a:t>
            </a:r>
            <a:endParaRPr lang="en-IN" sz="14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556792"/>
            <a:ext cx="7056784" cy="4968552"/>
          </a:xfrm>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sp>
        <p:nvSpPr>
          <p:cNvPr id="3" name="Content Placeholder 2"/>
          <p:cNvSpPr>
            <a:spLocks noGrp="1"/>
          </p:cNvSpPr>
          <p:nvPr>
            <p:ph idx="1"/>
          </p:nvPr>
        </p:nvSpPr>
        <p:spPr/>
        <p:txBody>
          <a:bodyPr/>
          <a:lstStyle/>
          <a:p>
            <a:r>
              <a:rPr lang="en-US" i="1" dirty="0" smtClean="0"/>
              <a:t>Multiple clients. </a:t>
            </a:r>
          </a:p>
          <a:p>
            <a:r>
              <a:rPr lang="en-US" i="1" dirty="0" smtClean="0"/>
              <a:t>Multiple robots.</a:t>
            </a:r>
          </a:p>
          <a:p>
            <a:r>
              <a:rPr lang="en-US" i="1" dirty="0" smtClean="0"/>
              <a:t>One robot can be controlled by one client (one to one operability).</a:t>
            </a:r>
          </a:p>
          <a:p>
            <a:r>
              <a:rPr lang="en-US" i="1" dirty="0" smtClean="0"/>
              <a:t>Standard HTTP protocol for client communication.</a:t>
            </a:r>
          </a:p>
          <a:p>
            <a:endParaRPr lang="en-US" i="1" dirty="0" smtClean="0"/>
          </a:p>
          <a:p>
            <a:pPr>
              <a:buNone/>
            </a:pPr>
            <a:endParaRPr lang="en-US" i="1" dirty="0"/>
          </a:p>
        </p:txBody>
      </p:sp>
      <p:sp>
        <p:nvSpPr>
          <p:cNvPr id="7" name="Date Placeholder 6"/>
          <p:cNvSpPr>
            <a:spLocks noGrp="1"/>
          </p:cNvSpPr>
          <p:nvPr>
            <p:ph type="dt" sz="half" idx="10"/>
          </p:nvPr>
        </p:nvSpPr>
        <p:spPr/>
        <p:txBody>
          <a:bodyPr/>
          <a:lstStyle/>
          <a:p>
            <a:r>
              <a:rPr lang="en-US" dirty="0" smtClean="0"/>
              <a:t>March 30, 2012</a:t>
            </a:r>
            <a:endParaRPr lang="en-US" dirty="0"/>
          </a:p>
        </p:txBody>
      </p:sp>
      <p:sp>
        <p:nvSpPr>
          <p:cNvPr id="9" name="Footer Placeholder 8"/>
          <p:cNvSpPr>
            <a:spLocks noGrp="1"/>
          </p:cNvSpPr>
          <p:nvPr>
            <p:ph type="ftr" sz="quarter" idx="11"/>
          </p:nvPr>
        </p:nvSpPr>
        <p:spPr/>
        <p:txBody>
          <a:bodyPr/>
          <a:lstStyle/>
          <a:p>
            <a:r>
              <a:rPr lang="en-US" dirty="0" smtClean="0"/>
              <a:t>VNCET 2012</a:t>
            </a:r>
            <a:endParaRPr lang="en-US" dirty="0"/>
          </a:p>
        </p:txBody>
      </p:sp>
      <p:sp>
        <p:nvSpPr>
          <p:cNvPr id="8" name="Slide Number Placeholder 7"/>
          <p:cNvSpPr>
            <a:spLocks noGrp="1"/>
          </p:cNvSpPr>
          <p:nvPr>
            <p:ph type="sldNum" sz="quarter" idx="12"/>
          </p:nvPr>
        </p:nvSpPr>
        <p:spPr/>
        <p:txBody>
          <a:bodyPr>
            <a:normAutofit/>
          </a:bodyPr>
          <a:lstStyle/>
          <a:p>
            <a:fld id="{66AC783A-6576-47BA-8A06-16AFB593ADC0}" type="slidenum">
              <a:rPr lang="en-US" smtClean="0"/>
              <a:pPr/>
              <a:t>12</a:t>
            </a:fld>
            <a:endParaRPr lang="en-US"/>
          </a:p>
        </p:txBody>
      </p:sp>
      <p:sp>
        <p:nvSpPr>
          <p:cNvPr id="11" name="TextBox 10"/>
          <p:cNvSpPr txBox="1"/>
          <p:nvPr/>
        </p:nvSpPr>
        <p:spPr>
          <a:xfrm>
            <a:off x="1000100" y="-1"/>
            <a:ext cx="8501090" cy="307777"/>
          </a:xfrm>
          <a:prstGeom prst="rect">
            <a:avLst/>
          </a:prstGeom>
          <a:noFill/>
        </p:spPr>
        <p:txBody>
          <a:bodyPr wrap="square" rtlCol="0">
            <a:spAutoFit/>
          </a:bodyPr>
          <a:lstStyle/>
          <a:p>
            <a:r>
              <a:rPr lang="en-IN" sz="1400" dirty="0" err="1"/>
              <a:t>Zigbee</a:t>
            </a:r>
            <a:r>
              <a:rPr lang="en-IN" sz="1400" dirty="0"/>
              <a:t> Associated Network based Dynamic </a:t>
            </a:r>
            <a:r>
              <a:rPr lang="en-IN" sz="1400" dirty="0" err="1"/>
              <a:t>Updation</a:t>
            </a:r>
            <a:r>
              <a:rPr lang="en-IN" sz="1400" dirty="0"/>
              <a:t> </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8" name="Date Placeholder 7"/>
          <p:cNvSpPr>
            <a:spLocks noGrp="1"/>
          </p:cNvSpPr>
          <p:nvPr>
            <p:ph type="dt" sz="half" idx="10"/>
          </p:nvPr>
        </p:nvSpPr>
        <p:spPr/>
        <p:txBody>
          <a:bodyPr/>
          <a:lstStyle/>
          <a:p>
            <a:r>
              <a:rPr lang="en-US" dirty="0" smtClean="0"/>
              <a:t>March 30, 2012</a:t>
            </a:r>
            <a:endParaRPr lang="en-US" dirty="0"/>
          </a:p>
        </p:txBody>
      </p:sp>
      <p:sp>
        <p:nvSpPr>
          <p:cNvPr id="10" name="Footer Placeholder 9"/>
          <p:cNvSpPr>
            <a:spLocks noGrp="1"/>
          </p:cNvSpPr>
          <p:nvPr>
            <p:ph type="ftr" sz="quarter" idx="11"/>
          </p:nvPr>
        </p:nvSpPr>
        <p:spPr/>
        <p:txBody>
          <a:bodyPr/>
          <a:lstStyle/>
          <a:p>
            <a:r>
              <a:rPr lang="en-US" dirty="0" smtClean="0"/>
              <a:t>VNCET 2012</a:t>
            </a:r>
            <a:endParaRPr lang="en-US" dirty="0"/>
          </a:p>
        </p:txBody>
      </p:sp>
      <p:sp>
        <p:nvSpPr>
          <p:cNvPr id="9" name="Slide Number Placeholder 8"/>
          <p:cNvSpPr>
            <a:spLocks noGrp="1"/>
          </p:cNvSpPr>
          <p:nvPr>
            <p:ph type="sldNum" sz="quarter" idx="12"/>
          </p:nvPr>
        </p:nvSpPr>
        <p:spPr/>
        <p:txBody>
          <a:bodyPr>
            <a:normAutofit/>
          </a:bodyPr>
          <a:lstStyle/>
          <a:p>
            <a:fld id="{66AC783A-6576-47BA-8A06-16AFB593ADC0}" type="slidenum">
              <a:rPr lang="en-US" smtClean="0"/>
              <a:pPr/>
              <a:t>13</a:t>
            </a:fld>
            <a:endParaRPr lang="en-US"/>
          </a:p>
        </p:txBody>
      </p:sp>
      <p:sp>
        <p:nvSpPr>
          <p:cNvPr id="14" name="TextBox 13"/>
          <p:cNvSpPr txBox="1"/>
          <p:nvPr/>
        </p:nvSpPr>
        <p:spPr>
          <a:xfrm>
            <a:off x="1000100" y="0"/>
            <a:ext cx="8501090" cy="307777"/>
          </a:xfrm>
          <a:prstGeom prst="rect">
            <a:avLst/>
          </a:prstGeom>
          <a:noFill/>
        </p:spPr>
        <p:txBody>
          <a:bodyPr wrap="square" rtlCol="0">
            <a:spAutoFit/>
          </a:bodyPr>
          <a:lstStyle/>
          <a:p>
            <a:r>
              <a:rPr lang="en-IN" sz="1400" dirty="0" err="1"/>
              <a:t>Zigbee</a:t>
            </a:r>
            <a:r>
              <a:rPr lang="en-IN" sz="1400" dirty="0"/>
              <a:t> Associated Network based Dynamic </a:t>
            </a:r>
            <a:r>
              <a:rPr lang="en-IN" sz="1400" dirty="0" err="1"/>
              <a:t>Updation</a:t>
            </a:r>
            <a:r>
              <a:rPr lang="en-IN" sz="1400" dirty="0"/>
              <a:t> </a:t>
            </a:r>
          </a:p>
        </p:txBody>
      </p:sp>
      <p:sp>
        <p:nvSpPr>
          <p:cNvPr id="3" name="Content Placeholder 2"/>
          <p:cNvSpPr>
            <a:spLocks noGrp="1"/>
          </p:cNvSpPr>
          <p:nvPr>
            <p:ph idx="1"/>
          </p:nvPr>
        </p:nvSpPr>
        <p:spPr>
          <a:xfrm>
            <a:off x="457200" y="1935480"/>
            <a:ext cx="8229600" cy="4157816"/>
          </a:xfrm>
        </p:spPr>
        <p:txBody>
          <a:bodyPr>
            <a:normAutofit fontScale="92500" lnSpcReduction="20000"/>
          </a:bodyPr>
          <a:lstStyle/>
          <a:p>
            <a:r>
              <a:rPr lang="en-IN" sz="2800" i="1" dirty="0"/>
              <a:t>Graphical representation of the robots.</a:t>
            </a:r>
          </a:p>
          <a:p>
            <a:pPr marL="0" indent="0">
              <a:buNone/>
            </a:pPr>
            <a:r>
              <a:rPr lang="en-IN" sz="2800" i="1" dirty="0"/>
              <a:t>	- HTML-5 canvas representation.</a:t>
            </a:r>
          </a:p>
          <a:p>
            <a:r>
              <a:rPr lang="en-IN" sz="2800" i="1" dirty="0"/>
              <a:t>Robot Registration</a:t>
            </a:r>
          </a:p>
          <a:p>
            <a:pPr marL="0" indent="0">
              <a:buNone/>
            </a:pPr>
            <a:r>
              <a:rPr lang="en-IN" sz="2800" i="1" dirty="0"/>
              <a:t>	- Dynamic registration of robot using specific robot ID.</a:t>
            </a:r>
          </a:p>
          <a:p>
            <a:r>
              <a:rPr lang="en-IN" sz="2800" i="1" dirty="0" smtClean="0"/>
              <a:t>Multiple </a:t>
            </a:r>
            <a:r>
              <a:rPr lang="en-IN" sz="2800" i="1" dirty="0"/>
              <a:t>Clients</a:t>
            </a:r>
          </a:p>
          <a:p>
            <a:pPr marL="0" indent="0">
              <a:buNone/>
            </a:pPr>
            <a:r>
              <a:rPr lang="en-IN" sz="2800" i="1" dirty="0"/>
              <a:t>	- Standard web browser based clients for robot 	 	controlling. </a:t>
            </a:r>
          </a:p>
          <a:p>
            <a:r>
              <a:rPr lang="en-IN" sz="2800" i="1" dirty="0"/>
              <a:t>Batch processing</a:t>
            </a:r>
          </a:p>
          <a:p>
            <a:pPr marL="0" indent="0">
              <a:buNone/>
            </a:pPr>
            <a:r>
              <a:rPr lang="en-IN" sz="2800" i="1" dirty="0"/>
              <a:t>	</a:t>
            </a:r>
            <a:r>
              <a:rPr lang="en-IN" sz="2800" i="1" dirty="0" smtClean="0"/>
              <a:t>- Printing data on the LCD.</a:t>
            </a:r>
            <a:endParaRPr lang="en-IN" i="1" dirty="0"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FSM of Bot Program</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dirty="0" smtClean="0"/>
              <a:t>NCETET 2011</a:t>
            </a:r>
            <a:endParaRPr lang="en-US" dirty="0"/>
          </a:p>
        </p:txBody>
      </p:sp>
      <p:sp>
        <p:nvSpPr>
          <p:cNvPr id="6" name="Slide Number Placeholder 5"/>
          <p:cNvSpPr>
            <a:spLocks noGrp="1"/>
          </p:cNvSpPr>
          <p:nvPr>
            <p:ph type="sldNum" sz="quarter" idx="12"/>
          </p:nvPr>
        </p:nvSpPr>
        <p:spPr/>
        <p:txBody>
          <a:bodyPr/>
          <a:lstStyle/>
          <a:p>
            <a:fld id="{66AC783A-6576-47BA-8A06-16AFB593ADC0}" type="slidenum">
              <a:rPr lang="en-US" smtClean="0"/>
              <a:pPr/>
              <a:t>14</a:t>
            </a:fld>
            <a:endParaRPr lang="en-US"/>
          </a:p>
        </p:txBody>
      </p:sp>
      <p:sp>
        <p:nvSpPr>
          <p:cNvPr id="7" name="Oval 6"/>
          <p:cNvSpPr/>
          <p:nvPr/>
        </p:nvSpPr>
        <p:spPr>
          <a:xfrm>
            <a:off x="611560" y="3140938"/>
            <a:ext cx="1358890" cy="1358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Idle</a:t>
            </a:r>
            <a:endParaRPr lang="en-IN" dirty="0"/>
          </a:p>
        </p:txBody>
      </p:sp>
      <p:sp>
        <p:nvSpPr>
          <p:cNvPr id="8" name="Oval 7"/>
          <p:cNvSpPr/>
          <p:nvPr/>
        </p:nvSpPr>
        <p:spPr>
          <a:xfrm>
            <a:off x="4139384" y="3140939"/>
            <a:ext cx="1358890" cy="1358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Ready</a:t>
            </a:r>
            <a:endParaRPr lang="en-IN" dirty="0"/>
          </a:p>
        </p:txBody>
      </p:sp>
      <p:sp>
        <p:nvSpPr>
          <p:cNvPr id="9" name="Oval 8"/>
          <p:cNvSpPr/>
          <p:nvPr/>
        </p:nvSpPr>
        <p:spPr>
          <a:xfrm>
            <a:off x="7296860" y="3140938"/>
            <a:ext cx="1358890" cy="1358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Executing</a:t>
            </a:r>
          </a:p>
          <a:p>
            <a:pPr algn="ctr"/>
            <a:r>
              <a:rPr lang="en-IN" sz="1400" dirty="0" smtClean="0"/>
              <a:t>command</a:t>
            </a:r>
            <a:endParaRPr lang="en-IN" sz="1400" dirty="0"/>
          </a:p>
        </p:txBody>
      </p:sp>
      <p:cxnSp>
        <p:nvCxnSpPr>
          <p:cNvPr id="51" name="Straight Arrow Connector 50"/>
          <p:cNvCxnSpPr>
            <a:stCxn id="8" idx="6"/>
            <a:endCxn id="9" idx="2"/>
          </p:cNvCxnSpPr>
          <p:nvPr/>
        </p:nvCxnSpPr>
        <p:spPr>
          <a:xfrm flipV="1">
            <a:off x="5498274" y="3820383"/>
            <a:ext cx="17985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8" idx="3"/>
            <a:endCxn id="7" idx="5"/>
          </p:cNvCxnSpPr>
          <p:nvPr/>
        </p:nvCxnSpPr>
        <p:spPr>
          <a:xfrm rot="5400000" flipH="1">
            <a:off x="3054916" y="3017352"/>
            <a:ext cx="1" cy="2566944"/>
          </a:xfrm>
          <a:prstGeom prst="curvedConnector3">
            <a:avLst>
              <a:gd name="adj1" fmla="val -427605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7" idx="7"/>
            <a:endCxn id="8" idx="1"/>
          </p:cNvCxnSpPr>
          <p:nvPr/>
        </p:nvCxnSpPr>
        <p:spPr>
          <a:xfrm rot="16200000" flipH="1">
            <a:off x="3054916" y="2056471"/>
            <a:ext cx="1" cy="2566944"/>
          </a:xfrm>
          <a:prstGeom prst="curvedConnector3">
            <a:avLst>
              <a:gd name="adj1" fmla="val -4276050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011321" y="2555612"/>
            <a:ext cx="2099638" cy="369332"/>
          </a:xfrm>
          <a:prstGeom prst="rect">
            <a:avLst/>
          </a:prstGeom>
          <a:noFill/>
        </p:spPr>
        <p:txBody>
          <a:bodyPr wrap="square" rtlCol="0">
            <a:spAutoFit/>
          </a:bodyPr>
          <a:lstStyle/>
          <a:p>
            <a:r>
              <a:rPr lang="en-IN" dirty="0" smtClean="0"/>
              <a:t>Received command</a:t>
            </a:r>
            <a:endParaRPr lang="en-IN" dirty="0"/>
          </a:p>
        </p:txBody>
      </p:sp>
      <p:sp>
        <p:nvSpPr>
          <p:cNvPr id="89" name="TextBox 88"/>
          <p:cNvSpPr txBox="1"/>
          <p:nvPr/>
        </p:nvSpPr>
        <p:spPr>
          <a:xfrm>
            <a:off x="2238751" y="4067780"/>
            <a:ext cx="2099638" cy="646331"/>
          </a:xfrm>
          <a:prstGeom prst="rect">
            <a:avLst/>
          </a:prstGeom>
          <a:noFill/>
        </p:spPr>
        <p:txBody>
          <a:bodyPr wrap="square" rtlCol="0">
            <a:spAutoFit/>
          </a:bodyPr>
          <a:lstStyle/>
          <a:p>
            <a:r>
              <a:rPr lang="en-IN" dirty="0" smtClean="0"/>
              <a:t>Bot ID &lt;&gt; </a:t>
            </a:r>
            <a:br>
              <a:rPr lang="en-IN" dirty="0" smtClean="0"/>
            </a:br>
            <a:r>
              <a:rPr lang="en-IN" dirty="0" smtClean="0"/>
              <a:t>received Bot ID</a:t>
            </a:r>
            <a:endParaRPr lang="en-IN" dirty="0"/>
          </a:p>
        </p:txBody>
      </p:sp>
      <p:sp>
        <p:nvSpPr>
          <p:cNvPr id="91" name="TextBox 90"/>
          <p:cNvSpPr txBox="1"/>
          <p:nvPr/>
        </p:nvSpPr>
        <p:spPr>
          <a:xfrm>
            <a:off x="5539713" y="3203684"/>
            <a:ext cx="2099638" cy="646331"/>
          </a:xfrm>
          <a:prstGeom prst="rect">
            <a:avLst/>
          </a:prstGeom>
          <a:noFill/>
        </p:spPr>
        <p:txBody>
          <a:bodyPr wrap="square" rtlCol="0">
            <a:spAutoFit/>
          </a:bodyPr>
          <a:lstStyle/>
          <a:p>
            <a:r>
              <a:rPr lang="en-IN" dirty="0" smtClean="0"/>
              <a:t>Bot ID = </a:t>
            </a:r>
            <a:br>
              <a:rPr lang="en-IN" dirty="0" smtClean="0"/>
            </a:br>
            <a:r>
              <a:rPr lang="en-IN" dirty="0" smtClean="0"/>
              <a:t>received Bot ID</a:t>
            </a:r>
            <a:endParaRPr lang="en-IN" dirty="0"/>
          </a:p>
        </p:txBody>
      </p:sp>
      <p:cxnSp>
        <p:nvCxnSpPr>
          <p:cNvPr id="93" name="Curved Connector 92"/>
          <p:cNvCxnSpPr>
            <a:stCxn id="9" idx="4"/>
            <a:endCxn id="7" idx="4"/>
          </p:cNvCxnSpPr>
          <p:nvPr/>
        </p:nvCxnSpPr>
        <p:spPr>
          <a:xfrm rot="5400000">
            <a:off x="4633655" y="1157178"/>
            <a:ext cx="12700" cy="6685300"/>
          </a:xfrm>
          <a:prstGeom prst="curvedConnector3">
            <a:avLst>
              <a:gd name="adj1" fmla="val 7925378"/>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606903" y="5075892"/>
            <a:ext cx="2099638" cy="369332"/>
          </a:xfrm>
          <a:prstGeom prst="rect">
            <a:avLst/>
          </a:prstGeom>
          <a:noFill/>
        </p:spPr>
        <p:txBody>
          <a:bodyPr wrap="square" rtlCol="0">
            <a:spAutoFit/>
          </a:bodyPr>
          <a:lstStyle/>
          <a:p>
            <a:r>
              <a:rPr lang="en-IN" dirty="0" smtClean="0"/>
              <a:t>Finished execution</a:t>
            </a:r>
            <a:endParaRPr lang="en-IN" dirty="0"/>
          </a:p>
        </p:txBody>
      </p:sp>
    </p:spTree>
    <p:extLst>
      <p:ext uri="{BB962C8B-B14F-4D97-AF65-F5344CB8AC3E}">
        <p14:creationId xmlns:p14="http://schemas.microsoft.com/office/powerpoint/2010/main" val="1648618602"/>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Completion</a:t>
            </a:r>
            <a:endParaRPr lang="en-IN" dirty="0"/>
          </a:p>
        </p:txBody>
      </p:sp>
      <p:sp>
        <p:nvSpPr>
          <p:cNvPr id="3" name="Content Placeholder 2"/>
          <p:cNvSpPr>
            <a:spLocks noGrp="1"/>
          </p:cNvSpPr>
          <p:nvPr>
            <p:ph idx="1"/>
          </p:nvPr>
        </p:nvSpPr>
        <p:spPr/>
        <p:txBody>
          <a:bodyPr>
            <a:normAutofit/>
          </a:bodyPr>
          <a:lstStyle/>
          <a:p>
            <a:r>
              <a:rPr lang="en-IN" dirty="0" smtClean="0"/>
              <a:t>Communicatio</a:t>
            </a:r>
            <a:r>
              <a:rPr lang="en-IN" dirty="0" smtClean="0"/>
              <a:t>n between the robot and the computer </a:t>
            </a:r>
          </a:p>
          <a:p>
            <a:pPr lvl="1">
              <a:buFont typeface="Wingdings" pitchFamily="2" charset="2"/>
              <a:buChar char="Ø"/>
            </a:pPr>
            <a:r>
              <a:rPr lang="en-IN" b="1" dirty="0" smtClean="0"/>
              <a:t>Challenge</a:t>
            </a:r>
            <a:r>
              <a:rPr lang="en-IN" dirty="0" smtClean="0"/>
              <a:t> : The system is implemented in GNU/LINUX , and the drivers of the USB to serial converter  were available for the Windows platform and communication was comparatively easy. How to make the communication happen in GNU/LINUX.</a:t>
            </a:r>
            <a:endParaRPr lang="en-IN" b="1" dirty="0" smtClean="0"/>
          </a:p>
          <a:p>
            <a:pPr lvl="1">
              <a:buFont typeface="Wingdings" pitchFamily="2" charset="2"/>
              <a:buChar char="Ø"/>
            </a:pPr>
            <a:r>
              <a:rPr lang="en-IN" b="1" dirty="0" smtClean="0"/>
              <a:t>Solution</a:t>
            </a:r>
            <a:r>
              <a:rPr lang="en-IN" dirty="0" smtClean="0"/>
              <a:t> : The chip used in USB adaptor is FTDI chip. And in GNU/LINUX there is direct support for the module. A small library for serial communication was used to make the communication happen betwee</a:t>
            </a:r>
            <a:r>
              <a:rPr lang="en-IN" dirty="0" smtClean="0"/>
              <a:t>n the computer and the robot.</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15</a:t>
            </a:fld>
            <a:endParaRPr lang="en-US"/>
          </a:p>
        </p:txBody>
      </p:sp>
    </p:spTree>
    <p:extLst>
      <p:ext uri="{BB962C8B-B14F-4D97-AF65-F5344CB8AC3E}">
        <p14:creationId xmlns:p14="http://schemas.microsoft.com/office/powerpoint/2010/main" val="919007350"/>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a:t>
            </a:r>
            <a:r>
              <a:rPr lang="en-IN" dirty="0" smtClean="0"/>
              <a:t>Completion …. </a:t>
            </a:r>
            <a:r>
              <a:rPr lang="en-IN" dirty="0" err="1" smtClean="0"/>
              <a:t>Contd</a:t>
            </a:r>
            <a:endParaRPr lang="en-US" dirty="0"/>
          </a:p>
        </p:txBody>
      </p:sp>
      <p:sp>
        <p:nvSpPr>
          <p:cNvPr id="3" name="Content Placeholder 2"/>
          <p:cNvSpPr>
            <a:spLocks noGrp="1"/>
          </p:cNvSpPr>
          <p:nvPr>
            <p:ph idx="1"/>
          </p:nvPr>
        </p:nvSpPr>
        <p:spPr/>
        <p:txBody>
          <a:bodyPr/>
          <a:lstStyle/>
          <a:p>
            <a:r>
              <a:rPr lang="en-US" dirty="0" smtClean="0"/>
              <a:t>Implementing the interface  daemons	</a:t>
            </a:r>
          </a:p>
          <a:p>
            <a:pPr lvl="1">
              <a:buFont typeface="Wingdings" pitchFamily="2" charset="2"/>
              <a:buChar char="Ø"/>
            </a:pPr>
            <a:r>
              <a:rPr lang="en-US" b="1" dirty="0" smtClean="0"/>
              <a:t>Challenge</a:t>
            </a:r>
            <a:r>
              <a:rPr lang="en-US" dirty="0" smtClean="0"/>
              <a:t> : To build an interface which is dynamic  and  not include too many files in the web application.</a:t>
            </a:r>
            <a:endParaRPr lang="en-US" b="1" dirty="0" smtClean="0"/>
          </a:p>
          <a:p>
            <a:pPr lvl="1">
              <a:buFont typeface="Wingdings" pitchFamily="2" charset="2"/>
              <a:buChar char="Ø"/>
            </a:pPr>
            <a:r>
              <a:rPr lang="en-US" b="1" dirty="0" smtClean="0"/>
              <a:t>Solution</a:t>
            </a:r>
            <a:r>
              <a:rPr lang="en-US" dirty="0" smtClean="0"/>
              <a:t> : AJAX is used to provide the dynamicity in the web application. The daemons are designed in such a way that they do not overload the system. Each division works asynchronously and is independent of each other except few.</a:t>
            </a:r>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16</a:t>
            </a:fld>
            <a:endParaRPr lang="en-US"/>
          </a:p>
        </p:txBody>
      </p:sp>
    </p:spTree>
    <p:extLst>
      <p:ext uri="{BB962C8B-B14F-4D97-AF65-F5344CB8AC3E}">
        <p14:creationId xmlns:p14="http://schemas.microsoft.com/office/powerpoint/2010/main" val="970253831"/>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Completion …. </a:t>
            </a:r>
            <a:r>
              <a:rPr lang="en-IN" dirty="0" err="1"/>
              <a:t>Contd</a:t>
            </a:r>
            <a:endParaRPr lang="en-US" dirty="0"/>
          </a:p>
        </p:txBody>
      </p:sp>
      <p:sp>
        <p:nvSpPr>
          <p:cNvPr id="3" name="Content Placeholder 2"/>
          <p:cNvSpPr>
            <a:spLocks noGrp="1"/>
          </p:cNvSpPr>
          <p:nvPr>
            <p:ph idx="1"/>
          </p:nvPr>
        </p:nvSpPr>
        <p:spPr/>
        <p:txBody>
          <a:bodyPr/>
          <a:lstStyle/>
          <a:p>
            <a:r>
              <a:rPr lang="en-US" dirty="0" smtClean="0"/>
              <a:t>Canvas implementation </a:t>
            </a:r>
          </a:p>
          <a:p>
            <a:pPr lvl="1">
              <a:buFont typeface="Wingdings" pitchFamily="2" charset="2"/>
              <a:buChar char="Ø"/>
            </a:pPr>
            <a:r>
              <a:rPr lang="en-US" b="1" dirty="0" smtClean="0"/>
              <a:t>Challenge</a:t>
            </a:r>
            <a:r>
              <a:rPr lang="en-US" dirty="0" smtClean="0"/>
              <a:t> :  The HTML</a:t>
            </a:r>
            <a:r>
              <a:rPr lang="en-US" i="1" dirty="0" smtClean="0"/>
              <a:t>5 </a:t>
            </a:r>
            <a:r>
              <a:rPr lang="en-US" dirty="0"/>
              <a:t> </a:t>
            </a:r>
            <a:r>
              <a:rPr lang="en-US" dirty="0" smtClean="0"/>
              <a:t>canvas element is used to plot the position of the robot . Zooming and panning in the canvas.</a:t>
            </a:r>
          </a:p>
          <a:p>
            <a:pPr lvl="1">
              <a:buFont typeface="Wingdings" pitchFamily="2" charset="2"/>
              <a:buChar char="Ø"/>
            </a:pPr>
            <a:r>
              <a:rPr lang="en-US" b="1" dirty="0" smtClean="0"/>
              <a:t>Solution</a:t>
            </a:r>
            <a:r>
              <a:rPr lang="en-US" dirty="0" smtClean="0"/>
              <a:t> : The canvas element was carefully studied and various case studies of the canvas zoom and pan were studied .This helped  in the implementation of Zoom and Pan in the canvas.</a:t>
            </a:r>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17</a:t>
            </a:fld>
            <a:endParaRPr lang="en-US"/>
          </a:p>
        </p:txBody>
      </p:sp>
    </p:spTree>
    <p:extLst>
      <p:ext uri="{BB962C8B-B14F-4D97-AF65-F5344CB8AC3E}">
        <p14:creationId xmlns:p14="http://schemas.microsoft.com/office/powerpoint/2010/main" val="2238971461"/>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6519778"/>
              </p:ext>
            </p:extLst>
          </p:nvPr>
        </p:nvGraphicFramePr>
        <p:xfrm>
          <a:off x="644418" y="1935163"/>
          <a:ext cx="7855164" cy="4389437"/>
        </p:xfrm>
        <a:graphic>
          <a:graphicData uri="http://schemas.openxmlformats.org/drawingml/2006/table">
            <a:tbl>
              <a:tblPr firstRow="1" firstCol="1" bandRow="1">
                <a:tableStyleId>{5C22544A-7EE6-4342-B048-85BDC9FD1C3A}</a:tableStyleId>
              </a:tblPr>
              <a:tblGrid>
                <a:gridCol w="1839350"/>
                <a:gridCol w="2304256"/>
                <a:gridCol w="3711558"/>
              </a:tblGrid>
              <a:tr h="325844">
                <a:tc>
                  <a:txBody>
                    <a:bodyPr/>
                    <a:lstStyle/>
                    <a:p>
                      <a:pPr marL="0" marR="0" algn="ctr">
                        <a:lnSpc>
                          <a:spcPct val="115000"/>
                        </a:lnSpc>
                        <a:spcBef>
                          <a:spcPts val="0"/>
                        </a:spcBef>
                        <a:spcAft>
                          <a:spcPts val="0"/>
                        </a:spcAft>
                      </a:pPr>
                      <a:r>
                        <a:rPr lang="en-US" sz="1000">
                          <a:effectLst/>
                        </a:rPr>
                        <a:t>Test Case number</a:t>
                      </a:r>
                      <a:endParaRPr lang="en-US" sz="1000">
                        <a:effectLst/>
                        <a:latin typeface="Calibri"/>
                        <a:cs typeface="Times New Roman"/>
                      </a:endParaRPr>
                    </a:p>
                  </a:txBody>
                  <a:tcPr marL="70915" marR="70915" marT="70915" marB="70915"/>
                </a:tc>
                <a:tc>
                  <a:txBody>
                    <a:bodyPr/>
                    <a:lstStyle/>
                    <a:p>
                      <a:pPr marL="0" marR="0" algn="ctr">
                        <a:lnSpc>
                          <a:spcPct val="115000"/>
                        </a:lnSpc>
                        <a:spcBef>
                          <a:spcPts val="0"/>
                        </a:spcBef>
                        <a:spcAft>
                          <a:spcPts val="0"/>
                        </a:spcAft>
                      </a:pPr>
                      <a:r>
                        <a:rPr lang="en-US" sz="1000">
                          <a:effectLst/>
                        </a:rPr>
                        <a:t>Test case name</a:t>
                      </a:r>
                      <a:endParaRPr lang="en-US" sz="1000">
                        <a:effectLst/>
                        <a:latin typeface="Calibri"/>
                        <a:cs typeface="Times New Roman"/>
                      </a:endParaRPr>
                    </a:p>
                  </a:txBody>
                  <a:tcPr marL="70915" marR="70915" marT="70915" marB="70915"/>
                </a:tc>
                <a:tc>
                  <a:txBody>
                    <a:bodyPr/>
                    <a:lstStyle/>
                    <a:p>
                      <a:pPr marL="0" marR="0" algn="ctr">
                        <a:lnSpc>
                          <a:spcPct val="115000"/>
                        </a:lnSpc>
                        <a:spcBef>
                          <a:spcPts val="0"/>
                        </a:spcBef>
                        <a:spcAft>
                          <a:spcPts val="0"/>
                        </a:spcAft>
                      </a:pPr>
                      <a:r>
                        <a:rPr lang="en-US" sz="1000">
                          <a:effectLst/>
                        </a:rPr>
                        <a:t>Test case description</a:t>
                      </a:r>
                      <a:endParaRPr lang="en-US" sz="1000">
                        <a:effectLst/>
                        <a:latin typeface="Calibri"/>
                        <a:cs typeface="Times New Roman"/>
                      </a:endParaRPr>
                    </a:p>
                  </a:txBody>
                  <a:tcPr marL="70915" marR="70915" marT="70915" marB="70915"/>
                </a:tc>
              </a:tr>
              <a:tr h="1061902">
                <a:tc>
                  <a:txBody>
                    <a:bodyPr/>
                    <a:lstStyle/>
                    <a:p>
                      <a:pPr marL="0" marR="0" algn="ctr">
                        <a:lnSpc>
                          <a:spcPct val="115000"/>
                        </a:lnSpc>
                        <a:spcBef>
                          <a:spcPts val="0"/>
                        </a:spcBef>
                        <a:spcAft>
                          <a:spcPts val="0"/>
                        </a:spcAft>
                      </a:pPr>
                      <a:r>
                        <a:rPr lang="en-US" sz="1000">
                          <a:effectLst/>
                        </a:rPr>
                        <a:t>1</a:t>
                      </a:r>
                      <a:endParaRPr lang="en-US" sz="1000">
                        <a:effectLst/>
                        <a:latin typeface="Calibri"/>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Packet transmission via Zigbee Module</a:t>
                      </a:r>
                      <a:endParaRPr lang="en-US" sz="1000">
                        <a:effectLst/>
                        <a:latin typeface="Arial"/>
                        <a:ea typeface="Times New Roman"/>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Sending and receiving the packets via the Zigbee module at the two ends of the communication line i.e. the server side and robot side modules communicate by sending and receiving the packets.</a:t>
                      </a:r>
                      <a:endParaRPr lang="en-US" sz="1000">
                        <a:effectLst/>
                        <a:latin typeface="Arial"/>
                        <a:ea typeface="Times New Roman"/>
                        <a:cs typeface="Times New Roman"/>
                      </a:endParaRPr>
                    </a:p>
                  </a:txBody>
                  <a:tcPr marL="70915" marR="70915" marT="70915" marB="70915"/>
                </a:tc>
              </a:tr>
              <a:tr h="1061902">
                <a:tc>
                  <a:txBody>
                    <a:bodyPr/>
                    <a:lstStyle/>
                    <a:p>
                      <a:pPr marL="0" marR="0" algn="ctr">
                        <a:lnSpc>
                          <a:spcPct val="115000"/>
                        </a:lnSpc>
                        <a:spcBef>
                          <a:spcPts val="0"/>
                        </a:spcBef>
                        <a:spcAft>
                          <a:spcPts val="0"/>
                        </a:spcAft>
                      </a:pPr>
                      <a:r>
                        <a:rPr lang="en-US" sz="1000">
                          <a:effectLst/>
                        </a:rPr>
                        <a:t>2</a:t>
                      </a:r>
                      <a:endParaRPr lang="en-US" sz="1000">
                        <a:effectLst/>
                        <a:latin typeface="Calibri"/>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Robot Registration</a:t>
                      </a:r>
                      <a:endParaRPr lang="en-US" sz="1000">
                        <a:effectLst/>
                        <a:latin typeface="Arial"/>
                        <a:ea typeface="Times New Roman"/>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The robot registers to the system so that it can be used by the user at the client side. Here the robots send the packet to the server and the sever will register the robot to the system.</a:t>
                      </a:r>
                      <a:endParaRPr lang="en-US" sz="1000">
                        <a:effectLst/>
                        <a:latin typeface="Arial"/>
                        <a:ea typeface="Times New Roman"/>
                        <a:cs typeface="Times New Roman"/>
                      </a:endParaRPr>
                    </a:p>
                  </a:txBody>
                  <a:tcPr marL="70915" marR="70915" marT="70915" marB="70915"/>
                </a:tc>
              </a:tr>
              <a:tr h="1061902">
                <a:tc>
                  <a:txBody>
                    <a:bodyPr/>
                    <a:lstStyle/>
                    <a:p>
                      <a:pPr marL="0" marR="0" algn="ctr">
                        <a:lnSpc>
                          <a:spcPct val="115000"/>
                        </a:lnSpc>
                        <a:spcBef>
                          <a:spcPts val="0"/>
                        </a:spcBef>
                        <a:spcAft>
                          <a:spcPts val="0"/>
                        </a:spcAft>
                      </a:pPr>
                      <a:r>
                        <a:rPr lang="en-US" sz="1000">
                          <a:effectLst/>
                        </a:rPr>
                        <a:t>3</a:t>
                      </a:r>
                      <a:endParaRPr lang="en-US" sz="1000">
                        <a:effectLst/>
                        <a:latin typeface="Calibri"/>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User authentication</a:t>
                      </a:r>
                      <a:endParaRPr lang="en-US" sz="1000">
                        <a:effectLst/>
                        <a:latin typeface="Arial"/>
                        <a:ea typeface="Times New Roman"/>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Before the client can use the system, the user at the client side will be authenticated by the system .If not authenticated the robot can be used by any person in the world.</a:t>
                      </a:r>
                      <a:endParaRPr lang="en-US" sz="1000">
                        <a:effectLst/>
                        <a:latin typeface="Arial"/>
                        <a:ea typeface="Times New Roman"/>
                        <a:cs typeface="Times New Roman"/>
                      </a:endParaRPr>
                    </a:p>
                  </a:txBody>
                  <a:tcPr marL="70915" marR="70915" marT="70915" marB="70915"/>
                </a:tc>
              </a:tr>
              <a:tr h="877887">
                <a:tc>
                  <a:txBody>
                    <a:bodyPr/>
                    <a:lstStyle/>
                    <a:p>
                      <a:pPr marL="0" marR="0" algn="ctr">
                        <a:lnSpc>
                          <a:spcPct val="115000"/>
                        </a:lnSpc>
                        <a:spcBef>
                          <a:spcPts val="0"/>
                        </a:spcBef>
                        <a:spcAft>
                          <a:spcPts val="0"/>
                        </a:spcAft>
                      </a:pPr>
                      <a:r>
                        <a:rPr lang="en-US" sz="1000">
                          <a:effectLst/>
                        </a:rPr>
                        <a:t>4</a:t>
                      </a:r>
                      <a:endParaRPr lang="en-US" sz="1000">
                        <a:effectLst/>
                        <a:latin typeface="Calibri"/>
                        <a:cs typeface="Times New Roman"/>
                      </a:endParaRPr>
                    </a:p>
                  </a:txBody>
                  <a:tcPr marL="70915" marR="70915" marT="70915" marB="70915"/>
                </a:tc>
                <a:tc>
                  <a:txBody>
                    <a:bodyPr/>
                    <a:lstStyle/>
                    <a:p>
                      <a:pPr marL="0" marR="0">
                        <a:lnSpc>
                          <a:spcPct val="115000"/>
                        </a:lnSpc>
                        <a:spcBef>
                          <a:spcPts val="0"/>
                        </a:spcBef>
                        <a:spcAft>
                          <a:spcPts val="0"/>
                        </a:spcAft>
                      </a:pPr>
                      <a:r>
                        <a:rPr lang="en-US" sz="1000">
                          <a:effectLst/>
                        </a:rPr>
                        <a:t>Simple robot movement</a:t>
                      </a:r>
                      <a:endParaRPr lang="en-US" sz="1000">
                        <a:effectLst/>
                        <a:latin typeface="Arial"/>
                        <a:ea typeface="Times New Roman"/>
                        <a:cs typeface="Times New Roman"/>
                      </a:endParaRPr>
                    </a:p>
                  </a:txBody>
                  <a:tcPr marL="70915" marR="70915" marT="70915" marB="70915"/>
                </a:tc>
                <a:tc>
                  <a:txBody>
                    <a:bodyPr/>
                    <a:lstStyle/>
                    <a:p>
                      <a:pPr marL="0" marR="0">
                        <a:lnSpc>
                          <a:spcPct val="115000"/>
                        </a:lnSpc>
                        <a:spcBef>
                          <a:spcPts val="0"/>
                        </a:spcBef>
                        <a:spcAft>
                          <a:spcPts val="0"/>
                        </a:spcAft>
                      </a:pPr>
                      <a:r>
                        <a:rPr lang="en-US" sz="1000" dirty="0">
                          <a:effectLst/>
                        </a:rPr>
                        <a:t>The keyboard keys will be used to control the motion of the robots, like W  for up motion , A for left ,S for down and D for right, etc.</a:t>
                      </a:r>
                      <a:endParaRPr lang="en-US" sz="1000" dirty="0">
                        <a:effectLst/>
                        <a:latin typeface="Arial"/>
                        <a:ea typeface="Times New Roman"/>
                        <a:cs typeface="Times New Roman"/>
                      </a:endParaRPr>
                    </a:p>
                  </a:txBody>
                  <a:tcPr marL="70915" marR="70915" marT="70915" marB="70915"/>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18</a:t>
            </a:fld>
            <a:endParaRPr lang="en-US"/>
          </a:p>
        </p:txBody>
      </p:sp>
    </p:spTree>
    <p:extLst>
      <p:ext uri="{BB962C8B-B14F-4D97-AF65-F5344CB8AC3E}">
        <p14:creationId xmlns:p14="http://schemas.microsoft.com/office/powerpoint/2010/main" val="3229383324"/>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a:t>
            </a:r>
            <a:r>
              <a:rPr lang="en-IN" dirty="0" smtClean="0"/>
              <a:t>Cases ….. </a:t>
            </a:r>
            <a:r>
              <a:rPr lang="en-IN" dirty="0" err="1" smtClean="0"/>
              <a:t>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74016615"/>
              </p:ext>
            </p:extLst>
          </p:nvPr>
        </p:nvGraphicFramePr>
        <p:xfrm>
          <a:off x="457200" y="1916832"/>
          <a:ext cx="8229600" cy="4464496"/>
        </p:xfrm>
        <a:graphic>
          <a:graphicData uri="http://schemas.openxmlformats.org/drawingml/2006/table">
            <a:tbl>
              <a:tblPr firstRow="1" firstCol="1" bandRow="1">
                <a:tableStyleId>{5C22544A-7EE6-4342-B048-85BDC9FD1C3A}</a:tableStyleId>
              </a:tblPr>
              <a:tblGrid>
                <a:gridCol w="1522512"/>
                <a:gridCol w="2520280"/>
                <a:gridCol w="4186808"/>
              </a:tblGrid>
              <a:tr h="718127">
                <a:tc>
                  <a:txBody>
                    <a:bodyPr/>
                    <a:lstStyle/>
                    <a:p>
                      <a:pPr marL="0" marR="0" algn="ctr">
                        <a:lnSpc>
                          <a:spcPct val="115000"/>
                        </a:lnSpc>
                        <a:spcBef>
                          <a:spcPts val="0"/>
                        </a:spcBef>
                        <a:spcAft>
                          <a:spcPts val="0"/>
                        </a:spcAft>
                      </a:pPr>
                      <a:r>
                        <a:rPr lang="en-US" sz="1100" dirty="0">
                          <a:effectLst/>
                        </a:rPr>
                        <a:t>5</a:t>
                      </a:r>
                      <a:endParaRPr lang="en-US" sz="1100" dirty="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Port I/O</a:t>
                      </a:r>
                      <a:endParaRPr lang="en-US" sz="100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The IO port pins of the robot can be set / reset from the system.</a:t>
                      </a:r>
                      <a:endParaRPr lang="en-US" sz="1000">
                        <a:effectLst/>
                        <a:latin typeface="Arial"/>
                        <a:ea typeface="Times New Roman"/>
                        <a:cs typeface="Times New Roman"/>
                      </a:endParaRPr>
                    </a:p>
                  </a:txBody>
                  <a:tcPr marL="74295" marR="74295" marT="74295" marB="74295"/>
                </a:tc>
              </a:tr>
              <a:tr h="1248790">
                <a:tc>
                  <a:txBody>
                    <a:bodyPr/>
                    <a:lstStyle/>
                    <a:p>
                      <a:pPr marL="0" marR="0" algn="ctr">
                        <a:lnSpc>
                          <a:spcPct val="115000"/>
                        </a:lnSpc>
                        <a:spcBef>
                          <a:spcPts val="0"/>
                        </a:spcBef>
                        <a:spcAft>
                          <a:spcPts val="0"/>
                        </a:spcAft>
                      </a:pPr>
                      <a:r>
                        <a:rPr lang="en-US" sz="1100">
                          <a:effectLst/>
                        </a:rPr>
                        <a:t>6</a:t>
                      </a:r>
                      <a:endParaRPr lang="en-US" sz="110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Command interpreter</a:t>
                      </a:r>
                      <a:endParaRPr lang="en-US" sz="1000" dirty="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The interpreter will interpret the commands, mostly the syntax and semantics will be decided, example: UP 5 will be interpreted ‘move up for 5 seconds.</a:t>
                      </a:r>
                      <a:endParaRPr lang="en-US" sz="1000">
                        <a:effectLst/>
                        <a:latin typeface="Arial"/>
                        <a:ea typeface="Times New Roman"/>
                        <a:cs typeface="Times New Roman"/>
                      </a:endParaRPr>
                    </a:p>
                  </a:txBody>
                  <a:tcPr marL="74295" marR="74295" marT="74295" marB="74295"/>
                </a:tc>
              </a:tr>
              <a:tr h="983458">
                <a:tc>
                  <a:txBody>
                    <a:bodyPr/>
                    <a:lstStyle/>
                    <a:p>
                      <a:pPr marL="0" marR="0" algn="ctr">
                        <a:lnSpc>
                          <a:spcPct val="115000"/>
                        </a:lnSpc>
                        <a:spcBef>
                          <a:spcPts val="0"/>
                        </a:spcBef>
                        <a:spcAft>
                          <a:spcPts val="0"/>
                        </a:spcAft>
                      </a:pPr>
                      <a:r>
                        <a:rPr lang="en-US" sz="1100">
                          <a:effectLst/>
                        </a:rPr>
                        <a:t>7</a:t>
                      </a:r>
                      <a:endParaRPr lang="en-US" sz="110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Batch processing</a:t>
                      </a:r>
                      <a:endParaRPr lang="en-US" sz="100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A script will be given to the robot and it will execute it , eg : Printing the characters  on the LCD.</a:t>
                      </a:r>
                      <a:endParaRPr lang="en-US" sz="1000">
                        <a:effectLst/>
                        <a:latin typeface="Arial"/>
                        <a:ea typeface="Times New Roman"/>
                        <a:cs typeface="Times New Roman"/>
                      </a:endParaRPr>
                    </a:p>
                  </a:txBody>
                  <a:tcPr marL="74295" marR="74295" marT="74295" marB="74295"/>
                </a:tc>
              </a:tr>
              <a:tr h="1514121">
                <a:tc>
                  <a:txBody>
                    <a:bodyPr/>
                    <a:lstStyle/>
                    <a:p>
                      <a:pPr marL="0" marR="0" algn="ctr">
                        <a:lnSpc>
                          <a:spcPct val="115000"/>
                        </a:lnSpc>
                        <a:spcBef>
                          <a:spcPts val="0"/>
                        </a:spcBef>
                        <a:spcAft>
                          <a:spcPts val="0"/>
                        </a:spcAft>
                      </a:pPr>
                      <a:r>
                        <a:rPr lang="en-US" sz="1100">
                          <a:effectLst/>
                        </a:rPr>
                        <a:t>8</a:t>
                      </a:r>
                      <a:endParaRPr lang="en-US" sz="110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a:effectLst/>
                        </a:rPr>
                        <a:t>Multiple robot registration</a:t>
                      </a:r>
                      <a:endParaRPr lang="en-US" sz="100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Number of robots will register to the system so that they can be used  by the users at the client side. It is same as test case 2,only difference is ,it is done for many robots.</a:t>
                      </a:r>
                      <a:endParaRPr lang="en-US" sz="1000" dirty="0">
                        <a:effectLst/>
                        <a:latin typeface="Arial"/>
                        <a:ea typeface="Times New Roman"/>
                        <a:cs typeface="Times New Roman"/>
                      </a:endParaRPr>
                    </a:p>
                  </a:txBody>
                  <a:tcPr marL="74295" marR="74295" marT="74295" marB="74295"/>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19</a:t>
            </a:fld>
            <a:endParaRPr lang="en-US"/>
          </a:p>
        </p:txBody>
      </p:sp>
    </p:spTree>
    <p:extLst>
      <p:ext uri="{BB962C8B-B14F-4D97-AF65-F5344CB8AC3E}">
        <p14:creationId xmlns:p14="http://schemas.microsoft.com/office/powerpoint/2010/main" val="3071263754"/>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normAutofit fontScale="85000" lnSpcReduction="20000"/>
          </a:bodyPr>
          <a:lstStyle/>
          <a:p>
            <a:r>
              <a:rPr lang="en-IN" i="1" dirty="0"/>
              <a:t>Idea</a:t>
            </a:r>
          </a:p>
          <a:p>
            <a:r>
              <a:rPr lang="en-IN" i="1" dirty="0" smtClean="0"/>
              <a:t>Problem statement</a:t>
            </a:r>
          </a:p>
          <a:p>
            <a:r>
              <a:rPr lang="en-IN" i="1" dirty="0" smtClean="0"/>
              <a:t>Project scope</a:t>
            </a:r>
            <a:endParaRPr lang="en-IN" i="1" dirty="0"/>
          </a:p>
          <a:p>
            <a:r>
              <a:rPr lang="en-IN" i="1" dirty="0" smtClean="0"/>
              <a:t>Requirements</a:t>
            </a:r>
            <a:endParaRPr lang="en-IN" i="1" dirty="0"/>
          </a:p>
          <a:p>
            <a:r>
              <a:rPr lang="en-IN" i="1" dirty="0" smtClean="0"/>
              <a:t>Task specifications</a:t>
            </a:r>
          </a:p>
          <a:p>
            <a:r>
              <a:rPr lang="en-IN" i="1" dirty="0" smtClean="0"/>
              <a:t>Task distribution</a:t>
            </a:r>
          </a:p>
          <a:p>
            <a:r>
              <a:rPr lang="en-IN" i="1" dirty="0" smtClean="0"/>
              <a:t>Architecture and FSM of the robot program</a:t>
            </a:r>
          </a:p>
          <a:p>
            <a:r>
              <a:rPr lang="en-IN" i="1" dirty="0" smtClean="0"/>
              <a:t>Task completion</a:t>
            </a:r>
          </a:p>
          <a:p>
            <a:r>
              <a:rPr lang="en-IN" i="1" dirty="0" smtClean="0"/>
              <a:t>Test Cases</a:t>
            </a:r>
          </a:p>
          <a:p>
            <a:r>
              <a:rPr lang="en-IN" i="1" dirty="0" smtClean="0"/>
              <a:t>Performance metrics</a:t>
            </a:r>
          </a:p>
          <a:p>
            <a:r>
              <a:rPr lang="en-IN" i="1" dirty="0" smtClean="0"/>
              <a:t>Reusability features</a:t>
            </a:r>
          </a:p>
          <a:p>
            <a:r>
              <a:rPr lang="en-IN" i="1" dirty="0" smtClean="0"/>
              <a:t>Future enhancement</a:t>
            </a:r>
          </a:p>
          <a:p>
            <a:r>
              <a:rPr lang="en-IN" i="1" dirty="0" smtClean="0"/>
              <a:t>Advantages and limitations</a:t>
            </a:r>
          </a:p>
          <a:p>
            <a:endParaRPr lang="en-IN" i="1"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a:t>
            </a:fld>
            <a:endParaRPr lang="en-US"/>
          </a:p>
        </p:txBody>
      </p:sp>
    </p:spTree>
    <p:extLst>
      <p:ext uri="{BB962C8B-B14F-4D97-AF65-F5344CB8AC3E}">
        <p14:creationId xmlns:p14="http://schemas.microsoft.com/office/powerpoint/2010/main" val="2774642936"/>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 ….. </a:t>
            </a:r>
            <a:r>
              <a:rPr lang="en-IN" dirty="0" err="1"/>
              <a:t>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5242875"/>
              </p:ext>
            </p:extLst>
          </p:nvPr>
        </p:nvGraphicFramePr>
        <p:xfrm>
          <a:off x="457200" y="2276872"/>
          <a:ext cx="8229600" cy="2824247"/>
        </p:xfrm>
        <a:graphic>
          <a:graphicData uri="http://schemas.openxmlformats.org/drawingml/2006/table">
            <a:tbl>
              <a:tblPr firstRow="1" firstCol="1" bandRow="1">
                <a:tableStyleId>{5C22544A-7EE6-4342-B048-85BDC9FD1C3A}</a:tableStyleId>
              </a:tblPr>
              <a:tblGrid>
                <a:gridCol w="1666528"/>
                <a:gridCol w="2880320"/>
                <a:gridCol w="3682752"/>
              </a:tblGrid>
              <a:tr h="1440160">
                <a:tc>
                  <a:txBody>
                    <a:bodyPr/>
                    <a:lstStyle/>
                    <a:p>
                      <a:pPr marL="0" marR="0" algn="ctr">
                        <a:lnSpc>
                          <a:spcPct val="115000"/>
                        </a:lnSpc>
                        <a:spcBef>
                          <a:spcPts val="0"/>
                        </a:spcBef>
                        <a:spcAft>
                          <a:spcPts val="0"/>
                        </a:spcAft>
                      </a:pPr>
                      <a:r>
                        <a:rPr lang="en-US" sz="1100" dirty="0">
                          <a:effectLst/>
                        </a:rPr>
                        <a:t>9</a:t>
                      </a:r>
                      <a:endParaRPr lang="en-US" sz="1100" dirty="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One client controlling multiple bots</a:t>
                      </a:r>
                      <a:endParaRPr lang="en-US" sz="1000" dirty="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A single user can control many robots </a:t>
                      </a:r>
                      <a:r>
                        <a:rPr lang="en-US" sz="1100" dirty="0" err="1">
                          <a:effectLst/>
                        </a:rPr>
                        <a:t>together.It</a:t>
                      </a:r>
                      <a:r>
                        <a:rPr lang="en-US" sz="1100" dirty="0">
                          <a:effectLst/>
                        </a:rPr>
                        <a:t> will be like , a user (say A) will control the motion of the robots .These robots won`t be controlled by the other users (say B,C,D,...) when the robot will be controlled by A.</a:t>
                      </a:r>
                      <a:endParaRPr lang="en-US" sz="1000" dirty="0">
                        <a:effectLst/>
                        <a:latin typeface="Arial"/>
                        <a:ea typeface="Times New Roman"/>
                        <a:cs typeface="Times New Roman"/>
                      </a:endParaRPr>
                    </a:p>
                  </a:txBody>
                  <a:tcPr marL="74295" marR="74295" marT="74295" marB="74295"/>
                </a:tc>
              </a:tr>
              <a:tr h="1384087">
                <a:tc>
                  <a:txBody>
                    <a:bodyPr/>
                    <a:lstStyle/>
                    <a:p>
                      <a:pPr marL="0" marR="0" algn="ctr">
                        <a:lnSpc>
                          <a:spcPct val="115000"/>
                        </a:lnSpc>
                        <a:spcBef>
                          <a:spcPts val="0"/>
                        </a:spcBef>
                        <a:spcAft>
                          <a:spcPts val="0"/>
                        </a:spcAft>
                      </a:pPr>
                      <a:r>
                        <a:rPr lang="en-US" sz="1100">
                          <a:effectLst/>
                        </a:rPr>
                        <a:t>10</a:t>
                      </a:r>
                      <a:endParaRPr lang="en-US" sz="1100">
                        <a:effectLst/>
                        <a:latin typeface="Calibri"/>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Multiple clients controlling multiple bots</a:t>
                      </a:r>
                      <a:endParaRPr lang="en-US" sz="1000" dirty="0">
                        <a:effectLst/>
                        <a:latin typeface="Arial"/>
                        <a:ea typeface="Times New Roman"/>
                        <a:cs typeface="Times New Roman"/>
                      </a:endParaRPr>
                    </a:p>
                  </a:txBody>
                  <a:tcPr marL="74295" marR="74295" marT="74295" marB="74295"/>
                </a:tc>
                <a:tc>
                  <a:txBody>
                    <a:bodyPr/>
                    <a:lstStyle/>
                    <a:p>
                      <a:pPr marL="0" marR="0">
                        <a:lnSpc>
                          <a:spcPct val="115000"/>
                        </a:lnSpc>
                        <a:spcBef>
                          <a:spcPts val="0"/>
                        </a:spcBef>
                        <a:spcAft>
                          <a:spcPts val="0"/>
                        </a:spcAft>
                      </a:pPr>
                      <a:r>
                        <a:rPr lang="en-US" sz="1100" dirty="0">
                          <a:effectLst/>
                        </a:rPr>
                        <a:t>Many users will control many robots, keeping in mind that M(users):1(robot) relationship won`t be allowed.</a:t>
                      </a:r>
                      <a:endParaRPr lang="en-US" sz="1000" dirty="0">
                        <a:effectLst/>
                        <a:latin typeface="Arial"/>
                        <a:ea typeface="Times New Roman"/>
                        <a:cs typeface="Times New Roman"/>
                      </a:endParaRPr>
                    </a:p>
                  </a:txBody>
                  <a:tcPr marL="74295" marR="74295" marT="74295" marB="74295"/>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20</a:t>
            </a:fld>
            <a:endParaRPr lang="en-US"/>
          </a:p>
        </p:txBody>
      </p:sp>
    </p:spTree>
    <p:extLst>
      <p:ext uri="{BB962C8B-B14F-4D97-AF65-F5344CB8AC3E}">
        <p14:creationId xmlns:p14="http://schemas.microsoft.com/office/powerpoint/2010/main" val="1549659626"/>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Metrics</a:t>
            </a:r>
            <a:endParaRPr lang="en-IN" dirty="0"/>
          </a:p>
        </p:txBody>
      </p:sp>
      <p:sp>
        <p:nvSpPr>
          <p:cNvPr id="3" name="Content Placeholder 2"/>
          <p:cNvSpPr>
            <a:spLocks noGrp="1"/>
          </p:cNvSpPr>
          <p:nvPr>
            <p:ph idx="1"/>
          </p:nvPr>
        </p:nvSpPr>
        <p:spPr/>
        <p:txBody>
          <a:bodyPr/>
          <a:lstStyle/>
          <a:p>
            <a:r>
              <a:rPr lang="en-IN" dirty="0" smtClean="0"/>
              <a:t>Keystrokes </a:t>
            </a:r>
            <a:r>
              <a:rPr lang="en-IN" smtClean="0"/>
              <a:t>/ </a:t>
            </a:r>
            <a:r>
              <a:rPr lang="en-IN" smtClean="0"/>
              <a:t>sec.</a:t>
            </a:r>
            <a:endParaRPr lang="en-IN" dirty="0" smtClean="0"/>
          </a:p>
          <a:p>
            <a:endParaRPr lang="en-IN" dirty="0"/>
          </a:p>
          <a:p>
            <a:r>
              <a:rPr lang="en-IN" dirty="0" smtClean="0"/>
              <a:t>Time between send daemon values &amp; received values = processing + network </a:t>
            </a:r>
            <a:r>
              <a:rPr lang="en-IN" dirty="0" smtClean="0"/>
              <a:t>delay.</a:t>
            </a:r>
            <a:endParaRPr lang="en-IN" dirty="0" smtClean="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21</a:t>
            </a:fld>
            <a:endParaRPr lang="en-US"/>
          </a:p>
        </p:txBody>
      </p:sp>
    </p:spTree>
    <p:extLst>
      <p:ext uri="{BB962C8B-B14F-4D97-AF65-F5344CB8AC3E}">
        <p14:creationId xmlns:p14="http://schemas.microsoft.com/office/powerpoint/2010/main" val="35411749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a:t>
            </a:r>
            <a:r>
              <a:rPr lang="en-US" dirty="0" smtClean="0"/>
              <a:t>features</a:t>
            </a:r>
            <a:endParaRPr lang="en-IN" dirty="0"/>
          </a:p>
        </p:txBody>
      </p:sp>
      <p:sp>
        <p:nvSpPr>
          <p:cNvPr id="3" name="Content Placeholder 2"/>
          <p:cNvSpPr>
            <a:spLocks noGrp="1"/>
          </p:cNvSpPr>
          <p:nvPr>
            <p:ph idx="1"/>
          </p:nvPr>
        </p:nvSpPr>
        <p:spPr/>
        <p:txBody>
          <a:bodyPr/>
          <a:lstStyle/>
          <a:p>
            <a:r>
              <a:rPr lang="en-IN" dirty="0" smtClean="0"/>
              <a:t>Interface is built using </a:t>
            </a:r>
            <a:r>
              <a:rPr lang="en-IN" dirty="0" err="1" smtClean="0"/>
              <a:t>jQuery</a:t>
            </a:r>
            <a:r>
              <a:rPr lang="en-IN" dirty="0" smtClean="0"/>
              <a:t> UI</a:t>
            </a:r>
          </a:p>
          <a:p>
            <a:pPr lvl="1"/>
            <a:r>
              <a:rPr lang="en-IN" dirty="0"/>
              <a:t>Flexible API that can be easily </a:t>
            </a:r>
            <a:r>
              <a:rPr lang="en-IN" dirty="0" smtClean="0"/>
              <a:t>extended</a:t>
            </a:r>
          </a:p>
          <a:p>
            <a:pPr marL="393192" lvl="1" indent="0">
              <a:buNone/>
            </a:pPr>
            <a:endParaRPr lang="en-IN" dirty="0" smtClean="0"/>
          </a:p>
          <a:p>
            <a:r>
              <a:rPr lang="en-IN" dirty="0" smtClean="0"/>
              <a:t>Simple communication protocol independent of underlying platform</a:t>
            </a:r>
          </a:p>
          <a:p>
            <a:endParaRPr lang="en-IN" dirty="0" smtClean="0"/>
          </a:p>
          <a:p>
            <a:r>
              <a:rPr lang="en-IN" dirty="0" smtClean="0"/>
              <a:t>Can use the </a:t>
            </a:r>
            <a:r>
              <a:rPr lang="en-IN" smtClean="0"/>
              <a:t>interface independently</a:t>
            </a:r>
            <a:endParaRPr lang="en-IN" dirty="0"/>
          </a:p>
          <a:p>
            <a:endParaRPr lang="en-IN" dirty="0" smtClean="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22</a:t>
            </a:fld>
            <a:endParaRPr lang="en-US"/>
          </a:p>
        </p:txBody>
      </p:sp>
    </p:spTree>
    <p:extLst>
      <p:ext uri="{BB962C8B-B14F-4D97-AF65-F5344CB8AC3E}">
        <p14:creationId xmlns:p14="http://schemas.microsoft.com/office/powerpoint/2010/main" val="3598570034"/>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smtClean="0"/>
              <a:t>Enhancements</a:t>
            </a:r>
            <a:endParaRPr lang="en-IN" dirty="0"/>
          </a:p>
        </p:txBody>
      </p:sp>
      <p:sp>
        <p:nvSpPr>
          <p:cNvPr id="3" name="Content Placeholder 2"/>
          <p:cNvSpPr>
            <a:spLocks noGrp="1"/>
          </p:cNvSpPr>
          <p:nvPr>
            <p:ph idx="1"/>
          </p:nvPr>
        </p:nvSpPr>
        <p:spPr/>
        <p:txBody>
          <a:bodyPr/>
          <a:lstStyle/>
          <a:p>
            <a:pPr lvl="0"/>
            <a:r>
              <a:rPr lang="en-US" dirty="0"/>
              <a:t>Implementing the concept mentioned above for all  the different robotic platform available. </a:t>
            </a:r>
          </a:p>
          <a:p>
            <a:pPr lvl="0"/>
            <a:r>
              <a:rPr lang="en-US" dirty="0"/>
              <a:t>Enabling batch scripts support in different programming languages. </a:t>
            </a:r>
          </a:p>
          <a:p>
            <a:pPr lvl="0"/>
            <a:r>
              <a:rPr lang="en-US" dirty="0"/>
              <a:t>To support media streaming over the robot.</a:t>
            </a:r>
          </a:p>
          <a:p>
            <a:pPr lvl="0"/>
            <a:r>
              <a:rPr lang="en-US" dirty="0"/>
              <a:t>3D mapping of the arena.</a:t>
            </a:r>
          </a:p>
          <a:p>
            <a:pPr marL="0" indent="0">
              <a:buNone/>
            </a:pP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23</a:t>
            </a:fld>
            <a:endParaRPr lang="en-US"/>
          </a:p>
        </p:txBody>
      </p:sp>
    </p:spTree>
    <p:extLst>
      <p:ext uri="{BB962C8B-B14F-4D97-AF65-F5344CB8AC3E}">
        <p14:creationId xmlns:p14="http://schemas.microsoft.com/office/powerpoint/2010/main" val="3088985682"/>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i="1" dirty="0" smtClean="0"/>
              <a:t>Over the internet</a:t>
            </a:r>
          </a:p>
          <a:p>
            <a:endParaRPr lang="en-US" i="1" dirty="0" smtClean="0"/>
          </a:p>
          <a:p>
            <a:r>
              <a:rPr lang="en-US" i="1" dirty="0" smtClean="0"/>
              <a:t>Onboard  interpreter</a:t>
            </a:r>
          </a:p>
          <a:p>
            <a:pPr marL="0" indent="0">
              <a:buNone/>
            </a:pPr>
            <a:endParaRPr lang="en-US" i="1" dirty="0" smtClean="0"/>
          </a:p>
          <a:p>
            <a:r>
              <a:rPr lang="en-US" i="1" dirty="0" smtClean="0"/>
              <a:t>Interfacing Custom hardware (managing port values)</a:t>
            </a:r>
          </a:p>
          <a:p>
            <a:pPr marL="0" indent="0">
              <a:buNone/>
            </a:pPr>
            <a:endParaRPr lang="en-US" i="1" dirty="0" smtClean="0"/>
          </a:p>
          <a:p>
            <a:r>
              <a:rPr lang="en-US" i="1" dirty="0" smtClean="0"/>
              <a:t>Compatible with variant robotic platform</a:t>
            </a:r>
          </a:p>
        </p:txBody>
      </p:sp>
      <p:sp>
        <p:nvSpPr>
          <p:cNvPr id="7" name="Date Placeholder 6"/>
          <p:cNvSpPr>
            <a:spLocks noGrp="1"/>
          </p:cNvSpPr>
          <p:nvPr>
            <p:ph type="dt" sz="half" idx="10"/>
          </p:nvPr>
        </p:nvSpPr>
        <p:spPr/>
        <p:txBody>
          <a:bodyPr/>
          <a:lstStyle/>
          <a:p>
            <a:r>
              <a:rPr lang="en-US" dirty="0" smtClean="0"/>
              <a:t>March 30, 2012</a:t>
            </a:r>
            <a:endParaRPr lang="en-US" dirty="0"/>
          </a:p>
        </p:txBody>
      </p:sp>
      <p:sp>
        <p:nvSpPr>
          <p:cNvPr id="9" name="Footer Placeholder 8"/>
          <p:cNvSpPr>
            <a:spLocks noGrp="1"/>
          </p:cNvSpPr>
          <p:nvPr>
            <p:ph type="ftr" sz="quarter" idx="11"/>
          </p:nvPr>
        </p:nvSpPr>
        <p:spPr/>
        <p:txBody>
          <a:bodyPr/>
          <a:lstStyle/>
          <a:p>
            <a:r>
              <a:rPr lang="en-US" dirty="0" smtClean="0"/>
              <a:t>VNCET 2012</a:t>
            </a:r>
            <a:endParaRPr lang="en-US" dirty="0"/>
          </a:p>
        </p:txBody>
      </p:sp>
      <p:sp>
        <p:nvSpPr>
          <p:cNvPr id="8" name="Slide Number Placeholder 7"/>
          <p:cNvSpPr>
            <a:spLocks noGrp="1"/>
          </p:cNvSpPr>
          <p:nvPr>
            <p:ph type="sldNum" sz="quarter" idx="12"/>
          </p:nvPr>
        </p:nvSpPr>
        <p:spPr/>
        <p:txBody>
          <a:bodyPr>
            <a:normAutofit/>
          </a:bodyPr>
          <a:lstStyle/>
          <a:p>
            <a:fld id="{66AC783A-6576-47BA-8A06-16AFB593ADC0}" type="slidenum">
              <a:rPr lang="en-US" smtClean="0"/>
              <a:pPr/>
              <a:t>24</a:t>
            </a:fld>
            <a:endParaRPr lang="en-US"/>
          </a:p>
        </p:txBody>
      </p:sp>
      <p:sp>
        <p:nvSpPr>
          <p:cNvPr id="11" name="TextBox 10"/>
          <p:cNvSpPr txBox="1"/>
          <p:nvPr/>
        </p:nvSpPr>
        <p:spPr>
          <a:xfrm>
            <a:off x="1000100" y="0"/>
            <a:ext cx="8501090" cy="307777"/>
          </a:xfrm>
          <a:prstGeom prst="rect">
            <a:avLst/>
          </a:prstGeom>
          <a:noFill/>
        </p:spPr>
        <p:txBody>
          <a:bodyPr wrap="square" rtlCol="0">
            <a:spAutoFit/>
          </a:bodyPr>
          <a:lstStyle/>
          <a:p>
            <a:r>
              <a:rPr lang="en-IN" sz="1400" dirty="0" err="1"/>
              <a:t>Zigbee</a:t>
            </a:r>
            <a:r>
              <a:rPr lang="en-IN" sz="1400" dirty="0"/>
              <a:t> Associated Network based Dynamic </a:t>
            </a:r>
            <a:r>
              <a:rPr lang="en-IN" sz="1400" dirty="0" err="1"/>
              <a:t>Updation</a:t>
            </a:r>
            <a:r>
              <a:rPr lang="en-IN" sz="1400" dirty="0"/>
              <a:t> </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r>
              <a:rPr lang="en-IN" i="1" dirty="0"/>
              <a:t>Large number of </a:t>
            </a:r>
            <a:r>
              <a:rPr lang="en-IN" i="1" dirty="0" smtClean="0"/>
              <a:t>bots</a:t>
            </a:r>
          </a:p>
          <a:p>
            <a:pPr marL="0" indent="0">
              <a:buNone/>
            </a:pPr>
            <a:endParaRPr lang="en-IN" i="1" dirty="0" smtClean="0"/>
          </a:p>
          <a:p>
            <a:r>
              <a:rPr lang="en-IN" i="1" dirty="0" smtClean="0"/>
              <a:t>Data rate</a:t>
            </a:r>
          </a:p>
          <a:p>
            <a:endParaRPr lang="en-IN" i="1" dirty="0"/>
          </a:p>
          <a:p>
            <a:r>
              <a:rPr lang="en-IN" i="1" dirty="0" smtClean="0"/>
              <a:t>No absolute positioning</a:t>
            </a:r>
          </a:p>
          <a:p>
            <a:endParaRPr lang="en-IN" i="1" dirty="0"/>
          </a:p>
          <a:p>
            <a:endParaRPr lang="en-IN" i="1" dirty="0" smtClean="0"/>
          </a:p>
          <a:p>
            <a:endParaRPr lang="en-IN" i="1"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25</a:t>
            </a:fld>
            <a:endParaRPr lang="en-US"/>
          </a:p>
        </p:txBody>
      </p:sp>
    </p:spTree>
    <p:extLst>
      <p:ext uri="{BB962C8B-B14F-4D97-AF65-F5344CB8AC3E}">
        <p14:creationId xmlns:p14="http://schemas.microsoft.com/office/powerpoint/2010/main" val="2976328237"/>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7422" y="2500306"/>
            <a:ext cx="4714908" cy="1107996"/>
          </a:xfrm>
          <a:prstGeom prst="rect">
            <a:avLst/>
          </a:prstGeom>
          <a:noFill/>
        </p:spPr>
        <p:txBody>
          <a:bodyPr wrap="square" rtlCol="0">
            <a:spAutoFit/>
          </a:bodyPr>
          <a:lstStyle/>
          <a:p>
            <a:r>
              <a:rPr lang="en-US" sz="6600" dirty="0" smtClean="0"/>
              <a:t>Questions??</a:t>
            </a:r>
            <a:endParaRPr lang="en-US" dirty="0"/>
          </a:p>
        </p:txBody>
      </p:sp>
      <p:sp>
        <p:nvSpPr>
          <p:cNvPr id="7" name="Date Placeholder 6"/>
          <p:cNvSpPr>
            <a:spLocks noGrp="1"/>
          </p:cNvSpPr>
          <p:nvPr>
            <p:ph type="dt" sz="half" idx="10"/>
          </p:nvPr>
        </p:nvSpPr>
        <p:spPr/>
        <p:txBody>
          <a:bodyPr/>
          <a:lstStyle/>
          <a:p>
            <a:r>
              <a:rPr lang="en-US" dirty="0" smtClean="0"/>
              <a:t>March 30, 2012</a:t>
            </a:r>
            <a:endParaRPr lang="en-US" dirty="0"/>
          </a:p>
        </p:txBody>
      </p:sp>
      <p:sp>
        <p:nvSpPr>
          <p:cNvPr id="9" name="Footer Placeholder 8"/>
          <p:cNvSpPr>
            <a:spLocks noGrp="1"/>
          </p:cNvSpPr>
          <p:nvPr>
            <p:ph type="ftr" sz="quarter" idx="11"/>
          </p:nvPr>
        </p:nvSpPr>
        <p:spPr/>
        <p:txBody>
          <a:bodyPr/>
          <a:lstStyle/>
          <a:p>
            <a:r>
              <a:rPr lang="en-US" dirty="0" smtClean="0"/>
              <a:t>VNCET 2012</a:t>
            </a:r>
            <a:endParaRPr lang="en-US" dirty="0"/>
          </a:p>
        </p:txBody>
      </p:sp>
      <p:sp>
        <p:nvSpPr>
          <p:cNvPr id="8" name="Slide Number Placeholder 7"/>
          <p:cNvSpPr>
            <a:spLocks noGrp="1"/>
          </p:cNvSpPr>
          <p:nvPr>
            <p:ph type="sldNum" sz="quarter" idx="12"/>
          </p:nvPr>
        </p:nvSpPr>
        <p:spPr/>
        <p:txBody>
          <a:bodyPr/>
          <a:lstStyle/>
          <a:p>
            <a:fld id="{66AC783A-6576-47BA-8A06-16AFB593ADC0}" type="slidenum">
              <a:rPr lang="en-US" smtClean="0"/>
              <a:pPr/>
              <a:t>26</a:t>
            </a:fld>
            <a:endParaRPr lang="en-US"/>
          </a:p>
        </p:txBody>
      </p:sp>
      <p:sp>
        <p:nvSpPr>
          <p:cNvPr id="11" name="TextBox 10"/>
          <p:cNvSpPr txBox="1"/>
          <p:nvPr/>
        </p:nvSpPr>
        <p:spPr>
          <a:xfrm>
            <a:off x="1000100" y="0"/>
            <a:ext cx="8501090" cy="307777"/>
          </a:xfrm>
          <a:prstGeom prst="rect">
            <a:avLst/>
          </a:prstGeom>
          <a:noFill/>
        </p:spPr>
        <p:txBody>
          <a:bodyPr wrap="square" rtlCol="0">
            <a:spAutoFit/>
          </a:bodyPr>
          <a:lstStyle/>
          <a:p>
            <a:r>
              <a:rPr lang="en-IN" sz="1400" dirty="0" err="1"/>
              <a:t>Zigbee</a:t>
            </a:r>
            <a:r>
              <a:rPr lang="en-IN" sz="1400" dirty="0"/>
              <a:t> Associated Network based Dynamic </a:t>
            </a:r>
            <a:r>
              <a:rPr lang="en-IN" sz="1400" dirty="0" err="1"/>
              <a:t>Updation</a:t>
            </a:r>
            <a:r>
              <a:rPr lang="en-IN" sz="1400" dirty="0"/>
              <a:t> </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U.png"/>
          <p:cNvPicPr>
            <a:picLocks noGrp="1" noChangeAspect="1"/>
          </p:cNvPicPr>
          <p:nvPr>
            <p:ph idx="1"/>
          </p:nvPr>
        </p:nvPicPr>
        <p:blipFill>
          <a:blip r:embed="rId2">
            <a:extLst>
              <a:ext uri="{BEBA8EAE-BF5A-486C-A8C5-ECC9F3942E4B}">
                <a14:imgProps xmlns:a14="http://schemas.microsoft.com/office/drawing/2010/main">
                  <a14:imgLayer r:embed="rId3">
                    <a14:imgEffect>
                      <a14:artisticPencilGrayscale/>
                    </a14:imgEffect>
                  </a14:imgLayer>
                </a14:imgProps>
              </a:ext>
            </a:extLst>
          </a:blip>
          <a:stretch>
            <a:fillRect/>
          </a:stretch>
        </p:blipFill>
        <p:spPr>
          <a:xfrm>
            <a:off x="1852232" y="2180842"/>
            <a:ext cx="5439535" cy="2819794"/>
          </a:xfrm>
        </p:spPr>
      </p:pic>
      <p:sp>
        <p:nvSpPr>
          <p:cNvPr id="8" name="Date Placeholder 7"/>
          <p:cNvSpPr>
            <a:spLocks noGrp="1"/>
          </p:cNvSpPr>
          <p:nvPr>
            <p:ph type="dt" sz="half" idx="10"/>
          </p:nvPr>
        </p:nvSpPr>
        <p:spPr/>
        <p:txBody>
          <a:bodyPr/>
          <a:lstStyle/>
          <a:p>
            <a:r>
              <a:rPr lang="en-US" dirty="0" smtClean="0"/>
              <a:t>March 30, 2012</a:t>
            </a:r>
            <a:endParaRPr lang="en-US" dirty="0"/>
          </a:p>
        </p:txBody>
      </p:sp>
      <p:sp>
        <p:nvSpPr>
          <p:cNvPr id="10" name="Footer Placeholder 9"/>
          <p:cNvSpPr>
            <a:spLocks noGrp="1"/>
          </p:cNvSpPr>
          <p:nvPr>
            <p:ph type="ftr" sz="quarter" idx="11"/>
          </p:nvPr>
        </p:nvSpPr>
        <p:spPr/>
        <p:txBody>
          <a:bodyPr/>
          <a:lstStyle/>
          <a:p>
            <a:r>
              <a:rPr lang="en-US" dirty="0" smtClean="0"/>
              <a:t>VNCET 2012</a:t>
            </a:r>
            <a:endParaRPr lang="en-US" dirty="0"/>
          </a:p>
        </p:txBody>
      </p:sp>
      <p:sp>
        <p:nvSpPr>
          <p:cNvPr id="9" name="Slide Number Placeholder 8"/>
          <p:cNvSpPr>
            <a:spLocks noGrp="1"/>
          </p:cNvSpPr>
          <p:nvPr>
            <p:ph type="sldNum" sz="quarter" idx="12"/>
          </p:nvPr>
        </p:nvSpPr>
        <p:spPr/>
        <p:txBody>
          <a:bodyPr>
            <a:normAutofit/>
          </a:bodyPr>
          <a:lstStyle/>
          <a:p>
            <a:fld id="{66AC783A-6576-47BA-8A06-16AFB593ADC0}" type="slidenum">
              <a:rPr lang="en-US" smtClean="0"/>
              <a:pPr/>
              <a:t>27</a:t>
            </a:fld>
            <a:endParaRPr lang="en-US"/>
          </a:p>
        </p:txBody>
      </p:sp>
      <p:sp>
        <p:nvSpPr>
          <p:cNvPr id="12" name="TextBox 11"/>
          <p:cNvSpPr txBox="1"/>
          <p:nvPr/>
        </p:nvSpPr>
        <p:spPr>
          <a:xfrm>
            <a:off x="1000100" y="0"/>
            <a:ext cx="8501090" cy="307777"/>
          </a:xfrm>
          <a:prstGeom prst="rect">
            <a:avLst/>
          </a:prstGeom>
          <a:noFill/>
        </p:spPr>
        <p:txBody>
          <a:bodyPr wrap="square" rtlCol="0">
            <a:spAutoFit/>
          </a:bodyPr>
          <a:lstStyle/>
          <a:p>
            <a:r>
              <a:rPr lang="en-IN" sz="1400" dirty="0" err="1"/>
              <a:t>Zigbee</a:t>
            </a:r>
            <a:r>
              <a:rPr lang="en-IN" sz="1400" dirty="0"/>
              <a:t> Associated Network based Dynamic </a:t>
            </a:r>
            <a:r>
              <a:rPr lang="en-IN" sz="1400" dirty="0" err="1"/>
              <a:t>Updation</a:t>
            </a:r>
            <a:r>
              <a:rPr lang="en-IN" sz="1400" dirty="0"/>
              <a:t> </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Idea</a:t>
            </a:r>
            <a:endParaRPr lang="en-US" dirty="0"/>
          </a:p>
        </p:txBody>
      </p:sp>
      <p:sp>
        <p:nvSpPr>
          <p:cNvPr id="5" name="Content Placeholder 4"/>
          <p:cNvSpPr>
            <a:spLocks noGrp="1"/>
          </p:cNvSpPr>
          <p:nvPr>
            <p:ph idx="1"/>
          </p:nvPr>
        </p:nvSpPr>
        <p:spPr/>
        <p:txBody>
          <a:bodyPr>
            <a:normAutofit/>
          </a:bodyPr>
          <a:lstStyle/>
          <a:p>
            <a:pPr marL="0" indent="0">
              <a:buNone/>
            </a:pPr>
            <a:endParaRPr lang="en-US" i="1" dirty="0"/>
          </a:p>
          <a:p>
            <a:r>
              <a:rPr lang="en-IN" i="1" dirty="0" smtClean="0"/>
              <a:t>To </a:t>
            </a:r>
            <a:r>
              <a:rPr lang="en-IN" i="1" dirty="0"/>
              <a:t>provide a standard web-interface to the </a:t>
            </a:r>
            <a:r>
              <a:rPr lang="en-IN" i="1" dirty="0" smtClean="0"/>
              <a:t>SPARK-V </a:t>
            </a:r>
            <a:r>
              <a:rPr lang="en-IN" i="1" dirty="0"/>
              <a:t>robot for remotely operating it.</a:t>
            </a:r>
          </a:p>
          <a:p>
            <a:r>
              <a:rPr lang="en-US" i="1" dirty="0"/>
              <a:t>Determining the exact position of the robot located at remote site.</a:t>
            </a:r>
            <a:endParaRPr lang="en-IN" i="1" dirty="0"/>
          </a:p>
          <a:p>
            <a:endParaRPr lang="en-US" i="1" dirty="0"/>
          </a:p>
        </p:txBody>
      </p:sp>
      <p:sp>
        <p:nvSpPr>
          <p:cNvPr id="9" name="Date Placeholder 8"/>
          <p:cNvSpPr>
            <a:spLocks noGrp="1"/>
          </p:cNvSpPr>
          <p:nvPr>
            <p:ph type="dt" sz="half" idx="10"/>
          </p:nvPr>
        </p:nvSpPr>
        <p:spPr/>
        <p:txBody>
          <a:bodyPr/>
          <a:lstStyle/>
          <a:p>
            <a:r>
              <a:rPr lang="en-US" dirty="0" smtClean="0"/>
              <a:t>March 30, 2012</a:t>
            </a:r>
            <a:endParaRPr lang="en-US" dirty="0"/>
          </a:p>
        </p:txBody>
      </p:sp>
      <p:sp>
        <p:nvSpPr>
          <p:cNvPr id="11" name="Footer Placeholder 10"/>
          <p:cNvSpPr>
            <a:spLocks noGrp="1"/>
          </p:cNvSpPr>
          <p:nvPr>
            <p:ph type="ftr" sz="quarter" idx="11"/>
          </p:nvPr>
        </p:nvSpPr>
        <p:spPr/>
        <p:txBody>
          <a:bodyPr/>
          <a:lstStyle/>
          <a:p>
            <a:r>
              <a:rPr lang="en-US" dirty="0" smtClean="0"/>
              <a:t>VNCET 2012</a:t>
            </a:r>
            <a:endParaRPr lang="en-US" dirty="0"/>
          </a:p>
        </p:txBody>
      </p:sp>
      <p:sp>
        <p:nvSpPr>
          <p:cNvPr id="10" name="Slide Number Placeholder 9"/>
          <p:cNvSpPr>
            <a:spLocks noGrp="1"/>
          </p:cNvSpPr>
          <p:nvPr>
            <p:ph type="sldNum" sz="quarter" idx="12"/>
          </p:nvPr>
        </p:nvSpPr>
        <p:spPr/>
        <p:txBody>
          <a:bodyPr>
            <a:normAutofit/>
          </a:bodyPr>
          <a:lstStyle/>
          <a:p>
            <a:fld id="{66AC783A-6576-47BA-8A06-16AFB593ADC0}" type="slidenum">
              <a:rPr lang="en-US" smtClean="0"/>
              <a:pPr/>
              <a:t>3</a:t>
            </a:fld>
            <a:endParaRPr lang="en-US"/>
          </a:p>
        </p:txBody>
      </p:sp>
      <p:sp>
        <p:nvSpPr>
          <p:cNvPr id="12" name="TextBox 11"/>
          <p:cNvSpPr txBox="1"/>
          <p:nvPr/>
        </p:nvSpPr>
        <p:spPr>
          <a:xfrm>
            <a:off x="1000100" y="0"/>
            <a:ext cx="8501090" cy="307777"/>
          </a:xfrm>
          <a:prstGeom prst="rect">
            <a:avLst/>
          </a:prstGeom>
          <a:noFill/>
        </p:spPr>
        <p:txBody>
          <a:bodyPr wrap="square" rtlCol="0">
            <a:spAutoFit/>
          </a:bodyPr>
          <a:lstStyle/>
          <a:p>
            <a:r>
              <a:rPr lang="en-IN" sz="1400" dirty="0" err="1" smtClean="0"/>
              <a:t>Zigbee</a:t>
            </a:r>
            <a:r>
              <a:rPr lang="en-IN" sz="1400" dirty="0" smtClean="0"/>
              <a:t> Associated Network based Dynamic </a:t>
            </a:r>
            <a:r>
              <a:rPr lang="en-IN" sz="1400" dirty="0" err="1" smtClean="0"/>
              <a:t>Updation</a:t>
            </a:r>
            <a:r>
              <a:rPr lang="en-IN" sz="1400" dirty="0" smtClean="0"/>
              <a:t> </a:t>
            </a:r>
            <a:endParaRPr lang="en-IN" sz="1400" dirty="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normAutofit/>
          </a:bodyPr>
          <a:lstStyle/>
          <a:p>
            <a:r>
              <a:rPr lang="en-US" dirty="0"/>
              <a:t>Controlling the robots over the </a:t>
            </a:r>
            <a:r>
              <a:rPr lang="en-US" dirty="0" smtClean="0"/>
              <a:t>Internet</a:t>
            </a:r>
          </a:p>
          <a:p>
            <a:pPr marL="0" indent="0">
              <a:buNone/>
            </a:pPr>
            <a:endParaRPr lang="en-US" dirty="0" smtClean="0"/>
          </a:p>
          <a:p>
            <a:r>
              <a:rPr lang="en-US" dirty="0" smtClean="0"/>
              <a:t>Tracking </a:t>
            </a:r>
            <a:r>
              <a:rPr lang="en-US" dirty="0"/>
              <a:t>the robot </a:t>
            </a:r>
            <a:r>
              <a:rPr lang="en-US" dirty="0" smtClean="0"/>
              <a:t>movements</a:t>
            </a:r>
          </a:p>
          <a:p>
            <a:pPr marL="0" indent="0">
              <a:buNone/>
            </a:pPr>
            <a:endParaRPr lang="en-US" dirty="0" smtClean="0"/>
          </a:p>
          <a:p>
            <a:r>
              <a:rPr lang="en-US" dirty="0" smtClean="0"/>
              <a:t>Showing sensor values and battery level</a:t>
            </a:r>
          </a:p>
          <a:p>
            <a:pPr marL="0" indent="0">
              <a:buNone/>
            </a:pPr>
            <a:endParaRPr lang="en-US" dirty="0" smtClean="0"/>
          </a:p>
          <a:p>
            <a:r>
              <a:rPr lang="en-US" dirty="0" smtClean="0"/>
              <a:t>Replicating </a:t>
            </a:r>
            <a:r>
              <a:rPr lang="en-US" dirty="0"/>
              <a:t>the behavior of Gmail </a:t>
            </a:r>
            <a:r>
              <a:rPr lang="en-US" dirty="0" smtClean="0"/>
              <a:t>chat</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4</a:t>
            </a:fld>
            <a:endParaRPr lang="en-US"/>
          </a:p>
        </p:txBody>
      </p:sp>
    </p:spTree>
    <p:extLst>
      <p:ext uri="{BB962C8B-B14F-4D97-AF65-F5344CB8AC3E}">
        <p14:creationId xmlns:p14="http://schemas.microsoft.com/office/powerpoint/2010/main" val="5951331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Project</a:t>
            </a:r>
            <a:endParaRPr lang="en-IN" dirty="0"/>
          </a:p>
        </p:txBody>
      </p:sp>
      <p:sp>
        <p:nvSpPr>
          <p:cNvPr id="3" name="Content Placeholder 2"/>
          <p:cNvSpPr>
            <a:spLocks noGrp="1"/>
          </p:cNvSpPr>
          <p:nvPr>
            <p:ph idx="1"/>
          </p:nvPr>
        </p:nvSpPr>
        <p:spPr/>
        <p:txBody>
          <a:bodyPr/>
          <a:lstStyle/>
          <a:p>
            <a:r>
              <a:rPr lang="en-IN" dirty="0" smtClean="0"/>
              <a:t>The scope of the project is wide and depends on the application context.</a:t>
            </a:r>
          </a:p>
          <a:p>
            <a:r>
              <a:rPr lang="en-IN" dirty="0" err="1" smtClean="0"/>
              <a:t>Eg</a:t>
            </a:r>
            <a:r>
              <a:rPr lang="en-IN" dirty="0" smtClean="0"/>
              <a:t>: In </a:t>
            </a:r>
            <a:r>
              <a:rPr lang="en-IN" dirty="0" err="1" smtClean="0"/>
              <a:t>Indusrties</a:t>
            </a:r>
            <a:r>
              <a:rPr lang="en-IN" dirty="0" smtClean="0"/>
              <a:t>, it can be used to provide automation or delegation of manual labour.</a:t>
            </a:r>
          </a:p>
          <a:p>
            <a:r>
              <a:rPr lang="en-IN" dirty="0" err="1" smtClean="0"/>
              <a:t>Eg</a:t>
            </a:r>
            <a:r>
              <a:rPr lang="en-IN" dirty="0" smtClean="0"/>
              <a:t>: In education sector, it can be used to aid distance learning.</a:t>
            </a:r>
          </a:p>
          <a:p>
            <a:r>
              <a:rPr lang="en-IN" dirty="0" err="1" smtClean="0"/>
              <a:t>Eg</a:t>
            </a:r>
            <a:r>
              <a:rPr lang="en-IN" dirty="0" smtClean="0"/>
              <a:t>: In </a:t>
            </a:r>
            <a:r>
              <a:rPr lang="en-IN" dirty="0" err="1" smtClean="0"/>
              <a:t>tele</a:t>
            </a:r>
            <a:r>
              <a:rPr lang="en-IN" dirty="0" smtClean="0"/>
              <a:t>-surgery it can be used by doctors to remotely control operations.</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5</a:t>
            </a:fld>
            <a:endParaRPr lang="en-US"/>
          </a:p>
        </p:txBody>
      </p:sp>
    </p:spTree>
    <p:extLst>
      <p:ext uri="{BB962C8B-B14F-4D97-AF65-F5344CB8AC3E}">
        <p14:creationId xmlns:p14="http://schemas.microsoft.com/office/powerpoint/2010/main" val="3065711182"/>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 I </a:t>
            </a:r>
            <a:endParaRPr lang="en-IN"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992364134"/>
              </p:ext>
            </p:extLst>
          </p:nvPr>
        </p:nvGraphicFramePr>
        <p:xfrm>
          <a:off x="539552" y="1916832"/>
          <a:ext cx="7920880" cy="4234257"/>
        </p:xfrm>
        <a:graphic>
          <a:graphicData uri="http://schemas.openxmlformats.org/drawingml/2006/table">
            <a:tbl>
              <a:tblPr>
                <a:tableStyleId>{5C22544A-7EE6-4342-B048-85BDC9FD1C3A}</a:tableStyleId>
              </a:tblPr>
              <a:tblGrid>
                <a:gridCol w="3240360"/>
                <a:gridCol w="4680520"/>
              </a:tblGrid>
              <a:tr h="364726">
                <a:tc>
                  <a:txBody>
                    <a:bodyPr/>
                    <a:lstStyle/>
                    <a:p>
                      <a:pPr algn="ctr">
                        <a:lnSpc>
                          <a:spcPct val="115000"/>
                        </a:lnSpc>
                        <a:spcAft>
                          <a:spcPts val="0"/>
                        </a:spcAft>
                      </a:pPr>
                      <a:r>
                        <a:rPr lang="en-IN" sz="1600" dirty="0">
                          <a:effectLst/>
                        </a:rPr>
                        <a:t>Hardware</a:t>
                      </a:r>
                      <a:r>
                        <a:rPr lang="en-IN" sz="1200" dirty="0">
                          <a:effectLst/>
                        </a:rPr>
                        <a:t> </a:t>
                      </a:r>
                      <a:endParaRPr lang="en-IN" sz="1100" dirty="0">
                        <a:solidFill>
                          <a:srgbClr val="000000"/>
                        </a:solidFill>
                        <a:effectLst/>
                        <a:latin typeface="Arial"/>
                        <a:ea typeface="Arial"/>
                      </a:endParaRPr>
                    </a:p>
                  </a:txBody>
                  <a:tcPr marL="63500" marR="63500" marT="63500" marB="63500"/>
                </a:tc>
                <a:tc>
                  <a:txBody>
                    <a:bodyPr/>
                    <a:lstStyle/>
                    <a:p>
                      <a:pPr algn="ctr">
                        <a:lnSpc>
                          <a:spcPct val="115000"/>
                        </a:lnSpc>
                        <a:spcAft>
                          <a:spcPts val="0"/>
                        </a:spcAft>
                      </a:pPr>
                      <a:r>
                        <a:rPr lang="en-IN" sz="1600" dirty="0" smtClean="0">
                          <a:effectLst/>
                        </a:rPr>
                        <a:t>Use in system</a:t>
                      </a:r>
                      <a:endParaRPr lang="en-IN" sz="1600" dirty="0">
                        <a:solidFill>
                          <a:srgbClr val="000000"/>
                        </a:solidFill>
                        <a:effectLst/>
                        <a:latin typeface="Arial"/>
                        <a:ea typeface="Arial"/>
                      </a:endParaRPr>
                    </a:p>
                  </a:txBody>
                  <a:tcPr marL="63500" marR="63500" marT="63500" marB="63500"/>
                </a:tc>
              </a:tr>
              <a:tr h="716454">
                <a:tc>
                  <a:txBody>
                    <a:bodyPr/>
                    <a:lstStyle/>
                    <a:p>
                      <a:pPr>
                        <a:lnSpc>
                          <a:spcPct val="115000"/>
                        </a:lnSpc>
                        <a:spcAft>
                          <a:spcPts val="0"/>
                        </a:spcAft>
                      </a:pPr>
                      <a:r>
                        <a:rPr lang="en-IN" sz="1600" dirty="0" smtClean="0">
                          <a:effectLst/>
                        </a:rPr>
                        <a:t>Spark V </a:t>
                      </a:r>
                      <a:r>
                        <a:rPr lang="en-IN" sz="1600" dirty="0">
                          <a:effectLst/>
                        </a:rPr>
                        <a:t>robot </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a:effectLst/>
                        </a:rPr>
                        <a:t>The robot that will be controlled is Firebird V robot from </a:t>
                      </a:r>
                      <a:r>
                        <a:rPr lang="en-IN" sz="1600" dirty="0" err="1">
                          <a:effectLst/>
                        </a:rPr>
                        <a:t>Nex</a:t>
                      </a:r>
                      <a:r>
                        <a:rPr lang="en-IN" sz="1600" dirty="0">
                          <a:effectLst/>
                        </a:rPr>
                        <a:t>-robotics by the user.</a:t>
                      </a:r>
                      <a:endParaRPr lang="en-IN" sz="1600" dirty="0">
                        <a:solidFill>
                          <a:srgbClr val="000000"/>
                        </a:solidFill>
                        <a:effectLst/>
                        <a:latin typeface="Arial"/>
                        <a:ea typeface="Arial"/>
                      </a:endParaRPr>
                    </a:p>
                  </a:txBody>
                  <a:tcPr marL="63500" marR="63500" marT="63500" marB="63500"/>
                </a:tc>
              </a:tr>
              <a:tr h="1088373">
                <a:tc>
                  <a:txBody>
                    <a:bodyPr/>
                    <a:lstStyle/>
                    <a:p>
                      <a:pPr>
                        <a:lnSpc>
                          <a:spcPct val="115000"/>
                        </a:lnSpc>
                        <a:spcAft>
                          <a:spcPts val="0"/>
                        </a:spcAft>
                      </a:pPr>
                      <a:r>
                        <a:rPr lang="en-IN" sz="1600" dirty="0" err="1">
                          <a:effectLst/>
                        </a:rPr>
                        <a:t>Zigbee</a:t>
                      </a:r>
                      <a:r>
                        <a:rPr lang="en-IN" sz="1600" dirty="0">
                          <a:effectLst/>
                        </a:rPr>
                        <a:t> modules </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a:effectLst/>
                        </a:rPr>
                        <a:t>The communication between sever computer and Firebird V robot  will take place via 2 </a:t>
                      </a:r>
                      <a:r>
                        <a:rPr lang="en-IN" sz="1600" dirty="0" err="1">
                          <a:effectLst/>
                        </a:rPr>
                        <a:t>Zigbee</a:t>
                      </a:r>
                      <a:r>
                        <a:rPr lang="en-IN" sz="1600" dirty="0">
                          <a:effectLst/>
                        </a:rPr>
                        <a:t> modules</a:t>
                      </a:r>
                      <a:r>
                        <a:rPr lang="en-IN" sz="1600" dirty="0" smtClean="0">
                          <a:effectLst/>
                        </a:rPr>
                        <a:t>, </a:t>
                      </a:r>
                      <a:r>
                        <a:rPr lang="en-IN" sz="1600" dirty="0" err="1" smtClean="0">
                          <a:effectLst/>
                        </a:rPr>
                        <a:t>Maxstream</a:t>
                      </a:r>
                      <a:r>
                        <a:rPr lang="en-IN" sz="1600" dirty="0" smtClean="0">
                          <a:effectLst/>
                        </a:rPr>
                        <a:t> </a:t>
                      </a:r>
                      <a:r>
                        <a:rPr lang="en-IN" sz="1600" dirty="0" err="1" smtClean="0">
                          <a:effectLst/>
                        </a:rPr>
                        <a:t>XBee</a:t>
                      </a:r>
                      <a:r>
                        <a:rPr lang="en-IN" sz="1600" dirty="0" smtClean="0">
                          <a:effectLst/>
                        </a:rPr>
                        <a:t>/ </a:t>
                      </a:r>
                      <a:r>
                        <a:rPr lang="en-IN" sz="1600" dirty="0" err="1">
                          <a:effectLst/>
                        </a:rPr>
                        <a:t>XBee</a:t>
                      </a:r>
                      <a:r>
                        <a:rPr lang="en-IN" sz="1600" dirty="0">
                          <a:effectLst/>
                        </a:rPr>
                        <a:t> Pro.</a:t>
                      </a:r>
                      <a:endParaRPr lang="en-IN" sz="1600" dirty="0">
                        <a:solidFill>
                          <a:srgbClr val="000000"/>
                        </a:solidFill>
                        <a:effectLst/>
                        <a:latin typeface="Arial"/>
                        <a:ea typeface="Arial"/>
                      </a:endParaRPr>
                    </a:p>
                  </a:txBody>
                  <a:tcPr marL="63500" marR="63500" marT="63500" marB="63500"/>
                </a:tc>
              </a:tr>
              <a:tr h="1088373">
                <a:tc>
                  <a:txBody>
                    <a:bodyPr/>
                    <a:lstStyle/>
                    <a:p>
                      <a:pPr>
                        <a:lnSpc>
                          <a:spcPct val="115000"/>
                        </a:lnSpc>
                        <a:spcAft>
                          <a:spcPts val="0"/>
                        </a:spcAft>
                      </a:pPr>
                      <a:r>
                        <a:rPr lang="en-IN" sz="1600" dirty="0">
                          <a:effectLst/>
                        </a:rPr>
                        <a:t>Server </a:t>
                      </a:r>
                      <a:r>
                        <a:rPr lang="en-IN" sz="1600" dirty="0" smtClean="0">
                          <a:effectLst/>
                        </a:rPr>
                        <a:t>computer</a:t>
                      </a:r>
                      <a:r>
                        <a:rPr lang="en-IN" sz="1600" baseline="0" dirty="0" smtClean="0">
                          <a:effectLst/>
                        </a:rPr>
                        <a:t> </a:t>
                      </a:r>
                      <a:r>
                        <a:rPr lang="en-IN" sz="1600" dirty="0" smtClean="0">
                          <a:effectLst/>
                        </a:rPr>
                        <a:t>(with </a:t>
                      </a:r>
                      <a:r>
                        <a:rPr lang="en-IN" sz="1600" dirty="0" err="1" smtClean="0">
                          <a:effectLst/>
                        </a:rPr>
                        <a:t>Xigbee</a:t>
                      </a:r>
                      <a:r>
                        <a:rPr lang="en-IN" sz="1600" dirty="0" smtClean="0">
                          <a:effectLst/>
                        </a:rPr>
                        <a:t> module</a:t>
                      </a:r>
                      <a:r>
                        <a:rPr lang="en-IN" sz="1600" baseline="0" dirty="0" smtClean="0">
                          <a:effectLst/>
                        </a:rPr>
                        <a:t> connected to its serial port</a:t>
                      </a:r>
                      <a:r>
                        <a:rPr lang="en-IN" sz="1600" dirty="0" smtClean="0">
                          <a:effectLst/>
                        </a:rPr>
                        <a:t>)</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a:effectLst/>
                        </a:rPr>
                        <a:t>The server computer with serial port is required to communicate with robot and the </a:t>
                      </a:r>
                      <a:r>
                        <a:rPr lang="en-IN" sz="1600" dirty="0" err="1">
                          <a:effectLst/>
                        </a:rPr>
                        <a:t>XBee</a:t>
                      </a:r>
                      <a:r>
                        <a:rPr lang="en-IN" sz="1600" dirty="0">
                          <a:effectLst/>
                        </a:rPr>
                        <a:t> module will be connected to its serial </a:t>
                      </a:r>
                      <a:r>
                        <a:rPr lang="en-IN" sz="1600" dirty="0" smtClean="0">
                          <a:effectLst/>
                        </a:rPr>
                        <a:t>port using </a:t>
                      </a:r>
                      <a:r>
                        <a:rPr lang="en-IN" sz="1600" dirty="0" err="1" smtClean="0">
                          <a:effectLst/>
                        </a:rPr>
                        <a:t>XBee</a:t>
                      </a:r>
                      <a:r>
                        <a:rPr lang="en-IN" sz="1600" baseline="0" dirty="0" smtClean="0">
                          <a:effectLst/>
                        </a:rPr>
                        <a:t> adapter</a:t>
                      </a:r>
                      <a:r>
                        <a:rPr lang="en-IN" sz="1600" dirty="0" smtClean="0">
                          <a:effectLst/>
                        </a:rPr>
                        <a:t>.</a:t>
                      </a:r>
                      <a:endParaRPr lang="en-IN" sz="1600" dirty="0">
                        <a:solidFill>
                          <a:srgbClr val="000000"/>
                        </a:solidFill>
                        <a:effectLst/>
                        <a:latin typeface="Arial"/>
                        <a:ea typeface="Arial"/>
                      </a:endParaRPr>
                    </a:p>
                  </a:txBody>
                  <a:tcPr marL="63500" marR="63500" marT="63500" marB="63500"/>
                </a:tc>
              </a:tr>
              <a:tr h="866792">
                <a:tc>
                  <a:txBody>
                    <a:bodyPr/>
                    <a:lstStyle/>
                    <a:p>
                      <a:pPr>
                        <a:lnSpc>
                          <a:spcPct val="115000"/>
                        </a:lnSpc>
                        <a:spcAft>
                          <a:spcPts val="0"/>
                        </a:spcAft>
                      </a:pPr>
                      <a:r>
                        <a:rPr lang="en-IN" sz="1600" dirty="0">
                          <a:effectLst/>
                        </a:rPr>
                        <a:t>Client computer with RJ 45 port</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a:effectLst/>
                        </a:rPr>
                        <a:t>Client computer with RJ 45 port is needed to communicate with the sever computer using TCP/IP protocol stack.</a:t>
                      </a:r>
                      <a:endParaRPr lang="en-IN" sz="1600" dirty="0">
                        <a:solidFill>
                          <a:srgbClr val="000000"/>
                        </a:solidFill>
                        <a:effectLst/>
                        <a:latin typeface="Arial"/>
                        <a:ea typeface="Arial"/>
                      </a:endParaRPr>
                    </a:p>
                  </a:txBody>
                  <a:tcPr marL="63500" marR="63500" marT="63500" marB="63500"/>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dirty="0" smtClean="0"/>
              <a:t>NCETET 2011</a:t>
            </a:r>
            <a:endParaRPr lang="en-US" dirty="0"/>
          </a:p>
        </p:txBody>
      </p:sp>
      <p:sp>
        <p:nvSpPr>
          <p:cNvPr id="6" name="Slide Number Placeholder 5"/>
          <p:cNvSpPr>
            <a:spLocks noGrp="1"/>
          </p:cNvSpPr>
          <p:nvPr>
            <p:ph type="sldNum" sz="quarter" idx="12"/>
          </p:nvPr>
        </p:nvSpPr>
        <p:spPr/>
        <p:txBody>
          <a:bodyPr/>
          <a:lstStyle/>
          <a:p>
            <a:fld id="{66AC783A-6576-47BA-8A06-16AFB593ADC0}" type="slidenum">
              <a:rPr lang="en-US" smtClean="0"/>
              <a:pPr/>
              <a:t>6</a:t>
            </a:fld>
            <a:endParaRPr lang="en-US"/>
          </a:p>
        </p:txBody>
      </p:sp>
      <p:sp>
        <p:nvSpPr>
          <p:cNvPr id="15" name="Rectangle 3"/>
          <p:cNvSpPr>
            <a:spLocks noChangeArrowheads="1"/>
          </p:cNvSpPr>
          <p:nvPr/>
        </p:nvSpPr>
        <p:spPr bwMode="auto">
          <a:xfrm>
            <a:off x="1593850" y="2444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12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a:t>
            </a:r>
            <a:endParaRPr kumimoji="0" lang="hi-IN"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9337622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 II</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98397171"/>
              </p:ext>
            </p:extLst>
          </p:nvPr>
        </p:nvGraphicFramePr>
        <p:xfrm>
          <a:off x="539552" y="1872892"/>
          <a:ext cx="7920880" cy="4040194"/>
        </p:xfrm>
        <a:graphic>
          <a:graphicData uri="http://schemas.openxmlformats.org/drawingml/2006/table">
            <a:tbl>
              <a:tblPr>
                <a:tableStyleId>{5C22544A-7EE6-4342-B048-85BDC9FD1C3A}</a:tableStyleId>
              </a:tblPr>
              <a:tblGrid>
                <a:gridCol w="3240360"/>
                <a:gridCol w="4680520"/>
              </a:tblGrid>
              <a:tr h="364726">
                <a:tc>
                  <a:txBody>
                    <a:bodyPr/>
                    <a:lstStyle/>
                    <a:p>
                      <a:pPr algn="ctr">
                        <a:lnSpc>
                          <a:spcPct val="115000"/>
                        </a:lnSpc>
                        <a:spcAft>
                          <a:spcPts val="0"/>
                        </a:spcAft>
                      </a:pPr>
                      <a:r>
                        <a:rPr lang="en-IN" sz="1600" dirty="0" smtClean="0">
                          <a:effectLst/>
                        </a:rPr>
                        <a:t>Software</a:t>
                      </a:r>
                      <a:endParaRPr lang="en-IN" sz="1100" dirty="0">
                        <a:solidFill>
                          <a:srgbClr val="000000"/>
                        </a:solidFill>
                        <a:effectLst/>
                        <a:latin typeface="Arial"/>
                        <a:ea typeface="Arial"/>
                      </a:endParaRPr>
                    </a:p>
                  </a:txBody>
                  <a:tcPr marL="63500" marR="63500" marT="63500" marB="63500"/>
                </a:tc>
                <a:tc>
                  <a:txBody>
                    <a:bodyPr/>
                    <a:lstStyle/>
                    <a:p>
                      <a:pPr algn="ctr">
                        <a:lnSpc>
                          <a:spcPct val="115000"/>
                        </a:lnSpc>
                        <a:spcAft>
                          <a:spcPts val="0"/>
                        </a:spcAft>
                      </a:pPr>
                      <a:r>
                        <a:rPr lang="en-IN" sz="1600" dirty="0" smtClean="0">
                          <a:effectLst/>
                        </a:rPr>
                        <a:t>Use in system</a:t>
                      </a:r>
                      <a:endParaRPr lang="en-IN" sz="1600" dirty="0">
                        <a:solidFill>
                          <a:srgbClr val="000000"/>
                        </a:solidFill>
                        <a:effectLst/>
                        <a:latin typeface="Arial"/>
                        <a:ea typeface="Arial"/>
                      </a:endParaRPr>
                    </a:p>
                  </a:txBody>
                  <a:tcPr marL="63500" marR="63500" marT="63500" marB="63500"/>
                </a:tc>
              </a:tr>
              <a:tr h="716454">
                <a:tc>
                  <a:txBody>
                    <a:bodyPr/>
                    <a:lstStyle/>
                    <a:p>
                      <a:pPr>
                        <a:lnSpc>
                          <a:spcPct val="115000"/>
                        </a:lnSpc>
                        <a:spcAft>
                          <a:spcPts val="0"/>
                        </a:spcAft>
                      </a:pPr>
                      <a:r>
                        <a:rPr lang="en-IN" sz="1600" dirty="0" smtClean="0">
                          <a:effectLst/>
                        </a:rPr>
                        <a:t>Web browser with any OS</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smtClean="0">
                          <a:effectLst/>
                        </a:rPr>
                        <a:t>Any web browser like Mozilla Firefox, Opera on any OS platform is used to send requests to the Apache Server.</a:t>
                      </a:r>
                      <a:endParaRPr lang="en-IN" sz="1600" dirty="0">
                        <a:solidFill>
                          <a:srgbClr val="000000"/>
                        </a:solidFill>
                        <a:effectLst/>
                        <a:latin typeface="Arial"/>
                        <a:ea typeface="Arial"/>
                      </a:endParaRPr>
                    </a:p>
                  </a:txBody>
                  <a:tcPr marL="63500" marR="63500" marT="63500" marB="63500"/>
                </a:tc>
              </a:tr>
              <a:tr h="694237">
                <a:tc>
                  <a:txBody>
                    <a:bodyPr/>
                    <a:lstStyle/>
                    <a:p>
                      <a:pPr>
                        <a:lnSpc>
                          <a:spcPct val="115000"/>
                        </a:lnSpc>
                        <a:spcAft>
                          <a:spcPts val="0"/>
                        </a:spcAft>
                      </a:pPr>
                      <a:r>
                        <a:rPr lang="en-IN" sz="1600" dirty="0" smtClean="0">
                          <a:effectLst/>
                        </a:rPr>
                        <a:t>Apache server with GNU/Linux OS</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smtClean="0">
                          <a:effectLst/>
                        </a:rPr>
                        <a:t>Apache is a web server on which PHP scripts can be run.</a:t>
                      </a:r>
                      <a:endParaRPr lang="en-IN" sz="1600" dirty="0">
                        <a:solidFill>
                          <a:srgbClr val="000000"/>
                        </a:solidFill>
                        <a:effectLst/>
                        <a:latin typeface="Arial"/>
                        <a:ea typeface="Arial"/>
                      </a:endParaRPr>
                    </a:p>
                  </a:txBody>
                  <a:tcPr marL="63500" marR="63500" marT="63500" marB="63500"/>
                </a:tc>
              </a:tr>
              <a:tr h="469960">
                <a:tc>
                  <a:txBody>
                    <a:bodyPr/>
                    <a:lstStyle/>
                    <a:p>
                      <a:pPr>
                        <a:lnSpc>
                          <a:spcPct val="115000"/>
                        </a:lnSpc>
                        <a:spcAft>
                          <a:spcPts val="0"/>
                        </a:spcAft>
                      </a:pPr>
                      <a:r>
                        <a:rPr lang="en-IN" sz="1600" dirty="0" smtClean="0">
                          <a:effectLst/>
                        </a:rPr>
                        <a:t>GCC C compiler</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smtClean="0">
                          <a:effectLst/>
                        </a:rPr>
                        <a:t>To compile the C programs.</a:t>
                      </a:r>
                      <a:endParaRPr lang="en-IN" sz="1600" dirty="0">
                        <a:solidFill>
                          <a:srgbClr val="000000"/>
                        </a:solidFill>
                        <a:effectLst/>
                        <a:latin typeface="Arial"/>
                        <a:ea typeface="Arial"/>
                      </a:endParaRPr>
                    </a:p>
                  </a:txBody>
                  <a:tcPr marL="63500" marR="63500" marT="63500" marB="63500"/>
                </a:tc>
              </a:tr>
              <a:tr h="432048">
                <a:tc>
                  <a:txBody>
                    <a:bodyPr/>
                    <a:lstStyle/>
                    <a:p>
                      <a:pPr>
                        <a:lnSpc>
                          <a:spcPct val="115000"/>
                        </a:lnSpc>
                        <a:spcAft>
                          <a:spcPts val="0"/>
                        </a:spcAft>
                      </a:pPr>
                      <a:r>
                        <a:rPr lang="en-IN" sz="1600" dirty="0" smtClean="0">
                          <a:effectLst/>
                        </a:rPr>
                        <a:t>AVR Boot-loader software to burn code in Spark V microcontroller</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smtClean="0">
                          <a:effectLst/>
                        </a:rPr>
                        <a:t>The C program is burnt into the microcontroller using AVR Boot-loader .</a:t>
                      </a:r>
                      <a:endParaRPr lang="en-IN" sz="1600" dirty="0">
                        <a:solidFill>
                          <a:srgbClr val="000000"/>
                        </a:solidFill>
                        <a:effectLst/>
                        <a:latin typeface="Arial"/>
                        <a:ea typeface="Arial"/>
                      </a:endParaRPr>
                    </a:p>
                  </a:txBody>
                  <a:tcPr marL="63500" marR="63500" marT="63500" marB="63500"/>
                </a:tc>
              </a:tr>
              <a:tr h="866792">
                <a:tc>
                  <a:txBody>
                    <a:bodyPr/>
                    <a:lstStyle/>
                    <a:p>
                      <a:pPr>
                        <a:lnSpc>
                          <a:spcPct val="115000"/>
                        </a:lnSpc>
                        <a:spcAft>
                          <a:spcPts val="0"/>
                        </a:spcAft>
                      </a:pPr>
                      <a:r>
                        <a:rPr lang="en-IN" sz="1600" dirty="0" smtClean="0">
                          <a:effectLst/>
                        </a:rPr>
                        <a:t>MySQL database server</a:t>
                      </a:r>
                      <a:endParaRPr lang="en-IN" sz="16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IN" sz="1600" dirty="0" smtClean="0">
                          <a:effectLst/>
                        </a:rPr>
                        <a:t>The database server keeps the information of the registered users and the bots.</a:t>
                      </a:r>
                      <a:endParaRPr lang="en-IN" sz="16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1509703982"/>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Specifications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a:t>Easy to use UI</a:t>
            </a:r>
          </a:p>
          <a:p>
            <a:pPr lvl="0"/>
            <a:r>
              <a:rPr lang="en-IN" dirty="0" smtClean="0"/>
              <a:t>Dynamic </a:t>
            </a:r>
            <a:r>
              <a:rPr lang="en-IN" dirty="0"/>
              <a:t>registration of multiple robots</a:t>
            </a:r>
          </a:p>
          <a:p>
            <a:pPr lvl="0"/>
            <a:r>
              <a:rPr lang="en-IN" dirty="0"/>
              <a:t>Controlling bots from remote location</a:t>
            </a:r>
          </a:p>
          <a:p>
            <a:pPr lvl="0"/>
            <a:r>
              <a:rPr lang="en-IN" dirty="0" smtClean="0"/>
              <a:t>Allows </a:t>
            </a:r>
            <a:r>
              <a:rPr lang="en-IN" dirty="0"/>
              <a:t>multiple </a:t>
            </a:r>
            <a:r>
              <a:rPr lang="en-IN" dirty="0" smtClean="0"/>
              <a:t>clients(one-one operability)</a:t>
            </a:r>
            <a:endParaRPr lang="en-IN" dirty="0"/>
          </a:p>
          <a:p>
            <a:pPr lvl="0"/>
            <a:r>
              <a:rPr lang="en-IN" dirty="0"/>
              <a:t>Determining exact location of robot</a:t>
            </a:r>
          </a:p>
          <a:p>
            <a:pPr lvl="0"/>
            <a:r>
              <a:rPr lang="en-IN" dirty="0"/>
              <a:t>Graphical representation</a:t>
            </a:r>
          </a:p>
          <a:p>
            <a:pPr lvl="0"/>
            <a:r>
              <a:rPr lang="en-IN" dirty="0"/>
              <a:t>Processing of batch </a:t>
            </a:r>
            <a:r>
              <a:rPr lang="en-IN" dirty="0" smtClean="0"/>
              <a:t>scripts</a:t>
            </a:r>
          </a:p>
          <a:p>
            <a:pPr lvl="0"/>
            <a:r>
              <a:rPr lang="en-IN" dirty="0" smtClean="0"/>
              <a:t>User can manipulate the </a:t>
            </a:r>
            <a:r>
              <a:rPr lang="en-IN" dirty="0"/>
              <a:t>IO port </a:t>
            </a:r>
            <a:r>
              <a:rPr lang="en-IN" dirty="0" smtClean="0"/>
              <a:t>values</a:t>
            </a:r>
            <a:endParaRPr lang="en-IN" dirty="0"/>
          </a:p>
          <a:p>
            <a:pPr lvl="0"/>
            <a:r>
              <a:rPr lang="en-IN" dirty="0" smtClean="0"/>
              <a:t>Data </a:t>
            </a:r>
            <a:r>
              <a:rPr lang="en-IN" dirty="0"/>
              <a:t>from the client will be sent in the packet format </a:t>
            </a:r>
            <a:r>
              <a:rPr lang="en-IN" dirty="0" smtClean="0"/>
              <a:t>through </a:t>
            </a:r>
            <a:r>
              <a:rPr lang="en-IN" dirty="0" err="1" smtClean="0"/>
              <a:t>XBee</a:t>
            </a:r>
            <a:endParaRPr lang="en-IN" dirty="0"/>
          </a:p>
          <a:p>
            <a:pPr lvl="0"/>
            <a:r>
              <a:rPr lang="en-IN" dirty="0" smtClean="0"/>
              <a:t>Status </a:t>
            </a:r>
            <a:r>
              <a:rPr lang="en-IN" dirty="0"/>
              <a:t>of the robots will be communicated </a:t>
            </a:r>
            <a:r>
              <a:rPr lang="en-IN" dirty="0" smtClean="0"/>
              <a:t>through </a:t>
            </a:r>
            <a:r>
              <a:rPr lang="en-IN" dirty="0" err="1"/>
              <a:t>X</a:t>
            </a:r>
            <a:r>
              <a:rPr lang="en-IN" dirty="0" err="1" smtClean="0"/>
              <a:t>Bee</a:t>
            </a:r>
            <a:endParaRPr lang="en-IN" dirty="0"/>
          </a:p>
        </p:txBody>
      </p:sp>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8</a:t>
            </a:fld>
            <a:endParaRPr lang="en-US"/>
          </a:p>
        </p:txBody>
      </p:sp>
    </p:spTree>
    <p:extLst>
      <p:ext uri="{BB962C8B-B14F-4D97-AF65-F5344CB8AC3E}">
        <p14:creationId xmlns:p14="http://schemas.microsoft.com/office/powerpoint/2010/main" val="738241828"/>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62512398"/>
              </p:ext>
            </p:extLst>
          </p:nvPr>
        </p:nvGraphicFramePr>
        <p:xfrm>
          <a:off x="457200" y="1935163"/>
          <a:ext cx="8229600" cy="4318000"/>
        </p:xfrm>
        <a:graphic>
          <a:graphicData uri="http://schemas.openxmlformats.org/drawingml/2006/table">
            <a:tbl>
              <a:tblPr firstRow="1" bandRow="1">
                <a:tableStyleId>{21E4AEA4-8DFA-4A89-87EB-49C32662AFE0}</a:tableStyleId>
              </a:tblPr>
              <a:tblGrid>
                <a:gridCol w="2386608"/>
                <a:gridCol w="5842992"/>
              </a:tblGrid>
              <a:tr h="370840">
                <a:tc>
                  <a:txBody>
                    <a:bodyPr/>
                    <a:lstStyle/>
                    <a:p>
                      <a:r>
                        <a:rPr lang="en-IN" dirty="0" smtClean="0"/>
                        <a:t>Month</a:t>
                      </a:r>
                      <a:endParaRPr lang="en-IN" dirty="0"/>
                    </a:p>
                  </a:txBody>
                  <a:tcPr/>
                </a:tc>
                <a:tc>
                  <a:txBody>
                    <a:bodyPr/>
                    <a:lstStyle/>
                    <a:p>
                      <a:r>
                        <a:rPr lang="en-IN" dirty="0" smtClean="0"/>
                        <a:t>Task Accomplished</a:t>
                      </a:r>
                      <a:endParaRPr lang="en-IN" dirty="0"/>
                    </a:p>
                  </a:txBody>
                  <a:tcPr/>
                </a:tc>
              </a:tr>
              <a:tr h="370840">
                <a:tc>
                  <a:txBody>
                    <a:bodyPr/>
                    <a:lstStyle/>
                    <a:p>
                      <a:r>
                        <a:rPr lang="en-IN" dirty="0" smtClean="0"/>
                        <a:t>October</a:t>
                      </a:r>
                      <a:r>
                        <a:rPr lang="en-IN" baseline="0" dirty="0" smtClean="0"/>
                        <a:t> 2011</a:t>
                      </a:r>
                      <a:endParaRPr lang="en-IN" dirty="0"/>
                    </a:p>
                  </a:txBody>
                  <a:tcPr/>
                </a:tc>
                <a:tc>
                  <a:txBody>
                    <a:bodyPr/>
                    <a:lstStyle/>
                    <a:p>
                      <a:r>
                        <a:rPr lang="en-IN" dirty="0" smtClean="0"/>
                        <a:t>Idea</a:t>
                      </a:r>
                      <a:r>
                        <a:rPr lang="en-IN" baseline="0" dirty="0" smtClean="0"/>
                        <a:t>, SRS, presentation, i</a:t>
                      </a:r>
                      <a:r>
                        <a:rPr lang="en-IN" dirty="0" smtClean="0"/>
                        <a:t>nitial</a:t>
                      </a:r>
                      <a:r>
                        <a:rPr lang="en-IN" baseline="0" dirty="0" smtClean="0"/>
                        <a:t> UI design</a:t>
                      </a:r>
                      <a:endParaRPr lang="en-IN" dirty="0"/>
                    </a:p>
                  </a:txBody>
                  <a:tcPr/>
                </a:tc>
              </a:tr>
              <a:tr h="370840">
                <a:tc>
                  <a:txBody>
                    <a:bodyPr/>
                    <a:lstStyle/>
                    <a:p>
                      <a:r>
                        <a:rPr lang="en-IN" dirty="0" smtClean="0"/>
                        <a:t>November</a:t>
                      </a:r>
                      <a:r>
                        <a:rPr lang="en-IN" baseline="0" dirty="0" smtClean="0"/>
                        <a:t> 2011</a:t>
                      </a:r>
                      <a:endParaRPr lang="en-IN" dirty="0"/>
                    </a:p>
                  </a:txBody>
                  <a:tcPr/>
                </a:tc>
                <a:tc>
                  <a:txBody>
                    <a:bodyPr/>
                    <a:lstStyle/>
                    <a:p>
                      <a:r>
                        <a:rPr lang="en-IN" dirty="0" smtClean="0"/>
                        <a:t>Collection of kit, code restructuring, study of HTML 5 canvas</a:t>
                      </a:r>
                      <a:endParaRPr lang="en-IN" dirty="0"/>
                    </a:p>
                  </a:txBody>
                  <a:tcPr/>
                </a:tc>
              </a:tr>
              <a:tr h="370840">
                <a:tc>
                  <a:txBody>
                    <a:bodyPr/>
                    <a:lstStyle/>
                    <a:p>
                      <a:r>
                        <a:rPr lang="en-IN" dirty="0" smtClean="0"/>
                        <a:t>December 2011</a:t>
                      </a:r>
                      <a:endParaRPr lang="en-IN" dirty="0"/>
                    </a:p>
                  </a:txBody>
                  <a:tcPr/>
                </a:tc>
                <a:tc>
                  <a:txBody>
                    <a:bodyPr/>
                    <a:lstStyle/>
                    <a:p>
                      <a:r>
                        <a:rPr kumimoji="0" lang="en-US" sz="1800" kern="1200" dirty="0" smtClean="0">
                          <a:solidFill>
                            <a:schemeClr val="dk1"/>
                          </a:solidFill>
                          <a:effectLst/>
                          <a:latin typeface="+mn-lt"/>
                          <a:ea typeface="+mn-ea"/>
                          <a:cs typeface="+mn-cs"/>
                        </a:rPr>
                        <a:t>Studied </a:t>
                      </a:r>
                      <a:r>
                        <a:rPr kumimoji="0" lang="en-US" sz="1800" kern="1200" dirty="0" err="1" smtClean="0">
                          <a:solidFill>
                            <a:schemeClr val="dk1"/>
                          </a:solidFill>
                          <a:effectLst/>
                          <a:latin typeface="+mn-lt"/>
                          <a:ea typeface="+mn-ea"/>
                          <a:cs typeface="+mn-cs"/>
                        </a:rPr>
                        <a:t>zigbee</a:t>
                      </a:r>
                      <a:r>
                        <a:rPr kumimoji="0" lang="en-US" sz="1800" kern="1200" dirty="0" smtClean="0">
                          <a:solidFill>
                            <a:schemeClr val="dk1"/>
                          </a:solidFill>
                          <a:effectLst/>
                          <a:latin typeface="+mn-lt"/>
                          <a:ea typeface="+mn-ea"/>
                          <a:cs typeface="+mn-cs"/>
                        </a:rPr>
                        <a:t> module and overview of robot architecture</a:t>
                      </a:r>
                      <a:endParaRPr lang="en-IN" dirty="0"/>
                    </a:p>
                  </a:txBody>
                  <a:tcPr/>
                </a:tc>
              </a:tr>
              <a:tr h="370840">
                <a:tc>
                  <a:txBody>
                    <a:bodyPr/>
                    <a:lstStyle/>
                    <a:p>
                      <a:r>
                        <a:rPr lang="en-IN" dirty="0" smtClean="0"/>
                        <a:t>January</a:t>
                      </a:r>
                      <a:r>
                        <a:rPr lang="en-IN" baseline="0" dirty="0" smtClean="0"/>
                        <a:t> 2011</a:t>
                      </a:r>
                      <a:endParaRPr lang="en-IN" dirty="0"/>
                    </a:p>
                  </a:txBody>
                  <a:tcPr/>
                </a:tc>
                <a:tc>
                  <a:txBody>
                    <a:bodyPr/>
                    <a:lstStyle/>
                    <a:p>
                      <a:r>
                        <a:rPr lang="en-IN" dirty="0" smtClean="0"/>
                        <a:t>PC-</a:t>
                      </a:r>
                      <a:r>
                        <a:rPr lang="en-IN" baseline="0" dirty="0" smtClean="0"/>
                        <a:t>PC </a:t>
                      </a:r>
                      <a:r>
                        <a:rPr kumimoji="0" lang="en-US" sz="1800" kern="1200" dirty="0" err="1" smtClean="0">
                          <a:solidFill>
                            <a:schemeClr val="dk1"/>
                          </a:solidFill>
                          <a:effectLst/>
                          <a:latin typeface="+mn-lt"/>
                          <a:ea typeface="+mn-ea"/>
                          <a:cs typeface="+mn-cs"/>
                        </a:rPr>
                        <a:t>Zigbee</a:t>
                      </a:r>
                      <a:r>
                        <a:rPr kumimoji="0" lang="en-US" sz="1800" kern="1200" dirty="0" smtClean="0">
                          <a:solidFill>
                            <a:schemeClr val="dk1"/>
                          </a:solidFill>
                          <a:effectLst/>
                          <a:latin typeface="+mn-lt"/>
                          <a:ea typeface="+mn-ea"/>
                          <a:cs typeface="+mn-cs"/>
                        </a:rPr>
                        <a:t> communication</a:t>
                      </a:r>
                      <a:r>
                        <a:rPr kumimoji="0" lang="en-US" sz="1800" kern="1200" baseline="0" dirty="0" smtClean="0">
                          <a:solidFill>
                            <a:schemeClr val="dk1"/>
                          </a:solidFill>
                          <a:effectLst/>
                          <a:latin typeface="+mn-lt"/>
                          <a:ea typeface="+mn-ea"/>
                          <a:cs typeface="+mn-cs"/>
                        </a:rPr>
                        <a:t> in Linux, PC-Spark V communication, compiled &amp; executed a C interpreter for </a:t>
                      </a:r>
                      <a:r>
                        <a:rPr kumimoji="0" lang="en-US" sz="1800" kern="1200" baseline="0" dirty="0" err="1" smtClean="0">
                          <a:solidFill>
                            <a:schemeClr val="dk1"/>
                          </a:solidFill>
                          <a:effectLst/>
                          <a:latin typeface="+mn-lt"/>
                          <a:ea typeface="+mn-ea"/>
                          <a:cs typeface="+mn-cs"/>
                        </a:rPr>
                        <a:t>linux</a:t>
                      </a:r>
                      <a:r>
                        <a:rPr kumimoji="0" lang="en-US" sz="1800" kern="1200" baseline="0" dirty="0" smtClean="0">
                          <a:solidFill>
                            <a:schemeClr val="dk1"/>
                          </a:solidFill>
                          <a:effectLst/>
                          <a:latin typeface="+mn-lt"/>
                          <a:ea typeface="+mn-ea"/>
                          <a:cs typeface="+mn-cs"/>
                        </a:rPr>
                        <a:t>(Pico </a:t>
                      </a:r>
                      <a:r>
                        <a:rPr kumimoji="0" lang="en-US" sz="1800" kern="1200" baseline="0" dirty="0" smtClean="0">
                          <a:solidFill>
                            <a:schemeClr val="dk1"/>
                          </a:solidFill>
                          <a:effectLst/>
                          <a:latin typeface="+mn-lt"/>
                          <a:ea typeface="+mn-ea"/>
                          <a:cs typeface="+mn-cs"/>
                        </a:rPr>
                        <a:t>C, Little C), </a:t>
                      </a:r>
                      <a:r>
                        <a:rPr kumimoji="0" lang="en-US" sz="1800" kern="1200" baseline="0" dirty="0" smtClean="0">
                          <a:solidFill>
                            <a:schemeClr val="dk1"/>
                          </a:solidFill>
                          <a:effectLst/>
                          <a:latin typeface="+mn-lt"/>
                          <a:ea typeface="+mn-ea"/>
                          <a:cs typeface="+mn-cs"/>
                        </a:rPr>
                        <a:t>send commands from interface</a:t>
                      </a:r>
                      <a:endParaRPr lang="en-IN" dirty="0"/>
                    </a:p>
                  </a:txBody>
                  <a:tcPr/>
                </a:tc>
              </a:tr>
              <a:tr h="370840">
                <a:tc>
                  <a:txBody>
                    <a:bodyPr/>
                    <a:lstStyle/>
                    <a:p>
                      <a:r>
                        <a:rPr lang="en-IN" dirty="0" smtClean="0"/>
                        <a:t>February 2011</a:t>
                      </a:r>
                    </a:p>
                  </a:txBody>
                  <a:tcPr/>
                </a:tc>
                <a:tc>
                  <a:txBody>
                    <a:bodyPr/>
                    <a:lstStyle/>
                    <a:p>
                      <a:r>
                        <a:rPr lang="en-IN" dirty="0" smtClean="0"/>
                        <a:t>Sending and receiving daemons improved, displaying sensor values on the interface</a:t>
                      </a:r>
                      <a:endParaRPr lang="en-IN" dirty="0"/>
                    </a:p>
                  </a:txBody>
                  <a:tcPr/>
                </a:tc>
              </a:tr>
              <a:tr h="370840">
                <a:tc>
                  <a:txBody>
                    <a:bodyPr/>
                    <a:lstStyle/>
                    <a:p>
                      <a:r>
                        <a:rPr lang="en-IN" dirty="0" smtClean="0"/>
                        <a:t>March 2011</a:t>
                      </a:r>
                      <a:endParaRPr lang="en-IN" dirty="0"/>
                    </a:p>
                  </a:txBody>
                  <a:tcPr/>
                </a:tc>
                <a:tc>
                  <a:txBody>
                    <a:bodyPr/>
                    <a:lstStyle/>
                    <a:p>
                      <a:r>
                        <a:rPr lang="en-IN" dirty="0" smtClean="0"/>
                        <a:t>Batch processing, setting</a:t>
                      </a:r>
                      <a:r>
                        <a:rPr lang="en-IN" baseline="0" dirty="0" smtClean="0"/>
                        <a:t> port values, multiple bots</a:t>
                      </a:r>
                      <a:endParaRPr lang="en-IN" dirty="0"/>
                    </a:p>
                  </a:txBody>
                  <a:tcPr/>
                </a:tc>
              </a:tr>
              <a:tr h="370840">
                <a:tc>
                  <a:txBody>
                    <a:bodyPr/>
                    <a:lstStyle/>
                    <a:p>
                      <a:r>
                        <a:rPr lang="en-IN" dirty="0" smtClean="0"/>
                        <a:t>April 2011</a:t>
                      </a:r>
                      <a:endParaRPr lang="en-IN" dirty="0"/>
                    </a:p>
                  </a:txBody>
                  <a:tcPr/>
                </a:tc>
                <a:tc>
                  <a:txBody>
                    <a:bodyPr/>
                    <a:lstStyle/>
                    <a:p>
                      <a:r>
                        <a:rPr lang="en-IN" dirty="0" smtClean="0"/>
                        <a:t>D</a:t>
                      </a:r>
                      <a:r>
                        <a:rPr kumimoji="0" lang="en-US" sz="1800" kern="1200" dirty="0" err="1" smtClean="0">
                          <a:solidFill>
                            <a:schemeClr val="dk1"/>
                          </a:solidFill>
                          <a:effectLst/>
                          <a:latin typeface="+mn-lt"/>
                          <a:ea typeface="+mn-ea"/>
                          <a:cs typeface="+mn-cs"/>
                        </a:rPr>
                        <a:t>ocumentation</a:t>
                      </a:r>
                      <a:r>
                        <a:rPr kumimoji="0" lang="en-US" sz="1800" kern="1200" dirty="0" smtClean="0">
                          <a:solidFill>
                            <a:schemeClr val="dk1"/>
                          </a:solidFill>
                          <a:effectLst/>
                          <a:latin typeface="+mn-lt"/>
                          <a:ea typeface="+mn-ea"/>
                          <a:cs typeface="+mn-cs"/>
                        </a:rPr>
                        <a:t> and refinement, </a:t>
                      </a:r>
                      <a:r>
                        <a:rPr lang="en-IN" dirty="0" smtClean="0"/>
                        <a:t>optimization</a:t>
                      </a:r>
                      <a:endParaRPr lang="en-IN" dirty="0"/>
                    </a:p>
                  </a:txBody>
                  <a:tcPr/>
                </a:tc>
              </a:tr>
            </a:tbl>
          </a:graphicData>
        </a:graphic>
      </p:graphicFrame>
      <p:sp>
        <p:nvSpPr>
          <p:cNvPr id="4" name="Date Placeholder 3"/>
          <p:cNvSpPr>
            <a:spLocks noGrp="1"/>
          </p:cNvSpPr>
          <p:nvPr>
            <p:ph type="dt" sz="half" idx="10"/>
          </p:nvPr>
        </p:nvSpPr>
        <p:spPr/>
        <p:txBody>
          <a:bodyPr/>
          <a:lstStyle/>
          <a:p>
            <a:r>
              <a:rPr lang="en-US" smtClean="0"/>
              <a:t>March 11, 2011</a:t>
            </a:r>
            <a:endParaRPr lang="en-US"/>
          </a:p>
        </p:txBody>
      </p:sp>
      <p:sp>
        <p:nvSpPr>
          <p:cNvPr id="5" name="Footer Placeholder 4"/>
          <p:cNvSpPr>
            <a:spLocks noGrp="1"/>
          </p:cNvSpPr>
          <p:nvPr>
            <p:ph type="ftr" sz="quarter" idx="11"/>
          </p:nvPr>
        </p:nvSpPr>
        <p:spPr/>
        <p:txBody>
          <a:bodyPr/>
          <a:lstStyle/>
          <a:p>
            <a:r>
              <a:rPr lang="en-US" smtClean="0"/>
              <a:t>NCETET 2011</a:t>
            </a:r>
            <a:endParaRPr lang="en-US"/>
          </a:p>
        </p:txBody>
      </p:sp>
      <p:sp>
        <p:nvSpPr>
          <p:cNvPr id="6" name="Slide Number Placeholder 5"/>
          <p:cNvSpPr>
            <a:spLocks noGrp="1"/>
          </p:cNvSpPr>
          <p:nvPr>
            <p:ph type="sldNum" sz="quarter" idx="12"/>
          </p:nvPr>
        </p:nvSpPr>
        <p:spPr/>
        <p:txBody>
          <a:bodyPr/>
          <a:lstStyle/>
          <a:p>
            <a:fld id="{66AC783A-6576-47BA-8A06-16AFB593ADC0}" type="slidenum">
              <a:rPr lang="en-US" smtClean="0"/>
              <a:pPr/>
              <a:t>9</a:t>
            </a:fld>
            <a:endParaRPr lang="en-US"/>
          </a:p>
        </p:txBody>
      </p:sp>
    </p:spTree>
    <p:extLst>
      <p:ext uri="{BB962C8B-B14F-4D97-AF65-F5344CB8AC3E}">
        <p14:creationId xmlns:p14="http://schemas.microsoft.com/office/powerpoint/2010/main" val="1307192492"/>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1300</TotalTime>
  <Words>1520</Words>
  <Application>Microsoft Office PowerPoint</Application>
  <PresentationFormat>On-screen Show (4:3)</PresentationFormat>
  <Paragraphs>299</Paragraphs>
  <Slides>27</Slides>
  <Notes>3</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PowerPoint Presentation</vt:lpstr>
      <vt:lpstr>Overview</vt:lpstr>
      <vt:lpstr>Idea</vt:lpstr>
      <vt:lpstr>Problem Statement </vt:lpstr>
      <vt:lpstr>Scope of Project</vt:lpstr>
      <vt:lpstr>Requirements - I </vt:lpstr>
      <vt:lpstr>Requirements - II</vt:lpstr>
      <vt:lpstr>Task Specifications</vt:lpstr>
      <vt:lpstr>Project Plan</vt:lpstr>
      <vt:lpstr>Task Distribution</vt:lpstr>
      <vt:lpstr>Architecture (Block Diagram)</vt:lpstr>
      <vt:lpstr>Architecture </vt:lpstr>
      <vt:lpstr>Features </vt:lpstr>
      <vt:lpstr>FSM of Bot Program</vt:lpstr>
      <vt:lpstr>Task Completion</vt:lpstr>
      <vt:lpstr>Task Completion …. Contd</vt:lpstr>
      <vt:lpstr>Task Completion …. Contd</vt:lpstr>
      <vt:lpstr>Test Cases</vt:lpstr>
      <vt:lpstr>Test Cases ….. Contd</vt:lpstr>
      <vt:lpstr>Test Cases ….. Contd</vt:lpstr>
      <vt:lpstr>Performance Metrics</vt:lpstr>
      <vt:lpstr>Re-usability features</vt:lpstr>
      <vt:lpstr>Future Enhancements</vt:lpstr>
      <vt:lpstr>Advantages</vt:lpstr>
      <vt:lpstr>Limitations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Raju</dc:creator>
  <cp:lastModifiedBy>bhaskar</cp:lastModifiedBy>
  <cp:revision>168</cp:revision>
  <dcterms:created xsi:type="dcterms:W3CDTF">2011-02-13T12:19:38Z</dcterms:created>
  <dcterms:modified xsi:type="dcterms:W3CDTF">2012-04-30T17:04:22Z</dcterms:modified>
</cp:coreProperties>
</file>