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7.jpg" ContentType="image/jpeg"/>
  <Override PartName="/ppt/media/image10.jpg" ContentType="image/jpeg"/>
  <Override PartName="/ppt/media/image12.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73" r:id="rId13"/>
    <p:sldId id="272"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78"/>
          <c:y val="4.289925297799313E-2"/>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5.5261472747794353E-2"/>
          <c:y val="0.20175143119517008"/>
          <c:w val="0.79946877274013706"/>
          <c:h val="0.52798707853825966"/>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c:v>
                </c:pt>
                <c:pt idx="1">
                  <c:v>4</c:v>
                </c:pt>
                <c:pt idx="2">
                  <c:v>4</c:v>
                </c:pt>
                <c:pt idx="3">
                  <c:v>1</c:v>
                </c:pt>
                <c:pt idx="4">
                  <c:v>1</c:v>
                </c:pt>
                <c:pt idx="5">
                  <c:v>1</c:v>
                </c:pt>
                <c:pt idx="6">
                  <c:v>1</c:v>
                </c:pt>
                <c:pt idx="7">
                  <c:v>4</c:v>
                </c:pt>
                <c:pt idx="8">
                  <c:v>1</c:v>
                </c:pt>
                <c:pt idx="9">
                  <c:v>1</c:v>
                </c:pt>
                <c:pt idx="10">
                  <c:v>1</c:v>
                </c:pt>
                <c:pt idx="11">
                  <c:v>1</c:v>
                </c:pt>
              </c:numCache>
            </c:numRef>
          </c:val>
          <c:extLst xmlns:c16r2="http://schemas.microsoft.com/office/drawing/2015/06/chart">
            <c:ext xmlns:c16="http://schemas.microsoft.com/office/drawing/2014/chart" uri="{C3380CC4-5D6E-409C-BE32-E72D297353CC}">
              <c16:uniqueId val="{00000000-129A-4448-B5EE-848D6D226415}"/>
            </c:ext>
          </c:extLst>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c:v>
                </c:pt>
                <c:pt idx="1">
                  <c:v>4</c:v>
                </c:pt>
                <c:pt idx="2">
                  <c:v>2</c:v>
                </c:pt>
                <c:pt idx="3">
                  <c:v>1</c:v>
                </c:pt>
                <c:pt idx="4">
                  <c:v>4</c:v>
                </c:pt>
                <c:pt idx="5">
                  <c:v>1</c:v>
                </c:pt>
                <c:pt idx="6">
                  <c:v>1</c:v>
                </c:pt>
                <c:pt idx="7">
                  <c:v>4</c:v>
                </c:pt>
                <c:pt idx="8">
                  <c:v>6</c:v>
                </c:pt>
                <c:pt idx="9">
                  <c:v>1</c:v>
                </c:pt>
                <c:pt idx="10">
                  <c:v>5</c:v>
                </c:pt>
                <c:pt idx="11">
                  <c:v>2</c:v>
                </c:pt>
                <c:pt idx="12">
                  <c:v>8</c:v>
                </c:pt>
              </c:numCache>
            </c:numRef>
          </c:val>
          <c:extLst xmlns:c16r2="http://schemas.microsoft.com/office/drawing/2015/06/chart">
            <c:ext xmlns:c16="http://schemas.microsoft.com/office/drawing/2014/chart" uri="{C3380CC4-5D6E-409C-BE32-E72D297353CC}">
              <c16:uniqueId val="{00000001-129A-4448-B5EE-848D6D226415}"/>
            </c:ext>
          </c:extLst>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c:v>
                </c:pt>
                <c:pt idx="1">
                  <c:v>6</c:v>
                </c:pt>
                <c:pt idx="3">
                  <c:v>2</c:v>
                </c:pt>
                <c:pt idx="4">
                  <c:v>5</c:v>
                </c:pt>
                <c:pt idx="5">
                  <c:v>4</c:v>
                </c:pt>
                <c:pt idx="6">
                  <c:v>2</c:v>
                </c:pt>
                <c:pt idx="7">
                  <c:v>3</c:v>
                </c:pt>
                <c:pt idx="8">
                  <c:v>4</c:v>
                </c:pt>
                <c:pt idx="9">
                  <c:v>3</c:v>
                </c:pt>
                <c:pt idx="10">
                  <c:v>4</c:v>
                </c:pt>
                <c:pt idx="11">
                  <c:v>6</c:v>
                </c:pt>
                <c:pt idx="12">
                  <c:v>8</c:v>
                </c:pt>
              </c:numCache>
            </c:numRef>
          </c:val>
          <c:extLst xmlns:c16r2="http://schemas.microsoft.com/office/drawing/2015/06/chart">
            <c:ext xmlns:c16="http://schemas.microsoft.com/office/drawing/2014/chart" uri="{C3380CC4-5D6E-409C-BE32-E72D297353CC}">
              <c16:uniqueId val="{00000002-129A-4448-B5EE-848D6D226415}"/>
            </c:ext>
          </c:extLst>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c:v>
                </c:pt>
                <c:pt idx="1">
                  <c:v>2</c:v>
                </c:pt>
                <c:pt idx="2">
                  <c:v>4</c:v>
                </c:pt>
                <c:pt idx="3">
                  <c:v>4</c:v>
                </c:pt>
                <c:pt idx="4">
                  <c:v>6</c:v>
                </c:pt>
                <c:pt idx="5">
                  <c:v>2</c:v>
                </c:pt>
                <c:pt idx="6">
                  <c:v>3</c:v>
                </c:pt>
                <c:pt idx="7">
                  <c:v>5</c:v>
                </c:pt>
                <c:pt idx="8">
                  <c:v>2</c:v>
                </c:pt>
                <c:pt idx="9">
                  <c:v>3</c:v>
                </c:pt>
                <c:pt idx="10">
                  <c:v>3</c:v>
                </c:pt>
                <c:pt idx="11">
                  <c:v>4</c:v>
                </c:pt>
                <c:pt idx="12">
                  <c:v>2</c:v>
                </c:pt>
              </c:numCache>
            </c:numRef>
          </c:val>
          <c:extLst xmlns:c16r2="http://schemas.microsoft.com/office/drawing/2015/06/chart">
            <c:ext xmlns:c16="http://schemas.microsoft.com/office/drawing/2014/chart" uri="{C3380CC4-5D6E-409C-BE32-E72D297353CC}">
              <c16:uniqueId val="{00000003-129A-4448-B5EE-848D6D226415}"/>
            </c:ext>
          </c:extLst>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c:v>
                </c:pt>
                <c:pt idx="1">
                  <c:v>5</c:v>
                </c:pt>
                <c:pt idx="2">
                  <c:v>3</c:v>
                </c:pt>
                <c:pt idx="3">
                  <c:v>4</c:v>
                </c:pt>
                <c:pt idx="4">
                  <c:v>2</c:v>
                </c:pt>
                <c:pt idx="5">
                  <c:v>2</c:v>
                </c:pt>
                <c:pt idx="6">
                  <c:v>1</c:v>
                </c:pt>
                <c:pt idx="7">
                  <c:v>2</c:v>
                </c:pt>
                <c:pt idx="8">
                  <c:v>2</c:v>
                </c:pt>
                <c:pt idx="9">
                  <c:v>1</c:v>
                </c:pt>
                <c:pt idx="10">
                  <c:v>3</c:v>
                </c:pt>
                <c:pt idx="11">
                  <c:v>4</c:v>
                </c:pt>
                <c:pt idx="12">
                  <c:v>1</c:v>
                </c:pt>
              </c:numCache>
            </c:numRef>
          </c:val>
          <c:extLst xmlns:c16r2="http://schemas.microsoft.com/office/drawing/2015/06/chart">
            <c:ext xmlns:c16="http://schemas.microsoft.com/office/drawing/2014/chart" uri="{C3380CC4-5D6E-409C-BE32-E72D297353CC}">
              <c16:uniqueId val="{00000004-129A-4448-B5EE-848D6D226415}"/>
            </c:ext>
          </c:extLst>
        </c:ser>
        <c:dLbls>
          <c:showLegendKey val="0"/>
          <c:showVal val="0"/>
          <c:showCatName val="0"/>
          <c:showSerName val="0"/>
          <c:showPercent val="0"/>
          <c:showBubbleSize val="0"/>
        </c:dLbls>
        <c:gapWidth val="55"/>
        <c:axId val="-2067485712"/>
        <c:axId val="-2067488432"/>
      </c:barChart>
      <c:catAx>
        <c:axId val="-2067485712"/>
        <c:scaling>
          <c:orientation val="minMax"/>
        </c:scaling>
        <c:delete val="0"/>
        <c:axPos val="b"/>
        <c:numFmt formatCode="General" sourceLinked="0"/>
        <c:majorTickMark val="none"/>
        <c:minorTickMark val="none"/>
        <c:tickLblPos val="nextTo"/>
        <c:crossAx val="-2067488432"/>
        <c:crosses val="autoZero"/>
        <c:auto val="1"/>
        <c:lblAlgn val="ctr"/>
        <c:lblOffset val="100"/>
        <c:noMultiLvlLbl val="0"/>
      </c:catAx>
      <c:valAx>
        <c:axId val="-2067488432"/>
        <c:scaling>
          <c:orientation val="minMax"/>
        </c:scaling>
        <c:delete val="0"/>
        <c:axPos val="l"/>
        <c:majorGridlines/>
        <c:numFmt formatCode="General" sourceLinked="1"/>
        <c:majorTickMark val="none"/>
        <c:minorTickMark val="none"/>
        <c:tickLblPos val="nextTo"/>
        <c:crossAx val="-2067485712"/>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1401344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319309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2.jpg"/><Relationship Id="rId2" Type="http://schemas.openxmlformats.org/officeDocument/2006/relationships/image" Target="../media/image8.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1.jpeg"/><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934200" y="116106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2457450" y="5706186"/>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137383" y="3215849"/>
            <a:ext cx="8935509" cy="3046988"/>
          </a:xfrm>
          <a:prstGeom prst="rect">
            <a:avLst/>
          </a:prstGeom>
          <a:noFill/>
        </p:spPr>
        <p:txBody>
          <a:bodyPr wrap="square" rtlCol="0">
            <a:spAutoFit/>
          </a:bodyPr>
          <a:lstStyle/>
          <a:p>
            <a:r>
              <a:rPr lang="en-US" sz="2400" dirty="0"/>
              <a:t>STUDENT NAME</a:t>
            </a:r>
            <a:r>
              <a:rPr lang="en-US" sz="2400" dirty="0" smtClean="0">
                <a:solidFill>
                  <a:srgbClr val="00B0F0"/>
                </a:solidFill>
              </a:rPr>
              <a:t>: </a:t>
            </a:r>
            <a:r>
              <a:rPr lang="en-US" sz="2400" dirty="0" smtClean="0">
                <a:solidFill>
                  <a:srgbClr val="00B0F0"/>
                </a:solidFill>
              </a:rPr>
              <a:t>BHASKAR G</a:t>
            </a:r>
            <a:endParaRPr lang="en-US" sz="2400" dirty="0" smtClean="0">
              <a:solidFill>
                <a:srgbClr val="00B0F0"/>
              </a:solidFill>
            </a:endParaRPr>
          </a:p>
          <a:p>
            <a:r>
              <a:rPr lang="en-US" sz="2400" dirty="0" smtClean="0"/>
              <a:t>REGISTER </a:t>
            </a:r>
            <a:r>
              <a:rPr lang="en-US" sz="2400" dirty="0"/>
              <a:t>NO</a:t>
            </a:r>
            <a:r>
              <a:rPr lang="en-US" sz="2400" dirty="0">
                <a:solidFill>
                  <a:srgbClr val="00B0F0"/>
                </a:solidFill>
              </a:rPr>
              <a:t>:   </a:t>
            </a:r>
            <a:r>
              <a:rPr lang="en-US" sz="2400" dirty="0" smtClean="0">
                <a:solidFill>
                  <a:srgbClr val="00B0F0"/>
                </a:solidFill>
              </a:rPr>
              <a:t>asunm110122200178</a:t>
            </a:r>
            <a:endParaRPr lang="en-US" sz="2400" dirty="0">
              <a:solidFill>
                <a:srgbClr val="00B0F0"/>
              </a:solidFill>
            </a:endParaRPr>
          </a:p>
          <a:p>
            <a:r>
              <a:rPr lang="en-US" sz="2400" dirty="0"/>
              <a:t>DEPARTMENT: </a:t>
            </a:r>
            <a:r>
              <a:rPr lang="en-US" sz="2400" dirty="0">
                <a:solidFill>
                  <a:srgbClr val="00B0F0"/>
                </a:solidFill>
              </a:rPr>
              <a:t>B.COM(CORPORATE SECRETARYSHIP)</a:t>
            </a:r>
          </a:p>
          <a:p>
            <a:r>
              <a:rPr lang="en-US" sz="2400" dirty="0"/>
              <a:t>COLLEGE: </a:t>
            </a:r>
            <a:r>
              <a:rPr lang="en-US" sz="2400" dirty="0">
                <a:solidFill>
                  <a:srgbClr val="00B0F0"/>
                </a:solidFill>
              </a:rPr>
              <a:t>DHARMAMURTHI RAO BAHADUR CALAVALA CUNNAN 	</a:t>
            </a:r>
            <a:r>
              <a:rPr lang="en-US" sz="2400" dirty="0">
                <a:solidFill>
                  <a:srgbClr val="FF0000"/>
                </a:solidFill>
              </a:rPr>
              <a:t>	</a:t>
            </a:r>
            <a:r>
              <a:rPr lang="en-US" sz="2400" dirty="0">
                <a:solidFill>
                  <a:srgbClr val="00B0F0"/>
                </a:solidFill>
              </a:rPr>
              <a:t>      CHETTY HINDU COLLEGE </a:t>
            </a:r>
          </a:p>
          <a:p>
            <a:r>
              <a:rPr lang="en-US" sz="2400" dirty="0">
                <a:solidFill>
                  <a:srgbClr val="FF0000"/>
                </a:solidFill>
              </a:rPr>
              <a:t>          </a:t>
            </a:r>
            <a:r>
              <a:rPr lang="en-US" sz="2400" dirty="0" smtClean="0">
                <a:solidFill>
                  <a:srgbClr val="FF0000"/>
                </a:solidFill>
              </a:rPr>
              <a:t> </a:t>
            </a:r>
          </a:p>
          <a:p>
            <a:endParaRPr lang="en-US" sz="2400" dirty="0">
              <a:solidFill>
                <a:srgbClr val="FF0000"/>
              </a:solidFill>
            </a:endParaRPr>
          </a:p>
          <a:p>
            <a:endParaRPr lang="en-US" sz="2400"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381000" y="304800"/>
            <a:ext cx="8328026" cy="225510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p:nvPr/>
        </p:nvSpPr>
        <p:spPr>
          <a:xfrm>
            <a:off x="364299" y="1254764"/>
            <a:ext cx="8506175" cy="5324535"/>
          </a:xfrm>
          <a:prstGeom prst="rect">
            <a:avLst/>
          </a:prstGeom>
        </p:spPr>
        <p:txBody>
          <a:bodyPr wrap="none">
            <a:spAutoFit/>
          </a:bodyPr>
          <a:lstStyle/>
          <a:p>
            <a:r>
              <a:rPr lang="en-US" sz="2000" b="1" u="sng" spc="20" dirty="0">
                <a:latin typeface="+mj-lt"/>
                <a:cs typeface="Times New Roman" pitchFamily="18" charset="0"/>
              </a:rPr>
              <a:t>COLLECTION OF DATA SET :</a:t>
            </a:r>
          </a:p>
          <a:p>
            <a:pPr marL="342900" indent="-342900">
              <a:buFont typeface="Wingdings" pitchFamily="2" charset="2"/>
              <a:buChar char="v"/>
            </a:pPr>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data was collected from the </a:t>
            </a:r>
            <a:r>
              <a:rPr lang="en-US" sz="2000" spc="20" dirty="0" err="1">
                <a:latin typeface="Times New Roman" pitchFamily="18" charset="0"/>
                <a:cs typeface="Times New Roman" pitchFamily="18" charset="0"/>
              </a:rPr>
              <a:t>edunet</a:t>
            </a:r>
            <a:r>
              <a:rPr lang="en-US" sz="2000" spc="20" dirty="0">
                <a:latin typeface="Times New Roman" pitchFamily="18" charset="0"/>
                <a:cs typeface="Times New Roman" pitchFamily="18" charset="0"/>
              </a:rPr>
              <a:t> dash board.</a:t>
            </a:r>
          </a:p>
          <a:p>
            <a:pPr marL="342900" indent="-342900">
              <a:buFont typeface="Wingdings" pitchFamily="2" charset="2"/>
              <a:buChar char="v"/>
            </a:pPr>
            <a:r>
              <a:rPr lang="en-US" sz="2000" spc="20" dirty="0">
                <a:latin typeface="Times New Roman" pitchFamily="18" charset="0"/>
                <a:cs typeface="Times New Roman" pitchFamily="18" charset="0"/>
              </a:rPr>
              <a:t>And all the data was alignment and there are 7 features are given.</a:t>
            </a:r>
          </a:p>
          <a:p>
            <a:pPr marL="342900" indent="-342900">
              <a:buFont typeface="Wingdings" pitchFamily="2" charset="2"/>
              <a:buChar char="v"/>
            </a:pPr>
            <a:r>
              <a:rPr lang="en-US" sz="2000" spc="20" dirty="0">
                <a:latin typeface="Times New Roman" pitchFamily="18" charset="0"/>
                <a:cs typeface="Times New Roman" pitchFamily="18" charset="0"/>
              </a:rPr>
              <a:t>In these 9 features as that I was </a:t>
            </a:r>
            <a:r>
              <a:rPr lang="en-US" sz="2000" spc="20" dirty="0" err="1">
                <a:latin typeface="Times New Roman" pitchFamily="18" charset="0"/>
                <a:cs typeface="Times New Roman" pitchFamily="18" charset="0"/>
              </a:rPr>
              <a:t>selectedthe</a:t>
            </a:r>
            <a:r>
              <a:rPr lang="en-US" sz="2000" spc="20" dirty="0">
                <a:latin typeface="Times New Roman" pitchFamily="18" charset="0"/>
                <a:cs typeface="Times New Roman" pitchFamily="18" charset="0"/>
              </a:rPr>
              <a:t> 5 </a:t>
            </a:r>
            <a:r>
              <a:rPr lang="en-US" sz="2000" spc="20" dirty="0" err="1">
                <a:latin typeface="Times New Roman" pitchFamily="18" charset="0"/>
                <a:cs typeface="Times New Roman" pitchFamily="18" charset="0"/>
              </a:rPr>
              <a:t>featues</a:t>
            </a:r>
            <a:r>
              <a:rPr lang="en-US" sz="2000" spc="20" dirty="0">
                <a:latin typeface="Times New Roman" pitchFamily="18" charset="0"/>
                <a:cs typeface="Times New Roman" pitchFamily="18" charset="0"/>
              </a:rPr>
              <a:t> to analysis </a:t>
            </a:r>
          </a:p>
          <a:p>
            <a:r>
              <a:rPr lang="en-US" sz="2000" spc="20" dirty="0">
                <a:latin typeface="Times New Roman" pitchFamily="18" charset="0"/>
                <a:cs typeface="Times New Roman" pitchFamily="18" charset="0"/>
              </a:rPr>
              <a:t>    the employee rating  From the employee data  base.</a:t>
            </a:r>
          </a:p>
          <a:p>
            <a:r>
              <a:rPr lang="en-US" sz="2000" spc="20" dirty="0">
                <a:latin typeface="+mj-lt"/>
                <a:cs typeface="Times New Roman" pitchFamily="18" charset="0"/>
              </a:rPr>
              <a:t>  </a:t>
            </a:r>
          </a:p>
          <a:p>
            <a:r>
              <a:rPr lang="en-US" sz="2000" b="1" spc="20" dirty="0">
                <a:latin typeface="+mj-lt"/>
                <a:cs typeface="Times New Roman" pitchFamily="18" charset="0"/>
              </a:rPr>
              <a:t> </a:t>
            </a:r>
            <a:r>
              <a:rPr lang="en-US" sz="2000" b="1" u="sng" spc="20" dirty="0">
                <a:latin typeface="+mj-lt"/>
                <a:cs typeface="Times New Roman" pitchFamily="18" charset="0"/>
              </a:rPr>
              <a:t>FEATURES COLLECTING:</a:t>
            </a:r>
          </a:p>
          <a:p>
            <a:pPr marL="342900" indent="-342900">
              <a:buFont typeface="Wingdings" pitchFamily="2" charset="2"/>
              <a:buChar char="v"/>
            </a:pPr>
            <a:endParaRPr lang="en-US" sz="2000"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data base their was an black cell are in the data.</a:t>
            </a:r>
          </a:p>
          <a:p>
            <a:pPr marL="342900" indent="-342900">
              <a:buFont typeface="Wingdings" pitchFamily="2" charset="2"/>
              <a:buChar char="v"/>
            </a:pPr>
            <a:r>
              <a:rPr lang="en-US" sz="2000" spc="20" dirty="0">
                <a:latin typeface="Times New Roman" pitchFamily="18" charset="0"/>
                <a:cs typeface="Times New Roman" pitchFamily="18" charset="0"/>
              </a:rPr>
              <a:t>To remove the blank cell first used the conditional formatting  tool used</a:t>
            </a:r>
          </a:p>
          <a:p>
            <a:r>
              <a:rPr lang="en-US" sz="2000" spc="20" dirty="0">
                <a:latin typeface="Times New Roman" pitchFamily="18" charset="0"/>
                <a:cs typeface="Times New Roman" pitchFamily="18" charset="0"/>
              </a:rPr>
              <a:t>     to Highlight the blank cell with the filling of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a:t>
            </a:r>
          </a:p>
          <a:p>
            <a:pPr marL="342900" indent="-342900">
              <a:buFont typeface="Wingdings" pitchFamily="2" charset="2"/>
              <a:buChar char="v"/>
            </a:pPr>
            <a:r>
              <a:rPr lang="en-US" sz="2000" spc="20" dirty="0">
                <a:latin typeface="Times New Roman" pitchFamily="18" charset="0"/>
                <a:cs typeface="Times New Roman" pitchFamily="18" charset="0"/>
              </a:rPr>
              <a:t>All filling with the </a:t>
            </a:r>
            <a:r>
              <a:rPr lang="en-US" sz="2000" spc="20" dirty="0" err="1">
                <a:latin typeface="Times New Roman" pitchFamily="18" charset="0"/>
                <a:cs typeface="Times New Roman" pitchFamily="18" charset="0"/>
              </a:rPr>
              <a:t>colour</a:t>
            </a:r>
            <a:r>
              <a:rPr lang="en-US" sz="2000" spc="20" dirty="0">
                <a:latin typeface="Times New Roman" pitchFamily="18" charset="0"/>
                <a:cs typeface="Times New Roman" pitchFamily="18" charset="0"/>
              </a:rPr>
              <a:t> of the blank cell.</a:t>
            </a:r>
          </a:p>
          <a:p>
            <a:pPr marL="342900" indent="-342900">
              <a:buFont typeface="Wingdings" pitchFamily="2" charset="2"/>
              <a:buChar char="v"/>
            </a:pPr>
            <a:r>
              <a:rPr lang="en-US" sz="2000" spc="20" dirty="0">
                <a:latin typeface="Times New Roman" pitchFamily="18" charset="0"/>
                <a:cs typeface="Times New Roman" pitchFamily="18" charset="0"/>
              </a:rPr>
              <a:t>With the help of the slicer &amp; filter option removed the blank row and </a:t>
            </a:r>
            <a:r>
              <a:rPr lang="en-US" sz="2000" spc="20" dirty="0" err="1">
                <a:latin typeface="Times New Roman" pitchFamily="18" charset="0"/>
                <a:cs typeface="Times New Roman" pitchFamily="18" charset="0"/>
              </a:rPr>
              <a:t>colour</a:t>
            </a:r>
            <a:endParaRPr lang="en-US" sz="2000" spc="20" dirty="0">
              <a:latin typeface="Times New Roman" pitchFamily="18" charset="0"/>
              <a:cs typeface="Times New Roman" pitchFamily="18" charset="0"/>
            </a:endParaRPr>
          </a:p>
          <a:p>
            <a:r>
              <a:rPr lang="en-US" sz="2000" spc="20" dirty="0">
                <a:latin typeface="Times New Roman" pitchFamily="18" charset="0"/>
                <a:cs typeface="Times New Roman" pitchFamily="18" charset="0"/>
              </a:rPr>
              <a:t>      in the dataset.</a:t>
            </a:r>
          </a:p>
          <a:p>
            <a:endParaRPr lang="en-US" sz="2000" spc="20" dirty="0">
              <a:latin typeface="Times New Roman" pitchFamily="18" charset="0"/>
              <a:cs typeface="Times New Roman" pitchFamily="18" charset="0"/>
            </a:endParaRPr>
          </a:p>
          <a:p>
            <a:pPr marL="342900" indent="-342900">
              <a:buFont typeface="Wingdings" pitchFamily="2" charset="2"/>
              <a:buChar char="v"/>
            </a:pPr>
            <a:endParaRPr lang="en-US" sz="2000" spc="2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837156"/>
            <a:ext cx="9199634" cy="4708981"/>
          </a:xfrm>
          <a:prstGeom prst="rect">
            <a:avLst/>
          </a:prstGeom>
        </p:spPr>
        <p:txBody>
          <a:bodyPr wrap="none">
            <a:spAutoFit/>
          </a:bodyPr>
          <a:lstStyle/>
          <a:p>
            <a:r>
              <a:rPr lang="en-US" sz="2000" b="1" u="sng" spc="20" dirty="0">
                <a:latin typeface="+mj-lt"/>
                <a:cs typeface="Times New Roman" pitchFamily="18" charset="0"/>
              </a:rPr>
              <a:t>DATA HIGHLIGHTING:</a:t>
            </a:r>
          </a:p>
          <a:p>
            <a:endParaRPr lang="en-US" sz="2000" b="1"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given 9 features we have to highlight the features which we have to analysis</a:t>
            </a:r>
          </a:p>
          <a:p>
            <a:r>
              <a:rPr lang="en-US" sz="2000" spc="20" dirty="0">
                <a:latin typeface="Times New Roman" pitchFamily="18" charset="0"/>
                <a:cs typeface="Times New Roman" pitchFamily="18" charset="0"/>
              </a:rPr>
              <a:t>      the data.</a:t>
            </a:r>
          </a:p>
          <a:p>
            <a:pPr marL="342900" indent="-342900">
              <a:buFont typeface="Wingdings" pitchFamily="2" charset="2"/>
              <a:buChar char="v"/>
            </a:pPr>
            <a:r>
              <a:rPr lang="en-US" sz="2000" spc="20" dirty="0">
                <a:latin typeface="Times New Roman" pitchFamily="18" charset="0"/>
                <a:cs typeface="Times New Roman" pitchFamily="18" charset="0"/>
              </a:rPr>
              <a:t>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 employee rating, rating level.</a:t>
            </a:r>
          </a:p>
          <a:p>
            <a:pPr marL="342900" indent="-342900">
              <a:buFont typeface="Wingdings" pitchFamily="2" charset="2"/>
              <a:buChar char="v"/>
            </a:pPr>
            <a:endParaRPr lang="en-US" sz="2000" b="1" spc="20" dirty="0">
              <a:latin typeface="+mj-lt"/>
              <a:cs typeface="Times New Roman" pitchFamily="18" charset="0"/>
            </a:endParaRPr>
          </a:p>
          <a:p>
            <a:r>
              <a:rPr lang="en-US" sz="2000" b="1" u="sng" spc="20" dirty="0">
                <a:latin typeface="+mj-lt"/>
                <a:cs typeface="Times New Roman" pitchFamily="18" charset="0"/>
              </a:rPr>
              <a:t>RATING LEVEL CALCULATUON:</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The rating level are calculated by the formula of =if condition</a:t>
            </a:r>
          </a:p>
          <a:p>
            <a:r>
              <a:rPr lang="en-US" sz="2000" spc="20" dirty="0">
                <a:latin typeface="Times New Roman" pitchFamily="18" charset="0"/>
                <a:cs typeface="Times New Roman" pitchFamily="18" charset="0"/>
              </a:rPr>
              <a:t>      =IF(J2=5,"VERY HIGH",IF(J2=4,"HIGH",IF(J2=3,"MEDIUM",</a:t>
            </a:r>
          </a:p>
          <a:p>
            <a:r>
              <a:rPr lang="en-US" sz="2000" spc="20" dirty="0">
                <a:latin typeface="Times New Roman" pitchFamily="18" charset="0"/>
                <a:cs typeface="Times New Roman" pitchFamily="18" charset="0"/>
              </a:rPr>
              <a:t>         IF(J2=2,"AVERAGE",IF(J2=1,"LOW")))))</a:t>
            </a:r>
          </a:p>
          <a:p>
            <a:pPr marL="342900" indent="-342900">
              <a:buFont typeface="Wingdings" pitchFamily="2" charset="2"/>
              <a:buChar char="v"/>
            </a:pPr>
            <a:r>
              <a:rPr lang="en-US" sz="2000" spc="20" dirty="0">
                <a:latin typeface="Times New Roman" pitchFamily="18" charset="0"/>
                <a:cs typeface="Times New Roman" pitchFamily="18" charset="0"/>
              </a:rPr>
              <a:t>To value of rating level are very high-high-medium-low-average.</a:t>
            </a:r>
          </a:p>
          <a:p>
            <a:pPr marL="342900" indent="-342900">
              <a:buFont typeface="Wingdings" pitchFamily="2" charset="2"/>
              <a:buChar char="v"/>
            </a:pPr>
            <a:endParaRPr lang="en-US" sz="2000" spc="20" dirty="0">
              <a:latin typeface="Times New Roman" pitchFamily="18" charset="0"/>
              <a:cs typeface="Times New Roman" pitchFamily="18" charset="0"/>
            </a:endParaRPr>
          </a:p>
          <a:p>
            <a:endParaRPr lang="en-US" sz="2000" b="1" spc="20" dirty="0">
              <a:latin typeface="+mj-lt"/>
              <a:cs typeface="Times New Roman" pitchFamily="18" charset="0"/>
            </a:endParaRPr>
          </a:p>
          <a:p>
            <a:r>
              <a:rPr lang="en-US" sz="2000" spc="2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750086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171" y="563764"/>
            <a:ext cx="8825493" cy="6247864"/>
          </a:xfrm>
          <a:prstGeom prst="rect">
            <a:avLst/>
          </a:prstGeom>
        </p:spPr>
        <p:txBody>
          <a:bodyPr wrap="none">
            <a:spAutoFit/>
          </a:bodyPr>
          <a:lstStyle/>
          <a:p>
            <a:r>
              <a:rPr lang="en-US" sz="2000" b="1" u="sng" spc="20" dirty="0">
                <a:latin typeface="+mj-lt"/>
                <a:cs typeface="Times New Roman" pitchFamily="18" charset="0"/>
              </a:rPr>
              <a:t>PIVOT TABLE</a:t>
            </a:r>
            <a:r>
              <a:rPr lang="en-US" sz="2000" b="1" spc="20" dirty="0">
                <a:latin typeface="+mj-lt"/>
                <a:cs typeface="Times New Roman" pitchFamily="18" charset="0"/>
              </a:rPr>
              <a:t>:</a:t>
            </a:r>
          </a:p>
          <a:p>
            <a:endParaRPr lang="en-US" sz="2000" spc="20" dirty="0">
              <a:latin typeface="Times New Roman" pitchFamily="18" charset="0"/>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pivot table they are used to summarize the data which are provided</a:t>
            </a:r>
          </a:p>
          <a:p>
            <a:r>
              <a:rPr lang="en-US" sz="2000" spc="20" dirty="0">
                <a:latin typeface="Times New Roman" pitchFamily="18" charset="0"/>
                <a:cs typeface="Times New Roman" pitchFamily="18" charset="0"/>
              </a:rPr>
              <a:t>      In the data set.</a:t>
            </a:r>
          </a:p>
          <a:p>
            <a:pPr marL="342900" indent="-342900">
              <a:buFont typeface="Wingdings" pitchFamily="2" charset="2"/>
              <a:buChar char="v"/>
            </a:pPr>
            <a:r>
              <a:rPr lang="en-US" sz="2000" spc="20" dirty="0">
                <a:latin typeface="Times New Roman" pitchFamily="18" charset="0"/>
                <a:cs typeface="Times New Roman" pitchFamily="18" charset="0"/>
              </a:rPr>
              <a:t>The important column are selected in the pivot table are </a:t>
            </a:r>
            <a:r>
              <a:rPr lang="en-US" sz="2000" spc="20" dirty="0" err="1">
                <a:latin typeface="Times New Roman" pitchFamily="18" charset="0"/>
                <a:cs typeface="Times New Roman" pitchFamily="18" charset="0"/>
              </a:rPr>
              <a:t>Emn</a:t>
            </a:r>
            <a:r>
              <a:rPr lang="en-US" sz="2000" spc="20" dirty="0">
                <a:latin typeface="Times New Roman" pitchFamily="18" charset="0"/>
                <a:cs typeface="Times New Roman" pitchFamily="18" charset="0"/>
              </a:rPr>
              <a:t> id, name, gender,</a:t>
            </a:r>
          </a:p>
          <a:p>
            <a:r>
              <a:rPr lang="en-US" sz="2000" spc="20" dirty="0">
                <a:latin typeface="Times New Roman" pitchFamily="18" charset="0"/>
                <a:cs typeface="Times New Roman" pitchFamily="18" charset="0"/>
              </a:rPr>
              <a:t>      employee rating, rating level.</a:t>
            </a:r>
          </a:p>
          <a:p>
            <a:pPr marL="342900" indent="-342900">
              <a:buFont typeface="Wingdings" pitchFamily="2" charset="2"/>
              <a:buChar char="v"/>
            </a:pPr>
            <a:r>
              <a:rPr lang="en-US" sz="2000" spc="20" dirty="0">
                <a:latin typeface="Times New Roman" pitchFamily="18" charset="0"/>
                <a:cs typeface="Times New Roman" pitchFamily="18" charset="0"/>
              </a:rPr>
              <a:t>They are customize in the pivot table option</a:t>
            </a:r>
          </a:p>
          <a:p>
            <a:r>
              <a:rPr lang="en-US" sz="2000" spc="20" dirty="0">
                <a:latin typeface="Times New Roman" pitchFamily="18" charset="0"/>
                <a:cs typeface="Times New Roman" pitchFamily="18" charset="0"/>
              </a:rPr>
              <a:t>           Department = Rows</a:t>
            </a:r>
          </a:p>
          <a:p>
            <a:r>
              <a:rPr lang="en-US" sz="2000" spc="20" dirty="0">
                <a:latin typeface="Times New Roman" pitchFamily="18" charset="0"/>
                <a:cs typeface="Times New Roman" pitchFamily="18" charset="0"/>
              </a:rPr>
              <a:t>           Rating level = Column</a:t>
            </a:r>
          </a:p>
          <a:p>
            <a:r>
              <a:rPr lang="en-US" sz="2000" spc="20" dirty="0">
                <a:latin typeface="Times New Roman" pitchFamily="18" charset="0"/>
                <a:cs typeface="Times New Roman" pitchFamily="18" charset="0"/>
              </a:rPr>
              <a:t>           Gender = Filter</a:t>
            </a:r>
          </a:p>
          <a:p>
            <a:r>
              <a:rPr lang="en-US" sz="2000" spc="20" dirty="0">
                <a:latin typeface="Times New Roman" pitchFamily="18" charset="0"/>
                <a:cs typeface="Times New Roman" pitchFamily="18" charset="0"/>
              </a:rPr>
              <a:t>            Name = Values</a:t>
            </a:r>
          </a:p>
          <a:p>
            <a:endParaRPr lang="en-US" sz="2000" b="1" u="sng" spc="20" dirty="0">
              <a:latin typeface="+mj-lt"/>
              <a:cs typeface="Times New Roman" pitchFamily="18" charset="0"/>
            </a:endParaRPr>
          </a:p>
          <a:p>
            <a:r>
              <a:rPr lang="en-US" sz="2000" b="1" u="sng" spc="20" dirty="0">
                <a:latin typeface="+mj-lt"/>
                <a:cs typeface="Times New Roman" pitchFamily="18" charset="0"/>
              </a:rPr>
              <a:t>GRAPH CHART:</a:t>
            </a:r>
          </a:p>
          <a:p>
            <a:endParaRPr lang="en-US" sz="2000" b="1" u="sng" spc="20" dirty="0">
              <a:latin typeface="+mj-lt"/>
              <a:cs typeface="Times New Roman" pitchFamily="18" charset="0"/>
            </a:endParaRPr>
          </a:p>
          <a:p>
            <a:pPr marL="342900" indent="-342900">
              <a:buFont typeface="Wingdings" pitchFamily="2" charset="2"/>
              <a:buChar char="v"/>
            </a:pPr>
            <a:r>
              <a:rPr lang="en-US" sz="2000" spc="20" dirty="0">
                <a:latin typeface="Times New Roman" pitchFamily="18" charset="0"/>
                <a:cs typeface="Times New Roman" pitchFamily="18" charset="0"/>
              </a:rPr>
              <a:t>In the analysis the important thing was have to insert the graph chart.</a:t>
            </a:r>
          </a:p>
          <a:p>
            <a:pPr marL="342900" indent="-342900">
              <a:buFont typeface="Wingdings" pitchFamily="2" charset="2"/>
              <a:buChar char="v"/>
            </a:pPr>
            <a:r>
              <a:rPr lang="en-US" sz="2000" spc="20" dirty="0">
                <a:latin typeface="Times New Roman" pitchFamily="18" charset="0"/>
                <a:cs typeface="Times New Roman" pitchFamily="18" charset="0"/>
              </a:rPr>
              <a:t>To recommended chart we can select the data are shown in the data.</a:t>
            </a:r>
          </a:p>
          <a:p>
            <a:pPr marL="342900" indent="-342900">
              <a:buFont typeface="Wingdings" pitchFamily="2" charset="2"/>
              <a:buChar char="v"/>
            </a:pPr>
            <a:endParaRPr lang="en-US" sz="2000" b="1" u="sng" spc="20" dirty="0">
              <a:latin typeface="+mj-lt"/>
              <a:cs typeface="Times New Roman" pitchFamily="18" charset="0"/>
            </a:endParaRPr>
          </a:p>
          <a:p>
            <a:endParaRPr lang="en-US" sz="2000" spc="20" dirty="0">
              <a:latin typeface="Times New Roman" pitchFamily="18" charset="0"/>
              <a:cs typeface="Times New Roman" pitchFamily="18" charset="0"/>
            </a:endParaRPr>
          </a:p>
          <a:p>
            <a:endParaRPr lang="en-US" sz="2000" spc="2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9917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descr="NO"/>
          <p:cNvGraphicFramePr>
            <a:graphicFrameLocks/>
          </p:cNvGraphicFramePr>
          <p:nvPr>
            <p:extLst>
              <p:ext uri="{D42A27DB-BD31-4B8C-83A1-F6EECF244321}">
                <p14:modId xmlns:p14="http://schemas.microsoft.com/office/powerpoint/2010/main" val="3226292147"/>
              </p:ext>
            </p:extLst>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7693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solidFill>
                  <a:srgbClr val="00B0F0"/>
                </a:solidFill>
                <a:latin typeface="Times New Roman" panose="02020603050405020304" pitchFamily="18" charset="0"/>
                <a:cs typeface="Times New Roman" panose="02020603050405020304" pitchFamily="18" charset="0"/>
              </a:rPr>
              <a:t>conclusion</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1EEBFB6C-472F-23FD-83E0-F53A6A2DBB00}"/>
              </a:ext>
            </a:extLst>
          </p:cNvPr>
          <p:cNvSpPr txBox="1"/>
          <p:nvPr/>
        </p:nvSpPr>
        <p:spPr>
          <a:xfrm>
            <a:off x="1371600" y="1752600"/>
            <a:ext cx="7620000" cy="347787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602"/>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371475" y="567928"/>
            <a:ext cx="10681335" cy="758190"/>
          </a:xfrm>
        </p:spPr>
        <p:txBody>
          <a:bodyPr/>
          <a:lstStyle/>
          <a:p>
            <a:r>
              <a:rPr lang="en-IN" dirty="0"/>
              <a:t>PROBLEM	STATEMENT</a:t>
            </a:r>
          </a:p>
        </p:txBody>
      </p:sp>
      <p:sp>
        <p:nvSpPr>
          <p:cNvPr id="10" name="object 10"/>
          <p:cNvSpPr txBox="1">
            <a:spLocks noGrp="1"/>
          </p:cNvSpPr>
          <p:nvPr>
            <p:ph type="sldNum" sz="quarter" idx="7"/>
          </p:nvPr>
        </p:nvSpPr>
        <p:spPr/>
        <p:txBody>
          <a:bodyPr/>
          <a:lstStyle/>
          <a:p>
            <a:fld id="{81D60167-4931-47E6-BA6A-407CBD079E47}" type="slidenum">
              <a:rPr lang="en-IN" smtClean="0"/>
              <a:pPr/>
              <a:t>4</a:t>
            </a:fld>
            <a:endParaRPr lang="en-IN"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Rectangle 11"/>
          <p:cNvSpPr/>
          <p:nvPr/>
        </p:nvSpPr>
        <p:spPr>
          <a:xfrm>
            <a:off x="2362200" y="1326118"/>
            <a:ext cx="290464" cy="369332"/>
          </a:xfrm>
          <a:prstGeom prst="rect">
            <a:avLst/>
          </a:prstGeom>
        </p:spPr>
        <p:txBody>
          <a:bodyPr wrap="none">
            <a:spAutoFit/>
          </a:bodyPr>
          <a:lstStyle/>
          <a:p>
            <a:r>
              <a:rPr lang="en-US" dirty="0"/>
              <a:t>  </a:t>
            </a:r>
            <a:endParaRPr lang="en-IN" dirty="0"/>
          </a:p>
        </p:txBody>
      </p:sp>
      <p:sp>
        <p:nvSpPr>
          <p:cNvPr id="9" name="Rectangle 8"/>
          <p:cNvSpPr/>
          <p:nvPr/>
        </p:nvSpPr>
        <p:spPr>
          <a:xfrm>
            <a:off x="371475" y="1998684"/>
            <a:ext cx="7620000" cy="2308324"/>
          </a:xfrm>
          <a:prstGeom prst="rect">
            <a:avLst/>
          </a:prstGeom>
        </p:spPr>
        <p:txBody>
          <a:bodyPr wrap="square">
            <a:spAutoFit/>
          </a:bodyPr>
          <a:lstStyle/>
          <a:p>
            <a:r>
              <a:rPr lang="en-IN" sz="2400" dirty="0">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lang="en-IN"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609600"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457199" y="1371600"/>
            <a:ext cx="7924799" cy="1938992"/>
          </a:xfrm>
          <a:prstGeom prst="rect">
            <a:avLst/>
          </a:prstGeom>
          <a:noFill/>
        </p:spPr>
        <p:txBody>
          <a:bodyPr wrap="square" rtlCol="0">
            <a:spAutoFit/>
          </a:bodyPr>
          <a:lstStyle/>
          <a:p>
            <a:r>
              <a:rPr lang="en-IN" sz="2000" dirty="0">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lang="en-IN" sz="2000" dirty="0">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lang="en-IN" sz="2000" dirty="0">
              <a:latin typeface="Times New Roman" pitchFamily="18" charset="0"/>
              <a:cs typeface="Times New Roman" pitchFamily="18" charset="0"/>
            </a:endParaRP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7207" y="3581400"/>
            <a:ext cx="3827776" cy="2697358"/>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Rectangle 11"/>
          <p:cNvSpPr/>
          <p:nvPr/>
        </p:nvSpPr>
        <p:spPr>
          <a:xfrm>
            <a:off x="650832" y="1730865"/>
            <a:ext cx="5175347" cy="4308872"/>
          </a:xfrm>
          <a:prstGeom prst="rect">
            <a:avLst/>
          </a:prstGeom>
        </p:spPr>
        <p:txBody>
          <a:bodyPr wrap="square">
            <a:spAutoFit/>
          </a:bodyPr>
          <a:lstStyle/>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sz="3200" dirty="0">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lang="en-US" sz="3200" dirty="0">
              <a:solidFill>
                <a:srgbClr val="0D0D0D"/>
              </a:solidFill>
              <a:latin typeface="Times New Roman" panose="02020603050405020304" pitchFamily="18" charset="0"/>
              <a:cs typeface="Times New Roman" panose="02020603050405020304" pitchFamily="18" charset="0"/>
            </a:endParaRPr>
          </a:p>
          <a:p>
            <a:endParaRPr lang="en-US" dirty="0">
              <a:solidFill>
                <a:srgbClr val="0D0D0D"/>
              </a:solidFill>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rotWithShape="1">
          <a:blip r:embed="rId3">
            <a:extLst>
              <a:ext uri="{28A0092B-C50C-407E-A947-70E740481C1C}">
                <a14:useLocalDpi xmlns:a14="http://schemas.microsoft.com/office/drawing/2010/main" val="0"/>
              </a:ext>
            </a:extLst>
          </a:blip>
          <a:srcRect l="2748" t="19272" b="17731"/>
          <a:stretch/>
        </p:blipFill>
        <p:spPr>
          <a:xfrm>
            <a:off x="4236902" y="1747566"/>
            <a:ext cx="1394617" cy="6908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24611" y="2667000"/>
            <a:ext cx="1219200" cy="691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285467" y="3657600"/>
            <a:ext cx="1258343" cy="7386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99478" y="4608873"/>
            <a:ext cx="1030320" cy="100109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169085" y="1613780"/>
            <a:ext cx="6638292" cy="4524315"/>
          </a:xfrm>
          <a:prstGeom prst="rect">
            <a:avLst/>
          </a:prstGeom>
        </p:spPr>
        <p:txBody>
          <a:bodyPr wrap="none">
            <a:spAutoFit/>
          </a:bodyPr>
          <a:lstStyle/>
          <a:p>
            <a:r>
              <a:rPr lang="en-IN" b="1" dirty="0">
                <a:solidFill>
                  <a:srgbClr val="0D0D0D"/>
                </a:solidFill>
                <a:latin typeface="+mj-lt"/>
                <a:cs typeface="Times New Roman" pitchFamily="18" charset="0"/>
              </a:rPr>
              <a:t>CONDITIOANL FORMATING </a:t>
            </a:r>
            <a:r>
              <a:rPr lang="en-IN" b="1" dirty="0">
                <a:solidFill>
                  <a:srgbClr val="0D0D0D"/>
                </a:solidFill>
                <a:cs typeface="Times New Roman" pitchFamily="18" charset="0"/>
              </a:rPr>
              <a:t>: </a:t>
            </a:r>
            <a:r>
              <a:rPr lang="en-IN" dirty="0">
                <a:solidFill>
                  <a:srgbClr val="0D0D0D"/>
                </a:solidFill>
                <a:latin typeface="Times New Roman" pitchFamily="18" charset="0"/>
                <a:cs typeface="Times New Roman" pitchFamily="18" charset="0"/>
              </a:rPr>
              <a:t>To find out the missing value</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FILTER:</a:t>
            </a:r>
            <a:r>
              <a:rPr lang="en-US" dirty="0">
                <a:solidFill>
                  <a:srgbClr val="0D0D0D"/>
                </a:solidFill>
                <a:cs typeface="Times New Roman" pitchFamily="18" charset="0"/>
              </a:rPr>
              <a:t> </a:t>
            </a:r>
            <a:r>
              <a:rPr lang="en-US" dirty="0">
                <a:solidFill>
                  <a:srgbClr val="0D0D0D"/>
                </a:solidFill>
                <a:latin typeface="Times New Roman" pitchFamily="18" charset="0"/>
                <a:cs typeface="Times New Roman" pitchFamily="18" charset="0"/>
              </a:rPr>
              <a:t>To remove the blank cells</a:t>
            </a:r>
          </a:p>
          <a:p>
            <a:endParaRPr lang="en-US" dirty="0">
              <a:solidFill>
                <a:srgbClr val="0D0D0D"/>
              </a:solidFill>
              <a:cs typeface="Times New Roman" pitchFamily="18" charset="0"/>
            </a:endParaRPr>
          </a:p>
          <a:p>
            <a:r>
              <a:rPr lang="en-US" b="1" dirty="0">
                <a:latin typeface="+mj-lt"/>
              </a:rPr>
              <a:t>FORMULA:</a:t>
            </a:r>
            <a:r>
              <a:rPr lang="en-US" dirty="0"/>
              <a:t> </a:t>
            </a:r>
            <a:r>
              <a:rPr lang="en-US" dirty="0">
                <a:latin typeface="Times New Roman" pitchFamily="18" charset="0"/>
                <a:cs typeface="Times New Roman" pitchFamily="18" charset="0"/>
              </a:rPr>
              <a:t>To calculate the performance by (=IF) Condition</a:t>
            </a:r>
          </a:p>
          <a:p>
            <a:endParaRPr lang="en-US" dirty="0">
              <a:solidFill>
                <a:srgbClr val="0D0D0D"/>
              </a:solidFill>
              <a:cs typeface="Times New Roman" pitchFamily="18" charset="0"/>
            </a:endParaRPr>
          </a:p>
          <a:p>
            <a:r>
              <a:rPr lang="en-US" b="1" dirty="0">
                <a:solidFill>
                  <a:srgbClr val="0D0D0D"/>
                </a:solidFill>
                <a:latin typeface="+mj-lt"/>
                <a:cs typeface="Times New Roman" pitchFamily="18" charset="0"/>
              </a:rPr>
              <a:t>PIVOT TABLE: </a:t>
            </a:r>
            <a:r>
              <a:rPr lang="en-US" dirty="0">
                <a:solidFill>
                  <a:srgbClr val="0D0D0D"/>
                </a:solidFill>
                <a:latin typeface="Times New Roman" pitchFamily="18" charset="0"/>
                <a:cs typeface="Times New Roman" pitchFamily="18" charset="0"/>
              </a:rPr>
              <a:t>To select the data to make pivot table</a:t>
            </a:r>
          </a:p>
          <a:p>
            <a:r>
              <a:rPr lang="en-US" b="1" dirty="0">
                <a:solidFill>
                  <a:srgbClr val="0D0D0D"/>
                </a:solidFill>
                <a:latin typeface="+mj-lt"/>
                <a:cs typeface="Times New Roman" pitchFamily="18" charset="0"/>
              </a:rPr>
              <a:t>                         (SUMMARIZING THE DATA)</a:t>
            </a:r>
          </a:p>
          <a:p>
            <a:r>
              <a:rPr lang="en-US" b="1" dirty="0">
                <a:solidFill>
                  <a:srgbClr val="0D0D0D"/>
                </a:solidFill>
                <a:latin typeface="+mj-lt"/>
                <a:cs typeface="Times New Roman" pitchFamily="18" charset="0"/>
              </a:rPr>
              <a:t>   </a:t>
            </a:r>
          </a:p>
          <a:p>
            <a:r>
              <a:rPr lang="en-US" b="1" dirty="0">
                <a:solidFill>
                  <a:srgbClr val="0D0D0D"/>
                </a:solidFill>
                <a:latin typeface="+mj-lt"/>
                <a:cs typeface="Times New Roman" pitchFamily="18" charset="0"/>
              </a:rPr>
              <a:t>PIVOT CHART: </a:t>
            </a:r>
            <a:r>
              <a:rPr lang="en-US" dirty="0">
                <a:solidFill>
                  <a:srgbClr val="0D0D0D"/>
                </a:solidFill>
                <a:latin typeface="Times New Roman" pitchFamily="18" charset="0"/>
                <a:cs typeface="Times New Roman" pitchFamily="18" charset="0"/>
              </a:rPr>
              <a:t>To know about the clear data and information in chart</a:t>
            </a:r>
          </a:p>
          <a:p>
            <a:endParaRPr lang="en-US" dirty="0">
              <a:solidFill>
                <a:srgbClr val="0D0D0D"/>
              </a:solidFill>
              <a:latin typeface="+mj-lt"/>
              <a:cs typeface="Times New Roman" pitchFamily="18" charset="0"/>
            </a:endParaRPr>
          </a:p>
          <a:p>
            <a:r>
              <a:rPr lang="en-US" b="1" dirty="0">
                <a:solidFill>
                  <a:srgbClr val="0D0D0D"/>
                </a:solidFill>
                <a:latin typeface="+mj-lt"/>
                <a:cs typeface="Times New Roman" pitchFamily="18" charset="0"/>
              </a:rPr>
              <a:t>GRAPH</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data Visualization</a:t>
            </a:r>
          </a:p>
          <a:p>
            <a:endParaRPr lang="en-US" dirty="0">
              <a:solidFill>
                <a:srgbClr val="0D0D0D"/>
              </a:solidFill>
              <a:latin typeface="Times New Roman" pitchFamily="18" charset="0"/>
              <a:cs typeface="Times New Roman" pitchFamily="18" charset="0"/>
            </a:endParaRPr>
          </a:p>
          <a:p>
            <a:r>
              <a:rPr lang="en-US" b="1" dirty="0">
                <a:solidFill>
                  <a:srgbClr val="0D0D0D"/>
                </a:solidFill>
                <a:latin typeface="+mj-lt"/>
                <a:cs typeface="Times New Roman" pitchFamily="18" charset="0"/>
              </a:rPr>
              <a:t>SLICER:</a:t>
            </a:r>
            <a:r>
              <a:rPr lang="en-US" dirty="0">
                <a:solidFill>
                  <a:srgbClr val="0D0D0D"/>
                </a:solidFill>
                <a:latin typeface="+mj-lt"/>
                <a:cs typeface="Times New Roman" pitchFamily="18" charset="0"/>
              </a:rPr>
              <a:t> </a:t>
            </a:r>
            <a:r>
              <a:rPr lang="en-US" dirty="0">
                <a:solidFill>
                  <a:srgbClr val="0D0D0D"/>
                </a:solidFill>
                <a:latin typeface="Times New Roman" pitchFamily="18" charset="0"/>
                <a:cs typeface="Times New Roman" pitchFamily="18" charset="0"/>
              </a:rPr>
              <a:t>To </a:t>
            </a:r>
            <a:r>
              <a:rPr lang="en-US" dirty="0" err="1">
                <a:solidFill>
                  <a:srgbClr val="0D0D0D"/>
                </a:solidFill>
                <a:latin typeface="Times New Roman" pitchFamily="18" charset="0"/>
                <a:cs typeface="Times New Roman" pitchFamily="18" charset="0"/>
              </a:rPr>
              <a:t>summarise</a:t>
            </a:r>
            <a:r>
              <a:rPr lang="en-US" dirty="0">
                <a:solidFill>
                  <a:srgbClr val="0D0D0D"/>
                </a:solidFill>
                <a:latin typeface="Times New Roman" pitchFamily="18" charset="0"/>
                <a:cs typeface="Times New Roman" pitchFamily="18" charset="0"/>
              </a:rPr>
              <a:t> the selected data in table</a:t>
            </a:r>
          </a:p>
          <a:p>
            <a:endParaRPr lang="en-US" dirty="0">
              <a:solidFill>
                <a:srgbClr val="0D0D0D"/>
              </a:solidFill>
              <a:latin typeface="Times New Roman" pitchFamily="18" charset="0"/>
              <a:cs typeface="Times New Roman" pitchFamily="18" charset="0"/>
            </a:endParaRPr>
          </a:p>
          <a:p>
            <a:endParaRPr lang="en-US" dirty="0">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95400" y="1567934"/>
            <a:ext cx="3301994" cy="2862322"/>
          </a:xfrm>
          <a:prstGeom prst="rect">
            <a:avLst/>
          </a:prstGeom>
        </p:spPr>
        <p:txBody>
          <a:bodyPr wrap="none">
            <a:spAutoFit/>
          </a:bodyPr>
          <a:lstStyle/>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Employee dataset – </a:t>
            </a:r>
            <a:r>
              <a:rPr lang="en-US" sz="2000" dirty="0" err="1">
                <a:solidFill>
                  <a:srgbClr val="0D0D0D"/>
                </a:solidFill>
                <a:latin typeface="Times New Roman" pitchFamily="18" charset="0"/>
                <a:cs typeface="Times New Roman" pitchFamily="18" charset="0"/>
              </a:rPr>
              <a:t>kaggle</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26 features</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9 features</a:t>
            </a:r>
            <a:endParaRPr lang="en-IN" sz="2000" dirty="0">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id-</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a:p>
            <a:pPr marL="342900" indent="-342900">
              <a:buFont typeface="Wingdings" pitchFamily="2" charset="2"/>
              <a:buChar char="v"/>
            </a:pPr>
            <a:r>
              <a:rPr lang="en-US" sz="2000" dirty="0" err="1">
                <a:solidFill>
                  <a:srgbClr val="0D0D0D"/>
                </a:solidFill>
                <a:latin typeface="Times New Roman" pitchFamily="18" charset="0"/>
                <a:cs typeface="Times New Roman" pitchFamily="18" charset="0"/>
              </a:rPr>
              <a:t>Emp</a:t>
            </a:r>
            <a:r>
              <a:rPr lang="en-US" sz="2000" dirty="0">
                <a:solidFill>
                  <a:srgbClr val="0D0D0D"/>
                </a:solidFill>
                <a:latin typeface="Times New Roman" pitchFamily="18" charset="0"/>
                <a:cs typeface="Times New Roman" pitchFamily="18" charset="0"/>
              </a:rPr>
              <a:t> name-text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Gender</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Business unit-text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Performance-text</a:t>
            </a:r>
          </a:p>
          <a:p>
            <a:pPr marL="342900" indent="-342900">
              <a:buFont typeface="Wingdings" pitchFamily="2" charset="2"/>
              <a:buChar char="v"/>
            </a:pPr>
            <a:r>
              <a:rPr lang="en-US" sz="2000" dirty="0">
                <a:solidFill>
                  <a:srgbClr val="0D0D0D"/>
                </a:solidFill>
                <a:latin typeface="Times New Roman" pitchFamily="18" charset="0"/>
                <a:cs typeface="Times New Roman" pitchFamily="18" charset="0"/>
              </a:rPr>
              <a:t>Rating-</a:t>
            </a:r>
            <a:r>
              <a:rPr lang="en-US" sz="2000" dirty="0" err="1">
                <a:solidFill>
                  <a:srgbClr val="0D0D0D"/>
                </a:solidFill>
                <a:latin typeface="Times New Roman" pitchFamily="18" charset="0"/>
                <a:cs typeface="Times New Roman" pitchFamily="18" charset="0"/>
              </a:rPr>
              <a:t>num</a:t>
            </a:r>
            <a:endParaRPr lang="en-US" sz="2000" dirty="0">
              <a:solidFill>
                <a:srgbClr val="0D0D0D"/>
              </a:solidFill>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9055" y="3053862"/>
            <a:ext cx="2466975" cy="3419475"/>
          </a:xfrm>
          <a:prstGeom prst="rect">
            <a:avLst/>
          </a:prstGeom>
        </p:spPr>
      </p:pic>
      <p:sp>
        <p:nvSpPr>
          <p:cNvPr id="7" name="object 7"/>
          <p:cNvSpPr txBox="1">
            <a:spLocks noGrp="1"/>
          </p:cNvSpPr>
          <p:nvPr>
            <p:ph type="title"/>
          </p:nvPr>
        </p:nvSpPr>
        <p:spPr>
          <a:xfrm>
            <a:off x="609600" y="685800"/>
            <a:ext cx="8480425" cy="1601721"/>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r>
              <a:rPr lang="en-US" sz="4250" spc="20" dirty="0"/>
              <a:t/>
            </a:r>
            <a:br>
              <a:rPr lang="en-US" sz="4250" spc="20" dirty="0"/>
            </a:br>
            <a:r>
              <a:rPr lang="en-US" sz="4250" spc="20" dirty="0"/>
              <a:t> </a:t>
            </a:r>
            <a:r>
              <a:rPr lang="en-US" sz="1800" spc="20" dirty="0"/>
              <a:t/>
            </a:r>
            <a:br>
              <a:rPr lang="en-US" sz="1800" spc="20" dirty="0"/>
            </a:br>
            <a:r>
              <a:rPr lang="en-US" sz="1800" u="sng" spc="20" dirty="0"/>
              <a:t> </a:t>
            </a:r>
            <a:r>
              <a:rPr lang="en-US" sz="1800" spc="20" dirty="0"/>
              <a:t>                                                </a:t>
            </a:r>
            <a:r>
              <a:rPr lang="en-US" sz="1800" u="sng" spc="20" dirty="0">
                <a:latin typeface="Times New Roman" pitchFamily="18" charset="0"/>
                <a:cs typeface="Times New Roman" pitchFamily="18" charset="0"/>
              </a:rPr>
              <a:t>IF CONDITION</a:t>
            </a:r>
            <a:endParaRPr sz="1800" u="sng" dirty="0">
              <a:latin typeface="Times New Roman" pitchFamily="18" charset="0"/>
              <a:cs typeface="Times New Roman"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Rectangle 10"/>
          <p:cNvSpPr/>
          <p:nvPr/>
        </p:nvSpPr>
        <p:spPr>
          <a:xfrm>
            <a:off x="2409825" y="2819400"/>
            <a:ext cx="7400925" cy="1569660"/>
          </a:xfrm>
          <a:prstGeom prst="rect">
            <a:avLst/>
          </a:prstGeom>
        </p:spPr>
        <p:txBody>
          <a:bodyPr wrap="square">
            <a:spAutoFit/>
          </a:bodyPr>
          <a:lstStyle/>
          <a:p>
            <a:r>
              <a:rPr lang="en-IN" sz="2400" dirty="0"/>
              <a:t>      </a:t>
            </a:r>
            <a:r>
              <a:rPr lang="en-IN" sz="2400" dirty="0">
                <a:latin typeface="Times New Roman" pitchFamily="18" charset="0"/>
                <a:cs typeface="Times New Roman" pitchFamily="18" charset="0"/>
              </a:rPr>
              <a:t>=IF(J2=5,"veryhigh",IF(J2=4,"high",IF(J2=3,"medium",IF(J2,"low",IF(J2=1,"average")))))</a:t>
            </a:r>
          </a:p>
          <a:p>
            <a:endParaRPr lang="en-IN" sz="24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408</TotalTime>
  <Words>765</Words>
  <Application>Microsoft Office PowerPoint</Application>
  <PresentationFormat>Widescreen</PresentationFormat>
  <Paragraphs>127</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                                                    IF CONDITION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raghul</cp:lastModifiedBy>
  <cp:revision>48</cp:revision>
  <dcterms:created xsi:type="dcterms:W3CDTF">2024-03-29T15:07:22Z</dcterms:created>
  <dcterms:modified xsi:type="dcterms:W3CDTF">2024-08-30T16:10:47Z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