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3"/>
  </p:notesMasterIdLst>
  <p:sldIdLst>
    <p:sldId id="256" r:id="rId5"/>
    <p:sldId id="278" r:id="rId6"/>
    <p:sldId id="279" r:id="rId7"/>
    <p:sldId id="281" r:id="rId8"/>
    <p:sldId id="280" r:id="rId9"/>
    <p:sldId id="282" r:id="rId10"/>
    <p:sldId id="290" r:id="rId11"/>
    <p:sldId id="284" r:id="rId12"/>
    <p:sldId id="285" r:id="rId13"/>
    <p:sldId id="286" r:id="rId14"/>
    <p:sldId id="289" r:id="rId15"/>
    <p:sldId id="287" r:id="rId16"/>
    <p:sldId id="295" r:id="rId17"/>
    <p:sldId id="291" r:id="rId18"/>
    <p:sldId id="292" r:id="rId19"/>
    <p:sldId id="293" r:id="rId20"/>
    <p:sldId id="294" r:id="rId21"/>
    <p:sldId id="29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BE3C94-A8CE-4044-9D85-DD8C28A74D48}" v="3" dt="2024-04-03T16:20:25.702"/>
    <p1510:client id="{8A75CDE7-C8E1-47CB-84C1-B105B17D30C5}" v="298" dt="2024-04-03T19:29:39.913"/>
    <p1510:client id="{AAC3C83A-C124-4085-AABA-F00122750138}" v="933" dt="2024-04-03T19:20:31.954"/>
    <p1510:client id="{E4AA599D-1EAB-4E62-8E43-5054DC3F0B00}" v="99" dt="2024-04-03T02:03:42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6">
        <a:alpha val="0"/>
      </a:schemeClr>
    </dgm:fillClrLst>
    <dgm:linClrLst meth="repeat">
      <a:schemeClr val="accent6">
        <a:alpha val="0"/>
      </a:schemeClr>
    </dgm:linClrLst>
    <dgm:effectClrLst/>
    <dgm:txLinClrLst/>
    <dgm:txFillClrLst meth="repeat"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21BE7B-FFCB-4B65-9A21-27AF78E1A71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0C82EE9-FD64-4FAF-B65F-9EF7953B4C38}">
      <dgm:prSet/>
      <dgm:spPr/>
      <dgm:t>
        <a:bodyPr/>
        <a:lstStyle/>
        <a:p>
          <a:r>
            <a:rPr lang="en-IN"/>
            <a:t>Traditional grading is slow and subjective.</a:t>
          </a:r>
          <a:endParaRPr lang="en-US"/>
        </a:p>
      </dgm:t>
    </dgm:pt>
    <dgm:pt modelId="{29DA544A-0D45-44A1-B0CD-0E31006EEA37}" type="parTrans" cxnId="{CF0A32C7-7C2A-46F5-B10E-F102BBEA3E34}">
      <dgm:prSet/>
      <dgm:spPr/>
      <dgm:t>
        <a:bodyPr/>
        <a:lstStyle/>
        <a:p>
          <a:endParaRPr lang="en-US"/>
        </a:p>
      </dgm:t>
    </dgm:pt>
    <dgm:pt modelId="{12A569FA-E804-4333-B209-278078F09340}" type="sibTrans" cxnId="{CF0A32C7-7C2A-46F5-B10E-F102BBEA3E34}">
      <dgm:prSet/>
      <dgm:spPr/>
      <dgm:t>
        <a:bodyPr/>
        <a:lstStyle/>
        <a:p>
          <a:endParaRPr lang="en-US"/>
        </a:p>
      </dgm:t>
    </dgm:pt>
    <dgm:pt modelId="{AB9D2FCF-5805-4F78-9F2B-5B386181E642}">
      <dgm:prSet/>
      <dgm:spPr/>
      <dgm:t>
        <a:bodyPr/>
        <a:lstStyle/>
        <a:p>
          <a:r>
            <a:rPr lang="en-IN"/>
            <a:t>Automated scoring offers faster turnaround, reduce bias, and provides valuable data for educators.</a:t>
          </a:r>
          <a:endParaRPr lang="en-US"/>
        </a:p>
      </dgm:t>
    </dgm:pt>
    <dgm:pt modelId="{B71D0EE1-CE1F-4E31-A03E-D471465C7515}" type="parTrans" cxnId="{95F7E4AB-D0A5-4892-B607-D427B6A898E6}">
      <dgm:prSet/>
      <dgm:spPr/>
      <dgm:t>
        <a:bodyPr/>
        <a:lstStyle/>
        <a:p>
          <a:endParaRPr lang="en-US"/>
        </a:p>
      </dgm:t>
    </dgm:pt>
    <dgm:pt modelId="{F549D454-D296-4444-A1DB-223A459C3B5B}" type="sibTrans" cxnId="{95F7E4AB-D0A5-4892-B607-D427B6A898E6}">
      <dgm:prSet/>
      <dgm:spPr/>
      <dgm:t>
        <a:bodyPr/>
        <a:lstStyle/>
        <a:p>
          <a:endParaRPr lang="en-US"/>
        </a:p>
      </dgm:t>
    </dgm:pt>
    <dgm:pt modelId="{4B515311-DFE2-4301-9296-0956BFAA4115}">
      <dgm:prSet/>
      <dgm:spPr/>
      <dgm:t>
        <a:bodyPr/>
        <a:lstStyle/>
        <a:p>
          <a:r>
            <a:rPr lang="en-IN"/>
            <a:t>This technology can improve efficiency and student learning outcomes.</a:t>
          </a:r>
          <a:endParaRPr lang="en-US"/>
        </a:p>
      </dgm:t>
    </dgm:pt>
    <dgm:pt modelId="{72A680AE-A4C1-40B7-AFAF-A6F7B75FE6FF}" type="parTrans" cxnId="{3452BBA7-87C6-43B8-A750-1F7021CA0451}">
      <dgm:prSet/>
      <dgm:spPr/>
      <dgm:t>
        <a:bodyPr/>
        <a:lstStyle/>
        <a:p>
          <a:endParaRPr lang="en-US"/>
        </a:p>
      </dgm:t>
    </dgm:pt>
    <dgm:pt modelId="{422FCE69-055B-42E6-9639-E41A9037459E}" type="sibTrans" cxnId="{3452BBA7-87C6-43B8-A750-1F7021CA0451}">
      <dgm:prSet/>
      <dgm:spPr/>
      <dgm:t>
        <a:bodyPr/>
        <a:lstStyle/>
        <a:p>
          <a:endParaRPr lang="en-US"/>
        </a:p>
      </dgm:t>
    </dgm:pt>
    <dgm:pt modelId="{1D6EAEEF-E682-434E-B51D-B853BA6091C6}" type="pres">
      <dgm:prSet presAssocID="{1921BE7B-FFCB-4B65-9A21-27AF78E1A71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4CBA69-74B4-4C66-95B0-A280901B92FE}" type="pres">
      <dgm:prSet presAssocID="{F0C82EE9-FD64-4FAF-B65F-9EF7953B4C38}" presName="hierRoot1" presStyleCnt="0"/>
      <dgm:spPr/>
    </dgm:pt>
    <dgm:pt modelId="{D218F43D-80B6-4121-B82A-5A0B492C109A}" type="pres">
      <dgm:prSet presAssocID="{F0C82EE9-FD64-4FAF-B65F-9EF7953B4C38}" presName="composite" presStyleCnt="0"/>
      <dgm:spPr/>
    </dgm:pt>
    <dgm:pt modelId="{D0B60A84-4AB6-47B4-B88E-127A6EB40DF9}" type="pres">
      <dgm:prSet presAssocID="{F0C82EE9-FD64-4FAF-B65F-9EF7953B4C38}" presName="background" presStyleLbl="node0" presStyleIdx="0" presStyleCnt="3"/>
      <dgm:spPr/>
    </dgm:pt>
    <dgm:pt modelId="{184276F3-35F0-418A-81E0-0703DB463AEF}" type="pres">
      <dgm:prSet presAssocID="{F0C82EE9-FD64-4FAF-B65F-9EF7953B4C38}" presName="text" presStyleLbl="fgAcc0" presStyleIdx="0" presStyleCnt="3">
        <dgm:presLayoutVars>
          <dgm:chPref val="3"/>
        </dgm:presLayoutVars>
      </dgm:prSet>
      <dgm:spPr/>
    </dgm:pt>
    <dgm:pt modelId="{744912E4-94D9-413B-96D5-5ABFA1FAC8A0}" type="pres">
      <dgm:prSet presAssocID="{F0C82EE9-FD64-4FAF-B65F-9EF7953B4C38}" presName="hierChild2" presStyleCnt="0"/>
      <dgm:spPr/>
    </dgm:pt>
    <dgm:pt modelId="{12CFBA2A-F65B-4A57-93A9-DB77104AFC39}" type="pres">
      <dgm:prSet presAssocID="{AB9D2FCF-5805-4F78-9F2B-5B386181E642}" presName="hierRoot1" presStyleCnt="0"/>
      <dgm:spPr/>
    </dgm:pt>
    <dgm:pt modelId="{40DFDA3A-C438-435E-8FE5-DE09ABF0CC28}" type="pres">
      <dgm:prSet presAssocID="{AB9D2FCF-5805-4F78-9F2B-5B386181E642}" presName="composite" presStyleCnt="0"/>
      <dgm:spPr/>
    </dgm:pt>
    <dgm:pt modelId="{9CB1EF22-19E3-485F-8183-1CD59065AF14}" type="pres">
      <dgm:prSet presAssocID="{AB9D2FCF-5805-4F78-9F2B-5B386181E642}" presName="background" presStyleLbl="node0" presStyleIdx="1" presStyleCnt="3"/>
      <dgm:spPr/>
    </dgm:pt>
    <dgm:pt modelId="{69E62F01-A31C-45A9-BCEE-5A51A847DEB9}" type="pres">
      <dgm:prSet presAssocID="{AB9D2FCF-5805-4F78-9F2B-5B386181E642}" presName="text" presStyleLbl="fgAcc0" presStyleIdx="1" presStyleCnt="3">
        <dgm:presLayoutVars>
          <dgm:chPref val="3"/>
        </dgm:presLayoutVars>
      </dgm:prSet>
      <dgm:spPr/>
    </dgm:pt>
    <dgm:pt modelId="{F9128B87-51A2-4E5E-B2CF-778551EC7228}" type="pres">
      <dgm:prSet presAssocID="{AB9D2FCF-5805-4F78-9F2B-5B386181E642}" presName="hierChild2" presStyleCnt="0"/>
      <dgm:spPr/>
    </dgm:pt>
    <dgm:pt modelId="{95485172-90FC-4A85-973E-788BD18D1299}" type="pres">
      <dgm:prSet presAssocID="{4B515311-DFE2-4301-9296-0956BFAA4115}" presName="hierRoot1" presStyleCnt="0"/>
      <dgm:spPr/>
    </dgm:pt>
    <dgm:pt modelId="{AFEAA038-0D3B-41B7-8446-F886A1DCE1AC}" type="pres">
      <dgm:prSet presAssocID="{4B515311-DFE2-4301-9296-0956BFAA4115}" presName="composite" presStyleCnt="0"/>
      <dgm:spPr/>
    </dgm:pt>
    <dgm:pt modelId="{D09FED78-61D9-4845-8C6D-2E83C380FAB7}" type="pres">
      <dgm:prSet presAssocID="{4B515311-DFE2-4301-9296-0956BFAA4115}" presName="background" presStyleLbl="node0" presStyleIdx="2" presStyleCnt="3"/>
      <dgm:spPr/>
    </dgm:pt>
    <dgm:pt modelId="{73597E34-3283-4E4C-82DF-5C7B27636475}" type="pres">
      <dgm:prSet presAssocID="{4B515311-DFE2-4301-9296-0956BFAA4115}" presName="text" presStyleLbl="fgAcc0" presStyleIdx="2" presStyleCnt="3">
        <dgm:presLayoutVars>
          <dgm:chPref val="3"/>
        </dgm:presLayoutVars>
      </dgm:prSet>
      <dgm:spPr/>
    </dgm:pt>
    <dgm:pt modelId="{1BBEDA05-26FE-4BD2-A9FA-0B5DDCB4751D}" type="pres">
      <dgm:prSet presAssocID="{4B515311-DFE2-4301-9296-0956BFAA4115}" presName="hierChild2" presStyleCnt="0"/>
      <dgm:spPr/>
    </dgm:pt>
  </dgm:ptLst>
  <dgm:cxnLst>
    <dgm:cxn modelId="{A472A322-D354-4B16-8850-5B0DF22A84CB}" type="presOf" srcId="{AB9D2FCF-5805-4F78-9F2B-5B386181E642}" destId="{69E62F01-A31C-45A9-BCEE-5A51A847DEB9}" srcOrd="0" destOrd="0" presId="urn:microsoft.com/office/officeart/2005/8/layout/hierarchy1"/>
    <dgm:cxn modelId="{4FF58A3A-A082-4987-B833-3DB32136D05B}" type="presOf" srcId="{4B515311-DFE2-4301-9296-0956BFAA4115}" destId="{73597E34-3283-4E4C-82DF-5C7B27636475}" srcOrd="0" destOrd="0" presId="urn:microsoft.com/office/officeart/2005/8/layout/hierarchy1"/>
    <dgm:cxn modelId="{3452BBA7-87C6-43B8-A750-1F7021CA0451}" srcId="{1921BE7B-FFCB-4B65-9A21-27AF78E1A718}" destId="{4B515311-DFE2-4301-9296-0956BFAA4115}" srcOrd="2" destOrd="0" parTransId="{72A680AE-A4C1-40B7-AFAF-A6F7B75FE6FF}" sibTransId="{422FCE69-055B-42E6-9639-E41A9037459E}"/>
    <dgm:cxn modelId="{95F7E4AB-D0A5-4892-B607-D427B6A898E6}" srcId="{1921BE7B-FFCB-4B65-9A21-27AF78E1A718}" destId="{AB9D2FCF-5805-4F78-9F2B-5B386181E642}" srcOrd="1" destOrd="0" parTransId="{B71D0EE1-CE1F-4E31-A03E-D471465C7515}" sibTransId="{F549D454-D296-4444-A1DB-223A459C3B5B}"/>
    <dgm:cxn modelId="{6973B4AE-A2E6-45F6-9523-DA0D67E98917}" type="presOf" srcId="{1921BE7B-FFCB-4B65-9A21-27AF78E1A718}" destId="{1D6EAEEF-E682-434E-B51D-B853BA6091C6}" srcOrd="0" destOrd="0" presId="urn:microsoft.com/office/officeart/2005/8/layout/hierarchy1"/>
    <dgm:cxn modelId="{56B70CB2-D1A0-4BB9-ADC6-5FA72C2FFEA7}" type="presOf" srcId="{F0C82EE9-FD64-4FAF-B65F-9EF7953B4C38}" destId="{184276F3-35F0-418A-81E0-0703DB463AEF}" srcOrd="0" destOrd="0" presId="urn:microsoft.com/office/officeart/2005/8/layout/hierarchy1"/>
    <dgm:cxn modelId="{CF0A32C7-7C2A-46F5-B10E-F102BBEA3E34}" srcId="{1921BE7B-FFCB-4B65-9A21-27AF78E1A718}" destId="{F0C82EE9-FD64-4FAF-B65F-9EF7953B4C38}" srcOrd="0" destOrd="0" parTransId="{29DA544A-0D45-44A1-B0CD-0E31006EEA37}" sibTransId="{12A569FA-E804-4333-B209-278078F09340}"/>
    <dgm:cxn modelId="{1703E60A-10CE-43A3-BB39-0FA097D0CF59}" type="presParOf" srcId="{1D6EAEEF-E682-434E-B51D-B853BA6091C6}" destId="{B94CBA69-74B4-4C66-95B0-A280901B92FE}" srcOrd="0" destOrd="0" presId="urn:microsoft.com/office/officeart/2005/8/layout/hierarchy1"/>
    <dgm:cxn modelId="{1629E5F2-E6E8-4651-ADAC-FA5DF83BC9DE}" type="presParOf" srcId="{B94CBA69-74B4-4C66-95B0-A280901B92FE}" destId="{D218F43D-80B6-4121-B82A-5A0B492C109A}" srcOrd="0" destOrd="0" presId="urn:microsoft.com/office/officeart/2005/8/layout/hierarchy1"/>
    <dgm:cxn modelId="{057AB0A1-823B-4BD1-912A-C46866E4C61B}" type="presParOf" srcId="{D218F43D-80B6-4121-B82A-5A0B492C109A}" destId="{D0B60A84-4AB6-47B4-B88E-127A6EB40DF9}" srcOrd="0" destOrd="0" presId="urn:microsoft.com/office/officeart/2005/8/layout/hierarchy1"/>
    <dgm:cxn modelId="{828B68C8-82B3-4119-96A4-706D72EEF138}" type="presParOf" srcId="{D218F43D-80B6-4121-B82A-5A0B492C109A}" destId="{184276F3-35F0-418A-81E0-0703DB463AEF}" srcOrd="1" destOrd="0" presId="urn:microsoft.com/office/officeart/2005/8/layout/hierarchy1"/>
    <dgm:cxn modelId="{6104767E-0670-4830-A67E-6CAFB6712864}" type="presParOf" srcId="{B94CBA69-74B4-4C66-95B0-A280901B92FE}" destId="{744912E4-94D9-413B-96D5-5ABFA1FAC8A0}" srcOrd="1" destOrd="0" presId="urn:microsoft.com/office/officeart/2005/8/layout/hierarchy1"/>
    <dgm:cxn modelId="{31E2B738-7361-4E78-A210-EB1004212C59}" type="presParOf" srcId="{1D6EAEEF-E682-434E-B51D-B853BA6091C6}" destId="{12CFBA2A-F65B-4A57-93A9-DB77104AFC39}" srcOrd="1" destOrd="0" presId="urn:microsoft.com/office/officeart/2005/8/layout/hierarchy1"/>
    <dgm:cxn modelId="{370BB717-3364-49A0-AAA7-C3113B57E87D}" type="presParOf" srcId="{12CFBA2A-F65B-4A57-93A9-DB77104AFC39}" destId="{40DFDA3A-C438-435E-8FE5-DE09ABF0CC28}" srcOrd="0" destOrd="0" presId="urn:microsoft.com/office/officeart/2005/8/layout/hierarchy1"/>
    <dgm:cxn modelId="{670E7C28-59E6-4270-815F-D2DE4434B337}" type="presParOf" srcId="{40DFDA3A-C438-435E-8FE5-DE09ABF0CC28}" destId="{9CB1EF22-19E3-485F-8183-1CD59065AF14}" srcOrd="0" destOrd="0" presId="urn:microsoft.com/office/officeart/2005/8/layout/hierarchy1"/>
    <dgm:cxn modelId="{A9BB7FC6-02EF-4A88-9700-3325474C3AB3}" type="presParOf" srcId="{40DFDA3A-C438-435E-8FE5-DE09ABF0CC28}" destId="{69E62F01-A31C-45A9-BCEE-5A51A847DEB9}" srcOrd="1" destOrd="0" presId="urn:microsoft.com/office/officeart/2005/8/layout/hierarchy1"/>
    <dgm:cxn modelId="{648F5D2E-C805-4E4A-8F30-E38929814AB2}" type="presParOf" srcId="{12CFBA2A-F65B-4A57-93A9-DB77104AFC39}" destId="{F9128B87-51A2-4E5E-B2CF-778551EC7228}" srcOrd="1" destOrd="0" presId="urn:microsoft.com/office/officeart/2005/8/layout/hierarchy1"/>
    <dgm:cxn modelId="{A8969BCD-E3E6-4BC0-8675-4A3381FD4B0C}" type="presParOf" srcId="{1D6EAEEF-E682-434E-B51D-B853BA6091C6}" destId="{95485172-90FC-4A85-973E-788BD18D1299}" srcOrd="2" destOrd="0" presId="urn:microsoft.com/office/officeart/2005/8/layout/hierarchy1"/>
    <dgm:cxn modelId="{33EE4B75-92A8-4481-ABA3-E8D8263CF602}" type="presParOf" srcId="{95485172-90FC-4A85-973E-788BD18D1299}" destId="{AFEAA038-0D3B-41B7-8446-F886A1DCE1AC}" srcOrd="0" destOrd="0" presId="urn:microsoft.com/office/officeart/2005/8/layout/hierarchy1"/>
    <dgm:cxn modelId="{C1135BAA-D22A-493C-A06A-30FD81D10529}" type="presParOf" srcId="{AFEAA038-0D3B-41B7-8446-F886A1DCE1AC}" destId="{D09FED78-61D9-4845-8C6D-2E83C380FAB7}" srcOrd="0" destOrd="0" presId="urn:microsoft.com/office/officeart/2005/8/layout/hierarchy1"/>
    <dgm:cxn modelId="{D7CEBD22-2B3C-4721-9902-9C21D9BCF56C}" type="presParOf" srcId="{AFEAA038-0D3B-41B7-8446-F886A1DCE1AC}" destId="{73597E34-3283-4E4C-82DF-5C7B27636475}" srcOrd="1" destOrd="0" presId="urn:microsoft.com/office/officeart/2005/8/layout/hierarchy1"/>
    <dgm:cxn modelId="{EF95DA2F-78A9-42EA-8EA2-A648B9233AAD}" type="presParOf" srcId="{95485172-90FC-4A85-973E-788BD18D1299}" destId="{1BBEDA05-26FE-4BD2-A9FA-0B5DDCB4751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93FBB3-FDD2-4606-B1D9-93DDFB23100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6_2" csCatId="accent6" phldr="1"/>
      <dgm:spPr/>
      <dgm:t>
        <a:bodyPr/>
        <a:lstStyle/>
        <a:p>
          <a:endParaRPr lang="en-US"/>
        </a:p>
      </dgm:t>
    </dgm:pt>
    <dgm:pt modelId="{EE540C16-E402-422C-B425-F059271949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We'll remove punctuation and special characters, to focus on the core content.</a:t>
          </a:r>
        </a:p>
      </dgm:t>
    </dgm:pt>
    <dgm:pt modelId="{95C8BCCD-995B-4049-B65C-72F99F5BE075}" type="parTrans" cxnId="{84562E0C-3EA2-4193-96A3-0ECF69357BF9}">
      <dgm:prSet/>
      <dgm:spPr/>
      <dgm:t>
        <a:bodyPr/>
        <a:lstStyle/>
        <a:p>
          <a:endParaRPr lang="en-US"/>
        </a:p>
      </dgm:t>
    </dgm:pt>
    <dgm:pt modelId="{2FB81952-4013-4B81-A99C-8E0EA60BC950}" type="sibTrans" cxnId="{84562E0C-3EA2-4193-96A3-0ECF69357BF9}">
      <dgm:prSet/>
      <dgm:spPr/>
      <dgm:t>
        <a:bodyPr/>
        <a:lstStyle/>
        <a:p>
          <a:endParaRPr lang="en-US"/>
        </a:p>
      </dgm:t>
    </dgm:pt>
    <dgm:pt modelId="{C946037F-6F96-4871-BCDA-3D7D1192636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We'll then split the essays into individual words, the building blocks the LSTM understands.</a:t>
          </a:r>
        </a:p>
      </dgm:t>
    </dgm:pt>
    <dgm:pt modelId="{BD168C80-D25C-4B59-BAD0-B6A21EA7ABF2}" type="parTrans" cxnId="{BFB969E9-6074-47AC-ADCB-880E7AB5A0FB}">
      <dgm:prSet/>
      <dgm:spPr/>
      <dgm:t>
        <a:bodyPr/>
        <a:lstStyle/>
        <a:p>
          <a:endParaRPr lang="en-US"/>
        </a:p>
      </dgm:t>
    </dgm:pt>
    <dgm:pt modelId="{1BC3DD9D-8797-4CBE-BAD8-12FF6997EB8B}" type="sibTrans" cxnId="{BFB969E9-6074-47AC-ADCB-880E7AB5A0FB}">
      <dgm:prSet/>
      <dgm:spPr/>
      <dgm:t>
        <a:bodyPr/>
        <a:lstStyle/>
        <a:p>
          <a:endParaRPr lang="en-US"/>
        </a:p>
      </dgm:t>
    </dgm:pt>
    <dgm:pt modelId="{B46876F2-9080-46AA-B55E-7C959281F1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Then, we will remove common words like "the" and "a" (stop words) that don't carry much meaning.</a:t>
          </a:r>
        </a:p>
      </dgm:t>
    </dgm:pt>
    <dgm:pt modelId="{6359EE76-AF6A-49D7-BFDE-B520F417CCBB}" type="parTrans" cxnId="{6A6554C9-6B7C-4875-BEFF-D8729D4ACF76}">
      <dgm:prSet/>
      <dgm:spPr/>
      <dgm:t>
        <a:bodyPr/>
        <a:lstStyle/>
        <a:p>
          <a:endParaRPr lang="en-US"/>
        </a:p>
      </dgm:t>
    </dgm:pt>
    <dgm:pt modelId="{9B9B4C49-B728-45DC-9EC6-816E697701EA}" type="sibTrans" cxnId="{6A6554C9-6B7C-4875-BEFF-D8729D4ACF76}">
      <dgm:prSet/>
      <dgm:spPr/>
      <dgm:t>
        <a:bodyPr/>
        <a:lstStyle/>
        <a:p>
          <a:endParaRPr lang="en-US"/>
        </a:p>
      </dgm:t>
    </dgm:pt>
    <dgm:pt modelId="{60AF9B6F-1C3E-428B-B808-220B56797217}" type="pres">
      <dgm:prSet presAssocID="{4193FBB3-FDD2-4606-B1D9-93DDFB23100F}" presName="root" presStyleCnt="0">
        <dgm:presLayoutVars>
          <dgm:dir/>
          <dgm:resizeHandles val="exact"/>
        </dgm:presLayoutVars>
      </dgm:prSet>
      <dgm:spPr/>
    </dgm:pt>
    <dgm:pt modelId="{719AE324-B642-4D38-A73D-945BCB03A559}" type="pres">
      <dgm:prSet presAssocID="{EE540C16-E402-422C-B425-F05927194913}" presName="compNode" presStyleCnt="0"/>
      <dgm:spPr/>
    </dgm:pt>
    <dgm:pt modelId="{7E0A9174-D9CF-42B2-8467-C874149BBC71}" type="pres">
      <dgm:prSet presAssocID="{EE540C16-E402-422C-B425-F05927194913}" presName="iconBgRect" presStyleLbl="bgShp" presStyleIdx="0" presStyleCnt="3"/>
      <dgm:spPr/>
    </dgm:pt>
    <dgm:pt modelId="{6BAC79F0-8E8C-445F-AD2E-7B1612BC7BE8}" type="pres">
      <dgm:prSet presAssocID="{EE540C16-E402-422C-B425-F0592719491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1440B167-FDA9-4A84-8A7F-37A94A30A8CD}" type="pres">
      <dgm:prSet presAssocID="{EE540C16-E402-422C-B425-F05927194913}" presName="spaceRect" presStyleCnt="0"/>
      <dgm:spPr/>
    </dgm:pt>
    <dgm:pt modelId="{3D488446-3B92-4B86-84EF-92F9E950FA3D}" type="pres">
      <dgm:prSet presAssocID="{EE540C16-E402-422C-B425-F05927194913}" presName="textRect" presStyleLbl="revTx" presStyleIdx="0" presStyleCnt="3">
        <dgm:presLayoutVars>
          <dgm:chMax val="1"/>
          <dgm:chPref val="1"/>
        </dgm:presLayoutVars>
      </dgm:prSet>
      <dgm:spPr/>
    </dgm:pt>
    <dgm:pt modelId="{8C2A0571-9DD5-45BC-8592-176A6C5EBED2}" type="pres">
      <dgm:prSet presAssocID="{2FB81952-4013-4B81-A99C-8E0EA60BC950}" presName="sibTrans" presStyleCnt="0"/>
      <dgm:spPr/>
    </dgm:pt>
    <dgm:pt modelId="{8298E15B-79FD-4484-81F3-84EF6434B0BA}" type="pres">
      <dgm:prSet presAssocID="{C946037F-6F96-4871-BCDA-3D7D1192636E}" presName="compNode" presStyleCnt="0"/>
      <dgm:spPr/>
    </dgm:pt>
    <dgm:pt modelId="{C76BD80C-E87B-4DB1-8CA4-E30A9AC7D60E}" type="pres">
      <dgm:prSet presAssocID="{C946037F-6F96-4871-BCDA-3D7D1192636E}" presName="iconBgRect" presStyleLbl="bgShp" presStyleIdx="1" presStyleCnt="3"/>
      <dgm:spPr/>
    </dgm:pt>
    <dgm:pt modelId="{CA763C16-ED5F-44F3-BD26-E2AB662DDB36}" type="pres">
      <dgm:prSet presAssocID="{C946037F-6F96-4871-BCDA-3D7D1192636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5D21107C-6E21-436D-B703-2BAA6036EC9A}" type="pres">
      <dgm:prSet presAssocID="{C946037F-6F96-4871-BCDA-3D7D1192636E}" presName="spaceRect" presStyleCnt="0"/>
      <dgm:spPr/>
    </dgm:pt>
    <dgm:pt modelId="{D8050EAD-B208-4F0B-8554-10C52F3ADD0A}" type="pres">
      <dgm:prSet presAssocID="{C946037F-6F96-4871-BCDA-3D7D1192636E}" presName="textRect" presStyleLbl="revTx" presStyleIdx="1" presStyleCnt="3">
        <dgm:presLayoutVars>
          <dgm:chMax val="1"/>
          <dgm:chPref val="1"/>
        </dgm:presLayoutVars>
      </dgm:prSet>
      <dgm:spPr/>
    </dgm:pt>
    <dgm:pt modelId="{EF4FFE7C-BAB4-4ADD-9D80-2000B63C3A41}" type="pres">
      <dgm:prSet presAssocID="{1BC3DD9D-8797-4CBE-BAD8-12FF6997EB8B}" presName="sibTrans" presStyleCnt="0"/>
      <dgm:spPr/>
    </dgm:pt>
    <dgm:pt modelId="{71EA5BFE-1F8F-4495-B396-21B1840E55DD}" type="pres">
      <dgm:prSet presAssocID="{B46876F2-9080-46AA-B55E-7C959281F1F4}" presName="compNode" presStyleCnt="0"/>
      <dgm:spPr/>
    </dgm:pt>
    <dgm:pt modelId="{901AD73D-982B-4BC3-BAE8-112A24911E61}" type="pres">
      <dgm:prSet presAssocID="{B46876F2-9080-46AA-B55E-7C959281F1F4}" presName="iconBgRect" presStyleLbl="bgShp" presStyleIdx="2" presStyleCnt="3"/>
      <dgm:spPr/>
    </dgm:pt>
    <dgm:pt modelId="{8087D6C0-75D9-40FE-898B-E79599C76DFF}" type="pres">
      <dgm:prSet presAssocID="{B46876F2-9080-46AA-B55E-7C959281F1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 Sign"/>
        </a:ext>
      </dgm:extLst>
    </dgm:pt>
    <dgm:pt modelId="{6EC947BF-E9D9-411B-8589-2FF23E5635F0}" type="pres">
      <dgm:prSet presAssocID="{B46876F2-9080-46AA-B55E-7C959281F1F4}" presName="spaceRect" presStyleCnt="0"/>
      <dgm:spPr/>
    </dgm:pt>
    <dgm:pt modelId="{05C2409B-80EF-4A06-802A-6E68FA3AA4B5}" type="pres">
      <dgm:prSet presAssocID="{B46876F2-9080-46AA-B55E-7C959281F1F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6775D05-9A1D-46AA-8B2B-804D6CFD38CB}" type="presOf" srcId="{4193FBB3-FDD2-4606-B1D9-93DDFB23100F}" destId="{60AF9B6F-1C3E-428B-B808-220B56797217}" srcOrd="0" destOrd="0" presId="urn:microsoft.com/office/officeart/2018/5/layout/IconCircleLabelList"/>
    <dgm:cxn modelId="{84562E0C-3EA2-4193-96A3-0ECF69357BF9}" srcId="{4193FBB3-FDD2-4606-B1D9-93DDFB23100F}" destId="{EE540C16-E402-422C-B425-F05927194913}" srcOrd="0" destOrd="0" parTransId="{95C8BCCD-995B-4049-B65C-72F99F5BE075}" sibTransId="{2FB81952-4013-4B81-A99C-8E0EA60BC950}"/>
    <dgm:cxn modelId="{0D63F947-7ADB-430B-92CF-271C19B59AF2}" type="presOf" srcId="{B46876F2-9080-46AA-B55E-7C959281F1F4}" destId="{05C2409B-80EF-4A06-802A-6E68FA3AA4B5}" srcOrd="0" destOrd="0" presId="urn:microsoft.com/office/officeart/2018/5/layout/IconCircleLabelList"/>
    <dgm:cxn modelId="{9E4D146C-94A3-4EA3-A901-09E61572BC94}" type="presOf" srcId="{C946037F-6F96-4871-BCDA-3D7D1192636E}" destId="{D8050EAD-B208-4F0B-8554-10C52F3ADD0A}" srcOrd="0" destOrd="0" presId="urn:microsoft.com/office/officeart/2018/5/layout/IconCircleLabelList"/>
    <dgm:cxn modelId="{3AE0A5C7-EAB3-47AC-9E7F-D5956E0BB2CD}" type="presOf" srcId="{EE540C16-E402-422C-B425-F05927194913}" destId="{3D488446-3B92-4B86-84EF-92F9E950FA3D}" srcOrd="0" destOrd="0" presId="urn:microsoft.com/office/officeart/2018/5/layout/IconCircleLabelList"/>
    <dgm:cxn modelId="{6A6554C9-6B7C-4875-BEFF-D8729D4ACF76}" srcId="{4193FBB3-FDD2-4606-B1D9-93DDFB23100F}" destId="{B46876F2-9080-46AA-B55E-7C959281F1F4}" srcOrd="2" destOrd="0" parTransId="{6359EE76-AF6A-49D7-BFDE-B520F417CCBB}" sibTransId="{9B9B4C49-B728-45DC-9EC6-816E697701EA}"/>
    <dgm:cxn modelId="{BFB969E9-6074-47AC-ADCB-880E7AB5A0FB}" srcId="{4193FBB3-FDD2-4606-B1D9-93DDFB23100F}" destId="{C946037F-6F96-4871-BCDA-3D7D1192636E}" srcOrd="1" destOrd="0" parTransId="{BD168C80-D25C-4B59-BAD0-B6A21EA7ABF2}" sibTransId="{1BC3DD9D-8797-4CBE-BAD8-12FF6997EB8B}"/>
    <dgm:cxn modelId="{9272F274-0F69-4B53-AD5D-B401B9E0BF1D}" type="presParOf" srcId="{60AF9B6F-1C3E-428B-B808-220B56797217}" destId="{719AE324-B642-4D38-A73D-945BCB03A559}" srcOrd="0" destOrd="0" presId="urn:microsoft.com/office/officeart/2018/5/layout/IconCircleLabelList"/>
    <dgm:cxn modelId="{73B04223-760E-440E-968C-1685EE9F9AEC}" type="presParOf" srcId="{719AE324-B642-4D38-A73D-945BCB03A559}" destId="{7E0A9174-D9CF-42B2-8467-C874149BBC71}" srcOrd="0" destOrd="0" presId="urn:microsoft.com/office/officeart/2018/5/layout/IconCircleLabelList"/>
    <dgm:cxn modelId="{A0B63344-96F9-4085-B4FA-B86DCF2016E5}" type="presParOf" srcId="{719AE324-B642-4D38-A73D-945BCB03A559}" destId="{6BAC79F0-8E8C-445F-AD2E-7B1612BC7BE8}" srcOrd="1" destOrd="0" presId="urn:microsoft.com/office/officeart/2018/5/layout/IconCircleLabelList"/>
    <dgm:cxn modelId="{9E934856-5516-4ACA-B8D6-AB8D3E6417CA}" type="presParOf" srcId="{719AE324-B642-4D38-A73D-945BCB03A559}" destId="{1440B167-FDA9-4A84-8A7F-37A94A30A8CD}" srcOrd="2" destOrd="0" presId="urn:microsoft.com/office/officeart/2018/5/layout/IconCircleLabelList"/>
    <dgm:cxn modelId="{C5FB95CC-F166-4930-B599-BB3D5E92D609}" type="presParOf" srcId="{719AE324-B642-4D38-A73D-945BCB03A559}" destId="{3D488446-3B92-4B86-84EF-92F9E950FA3D}" srcOrd="3" destOrd="0" presId="urn:microsoft.com/office/officeart/2018/5/layout/IconCircleLabelList"/>
    <dgm:cxn modelId="{76BAEE38-8AD2-43F3-B0B2-92F7D8FCEA2D}" type="presParOf" srcId="{60AF9B6F-1C3E-428B-B808-220B56797217}" destId="{8C2A0571-9DD5-45BC-8592-176A6C5EBED2}" srcOrd="1" destOrd="0" presId="urn:microsoft.com/office/officeart/2018/5/layout/IconCircleLabelList"/>
    <dgm:cxn modelId="{D99AAD04-CF86-45EA-9337-65708000DD51}" type="presParOf" srcId="{60AF9B6F-1C3E-428B-B808-220B56797217}" destId="{8298E15B-79FD-4484-81F3-84EF6434B0BA}" srcOrd="2" destOrd="0" presId="urn:microsoft.com/office/officeart/2018/5/layout/IconCircleLabelList"/>
    <dgm:cxn modelId="{622089A8-AD34-4818-A0D1-5A5EBC54056E}" type="presParOf" srcId="{8298E15B-79FD-4484-81F3-84EF6434B0BA}" destId="{C76BD80C-E87B-4DB1-8CA4-E30A9AC7D60E}" srcOrd="0" destOrd="0" presId="urn:microsoft.com/office/officeart/2018/5/layout/IconCircleLabelList"/>
    <dgm:cxn modelId="{F669CCA9-1733-4F21-BA1A-53C2BEF14995}" type="presParOf" srcId="{8298E15B-79FD-4484-81F3-84EF6434B0BA}" destId="{CA763C16-ED5F-44F3-BD26-E2AB662DDB36}" srcOrd="1" destOrd="0" presId="urn:microsoft.com/office/officeart/2018/5/layout/IconCircleLabelList"/>
    <dgm:cxn modelId="{A1FC7384-FB09-49DE-BDDB-B717C878F93A}" type="presParOf" srcId="{8298E15B-79FD-4484-81F3-84EF6434B0BA}" destId="{5D21107C-6E21-436D-B703-2BAA6036EC9A}" srcOrd="2" destOrd="0" presId="urn:microsoft.com/office/officeart/2018/5/layout/IconCircleLabelList"/>
    <dgm:cxn modelId="{D65B3074-BC49-44DC-9CEC-68C66D0FEB6B}" type="presParOf" srcId="{8298E15B-79FD-4484-81F3-84EF6434B0BA}" destId="{D8050EAD-B208-4F0B-8554-10C52F3ADD0A}" srcOrd="3" destOrd="0" presId="urn:microsoft.com/office/officeart/2018/5/layout/IconCircleLabelList"/>
    <dgm:cxn modelId="{AA7806CF-8F68-4810-A5F1-2ED8731EB70E}" type="presParOf" srcId="{60AF9B6F-1C3E-428B-B808-220B56797217}" destId="{EF4FFE7C-BAB4-4ADD-9D80-2000B63C3A41}" srcOrd="3" destOrd="0" presId="urn:microsoft.com/office/officeart/2018/5/layout/IconCircleLabelList"/>
    <dgm:cxn modelId="{8D4349A6-3F1D-4FB5-B16E-3F892574885C}" type="presParOf" srcId="{60AF9B6F-1C3E-428B-B808-220B56797217}" destId="{71EA5BFE-1F8F-4495-B396-21B1840E55DD}" srcOrd="4" destOrd="0" presId="urn:microsoft.com/office/officeart/2018/5/layout/IconCircleLabelList"/>
    <dgm:cxn modelId="{FB9C19B9-D78E-4F13-AC20-5BDBD55CC093}" type="presParOf" srcId="{71EA5BFE-1F8F-4495-B396-21B1840E55DD}" destId="{901AD73D-982B-4BC3-BAE8-112A24911E61}" srcOrd="0" destOrd="0" presId="urn:microsoft.com/office/officeart/2018/5/layout/IconCircleLabelList"/>
    <dgm:cxn modelId="{D0B13166-D2F2-4A27-A63F-27883A7FEF00}" type="presParOf" srcId="{71EA5BFE-1F8F-4495-B396-21B1840E55DD}" destId="{8087D6C0-75D9-40FE-898B-E79599C76DFF}" srcOrd="1" destOrd="0" presId="urn:microsoft.com/office/officeart/2018/5/layout/IconCircleLabelList"/>
    <dgm:cxn modelId="{9FD44DF3-D0CE-4654-8F50-5A66AB0A8AB1}" type="presParOf" srcId="{71EA5BFE-1F8F-4495-B396-21B1840E55DD}" destId="{6EC947BF-E9D9-411B-8589-2FF23E5635F0}" srcOrd="2" destOrd="0" presId="urn:microsoft.com/office/officeart/2018/5/layout/IconCircleLabelList"/>
    <dgm:cxn modelId="{63D6ECFB-FC88-437A-88A1-15C8E73573AC}" type="presParOf" srcId="{71EA5BFE-1F8F-4495-B396-21B1840E55DD}" destId="{05C2409B-80EF-4A06-802A-6E68FA3AA4B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B60A84-4AB6-47B4-B88E-127A6EB40DF9}">
      <dsp:nvSpPr>
        <dsp:cNvPr id="0" name=""/>
        <dsp:cNvSpPr/>
      </dsp:nvSpPr>
      <dsp:spPr>
        <a:xfrm>
          <a:off x="0" y="999088"/>
          <a:ext cx="2733823" cy="1735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276F3-35F0-418A-81E0-0703DB463AEF}">
      <dsp:nvSpPr>
        <dsp:cNvPr id="0" name=""/>
        <dsp:cNvSpPr/>
      </dsp:nvSpPr>
      <dsp:spPr>
        <a:xfrm>
          <a:off x="303758" y="1287658"/>
          <a:ext cx="2733823" cy="1735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Traditional grading is slow and subjective.</a:t>
          </a:r>
          <a:endParaRPr lang="en-US" sz="2000" kern="1200"/>
        </a:p>
      </dsp:txBody>
      <dsp:txXfrm>
        <a:off x="354603" y="1338503"/>
        <a:ext cx="2632133" cy="1634288"/>
      </dsp:txXfrm>
    </dsp:sp>
    <dsp:sp modelId="{9CB1EF22-19E3-485F-8183-1CD59065AF14}">
      <dsp:nvSpPr>
        <dsp:cNvPr id="0" name=""/>
        <dsp:cNvSpPr/>
      </dsp:nvSpPr>
      <dsp:spPr>
        <a:xfrm>
          <a:off x="3341340" y="999088"/>
          <a:ext cx="2733823" cy="1735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62F01-A31C-45A9-BCEE-5A51A847DEB9}">
      <dsp:nvSpPr>
        <dsp:cNvPr id="0" name=""/>
        <dsp:cNvSpPr/>
      </dsp:nvSpPr>
      <dsp:spPr>
        <a:xfrm>
          <a:off x="3645098" y="1287658"/>
          <a:ext cx="2733823" cy="1735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Automated scoring offers faster turnaround, reduce bias, and provides valuable data for educators.</a:t>
          </a:r>
          <a:endParaRPr lang="en-US" sz="2000" kern="1200"/>
        </a:p>
      </dsp:txBody>
      <dsp:txXfrm>
        <a:off x="3695943" y="1338503"/>
        <a:ext cx="2632133" cy="1634288"/>
      </dsp:txXfrm>
    </dsp:sp>
    <dsp:sp modelId="{D09FED78-61D9-4845-8C6D-2E83C380FAB7}">
      <dsp:nvSpPr>
        <dsp:cNvPr id="0" name=""/>
        <dsp:cNvSpPr/>
      </dsp:nvSpPr>
      <dsp:spPr>
        <a:xfrm>
          <a:off x="6682680" y="999088"/>
          <a:ext cx="2733823" cy="1735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97E34-3283-4E4C-82DF-5C7B27636475}">
      <dsp:nvSpPr>
        <dsp:cNvPr id="0" name=""/>
        <dsp:cNvSpPr/>
      </dsp:nvSpPr>
      <dsp:spPr>
        <a:xfrm>
          <a:off x="6986438" y="1287658"/>
          <a:ext cx="2733823" cy="1735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This technology can improve efficiency and student learning outcomes.</a:t>
          </a:r>
          <a:endParaRPr lang="en-US" sz="2000" kern="1200"/>
        </a:p>
      </dsp:txBody>
      <dsp:txXfrm>
        <a:off x="7037283" y="1338503"/>
        <a:ext cx="2632133" cy="16342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A9174-D9CF-42B2-8467-C874149BBC71}">
      <dsp:nvSpPr>
        <dsp:cNvPr id="0" name=""/>
        <dsp:cNvSpPr/>
      </dsp:nvSpPr>
      <dsp:spPr>
        <a:xfrm>
          <a:off x="614286" y="504180"/>
          <a:ext cx="1749937" cy="17499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AC79F0-8E8C-445F-AD2E-7B1612BC7BE8}">
      <dsp:nvSpPr>
        <dsp:cNvPr id="0" name=""/>
        <dsp:cNvSpPr/>
      </dsp:nvSpPr>
      <dsp:spPr>
        <a:xfrm>
          <a:off x="987223" y="877117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88446-3B92-4B86-84EF-92F9E950FA3D}">
      <dsp:nvSpPr>
        <dsp:cNvPr id="0" name=""/>
        <dsp:cNvSpPr/>
      </dsp:nvSpPr>
      <dsp:spPr>
        <a:xfrm>
          <a:off x="54880" y="2799180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We'll remove punctuation and special characters, to focus on the core content.</a:t>
          </a:r>
        </a:p>
      </dsp:txBody>
      <dsp:txXfrm>
        <a:off x="54880" y="2799180"/>
        <a:ext cx="2868750" cy="720000"/>
      </dsp:txXfrm>
    </dsp:sp>
    <dsp:sp modelId="{C76BD80C-E87B-4DB1-8CA4-E30A9AC7D60E}">
      <dsp:nvSpPr>
        <dsp:cNvPr id="0" name=""/>
        <dsp:cNvSpPr/>
      </dsp:nvSpPr>
      <dsp:spPr>
        <a:xfrm>
          <a:off x="3985067" y="504180"/>
          <a:ext cx="1749937" cy="17499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763C16-ED5F-44F3-BD26-E2AB662DDB36}">
      <dsp:nvSpPr>
        <dsp:cNvPr id="0" name=""/>
        <dsp:cNvSpPr/>
      </dsp:nvSpPr>
      <dsp:spPr>
        <a:xfrm>
          <a:off x="4358005" y="877117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50EAD-B208-4F0B-8554-10C52F3ADD0A}">
      <dsp:nvSpPr>
        <dsp:cNvPr id="0" name=""/>
        <dsp:cNvSpPr/>
      </dsp:nvSpPr>
      <dsp:spPr>
        <a:xfrm>
          <a:off x="3425661" y="2799180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We'll then split the essays into individual words, the building blocks the LSTM understands.</a:t>
          </a:r>
        </a:p>
      </dsp:txBody>
      <dsp:txXfrm>
        <a:off x="3425661" y="2799180"/>
        <a:ext cx="2868750" cy="720000"/>
      </dsp:txXfrm>
    </dsp:sp>
    <dsp:sp modelId="{901AD73D-982B-4BC3-BAE8-112A24911E61}">
      <dsp:nvSpPr>
        <dsp:cNvPr id="0" name=""/>
        <dsp:cNvSpPr/>
      </dsp:nvSpPr>
      <dsp:spPr>
        <a:xfrm>
          <a:off x="7355849" y="504180"/>
          <a:ext cx="1749937" cy="17499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87D6C0-75D9-40FE-898B-E79599C76DFF}">
      <dsp:nvSpPr>
        <dsp:cNvPr id="0" name=""/>
        <dsp:cNvSpPr/>
      </dsp:nvSpPr>
      <dsp:spPr>
        <a:xfrm>
          <a:off x="7728786" y="877117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2409B-80EF-4A06-802A-6E68FA3AA4B5}">
      <dsp:nvSpPr>
        <dsp:cNvPr id="0" name=""/>
        <dsp:cNvSpPr/>
      </dsp:nvSpPr>
      <dsp:spPr>
        <a:xfrm>
          <a:off x="6796442" y="2799180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Then, we will remove common words like "the" and "a" (stop words) that don't carry much meaning.</a:t>
          </a:r>
        </a:p>
      </dsp:txBody>
      <dsp:txXfrm>
        <a:off x="6796442" y="2799180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Automated Essay Scoring with LSTM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 fontScale="85000" lnSpcReduction="20000"/>
          </a:bodyPr>
          <a:lstStyle/>
          <a:p>
            <a:r>
              <a:rPr lang="en-US">
                <a:solidFill>
                  <a:srgbClr val="FFFFFF"/>
                </a:solidFill>
              </a:rPr>
              <a:t>Bhaskar Vora (235819680)</a:t>
            </a:r>
          </a:p>
          <a:p>
            <a:r>
              <a:rPr lang="en-US">
                <a:solidFill>
                  <a:srgbClr val="FFFFFF"/>
                </a:solidFill>
              </a:rPr>
              <a:t>Raj Sangani (235828600)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2DC26D-8B9B-4CC1-B3CC-D3EA0FB1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142A7ED6-7815-A135-5A3A-8FB7F2BB6E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8198" r="-1" b="4726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398F9-99F2-A773-4692-8DBD4FA8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684437" cy="5571066"/>
          </a:xfrm>
        </p:spPr>
        <p:txBody>
          <a:bodyPr>
            <a:normAutofit/>
          </a:bodyPr>
          <a:lstStyle/>
          <a:p>
            <a:pPr algn="r"/>
            <a:r>
              <a:rPr lang="en-US"/>
              <a:t>Unleashing the Power: Training the LSTM for Essay Analysis</a:t>
            </a:r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B7ADC3-53A0-44F2-914A-78CADAF3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A6CC2-24BF-F31E-D512-E4F0E9B9E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371" y="643467"/>
            <a:ext cx="6574112" cy="5571066"/>
          </a:xfrm>
        </p:spPr>
        <p:txBody>
          <a:bodyPr anchor="ctr">
            <a:normAutofit/>
          </a:bodyPr>
          <a:lstStyle/>
          <a:p>
            <a:r>
              <a:rPr lang="en-US"/>
              <a:t>We've preprocessed the essays and transformed them into feature vectors. Now, it's time to train our LSTM model!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053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910A8-E67C-0433-6B40-F5366F1C5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/>
              <a:t>Training Process: K-Fold Cross validation 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0106-1055-CA3B-A42F-6946FA9CF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The code utilizes K-Fold cross-validation to evaluate the model's performance more robustly.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The data is split into 5 folds (groups). In each fold: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A portion of the data is used for training (training set).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Another portion is used for validation during training (validation set).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The remaining unseen portion is used for testing after training (test set)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In each fold, a new LSTM model instance is created.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The model is trained on the training data vectors and their corresponding target values for a specified number of epochs</a:t>
            </a:r>
          </a:p>
          <a:p>
            <a:endParaRPr lang="en-IN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1A93378F-ECB6-F85E-10EF-2AC028C614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8" r="47632" b="-1"/>
          <a:stretch/>
        </p:blipFill>
        <p:spPr>
          <a:xfrm>
            <a:off x="7552266" y="10"/>
            <a:ext cx="463973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07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7C82-ED77-EBD7-6836-50FEAF884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606236"/>
            <a:ext cx="5902061" cy="1499616"/>
          </a:xfrm>
        </p:spPr>
        <p:txBody>
          <a:bodyPr>
            <a:normAutofit/>
          </a:bodyPr>
          <a:lstStyle/>
          <a:p>
            <a:r>
              <a:rPr lang="en-IN"/>
              <a:t>Model Architecture: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A77E7-321A-8821-6988-0E5DC0D69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902061" cy="3931920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The figure defines a Sequential model architecture with LSTM layers.</a:t>
            </a:r>
          </a:p>
          <a:p>
            <a:pPr marL="0" indent="0">
              <a:buNone/>
            </a:pPr>
            <a:r>
              <a:rPr lang="en-US"/>
              <a:t>The first LSTM layer has 300 hidden units (matching the feature vector size).</a:t>
            </a:r>
          </a:p>
          <a:p>
            <a:pPr marL="0" indent="0">
              <a:buNone/>
            </a:pPr>
            <a:r>
              <a:rPr lang="en-US"/>
              <a:t>The second LSTM layer has 64 hidden units and recurrent dropout </a:t>
            </a:r>
            <a:r>
              <a:rPr lang="en-US">
                <a:latin typeface="TW Cen MT"/>
              </a:rPr>
              <a:t> for regularization (preventing overfitting)</a:t>
            </a:r>
            <a:r>
              <a:rPr lang="en-US"/>
              <a:t>.</a:t>
            </a:r>
          </a:p>
          <a:p>
            <a:pPr marL="0" indent="0">
              <a:buNone/>
            </a:pPr>
            <a:r>
              <a:rPr lang="en-US"/>
              <a:t>A Dense layer with 1 unit and </a:t>
            </a:r>
            <a:r>
              <a:rPr lang="en-US" err="1"/>
              <a:t>ReLU</a:t>
            </a:r>
            <a:r>
              <a:rPr lang="en-US"/>
              <a:t> activation predicts the target value.</a:t>
            </a:r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3FF1A1-8277-B7F9-157D-7CDFF6C3C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490" y="640080"/>
            <a:ext cx="372320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95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FAD9-62E3-985F-CD91-6B1FCA084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4216310"/>
          </a:xfrm>
        </p:spPr>
        <p:txBody>
          <a:bodyPr>
            <a:normAutofit fontScale="90000"/>
          </a:bodyPr>
          <a:lstStyle/>
          <a:p>
            <a:br>
              <a:rPr lang="en-US" sz="4000"/>
            </a:br>
            <a:r>
              <a:rPr lang="en-US" sz="4000"/>
              <a:t>COhen's Kappa score :</a:t>
            </a:r>
            <a:r>
              <a:rPr lang="en-US" sz="4000">
                <a:ea typeface="+mj-lt"/>
                <a:cs typeface="+mj-lt"/>
              </a:rPr>
              <a:t>is a statistic that is used to measure inter-rater reliability (and also intra-rater reliability) for qualitative (categorical) items.</a:t>
            </a:r>
            <a:br>
              <a:rPr lang="en-US" sz="4000">
                <a:ea typeface="+mj-lt"/>
                <a:cs typeface="+mj-lt"/>
              </a:rPr>
            </a:br>
            <a:br>
              <a:rPr lang="en-US" sz="4000">
                <a:ea typeface="+mj-lt"/>
                <a:cs typeface="+mj-lt"/>
              </a:rPr>
            </a:br>
            <a:r>
              <a:rPr lang="en-US" sz="2800">
                <a:ea typeface="+mj-lt"/>
                <a:cs typeface="+mj-lt"/>
              </a:rPr>
              <a:t>&lt; 0: No agreement</a:t>
            </a:r>
            <a:endParaRPr lang="en-US" sz="2800"/>
          </a:p>
          <a:p>
            <a:r>
              <a:rPr lang="en-US" sz="2800">
                <a:ea typeface="+mj-lt"/>
                <a:cs typeface="+mj-lt"/>
              </a:rPr>
              <a:t>0-0.20: Slight agreement</a:t>
            </a:r>
            <a:endParaRPr lang="en-US" sz="2800"/>
          </a:p>
          <a:p>
            <a:r>
              <a:rPr lang="en-US" sz="2800">
                <a:ea typeface="+mj-lt"/>
                <a:cs typeface="+mj-lt"/>
              </a:rPr>
              <a:t>0.21-0.40: Fair agreement</a:t>
            </a:r>
            <a:endParaRPr lang="en-US" sz="2800"/>
          </a:p>
          <a:p>
            <a:r>
              <a:rPr lang="en-US" sz="2800">
                <a:ea typeface="+mj-lt"/>
                <a:cs typeface="+mj-lt"/>
              </a:rPr>
              <a:t>0.41-0.60: Moderate agreement</a:t>
            </a:r>
            <a:endParaRPr lang="en-US" sz="2800"/>
          </a:p>
          <a:p>
            <a:r>
              <a:rPr lang="en-US" sz="2800">
                <a:ea typeface="+mj-lt"/>
                <a:cs typeface="+mj-lt"/>
              </a:rPr>
              <a:t>0.61-0.80: Substantial agreement</a:t>
            </a:r>
            <a:endParaRPr lang="en-US" sz="2800"/>
          </a:p>
          <a:p>
            <a:r>
              <a:rPr lang="en-US" sz="2800">
                <a:ea typeface="+mj-lt"/>
                <a:cs typeface="+mj-lt"/>
              </a:rPr>
              <a:t>0.81-1: Almost perfect agreement</a:t>
            </a:r>
            <a:endParaRPr lang="en-US" sz="2800"/>
          </a:p>
          <a:p>
            <a:endParaRPr lang="en-US" sz="4000">
              <a:ea typeface="+mj-lt"/>
              <a:cs typeface="+mj-lt"/>
            </a:endParaRPr>
          </a:p>
        </p:txBody>
      </p:sp>
      <p:pic>
        <p:nvPicPr>
          <p:cNvPr id="4" name="Content Placeholder 3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496DBEBD-4882-BCD9-B836-FB19E2157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9186" t="-112" r="35858" b="558"/>
          <a:stretch/>
        </p:blipFill>
        <p:spPr>
          <a:xfrm>
            <a:off x="163644" y="4907828"/>
            <a:ext cx="10057681" cy="892987"/>
          </a:xfrm>
        </p:spPr>
      </p:pic>
    </p:spTree>
    <p:extLst>
      <p:ext uri="{BB962C8B-B14F-4D97-AF65-F5344CB8AC3E}">
        <p14:creationId xmlns:p14="http://schemas.microsoft.com/office/powerpoint/2010/main" val="1979619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8BADC-D2A9-9C8B-2136-EFDA7998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setS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6AE149A7-5ACA-15C2-BA7E-9007749D9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948" y="2236802"/>
            <a:ext cx="8867912" cy="4143843"/>
          </a:xfrm>
        </p:spPr>
      </p:pic>
    </p:spTree>
    <p:extLst>
      <p:ext uri="{BB962C8B-B14F-4D97-AF65-F5344CB8AC3E}">
        <p14:creationId xmlns:p14="http://schemas.microsoft.com/office/powerpoint/2010/main" val="52971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071C-7B37-5F08-890C-90086272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PRompt</a:t>
            </a:r>
            <a:r>
              <a:rPr lang="en-US"/>
              <a:t> to answer questions</a:t>
            </a:r>
          </a:p>
        </p:txBody>
      </p:sp>
      <p:pic>
        <p:nvPicPr>
          <p:cNvPr id="4" name="Content Placeholder 3" descr="A screenshot of a web page&#10;&#10;Description automatically generated">
            <a:extLst>
              <a:ext uri="{FF2B5EF4-FFF2-40B4-BE49-F238E27FC236}">
                <a16:creationId xmlns:a16="http://schemas.microsoft.com/office/drawing/2014/main" id="{1FEBA589-1507-D734-DA50-844986DD6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557" y="2350660"/>
            <a:ext cx="8702260" cy="4015518"/>
          </a:xfrm>
        </p:spPr>
      </p:pic>
    </p:spTree>
    <p:extLst>
      <p:ext uri="{BB962C8B-B14F-4D97-AF65-F5344CB8AC3E}">
        <p14:creationId xmlns:p14="http://schemas.microsoft.com/office/powerpoint/2010/main" val="2421402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C52D-73D9-1669-FCE7-970454E4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GRaded</a:t>
            </a:r>
            <a:r>
              <a:rPr lang="en-US"/>
              <a:t> result in real world scenario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CF60BCD1-B878-BEA3-1133-F58FD6424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339" y="2297622"/>
            <a:ext cx="8028607" cy="4243069"/>
          </a:xfrm>
        </p:spPr>
      </p:pic>
    </p:spTree>
    <p:extLst>
      <p:ext uri="{BB962C8B-B14F-4D97-AF65-F5344CB8AC3E}">
        <p14:creationId xmlns:p14="http://schemas.microsoft.com/office/powerpoint/2010/main" val="3502282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F31F-A832-5504-9EE4-513B85BF3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7CC8D-75A3-8825-EEB9-7DAA032D7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Arial" panose="020B0602020104020603" pitchFamily="34" charset="0"/>
              <a:buChar char="•"/>
            </a:pPr>
            <a:r>
              <a:rPr lang="en-US" sz="3200">
                <a:latin typeface="Tw Cen MT Condensed"/>
              </a:rPr>
              <a:t>Implement the model on LMS (Learning Management System)</a:t>
            </a:r>
          </a:p>
          <a:p>
            <a:pPr>
              <a:buFont typeface="Arial" panose="020B0602020104020603" pitchFamily="34" charset="0"/>
              <a:buChar char="•"/>
            </a:pPr>
            <a:r>
              <a:rPr lang="en-CA" sz="3200">
                <a:latin typeface="Tw Cen MT Condensed"/>
              </a:rPr>
              <a:t>Use of ensemble method to mitigate the risk of overfitting</a:t>
            </a:r>
            <a:endParaRPr lang="en-US" sz="3200">
              <a:latin typeface="Tw Cen MT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419832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F247-9312-3708-467D-922CE393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8B78B-880B-9790-2848-EC25C03A3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Arial" panose="020B0602020104020603" pitchFamily="34" charset="0"/>
              <a:buChar char="•"/>
            </a:pPr>
            <a:r>
              <a:rPr lang="en-US">
                <a:ea typeface="+mn-lt"/>
                <a:cs typeface="+mn-lt"/>
              </a:rPr>
              <a:t>A Neural Approach to Automated Essay Scoring Kaveh Taghipour and Hwee Tou Ng Department of Computer Science National University of Singapore</a:t>
            </a:r>
          </a:p>
          <a:p>
            <a:pPr>
              <a:buFont typeface="Arial" panose="020B0602020104020603" pitchFamily="34" charset="0"/>
              <a:buChar char="•"/>
            </a:pPr>
            <a:r>
              <a:rPr lang="en-US">
                <a:ea typeface="+mn-lt"/>
                <a:cs typeface="+mn-lt"/>
              </a:rPr>
              <a:t>Automatic Text Scoring Using Neural Networks from University of Cambridge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5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0491D-E9F1-731B-F848-3B52C2F50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IN"/>
              <a:t>Why automated essay scoring?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86D9814-CFD9-64F7-2E70-B4594613F2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35677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799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09556B-EAE9-4435-B409-0519F2CB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7" cy="6858000"/>
          </a:xfrm>
          <a:prstGeom prst="rect">
            <a:avLst/>
          </a:prstGeom>
          <a:solidFill>
            <a:srgbClr val="CAA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7585F-AD15-D8E6-7D16-C72000A7B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07027" cy="1499616"/>
          </a:xfrm>
        </p:spPr>
        <p:txBody>
          <a:bodyPr>
            <a:normAutofit/>
          </a:bodyPr>
          <a:lstStyle/>
          <a:p>
            <a:r>
              <a:rPr lang="en-US" sz="3900">
                <a:solidFill>
                  <a:srgbClr val="FFFFFF"/>
                </a:solidFill>
              </a:rPr>
              <a:t>Unlocking Sequence Power: LSTM Networks for Essay Scoring</a:t>
            </a:r>
            <a:endParaRPr lang="en-IN" sz="390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14CCBE-423E-41B2-A9F3-82679F49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32428-AC2A-C2FC-DEB5-7DCBD69DB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07027" cy="402336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LSTMs (Long Short-Term Memory) networks are a type of recurrent neural network (RNN) architecture.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Unlike standard RNNs, LSTMs can learn from long sequences of data by addressing vanishing gradient problems.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This makes them ideal for tasks like automated essay scoring, where understanding the context of words across sentences is crucial.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6B98D2-5A9D-8841-FC23-11AD482344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44" r="22301"/>
          <a:stretch/>
        </p:blipFill>
        <p:spPr>
          <a:xfrm>
            <a:off x="7552266" y="10"/>
            <a:ext cx="463973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E4371-CDC6-B1CC-8C21-F257C09C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/>
              <a:t>Choosing the Right Tool: LSTM vs BERT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B8380-AFB7-BA9F-8E37-1BD5BC2AA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Both LSTM and BERT are powerful for NLP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LSTMs: Simpler, efficient for long-term dependencies in sequences.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We choose LSTMs for:</a:t>
            </a:r>
          </a:p>
          <a:p>
            <a:pPr marL="264795" lvl="1">
              <a:buFont typeface="Arial" panose="020B0604020202020204" pitchFamily="34" charset="0"/>
              <a:buChar char="•"/>
            </a:pPr>
            <a:r>
              <a:rPr lang="en-US" sz="1700">
                <a:ea typeface="+mn-lt"/>
                <a:cs typeface="+mn-lt"/>
              </a:rPr>
              <a:t>LSTM excels in tasks requiring sequential understanding, such as analyzing essay flow, which is crucial in automated essay scoring.</a:t>
            </a:r>
            <a:endParaRPr lang="en-US" sz="1700"/>
          </a:p>
          <a:p>
            <a:pPr marL="264795" lvl="1">
              <a:buFont typeface="Arial" panose="020B0604020202020204" pitchFamily="34" charset="0"/>
              <a:buChar char="•"/>
            </a:pPr>
            <a:r>
              <a:rPr lang="en-US" sz="1700"/>
              <a:t>Good accuracy/efficiency balance for essay scoring.</a:t>
            </a:r>
          </a:p>
          <a:p>
            <a:pPr marL="264795" lvl="1">
              <a:buFont typeface="Arial" panose="020B0604020202020204" pitchFamily="34" charset="0"/>
              <a:buChar char="•"/>
            </a:pPr>
            <a:r>
              <a:rPr lang="en-US" sz="1700">
                <a:ea typeface="+mn-lt"/>
                <a:cs typeface="+mn-lt"/>
              </a:rPr>
              <a:t>In resource-constrained scenarios, LSTM's lighter architecture outperforms BERT.</a:t>
            </a:r>
            <a:endParaRPr lang="en-US" sz="1700"/>
          </a:p>
          <a:p>
            <a:pPr marL="264795" lvl="1">
              <a:buFont typeface="Arial" panose="020B0604020202020204" pitchFamily="34" charset="0"/>
              <a:buChar char="•"/>
            </a:pPr>
            <a:r>
              <a:rPr lang="en-US" sz="1700">
                <a:ea typeface="+mn-lt"/>
                <a:cs typeface="+mn-lt"/>
              </a:rPr>
              <a:t>LSTM captures nuanced relationships within essays better than BERT.</a:t>
            </a:r>
          </a:p>
          <a:p>
            <a:pPr marL="264795" lvl="1">
              <a:buFont typeface="Arial" panose="020B0604020202020204" pitchFamily="34" charset="0"/>
              <a:buChar char="•"/>
            </a:pPr>
            <a:r>
              <a:rPr lang="en-US" sz="1700">
                <a:ea typeface="+mn-lt"/>
                <a:cs typeface="+mn-lt"/>
              </a:rPr>
              <a:t>LSTM offers better interpretability, aiding scoring transparency.</a:t>
            </a:r>
            <a:endParaRPr lang="en-US" sz="1700"/>
          </a:p>
        </p:txBody>
      </p:sp>
      <p:pic>
        <p:nvPicPr>
          <p:cNvPr id="6" name="Picture 5" descr="A diagram of a cell structure&#10;&#10;Description automatically generated">
            <a:extLst>
              <a:ext uri="{FF2B5EF4-FFF2-40B4-BE49-F238E27FC236}">
                <a16:creationId xmlns:a16="http://schemas.microsoft.com/office/drawing/2014/main" id="{7A6E7496-6407-4069-BB7F-EB1728E89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165" y="2284431"/>
            <a:ext cx="4777947" cy="321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7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09556B-EAE9-4435-B409-0519F2CB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7" cy="6858000"/>
          </a:xfrm>
          <a:prstGeom prst="rect">
            <a:avLst/>
          </a:prstGeom>
          <a:solidFill>
            <a:srgbClr val="4F39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D6CB3-CF3B-5E79-0EF2-1598EF525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07027" cy="149961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Our Training Ground: The Hewlett Foundation Essay Scoring Dataset</a:t>
            </a:r>
            <a:endParaRPr lang="en-IN" sz="280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14CCBE-423E-41B2-A9F3-82679F49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32D3E-6B7A-3812-3B7E-ADB7DFECA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07027" cy="402336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To train our automated essay scoring model, we'll leverage a valuable dataset from the Hewlett Foundation.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This dataset consists of student-written essays on various topics, accompanied by human expert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The essays cover a range of grade levels and writing styles, providing a comprehensive training ground for our LSTM model.</a:t>
            </a:r>
          </a:p>
          <a:p>
            <a:pPr>
              <a:spcBef>
                <a:spcPts val="1000"/>
              </a:spcBef>
              <a:spcAft>
                <a:spcPts val="0"/>
              </a:spcAft>
              <a:buFont typeface="Tw Cen MT" panose="020B0604020202020204" pitchFamily="34" charset="0"/>
              <a:buChar char=" "/>
            </a:pPr>
            <a:r>
              <a:rPr lang="en-US" sz="1700" b="1">
                <a:solidFill>
                  <a:srgbClr val="FFFFFF"/>
                </a:solidFill>
                <a:latin typeface="TW Cen MT"/>
                <a:cs typeface="Segoe UI"/>
              </a:rPr>
              <a:t>Key Dataset Columns:</a:t>
            </a:r>
            <a:endParaRPr lang="en-US" sz="1700">
              <a:solidFill>
                <a:srgbClr val="FFFFFF"/>
              </a:solidFill>
              <a:latin typeface="TW Cen MT"/>
              <a:cs typeface="Segoe UI"/>
            </a:endParaRP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Tw Cen MT Condensed"/>
                <a:cs typeface="Arial"/>
              </a:rPr>
              <a:t>essay_id: Unique identifier for each individual student essay.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Tw Cen MT Condensed"/>
                <a:cs typeface="Arial"/>
              </a:rPr>
              <a:t>essay_set: Identification number for each set of essays.</a:t>
            </a:r>
            <a:endParaRPr lang="en-US" sz="1700">
              <a:solidFill>
                <a:srgbClr val="FFFFFF"/>
              </a:solidFill>
              <a:latin typeface="Tw Cen MT Condensed"/>
            </a:endParaRP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Tw Cen MT Condensed"/>
                <a:cs typeface="Arial"/>
              </a:rPr>
              <a:t>essay: ASCII text of the student's response.</a:t>
            </a:r>
            <a:endParaRPr lang="en-US" sz="1700">
              <a:solidFill>
                <a:srgbClr val="FFFFFF"/>
              </a:solidFill>
              <a:latin typeface="Tw Cen MT Condensed"/>
            </a:endParaRP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Tw Cen MT Condensed"/>
                <a:cs typeface="Arial"/>
              </a:rPr>
              <a:t>domain1_score: Resolved score between the raters for each essay.</a:t>
            </a:r>
            <a:br>
              <a:rPr lang="en-US" sz="1700">
                <a:solidFill>
                  <a:srgbClr val="FFFFFF"/>
                </a:solidFill>
                <a:latin typeface="TW Cen MT"/>
              </a:rPr>
            </a:br>
            <a:endParaRPr lang="en-US" sz="1700">
              <a:solidFill>
                <a:srgbClr val="FFFFFF"/>
              </a:solidFill>
            </a:endParaRPr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C16942D0-E168-E533-C26F-BA1D0A9B89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74" r="30170"/>
          <a:stretch/>
        </p:blipFill>
        <p:spPr>
          <a:xfrm>
            <a:off x="7552266" y="10"/>
            <a:ext cx="463973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0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064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66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2067" name="Straight Connector 2066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68" name="Rectangle 2067">
            <a:extLst>
              <a:ext uri="{FF2B5EF4-FFF2-40B4-BE49-F238E27FC236}">
                <a16:creationId xmlns:a16="http://schemas.microsoft.com/office/drawing/2014/main" id="{2A85F7B3-F4E6-4FBF-B74E-43CAB468F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ED204-5850-58CA-4809-AC990543D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480940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Transforming text to numbers (Preprocessing data)</a:t>
            </a:r>
          </a:p>
        </p:txBody>
      </p:sp>
      <p:cxnSp>
        <p:nvCxnSpPr>
          <p:cNvPr id="2069" name="Straight Connector 2068">
            <a:extLst>
              <a:ext uri="{FF2B5EF4-FFF2-40B4-BE49-F238E27FC236}">
                <a16:creationId xmlns:a16="http://schemas.microsoft.com/office/drawing/2014/main" id="{73741D5B-1709-4CDB-963A-CC3C74941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475488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text to numbers Archives - libreofficehelp.com">
            <a:extLst>
              <a:ext uri="{FF2B5EF4-FFF2-40B4-BE49-F238E27FC236}">
                <a16:creationId xmlns:a16="http://schemas.microsoft.com/office/drawing/2014/main" id="{9C797D98-31C4-AEF0-5348-46F5C20B0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2952" y="1607557"/>
            <a:ext cx="5458968" cy="364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90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87C4-B14F-75F5-02BD-7251A5F60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IN"/>
              <a:t>Cleaning and tokenization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582EFD-F1C0-319B-1541-A7BD1C07EF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666808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602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F6C4-2C98-B174-E68A-7A2F93116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IN"/>
              <a:t>Sentence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669E0-9A7F-78A5-343D-CB4CF1D13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754880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/>
              <a:t>We'll further segment the essays into individual sentences. This allows the LSTM to potentially analyze the flow of ideas within the essay.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3080" name="Picture 8" descr="guide. Natural Language Processing ...">
            <a:extLst>
              <a:ext uri="{FF2B5EF4-FFF2-40B4-BE49-F238E27FC236}">
                <a16:creationId xmlns:a16="http://schemas.microsoft.com/office/drawing/2014/main" id="{D1A5AF25-EEED-81DE-51F4-DD5111EF9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7922" y="3103856"/>
            <a:ext cx="4526278" cy="238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9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14EA5-A354-8F99-EA34-5297C5F5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/>
              <a:t>Feature Vector Creation (Google News 300):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4FFB2-3E6F-ACA5-E766-51C778931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Here, we leverage the power of the Google News 300 model, a pre-trained word embedding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This model assigns a unique 300-dimensional numerical vector to each word, capturing its meaning and relationship with other words based on a massive dataset of news articles.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Imagine a dictionary where each word has a 300-dimensional code representing its meaning and connection to other words.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We can then convert each sentence into a single feature vector by averaging the word vectors within that sentence. This feature vector becomes a numerical summary of the sentence's meaning, enriched by the context captured in the Google News 300 model.</a:t>
            </a:r>
            <a:endParaRPr lang="en-IN" sz="1700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D90F71A9-ECED-1EEA-3AE0-62FC724EDE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26" r="4634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4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861</Words>
  <Application>Microsoft Office PowerPoint</Application>
  <PresentationFormat>Widescreen</PresentationFormat>
  <Paragraphs>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TW Cen MT</vt:lpstr>
      <vt:lpstr>TW Cen MT</vt:lpstr>
      <vt:lpstr>Tw Cen MT Condensed</vt:lpstr>
      <vt:lpstr>Wingdings 3</vt:lpstr>
      <vt:lpstr>Integral</vt:lpstr>
      <vt:lpstr>Automated Essay Scoring with LSTM Networks</vt:lpstr>
      <vt:lpstr>Why automated essay scoring?</vt:lpstr>
      <vt:lpstr>Unlocking Sequence Power: LSTM Networks for Essay Scoring</vt:lpstr>
      <vt:lpstr>Choosing the Right Tool: LSTM vs BERT</vt:lpstr>
      <vt:lpstr>Our Training Ground: The Hewlett Foundation Essay Scoring Dataset</vt:lpstr>
      <vt:lpstr>Transforming text to numbers (Preprocessing data)</vt:lpstr>
      <vt:lpstr>Cleaning and tokenization</vt:lpstr>
      <vt:lpstr>Sentence Tokenization</vt:lpstr>
      <vt:lpstr>Feature Vector Creation (Google News 300):</vt:lpstr>
      <vt:lpstr>Unleashing the Power: Training the LSTM for Essay Analysis</vt:lpstr>
      <vt:lpstr>Training Process: K-Fold Cross validation </vt:lpstr>
      <vt:lpstr>Model Architecture:</vt:lpstr>
      <vt:lpstr> COhen's Kappa score :is a statistic that is used to measure inter-rater reliability (and also intra-rater reliability) for qualitative (categorical) items.  &lt; 0: No agreement 0-0.20: Slight agreement 0.21-0.40: Fair agreement 0.41-0.60: Moderate agreement 0.61-0.80: Substantial agreement 0.81-1: Almost perfect agreement </vt:lpstr>
      <vt:lpstr>Question setS</vt:lpstr>
      <vt:lpstr>PRompt to answer questions</vt:lpstr>
      <vt:lpstr>GRaded result in real world scenario</vt:lpstr>
      <vt:lpstr>Future enhancements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RAJ SANGANI</dc:creator>
  <cp:lastModifiedBy>RAJ SANGANI</cp:lastModifiedBy>
  <cp:revision>1</cp:revision>
  <dcterms:created xsi:type="dcterms:W3CDTF">2024-04-03T00:50:09Z</dcterms:created>
  <dcterms:modified xsi:type="dcterms:W3CDTF">2024-04-03T20:03:48Z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