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2" r:id="rId2"/>
    <p:sldId id="346" r:id="rId3"/>
    <p:sldId id="338" r:id="rId4"/>
    <p:sldId id="349" r:id="rId5"/>
    <p:sldId id="347" r:id="rId6"/>
    <p:sldId id="348" r:id="rId7"/>
    <p:sldId id="350" r:id="rId8"/>
    <p:sldId id="357" r:id="rId9"/>
    <p:sldId id="351" r:id="rId10"/>
    <p:sldId id="353" r:id="rId11"/>
    <p:sldId id="358" r:id="rId12"/>
    <p:sldId id="359" r:id="rId13"/>
    <p:sldId id="360" r:id="rId14"/>
    <p:sldId id="354" r:id="rId15"/>
    <p:sldId id="34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1pPr>
    <a:lvl2pPr marL="0" marR="0" indent="2286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2pPr>
    <a:lvl3pPr marL="0" marR="0" indent="4572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3pPr>
    <a:lvl4pPr marL="0" marR="0" indent="6858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4pPr>
    <a:lvl5pPr marL="0" marR="0" indent="9144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5pPr>
    <a:lvl6pPr marL="0" marR="0" indent="11430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6pPr>
    <a:lvl7pPr marL="0" marR="0" indent="13716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7pPr>
    <a:lvl8pPr marL="0" marR="0" indent="16002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8pPr>
    <a:lvl9pPr marL="0" marR="0" indent="182880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5766F3"/>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SapientSansLight"/>
          <a:ea typeface="SapientSansLight"/>
          <a:cs typeface="SapientSansLight"/>
        </a:font>
        <a:srgbClr val="000000"/>
      </a:tcTxStyle>
      <a:tcStyle>
        <a:tcBdr>
          <a:left>
            <a:ln w="12700" cap="flat">
              <a:solidFill>
                <a:srgbClr val="DCDEE0"/>
              </a:solidFill>
              <a:prstDash val="solid"/>
              <a:round/>
            </a:ln>
          </a:left>
          <a:right>
            <a:ln w="12700" cap="flat">
              <a:solidFill>
                <a:srgbClr val="DCDEE0"/>
              </a:solidFill>
              <a:prstDash val="solid"/>
              <a:round/>
            </a:ln>
          </a:right>
          <a:top>
            <a:ln w="12700" cap="flat">
              <a:solidFill>
                <a:srgbClr val="DCDEE0"/>
              </a:solidFill>
              <a:prstDash val="solid"/>
              <a:round/>
            </a:ln>
          </a:top>
          <a:bottom>
            <a:ln w="12700" cap="flat">
              <a:solidFill>
                <a:srgbClr val="DCDEE0"/>
              </a:solidFill>
              <a:prstDash val="solid"/>
              <a:round/>
            </a:ln>
          </a:bottom>
          <a:insideH>
            <a:ln w="12700" cap="flat">
              <a:solidFill>
                <a:srgbClr val="DCDEE0"/>
              </a:solidFill>
              <a:prstDash val="solid"/>
              <a:round/>
            </a:ln>
          </a:insideH>
          <a:insideV>
            <a:ln w="12700" cap="flat">
              <a:solidFill>
                <a:srgbClr val="DCDEE0"/>
              </a:solidFill>
              <a:prstDash val="solid"/>
              <a:round/>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ff" i="off">
        <a:font>
          <a:latin typeface="SapientSansMedium"/>
          <a:ea typeface="SapientSansMedium"/>
          <a:cs typeface="SapientSansMedium"/>
        </a:font>
        <a:srgbClr val="000000"/>
      </a:tcTxStyle>
      <a:tcStyle>
        <a:tcBdr>
          <a:left>
            <a:ln w="12700" cap="flat">
              <a:solidFill>
                <a:srgbClr val="DCDEE0"/>
              </a:solidFill>
              <a:prstDash val="solid"/>
              <a:round/>
            </a:ln>
          </a:left>
          <a:right>
            <a:ln w="12700" cap="flat">
              <a:solidFill>
                <a:srgbClr val="DCDEE0"/>
              </a:solidFill>
              <a:prstDash val="solid"/>
              <a:round/>
            </a:ln>
          </a:right>
          <a:top>
            <a:ln w="12700" cap="flat">
              <a:noFill/>
              <a:miter lim="400000"/>
            </a:ln>
          </a:top>
          <a:bottom>
            <a:ln w="38100" cap="flat">
              <a:solidFill>
                <a:srgbClr val="E6E6E6"/>
              </a:solidFill>
              <a:prstDash val="solid"/>
              <a:round/>
            </a:ln>
          </a:bottom>
          <a:insideH>
            <a:ln w="12700" cap="flat">
              <a:solidFill>
                <a:srgbClr val="000000"/>
              </a:solidFill>
              <a:custDash>
                <a:ds d="200000" sp="200000"/>
              </a:custDash>
              <a:miter lim="400000"/>
            </a:ln>
          </a:insideH>
          <a:insideV>
            <a:ln w="12700" cap="flat">
              <a:solidFill>
                <a:srgbClr val="DCDEE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333" autoAdjust="0"/>
  </p:normalViewPr>
  <p:slideViewPr>
    <p:cSldViewPr snapToGrid="0" snapToObjects="1">
      <p:cViewPr varScale="1">
        <p:scale>
          <a:sx n="35" d="100"/>
          <a:sy n="35" d="100"/>
        </p:scale>
        <p:origin x="756" y="6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2" name="Shape 462"/>
          <p:cNvSpPr>
            <a:spLocks noGrp="1" noRot="1" noChangeAspect="1"/>
          </p:cNvSpPr>
          <p:nvPr>
            <p:ph type="sldImg"/>
          </p:nvPr>
        </p:nvSpPr>
        <p:spPr>
          <a:xfrm>
            <a:off x="1143000" y="685800"/>
            <a:ext cx="4572000" cy="3429000"/>
          </a:xfrm>
          <a:prstGeom prst="rect">
            <a:avLst/>
          </a:prstGeom>
        </p:spPr>
        <p:txBody>
          <a:bodyPr/>
          <a:lstStyle/>
          <a:p>
            <a:endParaRPr/>
          </a:p>
        </p:txBody>
      </p:sp>
      <p:sp>
        <p:nvSpPr>
          <p:cNvPr id="463" name="Shape 46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defTabSz="457200" latinLnBrk="0">
      <a:lnSpc>
        <a:spcPct val="125000"/>
      </a:lnSpc>
      <a:defRPr sz="2200">
        <a:latin typeface="Avenir Roman"/>
        <a:ea typeface="Avenir Roman"/>
        <a:cs typeface="Avenir Roman"/>
        <a:sym typeface="Avenir Roman"/>
      </a:defRPr>
    </a:lvl1pPr>
    <a:lvl2pPr indent="228600" defTabSz="457200" latinLnBrk="0">
      <a:lnSpc>
        <a:spcPct val="125000"/>
      </a:lnSpc>
      <a:defRPr sz="2200">
        <a:latin typeface="Avenir Roman"/>
        <a:ea typeface="Avenir Roman"/>
        <a:cs typeface="Avenir Roman"/>
        <a:sym typeface="Avenir Roman"/>
      </a:defRPr>
    </a:lvl2pPr>
    <a:lvl3pPr indent="457200" defTabSz="457200" latinLnBrk="0">
      <a:lnSpc>
        <a:spcPct val="125000"/>
      </a:lnSpc>
      <a:defRPr sz="2200">
        <a:latin typeface="Avenir Roman"/>
        <a:ea typeface="Avenir Roman"/>
        <a:cs typeface="Avenir Roman"/>
        <a:sym typeface="Avenir Roman"/>
      </a:defRPr>
    </a:lvl3pPr>
    <a:lvl4pPr indent="685800" defTabSz="457200" latinLnBrk="0">
      <a:lnSpc>
        <a:spcPct val="125000"/>
      </a:lnSpc>
      <a:defRPr sz="2200">
        <a:latin typeface="Avenir Roman"/>
        <a:ea typeface="Avenir Roman"/>
        <a:cs typeface="Avenir Roman"/>
        <a:sym typeface="Avenir Roman"/>
      </a:defRPr>
    </a:lvl4pPr>
    <a:lvl5pPr indent="914400" defTabSz="457200" latinLnBrk="0">
      <a:lnSpc>
        <a:spcPct val="125000"/>
      </a:lnSpc>
      <a:defRPr sz="2200">
        <a:latin typeface="Avenir Roman"/>
        <a:ea typeface="Avenir Roman"/>
        <a:cs typeface="Avenir Roman"/>
        <a:sym typeface="Avenir Roman"/>
      </a:defRPr>
    </a:lvl5pPr>
    <a:lvl6pPr indent="1143000" defTabSz="457200" latinLnBrk="0">
      <a:lnSpc>
        <a:spcPct val="125000"/>
      </a:lnSpc>
      <a:defRPr sz="2200">
        <a:latin typeface="Avenir Roman"/>
        <a:ea typeface="Avenir Roman"/>
        <a:cs typeface="Avenir Roman"/>
        <a:sym typeface="Avenir Roman"/>
      </a:defRPr>
    </a:lvl6pPr>
    <a:lvl7pPr indent="1371600" defTabSz="457200" latinLnBrk="0">
      <a:lnSpc>
        <a:spcPct val="125000"/>
      </a:lnSpc>
      <a:defRPr sz="2200">
        <a:latin typeface="Avenir Roman"/>
        <a:ea typeface="Avenir Roman"/>
        <a:cs typeface="Avenir Roman"/>
        <a:sym typeface="Avenir Roman"/>
      </a:defRPr>
    </a:lvl7pPr>
    <a:lvl8pPr indent="1600200" defTabSz="457200" latinLnBrk="0">
      <a:lnSpc>
        <a:spcPct val="125000"/>
      </a:lnSpc>
      <a:defRPr sz="2200">
        <a:latin typeface="Avenir Roman"/>
        <a:ea typeface="Avenir Roman"/>
        <a:cs typeface="Avenir Roman"/>
        <a:sym typeface="Avenir Roman"/>
      </a:defRPr>
    </a:lvl8pPr>
    <a:lvl9pPr indent="1828800" defTabSz="457200" latinLnBrk="0">
      <a:lnSpc>
        <a:spcPct val="125000"/>
      </a:lnSpc>
      <a:defRPr sz="22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2200" b="0" i="0" dirty="0">
                <a:effectLst/>
                <a:latin typeface="Avenir Roman"/>
                <a:ea typeface="Avenir Roman"/>
                <a:cs typeface="Avenir Roman"/>
                <a:sym typeface="Avenir Roman"/>
              </a:rPr>
              <a:t>Practitioners say that the stationary time-series is the one with no trend - fluctuates around the constant mean and has constant variance.</a:t>
            </a:r>
          </a:p>
          <a:p>
            <a:pPr fontAlgn="base"/>
            <a:r>
              <a:rPr lang="en-US" sz="2200" b="0" i="0" dirty="0">
                <a:effectLst/>
                <a:latin typeface="Avenir Roman"/>
                <a:ea typeface="Avenir Roman"/>
                <a:cs typeface="Avenir Roman"/>
                <a:sym typeface="Avenir Roman"/>
              </a:rPr>
              <a:t>Covariance between different lags is constant, it doesn't depend on absolute location in time-series. For example, the covariance between t and t-1 (first order lag) should always be the same (for the period from 1960-1970 same as for the period from 1965-1975 or any other period).</a:t>
            </a:r>
          </a:p>
          <a:p>
            <a:pPr fontAlgn="base"/>
            <a:r>
              <a:rPr lang="en-US" sz="2200" b="0" i="0" dirty="0">
                <a:effectLst/>
                <a:latin typeface="Avenir Roman"/>
                <a:ea typeface="Avenir Roman"/>
                <a:cs typeface="Avenir Roman"/>
                <a:sym typeface="Avenir Roman"/>
              </a:rPr>
              <a:t>In non-stationary processes there is no long-run mean to which the series reverts; so we say that non-stationary time series do not mean revert. In that case, the variance depends on absolute position in time-series and variance goes to infinity as time goes on. Technically speaking, auto-correlations to not decay with time, but in small samples they do disappear - although slowly.</a:t>
            </a:r>
          </a:p>
          <a:p>
            <a:pPr fontAlgn="base"/>
            <a:r>
              <a:rPr lang="en-US" sz="2200" b="0" i="0" dirty="0">
                <a:effectLst/>
                <a:latin typeface="Avenir Roman"/>
                <a:ea typeface="Avenir Roman"/>
                <a:cs typeface="Avenir Roman"/>
                <a:sym typeface="Avenir Roman"/>
              </a:rPr>
              <a:t>In stationary processes, shocks are temporary and dissipate (lose energy) over time. After a while, they do not contribute to the new time-series values. For example, something which happened log time ago (long enough) such as World War II, had an impact, but, it the time-series today is the same as if World War II never happened, we would say that shock lost its energy or dissipated. Stationarity is especially important as many classical econometric theories are derived under the assumptions of stationarity.</a:t>
            </a:r>
          </a:p>
          <a:p>
            <a:pPr fontAlgn="base"/>
            <a:r>
              <a:rPr lang="en-US" sz="2200" b="0" i="0" dirty="0">
                <a:effectLst/>
                <a:latin typeface="Avenir Roman"/>
                <a:ea typeface="Avenir Roman"/>
                <a:cs typeface="Avenir Roman"/>
                <a:sym typeface="Avenir Roman"/>
              </a:rPr>
              <a:t>A strong form of stationarity is when the distribution of a time-series is exactly the same trough time. In other words, the distribution of original time-series is exactly same as lagged time-series (by any number of lags) or even sub-segments of the time-series. For example, strong form also suggests that the distribution should be the same even for a sub-segments 1950-1960, 1960-1970 or even overlapping periods such as 1950-1960 and 1950-1980. This form of stationarity is called strong because it doesn't assume any distribution. It only says the probability distribution should be the same. In the case of weak stationarity, we defined distribution by its mean and variance. We could do this simplification because implicitly we assumed normal distribution, and normal distribution is fully defined by its mean and variance or standard deviation. This is nothing but saying that probability measure of the sequence (within time-series) is the same as that for lagged/shifted sequence of values within same time-series.</a:t>
            </a:r>
          </a:p>
        </p:txBody>
      </p:sp>
    </p:spTree>
    <p:extLst>
      <p:ext uri="{BB962C8B-B14F-4D97-AF65-F5344CB8AC3E}">
        <p14:creationId xmlns:p14="http://schemas.microsoft.com/office/powerpoint/2010/main" val="153234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2200" b="0" i="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316261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2200" b="0" i="0" dirty="0">
                <a:effectLst/>
                <a:latin typeface="Avenir Roman"/>
                <a:ea typeface="Avenir Roman"/>
                <a:cs typeface="Avenir Roman"/>
                <a:sym typeface="Avenir Roman"/>
              </a:rPr>
              <a:t>Practitioners say that the stationary time-series is the one with no trend - fluctuates around the constant mean and has constant variance.</a:t>
            </a:r>
          </a:p>
          <a:p>
            <a:pPr fontAlgn="base"/>
            <a:r>
              <a:rPr lang="en-US" sz="2200" b="0" i="0" dirty="0">
                <a:effectLst/>
                <a:latin typeface="Avenir Roman"/>
                <a:ea typeface="Avenir Roman"/>
                <a:cs typeface="Avenir Roman"/>
                <a:sym typeface="Avenir Roman"/>
              </a:rPr>
              <a:t>Covariance between different lags is constant, it doesn't depend on absolute location in time-series. For example, the covariance between t and t-1 (first order lag) should always be the same (for the period from 1960-1970 same as for the period from 1965-1975 or any other period).</a:t>
            </a:r>
          </a:p>
          <a:p>
            <a:pPr fontAlgn="base"/>
            <a:r>
              <a:rPr lang="en-US" sz="2200" b="0" i="0" dirty="0">
                <a:effectLst/>
                <a:latin typeface="Avenir Roman"/>
                <a:ea typeface="Avenir Roman"/>
                <a:cs typeface="Avenir Roman"/>
                <a:sym typeface="Avenir Roman"/>
              </a:rPr>
              <a:t>In non-stationary processes there is no long-run mean to which the series reverts; so we say that non-stationary time series do not mean revert. In that case, the variance depends on absolute position in time-series and variance goes to infinity as time goes on. Technically speaking, auto-correlations to not decay with time, but in small samples they do disappear - although slowly.</a:t>
            </a:r>
          </a:p>
          <a:p>
            <a:pPr fontAlgn="base"/>
            <a:r>
              <a:rPr lang="en-US" sz="2200" b="0" i="0" dirty="0">
                <a:effectLst/>
                <a:latin typeface="Avenir Roman"/>
                <a:ea typeface="Avenir Roman"/>
                <a:cs typeface="Avenir Roman"/>
                <a:sym typeface="Avenir Roman"/>
              </a:rPr>
              <a:t>In stationary processes, shocks are temporary and dissipate (lose energy) over time. After a while, they do not contribute to the new time-series values. For example, something which happened log time ago (long enough) such as World War II, had an impact, but, it the time-series today is the same as if World War II never happened, we would say that shock lost its energy or dissipated. Stationarity is especially important as many classical econometric theories are derived under the assumptions of stationarity.</a:t>
            </a:r>
          </a:p>
          <a:p>
            <a:pPr fontAlgn="base"/>
            <a:r>
              <a:rPr lang="en-US" sz="2200" b="0" i="0" dirty="0">
                <a:effectLst/>
                <a:latin typeface="Avenir Roman"/>
                <a:ea typeface="Avenir Roman"/>
                <a:cs typeface="Avenir Roman"/>
                <a:sym typeface="Avenir Roman"/>
              </a:rPr>
              <a:t>A strong form of stationarity is when the distribution of a time-series is exactly the same trough time. In other words, the distribution of original time-series is exactly same as lagged time-series (by any number of lags) or even sub-segments of the time-series. For example, strong form also suggests that the distribution should be the same even for a sub-segments 1950-1960, 1960-1970 or even overlapping periods such as 1950-1960 and 1950-1980. This form of stationarity is called strong because it doesn't assume any distribution. It only says the probability distribution should be the same. In the case of weak stationarity, we defined distribution by its mean and variance. We could do this simplification because implicitly we assumed normal distribution, and normal distribution is fully defined by its mean and variance or standard deviation. This is nothing but saying that probability measure of the sequence (within time-series) is the same as that for lagged/shifted sequence of values within same time-series.</a:t>
            </a:r>
          </a:p>
        </p:txBody>
      </p:sp>
    </p:spTree>
    <p:extLst>
      <p:ext uri="{BB962C8B-B14F-4D97-AF65-F5344CB8AC3E}">
        <p14:creationId xmlns:p14="http://schemas.microsoft.com/office/powerpoint/2010/main" val="90575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2200" b="0" i="0" dirty="0">
                <a:effectLst/>
                <a:latin typeface="Avenir Roman"/>
                <a:ea typeface="Avenir Roman"/>
                <a:cs typeface="Avenir Roman"/>
                <a:sym typeface="Avenir Roman"/>
              </a:rPr>
              <a:t>Practitioners say that the stationary time-series is the one with no trend - fluctuates around the constant mean and has constant variance.</a:t>
            </a:r>
          </a:p>
          <a:p>
            <a:pPr fontAlgn="base"/>
            <a:r>
              <a:rPr lang="en-US" sz="2200" b="0" i="0" dirty="0">
                <a:effectLst/>
                <a:latin typeface="Avenir Roman"/>
                <a:ea typeface="Avenir Roman"/>
                <a:cs typeface="Avenir Roman"/>
                <a:sym typeface="Avenir Roman"/>
              </a:rPr>
              <a:t>Covariance between different lags is constant, it doesn't depend on absolute location in time-series. For example, the covariance between t and t-1 (first order lag) should always be the same (for the period from 1960-1970 same as for the period from 1965-1975 or any other period).</a:t>
            </a:r>
          </a:p>
          <a:p>
            <a:pPr fontAlgn="base"/>
            <a:r>
              <a:rPr lang="en-US" sz="2200" b="0" i="0" dirty="0">
                <a:effectLst/>
                <a:latin typeface="Avenir Roman"/>
                <a:ea typeface="Avenir Roman"/>
                <a:cs typeface="Avenir Roman"/>
                <a:sym typeface="Avenir Roman"/>
              </a:rPr>
              <a:t>In non-stationary processes there is no long-run mean to which the series reverts; so we say that non-stationary time series do not mean revert. In that case, the variance depends on absolute position in time-series and variance goes to infinity as time goes on. Technically speaking, auto-correlations to not decay with time, but in small samples they do disappear - although slowly.</a:t>
            </a:r>
          </a:p>
          <a:p>
            <a:pPr fontAlgn="base"/>
            <a:r>
              <a:rPr lang="en-US" sz="2200" b="0" i="0" dirty="0">
                <a:effectLst/>
                <a:latin typeface="Avenir Roman"/>
                <a:ea typeface="Avenir Roman"/>
                <a:cs typeface="Avenir Roman"/>
                <a:sym typeface="Avenir Roman"/>
              </a:rPr>
              <a:t>In stationary processes, shocks are temporary and dissipate (lose energy) over time. After a while, they do not contribute to the new time-series values. For example, something which happened log time ago (long enough) such as World War II, had an impact, but, it the time-series today is the same as if World War II never happened, we would say that shock lost its energy or dissipated. Stationarity is especially important as many classical econometric theories are derived under the assumptions of stationarity.</a:t>
            </a:r>
          </a:p>
          <a:p>
            <a:pPr fontAlgn="base"/>
            <a:r>
              <a:rPr lang="en-US" sz="2200" b="0" i="0" dirty="0">
                <a:effectLst/>
                <a:latin typeface="Avenir Roman"/>
                <a:ea typeface="Avenir Roman"/>
                <a:cs typeface="Avenir Roman"/>
                <a:sym typeface="Avenir Roman"/>
              </a:rPr>
              <a:t>A strong form of stationarity is when the distribution of a time-series is exactly the same trough time. In other words, the distribution of original time-series is exactly same as lagged time-series (by any number of lags) or even sub-segments of the time-series. For example, strong form also suggests that the distribution should be the same even for a sub-segments 1950-1960, 1960-1970 or even overlapping periods such as 1950-1960 and 1950-1980. This form of stationarity is called strong because it doesn't assume any distribution. It only says the probability distribution should be the same. In the case of weak stationarity, we defined distribution by its mean and variance. We could do this simplification because implicitly we assumed normal distribution, and normal distribution is fully defined by its mean and variance or standard deviation. This is nothing but saying that probability measure of the sequence (within time-series) is the same as that for lagged/shifted sequence of values within same time-series.</a:t>
            </a:r>
          </a:p>
        </p:txBody>
      </p:sp>
    </p:spTree>
    <p:extLst>
      <p:ext uri="{BB962C8B-B14F-4D97-AF65-F5344CB8AC3E}">
        <p14:creationId xmlns:p14="http://schemas.microsoft.com/office/powerpoint/2010/main" val="277727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2200" b="0" i="0" dirty="0">
                <a:effectLst/>
                <a:latin typeface="Avenir Roman"/>
                <a:ea typeface="Avenir Roman"/>
                <a:cs typeface="Avenir Roman"/>
                <a:sym typeface="Avenir Roman"/>
              </a:rPr>
              <a:t>Practitioners say that the stationary time-series is the one with no trend - fluctuates around the constant mean and has constant variance.</a:t>
            </a:r>
          </a:p>
          <a:p>
            <a:pPr fontAlgn="base"/>
            <a:r>
              <a:rPr lang="en-US" sz="2200" b="0" i="0" dirty="0">
                <a:effectLst/>
                <a:latin typeface="Avenir Roman"/>
                <a:ea typeface="Avenir Roman"/>
                <a:cs typeface="Avenir Roman"/>
                <a:sym typeface="Avenir Roman"/>
              </a:rPr>
              <a:t>Covariance between different lags is constant, it doesn't depend on absolute location in time-series. For example, the covariance between t and t-1 (first order lag) should always be the same (for the period from 1960-1970 same as for the period from 1965-1975 or any other period).</a:t>
            </a:r>
          </a:p>
          <a:p>
            <a:pPr fontAlgn="base"/>
            <a:r>
              <a:rPr lang="en-US" sz="2200" b="0" i="0" dirty="0">
                <a:effectLst/>
                <a:latin typeface="Avenir Roman"/>
                <a:ea typeface="Avenir Roman"/>
                <a:cs typeface="Avenir Roman"/>
                <a:sym typeface="Avenir Roman"/>
              </a:rPr>
              <a:t>In non-stationary processes there is no long-run mean to which the series reverts; so we say that non-stationary time series do not mean revert. In that case, the variance depends on absolute position in time-series and variance goes to infinity as time goes on. Technically speaking, auto-correlations to not decay with time, but in small samples they do disappear - although slowly.</a:t>
            </a:r>
          </a:p>
          <a:p>
            <a:pPr fontAlgn="base"/>
            <a:r>
              <a:rPr lang="en-US" sz="2200" b="0" i="0" dirty="0">
                <a:effectLst/>
                <a:latin typeface="Avenir Roman"/>
                <a:ea typeface="Avenir Roman"/>
                <a:cs typeface="Avenir Roman"/>
                <a:sym typeface="Avenir Roman"/>
              </a:rPr>
              <a:t>In stationary processes, shocks are temporary and dissipate (lose energy) over time. After a while, they do not contribute to the new time-series values. For example, something which happened log time ago (long enough) such as World War II, had an impact, but, it the time-series today is the same as if World War II never happened, we would say that shock lost its energy or dissipated. Stationarity is especially important as many classical econometric theories are derived under the assumptions of stationarity.</a:t>
            </a:r>
          </a:p>
          <a:p>
            <a:pPr fontAlgn="base"/>
            <a:r>
              <a:rPr lang="en-US" sz="2200" b="0" i="0" dirty="0">
                <a:effectLst/>
                <a:latin typeface="Avenir Roman"/>
                <a:ea typeface="Avenir Roman"/>
                <a:cs typeface="Avenir Roman"/>
                <a:sym typeface="Avenir Roman"/>
              </a:rPr>
              <a:t>A strong form of stationarity is when the distribution of a time-series is exactly the same trough time. In other words, the distribution of original time-series is exactly same as lagged time-series (by any number of lags) or even sub-segments of the time-series. For example, strong form also suggests that the distribution should be the same even for a sub-segments 1950-1960, 1960-1970 or even overlapping periods such as 1950-1960 and 1950-1980. This form of stationarity is called strong because it doesn't assume any distribution. It only says the probability distribution should be the same. In the case of weak stationarity, we defined distribution by its mean and variance. We could do this simplification because implicitly we assumed normal distribution, and normal distribution is fully defined by its mean and variance or standard deviation. This is nothing but saying that probability measure of the sequence (within time-series) is the same as that for lagged/shifted sequence of values within same time-series.</a:t>
            </a:r>
          </a:p>
        </p:txBody>
      </p:sp>
    </p:spTree>
    <p:extLst>
      <p:ext uri="{BB962C8B-B14F-4D97-AF65-F5344CB8AC3E}">
        <p14:creationId xmlns:p14="http://schemas.microsoft.com/office/powerpoint/2010/main" val="3085180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2200" b="0" i="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4280580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2200" b="0" i="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598889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2200" b="0" i="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191064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endParaRPr lang="en-US" sz="2200" b="0" i="0" dirty="0">
              <a:effectLst/>
              <a:latin typeface="Avenir Roman"/>
              <a:ea typeface="Avenir Roman"/>
              <a:cs typeface="Avenir Roman"/>
              <a:sym typeface="Avenir Roman"/>
            </a:endParaRPr>
          </a:p>
        </p:txBody>
      </p:sp>
    </p:spTree>
    <p:extLst>
      <p:ext uri="{BB962C8B-B14F-4D97-AF65-F5344CB8AC3E}">
        <p14:creationId xmlns:p14="http://schemas.microsoft.com/office/powerpoint/2010/main" val="21675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p:spTree>
      <p:nvGrpSpPr>
        <p:cNvPr id="1" name=""/>
        <p:cNvGrpSpPr/>
        <p:nvPr/>
      </p:nvGrpSpPr>
      <p:grpSpPr>
        <a:xfrm>
          <a:off x="0" y="0"/>
          <a:ext cx="0" cy="0"/>
          <a:chOff x="0" y="0"/>
          <a:chExt cx="0" cy="0"/>
        </a:xfrm>
      </p:grpSpPr>
      <p:sp>
        <p:nvSpPr>
          <p:cNvPr id="16" name="Shape 16"/>
          <p:cNvSpPr>
            <a:spLocks noGrp="1"/>
          </p:cNvSpPr>
          <p:nvPr>
            <p:ph type="body" sz="quarter" idx="13"/>
          </p:nvPr>
        </p:nvSpPr>
        <p:spPr>
          <a:xfrm>
            <a:off x="1261949" y="5775537"/>
            <a:ext cx="13866232" cy="1315933"/>
          </a:xfrm>
          <a:prstGeom prst="rect">
            <a:avLst/>
          </a:prstGeom>
        </p:spPr>
        <p:txBody>
          <a:bodyPr anchor="b">
            <a:spAutoFit/>
          </a:bodyPr>
          <a:lstStyle>
            <a:lvl1pPr marL="0" indent="0">
              <a:lnSpc>
                <a:spcPct val="90000"/>
              </a:lnSpc>
              <a:spcBef>
                <a:spcPts val="0"/>
              </a:spcBef>
              <a:buSzTx/>
              <a:buNone/>
              <a:defRPr sz="7900" cap="all" spc="-316">
                <a:solidFill>
                  <a:srgbClr val="FFFFFF"/>
                </a:solidFill>
                <a:latin typeface="SapientSansBold"/>
                <a:ea typeface="SapientSansBold"/>
                <a:cs typeface="SapientSansBold"/>
                <a:sym typeface="SapientSansBold"/>
              </a:defRPr>
            </a:lvl1pPr>
          </a:lstStyle>
          <a:p>
            <a:r>
              <a:t>Lorum Ipsum Dolor Sit Amet </a:t>
            </a:r>
          </a:p>
        </p:txBody>
      </p:sp>
      <p:sp>
        <p:nvSpPr>
          <p:cNvPr id="17" name="Shape 17"/>
          <p:cNvSpPr>
            <a:spLocks noGrp="1"/>
          </p:cNvSpPr>
          <p:nvPr>
            <p:ph type="body" sz="quarter" idx="14"/>
          </p:nvPr>
        </p:nvSpPr>
        <p:spPr>
          <a:xfrm>
            <a:off x="1316008" y="7052814"/>
            <a:ext cx="6965299" cy="465033"/>
          </a:xfrm>
          <a:prstGeom prst="rect">
            <a:avLst/>
          </a:prstGeom>
        </p:spPr>
        <p:txBody>
          <a:bodyPr wrap="none">
            <a:spAutoFit/>
          </a:bodyPr>
          <a:lstStyle>
            <a:lvl1pPr marL="0" indent="0">
              <a:spcBef>
                <a:spcPts val="0"/>
              </a:spcBef>
              <a:buSzTx/>
              <a:buNone/>
              <a:defRPr sz="2400" cap="all" spc="24">
                <a:solidFill>
                  <a:srgbClr val="FFFFFF"/>
                </a:solidFill>
                <a:latin typeface="SapientSansLight"/>
                <a:ea typeface="SapientSansLight"/>
                <a:cs typeface="SapientSansLight"/>
                <a:sym typeface="SapientSansLight"/>
              </a:defRPr>
            </a:lvl1pPr>
          </a:lstStyle>
          <a:p>
            <a:r>
              <a:t>Lorum Ipsum Subtitle Here  |  August 20, 2015</a:t>
            </a:r>
          </a:p>
        </p:txBody>
      </p:sp>
      <p:sp>
        <p:nvSpPr>
          <p:cNvPr id="18" name="Shape 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hree Column B">
    <p:bg>
      <p:bgPr>
        <a:solidFill>
          <a:srgbClr val="FFFFFF"/>
        </a:solidFill>
        <a:effectLst/>
      </p:bgPr>
    </p:bg>
    <p:spTree>
      <p:nvGrpSpPr>
        <p:cNvPr id="1" name=""/>
        <p:cNvGrpSpPr/>
        <p:nvPr/>
      </p:nvGrpSpPr>
      <p:grpSpPr>
        <a:xfrm>
          <a:off x="0" y="0"/>
          <a:ext cx="0" cy="0"/>
          <a:chOff x="0" y="0"/>
          <a:chExt cx="0" cy="0"/>
        </a:xfrm>
      </p:grpSpPr>
      <p:sp>
        <p:nvSpPr>
          <p:cNvPr id="148" name="Shape 148"/>
          <p:cNvSpPr>
            <a:spLocks noGrp="1"/>
          </p:cNvSpPr>
          <p:nvPr>
            <p:ph type="body" sz="quarter" idx="13"/>
          </p:nvPr>
        </p:nvSpPr>
        <p:spPr>
          <a:xfrm>
            <a:off x="1139781" y="778883"/>
            <a:ext cx="780372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Three Column Template </a:t>
            </a:r>
          </a:p>
        </p:txBody>
      </p:sp>
      <p:sp>
        <p:nvSpPr>
          <p:cNvPr id="149" name="Shape 149"/>
          <p:cNvSpPr>
            <a:spLocks noGrp="1"/>
          </p:cNvSpPr>
          <p:nvPr>
            <p:ph type="body" idx="14"/>
          </p:nvPr>
        </p:nvSpPr>
        <p:spPr>
          <a:xfrm>
            <a:off x="1171044" y="4990694"/>
            <a:ext cx="21575329" cy="6583194"/>
          </a:xfrm>
          <a:prstGeom prst="rect">
            <a:avLst/>
          </a:prstGeom>
        </p:spPr>
        <p:txBody>
          <a:bodyPr numCol="3" spcCol="1078766" anchor="t">
            <a:noAutofit/>
          </a:bodyPr>
          <a:lstStyle/>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Suspendisse dictum feugiat nisl ut dapibus. Mauris iaculis porttitor posuere. Praesent id metus massa, ut blandit odio. Proin quis tortor orci. Etiam at risus et justo dignissim congue. Donec congue lacinia dui, a porttitor lectus condimentum laoreet.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Suspendisse dictum feugiat nisl ut dapibus. Mauris iaculis porttitor posuere. Praesent id metus massa, ut blandit odio. Proin quis tortor orci. Etiam at risus et justo dignissim congue. Donec congue lacinia dui, a porttitor lectus condimentum laoreet.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Suspendisse dictum feugiat nisl ut dapibus. Mauris iaculis porttitor posuere. Praesent id metus massa, ut blandit odio. Proin quis tortor orci. Etiam at risus et justo dignissim congue. Donec congue lacinia dui, a porttitor lectus condimentum laoreet.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aptent taciti sociosqu ad litora torquent per conubia nostra, per inceptos himenaeos. Sed molestie. </a:t>
            </a:r>
          </a:p>
        </p:txBody>
      </p:sp>
      <p:sp>
        <p:nvSpPr>
          <p:cNvPr id="150" name="Shape 150"/>
          <p:cNvSpPr>
            <a:spLocks noGrp="1"/>
          </p:cNvSpPr>
          <p:nvPr>
            <p:ph type="body" sz="quarter" idx="15"/>
          </p:nvPr>
        </p:nvSpPr>
        <p:spPr>
          <a:xfrm>
            <a:off x="1191804" y="2330837"/>
            <a:ext cx="14046854" cy="2903433"/>
          </a:xfrm>
          <a:prstGeom prst="rect">
            <a:avLst/>
          </a:prstGeom>
        </p:spPr>
        <p:txBody>
          <a:bodyPr anchor="t">
            <a:spAutoFit/>
          </a:bodyPr>
          <a:lstStyle>
            <a:lvl1pPr marL="0" indent="0">
              <a:lnSpc>
                <a:spcPct val="110000"/>
              </a:lnSpc>
              <a:spcBef>
                <a:spcPts val="0"/>
              </a:spcBef>
              <a:buSzTx/>
              <a:buNone/>
              <a:defRPr sz="2800" cap="all" spc="28">
                <a:solidFill>
                  <a:srgbClr val="2C3B96"/>
                </a:solidFill>
                <a:latin typeface="SapientSansLight"/>
                <a:ea typeface="SapientSansLight"/>
                <a:cs typeface="SapientSansLight"/>
                <a:sym typeface="SapientSansLight"/>
              </a:defRPr>
            </a:lvl1pPr>
          </a:lstStyle>
          <a:p>
            <a:r>
              <a:t>Thank you for inviting our proposal to the Digital Content and Interactive Experience Development and Management RFP. We are excited with this opportunity of partnering with you on your journey to revolutionize the retail banking world and further your mission of ‘Changing Banking for Good’. </a:t>
            </a:r>
          </a:p>
        </p:txBody>
      </p:sp>
      <p:sp>
        <p:nvSpPr>
          <p:cNvPr id="151" name="Shape 151"/>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156" name="Group 156"/>
          <p:cNvGrpSpPr/>
          <p:nvPr/>
        </p:nvGrpSpPr>
        <p:grpSpPr>
          <a:xfrm>
            <a:off x="1218090" y="12786474"/>
            <a:ext cx="3580990" cy="358736"/>
            <a:chOff x="0" y="0"/>
            <a:chExt cx="3580989" cy="358735"/>
          </a:xfrm>
        </p:grpSpPr>
        <p:pic>
          <p:nvPicPr>
            <p:cNvPr id="152"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153" name="Shape 153"/>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54" name="Shape 154"/>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155"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hree Column C">
    <p:bg>
      <p:bgPr>
        <a:solidFill>
          <a:srgbClr val="FFFFFF"/>
        </a:solidFill>
        <a:effectLst/>
      </p:bgPr>
    </p:bg>
    <p:spTree>
      <p:nvGrpSpPr>
        <p:cNvPr id="1" name=""/>
        <p:cNvGrpSpPr/>
        <p:nvPr/>
      </p:nvGrpSpPr>
      <p:grpSpPr>
        <a:xfrm>
          <a:off x="0" y="0"/>
          <a:ext cx="0" cy="0"/>
          <a:chOff x="0" y="0"/>
          <a:chExt cx="0" cy="0"/>
        </a:xfrm>
      </p:grpSpPr>
      <p:sp>
        <p:nvSpPr>
          <p:cNvPr id="163" name="Shape 163"/>
          <p:cNvSpPr>
            <a:spLocks noGrp="1"/>
          </p:cNvSpPr>
          <p:nvPr>
            <p:ph type="body" sz="quarter" idx="13"/>
          </p:nvPr>
        </p:nvSpPr>
        <p:spPr>
          <a:xfrm>
            <a:off x="1139781" y="778883"/>
            <a:ext cx="780372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Three Column Template </a:t>
            </a:r>
          </a:p>
        </p:txBody>
      </p:sp>
      <p:sp>
        <p:nvSpPr>
          <p:cNvPr id="164" name="Shape 164"/>
          <p:cNvSpPr>
            <a:spLocks noGrp="1"/>
          </p:cNvSpPr>
          <p:nvPr>
            <p:ph type="body" sz="quarter" idx="14"/>
          </p:nvPr>
        </p:nvSpPr>
        <p:spPr>
          <a:xfrm>
            <a:off x="16212712" y="2362804"/>
            <a:ext cx="6970189" cy="4443792"/>
          </a:xfrm>
          <a:prstGeom prst="rect">
            <a:avLst/>
          </a:prstGeom>
        </p:spPr>
        <p:txBody>
          <a:bodyPr anchor="t">
            <a:noAutofit/>
          </a:bodyPr>
          <a:lstStyle/>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220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a:t>
            </a:r>
          </a:p>
        </p:txBody>
      </p:sp>
      <p:sp>
        <p:nvSpPr>
          <p:cNvPr id="165" name="Shape 165"/>
          <p:cNvSpPr>
            <a:spLocks noGrp="1"/>
          </p:cNvSpPr>
          <p:nvPr>
            <p:ph type="body" sz="half" idx="15"/>
          </p:nvPr>
        </p:nvSpPr>
        <p:spPr>
          <a:xfrm>
            <a:off x="1200756" y="2303982"/>
            <a:ext cx="14630661" cy="9098493"/>
          </a:xfrm>
          <a:prstGeom prst="rect">
            <a:avLst/>
          </a:prstGeom>
        </p:spPr>
        <p:txBody>
          <a:bodyPr anchor="t">
            <a:spAutoFit/>
          </a:bodyPr>
          <a:lstStyle/>
          <a:p>
            <a:pPr marL="0" indent="0">
              <a:lnSpc>
                <a:spcPct val="110000"/>
              </a:lnSpc>
              <a:spcBef>
                <a:spcPts val="3900"/>
              </a:spcBef>
              <a:buSzTx/>
              <a:buNone/>
              <a:defRPr sz="2800" cap="all" spc="28">
                <a:solidFill>
                  <a:srgbClr val="2C3B96"/>
                </a:solidFill>
                <a:latin typeface="SapientSansLight"/>
                <a:ea typeface="SapientSansLight"/>
                <a:cs typeface="SapientSansLight"/>
                <a:sym typeface="SapientSansLight"/>
              </a:defRPr>
            </a:pPr>
            <a:r>
              <a:t>Nulla at nulla justo, eget luctus tortor. Nulla facilisi. Duis aliquet egestas purus in blandit. Curabitur vulputate, ligula lacinia scelerisque tempor, lacus lacus ornare ante, ac egestas est urna sit amet arcu. Class aptent taciti sociosqu ad litora torquent per conubia nostra, per inceptos himenaeos. Sed molestie augue sit amet leo consequat posuere. Vestibulum ante ipsum primis in faucibus orci luctus et ultrices posuere cubilia Curae; Proin vel ante a orci tempus eleifend ut et magna. </a:t>
            </a:r>
          </a:p>
          <a:p>
            <a:pPr marL="0" indent="0">
              <a:lnSpc>
                <a:spcPct val="110000"/>
              </a:lnSpc>
              <a:spcBef>
                <a:spcPts val="0"/>
              </a:spcBef>
              <a:buSzTx/>
              <a:buNone/>
              <a:defRPr sz="2800" cap="all" spc="28">
                <a:solidFill>
                  <a:srgbClr val="2C3B96"/>
                </a:solidFill>
                <a:latin typeface="SapientSansLight"/>
                <a:ea typeface="SapientSansLight"/>
                <a:cs typeface="SapientSansLight"/>
                <a:sym typeface="SapientSansLight"/>
              </a:defRPr>
            </a:pPr>
            <a:r>
              <a:t>Lorem ipsum dolor sit amet, consectetur adipiscing elit. Vivamus luctus urna sed urna </a:t>
            </a:r>
            <a:br/>
            <a:r>
              <a:t>ultricies ac tempor dui sagittis. In condimentum facilisis porta. Sed nec diam eu diam mattis viverra. Nulla fringilla, orci ac euismod semper, magna diam porttitor mauris, quis sollicitudin sapien justo in libero. Vestibulum mollis mauris enim. Morbi euismod magna ac lorem rutrum elementum. Donec viverra auctor lobortis. Pellentesque eu est a nulla placerat dignissim. </a:t>
            </a:r>
            <a:br/>
            <a:r>
              <a:t>Morbi a enim in magna semper bibendum. Etiam scelerisque, nunc ac egestas consequat, </a:t>
            </a:r>
            <a:br/>
            <a:r>
              <a:t>odio nibh euismod nulla, eget auctor orci nibh vel nisi. </a:t>
            </a:r>
          </a:p>
        </p:txBody>
      </p:sp>
      <p:sp>
        <p:nvSpPr>
          <p:cNvPr id="166" name="Shape 166"/>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171" name="Group 171"/>
          <p:cNvGrpSpPr/>
          <p:nvPr/>
        </p:nvGrpSpPr>
        <p:grpSpPr>
          <a:xfrm>
            <a:off x="1218090" y="12786474"/>
            <a:ext cx="3580990" cy="358736"/>
            <a:chOff x="0" y="0"/>
            <a:chExt cx="3580989" cy="358735"/>
          </a:xfrm>
        </p:grpSpPr>
        <p:pic>
          <p:nvPicPr>
            <p:cNvPr id="167"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168" name="Shape 168"/>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69" name="Shape 169"/>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170"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Four Column A">
    <p:bg>
      <p:bgPr>
        <a:solidFill>
          <a:srgbClr val="FFFFFF"/>
        </a:solidFill>
        <a:effectLst/>
      </p:bgPr>
    </p:bg>
    <p:spTree>
      <p:nvGrpSpPr>
        <p:cNvPr id="1" name=""/>
        <p:cNvGrpSpPr/>
        <p:nvPr/>
      </p:nvGrpSpPr>
      <p:grpSpPr>
        <a:xfrm>
          <a:off x="0" y="0"/>
          <a:ext cx="0" cy="0"/>
          <a:chOff x="0" y="0"/>
          <a:chExt cx="0" cy="0"/>
        </a:xfrm>
      </p:grpSpPr>
      <p:sp>
        <p:nvSpPr>
          <p:cNvPr id="193" name="Shape 193"/>
          <p:cNvSpPr>
            <a:spLocks noGrp="1"/>
          </p:cNvSpPr>
          <p:nvPr>
            <p:ph type="body" sz="quarter" idx="13"/>
          </p:nvPr>
        </p:nvSpPr>
        <p:spPr>
          <a:xfrm>
            <a:off x="1139781" y="778883"/>
            <a:ext cx="745193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Four Column Template </a:t>
            </a:r>
          </a:p>
        </p:txBody>
      </p:sp>
      <p:sp>
        <p:nvSpPr>
          <p:cNvPr id="194" name="Shape 194"/>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sp>
        <p:nvSpPr>
          <p:cNvPr id="195" name="Shape 195"/>
          <p:cNvSpPr>
            <a:spLocks noGrp="1"/>
          </p:cNvSpPr>
          <p:nvPr>
            <p:ph type="body" sz="half" idx="14"/>
          </p:nvPr>
        </p:nvSpPr>
        <p:spPr>
          <a:xfrm>
            <a:off x="6798682" y="2348534"/>
            <a:ext cx="16229721" cy="7671733"/>
          </a:xfrm>
          <a:prstGeom prst="rect">
            <a:avLst/>
          </a:prstGeom>
        </p:spPr>
        <p:txBody>
          <a:bodyPr numCol="3" spcCol="811485" anchor="t">
            <a:noAutofit/>
          </a:bodyPr>
          <a:lstStyle/>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Suspendisse dictum feugiat nisl ut dapibus. Mauris iaculis porttitor posuere. Praesent id metus massa, ut blandit odio. Proin quis tortor orci. Etiam at risus et justo dignissim congue. Donec congue lacinia dui, a porttitor lectus condimentum laoreet.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Suspendisse dictum feugiat nisl ut dapibus. Mauris iaculis porttitor posuere. Praesent id metus massa, ut blandit odio. Proin quis tortor orci. Etiam at risus et justo dignissim congue. Donec congue lacinia dui, a porttitor lectus condimentum laoreet. Nunc eu ullamcorper orci. Quisque eget odio ac lectus vestibulum faucibus eget in metus. In pellentesque faucibus vestibulum. Nulla at nulla justo, eget luctus tortor. Nulla facilisi. </a:t>
            </a:r>
          </a:p>
          <a:p>
            <a:pPr marL="0" indent="0">
              <a:lnSpc>
                <a:spcPct val="110000"/>
              </a:lnSpc>
              <a:spcBef>
                <a:spcPts val="2200"/>
              </a:spcBef>
              <a:buSzTx/>
              <a:buNone/>
              <a:defRPr sz="2000" spc="-39">
                <a:latin typeface="SapientSansLight"/>
                <a:ea typeface="SapientSansLight"/>
                <a:cs typeface="SapientSansLight"/>
                <a:sym typeface="SapientSansLight"/>
              </a:defRPr>
            </a:pPr>
            <a:r>
              <a:t>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lnSpc>
                <a:spcPct val="110000"/>
              </a:lnSpc>
              <a:spcBef>
                <a:spcPts val="2200"/>
              </a:spcBef>
              <a:buSzTx/>
              <a:buNone/>
              <a:defRPr sz="2000" spc="-39">
                <a:latin typeface="SapientSansLight"/>
                <a:ea typeface="SapientSansLight"/>
                <a:cs typeface="SapientSansLight"/>
                <a:sym typeface="SapientSansLight"/>
              </a:defRPr>
            </a:pPr>
            <a:endParaRPr/>
          </a:p>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a:t>
            </a:r>
            <a:br/>
            <a:r>
              <a:t>In pellentesque faucibus vestibulum. Nulla at nulla justo, eget luctus tortor. Nulla facilisi. Duis aliquet egestas purus in blandit. Curabitur vulputate, ligula lacinia scelerisque tempor, lacus lacus ornare ante, ac egestas est urna sit amet arcu. Class.</a:t>
            </a:r>
          </a:p>
        </p:txBody>
      </p:sp>
      <p:sp>
        <p:nvSpPr>
          <p:cNvPr id="196" name="Shape 196"/>
          <p:cNvSpPr>
            <a:spLocks noGrp="1"/>
          </p:cNvSpPr>
          <p:nvPr>
            <p:ph type="body" sz="quarter" idx="15"/>
          </p:nvPr>
        </p:nvSpPr>
        <p:spPr>
          <a:xfrm>
            <a:off x="1191804" y="2330837"/>
            <a:ext cx="5255107" cy="6703273"/>
          </a:xfrm>
          <a:prstGeom prst="rect">
            <a:avLst/>
          </a:prstGeom>
        </p:spPr>
        <p:txBody>
          <a:bodyPr anchor="t">
            <a:spAutoFit/>
          </a:bodyPr>
          <a:lstStyle/>
          <a:p>
            <a:pPr marL="0" indent="0">
              <a:lnSpc>
                <a:spcPct val="110000"/>
              </a:lnSpc>
              <a:spcBef>
                <a:spcPts val="0"/>
              </a:spcBef>
              <a:buSzTx/>
              <a:buNone/>
              <a:defRPr sz="2800" cap="all" spc="28">
                <a:solidFill>
                  <a:srgbClr val="2C3B96"/>
                </a:solidFill>
                <a:latin typeface="SapientSansLight"/>
                <a:ea typeface="SapientSansLight"/>
                <a:cs typeface="SapientSansLight"/>
                <a:sym typeface="SapientSansLight"/>
              </a:defRPr>
            </a:pPr>
            <a:r>
              <a:t>Thank you for inviting our proposal to the Digital Content and Interactive Experience Development and Management RFP. We are excited with this opportunity of partnering </a:t>
            </a:r>
            <a:br/>
            <a:r>
              <a:t>with you on your journey to revolutionize the retail banking world and further your mission </a:t>
            </a:r>
            <a:br/>
            <a:r>
              <a:t>of ‘Changing Banking for Good’. </a:t>
            </a:r>
          </a:p>
        </p:txBody>
      </p:sp>
      <p:grpSp>
        <p:nvGrpSpPr>
          <p:cNvPr id="201" name="Group 201"/>
          <p:cNvGrpSpPr/>
          <p:nvPr/>
        </p:nvGrpSpPr>
        <p:grpSpPr>
          <a:xfrm>
            <a:off x="1218090" y="12786474"/>
            <a:ext cx="3580990" cy="358736"/>
            <a:chOff x="0" y="0"/>
            <a:chExt cx="3580989" cy="358735"/>
          </a:xfrm>
        </p:grpSpPr>
        <p:pic>
          <p:nvPicPr>
            <p:cNvPr id="197"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198" name="Shape 198"/>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99" name="Shape 199"/>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200"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ase Study Page - Title">
    <p:bg>
      <p:bgPr>
        <a:solidFill>
          <a:srgbClr val="F0F0F1"/>
        </a:solidFill>
        <a:effectLst/>
      </p:bgPr>
    </p:bg>
    <p:spTree>
      <p:nvGrpSpPr>
        <p:cNvPr id="1" name=""/>
        <p:cNvGrpSpPr/>
        <p:nvPr/>
      </p:nvGrpSpPr>
      <p:grpSpPr>
        <a:xfrm>
          <a:off x="0" y="0"/>
          <a:ext cx="0" cy="0"/>
          <a:chOff x="0" y="0"/>
          <a:chExt cx="0" cy="0"/>
        </a:xfrm>
      </p:grpSpPr>
      <p:sp>
        <p:nvSpPr>
          <p:cNvPr id="222" name="Shape 222"/>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sp>
        <p:nvSpPr>
          <p:cNvPr id="223" name="Shape 223"/>
          <p:cNvSpPr>
            <a:spLocks noGrp="1"/>
          </p:cNvSpPr>
          <p:nvPr>
            <p:ph type="body" sz="quarter" idx="14"/>
          </p:nvPr>
        </p:nvSpPr>
        <p:spPr>
          <a:xfrm>
            <a:off x="1172926" y="3703279"/>
            <a:ext cx="6865147" cy="7119533"/>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sp>
        <p:nvSpPr>
          <p:cNvPr id="224" name="Shape 224"/>
          <p:cNvSpPr>
            <a:spLocks noGrp="1"/>
          </p:cNvSpPr>
          <p:nvPr>
            <p:ph type="body" sz="quarter" idx="15"/>
          </p:nvPr>
        </p:nvSpPr>
        <p:spPr>
          <a:xfrm>
            <a:off x="1152350" y="2234925"/>
            <a:ext cx="6570558" cy="871433"/>
          </a:xfrm>
          <a:prstGeom prst="rect">
            <a:avLst/>
          </a:prstGeom>
        </p:spPr>
        <p:txBody>
          <a:bodyPr wrap="none" anchor="t">
            <a:spAutoFit/>
          </a:bodyPr>
          <a:lstStyle>
            <a:lvl1pPr marL="0" indent="0">
              <a:spcBef>
                <a:spcPts val="0"/>
              </a:spcBef>
              <a:buSzTx/>
              <a:buNone/>
              <a:defRPr cap="all" spc="50">
                <a:solidFill>
                  <a:srgbClr val="2C3B96"/>
                </a:solidFill>
                <a:latin typeface="SapientSansBold"/>
                <a:ea typeface="SapientSansBold"/>
                <a:cs typeface="SapientSansBold"/>
                <a:sym typeface="SapientSansBold"/>
              </a:defRPr>
            </a:lvl1pPr>
          </a:lstStyle>
          <a:p>
            <a:r>
              <a:t>Lorum Ipsum Dolor </a:t>
            </a:r>
          </a:p>
        </p:txBody>
      </p:sp>
      <p:grpSp>
        <p:nvGrpSpPr>
          <p:cNvPr id="229" name="Group 229"/>
          <p:cNvGrpSpPr/>
          <p:nvPr/>
        </p:nvGrpSpPr>
        <p:grpSpPr>
          <a:xfrm>
            <a:off x="1218090" y="12786474"/>
            <a:ext cx="3580990" cy="358736"/>
            <a:chOff x="0" y="0"/>
            <a:chExt cx="3580989" cy="358735"/>
          </a:xfrm>
        </p:grpSpPr>
        <p:pic>
          <p:nvPicPr>
            <p:cNvPr id="225"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226" name="Shape 226"/>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227" name="Shape 227"/>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228"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230" name="Shape 23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ase Study Page - No Title">
    <p:bg>
      <p:bgPr>
        <a:solidFill>
          <a:srgbClr val="F0F0F1"/>
        </a:solidFill>
        <a:effectLst/>
      </p:bgPr>
    </p:bg>
    <p:spTree>
      <p:nvGrpSpPr>
        <p:cNvPr id="1" name=""/>
        <p:cNvGrpSpPr/>
        <p:nvPr/>
      </p:nvGrpSpPr>
      <p:grpSpPr>
        <a:xfrm>
          <a:off x="0" y="0"/>
          <a:ext cx="0" cy="0"/>
          <a:chOff x="0" y="0"/>
          <a:chExt cx="0" cy="0"/>
        </a:xfrm>
      </p:grpSpPr>
      <p:sp>
        <p:nvSpPr>
          <p:cNvPr id="253" name="Shape 253"/>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sp>
        <p:nvSpPr>
          <p:cNvPr id="254" name="Shape 254"/>
          <p:cNvSpPr>
            <a:spLocks noGrp="1"/>
          </p:cNvSpPr>
          <p:nvPr>
            <p:ph type="body" sz="quarter" idx="14"/>
          </p:nvPr>
        </p:nvSpPr>
        <p:spPr>
          <a:xfrm>
            <a:off x="1172926" y="2374900"/>
            <a:ext cx="6865147" cy="9144331"/>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 nibh, eget accumsan tellus dapibus id. Vivamus lacinia nibh ut nisi malesuada blandit. ongue lacinia. Nullam convallis faucibus nibh, eget accumsan tellus dapibus id. Vivamus lacinia nibh ut nisi</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 nibh, eget accumsan tellus dapibus id. Vivamus lacinia nibh ut nisi malesuada blandit. ongue lacinia. Nullam convallis faucibus nibh, eget accumsan tellus dapibus id. Vivamus lacinia nibh ut nisi</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grpSp>
        <p:nvGrpSpPr>
          <p:cNvPr id="259" name="Group 259"/>
          <p:cNvGrpSpPr/>
          <p:nvPr/>
        </p:nvGrpSpPr>
        <p:grpSpPr>
          <a:xfrm>
            <a:off x="1218090" y="12786474"/>
            <a:ext cx="3580990" cy="358736"/>
            <a:chOff x="0" y="0"/>
            <a:chExt cx="3580989" cy="358735"/>
          </a:xfrm>
        </p:grpSpPr>
        <p:pic>
          <p:nvPicPr>
            <p:cNvPr id="255"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256" name="Shape 256"/>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257" name="Shape 257"/>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258"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260" name="Shape 2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ase Study Page 1 ALT">
    <p:bg>
      <p:bgPr>
        <a:solidFill>
          <a:srgbClr val="F0F0F1"/>
        </a:solidFill>
        <a:effectLst/>
      </p:bgPr>
    </p:bg>
    <p:spTree>
      <p:nvGrpSpPr>
        <p:cNvPr id="1" name=""/>
        <p:cNvGrpSpPr/>
        <p:nvPr/>
      </p:nvGrpSpPr>
      <p:grpSpPr>
        <a:xfrm>
          <a:off x="0" y="0"/>
          <a:ext cx="0" cy="0"/>
          <a:chOff x="0" y="0"/>
          <a:chExt cx="0" cy="0"/>
        </a:xfrm>
      </p:grpSpPr>
      <p:sp>
        <p:nvSpPr>
          <p:cNvPr id="267" name="Shape 267"/>
          <p:cNvSpPr/>
          <p:nvPr/>
        </p:nvSpPr>
        <p:spPr>
          <a:xfrm>
            <a:off x="-11904" y="-24208"/>
            <a:ext cx="8746947" cy="13716001"/>
          </a:xfrm>
          <a:prstGeom prst="rect">
            <a:avLst/>
          </a:prstGeom>
          <a:solidFill>
            <a:srgbClr val="FFFFFF"/>
          </a:solidFill>
          <a:ln w="3175">
            <a:miter lim="400000"/>
          </a:ln>
          <a:effectLst>
            <a:outerShdw blurRad="12700" dir="5400000" rotWithShape="0">
              <a:srgbClr val="000000">
                <a:alpha val="50000"/>
              </a:srgbClr>
            </a:outerShdw>
          </a:effectLst>
        </p:spPr>
        <p:txBody>
          <a:bodyPr lIns="48365" tIns="48365" rIns="48365" bIns="48365" anchor="ctr"/>
          <a:lstStyle/>
          <a:p>
            <a:pPr algn="ctr">
              <a:lnSpc>
                <a:spcPct val="100000"/>
              </a:lnSpc>
              <a:defRPr sz="3000" spc="0">
                <a:solidFill>
                  <a:srgbClr val="FFFFFF"/>
                </a:solidFill>
                <a:latin typeface="+mn-lt"/>
                <a:ea typeface="+mn-ea"/>
                <a:cs typeface="+mn-cs"/>
                <a:sym typeface="Helvetica Light"/>
              </a:defRPr>
            </a:pPr>
            <a:endParaRPr/>
          </a:p>
        </p:txBody>
      </p:sp>
      <p:sp>
        <p:nvSpPr>
          <p:cNvPr id="268" name="Shape 268"/>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sp>
        <p:nvSpPr>
          <p:cNvPr id="269" name="Shape 269"/>
          <p:cNvSpPr>
            <a:spLocks noGrp="1"/>
          </p:cNvSpPr>
          <p:nvPr>
            <p:ph type="body" sz="quarter" idx="14"/>
          </p:nvPr>
        </p:nvSpPr>
        <p:spPr>
          <a:xfrm>
            <a:off x="1172926" y="2374900"/>
            <a:ext cx="6865147" cy="9144331"/>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 nibh, eget accumsan tellus dapibus id. Vivamus lacinia nibh ut nisi malesuada blandit. ongue lacinia. Nullam convallis faucibus nibh, eget accumsan tellus dapibus id. Vivamus lacinia nibh ut nisi</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 nibh, eget accumsan tellus dapibus id. Vivamus lacinia nibh ut nisi malesuada blandit. ongue lacinia. Nullam convallis faucibus nibh, eget accumsan tellus dapibus id. Vivamus lacinia nibh ut nisi</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grpSp>
        <p:nvGrpSpPr>
          <p:cNvPr id="274" name="Group 274"/>
          <p:cNvGrpSpPr/>
          <p:nvPr/>
        </p:nvGrpSpPr>
        <p:grpSpPr>
          <a:xfrm>
            <a:off x="1218090" y="12786474"/>
            <a:ext cx="3580990" cy="358736"/>
            <a:chOff x="0" y="0"/>
            <a:chExt cx="3580989" cy="358735"/>
          </a:xfrm>
        </p:grpSpPr>
        <p:pic>
          <p:nvPicPr>
            <p:cNvPr id="270"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271" name="Shape 271"/>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272" name="Shape 272"/>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273"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275" name="Shape 2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ase Study graphics only - no text">
    <p:bg>
      <p:bgPr>
        <a:solidFill>
          <a:srgbClr val="F0F0F1"/>
        </a:solidFill>
        <a:effectLst/>
      </p:bgPr>
    </p:bg>
    <p:spTree>
      <p:nvGrpSpPr>
        <p:cNvPr id="1" name=""/>
        <p:cNvGrpSpPr/>
        <p:nvPr/>
      </p:nvGrpSpPr>
      <p:grpSpPr>
        <a:xfrm>
          <a:off x="0" y="0"/>
          <a:ext cx="0" cy="0"/>
          <a:chOff x="0" y="0"/>
          <a:chExt cx="0" cy="0"/>
        </a:xfrm>
      </p:grpSpPr>
      <p:sp>
        <p:nvSpPr>
          <p:cNvPr id="282" name="Shape 282"/>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grpSp>
        <p:nvGrpSpPr>
          <p:cNvPr id="287" name="Group 287"/>
          <p:cNvGrpSpPr/>
          <p:nvPr/>
        </p:nvGrpSpPr>
        <p:grpSpPr>
          <a:xfrm>
            <a:off x="1218090" y="12786474"/>
            <a:ext cx="3580990" cy="358736"/>
            <a:chOff x="0" y="0"/>
            <a:chExt cx="3580989" cy="358735"/>
          </a:xfrm>
        </p:grpSpPr>
        <p:pic>
          <p:nvPicPr>
            <p:cNvPr id="283"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284" name="Shape 284"/>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285" name="Shape 285"/>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286"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288" name="Shape 2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 grey">
    <p:bg>
      <p:bgPr>
        <a:solidFill>
          <a:srgbClr val="F0F0F1"/>
        </a:solidFill>
        <a:effectLst/>
      </p:bgPr>
    </p:bg>
    <p:spTree>
      <p:nvGrpSpPr>
        <p:cNvPr id="1" name=""/>
        <p:cNvGrpSpPr/>
        <p:nvPr/>
      </p:nvGrpSpPr>
      <p:grpSpPr>
        <a:xfrm>
          <a:off x="0" y="0"/>
          <a:ext cx="0" cy="0"/>
          <a:chOff x="0" y="0"/>
          <a:chExt cx="0" cy="0"/>
        </a:xfrm>
      </p:grpSpPr>
      <p:sp>
        <p:nvSpPr>
          <p:cNvPr id="295" name="Shape 2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lank - white">
    <p:bg>
      <p:bgPr>
        <a:solidFill>
          <a:srgbClr val="FFFFFF"/>
        </a:solidFill>
        <a:effectLst/>
      </p:bgPr>
    </p:bg>
    <p:spTree>
      <p:nvGrpSpPr>
        <p:cNvPr id="1" name=""/>
        <p:cNvGrpSpPr/>
        <p:nvPr/>
      </p:nvGrpSpPr>
      <p:grpSpPr>
        <a:xfrm>
          <a:off x="0" y="0"/>
          <a:ext cx="0" cy="0"/>
          <a:chOff x="0" y="0"/>
          <a:chExt cx="0" cy="0"/>
        </a:xfrm>
      </p:grpSpPr>
      <p:sp>
        <p:nvSpPr>
          <p:cNvPr id="302" name="Shape 30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9" name="Shape 309"/>
          <p:cNvSpPr>
            <a:spLocks noGrp="1"/>
          </p:cNvSpPr>
          <p:nvPr>
            <p:ph type="body" sz="quarter" idx="13"/>
          </p:nvPr>
        </p:nvSpPr>
        <p:spPr>
          <a:xfrm>
            <a:off x="1167960" y="4626657"/>
            <a:ext cx="16690495" cy="3195533"/>
          </a:xfrm>
          <a:prstGeom prst="rect">
            <a:avLst/>
          </a:prstGeom>
        </p:spPr>
        <p:txBody>
          <a:bodyPr anchor="t">
            <a:spAutoFit/>
          </a:bodyPr>
          <a:lstStyle>
            <a:lvl1pPr marL="0" indent="0">
              <a:spcBef>
                <a:spcPts val="0"/>
              </a:spcBef>
              <a:buSzTx/>
              <a:buNone/>
              <a:defRPr spc="-100">
                <a:solidFill>
                  <a:srgbClr val="FFFFFF"/>
                </a:solidFill>
                <a:latin typeface="SapientSansLight"/>
                <a:ea typeface="SapientSansLight"/>
                <a:cs typeface="SapientSansLight"/>
                <a:sym typeface="SapientSansLight"/>
              </a:defRPr>
            </a:lvl1pPr>
          </a:lstStyle>
          <a:p>
            <a:r>
              <a:t>Lorem ipsum dolor sit amet, consectetur adipiscing elit. Nullam ipsum risus, porta et tempus vitae, condimentum in ante. Quisque tempus erat quis turpis congue lacinia. Porta et tempus vitae sit amet.</a:t>
            </a:r>
          </a:p>
        </p:txBody>
      </p:sp>
      <p:sp>
        <p:nvSpPr>
          <p:cNvPr id="310" name="Shape 310"/>
          <p:cNvSpPr>
            <a:spLocks noGrp="1"/>
          </p:cNvSpPr>
          <p:nvPr>
            <p:ph type="body" sz="quarter" idx="14"/>
          </p:nvPr>
        </p:nvSpPr>
        <p:spPr>
          <a:xfrm>
            <a:off x="1165181" y="3209225"/>
            <a:ext cx="8302203" cy="871432"/>
          </a:xfrm>
          <a:prstGeom prst="rect">
            <a:avLst/>
          </a:prstGeom>
        </p:spPr>
        <p:txBody>
          <a:bodyPr wrap="none">
            <a:spAutoFit/>
          </a:bodyPr>
          <a:lstStyle>
            <a:lvl1pPr marL="0" indent="0">
              <a:spcBef>
                <a:spcPts val="0"/>
              </a:spcBef>
              <a:buSzTx/>
              <a:buNone/>
              <a:defRPr spc="50">
                <a:solidFill>
                  <a:srgbClr val="FFFFFF"/>
                </a:solidFill>
                <a:latin typeface="SapientSansBold"/>
                <a:ea typeface="SapientSansBold"/>
                <a:cs typeface="SapientSansBold"/>
                <a:sym typeface="SapientSansBold"/>
              </a:defRPr>
            </a:lvl1pPr>
          </a:lstStyle>
          <a:p>
            <a:r>
              <a:t>Lorum Ipsum Dolor Sit Amet</a:t>
            </a:r>
          </a:p>
        </p:txBody>
      </p:sp>
      <p:sp>
        <p:nvSpPr>
          <p:cNvPr id="311" name="Shape 311"/>
          <p:cNvSpPr>
            <a:spLocks noGrp="1"/>
          </p:cNvSpPr>
          <p:nvPr>
            <p:ph type="body" sz="quarter" idx="15"/>
          </p:nvPr>
        </p:nvSpPr>
        <p:spPr>
          <a:xfrm>
            <a:off x="1172141" y="954395"/>
            <a:ext cx="1741383" cy="414233"/>
          </a:xfrm>
          <a:prstGeom prst="rect">
            <a:avLst/>
          </a:prstGeom>
        </p:spPr>
        <p:txBody>
          <a:bodyPr wrap="none">
            <a:spAutoFit/>
          </a:bodyPr>
          <a:lstStyle>
            <a:lvl1pPr marL="0" indent="0">
              <a:spcBef>
                <a:spcPts val="0"/>
              </a:spcBef>
              <a:buSzTx/>
              <a:buNone/>
              <a:defRPr sz="2000" cap="all" spc="19">
                <a:solidFill>
                  <a:srgbClr val="FFFFFF"/>
                </a:solidFill>
                <a:latin typeface="SapientSansRegular"/>
                <a:ea typeface="SapientSansRegular"/>
                <a:cs typeface="SapientSansRegular"/>
                <a:sym typeface="SapientSansRegular"/>
              </a:defRPr>
            </a:lvl1pPr>
          </a:lstStyle>
          <a:p>
            <a:r>
              <a:t>Lorum Ipsum</a:t>
            </a:r>
          </a:p>
        </p:txBody>
      </p:sp>
      <p:grpSp>
        <p:nvGrpSpPr>
          <p:cNvPr id="316" name="Group 316"/>
          <p:cNvGrpSpPr/>
          <p:nvPr/>
        </p:nvGrpSpPr>
        <p:grpSpPr>
          <a:xfrm>
            <a:off x="1218090" y="12786474"/>
            <a:ext cx="3580990" cy="358736"/>
            <a:chOff x="0" y="0"/>
            <a:chExt cx="3580989" cy="358735"/>
          </a:xfrm>
        </p:grpSpPr>
        <p:sp>
          <p:nvSpPr>
            <p:cNvPr id="312" name="Shape 312"/>
            <p:cNvSpPr/>
            <p:nvPr/>
          </p:nvSpPr>
          <p:spPr>
            <a:xfrm flipV="1">
              <a:off x="749001" y="-1"/>
              <a:ext cx="207117" cy="358737"/>
            </a:xfrm>
            <a:prstGeom prst="line">
              <a:avLst/>
            </a:prstGeom>
            <a:noFill/>
            <a:ln w="3175" cap="flat">
              <a:solidFill>
                <a:srgbClr val="FFFFFF"/>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13" name="mark-filtered.png" descr="mark.pdf"/>
            <p:cNvPicPr>
              <a:picLocks/>
            </p:cNvPicPr>
            <p:nvPr/>
          </p:nvPicPr>
          <p:blipFill>
            <a:blip r:embed="rId2">
              <a:extLst/>
            </a:blip>
            <a:stretch>
              <a:fillRect/>
            </a:stretch>
          </p:blipFill>
          <p:spPr>
            <a:xfrm>
              <a:off x="1007041" y="23296"/>
              <a:ext cx="151728" cy="301889"/>
            </a:xfrm>
            <a:prstGeom prst="rect">
              <a:avLst/>
            </a:prstGeom>
            <a:ln w="3175" cap="flat">
              <a:noFill/>
              <a:miter lim="400000"/>
            </a:ln>
            <a:effectLst/>
          </p:spPr>
        </p:pic>
        <p:pic>
          <p:nvPicPr>
            <p:cNvPr id="314"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sp>
          <p:nvSpPr>
            <p:cNvPr id="315" name="Shape 315"/>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FFFFFF"/>
                  </a:solidFill>
                  <a:latin typeface="SapientSansRegular"/>
                  <a:ea typeface="SapientSansRegular"/>
                  <a:cs typeface="SapientSansRegular"/>
                  <a:sym typeface="SapientSansRegular"/>
                </a:defRPr>
              </a:lvl1pPr>
            </a:lstStyle>
            <a:p>
              <a:r>
                <a:t>Copyright © 2016 | Confidential</a:t>
              </a:r>
            </a:p>
          </p:txBody>
        </p:sp>
      </p:grpSp>
      <p:sp>
        <p:nvSpPr>
          <p:cNvPr id="317" name="Shape 31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OC">
    <p:bg>
      <p:bgPr>
        <a:solidFill>
          <a:srgbClr val="FFFFFF"/>
        </a:solidFill>
        <a:effectLst/>
      </p:bgPr>
    </p:bg>
    <p:spTree>
      <p:nvGrpSpPr>
        <p:cNvPr id="1" name=""/>
        <p:cNvGrpSpPr/>
        <p:nvPr/>
      </p:nvGrpSpPr>
      <p:grpSpPr>
        <a:xfrm>
          <a:off x="0" y="0"/>
          <a:ext cx="0" cy="0"/>
          <a:chOff x="0" y="0"/>
          <a:chExt cx="0" cy="0"/>
        </a:xfrm>
      </p:grpSpPr>
      <p:sp>
        <p:nvSpPr>
          <p:cNvPr id="25" name="Shape 25"/>
          <p:cNvSpPr>
            <a:spLocks noGrp="1"/>
          </p:cNvSpPr>
          <p:nvPr>
            <p:ph type="body" sz="quarter" idx="13"/>
          </p:nvPr>
        </p:nvSpPr>
        <p:spPr>
          <a:xfrm>
            <a:off x="1146033" y="771777"/>
            <a:ext cx="5950798" cy="871432"/>
          </a:xfrm>
          <a:prstGeom prst="rect">
            <a:avLst/>
          </a:prstGeom>
        </p:spPr>
        <p:txBody>
          <a:bodyPr wrap="none">
            <a:spAutoFit/>
          </a:bodyPr>
          <a:lstStyle>
            <a:lvl1pPr marL="0" indent="0">
              <a:spcBef>
                <a:spcPts val="0"/>
              </a:spcBef>
              <a:buSzTx/>
              <a:buNone/>
              <a:defRPr cap="all" spc="-100">
                <a:latin typeface="SapientSansBold"/>
                <a:ea typeface="SapientSansBold"/>
                <a:cs typeface="SapientSansBold"/>
                <a:sym typeface="SapientSansBold"/>
              </a:defRPr>
            </a:lvl1pPr>
          </a:lstStyle>
          <a:p>
            <a:r>
              <a:t>Table of Contents</a:t>
            </a:r>
          </a:p>
        </p:txBody>
      </p:sp>
      <p:sp>
        <p:nvSpPr>
          <p:cNvPr id="26" name="Shape 26"/>
          <p:cNvSpPr>
            <a:spLocks noGrp="1"/>
          </p:cNvSpPr>
          <p:nvPr>
            <p:ph type="body" sz="half" idx="14"/>
          </p:nvPr>
        </p:nvSpPr>
        <p:spPr>
          <a:xfrm>
            <a:off x="1154169" y="2311234"/>
            <a:ext cx="14413676" cy="9144332"/>
          </a:xfrm>
          <a:prstGeom prst="rect">
            <a:avLst/>
          </a:prstGeom>
        </p:spPr>
        <p:txBody>
          <a:bodyPr anchor="t">
            <a:noAutofit/>
          </a:bodyPr>
          <a:lstStyle/>
          <a:p>
            <a:pPr marL="0" indent="0">
              <a:spcBef>
                <a:spcPts val="4200"/>
              </a:spcBef>
              <a:buSzTx/>
              <a:buNone/>
              <a:defRPr sz="2800" spc="-56">
                <a:latin typeface="SapientSansBold"/>
                <a:ea typeface="SapientSansBold"/>
                <a:cs typeface="SapientSansBold"/>
                <a:sym typeface="SapientSansBold"/>
              </a:defRPr>
            </a:pPr>
            <a:r>
              <a:t>Introduction   </a:t>
            </a:r>
            <a:r>
              <a:rPr>
                <a:latin typeface="SapientSansLight"/>
                <a:ea typeface="SapientSansLight"/>
                <a:cs typeface="SapientSansLight"/>
                <a:sym typeface="SapientSansLight"/>
              </a:rPr>
              <a:t>05</a:t>
            </a:r>
          </a:p>
          <a:p>
            <a:pPr marL="0" indent="0">
              <a:spcBef>
                <a:spcPts val="4200"/>
              </a:spcBef>
              <a:buSzTx/>
              <a:buNone/>
              <a:defRPr sz="2800" spc="-56">
                <a:latin typeface="SapientSansBold"/>
                <a:ea typeface="SapientSansBold"/>
                <a:cs typeface="SapientSansBold"/>
                <a:sym typeface="SapientSansBold"/>
              </a:defRPr>
            </a:pPr>
            <a:r>
              <a:t>About Us   </a:t>
            </a:r>
            <a:r>
              <a:rPr>
                <a:latin typeface="SapientSansLight"/>
                <a:ea typeface="SapientSansLight"/>
                <a:cs typeface="SapientSansLight"/>
                <a:sym typeface="SapientSansLight"/>
              </a:rPr>
              <a:t>12</a:t>
            </a:r>
          </a:p>
          <a:p>
            <a:pPr marL="0" indent="0">
              <a:spcBef>
                <a:spcPts val="4200"/>
              </a:spcBef>
              <a:buSzTx/>
              <a:buNone/>
              <a:defRPr sz="2800" spc="-56">
                <a:latin typeface="SapientSansBold"/>
                <a:ea typeface="SapientSansBold"/>
                <a:cs typeface="SapientSansBold"/>
                <a:sym typeface="SapientSansBold"/>
              </a:defRPr>
            </a:pPr>
            <a:r>
              <a:t>Case Studies    </a:t>
            </a:r>
            <a:r>
              <a:rPr>
                <a:latin typeface="SapientSansLight"/>
                <a:ea typeface="SapientSansLight"/>
                <a:cs typeface="SapientSansLight"/>
                <a:sym typeface="SapientSansLight"/>
              </a:rPr>
              <a:t>24</a:t>
            </a:r>
          </a:p>
          <a:p>
            <a:pPr marL="0" indent="0">
              <a:spcBef>
                <a:spcPts val="4200"/>
              </a:spcBef>
              <a:buSzTx/>
              <a:buNone/>
              <a:defRPr sz="2800" spc="-56">
                <a:latin typeface="SapientSansBold"/>
                <a:ea typeface="SapientSansBold"/>
                <a:cs typeface="SapientSansBold"/>
                <a:sym typeface="SapientSansBold"/>
              </a:defRPr>
            </a:pPr>
            <a:r>
              <a:t>Our Approach    </a:t>
            </a:r>
            <a:r>
              <a:rPr>
                <a:latin typeface="SapientSansLight"/>
                <a:ea typeface="SapientSansLight"/>
                <a:cs typeface="SapientSansLight"/>
                <a:sym typeface="SapientSansLight"/>
              </a:rPr>
              <a:t>36</a:t>
            </a:r>
          </a:p>
          <a:p>
            <a:pPr marL="0" indent="0">
              <a:spcBef>
                <a:spcPts val="4200"/>
              </a:spcBef>
              <a:buSzTx/>
              <a:buNone/>
              <a:defRPr sz="2800" spc="-56">
                <a:latin typeface="SapientSansBold"/>
                <a:ea typeface="SapientSansBold"/>
                <a:cs typeface="SapientSansBold"/>
                <a:sym typeface="SapientSansBold"/>
              </a:defRPr>
            </a:pPr>
            <a:r>
              <a:t>Project Ipsum    </a:t>
            </a:r>
            <a:r>
              <a:rPr>
                <a:latin typeface="SapientSansLight"/>
                <a:ea typeface="SapientSansLight"/>
                <a:cs typeface="SapientSansLight"/>
                <a:sym typeface="SapientSansLight"/>
              </a:rPr>
              <a:t>96</a:t>
            </a:r>
          </a:p>
          <a:p>
            <a:pPr marL="0" indent="0">
              <a:spcBef>
                <a:spcPts val="4200"/>
              </a:spcBef>
              <a:buSzTx/>
              <a:buNone/>
              <a:defRPr sz="2800" spc="-56">
                <a:latin typeface="SapientSansBold"/>
                <a:ea typeface="SapientSansBold"/>
                <a:cs typeface="SapientSansBold"/>
                <a:sym typeface="SapientSansBold"/>
              </a:defRPr>
            </a:pPr>
            <a:r>
              <a:t>Lorem Section    </a:t>
            </a:r>
            <a:r>
              <a:rPr>
                <a:latin typeface="SapientSansLight"/>
                <a:ea typeface="SapientSansLight"/>
                <a:cs typeface="SapientSansLight"/>
                <a:sym typeface="SapientSansLight"/>
              </a:rPr>
              <a:t>36</a:t>
            </a:r>
          </a:p>
          <a:p>
            <a:pPr marL="0" indent="0">
              <a:spcBef>
                <a:spcPts val="4200"/>
              </a:spcBef>
              <a:buSzTx/>
              <a:buNone/>
              <a:defRPr sz="2800" spc="-56">
                <a:latin typeface="SapientSansBold"/>
                <a:ea typeface="SapientSansBold"/>
                <a:cs typeface="SapientSansBold"/>
                <a:sym typeface="SapientSansBold"/>
              </a:defRPr>
            </a:pPr>
            <a:r>
              <a:t>Appendix    </a:t>
            </a:r>
            <a:r>
              <a:rPr>
                <a:latin typeface="SapientSansLight"/>
                <a:ea typeface="SapientSansLight"/>
                <a:cs typeface="SapientSansLight"/>
                <a:sym typeface="SapientSansLight"/>
              </a:rPr>
              <a:t>100</a:t>
            </a:r>
          </a:p>
        </p:txBody>
      </p:sp>
      <p:sp>
        <p:nvSpPr>
          <p:cNvPr id="27" name="Shape 2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Executive Summary">
    <p:bg>
      <p:bgPr>
        <a:solidFill>
          <a:srgbClr val="FFFFFF"/>
        </a:solidFill>
        <a:effectLst/>
      </p:bgPr>
    </p:bg>
    <p:spTree>
      <p:nvGrpSpPr>
        <p:cNvPr id="1" name=""/>
        <p:cNvGrpSpPr/>
        <p:nvPr/>
      </p:nvGrpSpPr>
      <p:grpSpPr>
        <a:xfrm>
          <a:off x="0" y="0"/>
          <a:ext cx="0" cy="0"/>
          <a:chOff x="0" y="0"/>
          <a:chExt cx="0" cy="0"/>
        </a:xfrm>
      </p:grpSpPr>
      <p:sp>
        <p:nvSpPr>
          <p:cNvPr id="324" name="Shape 324"/>
          <p:cNvSpPr>
            <a:spLocks noGrp="1"/>
          </p:cNvSpPr>
          <p:nvPr>
            <p:ph type="body" sz="quarter" idx="13"/>
          </p:nvPr>
        </p:nvSpPr>
        <p:spPr>
          <a:xfrm>
            <a:off x="1139781" y="778883"/>
            <a:ext cx="6224483" cy="871432"/>
          </a:xfrm>
          <a:prstGeom prst="rect">
            <a:avLst/>
          </a:prstGeom>
        </p:spPr>
        <p:txBody>
          <a:bodyPr wrap="none">
            <a:spAutoFit/>
          </a:bodyPr>
          <a:lstStyle>
            <a:lvl1pPr marL="0" indent="0">
              <a:spcBef>
                <a:spcPts val="0"/>
              </a:spcBef>
              <a:buSzTx/>
              <a:buNone/>
              <a:defRPr cap="all" spc="-100">
                <a:latin typeface="SapientSansBold"/>
                <a:ea typeface="SapientSansBold"/>
                <a:cs typeface="SapientSansBold"/>
                <a:sym typeface="SapientSansBold"/>
              </a:defRPr>
            </a:lvl1pPr>
          </a:lstStyle>
          <a:p>
            <a:r>
              <a:t>Executive Summary</a:t>
            </a:r>
          </a:p>
        </p:txBody>
      </p:sp>
      <p:sp>
        <p:nvSpPr>
          <p:cNvPr id="325" name="Shape 325"/>
          <p:cNvSpPr>
            <a:spLocks noGrp="1"/>
          </p:cNvSpPr>
          <p:nvPr>
            <p:ph type="body" idx="14"/>
          </p:nvPr>
        </p:nvSpPr>
        <p:spPr>
          <a:xfrm>
            <a:off x="8690340" y="2349500"/>
            <a:ext cx="14413676" cy="9537375"/>
          </a:xfrm>
          <a:prstGeom prst="rect">
            <a:avLst/>
          </a:prstGeom>
        </p:spPr>
        <p:txBody>
          <a:bodyPr numCol="2" spcCol="720683" anchor="t">
            <a:noAutofit/>
          </a:bodyPr>
          <a:lstStyle/>
          <a:p>
            <a:pPr marL="0" indent="0">
              <a:lnSpc>
                <a:spcPct val="110000"/>
              </a:lnSpc>
              <a:spcBef>
                <a:spcPts val="2200"/>
              </a:spcBef>
              <a:buSzTx/>
              <a:buNone/>
              <a:defRPr sz="2000" spc="-39">
                <a:latin typeface="SapientSansLight"/>
                <a:ea typeface="SapientSansLight"/>
                <a:cs typeface="SapientSansLight"/>
                <a:sym typeface="SapientSansLight"/>
              </a:defRPr>
            </a:pPr>
            <a:r>
              <a:t>To that end, the overarching objective for this initiative is to help Capital One revolutionize the retail banking world by launching</a:t>
            </a:r>
            <a:br/>
            <a:r>
              <a:t>its unique and innovative physical banking model built around</a:t>
            </a:r>
            <a:br/>
            <a:r>
              <a:t>the café concept at scale, across US markets, to establish Capital One as a true “digital first” brand – one that advocates and guides consumers in financial advice and banking. </a:t>
            </a:r>
          </a:p>
          <a:p>
            <a:pPr marL="0" indent="0">
              <a:lnSpc>
                <a:spcPct val="110000"/>
              </a:lnSpc>
              <a:spcBef>
                <a:spcPts val="2200"/>
              </a:spcBef>
              <a:buSzTx/>
              <a:buNone/>
              <a:defRPr sz="2000" spc="-39">
                <a:latin typeface="SapientSansLight"/>
                <a:ea typeface="SapientSansLight"/>
                <a:cs typeface="SapientSansLight"/>
                <a:sym typeface="SapientSansLight"/>
              </a:defRPr>
            </a:pPr>
            <a:r>
              <a:t>You have already laid a strong foundation of architectural store design and have made significant investments in technology and devices with help of your partners. The next step is to build truly engaging and immersive experiences for your consumers enabled by scalable digital platform. </a:t>
            </a:r>
          </a:p>
          <a:p>
            <a:pPr marL="0" indent="0">
              <a:spcBef>
                <a:spcPts val="2200"/>
              </a:spcBef>
              <a:buSzTx/>
              <a:buNone/>
              <a:defRPr sz="2000" spc="19">
                <a:latin typeface="SapientSansBold"/>
                <a:ea typeface="SapientSansBold"/>
                <a:cs typeface="SapientSansBold"/>
                <a:sym typeface="SapientSansBold"/>
              </a:defRPr>
            </a:pPr>
            <a:r>
              <a:t>Introduction to SapientNitro</a:t>
            </a:r>
          </a:p>
          <a:p>
            <a:pPr marL="0" indent="0">
              <a:lnSpc>
                <a:spcPct val="110000"/>
              </a:lnSpc>
              <a:spcBef>
                <a:spcPts val="2200"/>
              </a:spcBef>
              <a:buSzTx/>
              <a:buNone/>
              <a:defRPr sz="2000" spc="-39">
                <a:latin typeface="SapientSansLight"/>
                <a:ea typeface="SapientSansLight"/>
                <a:cs typeface="SapientSansLight"/>
                <a:sym typeface="SapientSansLight"/>
              </a:defRPr>
            </a:pPr>
            <a:r>
              <a:t>Our mission is to be renowned for redefining how companies and brands connect to their consumers, which aligns strongly to Capital One’s desire to revolutionize retail banking and provide an innovative and best-in-class experience for its consumers. We’ve purposefully built our company with the vision and the ability to execute on precisely the type of opportunities and challenges that this initiative presents. </a:t>
            </a:r>
          </a:p>
          <a:p>
            <a:pPr marL="0" indent="0">
              <a:lnSpc>
                <a:spcPct val="110000"/>
              </a:lnSpc>
              <a:spcBef>
                <a:spcPts val="2200"/>
              </a:spcBef>
              <a:buSzTx/>
              <a:buNone/>
              <a:defRPr sz="2000" spc="-39">
                <a:latin typeface="SapientSansLight"/>
                <a:ea typeface="SapientSansLight"/>
                <a:cs typeface="SapientSansLight"/>
                <a:sym typeface="SapientSansLight"/>
              </a:defRPr>
            </a:pPr>
            <a:r>
              <a:t>We have been in business for 24 years. What was originally an</a:t>
            </a:r>
            <a:br/>
            <a:r>
              <a:t>IT consulting firm in the early 90’s has evolved into one of the world’s largest, full service digital and technology agency in the world. Sapient acquired Nitro 2009 to form SapientNitro and have continued to grow our reputation as a digital disruptor since. </a:t>
            </a:r>
          </a:p>
          <a:p>
            <a:pPr marL="0" indent="0">
              <a:lnSpc>
                <a:spcPct val="110000"/>
              </a:lnSpc>
              <a:spcBef>
                <a:spcPts val="2200"/>
              </a:spcBef>
              <a:buSzTx/>
              <a:buNone/>
              <a:defRPr sz="2000" spc="-39">
                <a:latin typeface="SapientSansLight"/>
                <a:ea typeface="SapientSansLight"/>
                <a:cs typeface="SapientSansLight"/>
                <a:sym typeface="SapientSansLight"/>
              </a:defRPr>
            </a:pPr>
            <a:r>
              <a:t>With a strong global presence across 37 offices and over 12,000 people, we have delivered transformational and award winning work for clients such as Unilever, Coca Cola, Target, Home Depot, Sony, Citi and RBS. </a:t>
            </a:r>
          </a:p>
          <a:p>
            <a:pPr marL="0" indent="0">
              <a:lnSpc>
                <a:spcPct val="110000"/>
              </a:lnSpc>
              <a:spcBef>
                <a:spcPts val="2200"/>
              </a:spcBef>
              <a:buSzTx/>
              <a:buNone/>
              <a:defRPr sz="2000" spc="-39">
                <a:latin typeface="SapientSansLight"/>
                <a:ea typeface="SapientSansLight"/>
                <a:cs typeface="SapientSansLight"/>
                <a:sym typeface="SapientSansLight"/>
              </a:defRPr>
            </a:pPr>
            <a:r>
              <a:t>Our talent for business strategy and creative innovation, combined with our heritage in technology, makes SapientNitro uniquely suited to the new world of omni-channel marketing and commerce. As the demand for omni-channel has grown, we’ve expanded our connected retail and digital experience expertise and offerings.  </a:t>
            </a:r>
            <a:br/>
            <a:r>
              <a:t>We acquired Second Story in 2012 to help drive this growth. Second Story is our innovation center pioneering new interactive experiences.Together, we push the boundaries of storytelling for brands across digital channels by creating immersive experiences and responsive environments that truly encompass what’s possible at the intersection of creativity and technology.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p:txBody>
      </p:sp>
      <p:sp>
        <p:nvSpPr>
          <p:cNvPr id="326" name="Shape 326"/>
          <p:cNvSpPr>
            <a:spLocks noGrp="1"/>
          </p:cNvSpPr>
          <p:nvPr>
            <p:ph type="body" sz="quarter" idx="15"/>
          </p:nvPr>
        </p:nvSpPr>
        <p:spPr>
          <a:xfrm>
            <a:off x="1191804" y="2330837"/>
            <a:ext cx="6943736" cy="3853393"/>
          </a:xfrm>
          <a:prstGeom prst="rect">
            <a:avLst/>
          </a:prstGeom>
        </p:spPr>
        <p:txBody>
          <a:bodyPr anchor="t">
            <a:spAutoFit/>
          </a:bodyPr>
          <a:lstStyle>
            <a:lvl1pPr marL="0" indent="0">
              <a:lnSpc>
                <a:spcPct val="110000"/>
              </a:lnSpc>
              <a:spcBef>
                <a:spcPts val="0"/>
              </a:spcBef>
              <a:buSzTx/>
              <a:buNone/>
              <a:defRPr sz="2800" spc="28">
                <a:latin typeface="SapientSansLight"/>
                <a:ea typeface="SapientSansLight"/>
                <a:cs typeface="SapientSansLight"/>
                <a:sym typeface="SapientSansLight"/>
              </a:defRPr>
            </a:lvl1pPr>
          </a:lstStyle>
          <a:p>
            <a:r>
              <a:t>Thank you for inviting our proposal to the Digital Content and Interactive Experience Development and Management RFP. We are excited with this opportunity of partnering with you on your journey to revolutionize the retail banking world and further your mission of ‘Changing Banking for Good’. </a:t>
            </a:r>
          </a:p>
        </p:txBody>
      </p:sp>
      <p:sp>
        <p:nvSpPr>
          <p:cNvPr id="327" name="Shape 327"/>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332" name="Group 332"/>
          <p:cNvGrpSpPr/>
          <p:nvPr/>
        </p:nvGrpSpPr>
        <p:grpSpPr>
          <a:xfrm>
            <a:off x="1218090" y="12786474"/>
            <a:ext cx="3580990" cy="358736"/>
            <a:chOff x="0" y="0"/>
            <a:chExt cx="3580989" cy="358735"/>
          </a:xfrm>
        </p:grpSpPr>
        <p:pic>
          <p:nvPicPr>
            <p:cNvPr id="328"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329" name="Shape 329"/>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330" name="Shape 330"/>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31"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Case Study Page - Title">
    <p:bg>
      <p:bgPr>
        <a:solidFill>
          <a:srgbClr val="F0F0F1"/>
        </a:solidFill>
        <a:effectLst/>
      </p:bgPr>
    </p:bg>
    <p:spTree>
      <p:nvGrpSpPr>
        <p:cNvPr id="1" name=""/>
        <p:cNvGrpSpPr/>
        <p:nvPr/>
      </p:nvGrpSpPr>
      <p:grpSpPr>
        <a:xfrm>
          <a:off x="0" y="0"/>
          <a:ext cx="0" cy="0"/>
          <a:chOff x="0" y="0"/>
          <a:chExt cx="0" cy="0"/>
        </a:xfrm>
      </p:grpSpPr>
      <p:sp>
        <p:nvSpPr>
          <p:cNvPr id="339" name="Shape 339"/>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sp>
        <p:nvSpPr>
          <p:cNvPr id="340" name="Shape 340"/>
          <p:cNvSpPr>
            <a:spLocks noGrp="1"/>
          </p:cNvSpPr>
          <p:nvPr>
            <p:ph type="body" sz="quarter" idx="14"/>
          </p:nvPr>
        </p:nvSpPr>
        <p:spPr>
          <a:xfrm>
            <a:off x="1172926" y="3703279"/>
            <a:ext cx="6865147" cy="7119533"/>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sp>
        <p:nvSpPr>
          <p:cNvPr id="341" name="Shape 341"/>
          <p:cNvSpPr>
            <a:spLocks noGrp="1"/>
          </p:cNvSpPr>
          <p:nvPr>
            <p:ph type="body" sz="quarter" idx="15"/>
          </p:nvPr>
        </p:nvSpPr>
        <p:spPr>
          <a:xfrm>
            <a:off x="1152350" y="2234925"/>
            <a:ext cx="6570558" cy="871433"/>
          </a:xfrm>
          <a:prstGeom prst="rect">
            <a:avLst/>
          </a:prstGeom>
        </p:spPr>
        <p:txBody>
          <a:bodyPr wrap="none" anchor="t">
            <a:spAutoFit/>
          </a:bodyPr>
          <a:lstStyle>
            <a:lvl1pPr marL="0" indent="0">
              <a:spcBef>
                <a:spcPts val="0"/>
              </a:spcBef>
              <a:buSzTx/>
              <a:buNone/>
              <a:defRPr cap="all" spc="50">
                <a:solidFill>
                  <a:srgbClr val="2C3B96"/>
                </a:solidFill>
                <a:latin typeface="SapientSansBold"/>
                <a:ea typeface="SapientSansBold"/>
                <a:cs typeface="SapientSansBold"/>
                <a:sym typeface="SapientSansBold"/>
              </a:defRPr>
            </a:lvl1pPr>
          </a:lstStyle>
          <a:p>
            <a:r>
              <a:t>Lorum Ipsum Dolor </a:t>
            </a:r>
          </a:p>
        </p:txBody>
      </p:sp>
      <p:grpSp>
        <p:nvGrpSpPr>
          <p:cNvPr id="346" name="Group 346"/>
          <p:cNvGrpSpPr/>
          <p:nvPr/>
        </p:nvGrpSpPr>
        <p:grpSpPr>
          <a:xfrm>
            <a:off x="1218090" y="12786474"/>
            <a:ext cx="3580990" cy="358736"/>
            <a:chOff x="0" y="0"/>
            <a:chExt cx="3580989" cy="358735"/>
          </a:xfrm>
        </p:grpSpPr>
        <p:pic>
          <p:nvPicPr>
            <p:cNvPr id="342"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343" name="Shape 343"/>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344" name="Shape 344"/>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45"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347" name="Shape 3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Case Study Page - Title">
    <p:bg>
      <p:bgPr>
        <a:solidFill>
          <a:srgbClr val="F0F0F1"/>
        </a:solidFill>
        <a:effectLst/>
      </p:bgPr>
    </p:bg>
    <p:spTree>
      <p:nvGrpSpPr>
        <p:cNvPr id="1" name=""/>
        <p:cNvGrpSpPr/>
        <p:nvPr/>
      </p:nvGrpSpPr>
      <p:grpSpPr>
        <a:xfrm>
          <a:off x="0" y="0"/>
          <a:ext cx="0" cy="0"/>
          <a:chOff x="0" y="0"/>
          <a:chExt cx="0" cy="0"/>
        </a:xfrm>
      </p:grpSpPr>
      <p:sp>
        <p:nvSpPr>
          <p:cNvPr id="354" name="Shape 354"/>
          <p:cNvSpPr>
            <a:spLocks noGrp="1"/>
          </p:cNvSpPr>
          <p:nvPr>
            <p:ph type="body" sz="quarter" idx="13"/>
          </p:nvPr>
        </p:nvSpPr>
        <p:spPr>
          <a:xfrm>
            <a:off x="1172141" y="958849"/>
            <a:ext cx="3698199" cy="414233"/>
          </a:xfrm>
          <a:prstGeom prst="rect">
            <a:avLst/>
          </a:prstGeom>
        </p:spPr>
        <p:txBody>
          <a:bodyPr wrap="none">
            <a:spAutoFit/>
          </a:bodyPr>
          <a:lstStyle>
            <a:lvl1pPr marL="0" indent="0">
              <a:spcBef>
                <a:spcPts val="0"/>
              </a:spcBef>
              <a:buSzTx/>
              <a:buNone/>
              <a:defRPr sz="2000" cap="all" spc="19">
                <a:solidFill>
                  <a:srgbClr val="2C3B96"/>
                </a:solidFill>
                <a:latin typeface="SapientSansRegular"/>
                <a:ea typeface="SapientSansRegular"/>
                <a:cs typeface="SapientSansRegular"/>
                <a:sym typeface="SapientSansRegular"/>
              </a:defRPr>
            </a:lvl1pPr>
          </a:lstStyle>
          <a:p>
            <a:r>
              <a:t>Case Studies  |  Lorum Ipsum</a:t>
            </a:r>
          </a:p>
        </p:txBody>
      </p:sp>
      <p:sp>
        <p:nvSpPr>
          <p:cNvPr id="355" name="Shape 355"/>
          <p:cNvSpPr>
            <a:spLocks noGrp="1"/>
          </p:cNvSpPr>
          <p:nvPr>
            <p:ph type="body" sz="quarter" idx="14"/>
          </p:nvPr>
        </p:nvSpPr>
        <p:spPr>
          <a:xfrm>
            <a:off x="1172926" y="3703279"/>
            <a:ext cx="6865147" cy="7119533"/>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sp>
        <p:nvSpPr>
          <p:cNvPr id="356" name="Shape 356"/>
          <p:cNvSpPr>
            <a:spLocks noGrp="1"/>
          </p:cNvSpPr>
          <p:nvPr>
            <p:ph type="body" sz="quarter" idx="15"/>
          </p:nvPr>
        </p:nvSpPr>
        <p:spPr>
          <a:xfrm>
            <a:off x="1152350" y="2234925"/>
            <a:ext cx="6570558" cy="871433"/>
          </a:xfrm>
          <a:prstGeom prst="rect">
            <a:avLst/>
          </a:prstGeom>
        </p:spPr>
        <p:txBody>
          <a:bodyPr wrap="none" anchor="t">
            <a:spAutoFit/>
          </a:bodyPr>
          <a:lstStyle>
            <a:lvl1pPr marL="0" indent="0">
              <a:spcBef>
                <a:spcPts val="0"/>
              </a:spcBef>
              <a:buSzTx/>
              <a:buNone/>
              <a:defRPr cap="all" spc="50">
                <a:solidFill>
                  <a:srgbClr val="2C3B96"/>
                </a:solidFill>
                <a:latin typeface="SapientSansBold"/>
                <a:ea typeface="SapientSansBold"/>
                <a:cs typeface="SapientSansBold"/>
                <a:sym typeface="SapientSansBold"/>
              </a:defRPr>
            </a:lvl1pPr>
          </a:lstStyle>
          <a:p>
            <a:r>
              <a:t>Lorum Ipsum Dolor </a:t>
            </a:r>
          </a:p>
        </p:txBody>
      </p:sp>
      <p:grpSp>
        <p:nvGrpSpPr>
          <p:cNvPr id="361" name="Group 361"/>
          <p:cNvGrpSpPr/>
          <p:nvPr/>
        </p:nvGrpSpPr>
        <p:grpSpPr>
          <a:xfrm>
            <a:off x="1218090" y="12786474"/>
            <a:ext cx="3580990" cy="358736"/>
            <a:chOff x="0" y="0"/>
            <a:chExt cx="3580989" cy="358735"/>
          </a:xfrm>
        </p:grpSpPr>
        <p:pic>
          <p:nvPicPr>
            <p:cNvPr id="357"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358" name="Shape 358"/>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359" name="Shape 359"/>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60"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362" name="Shape 3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hree Column D">
    <p:bg>
      <p:bgPr>
        <a:solidFill>
          <a:srgbClr val="FFFFFF"/>
        </a:solidFill>
        <a:effectLst/>
      </p:bgPr>
    </p:bg>
    <p:spTree>
      <p:nvGrpSpPr>
        <p:cNvPr id="1" name=""/>
        <p:cNvGrpSpPr/>
        <p:nvPr/>
      </p:nvGrpSpPr>
      <p:grpSpPr>
        <a:xfrm>
          <a:off x="0" y="0"/>
          <a:ext cx="0" cy="0"/>
          <a:chOff x="0" y="0"/>
          <a:chExt cx="0" cy="0"/>
        </a:xfrm>
      </p:grpSpPr>
      <p:sp>
        <p:nvSpPr>
          <p:cNvPr id="369" name="Shape 369"/>
          <p:cNvSpPr>
            <a:spLocks noGrp="1"/>
          </p:cNvSpPr>
          <p:nvPr>
            <p:ph type="body" sz="quarter" idx="13"/>
          </p:nvPr>
        </p:nvSpPr>
        <p:spPr>
          <a:xfrm>
            <a:off x="1139781" y="778883"/>
            <a:ext cx="780372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Three Column Template </a:t>
            </a:r>
          </a:p>
        </p:txBody>
      </p:sp>
      <p:sp>
        <p:nvSpPr>
          <p:cNvPr id="370" name="Shape 370"/>
          <p:cNvSpPr>
            <a:spLocks noGrp="1"/>
          </p:cNvSpPr>
          <p:nvPr>
            <p:ph type="body" sz="quarter" idx="14"/>
          </p:nvPr>
        </p:nvSpPr>
        <p:spPr>
          <a:xfrm>
            <a:off x="1171120" y="5303551"/>
            <a:ext cx="6970189" cy="5498242"/>
          </a:xfrm>
          <a:prstGeom prst="rect">
            <a:avLst/>
          </a:prstGeom>
        </p:spPr>
        <p:txBody>
          <a:bodyPr anchor="t">
            <a:noAutofit/>
          </a:bodyPr>
          <a:lstStyle/>
          <a:p>
            <a:pPr marL="0" indent="0">
              <a:spcBef>
                <a:spcPts val="2200"/>
              </a:spcBef>
              <a:buSzTx/>
              <a:buNone/>
              <a:defRPr sz="2000" spc="19">
                <a:latin typeface="SapientSansBold"/>
                <a:ea typeface="SapientSansBold"/>
                <a:cs typeface="SapientSansBold"/>
                <a:sym typeface="SapientSansBold"/>
              </a:defRPr>
            </a:pPr>
            <a:r>
              <a:t>Subheading For Some Content </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220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a:t>
            </a:r>
          </a:p>
        </p:txBody>
      </p:sp>
      <p:sp>
        <p:nvSpPr>
          <p:cNvPr id="371" name="Shape 371"/>
          <p:cNvSpPr>
            <a:spLocks noGrp="1"/>
          </p:cNvSpPr>
          <p:nvPr>
            <p:ph type="body" sz="quarter" idx="15"/>
          </p:nvPr>
        </p:nvSpPr>
        <p:spPr>
          <a:xfrm>
            <a:off x="1200756" y="2303982"/>
            <a:ext cx="6970189" cy="2903433"/>
          </a:xfrm>
          <a:prstGeom prst="rect">
            <a:avLst/>
          </a:prstGeom>
        </p:spPr>
        <p:txBody>
          <a:bodyPr anchor="t">
            <a:spAutoFit/>
          </a:bodyPr>
          <a:lstStyle>
            <a:lvl1pPr marL="0" indent="0">
              <a:lnSpc>
                <a:spcPct val="110000"/>
              </a:lnSpc>
              <a:spcBef>
                <a:spcPts val="3900"/>
              </a:spcBef>
              <a:buSzTx/>
              <a:buNone/>
              <a:defRPr sz="2800" cap="all" spc="28">
                <a:solidFill>
                  <a:srgbClr val="2C3B96"/>
                </a:solidFill>
                <a:latin typeface="SapientSansLight"/>
                <a:ea typeface="SapientSansLight"/>
                <a:cs typeface="SapientSansLight"/>
                <a:sym typeface="SapientSansLight"/>
              </a:defRPr>
            </a:lvl1pPr>
          </a:lstStyle>
          <a:p>
            <a:r>
              <a:t>Nulla at nulla justo, eget luctus tortor. Nulla facilisi. Duis aliquet egestas purus in blandit. Curabitur vulputate, ligula lacinia scelerisque tempor, lacus lacus ornare ante, ac egestas est urna sit amet arcu.</a:t>
            </a:r>
          </a:p>
        </p:txBody>
      </p:sp>
      <p:sp>
        <p:nvSpPr>
          <p:cNvPr id="372" name="Shape 372"/>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377" name="Group 377"/>
          <p:cNvGrpSpPr/>
          <p:nvPr/>
        </p:nvGrpSpPr>
        <p:grpSpPr>
          <a:xfrm>
            <a:off x="1218090" y="12786474"/>
            <a:ext cx="3580990" cy="358736"/>
            <a:chOff x="0" y="0"/>
            <a:chExt cx="3580989" cy="358735"/>
          </a:xfrm>
        </p:grpSpPr>
        <p:pic>
          <p:nvPicPr>
            <p:cNvPr id="373"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374" name="Shape 374"/>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375" name="Shape 375"/>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76"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Case Study Page - Title copy">
    <p:bg>
      <p:bgPr>
        <a:solidFill>
          <a:srgbClr val="FFFFFF"/>
        </a:solidFill>
        <a:effectLst/>
      </p:bgPr>
    </p:bg>
    <p:spTree>
      <p:nvGrpSpPr>
        <p:cNvPr id="1" name=""/>
        <p:cNvGrpSpPr/>
        <p:nvPr/>
      </p:nvGrpSpPr>
      <p:grpSpPr>
        <a:xfrm>
          <a:off x="0" y="0"/>
          <a:ext cx="0" cy="0"/>
          <a:chOff x="0" y="0"/>
          <a:chExt cx="0" cy="0"/>
        </a:xfrm>
      </p:grpSpPr>
      <p:sp>
        <p:nvSpPr>
          <p:cNvPr id="384" name="Shape 384"/>
          <p:cNvSpPr>
            <a:spLocks noGrp="1"/>
          </p:cNvSpPr>
          <p:nvPr>
            <p:ph type="body" sz="quarter" idx="13"/>
          </p:nvPr>
        </p:nvSpPr>
        <p:spPr>
          <a:xfrm>
            <a:off x="1172141" y="958849"/>
            <a:ext cx="3315929" cy="414233"/>
          </a:xfrm>
          <a:prstGeom prst="rect">
            <a:avLst/>
          </a:prstGeom>
        </p:spPr>
        <p:txBody>
          <a:bodyPr wrap="none">
            <a:spAutoFit/>
          </a:bodyPr>
          <a:lstStyle>
            <a:lvl1pPr marL="0" indent="0">
              <a:spcBef>
                <a:spcPts val="0"/>
              </a:spcBef>
              <a:buSzTx/>
              <a:buNone/>
              <a:defRPr sz="2000" spc="19">
                <a:latin typeface="SapientSansRegular"/>
                <a:ea typeface="SapientSansRegular"/>
                <a:cs typeface="SapientSansRegular"/>
                <a:sym typeface="SapientSansRegular"/>
              </a:defRPr>
            </a:lvl1pPr>
          </a:lstStyle>
          <a:p>
            <a:r>
              <a:t>Case Studies  |  Lorum Ipsum</a:t>
            </a:r>
          </a:p>
        </p:txBody>
      </p:sp>
      <p:sp>
        <p:nvSpPr>
          <p:cNvPr id="385" name="Shape 385"/>
          <p:cNvSpPr>
            <a:spLocks noGrp="1"/>
          </p:cNvSpPr>
          <p:nvPr>
            <p:ph type="body" sz="quarter" idx="14"/>
          </p:nvPr>
        </p:nvSpPr>
        <p:spPr>
          <a:xfrm>
            <a:off x="1172926" y="3703279"/>
            <a:ext cx="6865147" cy="7119533"/>
          </a:xfrm>
          <a:prstGeom prst="rect">
            <a:avLst/>
          </a:prstGeom>
        </p:spPr>
        <p:txBody>
          <a:bodyPr anchor="t">
            <a:noAutofit/>
          </a:bodyPr>
          <a:lstStyle/>
          <a:p>
            <a:pPr marL="0" indent="0">
              <a:spcBef>
                <a:spcPts val="200"/>
              </a:spcBef>
              <a:buSzTx/>
              <a:buNone/>
              <a:defRPr sz="2000" spc="-39">
                <a:latin typeface="SapientSansBold"/>
                <a:ea typeface="SapientSansBold"/>
                <a:cs typeface="SapientSansBold"/>
                <a:sym typeface="SapientSansBold"/>
              </a:defRPr>
            </a:pPr>
            <a:r>
              <a:t>Challenge </a:t>
            </a:r>
          </a:p>
          <a:p>
            <a:pPr marL="0" indent="0">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Solution</a:t>
            </a:r>
          </a:p>
          <a:p>
            <a:pPr marL="0" indent="0">
              <a:lnSpc>
                <a:spcPct val="110000"/>
              </a:lnSpc>
              <a:spcBef>
                <a:spcPts val="3200"/>
              </a:spcBef>
              <a:buSzTx/>
              <a:buNone/>
              <a:defRPr sz="2000" spc="-39">
                <a:latin typeface="SapientSansLight"/>
                <a:ea typeface="SapientSansLight"/>
                <a:cs typeface="SapientSansLight"/>
                <a:sym typeface="SapientSansLight"/>
              </a:defRPr>
            </a:pPr>
            <a:r>
              <a:t>Lorem ipsum dolor sit amet, consectetur adipiscing elit. Nullam ipsum risus, porta et tempus vitae, condimentum in ante. Quisque tempus erat quis turpis congue lacinia. Nullam convallis faucibus</a:t>
            </a:r>
          </a:p>
          <a:p>
            <a:pPr marL="0" indent="0">
              <a:spcBef>
                <a:spcPts val="200"/>
              </a:spcBef>
              <a:buSzTx/>
              <a:buNone/>
              <a:defRPr sz="2000" spc="-39">
                <a:latin typeface="SapientSansBold"/>
                <a:ea typeface="SapientSansBold"/>
                <a:cs typeface="SapientSansBold"/>
                <a:sym typeface="SapientSansBold"/>
              </a:defRPr>
            </a:pPr>
            <a:r>
              <a:t>Relevance</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Lorem ipsum dolor sit amet, consectetur adipiscing elit.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ipsum risus, porta et tempus vitae, condimentum in ante. Quisque tempus erat quis turpis congue lacinia. </a:t>
            </a:r>
          </a:p>
          <a:p>
            <a:pPr marL="228600" indent="-228600">
              <a:lnSpc>
                <a:spcPct val="110000"/>
              </a:lnSpc>
              <a:spcBef>
                <a:spcPts val="1800"/>
              </a:spcBef>
              <a:buSzPct val="100000"/>
              <a:defRPr sz="2000" spc="-39">
                <a:latin typeface="SapientSansLight"/>
                <a:ea typeface="SapientSansLight"/>
                <a:cs typeface="SapientSansLight"/>
                <a:sym typeface="SapientSansLight"/>
              </a:defRPr>
            </a:pPr>
            <a:r>
              <a:t>Nullam convallis faucibus nibh, eget accumsan tellus dapibus id. Vivamus lacinia nibh ut nisi</a:t>
            </a:r>
          </a:p>
        </p:txBody>
      </p:sp>
      <p:sp>
        <p:nvSpPr>
          <p:cNvPr id="386" name="Shape 386"/>
          <p:cNvSpPr>
            <a:spLocks noGrp="1"/>
          </p:cNvSpPr>
          <p:nvPr>
            <p:ph type="body" sz="quarter" idx="15"/>
          </p:nvPr>
        </p:nvSpPr>
        <p:spPr>
          <a:xfrm>
            <a:off x="1152350" y="2234925"/>
            <a:ext cx="6570558" cy="871433"/>
          </a:xfrm>
          <a:prstGeom prst="rect">
            <a:avLst/>
          </a:prstGeom>
        </p:spPr>
        <p:txBody>
          <a:bodyPr wrap="none" anchor="b">
            <a:spAutoFit/>
          </a:bodyPr>
          <a:lstStyle>
            <a:lvl1pPr marL="0" indent="0">
              <a:spcBef>
                <a:spcPts val="0"/>
              </a:spcBef>
              <a:buSzTx/>
              <a:buNone/>
              <a:defRPr cap="all" spc="50">
                <a:latin typeface="SapientSansBold"/>
                <a:ea typeface="SapientSansBold"/>
                <a:cs typeface="SapientSansBold"/>
                <a:sym typeface="SapientSansBold"/>
              </a:defRPr>
            </a:lvl1pPr>
          </a:lstStyle>
          <a:p>
            <a:r>
              <a:t>Lorum Ipsum Dolor </a:t>
            </a:r>
          </a:p>
        </p:txBody>
      </p:sp>
      <p:sp>
        <p:nvSpPr>
          <p:cNvPr id="387" name="Shape 387"/>
          <p:cNvSpPr/>
          <p:nvPr/>
        </p:nvSpPr>
        <p:spPr>
          <a:xfrm>
            <a:off x="8757435" y="-99685"/>
            <a:ext cx="15724091" cy="13915370"/>
          </a:xfrm>
          <a:prstGeom prst="rect">
            <a:avLst/>
          </a:prstGeom>
          <a:solidFill>
            <a:srgbClr val="F4F6FA"/>
          </a:solidFill>
          <a:ln w="3175">
            <a:miter lim="400000"/>
          </a:ln>
          <a:effectLst>
            <a:outerShdw blurRad="12700" dir="5400000" rotWithShape="0">
              <a:srgbClr val="000000">
                <a:alpha val="50000"/>
              </a:srgbClr>
            </a:outerShdw>
          </a:effectLst>
        </p:spPr>
        <p:txBody>
          <a:bodyPr lIns="48365" tIns="48365" rIns="48365" bIns="48365" anchor="ctr"/>
          <a:lstStyle/>
          <a:p>
            <a:pPr algn="ctr">
              <a:lnSpc>
                <a:spcPct val="100000"/>
              </a:lnSpc>
              <a:defRPr sz="3000" spc="0">
                <a:solidFill>
                  <a:srgbClr val="FFFFFF"/>
                </a:solidFill>
                <a:latin typeface="+mn-lt"/>
                <a:ea typeface="+mn-ea"/>
                <a:cs typeface="+mn-cs"/>
                <a:sym typeface="Helvetica Light"/>
              </a:defRPr>
            </a:pPr>
            <a:endParaRPr/>
          </a:p>
        </p:txBody>
      </p:sp>
      <p:grpSp>
        <p:nvGrpSpPr>
          <p:cNvPr id="392" name="Group 392"/>
          <p:cNvGrpSpPr/>
          <p:nvPr/>
        </p:nvGrpSpPr>
        <p:grpSpPr>
          <a:xfrm>
            <a:off x="1218090" y="12786474"/>
            <a:ext cx="3580990" cy="358736"/>
            <a:chOff x="0" y="0"/>
            <a:chExt cx="3580989" cy="358735"/>
          </a:xfrm>
        </p:grpSpPr>
        <p:pic>
          <p:nvPicPr>
            <p:cNvPr id="388"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389" name="Shape 389"/>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390" name="Shape 390"/>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91"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393" name="Shape 39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amp; Subtitle">
    <p:bg>
      <p:bgPr>
        <a:solidFill>
          <a:srgbClr val="FFFFFF"/>
        </a:solidFill>
        <a:effectLst/>
      </p:bgPr>
    </p:bg>
    <p:spTree>
      <p:nvGrpSpPr>
        <p:cNvPr id="1" name=""/>
        <p:cNvGrpSpPr/>
        <p:nvPr/>
      </p:nvGrpSpPr>
      <p:grpSpPr>
        <a:xfrm>
          <a:off x="0" y="0"/>
          <a:ext cx="0" cy="0"/>
          <a:chOff x="0" y="0"/>
          <a:chExt cx="0" cy="0"/>
        </a:xfrm>
      </p:grpSpPr>
      <p:sp>
        <p:nvSpPr>
          <p:cNvPr id="400" name="Shape 400"/>
          <p:cNvSpPr>
            <a:spLocks noGrp="1"/>
          </p:cNvSpPr>
          <p:nvPr>
            <p:ph type="title"/>
          </p:nvPr>
        </p:nvSpPr>
        <p:spPr>
          <a:xfrm>
            <a:off x="1778000" y="2298700"/>
            <a:ext cx="20828000" cy="4648200"/>
          </a:xfrm>
          <a:prstGeom prst="rect">
            <a:avLst/>
          </a:prstGeom>
        </p:spPr>
        <p:txBody>
          <a:bodyPr lIns="50800" tIns="50800" rIns="50800" bIns="50800" anchor="b"/>
          <a:lstStyle>
            <a:lvl1pPr algn="ctr">
              <a:defRPr sz="11200" cap="none" spc="0">
                <a:solidFill>
                  <a:srgbClr val="000000"/>
                </a:solidFill>
                <a:latin typeface="+mn-lt"/>
                <a:ea typeface="+mn-ea"/>
                <a:cs typeface="+mn-cs"/>
                <a:sym typeface="Helvetica Light"/>
              </a:defRPr>
            </a:lvl1pPr>
          </a:lstStyle>
          <a:p>
            <a:r>
              <a:t>Title Text</a:t>
            </a:r>
          </a:p>
        </p:txBody>
      </p:sp>
      <p:sp>
        <p:nvSpPr>
          <p:cNvPr id="401" name="Shape 401"/>
          <p:cNvSpPr>
            <a:spLocks noGrp="1"/>
          </p:cNvSpPr>
          <p:nvPr>
            <p:ph type="body" sz="quarter" idx="1"/>
          </p:nvPr>
        </p:nvSpPr>
        <p:spPr>
          <a:xfrm>
            <a:off x="1778000" y="7073900"/>
            <a:ext cx="20828000" cy="1587500"/>
          </a:xfrm>
          <a:prstGeom prst="rect">
            <a:avLst/>
          </a:prstGeom>
        </p:spPr>
        <p:txBody>
          <a:bodyPr lIns="50800" tIns="50800" rIns="50800" bIns="50800"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grpSp>
        <p:nvGrpSpPr>
          <p:cNvPr id="406" name="Group 406"/>
          <p:cNvGrpSpPr/>
          <p:nvPr/>
        </p:nvGrpSpPr>
        <p:grpSpPr>
          <a:xfrm>
            <a:off x="1218090" y="12786474"/>
            <a:ext cx="3580990" cy="358736"/>
            <a:chOff x="0" y="0"/>
            <a:chExt cx="3580989" cy="358735"/>
          </a:xfrm>
        </p:grpSpPr>
        <p:pic>
          <p:nvPicPr>
            <p:cNvPr id="402"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403" name="Shape 403"/>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404" name="Shape 404"/>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405"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
        <p:nvSpPr>
          <p:cNvPr id="407" name="Shape 407"/>
          <p:cNvSpPr>
            <a:spLocks noGrp="1"/>
          </p:cNvSpPr>
          <p:nvPr>
            <p:ph type="sldNum" sz="quarter" idx="2"/>
          </p:nvPr>
        </p:nvSpPr>
        <p:spPr>
          <a:xfrm>
            <a:off x="11959031" y="13081000"/>
            <a:ext cx="453238" cy="469900"/>
          </a:xfrm>
          <a:prstGeom prst="rect">
            <a:avLst/>
          </a:prstGeom>
        </p:spPr>
        <p:txBody>
          <a:bodyPr lIns="50800" tIns="50800" rIns="50800" bIns="50800"/>
          <a:lstStyle>
            <a:lvl1pPr>
              <a:defRPr sz="24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Black Title Subtitle">
    <p:spTree>
      <p:nvGrpSpPr>
        <p:cNvPr id="1" name=""/>
        <p:cNvGrpSpPr/>
        <p:nvPr/>
      </p:nvGrpSpPr>
      <p:grpSpPr>
        <a:xfrm>
          <a:off x="0" y="0"/>
          <a:ext cx="0" cy="0"/>
          <a:chOff x="0" y="0"/>
          <a:chExt cx="0" cy="0"/>
        </a:xfrm>
      </p:grpSpPr>
      <p:pic>
        <p:nvPicPr>
          <p:cNvPr id="414" name="image2.png" descr="Everform_BG_01.pdf"/>
          <p:cNvPicPr>
            <a:picLocks noChangeAspect="1"/>
          </p:cNvPicPr>
          <p:nvPr/>
        </p:nvPicPr>
        <p:blipFill>
          <a:blip r:embed="rId2">
            <a:extLst/>
          </a:blip>
          <a:stretch>
            <a:fillRect/>
          </a:stretch>
        </p:blipFill>
        <p:spPr>
          <a:xfrm>
            <a:off x="12699" y="-17194"/>
            <a:ext cx="24358601" cy="13701716"/>
          </a:xfrm>
          <a:prstGeom prst="rect">
            <a:avLst/>
          </a:prstGeom>
          <a:ln w="3175">
            <a:miter lim="400000"/>
          </a:ln>
        </p:spPr>
      </p:pic>
      <p:sp>
        <p:nvSpPr>
          <p:cNvPr id="415" name="Shape 415"/>
          <p:cNvSpPr>
            <a:spLocks noGrp="1"/>
          </p:cNvSpPr>
          <p:nvPr>
            <p:ph type="title"/>
          </p:nvPr>
        </p:nvSpPr>
        <p:spPr>
          <a:xfrm>
            <a:off x="1130067" y="6667086"/>
            <a:ext cx="15833095" cy="2920170"/>
          </a:xfrm>
          <a:prstGeom prst="rect">
            <a:avLst/>
          </a:prstGeom>
        </p:spPr>
        <p:txBody>
          <a:bodyPr lIns="0" tIns="0" rIns="0" bIns="0" anchor="t"/>
          <a:lstStyle>
            <a:lvl1pPr defTabSz="1209717">
              <a:lnSpc>
                <a:spcPct val="80000"/>
              </a:lnSpc>
              <a:defRPr sz="7200" cap="none" spc="0">
                <a:solidFill>
                  <a:srgbClr val="FFFFFF"/>
                </a:solidFill>
                <a:latin typeface="SapientCentroSlab-UBlack"/>
                <a:ea typeface="SapientCentroSlab-UBlack"/>
                <a:cs typeface="SapientCentroSlab-UBlack"/>
                <a:sym typeface="SapientCentroSlab-UBlack"/>
              </a:defRPr>
            </a:lvl1pPr>
          </a:lstStyle>
          <a:p>
            <a:r>
              <a:t>Title Text</a:t>
            </a:r>
          </a:p>
        </p:txBody>
      </p:sp>
      <p:sp>
        <p:nvSpPr>
          <p:cNvPr id="416" name="Shape 416"/>
          <p:cNvSpPr/>
          <p:nvPr/>
        </p:nvSpPr>
        <p:spPr>
          <a:xfrm>
            <a:off x="1380995" y="6380607"/>
            <a:ext cx="924523" cy="1024"/>
          </a:xfrm>
          <a:prstGeom prst="line">
            <a:avLst/>
          </a:prstGeom>
          <a:ln w="76200">
            <a:solidFill>
              <a:srgbClr val="D21118"/>
            </a:solidFill>
          </a:ln>
        </p:spPr>
        <p:txBody>
          <a:bodyPr lIns="121790" tIns="121790" rIns="121790" bIns="121790"/>
          <a:lstStyle/>
          <a:p>
            <a:pPr defTabSz="1205592">
              <a:lnSpc>
                <a:spcPct val="100000"/>
              </a:lnSpc>
              <a:defRPr sz="6400" spc="0">
                <a:latin typeface="Helvetica"/>
                <a:ea typeface="Helvetica"/>
                <a:cs typeface="Helvetica"/>
                <a:sym typeface="Helvetica"/>
              </a:defRPr>
            </a:pPr>
            <a:endParaRPr/>
          </a:p>
        </p:txBody>
      </p:sp>
      <p:sp>
        <p:nvSpPr>
          <p:cNvPr id="417" name="Shape 417"/>
          <p:cNvSpPr>
            <a:spLocks noGrp="1"/>
          </p:cNvSpPr>
          <p:nvPr>
            <p:ph type="body" sz="quarter" idx="1"/>
          </p:nvPr>
        </p:nvSpPr>
        <p:spPr>
          <a:xfrm>
            <a:off x="1130877" y="9611587"/>
            <a:ext cx="17149578" cy="608798"/>
          </a:xfrm>
          <a:prstGeom prst="rect">
            <a:avLst/>
          </a:prstGeom>
        </p:spPr>
        <p:txBody>
          <a:bodyPr lIns="0" tIns="0" rIns="0" bIns="0" anchor="t"/>
          <a:lstStyle>
            <a:lvl1pPr marL="0" indent="0" defTabSz="1209768">
              <a:spcBef>
                <a:spcPts val="800"/>
              </a:spcBef>
              <a:buSzTx/>
              <a:buNone/>
              <a:defRPr sz="3600">
                <a:solidFill>
                  <a:srgbClr val="FFFFFF"/>
                </a:solidFill>
                <a:latin typeface="SapientSansLightItalic"/>
                <a:ea typeface="SapientSansLightItalic"/>
                <a:cs typeface="SapientSansLightItalic"/>
                <a:sym typeface="SapientSansLightItalic"/>
              </a:defRPr>
            </a:lvl1pPr>
            <a:lvl2pPr marL="818490" indent="-364646" defTabSz="1209768">
              <a:spcBef>
                <a:spcPts val="800"/>
              </a:spcBef>
              <a:buSzPct val="100000"/>
              <a:buChar char="–"/>
              <a:defRPr sz="3600">
                <a:solidFill>
                  <a:srgbClr val="FFFFFF"/>
                </a:solidFill>
                <a:latin typeface="SapientSansLightItalic"/>
                <a:ea typeface="SapientSansLightItalic"/>
                <a:cs typeface="SapientSansLightItalic"/>
                <a:sym typeface="SapientSansLightItalic"/>
              </a:defRPr>
            </a:lvl2pPr>
            <a:lvl3pPr marL="1247703" indent="-340153" defTabSz="1209768">
              <a:spcBef>
                <a:spcPts val="800"/>
              </a:spcBef>
              <a:buSzPct val="100000"/>
              <a:defRPr sz="3600">
                <a:solidFill>
                  <a:srgbClr val="FFFFFF"/>
                </a:solidFill>
                <a:latin typeface="SapientSansLightItalic"/>
                <a:ea typeface="SapientSansLightItalic"/>
                <a:cs typeface="SapientSansLightItalic"/>
                <a:sym typeface="SapientSansLightItalic"/>
              </a:defRPr>
            </a:lvl3pPr>
            <a:lvl4pPr marL="1769588" indent="-408183" defTabSz="1209768">
              <a:spcBef>
                <a:spcPts val="800"/>
              </a:spcBef>
              <a:buSzPct val="100000"/>
              <a:buChar char="–"/>
              <a:defRPr sz="3600">
                <a:solidFill>
                  <a:srgbClr val="FFFFFF"/>
                </a:solidFill>
                <a:latin typeface="SapientSansLightItalic"/>
                <a:ea typeface="SapientSansLightItalic"/>
                <a:cs typeface="SapientSansLightItalic"/>
                <a:sym typeface="SapientSansLightItalic"/>
              </a:defRPr>
            </a:lvl4pPr>
            <a:lvl5pPr marL="2223257" indent="-408183" defTabSz="1209768">
              <a:spcBef>
                <a:spcPts val="800"/>
              </a:spcBef>
              <a:buSzPct val="100000"/>
              <a:buChar char="»"/>
              <a:defRPr sz="3600">
                <a:solidFill>
                  <a:srgbClr val="FFFFFF"/>
                </a:solidFill>
                <a:latin typeface="SapientSansLightItalic"/>
                <a:ea typeface="SapientSansLightItalic"/>
                <a:cs typeface="SapientSansLightItalic"/>
                <a:sym typeface="SapientSansLightItalic"/>
              </a:defRPr>
            </a:lvl5pPr>
          </a:lstStyle>
          <a:p>
            <a:r>
              <a:t>Body Level One</a:t>
            </a:r>
          </a:p>
          <a:p>
            <a:pPr lvl="1"/>
            <a:r>
              <a:t>Body Level Two</a:t>
            </a:r>
          </a:p>
          <a:p>
            <a:pPr lvl="2"/>
            <a:r>
              <a:t>Body Level Three</a:t>
            </a:r>
          </a:p>
          <a:p>
            <a:pPr lvl="3"/>
            <a:r>
              <a:t>Body Level Four</a:t>
            </a:r>
          </a:p>
          <a:p>
            <a:pPr lvl="4"/>
            <a:r>
              <a:t>Body Level Five</a:t>
            </a:r>
          </a:p>
        </p:txBody>
      </p:sp>
      <p:sp>
        <p:nvSpPr>
          <p:cNvPr id="418" name="Shape 418"/>
          <p:cNvSpPr>
            <a:spLocks noGrp="1"/>
          </p:cNvSpPr>
          <p:nvPr>
            <p:ph type="body" sz="quarter" idx="13"/>
          </p:nvPr>
        </p:nvSpPr>
        <p:spPr>
          <a:xfrm>
            <a:off x="18280454" y="9305967"/>
            <a:ext cx="5091513" cy="1506785"/>
          </a:xfrm>
          <a:prstGeom prst="rect">
            <a:avLst/>
          </a:prstGeom>
        </p:spPr>
        <p:txBody>
          <a:bodyPr lIns="0" tIns="0" rIns="0" bIns="0" anchor="t"/>
          <a:lstStyle/>
          <a:p>
            <a:pPr marL="0" indent="0" algn="ctr" defTabSz="1112986">
              <a:lnSpc>
                <a:spcPct val="80000"/>
              </a:lnSpc>
              <a:spcBef>
                <a:spcPts val="2600"/>
              </a:spcBef>
              <a:buSzTx/>
              <a:buNone/>
              <a:defRPr sz="11776" i="1">
                <a:solidFill>
                  <a:srgbClr val="FFFFFF"/>
                </a:solidFill>
                <a:latin typeface="SapientCentroSlab-Light"/>
                <a:ea typeface="SapientCentroSlab-Light"/>
                <a:cs typeface="SapientCentroSlab-Light"/>
                <a:sym typeface="SapientCentroSlab-Light"/>
              </a:defRPr>
            </a:pPr>
            <a:endParaRPr/>
          </a:p>
        </p:txBody>
      </p:sp>
      <p:sp>
        <p:nvSpPr>
          <p:cNvPr id="419" name="Shape 419"/>
          <p:cNvSpPr/>
          <p:nvPr/>
        </p:nvSpPr>
        <p:spPr>
          <a:xfrm>
            <a:off x="1154266" y="3164110"/>
            <a:ext cx="15218203" cy="1913276"/>
          </a:xfrm>
          <a:prstGeom prst="rect">
            <a:avLst/>
          </a:prstGeom>
          <a:ln w="3175">
            <a:miter lim="400000"/>
          </a:ln>
          <a:extLst>
            <a:ext uri="{C572A759-6A51-4108-AA02-DFA0A04FC94B}">
              <ma14:wrappingTextBoxFlag xmlns:ma14="http://schemas.microsoft.com/office/mac/drawingml/2011/main" xmlns="" val="1"/>
            </a:ext>
          </a:extLst>
        </p:spPr>
        <p:txBody>
          <a:bodyPr wrap="none" lIns="120977" tIns="120977" rIns="120977" bIns="120977">
            <a:spAutoFit/>
          </a:bodyPr>
          <a:lstStyle>
            <a:lvl1pPr defTabSz="1205592">
              <a:lnSpc>
                <a:spcPct val="100000"/>
              </a:lnSpc>
              <a:defRPr sz="13200" spc="-395">
                <a:solidFill>
                  <a:srgbClr val="FFFFFF"/>
                </a:solidFill>
                <a:latin typeface="SapientCentroSlab-Thin"/>
                <a:ea typeface="SapientCentroSlab-Thin"/>
                <a:cs typeface="SapientCentroSlab-Thin"/>
                <a:sym typeface="SapientCentroSlab-Thin"/>
              </a:defRPr>
            </a:lvl1pPr>
          </a:lstStyle>
          <a:p>
            <a:r>
              <a:t>WHAT’S NEXT IS NOW</a:t>
            </a:r>
          </a:p>
        </p:txBody>
      </p:sp>
      <p:sp>
        <p:nvSpPr>
          <p:cNvPr id="420" name="Shape 420"/>
          <p:cNvSpPr/>
          <p:nvPr/>
        </p:nvSpPr>
        <p:spPr>
          <a:xfrm>
            <a:off x="1141765" y="5042586"/>
            <a:ext cx="13921635" cy="897276"/>
          </a:xfrm>
          <a:prstGeom prst="rect">
            <a:avLst/>
          </a:prstGeom>
          <a:ln w="3175">
            <a:miter lim="400000"/>
          </a:ln>
          <a:extLst>
            <a:ext uri="{C572A759-6A51-4108-AA02-DFA0A04FC94B}">
              <ma14:wrappingTextBoxFlag xmlns:ma14="http://schemas.microsoft.com/office/mac/drawingml/2011/main" xmlns="" val="1"/>
            </a:ext>
          </a:extLst>
        </p:spPr>
        <p:txBody>
          <a:bodyPr wrap="none" lIns="120977" tIns="120977" rIns="120977" bIns="120977">
            <a:spAutoFit/>
          </a:bodyPr>
          <a:lstStyle/>
          <a:p>
            <a:pPr defTabSz="1205592">
              <a:lnSpc>
                <a:spcPct val="100000"/>
              </a:lnSpc>
              <a:defRPr sz="5200" i="1" spc="0">
                <a:solidFill>
                  <a:srgbClr val="139CEE"/>
                </a:solidFill>
                <a:latin typeface="Sapient Centro Slab"/>
                <a:ea typeface="Sapient Centro Slab"/>
                <a:cs typeface="Sapient Centro Slab"/>
                <a:sym typeface="Sapient Centro Slab"/>
              </a:defRPr>
            </a:pPr>
            <a:r>
              <a:t>The </a:t>
            </a:r>
            <a:r>
              <a:rPr b="1"/>
              <a:t>Convergence</a:t>
            </a:r>
            <a:r>
              <a:t> of Technology and Marketing</a:t>
            </a:r>
          </a:p>
        </p:txBody>
      </p:sp>
      <p:sp>
        <p:nvSpPr>
          <p:cNvPr id="421" name="Shape 421"/>
          <p:cNvSpPr/>
          <p:nvPr/>
        </p:nvSpPr>
        <p:spPr>
          <a:xfrm>
            <a:off x="19887076" y="3576887"/>
            <a:ext cx="1930142" cy="549297"/>
          </a:xfrm>
          <a:prstGeom prst="rect">
            <a:avLst/>
          </a:prstGeom>
          <a:ln w="3175">
            <a:miter lim="400000"/>
          </a:ln>
          <a:extLst>
            <a:ext uri="{C572A759-6A51-4108-AA02-DFA0A04FC94B}">
              <ma14:wrappingTextBoxFlag xmlns:ma14="http://schemas.microsoft.com/office/mac/drawingml/2011/main" xmlns="" val="1"/>
            </a:ext>
          </a:extLst>
        </p:spPr>
        <p:txBody>
          <a:bodyPr wrap="none" lIns="120977" tIns="120977" rIns="120977" bIns="120977">
            <a:spAutoFit/>
          </a:bodyPr>
          <a:lstStyle>
            <a:lvl1pPr algn="ctr" defTabSz="1205592">
              <a:lnSpc>
                <a:spcPct val="100000"/>
              </a:lnSpc>
              <a:defRPr sz="2400" i="1" spc="0">
                <a:solidFill>
                  <a:srgbClr val="DFE5E6"/>
                </a:solidFill>
                <a:latin typeface="Sapient Centro Slab"/>
                <a:ea typeface="Sapient Centro Slab"/>
                <a:cs typeface="Sapient Centro Slab"/>
                <a:sym typeface="Sapient Centro Slab"/>
              </a:defRPr>
            </a:lvl1pPr>
          </a:lstStyle>
          <a:p>
            <a:r>
              <a:t>Presented by</a:t>
            </a:r>
          </a:p>
        </p:txBody>
      </p:sp>
      <p:sp>
        <p:nvSpPr>
          <p:cNvPr id="422" name="Shape 422"/>
          <p:cNvSpPr>
            <a:spLocks noGrp="1"/>
          </p:cNvSpPr>
          <p:nvPr>
            <p:ph type="sldNum" sz="quarter" idx="2"/>
          </p:nvPr>
        </p:nvSpPr>
        <p:spPr>
          <a:xfrm>
            <a:off x="16801459" y="12337160"/>
            <a:ext cx="668238" cy="738882"/>
          </a:xfrm>
          <a:prstGeom prst="rect">
            <a:avLst/>
          </a:prstGeom>
        </p:spPr>
        <p:txBody>
          <a:bodyPr lIns="121790" tIns="121790" rIns="121790" bIns="121790" anchor="ctr"/>
          <a:lstStyle>
            <a:lvl1pPr algn="r" defTabSz="1205592">
              <a:defRPr sz="3200">
                <a:latin typeface="Calibri"/>
                <a:ea typeface="Calibri"/>
                <a:cs typeface="Calibri"/>
                <a:sym typeface="Calibri"/>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mp; Subtitle">
    <p:bg>
      <p:bgPr>
        <a:solidFill>
          <a:srgbClr val="FFFFFF"/>
        </a:solidFill>
        <a:effectLst/>
      </p:bgPr>
    </p:bg>
    <p:spTree>
      <p:nvGrpSpPr>
        <p:cNvPr id="1" name=""/>
        <p:cNvGrpSpPr/>
        <p:nvPr/>
      </p:nvGrpSpPr>
      <p:grpSpPr>
        <a:xfrm>
          <a:off x="0" y="0"/>
          <a:ext cx="0" cy="0"/>
          <a:chOff x="0" y="0"/>
          <a:chExt cx="0" cy="0"/>
        </a:xfrm>
      </p:grpSpPr>
      <p:sp>
        <p:nvSpPr>
          <p:cNvPr id="429" name="Shape 429"/>
          <p:cNvSpPr>
            <a:spLocks noGrp="1"/>
          </p:cNvSpPr>
          <p:nvPr>
            <p:ph type="title"/>
          </p:nvPr>
        </p:nvSpPr>
        <p:spPr>
          <a:xfrm>
            <a:off x="1778000" y="2298700"/>
            <a:ext cx="20828000" cy="4648200"/>
          </a:xfrm>
          <a:prstGeom prst="rect">
            <a:avLst/>
          </a:prstGeom>
        </p:spPr>
        <p:txBody>
          <a:bodyPr lIns="50800" tIns="50800" rIns="50800" bIns="50800" anchor="b"/>
          <a:lstStyle>
            <a:lvl1pPr algn="ctr">
              <a:defRPr sz="11200" cap="none" spc="0">
                <a:solidFill>
                  <a:srgbClr val="000000"/>
                </a:solidFill>
                <a:latin typeface="+mn-lt"/>
                <a:ea typeface="+mn-ea"/>
                <a:cs typeface="+mn-cs"/>
                <a:sym typeface="Helvetica Light"/>
              </a:defRPr>
            </a:lvl1pPr>
          </a:lstStyle>
          <a:p>
            <a:r>
              <a:t>Title Text</a:t>
            </a:r>
          </a:p>
        </p:txBody>
      </p:sp>
      <p:sp>
        <p:nvSpPr>
          <p:cNvPr id="430" name="Shape 430"/>
          <p:cNvSpPr>
            <a:spLocks noGrp="1"/>
          </p:cNvSpPr>
          <p:nvPr>
            <p:ph type="body" sz="quarter" idx="1"/>
          </p:nvPr>
        </p:nvSpPr>
        <p:spPr>
          <a:xfrm>
            <a:off x="1778000" y="7073900"/>
            <a:ext cx="20828000" cy="1587500"/>
          </a:xfrm>
          <a:prstGeom prst="rect">
            <a:avLst/>
          </a:prstGeom>
        </p:spPr>
        <p:txBody>
          <a:bodyPr lIns="50800" tIns="50800" rIns="50800" bIns="50800"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31" name="Shape 431"/>
          <p:cNvSpPr>
            <a:spLocks noGrp="1"/>
          </p:cNvSpPr>
          <p:nvPr>
            <p:ph type="sldNum" sz="quarter" idx="2"/>
          </p:nvPr>
        </p:nvSpPr>
        <p:spPr>
          <a:xfrm>
            <a:off x="11959031" y="13081000"/>
            <a:ext cx="453238" cy="469900"/>
          </a:xfrm>
          <a:prstGeom prst="rect">
            <a:avLst/>
          </a:prstGeom>
        </p:spPr>
        <p:txBody>
          <a:bodyPr lIns="50800" tIns="50800" rIns="50800" bIns="50800"/>
          <a:lstStyle>
            <a:lvl1pPr>
              <a:defRPr sz="2400"/>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Case Study Cover">
    <p:bg>
      <p:bgPr>
        <a:solidFill>
          <a:srgbClr val="2DAEDB"/>
        </a:solidFill>
        <a:effectLst/>
      </p:bgPr>
    </p:bg>
    <p:spTree>
      <p:nvGrpSpPr>
        <p:cNvPr id="1" name=""/>
        <p:cNvGrpSpPr/>
        <p:nvPr/>
      </p:nvGrpSpPr>
      <p:grpSpPr>
        <a:xfrm>
          <a:off x="0" y="0"/>
          <a:ext cx="0" cy="0"/>
          <a:chOff x="0" y="0"/>
          <a:chExt cx="0" cy="0"/>
        </a:xfrm>
      </p:grpSpPr>
      <p:sp>
        <p:nvSpPr>
          <p:cNvPr id="438" name="Shape 438"/>
          <p:cNvSpPr>
            <a:spLocks noGrp="1"/>
          </p:cNvSpPr>
          <p:nvPr>
            <p:ph type="pic" idx="13"/>
          </p:nvPr>
        </p:nvSpPr>
        <p:spPr>
          <a:xfrm>
            <a:off x="0" y="-74445"/>
            <a:ext cx="24384000" cy="13913397"/>
          </a:xfrm>
          <a:prstGeom prst="rect">
            <a:avLst/>
          </a:prstGeom>
        </p:spPr>
        <p:txBody>
          <a:bodyPr lIns="91439" tIns="45719" rIns="91439" bIns="45719" anchor="t">
            <a:noAutofit/>
          </a:bodyPr>
          <a:lstStyle/>
          <a:p>
            <a:endParaRPr/>
          </a:p>
        </p:txBody>
      </p:sp>
      <p:pic>
        <p:nvPicPr>
          <p:cNvPr id="439" name="image2.png" descr="Screen Shot 2015-08-26 at 6.16.21 PM.png"/>
          <p:cNvPicPr>
            <a:picLocks noChangeAspect="1"/>
          </p:cNvPicPr>
          <p:nvPr/>
        </p:nvPicPr>
        <p:blipFill>
          <a:blip r:embed="rId2">
            <a:alphaModFix amt="0"/>
            <a:extLst/>
          </a:blip>
          <a:stretch>
            <a:fillRect/>
          </a:stretch>
        </p:blipFill>
        <p:spPr>
          <a:xfrm>
            <a:off x="679448" y="1651000"/>
            <a:ext cx="23444203" cy="11019856"/>
          </a:xfrm>
          <a:prstGeom prst="rect">
            <a:avLst/>
          </a:prstGeom>
          <a:ln w="3175">
            <a:miter lim="400000"/>
          </a:ln>
        </p:spPr>
      </p:pic>
      <p:sp>
        <p:nvSpPr>
          <p:cNvPr id="440" name="Shape 440"/>
          <p:cNvSpPr>
            <a:spLocks noGrp="1"/>
          </p:cNvSpPr>
          <p:nvPr>
            <p:ph type="body" sz="quarter" idx="14"/>
          </p:nvPr>
        </p:nvSpPr>
        <p:spPr>
          <a:xfrm>
            <a:off x="1172141" y="954395"/>
            <a:ext cx="1741383" cy="414233"/>
          </a:xfrm>
          <a:prstGeom prst="rect">
            <a:avLst/>
          </a:prstGeom>
        </p:spPr>
        <p:txBody>
          <a:bodyPr wrap="none">
            <a:spAutoFit/>
          </a:bodyPr>
          <a:lstStyle>
            <a:lvl1pPr marL="0" indent="0">
              <a:spcBef>
                <a:spcPts val="0"/>
              </a:spcBef>
              <a:buSzTx/>
              <a:buNone/>
              <a:defRPr sz="2000" cap="all" spc="19">
                <a:solidFill>
                  <a:srgbClr val="FFFFFF"/>
                </a:solidFill>
                <a:latin typeface="SapientSansRegular"/>
                <a:ea typeface="SapientSansRegular"/>
                <a:cs typeface="SapientSansRegular"/>
                <a:sym typeface="SapientSansRegular"/>
              </a:defRPr>
            </a:lvl1pPr>
          </a:lstStyle>
          <a:p>
            <a:r>
              <a:t>Lorum Ipsum</a:t>
            </a:r>
          </a:p>
        </p:txBody>
      </p:sp>
      <p:sp>
        <p:nvSpPr>
          <p:cNvPr id="441" name="Shape 441"/>
          <p:cNvSpPr>
            <a:spLocks noGrp="1"/>
          </p:cNvSpPr>
          <p:nvPr>
            <p:ph type="body" sz="quarter" idx="15"/>
          </p:nvPr>
        </p:nvSpPr>
        <p:spPr>
          <a:xfrm>
            <a:off x="1015329" y="1878361"/>
            <a:ext cx="11560388" cy="2420833"/>
          </a:xfrm>
          <a:prstGeom prst="rect">
            <a:avLst/>
          </a:prstGeom>
        </p:spPr>
        <p:txBody>
          <a:bodyPr wrap="none" anchor="t">
            <a:spAutoFit/>
          </a:bodyPr>
          <a:lstStyle>
            <a:lvl1pPr marL="0" indent="0">
              <a:lnSpc>
                <a:spcPct val="90000"/>
              </a:lnSpc>
              <a:spcBef>
                <a:spcPts val="0"/>
              </a:spcBef>
              <a:buSzTx/>
              <a:buNone/>
              <a:defRPr sz="15000" cap="all" spc="-600">
                <a:solidFill>
                  <a:srgbClr val="FFFFFF"/>
                </a:solidFill>
                <a:latin typeface="SapientSansBold"/>
                <a:ea typeface="SapientSansBold"/>
                <a:cs typeface="SapientSansBold"/>
                <a:sym typeface="SapientSansBold"/>
              </a:defRPr>
            </a:lvl1pPr>
          </a:lstStyle>
          <a:p>
            <a:r>
              <a:t>Lorum Ipsum</a:t>
            </a:r>
          </a:p>
        </p:txBody>
      </p:sp>
      <p:grpSp>
        <p:nvGrpSpPr>
          <p:cNvPr id="446" name="Group 446"/>
          <p:cNvGrpSpPr/>
          <p:nvPr/>
        </p:nvGrpSpPr>
        <p:grpSpPr>
          <a:xfrm>
            <a:off x="1218090" y="12786474"/>
            <a:ext cx="3580990" cy="358736"/>
            <a:chOff x="0" y="0"/>
            <a:chExt cx="3580989" cy="358735"/>
          </a:xfrm>
        </p:grpSpPr>
        <p:sp>
          <p:nvSpPr>
            <p:cNvPr id="442" name="Shape 442"/>
            <p:cNvSpPr/>
            <p:nvPr/>
          </p:nvSpPr>
          <p:spPr>
            <a:xfrm flipV="1">
              <a:off x="749001" y="-1"/>
              <a:ext cx="207117" cy="358737"/>
            </a:xfrm>
            <a:prstGeom prst="line">
              <a:avLst/>
            </a:prstGeom>
            <a:noFill/>
            <a:ln w="3175" cap="flat">
              <a:solidFill>
                <a:srgbClr val="FFFFFF"/>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443" name="mark-filtered.png" descr="mark.pdf"/>
            <p:cNvPicPr>
              <a:picLocks/>
            </p:cNvPicPr>
            <p:nvPr/>
          </p:nvPicPr>
          <p:blipFill>
            <a:blip r:embed="rId3">
              <a:extLst/>
            </a:blip>
            <a:stretch>
              <a:fillRect/>
            </a:stretch>
          </p:blipFill>
          <p:spPr>
            <a:xfrm>
              <a:off x="1007041" y="23296"/>
              <a:ext cx="151728" cy="301889"/>
            </a:xfrm>
            <a:prstGeom prst="rect">
              <a:avLst/>
            </a:prstGeom>
            <a:ln w="3175" cap="flat">
              <a:noFill/>
              <a:miter lim="400000"/>
            </a:ln>
            <a:effectLst/>
          </p:spPr>
        </p:pic>
        <p:pic>
          <p:nvPicPr>
            <p:cNvPr id="444" name="pasted-image.pdf"/>
            <p:cNvPicPr>
              <a:picLocks noChangeAspect="1"/>
            </p:cNvPicPr>
            <p:nvPr/>
          </p:nvPicPr>
          <p:blipFill>
            <a:blip r:embed="rId4">
              <a:extLst/>
            </a:blip>
            <a:stretch>
              <a:fillRect/>
            </a:stretch>
          </p:blipFill>
          <p:spPr>
            <a:xfrm>
              <a:off x="0" y="77284"/>
              <a:ext cx="692003" cy="204168"/>
            </a:xfrm>
            <a:prstGeom prst="rect">
              <a:avLst/>
            </a:prstGeom>
            <a:ln w="3175" cap="flat">
              <a:noFill/>
              <a:miter lim="400000"/>
            </a:ln>
            <a:effectLst/>
          </p:spPr>
        </p:pic>
        <p:sp>
          <p:nvSpPr>
            <p:cNvPr id="445" name="Shape 445"/>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FFFFFF"/>
                  </a:solidFill>
                  <a:latin typeface="SapientSansRegular"/>
                  <a:ea typeface="SapientSansRegular"/>
                  <a:cs typeface="SapientSansRegular"/>
                  <a:sym typeface="SapientSansRegular"/>
                </a:defRPr>
              </a:lvl1pPr>
            </a:lstStyle>
            <a:p>
              <a:r>
                <a:t>Copyright © 2016 | Confidential</a:t>
              </a:r>
            </a:p>
          </p:txBody>
        </p:sp>
      </p:grpSp>
      <p:sp>
        <p:nvSpPr>
          <p:cNvPr id="447" name="Shape 44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C ALT">
    <p:bg>
      <p:bgPr>
        <a:solidFill>
          <a:srgbClr val="FFFFFF"/>
        </a:solidFill>
        <a:effectLst/>
      </p:bgPr>
    </p:bg>
    <p:spTree>
      <p:nvGrpSpPr>
        <p:cNvPr id="1" name=""/>
        <p:cNvGrpSpPr/>
        <p:nvPr/>
      </p:nvGrpSpPr>
      <p:grpSpPr>
        <a:xfrm>
          <a:off x="0" y="0"/>
          <a:ext cx="0" cy="0"/>
          <a:chOff x="0" y="0"/>
          <a:chExt cx="0" cy="0"/>
        </a:xfrm>
      </p:grpSpPr>
      <p:sp>
        <p:nvSpPr>
          <p:cNvPr id="34" name="Shape 34"/>
          <p:cNvSpPr>
            <a:spLocks noGrp="1"/>
          </p:cNvSpPr>
          <p:nvPr>
            <p:ph type="body" sz="quarter" idx="13"/>
          </p:nvPr>
        </p:nvSpPr>
        <p:spPr>
          <a:xfrm>
            <a:off x="1146033" y="771777"/>
            <a:ext cx="5950798" cy="871432"/>
          </a:xfrm>
          <a:prstGeom prst="rect">
            <a:avLst/>
          </a:prstGeom>
        </p:spPr>
        <p:txBody>
          <a:bodyPr wrap="none">
            <a:spAutoFit/>
          </a:bodyPr>
          <a:lstStyle>
            <a:lvl1pPr marL="0" indent="0">
              <a:spcBef>
                <a:spcPts val="0"/>
              </a:spcBef>
              <a:buSzTx/>
              <a:buNone/>
              <a:defRPr cap="all" spc="-100">
                <a:latin typeface="SapientSansBold"/>
                <a:ea typeface="SapientSansBold"/>
                <a:cs typeface="SapientSansBold"/>
                <a:sym typeface="SapientSansBold"/>
              </a:defRPr>
            </a:lvl1pPr>
          </a:lstStyle>
          <a:p>
            <a:r>
              <a:t>Table of Contents</a:t>
            </a:r>
          </a:p>
        </p:txBody>
      </p:sp>
      <p:sp>
        <p:nvSpPr>
          <p:cNvPr id="35" name="Shape 35"/>
          <p:cNvSpPr>
            <a:spLocks noGrp="1"/>
          </p:cNvSpPr>
          <p:nvPr>
            <p:ph type="body" sz="half" idx="14"/>
          </p:nvPr>
        </p:nvSpPr>
        <p:spPr>
          <a:xfrm>
            <a:off x="1154169" y="2311234"/>
            <a:ext cx="14391791" cy="9144332"/>
          </a:xfrm>
          <a:prstGeom prst="rect">
            <a:avLst/>
          </a:prstGeom>
        </p:spPr>
        <p:txBody>
          <a:bodyPr numCol="2" spcCol="719589" anchor="t">
            <a:noAutofit/>
          </a:bodyPr>
          <a:lstStyle/>
          <a:p>
            <a:pPr marL="0" indent="0">
              <a:spcBef>
                <a:spcPts val="4200"/>
              </a:spcBef>
              <a:buSzTx/>
              <a:buNone/>
              <a:tabLst>
                <a:tab pos="3467100" algn="l"/>
              </a:tabLst>
              <a:defRPr sz="2800" spc="-56">
                <a:latin typeface="SapientSansBold"/>
                <a:ea typeface="SapientSansBold"/>
                <a:cs typeface="SapientSansBold"/>
                <a:sym typeface="SapientSansBold"/>
              </a:defRPr>
            </a:pPr>
            <a:r>
              <a:t>Introduction   </a:t>
            </a:r>
            <a:r>
              <a:rPr>
                <a:latin typeface="SapientSansLight"/>
                <a:ea typeface="SapientSansLight"/>
                <a:cs typeface="SapientSansLight"/>
                <a:sym typeface="SapientSansLight"/>
              </a:rPr>
              <a:t>05</a:t>
            </a:r>
          </a:p>
          <a:p>
            <a:pPr marL="0" indent="0">
              <a:spcBef>
                <a:spcPts val="1300"/>
              </a:spcBef>
              <a:buSzTx/>
              <a:buNone/>
              <a:tabLst>
                <a:tab pos="3467100" algn="l"/>
              </a:tabLst>
              <a:defRPr sz="2800" spc="-56">
                <a:latin typeface="SapientSansBold"/>
                <a:ea typeface="SapientSansBold"/>
                <a:cs typeface="SapientSansBold"/>
                <a:sym typeface="SapientSansBold"/>
              </a:defRPr>
            </a:pPr>
            <a:r>
              <a:t>About Us   </a:t>
            </a:r>
            <a:r>
              <a:rPr>
                <a:latin typeface="SapientSansLight"/>
                <a:ea typeface="SapientSansLight"/>
                <a:cs typeface="SapientSansLight"/>
                <a:sym typeface="SapientSansLight"/>
              </a:rPr>
              <a:t>12</a:t>
            </a:r>
          </a:p>
          <a:p>
            <a:pPr marL="0" lvl="1" indent="0">
              <a:spcBef>
                <a:spcPts val="1500"/>
              </a:spcBef>
              <a:buSzTx/>
              <a:buNone/>
              <a:tabLst>
                <a:tab pos="3467100" algn="l"/>
              </a:tabLst>
              <a:defRPr sz="2000" spc="-39">
                <a:latin typeface="SapientSansLight"/>
                <a:ea typeface="SapientSansLight"/>
                <a:cs typeface="SapientSansLight"/>
                <a:sym typeface="SapientSansLight"/>
              </a:defRPr>
            </a:pPr>
            <a:r>
              <a:t>Who We Are</a:t>
            </a:r>
          </a:p>
          <a:p>
            <a:pPr marL="0" indent="0">
              <a:spcBef>
                <a:spcPts val="1500"/>
              </a:spcBef>
              <a:buSzTx/>
              <a:buNone/>
              <a:tabLst>
                <a:tab pos="3467100" algn="l"/>
              </a:tabLst>
              <a:defRPr sz="2000" spc="-39">
                <a:latin typeface="SapientSansLight"/>
                <a:ea typeface="SapientSansLight"/>
                <a:cs typeface="SapientSansLight"/>
                <a:sym typeface="SapientSansLight"/>
              </a:defRPr>
            </a:pPr>
            <a:r>
              <a:t>What We Do</a:t>
            </a:r>
          </a:p>
          <a:p>
            <a:pPr marL="0" indent="0">
              <a:spcBef>
                <a:spcPts val="4300"/>
              </a:spcBef>
              <a:buSzTx/>
              <a:buNone/>
              <a:tabLst>
                <a:tab pos="3467100" algn="l"/>
              </a:tabLst>
              <a:defRPr sz="2000" spc="-39">
                <a:latin typeface="SapientSansLight"/>
                <a:ea typeface="SapientSansLight"/>
                <a:cs typeface="SapientSansLight"/>
                <a:sym typeface="SapientSansLight"/>
              </a:defRPr>
            </a:pPr>
            <a:r>
              <a:t>Where We’re Going</a:t>
            </a:r>
          </a:p>
          <a:p>
            <a:pPr marL="0" indent="0">
              <a:spcBef>
                <a:spcPts val="1200"/>
              </a:spcBef>
              <a:buSzTx/>
              <a:buNone/>
              <a:defRPr sz="2800" spc="-56">
                <a:latin typeface="SapientSansBold"/>
                <a:ea typeface="SapientSansBold"/>
                <a:cs typeface="SapientSansBold"/>
                <a:sym typeface="SapientSansBold"/>
              </a:defRPr>
            </a:pPr>
            <a:r>
              <a:t>Case Studies   </a:t>
            </a:r>
            <a:r>
              <a:rPr>
                <a:latin typeface="SapientSansLight"/>
                <a:ea typeface="SapientSansLight"/>
                <a:cs typeface="SapientSansLight"/>
                <a:sym typeface="SapientSansLight"/>
              </a:rPr>
              <a:t>24</a:t>
            </a:r>
          </a:p>
          <a:p>
            <a:pPr marL="0" lvl="1" indent="0">
              <a:spcBef>
                <a:spcPts val="1500"/>
              </a:spcBef>
              <a:buSzTx/>
              <a:buNone/>
              <a:tabLst>
                <a:tab pos="3467100" algn="l"/>
              </a:tabLst>
              <a:defRPr sz="2100" spc="-42">
                <a:latin typeface="SapientSansBold"/>
                <a:ea typeface="SapientSansBold"/>
                <a:cs typeface="SapientSansBold"/>
                <a:sym typeface="SapientSansBold"/>
              </a:defRPr>
            </a:pPr>
            <a:r>
              <a:rPr>
                <a:latin typeface="SapientSansLight"/>
                <a:ea typeface="SapientSansLight"/>
                <a:cs typeface="SapientSansLight"/>
                <a:sym typeface="SapientSansLight"/>
              </a:rPr>
              <a:t>American Eagle</a:t>
            </a:r>
          </a:p>
          <a:p>
            <a:pPr marL="0" indent="0">
              <a:spcBef>
                <a:spcPts val="1500"/>
              </a:spcBef>
              <a:buSzTx/>
              <a:buNone/>
              <a:tabLst>
                <a:tab pos="3467100" algn="l"/>
              </a:tabLst>
              <a:defRPr sz="2000" spc="-39">
                <a:latin typeface="SapientSansLight"/>
                <a:ea typeface="SapientSansLight"/>
                <a:cs typeface="SapientSansLight"/>
                <a:sym typeface="SapientSansLight"/>
              </a:defRPr>
            </a:pPr>
            <a:r>
              <a:t>Marc Jacobs</a:t>
            </a:r>
          </a:p>
          <a:p>
            <a:pPr marL="0" indent="0">
              <a:spcBef>
                <a:spcPts val="4300"/>
              </a:spcBef>
              <a:buSzTx/>
              <a:buNone/>
              <a:tabLst>
                <a:tab pos="3467100" algn="l"/>
              </a:tabLst>
              <a:defRPr sz="2000" spc="-39">
                <a:latin typeface="SapientSansLight"/>
                <a:ea typeface="SapientSansLight"/>
                <a:cs typeface="SapientSansLight"/>
                <a:sym typeface="SapientSansLight"/>
              </a:defRPr>
            </a:pPr>
            <a:r>
              <a:t>Lorem Project</a:t>
            </a:r>
          </a:p>
          <a:p>
            <a:pPr marL="0" indent="0">
              <a:spcBef>
                <a:spcPts val="1200"/>
              </a:spcBef>
              <a:buSzTx/>
              <a:buNone/>
              <a:defRPr sz="2800" spc="-56">
                <a:latin typeface="SapientSansBold"/>
                <a:ea typeface="SapientSansBold"/>
                <a:cs typeface="SapientSansBold"/>
                <a:sym typeface="SapientSansBold"/>
              </a:defRPr>
            </a:pPr>
            <a:r>
              <a:t>Our Approach   </a:t>
            </a:r>
            <a:r>
              <a:rPr>
                <a:latin typeface="SapientSansLight"/>
                <a:ea typeface="SapientSansLight"/>
                <a:cs typeface="SapientSansLight"/>
                <a:sym typeface="SapientSansLight"/>
              </a:rPr>
              <a:t>36</a:t>
            </a:r>
          </a:p>
          <a:p>
            <a:pPr marL="0" lvl="1" indent="0">
              <a:spcBef>
                <a:spcPts val="1500"/>
              </a:spcBef>
              <a:buSzTx/>
              <a:buNone/>
              <a:tabLst>
                <a:tab pos="3467100" algn="l"/>
              </a:tabLst>
              <a:defRPr sz="2100" spc="-42">
                <a:latin typeface="SapientSansBold"/>
                <a:ea typeface="SapientSansBold"/>
                <a:cs typeface="SapientSansBold"/>
                <a:sym typeface="SapientSansBold"/>
              </a:defRPr>
            </a:pPr>
            <a:r>
              <a:rPr>
                <a:latin typeface="SapientSansLight"/>
                <a:ea typeface="SapientSansLight"/>
                <a:cs typeface="SapientSansLight"/>
                <a:sym typeface="SapientSansLight"/>
              </a:rPr>
              <a:t>American Eagle</a:t>
            </a:r>
          </a:p>
          <a:p>
            <a:pPr marL="0" indent="0">
              <a:spcBef>
                <a:spcPts val="1500"/>
              </a:spcBef>
              <a:buSzTx/>
              <a:buNone/>
              <a:tabLst>
                <a:tab pos="3467100" algn="l"/>
              </a:tabLst>
              <a:defRPr sz="2000" spc="-39">
                <a:latin typeface="SapientSansLight"/>
                <a:ea typeface="SapientSansLight"/>
                <a:cs typeface="SapientSansLight"/>
                <a:sym typeface="SapientSansLight"/>
              </a:defRPr>
            </a:pPr>
            <a:r>
              <a:t>Marc Jacobs</a:t>
            </a:r>
          </a:p>
          <a:p>
            <a:pPr marL="0" indent="0">
              <a:spcBef>
                <a:spcPts val="4300"/>
              </a:spcBef>
              <a:buSzTx/>
              <a:buNone/>
              <a:tabLst>
                <a:tab pos="3467100" algn="l"/>
              </a:tabLst>
              <a:defRPr sz="2000" spc="-39">
                <a:latin typeface="SapientSansLight"/>
                <a:ea typeface="SapientSansLight"/>
                <a:cs typeface="SapientSansLight"/>
                <a:sym typeface="SapientSansLight"/>
              </a:defRPr>
            </a:pPr>
            <a:r>
              <a:t>Lorem Project</a:t>
            </a:r>
          </a:p>
          <a:p>
            <a:pPr marL="0" indent="0">
              <a:spcBef>
                <a:spcPts val="4200"/>
              </a:spcBef>
              <a:buSzTx/>
              <a:buNone/>
              <a:defRPr sz="2800" spc="-56">
                <a:latin typeface="SapientSansBold"/>
                <a:ea typeface="SapientSansBold"/>
                <a:cs typeface="SapientSansBold"/>
                <a:sym typeface="SapientSansBold"/>
              </a:defRPr>
            </a:pPr>
            <a:r>
              <a:t>Project Ipsum   </a:t>
            </a:r>
            <a:r>
              <a:rPr>
                <a:latin typeface="SapientSansLight"/>
                <a:ea typeface="SapientSansLight"/>
                <a:cs typeface="SapientSansLight"/>
                <a:sym typeface="SapientSansLight"/>
              </a:rPr>
              <a:t>96</a:t>
            </a:r>
          </a:p>
          <a:p>
            <a:pPr marL="0" indent="0">
              <a:spcBef>
                <a:spcPts val="1200"/>
              </a:spcBef>
              <a:buSzTx/>
              <a:buNone/>
              <a:defRPr sz="2800" spc="-56">
                <a:latin typeface="SapientSansBold"/>
                <a:ea typeface="SapientSansBold"/>
                <a:cs typeface="SapientSansBold"/>
                <a:sym typeface="SapientSansBold"/>
              </a:defRPr>
            </a:pPr>
            <a:r>
              <a:t>Project Ipsum   </a:t>
            </a:r>
            <a:r>
              <a:rPr>
                <a:latin typeface="SapientSansLight"/>
                <a:ea typeface="SapientSansLight"/>
                <a:cs typeface="SapientSansLight"/>
                <a:sym typeface="SapientSansLight"/>
              </a:rPr>
              <a:t>96</a:t>
            </a:r>
          </a:p>
          <a:p>
            <a:pPr marL="0" lvl="1" indent="0">
              <a:spcBef>
                <a:spcPts val="1500"/>
              </a:spcBef>
              <a:buSzTx/>
              <a:buNone/>
              <a:tabLst>
                <a:tab pos="3467100" algn="l"/>
              </a:tabLst>
              <a:defRPr sz="2100" spc="-42">
                <a:latin typeface="SapientSansBold"/>
                <a:ea typeface="SapientSansBold"/>
                <a:cs typeface="SapientSansBold"/>
                <a:sym typeface="SapientSansBold"/>
              </a:defRPr>
            </a:pPr>
            <a:r>
              <a:rPr>
                <a:latin typeface="SapientSansLight"/>
                <a:ea typeface="SapientSansLight"/>
                <a:cs typeface="SapientSansLight"/>
                <a:sym typeface="SapientSansLight"/>
              </a:rPr>
              <a:t>American Eagle</a:t>
            </a:r>
          </a:p>
          <a:p>
            <a:pPr marL="0" indent="0">
              <a:spcBef>
                <a:spcPts val="1500"/>
              </a:spcBef>
              <a:buSzTx/>
              <a:buNone/>
              <a:tabLst>
                <a:tab pos="3467100" algn="l"/>
              </a:tabLst>
              <a:defRPr sz="2000" spc="-39">
                <a:latin typeface="SapientSansLight"/>
                <a:ea typeface="SapientSansLight"/>
                <a:cs typeface="SapientSansLight"/>
                <a:sym typeface="SapientSansLight"/>
              </a:defRPr>
            </a:pPr>
            <a:r>
              <a:t>Marc Jacobs</a:t>
            </a:r>
          </a:p>
          <a:p>
            <a:pPr marL="0" indent="0">
              <a:spcBef>
                <a:spcPts val="4300"/>
              </a:spcBef>
              <a:buSzTx/>
              <a:buNone/>
              <a:tabLst>
                <a:tab pos="3467100" algn="l"/>
              </a:tabLst>
              <a:defRPr sz="2000" spc="-39">
                <a:latin typeface="SapientSansLight"/>
                <a:ea typeface="SapientSansLight"/>
                <a:cs typeface="SapientSansLight"/>
                <a:sym typeface="SapientSansLight"/>
              </a:defRPr>
            </a:pPr>
            <a:r>
              <a:t>Lorem Project</a:t>
            </a:r>
          </a:p>
          <a:p>
            <a:pPr marL="0" indent="0">
              <a:spcBef>
                <a:spcPts val="1200"/>
              </a:spcBef>
              <a:buSzTx/>
              <a:buNone/>
              <a:defRPr sz="2800" spc="-56">
                <a:latin typeface="SapientSansBold"/>
                <a:ea typeface="SapientSansBold"/>
                <a:cs typeface="SapientSansBold"/>
                <a:sym typeface="SapientSansBold"/>
              </a:defRPr>
            </a:pPr>
            <a:r>
              <a:t>Lorem Section  </a:t>
            </a:r>
            <a:r>
              <a:rPr>
                <a:latin typeface="SapientSansLight"/>
                <a:ea typeface="SapientSansLight"/>
                <a:cs typeface="SapientSansLight"/>
                <a:sym typeface="SapientSansLight"/>
              </a:rPr>
              <a:t>100</a:t>
            </a:r>
          </a:p>
          <a:p>
            <a:pPr marL="0" lvl="1" indent="0">
              <a:spcBef>
                <a:spcPts val="1500"/>
              </a:spcBef>
              <a:buSzTx/>
              <a:buNone/>
              <a:tabLst>
                <a:tab pos="3467100" algn="l"/>
              </a:tabLst>
              <a:defRPr sz="2100" spc="-42">
                <a:latin typeface="SapientSansBold"/>
                <a:ea typeface="SapientSansBold"/>
                <a:cs typeface="SapientSansBold"/>
                <a:sym typeface="SapientSansBold"/>
              </a:defRPr>
            </a:pPr>
            <a:r>
              <a:rPr>
                <a:latin typeface="SapientSansLight"/>
                <a:ea typeface="SapientSansLight"/>
                <a:cs typeface="SapientSansLight"/>
                <a:sym typeface="SapientSansLight"/>
              </a:rPr>
              <a:t>Lorem is Ipsum</a:t>
            </a:r>
          </a:p>
          <a:p>
            <a:pPr marL="0" lvl="1" indent="0">
              <a:spcBef>
                <a:spcPts val="4200"/>
              </a:spcBef>
              <a:buSzTx/>
              <a:buNone/>
              <a:tabLst>
                <a:tab pos="3467100" algn="l"/>
              </a:tabLst>
              <a:defRPr sz="2100" spc="-42">
                <a:latin typeface="SapientSansBold"/>
                <a:ea typeface="SapientSansBold"/>
                <a:cs typeface="SapientSansBold"/>
                <a:sym typeface="SapientSansBold"/>
              </a:defRPr>
            </a:pPr>
            <a:r>
              <a:rPr>
                <a:latin typeface="SapientSansLight"/>
                <a:ea typeface="SapientSansLight"/>
                <a:cs typeface="SapientSansLight"/>
                <a:sym typeface="SapientSansLight"/>
              </a:rPr>
              <a:t>Ipsum Lorem Vivamus</a:t>
            </a:r>
          </a:p>
          <a:p>
            <a:pPr marL="0" lvl="1" indent="0">
              <a:spcBef>
                <a:spcPts val="4200"/>
              </a:spcBef>
              <a:buSzTx/>
              <a:buNone/>
              <a:tabLst>
                <a:tab pos="3467100" algn="l"/>
              </a:tabLst>
              <a:defRPr sz="2800" spc="-56">
                <a:latin typeface="SapientSansBold"/>
                <a:ea typeface="SapientSansBold"/>
                <a:cs typeface="SapientSansBold"/>
                <a:sym typeface="SapientSansBold"/>
              </a:defRPr>
            </a:pPr>
            <a:r>
              <a:t>Appendix  </a:t>
            </a:r>
            <a:r>
              <a:rPr>
                <a:latin typeface="SapientSansLight"/>
                <a:ea typeface="SapientSansLight"/>
                <a:cs typeface="SapientSansLight"/>
                <a:sym typeface="SapientSansLight"/>
              </a:rPr>
              <a:t>100</a:t>
            </a:r>
          </a:p>
        </p:txBody>
      </p:sp>
      <p:sp>
        <p:nvSpPr>
          <p:cNvPr id="36" name="Shape 3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Executive Summary">
    <p:bg>
      <p:bgPr>
        <a:solidFill>
          <a:srgbClr val="FFFFFF"/>
        </a:solidFill>
        <a:effectLst/>
      </p:bgPr>
    </p:bg>
    <p:spTree>
      <p:nvGrpSpPr>
        <p:cNvPr id="1" name=""/>
        <p:cNvGrpSpPr/>
        <p:nvPr/>
      </p:nvGrpSpPr>
      <p:grpSpPr>
        <a:xfrm>
          <a:off x="0" y="0"/>
          <a:ext cx="0" cy="0"/>
          <a:chOff x="0" y="0"/>
          <a:chExt cx="0" cy="0"/>
        </a:xfrm>
      </p:grpSpPr>
      <p:sp>
        <p:nvSpPr>
          <p:cNvPr id="43" name="Shape 43"/>
          <p:cNvSpPr>
            <a:spLocks noGrp="1"/>
          </p:cNvSpPr>
          <p:nvPr>
            <p:ph type="body" sz="quarter" idx="13"/>
          </p:nvPr>
        </p:nvSpPr>
        <p:spPr>
          <a:xfrm>
            <a:off x="1139781" y="778883"/>
            <a:ext cx="6224483" cy="871432"/>
          </a:xfrm>
          <a:prstGeom prst="rect">
            <a:avLst/>
          </a:prstGeom>
        </p:spPr>
        <p:txBody>
          <a:bodyPr wrap="none">
            <a:spAutoFit/>
          </a:bodyPr>
          <a:lstStyle>
            <a:lvl1pPr marL="0" indent="0">
              <a:spcBef>
                <a:spcPts val="0"/>
              </a:spcBef>
              <a:buSzTx/>
              <a:buNone/>
              <a:defRPr cap="all" spc="-100">
                <a:latin typeface="SapientSansBold"/>
                <a:ea typeface="SapientSansBold"/>
                <a:cs typeface="SapientSansBold"/>
                <a:sym typeface="SapientSansBold"/>
              </a:defRPr>
            </a:lvl1pPr>
          </a:lstStyle>
          <a:p>
            <a:r>
              <a:t>Executive Summary</a:t>
            </a:r>
          </a:p>
        </p:txBody>
      </p:sp>
      <p:sp>
        <p:nvSpPr>
          <p:cNvPr id="44" name="Shape 44"/>
          <p:cNvSpPr>
            <a:spLocks noGrp="1"/>
          </p:cNvSpPr>
          <p:nvPr>
            <p:ph type="body" idx="14"/>
          </p:nvPr>
        </p:nvSpPr>
        <p:spPr>
          <a:xfrm>
            <a:off x="8690340" y="2349500"/>
            <a:ext cx="14413676" cy="9537375"/>
          </a:xfrm>
          <a:prstGeom prst="rect">
            <a:avLst/>
          </a:prstGeom>
        </p:spPr>
        <p:txBody>
          <a:bodyPr numCol="2" spcCol="720683" anchor="t">
            <a:noAutofit/>
          </a:bodyPr>
          <a:lstStyle/>
          <a:p>
            <a:pPr marL="0" indent="0">
              <a:lnSpc>
                <a:spcPct val="110000"/>
              </a:lnSpc>
              <a:spcBef>
                <a:spcPts val="2200"/>
              </a:spcBef>
              <a:buSzTx/>
              <a:buNone/>
              <a:defRPr sz="2000" spc="-39">
                <a:latin typeface="SapientSansLight"/>
                <a:ea typeface="SapientSansLight"/>
                <a:cs typeface="SapientSansLight"/>
                <a:sym typeface="SapientSansLight"/>
              </a:defRPr>
            </a:pPr>
            <a:r>
              <a:t>To that end, the overarching objective for this initiative is to help Capital One revolutionize the retail banking world by launching</a:t>
            </a:r>
            <a:br/>
            <a:r>
              <a:t>its unique and innovative physical banking model built around</a:t>
            </a:r>
            <a:br/>
            <a:r>
              <a:t>the café concept at scale, across US markets, to establish Capital One as a true “digital first” brand – one that advocates and guides consumers in financial advice and banking. </a:t>
            </a:r>
          </a:p>
          <a:p>
            <a:pPr marL="0" indent="0">
              <a:lnSpc>
                <a:spcPct val="110000"/>
              </a:lnSpc>
              <a:spcBef>
                <a:spcPts val="2200"/>
              </a:spcBef>
              <a:buSzTx/>
              <a:buNone/>
              <a:defRPr sz="2000" spc="-39">
                <a:latin typeface="SapientSansLight"/>
                <a:ea typeface="SapientSansLight"/>
                <a:cs typeface="SapientSansLight"/>
                <a:sym typeface="SapientSansLight"/>
              </a:defRPr>
            </a:pPr>
            <a:r>
              <a:t>You have already laid a strong foundation of architectural store design and have made significant investments in technology and devices with help of your partners. The next step is to build truly engaging and immersive experiences for your consumers enabled by scalable digital platform. </a:t>
            </a:r>
          </a:p>
          <a:p>
            <a:pPr marL="0" indent="0">
              <a:spcBef>
                <a:spcPts val="2200"/>
              </a:spcBef>
              <a:buSzTx/>
              <a:buNone/>
              <a:defRPr sz="2000" spc="19">
                <a:latin typeface="SapientSansBold"/>
                <a:ea typeface="SapientSansBold"/>
                <a:cs typeface="SapientSansBold"/>
                <a:sym typeface="SapientSansBold"/>
              </a:defRPr>
            </a:pPr>
            <a:r>
              <a:t>Introduction to SapientNitro</a:t>
            </a:r>
          </a:p>
          <a:p>
            <a:pPr marL="0" indent="0">
              <a:lnSpc>
                <a:spcPct val="110000"/>
              </a:lnSpc>
              <a:spcBef>
                <a:spcPts val="2200"/>
              </a:spcBef>
              <a:buSzTx/>
              <a:buNone/>
              <a:defRPr sz="2000" spc="-39">
                <a:latin typeface="SapientSansLight"/>
                <a:ea typeface="SapientSansLight"/>
                <a:cs typeface="SapientSansLight"/>
                <a:sym typeface="SapientSansLight"/>
              </a:defRPr>
            </a:pPr>
            <a:r>
              <a:t>Our mission is to be renowned for redefining how companies and brands connect to their consumers, which aligns strongly to Capital One’s desire to revolutionize retail banking and provide an innovative and best-in-class experience for its consumers. We’ve purposefully built our company with the vision and the ability to execute on precisely the type of opportunities and challenges that this initiative presents. </a:t>
            </a:r>
          </a:p>
          <a:p>
            <a:pPr marL="0" indent="0">
              <a:lnSpc>
                <a:spcPct val="110000"/>
              </a:lnSpc>
              <a:spcBef>
                <a:spcPts val="2200"/>
              </a:spcBef>
              <a:buSzTx/>
              <a:buNone/>
              <a:defRPr sz="2000" spc="-39">
                <a:latin typeface="SapientSansLight"/>
                <a:ea typeface="SapientSansLight"/>
                <a:cs typeface="SapientSansLight"/>
                <a:sym typeface="SapientSansLight"/>
              </a:defRPr>
            </a:pPr>
            <a:r>
              <a:t>We have been in business for 24 years. What was originally an</a:t>
            </a:r>
            <a:br/>
            <a:r>
              <a:t>IT consulting firm in the early 90’s has evolved into one of the world’s largest, full service digital and technology agency in the world. Sapient acquired Nitro 2009 to form SapientNitro and have continued to grow our reputation as a digital disruptor since. </a:t>
            </a:r>
          </a:p>
          <a:p>
            <a:pPr marL="0" indent="0">
              <a:lnSpc>
                <a:spcPct val="110000"/>
              </a:lnSpc>
              <a:spcBef>
                <a:spcPts val="2200"/>
              </a:spcBef>
              <a:buSzTx/>
              <a:buNone/>
              <a:defRPr sz="2000" spc="-39">
                <a:latin typeface="SapientSansLight"/>
                <a:ea typeface="SapientSansLight"/>
                <a:cs typeface="SapientSansLight"/>
                <a:sym typeface="SapientSansLight"/>
              </a:defRPr>
            </a:pPr>
            <a:r>
              <a:t>With a strong global presence across 37 offices and over 12,000 people, we have delivered transformational and award winning work for clients such as Unilever, Coca Cola, Target, Home Depot, Sony, Citi and RBS. </a:t>
            </a:r>
          </a:p>
          <a:p>
            <a:pPr marL="0" indent="0">
              <a:lnSpc>
                <a:spcPct val="110000"/>
              </a:lnSpc>
              <a:spcBef>
                <a:spcPts val="2200"/>
              </a:spcBef>
              <a:buSzTx/>
              <a:buNone/>
              <a:defRPr sz="2000" spc="-39">
                <a:latin typeface="SapientSansLight"/>
                <a:ea typeface="SapientSansLight"/>
                <a:cs typeface="SapientSansLight"/>
                <a:sym typeface="SapientSansLight"/>
              </a:defRPr>
            </a:pPr>
            <a:r>
              <a:t>Our talent for business strategy and creative innovation, combined with our heritage in technology, makes SapientNitro uniquely suited to the new world of omni-channel marketing and commerce. As the demand for omni-channel has grown, we’ve expanded our connected retail and digital experience expertise and offerings.  </a:t>
            </a:r>
            <a:br/>
            <a:r>
              <a:t>We acquired Second Story in 2012 to help drive this growth. Second Story is our innovation center pioneering new interactive experiences.Together, we push the boundaries of storytelling for brands across digital channels by creating immersive experiences and responsive environments that truly encompass what’s possible at the intersection of creativity and technology.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p:txBody>
      </p:sp>
      <p:sp>
        <p:nvSpPr>
          <p:cNvPr id="45" name="Shape 45"/>
          <p:cNvSpPr>
            <a:spLocks noGrp="1"/>
          </p:cNvSpPr>
          <p:nvPr>
            <p:ph type="body" sz="quarter" idx="15"/>
          </p:nvPr>
        </p:nvSpPr>
        <p:spPr>
          <a:xfrm>
            <a:off x="1191804" y="2330837"/>
            <a:ext cx="6943736" cy="3853393"/>
          </a:xfrm>
          <a:prstGeom prst="rect">
            <a:avLst/>
          </a:prstGeom>
        </p:spPr>
        <p:txBody>
          <a:bodyPr anchor="t">
            <a:spAutoFit/>
          </a:bodyPr>
          <a:lstStyle>
            <a:lvl1pPr marL="0" indent="0">
              <a:lnSpc>
                <a:spcPct val="110000"/>
              </a:lnSpc>
              <a:spcBef>
                <a:spcPts val="0"/>
              </a:spcBef>
              <a:buSzTx/>
              <a:buNone/>
              <a:defRPr sz="2800" spc="28">
                <a:latin typeface="SapientSansLight"/>
                <a:ea typeface="SapientSansLight"/>
                <a:cs typeface="SapientSansLight"/>
                <a:sym typeface="SapientSansLight"/>
              </a:defRPr>
            </a:lvl1pPr>
          </a:lstStyle>
          <a:p>
            <a:r>
              <a:t>Thank you for inviting our proposal to the Digital Content and Interactive Experience Development and Management RFP. We are excited with this opportunity of partnering with you on your journey to revolutionize the retail banking world and further your mission of ‘Changing Banking for Good’. </a:t>
            </a:r>
          </a:p>
        </p:txBody>
      </p:sp>
      <p:sp>
        <p:nvSpPr>
          <p:cNvPr id="46" name="Shape 46"/>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51" name="Group 51"/>
          <p:cNvGrpSpPr/>
          <p:nvPr/>
        </p:nvGrpSpPr>
        <p:grpSpPr>
          <a:xfrm>
            <a:off x="1218090" y="12786474"/>
            <a:ext cx="3580990" cy="358736"/>
            <a:chOff x="0" y="0"/>
            <a:chExt cx="3580989" cy="358735"/>
          </a:xfrm>
        </p:grpSpPr>
        <p:pic>
          <p:nvPicPr>
            <p:cNvPr id="47" name="SN-logoMARK-black.pdf"/>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48" name="Shape 48"/>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49" name="Shape 49"/>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50"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ne Column B">
    <p:bg>
      <p:bgPr>
        <a:solidFill>
          <a:srgbClr val="FFFFFF"/>
        </a:solidFill>
        <a:effectLst/>
      </p:bgPr>
    </p:bg>
    <p:spTree>
      <p:nvGrpSpPr>
        <p:cNvPr id="1" name=""/>
        <p:cNvGrpSpPr/>
        <p:nvPr/>
      </p:nvGrpSpPr>
      <p:grpSpPr>
        <a:xfrm>
          <a:off x="0" y="0"/>
          <a:ext cx="0" cy="0"/>
          <a:chOff x="0" y="0"/>
          <a:chExt cx="0" cy="0"/>
        </a:xfrm>
      </p:grpSpPr>
      <p:sp>
        <p:nvSpPr>
          <p:cNvPr id="72" name="Shape 72"/>
          <p:cNvSpPr>
            <a:spLocks noGrp="1"/>
          </p:cNvSpPr>
          <p:nvPr>
            <p:ph type="body" sz="quarter" idx="13"/>
          </p:nvPr>
        </p:nvSpPr>
        <p:spPr>
          <a:xfrm>
            <a:off x="1139781" y="778883"/>
            <a:ext cx="710522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One Column Template </a:t>
            </a:r>
          </a:p>
        </p:txBody>
      </p:sp>
      <p:sp>
        <p:nvSpPr>
          <p:cNvPr id="73" name="Shape 73"/>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sp>
        <p:nvSpPr>
          <p:cNvPr id="74" name="Shape 74"/>
          <p:cNvSpPr>
            <a:spLocks noGrp="1"/>
          </p:cNvSpPr>
          <p:nvPr>
            <p:ph type="body" sz="quarter" idx="14"/>
          </p:nvPr>
        </p:nvSpPr>
        <p:spPr>
          <a:xfrm>
            <a:off x="1191804" y="2330837"/>
            <a:ext cx="15378112" cy="2428453"/>
          </a:xfrm>
          <a:prstGeom prst="rect">
            <a:avLst/>
          </a:prstGeom>
        </p:spPr>
        <p:txBody>
          <a:bodyPr anchor="t">
            <a:spAutoFit/>
          </a:bodyPr>
          <a:lstStyle>
            <a:lvl1pPr marL="0" indent="0">
              <a:lnSpc>
                <a:spcPct val="110000"/>
              </a:lnSpc>
              <a:spcBef>
                <a:spcPts val="0"/>
              </a:spcBef>
              <a:buSzTx/>
              <a:buNone/>
              <a:defRPr sz="2800" cap="all" spc="28">
                <a:solidFill>
                  <a:srgbClr val="2C3B96"/>
                </a:solidFill>
                <a:latin typeface="SapientSansLight"/>
                <a:ea typeface="SapientSansLight"/>
                <a:cs typeface="SapientSansLight"/>
                <a:sym typeface="SapientSansLight"/>
              </a:defRPr>
            </a:lvl1pPr>
          </a:lstStyle>
          <a:p>
            <a:r>
              <a:t>Thank you for inviting our proposal to the Digital Content and Interactive Experience Development and Management RFP. We are excited with this opportunity of partnering with you on your journey to revolutionize the retail banking world and further your mission of ‘Changing Banking for Good’. </a:t>
            </a:r>
          </a:p>
        </p:txBody>
      </p:sp>
      <p:grpSp>
        <p:nvGrpSpPr>
          <p:cNvPr id="79" name="Group 79"/>
          <p:cNvGrpSpPr/>
          <p:nvPr/>
        </p:nvGrpSpPr>
        <p:grpSpPr>
          <a:xfrm>
            <a:off x="1218090" y="12786474"/>
            <a:ext cx="3580990" cy="358736"/>
            <a:chOff x="0" y="0"/>
            <a:chExt cx="3580989" cy="358735"/>
          </a:xfrm>
        </p:grpSpPr>
        <p:pic>
          <p:nvPicPr>
            <p:cNvPr id="75"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76" name="Shape 76"/>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77" name="Shape 77"/>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78"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wo Column | Text Right">
    <p:bg>
      <p:bgPr>
        <a:solidFill>
          <a:srgbClr val="FFFFFF"/>
        </a:solidFill>
        <a:effectLst/>
      </p:bgPr>
    </p:bg>
    <p:spTree>
      <p:nvGrpSpPr>
        <p:cNvPr id="1" name=""/>
        <p:cNvGrpSpPr/>
        <p:nvPr/>
      </p:nvGrpSpPr>
      <p:grpSpPr>
        <a:xfrm>
          <a:off x="0" y="0"/>
          <a:ext cx="0" cy="0"/>
          <a:chOff x="0" y="0"/>
          <a:chExt cx="0" cy="0"/>
        </a:xfrm>
      </p:grpSpPr>
      <p:sp>
        <p:nvSpPr>
          <p:cNvPr id="86" name="Shape 86"/>
          <p:cNvSpPr>
            <a:spLocks noGrp="1"/>
          </p:cNvSpPr>
          <p:nvPr>
            <p:ph type="body" sz="half" idx="13"/>
          </p:nvPr>
        </p:nvSpPr>
        <p:spPr>
          <a:xfrm>
            <a:off x="12465042" y="4638987"/>
            <a:ext cx="10571584" cy="10047904"/>
          </a:xfrm>
          <a:prstGeom prst="rect">
            <a:avLst/>
          </a:prstGeom>
        </p:spPr>
        <p:txBody>
          <a:bodyPr anchor="t">
            <a:noAutofit/>
          </a:bodyPr>
          <a:lstStyle/>
          <a:p>
            <a:pPr marL="0" indent="0">
              <a:lnSpc>
                <a:spcPct val="110000"/>
              </a:lnSpc>
              <a:spcBef>
                <a:spcPts val="2200"/>
              </a:spcBef>
              <a:buSzTx/>
              <a:buNone/>
              <a:defRPr sz="2000" spc="0">
                <a:latin typeface="SapientSansLight"/>
                <a:ea typeface="SapientSansLight"/>
                <a:cs typeface="SapientSansLight"/>
                <a:sym typeface="SapientSansLight"/>
              </a:defRPr>
            </a:pPr>
            <a:r>
              <a:rPr>
                <a:latin typeface="SapientSansBold"/>
                <a:ea typeface="SapientSansBold"/>
                <a:cs typeface="SapientSansBold"/>
                <a:sym typeface="SapientSansBold"/>
              </a:rPr>
              <a:t>Subheading For Some Content</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250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0"/>
              </a:spcBef>
              <a:buSzTx/>
              <a:buNone/>
              <a:defRPr sz="2000" spc="-39">
                <a:latin typeface="SapientSansLight"/>
                <a:ea typeface="SapientSansLight"/>
                <a:cs typeface="SapientSansLight"/>
                <a:sym typeface="SapientSansLight"/>
              </a:defRPr>
            </a:pPr>
            <a:r>
              <a:t> </a:t>
            </a:r>
          </a:p>
        </p:txBody>
      </p:sp>
      <p:sp>
        <p:nvSpPr>
          <p:cNvPr id="87" name="Shape 87"/>
          <p:cNvSpPr>
            <a:spLocks noGrp="1"/>
          </p:cNvSpPr>
          <p:nvPr>
            <p:ph type="body" sz="quarter" idx="14"/>
          </p:nvPr>
        </p:nvSpPr>
        <p:spPr>
          <a:xfrm>
            <a:off x="1139781" y="778883"/>
            <a:ext cx="706077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Two Column Template</a:t>
            </a:r>
          </a:p>
        </p:txBody>
      </p:sp>
      <p:sp>
        <p:nvSpPr>
          <p:cNvPr id="88" name="Shape 88"/>
          <p:cNvSpPr>
            <a:spLocks noGrp="1"/>
          </p:cNvSpPr>
          <p:nvPr>
            <p:ph type="sldNum" sz="quarter" idx="2"/>
          </p:nvPr>
        </p:nvSpPr>
        <p:spPr>
          <a:xfrm>
            <a:off x="22863044" y="924933"/>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sp>
        <p:nvSpPr>
          <p:cNvPr id="89" name="Shape 89"/>
          <p:cNvSpPr>
            <a:spLocks noGrp="1"/>
          </p:cNvSpPr>
          <p:nvPr>
            <p:ph type="body" sz="quarter" idx="15"/>
          </p:nvPr>
        </p:nvSpPr>
        <p:spPr>
          <a:xfrm>
            <a:off x="12483200" y="2343998"/>
            <a:ext cx="10535267" cy="1953473"/>
          </a:xfrm>
          <a:prstGeom prst="rect">
            <a:avLst/>
          </a:prstGeom>
        </p:spPr>
        <p:txBody>
          <a:bodyPr anchor="t">
            <a:spAutoFit/>
          </a:bodyPr>
          <a:lstStyle/>
          <a:p>
            <a:pPr marL="0" indent="0">
              <a:lnSpc>
                <a:spcPct val="110000"/>
              </a:lnSpc>
              <a:spcBef>
                <a:spcPts val="3200"/>
              </a:spcBef>
              <a:buSzTx/>
              <a:buNone/>
              <a:defRPr sz="2800" spc="0">
                <a:latin typeface="SapientSansLight"/>
                <a:ea typeface="SapientSansLight"/>
                <a:cs typeface="SapientSansLight"/>
                <a:sym typeface="SapientSansLight"/>
              </a:defRPr>
            </a:pPr>
            <a:r>
              <a:rPr spc="28"/>
              <a:t>Nulla at nulla justo, eget luctus tortor. Nulla facilisi. Duis aliquet egestas purus in blandit. Curabitur vulputate, ligula lacinia </a:t>
            </a:r>
            <a:br>
              <a:rPr spc="28"/>
            </a:br>
            <a:r>
              <a:rPr spc="28"/>
              <a:t>scelerisque tempor, lacus lacus ornare ante, ac egestas est urna sit amet arcu.</a:t>
            </a:r>
          </a:p>
        </p:txBody>
      </p:sp>
      <p:grpSp>
        <p:nvGrpSpPr>
          <p:cNvPr id="94" name="Group 94"/>
          <p:cNvGrpSpPr/>
          <p:nvPr/>
        </p:nvGrpSpPr>
        <p:grpSpPr>
          <a:xfrm>
            <a:off x="1218090" y="12786474"/>
            <a:ext cx="3580990" cy="358736"/>
            <a:chOff x="0" y="0"/>
            <a:chExt cx="3580989" cy="358735"/>
          </a:xfrm>
        </p:grpSpPr>
        <p:pic>
          <p:nvPicPr>
            <p:cNvPr id="90"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91" name="Shape 91"/>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92" name="Shape 92"/>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93"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wo Column | Text Left">
    <p:bg>
      <p:bgPr>
        <a:solidFill>
          <a:srgbClr val="FFFFFF"/>
        </a:solidFill>
        <a:effectLst/>
      </p:bgPr>
    </p:bg>
    <p:spTree>
      <p:nvGrpSpPr>
        <p:cNvPr id="1" name=""/>
        <p:cNvGrpSpPr/>
        <p:nvPr/>
      </p:nvGrpSpPr>
      <p:grpSpPr>
        <a:xfrm>
          <a:off x="0" y="0"/>
          <a:ext cx="0" cy="0"/>
          <a:chOff x="0" y="0"/>
          <a:chExt cx="0" cy="0"/>
        </a:xfrm>
      </p:grpSpPr>
      <p:pic>
        <p:nvPicPr>
          <p:cNvPr id="101" name="image2.png" descr="Screen Shot 2015-08-26 at 6.16.21 PM.png"/>
          <p:cNvPicPr>
            <a:picLocks noChangeAspect="1"/>
          </p:cNvPicPr>
          <p:nvPr/>
        </p:nvPicPr>
        <p:blipFill>
          <a:blip r:embed="rId2">
            <a:alphaModFix amt="0"/>
            <a:extLst/>
          </a:blip>
          <a:stretch>
            <a:fillRect/>
          </a:stretch>
        </p:blipFill>
        <p:spPr>
          <a:xfrm>
            <a:off x="679448" y="1651000"/>
            <a:ext cx="23444203" cy="11019856"/>
          </a:xfrm>
          <a:prstGeom prst="rect">
            <a:avLst/>
          </a:prstGeom>
          <a:ln w="3175">
            <a:miter lim="400000"/>
          </a:ln>
        </p:spPr>
      </p:pic>
      <p:sp>
        <p:nvSpPr>
          <p:cNvPr id="102" name="Shape 102"/>
          <p:cNvSpPr>
            <a:spLocks noGrp="1"/>
          </p:cNvSpPr>
          <p:nvPr>
            <p:ph type="body" sz="half" idx="13"/>
          </p:nvPr>
        </p:nvSpPr>
        <p:spPr>
          <a:xfrm>
            <a:off x="1168196" y="4636778"/>
            <a:ext cx="10571584" cy="7603759"/>
          </a:xfrm>
          <a:prstGeom prst="rect">
            <a:avLst/>
          </a:prstGeom>
        </p:spPr>
        <p:txBody>
          <a:bodyPr anchor="t">
            <a:noAutofit/>
          </a:bodyPr>
          <a:lstStyle/>
          <a:p>
            <a:pPr marL="0" indent="0">
              <a:lnSpc>
                <a:spcPct val="110000"/>
              </a:lnSpc>
              <a:spcBef>
                <a:spcPts val="2200"/>
              </a:spcBef>
              <a:buSzTx/>
              <a:buNone/>
              <a:defRPr sz="2000" spc="0">
                <a:latin typeface="SapientSansLight"/>
                <a:ea typeface="SapientSansLight"/>
                <a:cs typeface="SapientSansLight"/>
                <a:sym typeface="SapientSansLight"/>
              </a:defRPr>
            </a:pPr>
            <a:r>
              <a:rPr>
                <a:latin typeface="SapientSansBold"/>
                <a:ea typeface="SapientSansBold"/>
                <a:cs typeface="SapientSansBold"/>
                <a:sym typeface="SapientSansBold"/>
              </a:rPr>
              <a:t>Subheading For Some Content</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250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0"/>
              </a:spcBef>
              <a:buSzTx/>
              <a:buNone/>
              <a:defRPr sz="2000" spc="-39">
                <a:latin typeface="SapientSansLight"/>
                <a:ea typeface="SapientSansLight"/>
                <a:cs typeface="SapientSansLight"/>
                <a:sym typeface="SapientSansLight"/>
              </a:defRPr>
            </a:pPr>
            <a:r>
              <a:t> </a:t>
            </a:r>
          </a:p>
        </p:txBody>
      </p:sp>
      <p:sp>
        <p:nvSpPr>
          <p:cNvPr id="103" name="Shape 103"/>
          <p:cNvSpPr>
            <a:spLocks noGrp="1"/>
          </p:cNvSpPr>
          <p:nvPr>
            <p:ph type="body" sz="quarter" idx="14"/>
          </p:nvPr>
        </p:nvSpPr>
        <p:spPr>
          <a:xfrm>
            <a:off x="1139781" y="778883"/>
            <a:ext cx="706077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Two Column Template</a:t>
            </a:r>
          </a:p>
        </p:txBody>
      </p:sp>
      <p:sp>
        <p:nvSpPr>
          <p:cNvPr id="104" name="Shape 104"/>
          <p:cNvSpPr>
            <a:spLocks noGrp="1"/>
          </p:cNvSpPr>
          <p:nvPr>
            <p:ph type="sldNum" sz="quarter" idx="2"/>
          </p:nvPr>
        </p:nvSpPr>
        <p:spPr>
          <a:xfrm>
            <a:off x="22863044" y="924933"/>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sp>
        <p:nvSpPr>
          <p:cNvPr id="105" name="Shape 105"/>
          <p:cNvSpPr>
            <a:spLocks noGrp="1"/>
          </p:cNvSpPr>
          <p:nvPr>
            <p:ph type="body" sz="quarter" idx="15"/>
          </p:nvPr>
        </p:nvSpPr>
        <p:spPr>
          <a:xfrm>
            <a:off x="1186355" y="2343998"/>
            <a:ext cx="10535266" cy="1953473"/>
          </a:xfrm>
          <a:prstGeom prst="rect">
            <a:avLst/>
          </a:prstGeom>
        </p:spPr>
        <p:txBody>
          <a:bodyPr anchor="t">
            <a:spAutoFit/>
          </a:bodyPr>
          <a:lstStyle/>
          <a:p>
            <a:pPr marL="0" indent="0">
              <a:lnSpc>
                <a:spcPct val="110000"/>
              </a:lnSpc>
              <a:spcBef>
                <a:spcPts val="3200"/>
              </a:spcBef>
              <a:buSzTx/>
              <a:buNone/>
              <a:defRPr sz="2800" spc="0">
                <a:latin typeface="SapientSansLight"/>
                <a:ea typeface="SapientSansLight"/>
                <a:cs typeface="SapientSansLight"/>
                <a:sym typeface="SapientSansLight"/>
              </a:defRPr>
            </a:pPr>
            <a:r>
              <a:rPr spc="28"/>
              <a:t>Nulla at nulla justo, eget luctus tortor. Nulla facilisi. Duis aliquet egestas purus in blandit. Curabitur vulputate, ligula lacinia </a:t>
            </a:r>
            <a:br>
              <a:rPr spc="28"/>
            </a:br>
            <a:r>
              <a:rPr spc="28"/>
              <a:t>scelerisque tempor, lacus lacus ornare ante, ac egestas est urna sit amet arcu.</a:t>
            </a:r>
          </a:p>
        </p:txBody>
      </p:sp>
      <p:grpSp>
        <p:nvGrpSpPr>
          <p:cNvPr id="110" name="Group 110"/>
          <p:cNvGrpSpPr/>
          <p:nvPr/>
        </p:nvGrpSpPr>
        <p:grpSpPr>
          <a:xfrm>
            <a:off x="1218090" y="12786474"/>
            <a:ext cx="3580990" cy="358736"/>
            <a:chOff x="0" y="0"/>
            <a:chExt cx="3580989" cy="358735"/>
          </a:xfrm>
        </p:grpSpPr>
        <p:pic>
          <p:nvPicPr>
            <p:cNvPr id="106" name="SN-logoMARK-black.ai"/>
            <p:cNvPicPr>
              <a:picLocks noChangeAspect="1"/>
            </p:cNvPicPr>
            <p:nvPr/>
          </p:nvPicPr>
          <p:blipFill>
            <a:blip r:embed="rId3">
              <a:alphaModFix amt="31676"/>
              <a:extLst/>
            </a:blip>
            <a:srcRect/>
            <a:stretch>
              <a:fillRect/>
            </a:stretch>
          </p:blipFill>
          <p:spPr>
            <a:xfrm>
              <a:off x="1013115" y="29745"/>
              <a:ext cx="145660" cy="299195"/>
            </a:xfrm>
            <a:prstGeom prst="rect">
              <a:avLst/>
            </a:prstGeom>
            <a:ln w="3175" cap="flat">
              <a:noFill/>
              <a:miter lim="400000"/>
            </a:ln>
            <a:effectLst/>
          </p:spPr>
        </p:pic>
        <p:sp>
          <p:nvSpPr>
            <p:cNvPr id="107" name="Shape 107"/>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08" name="Shape 108"/>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109" name="pasted-image.pdf"/>
            <p:cNvPicPr>
              <a:picLocks noChangeAspect="1"/>
            </p:cNvPicPr>
            <p:nvPr/>
          </p:nvPicPr>
          <p:blipFill>
            <a:blip r:embed="rId4">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wo Column | Text Left   2 line Title">
    <p:bg>
      <p:bgPr>
        <a:solidFill>
          <a:srgbClr val="FFFFFF"/>
        </a:solidFill>
        <a:effectLst/>
      </p:bgPr>
    </p:bg>
    <p:spTree>
      <p:nvGrpSpPr>
        <p:cNvPr id="1" name=""/>
        <p:cNvGrpSpPr/>
        <p:nvPr/>
      </p:nvGrpSpPr>
      <p:grpSpPr>
        <a:xfrm>
          <a:off x="0" y="0"/>
          <a:ext cx="0" cy="0"/>
          <a:chOff x="0" y="0"/>
          <a:chExt cx="0" cy="0"/>
        </a:xfrm>
      </p:grpSpPr>
      <p:pic>
        <p:nvPicPr>
          <p:cNvPr id="117" name="image2.png" descr="Screen Shot 2015-08-26 at 6.16.21 PM.png"/>
          <p:cNvPicPr>
            <a:picLocks noChangeAspect="1"/>
          </p:cNvPicPr>
          <p:nvPr/>
        </p:nvPicPr>
        <p:blipFill>
          <a:blip r:embed="rId2">
            <a:alphaModFix amt="0"/>
            <a:extLst/>
          </a:blip>
          <a:stretch>
            <a:fillRect/>
          </a:stretch>
        </p:blipFill>
        <p:spPr>
          <a:xfrm>
            <a:off x="679448" y="1651000"/>
            <a:ext cx="23444203" cy="11019856"/>
          </a:xfrm>
          <a:prstGeom prst="rect">
            <a:avLst/>
          </a:prstGeom>
          <a:ln w="3175">
            <a:miter lim="400000"/>
          </a:ln>
        </p:spPr>
      </p:pic>
      <p:sp>
        <p:nvSpPr>
          <p:cNvPr id="118" name="Shape 118"/>
          <p:cNvSpPr>
            <a:spLocks noGrp="1"/>
          </p:cNvSpPr>
          <p:nvPr>
            <p:ph type="body" sz="half" idx="13"/>
          </p:nvPr>
        </p:nvSpPr>
        <p:spPr>
          <a:xfrm>
            <a:off x="1168196" y="5337340"/>
            <a:ext cx="10571584" cy="6639869"/>
          </a:xfrm>
          <a:prstGeom prst="rect">
            <a:avLst/>
          </a:prstGeom>
        </p:spPr>
        <p:txBody>
          <a:bodyPr anchor="t">
            <a:noAutofit/>
          </a:bodyPr>
          <a:lstStyle/>
          <a:p>
            <a:pPr marL="0" indent="0">
              <a:lnSpc>
                <a:spcPct val="110000"/>
              </a:lnSpc>
              <a:spcBef>
                <a:spcPts val="2200"/>
              </a:spcBef>
              <a:buSzTx/>
              <a:buNone/>
              <a:defRPr sz="2000" spc="0">
                <a:latin typeface="SapientSansLight"/>
                <a:ea typeface="SapientSansLight"/>
                <a:cs typeface="SapientSansLight"/>
                <a:sym typeface="SapientSansLight"/>
              </a:defRPr>
            </a:pPr>
            <a:r>
              <a:rPr>
                <a:latin typeface="SapientSansBold"/>
                <a:ea typeface="SapientSansBold"/>
                <a:cs typeface="SapientSansBold"/>
                <a:sym typeface="SapientSansBold"/>
              </a:rPr>
              <a:t>Subheading For Some Content</a:t>
            </a:r>
          </a:p>
          <a:p>
            <a:pPr marL="0" indent="0">
              <a:lnSpc>
                <a:spcPct val="110000"/>
              </a:lnSpc>
              <a:spcBef>
                <a:spcPts val="2200"/>
              </a:spcBef>
              <a:buSzTx/>
              <a:buNone/>
              <a:defRPr sz="2000" spc="-39">
                <a:latin typeface="SapientSansLight"/>
                <a:ea typeface="SapientSansLight"/>
                <a:cs typeface="SapientSansLight"/>
                <a:sym typeface="SapientSansLight"/>
              </a:defRPr>
            </a:pPr>
            <a:r>
              <a:t>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250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 Nunc eu ullamcorper orci. Quisque eget odio ac lectus vestibulum faucibus eget in metus. In pellentesque faucibus vestibulum. Nulla at nulla justo, eget luctus tortor. Nulla facilisi. Duis aliquet egestas purus in blandit. Curabitur vulputate, ligula lacinia scelerisque tempor, lacus lacus ornare ante, ac egestas est urna sit amet arcu. Class. </a:t>
            </a:r>
          </a:p>
          <a:p>
            <a:pPr marL="0" indent="0">
              <a:lnSpc>
                <a:spcPct val="110000"/>
              </a:lnSpc>
              <a:spcBef>
                <a:spcPts val="0"/>
              </a:spcBef>
              <a:buSzTx/>
              <a:buNone/>
              <a:defRPr sz="2000" spc="-39">
                <a:latin typeface="SapientSansLight"/>
                <a:ea typeface="SapientSansLight"/>
                <a:cs typeface="SapientSansLight"/>
                <a:sym typeface="SapientSansLight"/>
              </a:defRPr>
            </a:pPr>
            <a:r>
              <a:t>Nulla facilisi. Duis aliquet egestas purus in blandit. Curabitur vulputate, ligula lacinia scelerisque tempor, lacus lacus ornare ante, ac egestas est urna sit amet arcu. Class aptent taciti sociosqu ad litora torquent per conubia nostra, per inceptos himenaeos. Sed molestie.Nulla facilisi. Duis aliquet egestas purus in blandit. Curabitur vulputate, ligula lacinia scelerisque tempor, lacus lacus ornare ante, ac egestas est urna sit amet arcu. Class aptent taciti sociosqu ad litora torquent per conubia nostra, per inceptos himenaeos. Sed molestie. </a:t>
            </a:r>
          </a:p>
          <a:p>
            <a:pPr marL="0" indent="0">
              <a:lnSpc>
                <a:spcPct val="110000"/>
              </a:lnSpc>
              <a:spcBef>
                <a:spcPts val="0"/>
              </a:spcBef>
              <a:buSzTx/>
              <a:buNone/>
              <a:defRPr sz="2000" spc="-39">
                <a:latin typeface="SapientSansLight"/>
                <a:ea typeface="SapientSansLight"/>
                <a:cs typeface="SapientSansLight"/>
                <a:sym typeface="SapientSansLight"/>
              </a:defRPr>
            </a:pPr>
            <a:r>
              <a:t> </a:t>
            </a:r>
          </a:p>
        </p:txBody>
      </p:sp>
      <p:sp>
        <p:nvSpPr>
          <p:cNvPr id="119" name="Shape 119"/>
          <p:cNvSpPr>
            <a:spLocks noGrp="1"/>
          </p:cNvSpPr>
          <p:nvPr>
            <p:ph type="body" sz="quarter" idx="14"/>
          </p:nvPr>
        </p:nvSpPr>
        <p:spPr>
          <a:xfrm>
            <a:off x="1139781" y="785233"/>
            <a:ext cx="7643708" cy="1646132"/>
          </a:xfrm>
          <a:prstGeom prst="rect">
            <a:avLst/>
          </a:prstGeom>
        </p:spPr>
        <p:txBody>
          <a:bodyPr wrap="none" anchor="t">
            <a:spAutoFit/>
          </a:bodyPr>
          <a:lstStyle/>
          <a:p>
            <a:pPr marL="0" indent="0">
              <a:spcBef>
                <a:spcPts val="0"/>
              </a:spcBef>
              <a:buSzTx/>
              <a:buNone/>
              <a:defRPr cap="all" spc="-100">
                <a:solidFill>
                  <a:srgbClr val="2C3B96"/>
                </a:solidFill>
                <a:latin typeface="SapientSansBold"/>
                <a:ea typeface="SapientSansBold"/>
                <a:cs typeface="SapientSansBold"/>
                <a:sym typeface="SapientSansBold"/>
              </a:defRPr>
            </a:pPr>
            <a:r>
              <a:t>Two Column and </a:t>
            </a:r>
            <a:br/>
            <a:r>
              <a:t>Two Line Title Template</a:t>
            </a:r>
          </a:p>
        </p:txBody>
      </p:sp>
      <p:sp>
        <p:nvSpPr>
          <p:cNvPr id="120" name="Shape 120"/>
          <p:cNvSpPr>
            <a:spLocks noGrp="1"/>
          </p:cNvSpPr>
          <p:nvPr>
            <p:ph type="sldNum" sz="quarter" idx="2"/>
          </p:nvPr>
        </p:nvSpPr>
        <p:spPr>
          <a:xfrm>
            <a:off x="22863044" y="924933"/>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sp>
        <p:nvSpPr>
          <p:cNvPr id="121" name="Shape 121"/>
          <p:cNvSpPr>
            <a:spLocks noGrp="1"/>
          </p:cNvSpPr>
          <p:nvPr>
            <p:ph type="body" sz="quarter" idx="15"/>
          </p:nvPr>
        </p:nvSpPr>
        <p:spPr>
          <a:xfrm>
            <a:off x="1186355" y="2851998"/>
            <a:ext cx="10297088" cy="1953473"/>
          </a:xfrm>
          <a:prstGeom prst="rect">
            <a:avLst/>
          </a:prstGeom>
        </p:spPr>
        <p:txBody>
          <a:bodyPr anchor="t">
            <a:spAutoFit/>
          </a:bodyPr>
          <a:lstStyle/>
          <a:p>
            <a:pPr marL="0" indent="0">
              <a:lnSpc>
                <a:spcPct val="110000"/>
              </a:lnSpc>
              <a:spcBef>
                <a:spcPts val="3200"/>
              </a:spcBef>
              <a:buSzTx/>
              <a:buNone/>
              <a:defRPr sz="2800" spc="0">
                <a:latin typeface="SapientSansLight"/>
                <a:ea typeface="SapientSansLight"/>
                <a:cs typeface="SapientSansLight"/>
                <a:sym typeface="SapientSansLight"/>
              </a:defRPr>
            </a:pPr>
            <a:r>
              <a:rPr spc="28"/>
              <a:t>Nulla at nulla justo, eget luctus tortor. Nulla facilisi. Duis aliquet egestas purus in blandit. Curabitur vulputate, ligula lacinia </a:t>
            </a:r>
            <a:br>
              <a:rPr spc="28"/>
            </a:br>
            <a:r>
              <a:rPr spc="28"/>
              <a:t>scelerisque tempor, lacus lacus ornare ante, ac egestas est urna sit amet arcu.</a:t>
            </a:r>
          </a:p>
        </p:txBody>
      </p:sp>
      <p:grpSp>
        <p:nvGrpSpPr>
          <p:cNvPr id="126" name="Group 126"/>
          <p:cNvGrpSpPr/>
          <p:nvPr/>
        </p:nvGrpSpPr>
        <p:grpSpPr>
          <a:xfrm>
            <a:off x="1218090" y="12786474"/>
            <a:ext cx="3580990" cy="358736"/>
            <a:chOff x="0" y="0"/>
            <a:chExt cx="3580989" cy="358735"/>
          </a:xfrm>
        </p:grpSpPr>
        <p:pic>
          <p:nvPicPr>
            <p:cNvPr id="122" name="SN-logoMARK-black.ai"/>
            <p:cNvPicPr>
              <a:picLocks noChangeAspect="1"/>
            </p:cNvPicPr>
            <p:nvPr/>
          </p:nvPicPr>
          <p:blipFill>
            <a:blip r:embed="rId3">
              <a:alphaModFix amt="31676"/>
              <a:extLst/>
            </a:blip>
            <a:srcRect/>
            <a:stretch>
              <a:fillRect/>
            </a:stretch>
          </p:blipFill>
          <p:spPr>
            <a:xfrm>
              <a:off x="1013115" y="29745"/>
              <a:ext cx="145660" cy="299195"/>
            </a:xfrm>
            <a:prstGeom prst="rect">
              <a:avLst/>
            </a:prstGeom>
            <a:ln w="3175" cap="flat">
              <a:noFill/>
              <a:miter lim="400000"/>
            </a:ln>
            <a:effectLst/>
          </p:spPr>
        </p:pic>
        <p:sp>
          <p:nvSpPr>
            <p:cNvPr id="123" name="Shape 123"/>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24" name="Shape 124"/>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125" name="pasted-image.pdf"/>
            <p:cNvPicPr>
              <a:picLocks noChangeAspect="1"/>
            </p:cNvPicPr>
            <p:nvPr/>
          </p:nvPicPr>
          <p:blipFill>
            <a:blip r:embed="rId4">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hree Column A">
    <p:bg>
      <p:bgPr>
        <a:solidFill>
          <a:srgbClr val="FFFFFF"/>
        </a:solidFill>
        <a:effectLst/>
      </p:bgPr>
    </p:bg>
    <p:spTree>
      <p:nvGrpSpPr>
        <p:cNvPr id="1" name=""/>
        <p:cNvGrpSpPr/>
        <p:nvPr/>
      </p:nvGrpSpPr>
      <p:grpSpPr>
        <a:xfrm>
          <a:off x="0" y="0"/>
          <a:ext cx="0" cy="0"/>
          <a:chOff x="0" y="0"/>
          <a:chExt cx="0" cy="0"/>
        </a:xfrm>
      </p:grpSpPr>
      <p:sp>
        <p:nvSpPr>
          <p:cNvPr id="133" name="Shape 133"/>
          <p:cNvSpPr>
            <a:spLocks noGrp="1"/>
          </p:cNvSpPr>
          <p:nvPr>
            <p:ph type="body" sz="quarter" idx="13"/>
          </p:nvPr>
        </p:nvSpPr>
        <p:spPr>
          <a:xfrm>
            <a:off x="1139781" y="778883"/>
            <a:ext cx="7803728" cy="871432"/>
          </a:xfrm>
          <a:prstGeom prst="rect">
            <a:avLst/>
          </a:prstGeom>
        </p:spPr>
        <p:txBody>
          <a:bodyPr wrap="none">
            <a:spAutoFit/>
          </a:bodyPr>
          <a:lstStyle>
            <a:lvl1pPr marL="0" indent="0">
              <a:spcBef>
                <a:spcPts val="0"/>
              </a:spcBef>
              <a:buSzTx/>
              <a:buNone/>
              <a:defRPr cap="all" spc="-100">
                <a:solidFill>
                  <a:srgbClr val="2C3B96"/>
                </a:solidFill>
                <a:latin typeface="SapientSansBold"/>
                <a:ea typeface="SapientSansBold"/>
                <a:cs typeface="SapientSansBold"/>
                <a:sym typeface="SapientSansBold"/>
              </a:defRPr>
            </a:lvl1pPr>
          </a:lstStyle>
          <a:p>
            <a:r>
              <a:t>Three Column Template </a:t>
            </a:r>
          </a:p>
        </p:txBody>
      </p:sp>
      <p:sp>
        <p:nvSpPr>
          <p:cNvPr id="134" name="Shape 134"/>
          <p:cNvSpPr>
            <a:spLocks noGrp="1"/>
          </p:cNvSpPr>
          <p:nvPr>
            <p:ph type="body" idx="14"/>
          </p:nvPr>
        </p:nvSpPr>
        <p:spPr>
          <a:xfrm>
            <a:off x="8690340" y="2349500"/>
            <a:ext cx="14413676" cy="9742944"/>
          </a:xfrm>
          <a:prstGeom prst="rect">
            <a:avLst/>
          </a:prstGeom>
        </p:spPr>
        <p:txBody>
          <a:bodyPr numCol="2" spcCol="720683" anchor="t">
            <a:noAutofit/>
          </a:bodyPr>
          <a:lstStyle/>
          <a:p>
            <a:pPr marL="0" indent="0">
              <a:lnSpc>
                <a:spcPct val="110000"/>
              </a:lnSpc>
              <a:spcBef>
                <a:spcPts val="2200"/>
              </a:spcBef>
              <a:buSzTx/>
              <a:buNone/>
              <a:defRPr sz="2000" spc="-39">
                <a:latin typeface="SapientSansLight"/>
                <a:ea typeface="SapientSansLight"/>
                <a:cs typeface="SapientSansLight"/>
                <a:sym typeface="SapientSansLight"/>
              </a:defRPr>
            </a:pPr>
            <a:r>
              <a:t>To that end, the overarching objective for this initiative is to help Capital One revolutionize the retail banking world by launching</a:t>
            </a:r>
            <a:br/>
            <a:r>
              <a:t>its unique and innovative physical banking model built around</a:t>
            </a:r>
            <a:br/>
            <a:r>
              <a:t>the café concept at scale, across US markets, to establish Capital One as a true “digital first” brand – one that advocates and guides consumers in financial advice and banking. </a:t>
            </a:r>
          </a:p>
          <a:p>
            <a:pPr marL="0" indent="0">
              <a:lnSpc>
                <a:spcPct val="110000"/>
              </a:lnSpc>
              <a:spcBef>
                <a:spcPts val="2200"/>
              </a:spcBef>
              <a:buSzTx/>
              <a:buNone/>
              <a:defRPr sz="2000" spc="-39">
                <a:latin typeface="SapientSansLight"/>
                <a:ea typeface="SapientSansLight"/>
                <a:cs typeface="SapientSansLight"/>
                <a:sym typeface="SapientSansLight"/>
              </a:defRPr>
            </a:pPr>
            <a:r>
              <a:t>You have already laid a strong foundation of architectural store design and have made significant investments in technology and devices with help of your partners. The next step is to build truly engaging and immersive experiences for your consumers enabled by scalable digital platform. </a:t>
            </a:r>
          </a:p>
          <a:p>
            <a:pPr marL="0" indent="0">
              <a:spcBef>
                <a:spcPts val="2200"/>
              </a:spcBef>
              <a:buSzTx/>
              <a:buNone/>
              <a:defRPr sz="2000" spc="19">
                <a:latin typeface="SapientSansBold"/>
                <a:ea typeface="SapientSansBold"/>
                <a:cs typeface="SapientSansBold"/>
                <a:sym typeface="SapientSansBold"/>
              </a:defRPr>
            </a:pPr>
            <a:r>
              <a:t>Introduction to SapientNitro</a:t>
            </a:r>
          </a:p>
          <a:p>
            <a:pPr marL="0" indent="0">
              <a:lnSpc>
                <a:spcPct val="110000"/>
              </a:lnSpc>
              <a:spcBef>
                <a:spcPts val="2200"/>
              </a:spcBef>
              <a:buSzTx/>
              <a:buNone/>
              <a:defRPr sz="2000" spc="-39">
                <a:latin typeface="SapientSansLight"/>
                <a:ea typeface="SapientSansLight"/>
                <a:cs typeface="SapientSansLight"/>
                <a:sym typeface="SapientSansLight"/>
              </a:defRPr>
            </a:pPr>
            <a:r>
              <a:t>Our mission is to be renowned for redefining how companies and brands connect to their consumers, which aligns strongly to Capital One’s desire to revolutionize retail banking and provide an innovative and best-in-class experience for its consumers. We’ve purposefully built our company with the vision and the ability to execute on precisely the type of opportunities and challenges that this initiative presents. </a:t>
            </a:r>
          </a:p>
          <a:p>
            <a:pPr marL="0" indent="0">
              <a:lnSpc>
                <a:spcPct val="110000"/>
              </a:lnSpc>
              <a:spcBef>
                <a:spcPts val="2200"/>
              </a:spcBef>
              <a:buSzTx/>
              <a:buNone/>
              <a:defRPr sz="2000" spc="-39">
                <a:latin typeface="SapientSansLight"/>
                <a:ea typeface="SapientSansLight"/>
                <a:cs typeface="SapientSansLight"/>
                <a:sym typeface="SapientSansLight"/>
              </a:defRPr>
            </a:pPr>
            <a:r>
              <a:t>We have been in business for 24 years. What was originally an</a:t>
            </a:r>
            <a:br/>
            <a:r>
              <a:t>IT consulting firm in the early 90’s has evolved into one of the world’s largest, full service digital and technology agency in the world. Sapient acquired Nitro 2009 to form SapientNitro and have continued to grow our reputation as a digital disruptor since. </a:t>
            </a:r>
          </a:p>
          <a:p>
            <a:pPr marL="0" indent="0">
              <a:lnSpc>
                <a:spcPct val="110000"/>
              </a:lnSpc>
              <a:spcBef>
                <a:spcPts val="2200"/>
              </a:spcBef>
              <a:buSzTx/>
              <a:buNone/>
              <a:defRPr sz="2000" spc="-39">
                <a:latin typeface="SapientSansLight"/>
                <a:ea typeface="SapientSansLight"/>
                <a:cs typeface="SapientSansLight"/>
                <a:sym typeface="SapientSansLight"/>
              </a:defRPr>
            </a:pPr>
            <a:r>
              <a:t>With a strong global presence across 37 offices and over 12,000 people, we have delivered transformational and award winning work for clients such as Unilever, Coca Cola, Target, Home Depot, Sony, Citi and RBS. </a:t>
            </a:r>
          </a:p>
          <a:p>
            <a:pPr marL="0" indent="0">
              <a:lnSpc>
                <a:spcPct val="110000"/>
              </a:lnSpc>
              <a:spcBef>
                <a:spcPts val="2200"/>
              </a:spcBef>
              <a:buSzTx/>
              <a:buNone/>
              <a:defRPr sz="2000" spc="-39">
                <a:latin typeface="SapientSansLight"/>
                <a:ea typeface="SapientSansLight"/>
                <a:cs typeface="SapientSansLight"/>
                <a:sym typeface="SapientSansLight"/>
              </a:defRPr>
            </a:pPr>
            <a:r>
              <a:t>Our talent for business strategy and creative innovation, combined with our heritage in technology, makes SapientNitro uniquely suited to the new world of omni-channel marketing and commerce. As the demand for omni-channel has grown, we’ve expanded our connected retail and digital experience expertise and offerings.  </a:t>
            </a:r>
            <a:br/>
            <a:r>
              <a:t>We acquired Second Story in 2012 to help drive this growth. Second Story is our innovation center pioneering new interactive experiences.Together, we push the boundaries of storytelling for brands across digital channels by creating immersive experiences and responsive environments that truly encompass what’s possible at the intersection of creativity and technology. </a:t>
            </a:r>
          </a:p>
          <a:p>
            <a:pPr marL="0" indent="0">
              <a:lnSpc>
                <a:spcPct val="110000"/>
              </a:lnSpc>
              <a:spcBef>
                <a:spcPts val="2200"/>
              </a:spcBef>
              <a:buSzTx/>
              <a:buNone/>
              <a:defRPr sz="2000" spc="-39">
                <a:latin typeface="SapientSansLight"/>
                <a:ea typeface="SapientSansLight"/>
                <a:cs typeface="SapientSansLight"/>
                <a:sym typeface="SapientSansLight"/>
              </a:defRPr>
            </a:pPr>
            <a:endParaRPr/>
          </a:p>
        </p:txBody>
      </p:sp>
      <p:sp>
        <p:nvSpPr>
          <p:cNvPr id="135" name="Shape 135"/>
          <p:cNvSpPr>
            <a:spLocks noGrp="1"/>
          </p:cNvSpPr>
          <p:nvPr>
            <p:ph type="body" sz="quarter" idx="15"/>
          </p:nvPr>
        </p:nvSpPr>
        <p:spPr>
          <a:xfrm>
            <a:off x="1191804" y="2330837"/>
            <a:ext cx="6943736" cy="4803353"/>
          </a:xfrm>
          <a:prstGeom prst="rect">
            <a:avLst/>
          </a:prstGeom>
        </p:spPr>
        <p:txBody>
          <a:bodyPr anchor="t">
            <a:spAutoFit/>
          </a:bodyPr>
          <a:lstStyle>
            <a:lvl1pPr marL="0" indent="0">
              <a:lnSpc>
                <a:spcPct val="110000"/>
              </a:lnSpc>
              <a:spcBef>
                <a:spcPts val="0"/>
              </a:spcBef>
              <a:buSzTx/>
              <a:buNone/>
              <a:defRPr sz="2800" cap="all" spc="28">
                <a:solidFill>
                  <a:srgbClr val="2C3B96"/>
                </a:solidFill>
                <a:latin typeface="SapientSansLight"/>
                <a:ea typeface="SapientSansLight"/>
                <a:cs typeface="SapientSansLight"/>
                <a:sym typeface="SapientSansLight"/>
              </a:defRPr>
            </a:lvl1pPr>
          </a:lstStyle>
          <a:p>
            <a:r>
              <a:t>Thank you for inviting our proposal to the Digital Content and Interactive Experience Development and Management RFP. We are excited with this opportunity of partnering with you on your journey to revolutionize the retail banking world and further your mission of ‘Changing Banking for Good’. </a:t>
            </a:r>
          </a:p>
        </p:txBody>
      </p:sp>
      <p:sp>
        <p:nvSpPr>
          <p:cNvPr id="136" name="Shape 136"/>
          <p:cNvSpPr>
            <a:spLocks noGrp="1"/>
          </p:cNvSpPr>
          <p:nvPr>
            <p:ph type="sldNum" sz="quarter" idx="2"/>
          </p:nvPr>
        </p:nvSpPr>
        <p:spPr>
          <a:xfrm>
            <a:off x="22859999" y="927100"/>
            <a:ext cx="330667" cy="414232"/>
          </a:xfrm>
          <a:prstGeom prst="rect">
            <a:avLst/>
          </a:prstGeom>
        </p:spPr>
        <p:txBody>
          <a:bodyPr/>
          <a:lstStyle>
            <a:lvl1pPr>
              <a:defRPr sz="2000" spc="-39">
                <a:latin typeface="SapientSansLight"/>
                <a:ea typeface="SapientSansLight"/>
                <a:cs typeface="SapientSansLight"/>
                <a:sym typeface="SapientSansLight"/>
              </a:defRPr>
            </a:lvl1pPr>
          </a:lstStyle>
          <a:p>
            <a:fld id="{86CB4B4D-7CA3-9044-876B-883B54F8677D}" type="slidenum">
              <a:t>‹#›</a:t>
            </a:fld>
            <a:endParaRPr/>
          </a:p>
        </p:txBody>
      </p:sp>
      <p:grpSp>
        <p:nvGrpSpPr>
          <p:cNvPr id="141" name="Group 141"/>
          <p:cNvGrpSpPr/>
          <p:nvPr/>
        </p:nvGrpSpPr>
        <p:grpSpPr>
          <a:xfrm>
            <a:off x="1218090" y="12786474"/>
            <a:ext cx="3580990" cy="358736"/>
            <a:chOff x="0" y="0"/>
            <a:chExt cx="3580989" cy="358735"/>
          </a:xfrm>
        </p:grpSpPr>
        <p:pic>
          <p:nvPicPr>
            <p:cNvPr id="137" name="SN-logoMARK-black.ai"/>
            <p:cNvPicPr>
              <a:picLocks noChangeAspect="1"/>
            </p:cNvPicPr>
            <p:nvPr/>
          </p:nvPicPr>
          <p:blipFill>
            <a:blip r:embed="rId2">
              <a:alphaModFix amt="31676"/>
              <a:extLst/>
            </a:blip>
            <a:srcRect/>
            <a:stretch>
              <a:fillRect/>
            </a:stretch>
          </p:blipFill>
          <p:spPr>
            <a:xfrm>
              <a:off x="1013115" y="29745"/>
              <a:ext cx="145660" cy="299195"/>
            </a:xfrm>
            <a:prstGeom prst="rect">
              <a:avLst/>
            </a:prstGeom>
            <a:ln w="3175" cap="flat">
              <a:noFill/>
              <a:miter lim="400000"/>
            </a:ln>
            <a:effectLst/>
          </p:spPr>
        </p:pic>
        <p:sp>
          <p:nvSpPr>
            <p:cNvPr id="138" name="Shape 138"/>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939393"/>
                  </a:solidFill>
                  <a:latin typeface="SapientSansRegular"/>
                  <a:ea typeface="SapientSansRegular"/>
                  <a:cs typeface="SapientSansRegular"/>
                  <a:sym typeface="SapientSansRegular"/>
                </a:defRPr>
              </a:lvl1pPr>
            </a:lstStyle>
            <a:p>
              <a:r>
                <a:t>Copyright © 2016 | Confidential</a:t>
              </a:r>
            </a:p>
          </p:txBody>
        </p:sp>
        <p:sp>
          <p:nvSpPr>
            <p:cNvPr id="139" name="Shape 139"/>
            <p:cNvSpPr/>
            <p:nvPr/>
          </p:nvSpPr>
          <p:spPr>
            <a:xfrm flipV="1">
              <a:off x="749001" y="-1"/>
              <a:ext cx="207117" cy="358737"/>
            </a:xfrm>
            <a:prstGeom prst="line">
              <a:avLst/>
            </a:prstGeom>
            <a:noFill/>
            <a:ln w="3175" cap="flat">
              <a:solidFill>
                <a:srgbClr val="A6AAA9"/>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140" name="pasted-image.pdf"/>
            <p:cNvPicPr>
              <a:picLocks noChangeAspect="1"/>
            </p:cNvPicPr>
            <p:nvPr/>
          </p:nvPicPr>
          <p:blipFill>
            <a:blip r:embed="rId3">
              <a:extLst/>
            </a:blip>
            <a:stretch>
              <a:fillRect/>
            </a:stretch>
          </p:blipFill>
          <p:spPr>
            <a:xfrm>
              <a:off x="0" y="77284"/>
              <a:ext cx="692003" cy="204168"/>
            </a:xfrm>
            <a:prstGeom prst="rect">
              <a:avLst/>
            </a:prstGeom>
            <a:ln w="3175" cap="flat">
              <a:noFill/>
              <a:miter lim="400000"/>
            </a:ln>
            <a:effectLst/>
          </p:spPr>
        </p:pic>
      </p:gr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6" name="Group 6"/>
          <p:cNvGrpSpPr/>
          <p:nvPr/>
        </p:nvGrpSpPr>
        <p:grpSpPr>
          <a:xfrm>
            <a:off x="1218090" y="12786474"/>
            <a:ext cx="3580990" cy="358736"/>
            <a:chOff x="0" y="0"/>
            <a:chExt cx="3580989" cy="358735"/>
          </a:xfrm>
        </p:grpSpPr>
        <p:sp>
          <p:nvSpPr>
            <p:cNvPr id="2" name="Shape 2"/>
            <p:cNvSpPr/>
            <p:nvPr/>
          </p:nvSpPr>
          <p:spPr>
            <a:xfrm flipV="1">
              <a:off x="749001" y="-1"/>
              <a:ext cx="207117" cy="358737"/>
            </a:xfrm>
            <a:prstGeom prst="line">
              <a:avLst/>
            </a:prstGeom>
            <a:noFill/>
            <a:ln w="3175" cap="flat">
              <a:solidFill>
                <a:srgbClr val="FFFFFF"/>
              </a:solidFill>
              <a:prstDash val="solid"/>
              <a:miter lim="400000"/>
            </a:ln>
            <a:effectLst/>
          </p:spPr>
          <p:txBody>
            <a:bodyPr wrap="square" lIns="48365" tIns="48365" rIns="48365" bIns="48365" numCol="1" anchor="ctr">
              <a:noAutofit/>
            </a:bodyPr>
            <a:lstStyle/>
            <a:p>
              <a:pPr algn="ctr">
                <a:lnSpc>
                  <a:spcPct val="100000"/>
                </a:lnSpc>
                <a:defRPr sz="3000" spc="0">
                  <a:latin typeface="+mn-lt"/>
                  <a:ea typeface="+mn-ea"/>
                  <a:cs typeface="+mn-cs"/>
                  <a:sym typeface="Helvetica Light"/>
                </a:defRPr>
              </a:pPr>
              <a:endParaRPr/>
            </a:p>
          </p:txBody>
        </p:sp>
        <p:pic>
          <p:nvPicPr>
            <p:cNvPr id="3" name="mark-filtered.png" descr="mark.pdf"/>
            <p:cNvPicPr>
              <a:picLocks/>
            </p:cNvPicPr>
            <p:nvPr/>
          </p:nvPicPr>
          <p:blipFill>
            <a:blip r:embed="rId30">
              <a:extLst/>
            </a:blip>
            <a:stretch>
              <a:fillRect/>
            </a:stretch>
          </p:blipFill>
          <p:spPr>
            <a:xfrm>
              <a:off x="1007041" y="23296"/>
              <a:ext cx="151728" cy="301889"/>
            </a:xfrm>
            <a:prstGeom prst="rect">
              <a:avLst/>
            </a:prstGeom>
            <a:ln w="3175" cap="flat">
              <a:noFill/>
              <a:miter lim="400000"/>
            </a:ln>
            <a:effectLst/>
          </p:spPr>
        </p:pic>
        <p:pic>
          <p:nvPicPr>
            <p:cNvPr id="4" name="pasted-image.pdf"/>
            <p:cNvPicPr>
              <a:picLocks noChangeAspect="1"/>
            </p:cNvPicPr>
            <p:nvPr/>
          </p:nvPicPr>
          <p:blipFill>
            <a:blip r:embed="rId31">
              <a:extLst/>
            </a:blip>
            <a:stretch>
              <a:fillRect/>
            </a:stretch>
          </p:blipFill>
          <p:spPr>
            <a:xfrm>
              <a:off x="0" y="77284"/>
              <a:ext cx="692003" cy="204168"/>
            </a:xfrm>
            <a:prstGeom prst="rect">
              <a:avLst/>
            </a:prstGeom>
            <a:ln w="3175" cap="flat">
              <a:noFill/>
              <a:miter lim="400000"/>
            </a:ln>
            <a:effectLst/>
          </p:spPr>
        </p:pic>
        <p:sp>
          <p:nvSpPr>
            <p:cNvPr id="5" name="Shape 5"/>
            <p:cNvSpPr/>
            <p:nvPr/>
          </p:nvSpPr>
          <p:spPr>
            <a:xfrm>
              <a:off x="1327899" y="35751"/>
              <a:ext cx="2253091" cy="28723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48365" tIns="48365" rIns="48365" bIns="48365" numCol="1" anchor="ctr">
              <a:spAutoFit/>
            </a:bodyPr>
            <a:lstStyle>
              <a:lvl1pPr>
                <a:lnSpc>
                  <a:spcPct val="100000"/>
                </a:lnSpc>
                <a:defRPr sz="1200" spc="36">
                  <a:solidFill>
                    <a:srgbClr val="FFFFFF"/>
                  </a:solidFill>
                  <a:latin typeface="SapientSansRegular"/>
                  <a:ea typeface="SapientSansRegular"/>
                  <a:cs typeface="SapientSansRegular"/>
                  <a:sym typeface="SapientSansRegular"/>
                </a:defRPr>
              </a:lvl1pPr>
            </a:lstStyle>
            <a:p>
              <a:r>
                <a:t>Copyright © 2016 | Confidential</a:t>
              </a:r>
            </a:p>
          </p:txBody>
        </p:sp>
      </p:grpSp>
      <p:sp>
        <p:nvSpPr>
          <p:cNvPr id="7" name="Shape 7"/>
          <p:cNvSpPr>
            <a:spLocks noGrp="1"/>
          </p:cNvSpPr>
          <p:nvPr>
            <p:ph type="title"/>
          </p:nvPr>
        </p:nvSpPr>
        <p:spPr>
          <a:xfrm>
            <a:off x="2192352" y="1235465"/>
            <a:ext cx="19999295" cy="2176466"/>
          </a:xfrm>
          <a:prstGeom prst="rect">
            <a:avLst/>
          </a:prstGeom>
          <a:ln w="3175">
            <a:miter lim="400000"/>
          </a:ln>
          <a:extLst>
            <a:ext uri="{C572A759-6A51-4108-AA02-DFA0A04FC94B}">
              <ma14:wrappingTextBoxFlag xmlns:ma14="http://schemas.microsoft.com/office/mac/drawingml/2011/main" xmlns="" val="1"/>
            </a:ext>
          </a:extLst>
        </p:spPr>
        <p:txBody>
          <a:bodyPr lIns="48365" tIns="48365" rIns="48365" bIns="48365" anchor="ctr">
            <a:normAutofit/>
          </a:bodyPr>
          <a:lstStyle/>
          <a:p>
            <a:r>
              <a:t>Title Text</a:t>
            </a:r>
          </a:p>
        </p:txBody>
      </p:sp>
      <p:sp>
        <p:nvSpPr>
          <p:cNvPr id="8" name="Shape 8"/>
          <p:cNvSpPr>
            <a:spLocks noGrp="1"/>
          </p:cNvSpPr>
          <p:nvPr>
            <p:ph type="body" idx="1"/>
          </p:nvPr>
        </p:nvSpPr>
        <p:spPr>
          <a:xfrm>
            <a:off x="2192352" y="3411930"/>
            <a:ext cx="19999295" cy="8766318"/>
          </a:xfrm>
          <a:prstGeom prst="rect">
            <a:avLst/>
          </a:prstGeom>
          <a:ln w="3175">
            <a:miter lim="400000"/>
          </a:ln>
          <a:extLst>
            <a:ext uri="{C572A759-6A51-4108-AA02-DFA0A04FC94B}">
              <ma14:wrappingTextBoxFlag xmlns:ma14="http://schemas.microsoft.com/office/mac/drawingml/2011/main" xmlns="" val="1"/>
            </a:ext>
          </a:extLst>
        </p:spPr>
        <p:txBody>
          <a:bodyPr lIns="48365" tIns="48365" rIns="48365" bIns="48365" anchor="ctr">
            <a:normAutofit/>
          </a:bodyPr>
          <a:lstStyle/>
          <a:p>
            <a:r>
              <a:t>Body Level One</a:t>
            </a:r>
          </a:p>
          <a:p>
            <a:pPr lvl="1"/>
            <a:r>
              <a:t>Body Level Two</a:t>
            </a:r>
          </a:p>
          <a:p>
            <a:pPr lvl="2"/>
            <a:r>
              <a:t>Body Level Three</a:t>
            </a:r>
          </a:p>
          <a:p>
            <a:pPr lvl="3"/>
            <a:r>
              <a:t>Body Level Four</a:t>
            </a:r>
          </a:p>
          <a:p>
            <a:pPr lvl="4"/>
            <a:r>
              <a:t>Body Level Five</a:t>
            </a:r>
          </a:p>
        </p:txBody>
      </p:sp>
      <p:sp>
        <p:nvSpPr>
          <p:cNvPr id="9" name="Shape 9"/>
          <p:cNvSpPr>
            <a:spLocks noGrp="1"/>
          </p:cNvSpPr>
          <p:nvPr>
            <p:ph type="sldNum" sz="quarter" idx="2"/>
          </p:nvPr>
        </p:nvSpPr>
        <p:spPr>
          <a:xfrm>
            <a:off x="11975891" y="12782821"/>
            <a:ext cx="420126" cy="426933"/>
          </a:xfrm>
          <a:prstGeom prst="rect">
            <a:avLst/>
          </a:prstGeom>
          <a:ln w="3175">
            <a:miter lim="400000"/>
          </a:ln>
        </p:spPr>
        <p:txBody>
          <a:bodyPr wrap="none" lIns="48365" tIns="48365" rIns="48365" bIns="48365">
            <a:spAutoFit/>
          </a:bodyPr>
          <a:lstStyle>
            <a:lvl1pPr algn="ctr">
              <a:lnSpc>
                <a:spcPct val="100000"/>
              </a:lnSpc>
              <a:defRPr sz="2200" spc="0">
                <a:latin typeface="+mn-lt"/>
                <a:ea typeface="+mn-ea"/>
                <a:cs typeface="+mn-cs"/>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 id="2147483678" r:id="rId26"/>
    <p:sldLayoutId id="2147483679" r:id="rId27"/>
    <p:sldLayoutId id="2147483680" r:id="rId28"/>
  </p:sldLayoutIdLst>
  <p:transition spd="med"/>
  <p:txStyles>
    <p:titleStyle>
      <a:lvl1pPr marL="0" marR="0" indent="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1pPr>
      <a:lvl2pPr marL="0" marR="0" indent="2286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2pPr>
      <a:lvl3pPr marL="0" marR="0" indent="4572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3pPr>
      <a:lvl4pPr marL="0" marR="0" indent="6858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4pPr>
      <a:lvl5pPr marL="0" marR="0" indent="9144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5pPr>
      <a:lvl6pPr marL="0" marR="0" indent="11430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6pPr>
      <a:lvl7pPr marL="0" marR="0" indent="13716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7pPr>
      <a:lvl8pPr marL="0" marR="0" indent="16002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8pPr>
      <a:lvl9pPr marL="0" marR="0" indent="1828800" algn="l" defTabSz="825500" rtl="0" latinLnBrk="0">
        <a:lnSpc>
          <a:spcPct val="100000"/>
        </a:lnSpc>
        <a:spcBef>
          <a:spcPts val="0"/>
        </a:spcBef>
        <a:spcAft>
          <a:spcPts val="0"/>
        </a:spcAft>
        <a:buClrTx/>
        <a:buSzTx/>
        <a:buFontTx/>
        <a:buNone/>
        <a:tabLst/>
        <a:defRPr sz="5000" b="0" i="0" u="none" strike="noStrike" cap="all" spc="-100" baseline="0">
          <a:ln>
            <a:noFill/>
          </a:ln>
          <a:solidFill>
            <a:srgbClr val="2C3B96"/>
          </a:solidFill>
          <a:uFillTx/>
          <a:latin typeface="SapientSansLight"/>
          <a:ea typeface="SapientSansLight"/>
          <a:cs typeface="SapientSansLight"/>
          <a:sym typeface="SapientSansLight"/>
        </a:defRPr>
      </a:lvl9pPr>
    </p:titleStyle>
    <p:bodyStyle>
      <a:lvl1pPr marL="610576" marR="0" indent="-610576"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1pPr>
      <a:lvl2pPr marL="1245576" marR="0" indent="-610576"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2pPr>
      <a:lvl3pPr marL="1880576" marR="0" indent="-610576"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3pPr>
      <a:lvl4pPr marL="2515576" marR="0" indent="-610576"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4pPr>
      <a:lvl5pPr marL="3150576" marR="0" indent="-610576"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5pPr>
      <a:lvl6pPr marL="3785577" marR="0" indent="-610577"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6pPr>
      <a:lvl7pPr marL="4420577" marR="0" indent="-610577"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7pPr>
      <a:lvl8pPr marL="5055577" marR="0" indent="-610577"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8pPr>
      <a:lvl9pPr marL="5690577" marR="0" indent="-610577" algn="l" defTabSz="825500" latinLnBrk="0">
        <a:lnSpc>
          <a:spcPct val="100000"/>
        </a:lnSpc>
        <a:spcBef>
          <a:spcPts val="5200"/>
        </a:spcBef>
        <a:spcAft>
          <a:spcPts val="0"/>
        </a:spcAft>
        <a:buClrTx/>
        <a:buSzPct val="75000"/>
        <a:buFontTx/>
        <a:buChar char="•"/>
        <a:tabLst/>
        <a:defRPr sz="50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haskatripathi/Timeseriesbasics" TargetMode="External"/><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p:nvPr/>
        </p:nvSpPr>
        <p:spPr>
          <a:xfrm>
            <a:off x="12699" y="-17193"/>
            <a:ext cx="24358601" cy="13701714"/>
          </a:xfrm>
          <a:prstGeom prst="rect">
            <a:avLst/>
          </a:prstGeom>
          <a:solidFill>
            <a:srgbClr val="1C3C94"/>
          </a:solidFill>
          <a:ln w="3175">
            <a:miter lim="400000"/>
          </a:ln>
          <a:effectLst>
            <a:outerShdw blurRad="76200" dist="50800" dir="5400000" rotWithShape="0">
              <a:srgbClr val="000000">
                <a:alpha val="35000"/>
              </a:srgbClr>
            </a:outerShdw>
          </a:effectLst>
        </p:spPr>
        <p:txBody>
          <a:bodyPr lIns="121790" tIns="121790" rIns="121790" bIns="121790" anchor="ctr"/>
          <a:lstStyle/>
          <a:p>
            <a:pPr algn="ctr" defTabSz="1205592">
              <a:lnSpc>
                <a:spcPct val="100000"/>
              </a:lnSpc>
              <a:defRPr sz="6400" spc="0">
                <a:solidFill>
                  <a:srgbClr val="FFFFFF"/>
                </a:solidFill>
                <a:latin typeface="Calibri"/>
                <a:ea typeface="Calibri"/>
                <a:cs typeface="Calibri"/>
                <a:sym typeface="Calibri"/>
              </a:defRPr>
            </a:pPr>
            <a:endParaRPr/>
          </a:p>
        </p:txBody>
      </p:sp>
      <p:sp>
        <p:nvSpPr>
          <p:cNvPr id="467" name="Shape 467"/>
          <p:cNvSpPr/>
          <p:nvPr/>
        </p:nvSpPr>
        <p:spPr>
          <a:xfrm>
            <a:off x="1171564" y="5185111"/>
            <a:ext cx="17051841" cy="2463489"/>
          </a:xfrm>
          <a:prstGeom prst="rect">
            <a:avLst/>
          </a:prstGeom>
          <a:ln w="3175">
            <a:miter lim="400000"/>
          </a:ln>
          <a:extLst>
            <a:ext uri="{C572A759-6A51-4108-AA02-DFA0A04FC94B}">
              <ma14:wrappingTextBoxFlag xmlns:ma14="http://schemas.microsoft.com/office/mac/drawingml/2011/main" xmlns="" val="1"/>
            </a:ext>
          </a:extLst>
        </p:spPr>
        <p:txBody>
          <a:bodyPr wrap="none" lIns="121790" tIns="121790" rIns="121790" bIns="121790">
            <a:spAutoFit/>
          </a:bodyPr>
          <a:lstStyle/>
          <a:p>
            <a:pPr defTabSz="1209717">
              <a:defRPr sz="11100" cap="all" spc="0">
                <a:solidFill>
                  <a:srgbClr val="FFFFFF"/>
                </a:solidFill>
                <a:latin typeface="SapientSansRegular"/>
                <a:ea typeface="SapientSansRegular"/>
                <a:cs typeface="SapientSansRegular"/>
                <a:sym typeface="SapientSansRegular"/>
              </a:defRPr>
            </a:pPr>
            <a:r>
              <a:rPr lang="en-US" sz="8800" b="1" dirty="0">
                <a:latin typeface="SapientSansLight"/>
                <a:ea typeface="SapientSansLight"/>
                <a:cs typeface="SapientSansLight"/>
                <a:sym typeface="SapientSansLight"/>
              </a:rPr>
              <a:t>Super Powers of Time Series -</a:t>
            </a:r>
          </a:p>
          <a:p>
            <a:pPr defTabSz="1209717">
              <a:defRPr sz="11100" cap="all" spc="0">
                <a:solidFill>
                  <a:srgbClr val="FFFFFF"/>
                </a:solidFill>
                <a:latin typeface="SapientSansRegular"/>
                <a:ea typeface="SapientSansRegular"/>
                <a:cs typeface="SapientSansRegular"/>
                <a:sym typeface="SapientSansRegular"/>
              </a:defRPr>
            </a:pPr>
            <a:r>
              <a:rPr lang="en-US" sz="44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 introduction to auto regressive models</a:t>
            </a:r>
            <a:endParaRPr sz="4400"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sym typeface="SapientSansLight"/>
            </a:endParaRPr>
          </a:p>
        </p:txBody>
      </p:sp>
    </p:spTree>
    <p:extLst>
      <p:ext uri="{BB962C8B-B14F-4D97-AF65-F5344CB8AC3E}">
        <p14:creationId xmlns:p14="http://schemas.microsoft.com/office/powerpoint/2010/main" val="107117312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100373" cy="867116"/>
          </a:xfrm>
        </p:spPr>
        <p:txBody>
          <a:bodyPr/>
          <a:lstStyle/>
          <a:p>
            <a:r>
              <a:rPr lang="en-US" dirty="0"/>
              <a:t>ARIMA Model</a:t>
            </a:r>
          </a:p>
        </p:txBody>
      </p:sp>
      <p:sp>
        <p:nvSpPr>
          <p:cNvPr id="18" name="Rounded Rectangle 17"/>
          <p:cNvSpPr/>
          <p:nvPr/>
        </p:nvSpPr>
        <p:spPr>
          <a:xfrm>
            <a:off x="382158" y="2519040"/>
            <a:ext cx="23116018" cy="92531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4800" b="1" spc="0" dirty="0">
                <a:solidFill>
                  <a:schemeClr val="accent5">
                    <a:lumMod val="60000"/>
                    <a:lumOff val="40000"/>
                  </a:schemeClr>
                </a:solidFill>
                <a:latin typeface="Sapient Centro Slab"/>
                <a:sym typeface="Helvetica Light"/>
              </a:rPr>
              <a:t>A</a:t>
            </a:r>
            <a:r>
              <a:rPr lang="en-US" sz="4400" spc="0" dirty="0">
                <a:solidFill>
                  <a:schemeClr val="accent1">
                    <a:lumMod val="75000"/>
                  </a:schemeClr>
                </a:solidFill>
                <a:latin typeface="Sapient Centro Slab"/>
                <a:sym typeface="Helvetica Light"/>
              </a:rPr>
              <a:t>uto </a:t>
            </a:r>
            <a:r>
              <a:rPr lang="en-US" sz="4800" spc="0" dirty="0">
                <a:solidFill>
                  <a:schemeClr val="accent1">
                    <a:lumMod val="60000"/>
                    <a:lumOff val="40000"/>
                  </a:schemeClr>
                </a:solidFill>
                <a:latin typeface="Sapient Centro Slab"/>
                <a:sym typeface="Helvetica Light"/>
              </a:rPr>
              <a:t>R</a:t>
            </a:r>
            <a:r>
              <a:rPr lang="en-US" sz="4400" spc="0" dirty="0">
                <a:solidFill>
                  <a:schemeClr val="accent1">
                    <a:lumMod val="75000"/>
                  </a:schemeClr>
                </a:solidFill>
                <a:latin typeface="Sapient Centro Slab"/>
                <a:sym typeface="Helvetica Light"/>
              </a:rPr>
              <a:t>egressive </a:t>
            </a:r>
            <a:r>
              <a:rPr lang="en-US" sz="4800" b="1" spc="0" dirty="0">
                <a:solidFill>
                  <a:srgbClr val="002060"/>
                </a:solidFill>
                <a:latin typeface="Sapient Centro Slab"/>
                <a:sym typeface="Helvetica Light"/>
              </a:rPr>
              <a:t>I</a:t>
            </a:r>
            <a:r>
              <a:rPr lang="en-US" sz="4400" spc="0" dirty="0">
                <a:solidFill>
                  <a:schemeClr val="accent1">
                    <a:lumMod val="75000"/>
                  </a:schemeClr>
                </a:solidFill>
                <a:latin typeface="Sapient Centro Slab"/>
                <a:sym typeface="Helvetica Light"/>
              </a:rPr>
              <a:t>ntegrated </a:t>
            </a:r>
            <a:r>
              <a:rPr lang="en-US" sz="4800" b="1" spc="0" dirty="0">
                <a:solidFill>
                  <a:schemeClr val="accent3"/>
                </a:solidFill>
                <a:latin typeface="Sapient Centro Slab"/>
                <a:sym typeface="Helvetica Light"/>
              </a:rPr>
              <a:t>M</a:t>
            </a:r>
            <a:r>
              <a:rPr lang="en-US" sz="4400" spc="0" dirty="0">
                <a:solidFill>
                  <a:schemeClr val="accent1">
                    <a:lumMod val="75000"/>
                  </a:schemeClr>
                </a:solidFill>
                <a:latin typeface="Sapient Centro Slab"/>
                <a:sym typeface="Helvetica Light"/>
              </a:rPr>
              <a:t>oving </a:t>
            </a:r>
            <a:r>
              <a:rPr lang="en-US" sz="4800" b="1" spc="0" dirty="0">
                <a:solidFill>
                  <a:schemeClr val="accent6">
                    <a:lumMod val="60000"/>
                    <a:lumOff val="40000"/>
                  </a:schemeClr>
                </a:solidFill>
                <a:latin typeface="Sapient Centro Slab"/>
                <a:sym typeface="Helvetica Light"/>
              </a:rPr>
              <a:t>A</a:t>
            </a:r>
            <a:r>
              <a:rPr lang="en-US" sz="4400" spc="0" dirty="0">
                <a:solidFill>
                  <a:schemeClr val="accent1">
                    <a:lumMod val="75000"/>
                  </a:schemeClr>
                </a:solidFill>
                <a:latin typeface="Sapient Centro Slab"/>
                <a:sym typeface="Helvetica Light"/>
              </a:rPr>
              <a:t>verage - (Hyndman &amp; </a:t>
            </a:r>
            <a:r>
              <a:rPr lang="en-US" sz="4400" spc="0" dirty="0" err="1">
                <a:solidFill>
                  <a:schemeClr val="accent1">
                    <a:lumMod val="75000"/>
                  </a:schemeClr>
                </a:solidFill>
                <a:latin typeface="Sapient Centro Slab"/>
                <a:sym typeface="Helvetica Light"/>
              </a:rPr>
              <a:t>Khandakar</a:t>
            </a:r>
            <a:r>
              <a:rPr lang="en-US" sz="4400" spc="0" dirty="0">
                <a:solidFill>
                  <a:schemeClr val="accent1">
                    <a:lumMod val="75000"/>
                  </a:schemeClr>
                </a:solidFill>
                <a:latin typeface="Sapient Centro Slab"/>
                <a:sym typeface="Helvetica Light"/>
              </a:rPr>
              <a:t>, 2008)</a:t>
            </a:r>
          </a:p>
        </p:txBody>
      </p:sp>
      <p:sp>
        <p:nvSpPr>
          <p:cNvPr id="2" name="Rectangle 1">
            <a:extLst>
              <a:ext uri="{FF2B5EF4-FFF2-40B4-BE49-F238E27FC236}">
                <a16:creationId xmlns:a16="http://schemas.microsoft.com/office/drawing/2014/main" id="{6DB15C86-63CC-436D-B426-04DB7AC6E625}"/>
              </a:ext>
            </a:extLst>
          </p:cNvPr>
          <p:cNvSpPr/>
          <p:nvPr/>
        </p:nvSpPr>
        <p:spPr>
          <a:xfrm>
            <a:off x="609600" y="4106541"/>
            <a:ext cx="21640800" cy="8845435"/>
          </a:xfrm>
          <a:prstGeom prst="rect">
            <a:avLst/>
          </a:prstGeom>
        </p:spPr>
        <p:txBody>
          <a:bodyPr wrap="square">
            <a:spAutoFit/>
          </a:bodyPr>
          <a:lstStyle/>
          <a:p>
            <a:r>
              <a:rPr lang="en-US" sz="4000" b="1" dirty="0">
                <a:solidFill>
                  <a:srgbClr val="FF0000"/>
                </a:solidFill>
              </a:rPr>
              <a:t>Auto Regressive</a:t>
            </a:r>
            <a:r>
              <a:rPr lang="en-US" sz="4000" b="1" dirty="0"/>
              <a:t> : </a:t>
            </a:r>
            <a:r>
              <a:rPr lang="en-US" sz="4000" dirty="0"/>
              <a:t> </a:t>
            </a:r>
            <a:r>
              <a:rPr lang="en-US" sz="4000" dirty="0">
                <a:solidFill>
                  <a:schemeClr val="accent1">
                    <a:lumMod val="50000"/>
                  </a:schemeClr>
                </a:solidFill>
              </a:rPr>
              <a:t>Lags of the stationarized series are called “autoregressive” (AR) terms</a:t>
            </a:r>
          </a:p>
          <a:p>
            <a:r>
              <a:rPr lang="en-US" sz="4000" b="1" dirty="0">
                <a:solidFill>
                  <a:schemeClr val="accent3"/>
                </a:solidFill>
              </a:rPr>
              <a:t>Moving Average  </a:t>
            </a:r>
            <a:r>
              <a:rPr lang="en-US" sz="4000" dirty="0"/>
              <a:t>: </a:t>
            </a:r>
            <a:r>
              <a:rPr lang="en-US" sz="4000" dirty="0">
                <a:solidFill>
                  <a:schemeClr val="accent1">
                    <a:lumMod val="50000"/>
                  </a:schemeClr>
                </a:solidFill>
              </a:rPr>
              <a:t>Lags of the forecast errors are called “moving average” (MA) terms</a:t>
            </a:r>
          </a:p>
          <a:p>
            <a:r>
              <a:rPr lang="en-US" sz="4000" b="1" dirty="0">
                <a:solidFill>
                  <a:srgbClr val="002060"/>
                </a:solidFill>
              </a:rPr>
              <a:t>Integrated </a:t>
            </a:r>
            <a:r>
              <a:rPr lang="en-US" sz="4000" dirty="0"/>
              <a:t>: </a:t>
            </a:r>
            <a:r>
              <a:rPr lang="en-US" sz="4000" dirty="0">
                <a:solidFill>
                  <a:schemeClr val="accent1">
                    <a:lumMod val="50000"/>
                  </a:schemeClr>
                </a:solidFill>
              </a:rPr>
              <a:t>A series which needs to be differenced to be made stationary is an “integrated” (I) series</a:t>
            </a:r>
          </a:p>
          <a:p>
            <a:pPr marL="571500" indent="-571500">
              <a:buFont typeface="Arial" panose="020B0604020202020204" pitchFamily="34" charset="0"/>
              <a:buChar char="•"/>
            </a:pPr>
            <a:endParaRPr lang="en-US" sz="4000" dirty="0">
              <a:solidFill>
                <a:schemeClr val="accent1">
                  <a:lumMod val="50000"/>
                </a:schemeClr>
              </a:solidFill>
            </a:endParaRPr>
          </a:p>
          <a:p>
            <a:pPr marL="571500" indent="-571500">
              <a:buFont typeface="Arial" panose="020B0604020202020204" pitchFamily="34" charset="0"/>
              <a:buChar char="•"/>
            </a:pPr>
            <a:r>
              <a:rPr lang="en-US" sz="4000" dirty="0">
                <a:solidFill>
                  <a:schemeClr val="accent1">
                    <a:lumMod val="50000"/>
                  </a:schemeClr>
                </a:solidFill>
              </a:rPr>
              <a:t>Generalized random walk models fine-tuned to eliminate all residual autocorrelation</a:t>
            </a:r>
          </a:p>
          <a:p>
            <a:pPr marL="571500" indent="-571500">
              <a:buFont typeface="Arial" panose="020B0604020202020204" pitchFamily="34" charset="0"/>
              <a:buChar char="•"/>
            </a:pPr>
            <a:r>
              <a:rPr lang="en-US" sz="4000" dirty="0">
                <a:solidFill>
                  <a:schemeClr val="accent1">
                    <a:lumMod val="50000"/>
                  </a:schemeClr>
                </a:solidFill>
              </a:rPr>
              <a:t>Generalized exponential smoothing models that can incorporate long-term trends and seasonality</a:t>
            </a:r>
          </a:p>
          <a:p>
            <a:pPr marL="571500" indent="-571500">
              <a:buFont typeface="Arial" panose="020B0604020202020204" pitchFamily="34" charset="0"/>
              <a:buChar char="•"/>
            </a:pPr>
            <a:r>
              <a:rPr lang="en-US" sz="4000" dirty="0">
                <a:solidFill>
                  <a:schemeClr val="accent1">
                    <a:lumMod val="50000"/>
                  </a:schemeClr>
                </a:solidFill>
              </a:rPr>
              <a:t>Stationarized regression models that use lags of the dependent variables and/or lags of the forecast errors as regressors</a:t>
            </a:r>
          </a:p>
          <a:p>
            <a:pPr marL="571500" indent="-571500">
              <a:buFont typeface="Arial" panose="020B0604020202020204" pitchFamily="34" charset="0"/>
              <a:buChar char="•"/>
            </a:pPr>
            <a:r>
              <a:rPr lang="en-US" sz="4000" dirty="0">
                <a:solidFill>
                  <a:schemeClr val="accent1">
                    <a:lumMod val="50000"/>
                  </a:schemeClr>
                </a:solidFill>
              </a:rPr>
              <a:t>The most general class of forecasting models for time series that can be stationarized by transformations such as differencing, logging, and or deflating</a:t>
            </a:r>
          </a:p>
          <a:p>
            <a:pPr marL="571500" indent="-571500">
              <a:buFont typeface="Arial" panose="020B0604020202020204" pitchFamily="34" charset="0"/>
              <a:buChar char="•"/>
            </a:pPr>
            <a:endParaRPr lang="en-US" sz="4000" dirty="0">
              <a:solidFill>
                <a:schemeClr val="accent1">
                  <a:lumMod val="50000"/>
                </a:schemeClr>
              </a:solidFill>
            </a:endParaRPr>
          </a:p>
          <a:p>
            <a:endParaRPr lang="en-US" sz="4000" dirty="0"/>
          </a:p>
        </p:txBody>
      </p:sp>
    </p:spTree>
    <p:extLst>
      <p:ext uri="{BB962C8B-B14F-4D97-AF65-F5344CB8AC3E}">
        <p14:creationId xmlns:p14="http://schemas.microsoft.com/office/powerpoint/2010/main" val="164350328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727147" cy="867116"/>
          </a:xfrm>
        </p:spPr>
        <p:txBody>
          <a:bodyPr/>
          <a:lstStyle/>
          <a:p>
            <a:r>
              <a:rPr lang="en-US" dirty="0"/>
              <a:t>ARIMA Process</a:t>
            </a:r>
          </a:p>
        </p:txBody>
      </p:sp>
      <p:sp>
        <p:nvSpPr>
          <p:cNvPr id="18" name="Rounded Rectangle 17"/>
          <p:cNvSpPr/>
          <p:nvPr/>
        </p:nvSpPr>
        <p:spPr>
          <a:xfrm>
            <a:off x="1047174" y="1851693"/>
            <a:ext cx="23116018" cy="347920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r>
              <a:rPr lang="it-IT" sz="3600" b="1" dirty="0">
                <a:solidFill>
                  <a:schemeClr val="accent1">
                    <a:lumMod val="50000"/>
                  </a:schemeClr>
                </a:solidFill>
              </a:rPr>
              <a:t>ARIMA(</a:t>
            </a:r>
            <a:r>
              <a:rPr lang="it-IT" sz="3600" dirty="0">
                <a:solidFill>
                  <a:schemeClr val="accent1">
                    <a:lumMod val="50000"/>
                  </a:schemeClr>
                </a:solidFill>
              </a:rPr>
              <a:t>p,d,q</a:t>
            </a:r>
            <a:r>
              <a:rPr lang="it-IT" sz="3600" b="1" dirty="0">
                <a:solidFill>
                  <a:schemeClr val="accent1">
                    <a:lumMod val="50000"/>
                  </a:schemeClr>
                </a:solidFill>
              </a:rPr>
              <a:t>) model</a:t>
            </a:r>
          </a:p>
          <a:p>
            <a:r>
              <a:rPr lang="en-US" sz="4800" dirty="0">
                <a:solidFill>
                  <a:schemeClr val="accent1">
                    <a:lumMod val="50000"/>
                  </a:schemeClr>
                </a:solidFill>
              </a:rPr>
              <a:t>p =  order of the autoregressive part;</a:t>
            </a:r>
          </a:p>
          <a:p>
            <a:r>
              <a:rPr lang="en-US" sz="4800" dirty="0">
                <a:solidFill>
                  <a:schemeClr val="accent1">
                    <a:lumMod val="50000"/>
                  </a:schemeClr>
                </a:solidFill>
              </a:rPr>
              <a:t>d = degree of first differencing involved;</a:t>
            </a:r>
          </a:p>
          <a:p>
            <a:r>
              <a:rPr lang="en-US" sz="4800" dirty="0">
                <a:solidFill>
                  <a:schemeClr val="accent1">
                    <a:lumMod val="50000"/>
                  </a:schemeClr>
                </a:solidFill>
              </a:rPr>
              <a:t>q = order of the moving average part.</a:t>
            </a:r>
          </a:p>
        </p:txBody>
      </p:sp>
      <p:sp>
        <p:nvSpPr>
          <p:cNvPr id="6" name="Rectangle 5">
            <a:extLst>
              <a:ext uri="{FF2B5EF4-FFF2-40B4-BE49-F238E27FC236}">
                <a16:creationId xmlns:a16="http://schemas.microsoft.com/office/drawing/2014/main" id="{0AC310A5-7044-41BF-AEFC-8981588F317A}"/>
              </a:ext>
            </a:extLst>
          </p:cNvPr>
          <p:cNvSpPr/>
          <p:nvPr/>
        </p:nvSpPr>
        <p:spPr>
          <a:xfrm>
            <a:off x="1047173" y="5753514"/>
            <a:ext cx="22699517" cy="720134"/>
          </a:xfrm>
          <a:prstGeom prst="rect">
            <a:avLst/>
          </a:prstGeom>
        </p:spPr>
        <p:txBody>
          <a:bodyPr wrap="square">
            <a:spAutoFit/>
          </a:bodyPr>
          <a:lstStyle/>
          <a:p>
            <a:r>
              <a:rPr lang="en-US" sz="4000" dirty="0"/>
              <a:t>We use ACF and PACF Graphs to determine the values of p and q : </a:t>
            </a:r>
          </a:p>
        </p:txBody>
      </p:sp>
      <p:pic>
        <p:nvPicPr>
          <p:cNvPr id="7" name="Picture 6">
            <a:extLst>
              <a:ext uri="{FF2B5EF4-FFF2-40B4-BE49-F238E27FC236}">
                <a16:creationId xmlns:a16="http://schemas.microsoft.com/office/drawing/2014/main" id="{9E4144C6-39EB-4CDE-B47A-EE1984B5137D}"/>
              </a:ext>
            </a:extLst>
          </p:cNvPr>
          <p:cNvPicPr>
            <a:picLocks noChangeAspect="1"/>
          </p:cNvPicPr>
          <p:nvPr/>
        </p:nvPicPr>
        <p:blipFill>
          <a:blip r:embed="rId4"/>
          <a:stretch>
            <a:fillRect/>
          </a:stretch>
        </p:blipFill>
        <p:spPr>
          <a:xfrm>
            <a:off x="3249396" y="6916947"/>
            <a:ext cx="18696203" cy="6632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701613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727147" cy="867116"/>
          </a:xfrm>
        </p:spPr>
        <p:txBody>
          <a:bodyPr/>
          <a:lstStyle/>
          <a:p>
            <a:r>
              <a:rPr lang="en-US" dirty="0"/>
              <a:t>ARIMA Process</a:t>
            </a:r>
          </a:p>
        </p:txBody>
      </p:sp>
      <p:sp>
        <p:nvSpPr>
          <p:cNvPr id="18" name="Rounded Rectangle 17"/>
          <p:cNvSpPr/>
          <p:nvPr/>
        </p:nvSpPr>
        <p:spPr>
          <a:xfrm>
            <a:off x="1047174" y="1851693"/>
            <a:ext cx="23116018" cy="347920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r>
              <a:rPr lang="it-IT" sz="3600" b="1" dirty="0">
                <a:solidFill>
                  <a:schemeClr val="accent1">
                    <a:lumMod val="50000"/>
                  </a:schemeClr>
                </a:solidFill>
              </a:rPr>
              <a:t>ARIMA(</a:t>
            </a:r>
            <a:r>
              <a:rPr lang="it-IT" sz="3600" dirty="0">
                <a:solidFill>
                  <a:schemeClr val="accent1">
                    <a:lumMod val="50000"/>
                  </a:schemeClr>
                </a:solidFill>
              </a:rPr>
              <a:t>p,d,q</a:t>
            </a:r>
            <a:r>
              <a:rPr lang="it-IT" sz="3600" b="1" dirty="0">
                <a:solidFill>
                  <a:schemeClr val="accent1">
                    <a:lumMod val="50000"/>
                  </a:schemeClr>
                </a:solidFill>
              </a:rPr>
              <a:t>) model</a:t>
            </a:r>
          </a:p>
          <a:p>
            <a:r>
              <a:rPr lang="en-US" sz="4800" dirty="0">
                <a:solidFill>
                  <a:schemeClr val="accent1">
                    <a:lumMod val="50000"/>
                  </a:schemeClr>
                </a:solidFill>
              </a:rPr>
              <a:t>p =  order of the autoregressive part;</a:t>
            </a:r>
          </a:p>
          <a:p>
            <a:r>
              <a:rPr lang="en-US" sz="4800" dirty="0">
                <a:solidFill>
                  <a:schemeClr val="accent1">
                    <a:lumMod val="50000"/>
                  </a:schemeClr>
                </a:solidFill>
              </a:rPr>
              <a:t>d = degree of first differencing involved;</a:t>
            </a:r>
          </a:p>
          <a:p>
            <a:r>
              <a:rPr lang="en-US" sz="4800" dirty="0">
                <a:solidFill>
                  <a:schemeClr val="accent1">
                    <a:lumMod val="50000"/>
                  </a:schemeClr>
                </a:solidFill>
              </a:rPr>
              <a:t>q = order of the moving average part.</a:t>
            </a:r>
          </a:p>
        </p:txBody>
      </p:sp>
      <p:pic>
        <p:nvPicPr>
          <p:cNvPr id="4" name="Picture 3">
            <a:extLst>
              <a:ext uri="{FF2B5EF4-FFF2-40B4-BE49-F238E27FC236}">
                <a16:creationId xmlns:a16="http://schemas.microsoft.com/office/drawing/2014/main" id="{5F834A30-828E-47C3-9292-21D313E8DF19}"/>
              </a:ext>
            </a:extLst>
          </p:cNvPr>
          <p:cNvPicPr>
            <a:picLocks noChangeAspect="1"/>
          </p:cNvPicPr>
          <p:nvPr/>
        </p:nvPicPr>
        <p:blipFill>
          <a:blip r:embed="rId4"/>
          <a:stretch>
            <a:fillRect/>
          </a:stretch>
        </p:blipFill>
        <p:spPr>
          <a:xfrm>
            <a:off x="2318367" y="6606908"/>
            <a:ext cx="19747265" cy="4365892"/>
          </a:xfrm>
          <a:prstGeom prst="rect">
            <a:avLst/>
          </a:prstGeom>
        </p:spPr>
      </p:pic>
    </p:spTree>
    <p:extLst>
      <p:ext uri="{BB962C8B-B14F-4D97-AF65-F5344CB8AC3E}">
        <p14:creationId xmlns:p14="http://schemas.microsoft.com/office/powerpoint/2010/main" val="31055411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9355017" cy="867116"/>
          </a:xfrm>
        </p:spPr>
        <p:txBody>
          <a:bodyPr/>
          <a:lstStyle/>
          <a:p>
            <a:r>
              <a:rPr lang="en-US" dirty="0"/>
              <a:t>ARIMA Algorithm framework</a:t>
            </a:r>
          </a:p>
        </p:txBody>
      </p:sp>
      <p:pic>
        <p:nvPicPr>
          <p:cNvPr id="2" name="Picture 1">
            <a:extLst>
              <a:ext uri="{FF2B5EF4-FFF2-40B4-BE49-F238E27FC236}">
                <a16:creationId xmlns:a16="http://schemas.microsoft.com/office/drawing/2014/main" id="{46F61BA5-5B6E-47F9-81E8-FFBEE2C7DBA7}"/>
              </a:ext>
            </a:extLst>
          </p:cNvPr>
          <p:cNvPicPr>
            <a:picLocks noChangeAspect="1"/>
          </p:cNvPicPr>
          <p:nvPr/>
        </p:nvPicPr>
        <p:blipFill>
          <a:blip r:embed="rId4"/>
          <a:stretch>
            <a:fillRect/>
          </a:stretch>
        </p:blipFill>
        <p:spPr>
          <a:xfrm>
            <a:off x="8354292" y="1884852"/>
            <a:ext cx="15143884" cy="9946295"/>
          </a:xfrm>
          <a:prstGeom prst="rect">
            <a:avLst/>
          </a:prstGeom>
        </p:spPr>
      </p:pic>
      <p:sp>
        <p:nvSpPr>
          <p:cNvPr id="3" name="Rectangle 2">
            <a:extLst>
              <a:ext uri="{FF2B5EF4-FFF2-40B4-BE49-F238E27FC236}">
                <a16:creationId xmlns:a16="http://schemas.microsoft.com/office/drawing/2014/main" id="{55BE7FE4-A06A-4E8B-A320-CF4FFCD7446C}"/>
              </a:ext>
            </a:extLst>
          </p:cNvPr>
          <p:cNvSpPr/>
          <p:nvPr/>
        </p:nvSpPr>
        <p:spPr>
          <a:xfrm>
            <a:off x="885824" y="2180505"/>
            <a:ext cx="12192000" cy="3428567"/>
          </a:xfrm>
          <a:prstGeom prst="rect">
            <a:avLst/>
          </a:prstGeom>
        </p:spPr>
        <p:txBody>
          <a:bodyPr>
            <a:spAutoFit/>
          </a:bodyPr>
          <a:lstStyle/>
          <a:p>
            <a:r>
              <a:rPr lang="en-US" sz="4000" b="1" dirty="0">
                <a:solidFill>
                  <a:schemeClr val="accent1">
                    <a:lumMod val="50000"/>
                  </a:schemeClr>
                </a:solidFill>
              </a:rPr>
              <a:t>Choose Models with:</a:t>
            </a:r>
          </a:p>
          <a:p>
            <a:pPr marL="457200" indent="-457200">
              <a:buFont typeface="Arial" panose="020B0604020202020204" pitchFamily="34" charset="0"/>
              <a:buChar char="•"/>
            </a:pPr>
            <a:r>
              <a:rPr lang="en-US" sz="4000" dirty="0">
                <a:solidFill>
                  <a:schemeClr val="accent1">
                    <a:lumMod val="50000"/>
                  </a:schemeClr>
                </a:solidFill>
              </a:rPr>
              <a:t>1. Most Significant Coefficients</a:t>
            </a:r>
          </a:p>
          <a:p>
            <a:pPr marL="457200" indent="-457200">
              <a:buFont typeface="Arial" panose="020B0604020202020204" pitchFamily="34" charset="0"/>
              <a:buChar char="•"/>
            </a:pPr>
            <a:r>
              <a:rPr lang="en-US" sz="4000" dirty="0">
                <a:solidFill>
                  <a:schemeClr val="accent1">
                    <a:lumMod val="50000"/>
                  </a:schemeClr>
                </a:solidFill>
              </a:rPr>
              <a:t>2. Least Volatility</a:t>
            </a:r>
          </a:p>
          <a:p>
            <a:pPr marL="457200" indent="-457200">
              <a:buFont typeface="Arial" panose="020B0604020202020204" pitchFamily="34" charset="0"/>
              <a:buChar char="•"/>
            </a:pPr>
            <a:r>
              <a:rPr lang="en-US" sz="4000" dirty="0">
                <a:solidFill>
                  <a:schemeClr val="accent1">
                    <a:lumMod val="50000"/>
                  </a:schemeClr>
                </a:solidFill>
              </a:rPr>
              <a:t>3. Lowest AIC and BIC values</a:t>
            </a:r>
          </a:p>
          <a:p>
            <a:pPr marL="457200" indent="-457200">
              <a:buFont typeface="Arial" panose="020B0604020202020204" pitchFamily="34" charset="0"/>
              <a:buChar char="•"/>
            </a:pPr>
            <a:r>
              <a:rPr lang="en-US" sz="4000" dirty="0">
                <a:solidFill>
                  <a:schemeClr val="accent1">
                    <a:lumMod val="50000"/>
                  </a:schemeClr>
                </a:solidFill>
              </a:rPr>
              <a:t>4. Highest Adjusted R square</a:t>
            </a:r>
          </a:p>
        </p:txBody>
      </p:sp>
    </p:spTree>
    <p:extLst>
      <p:ext uri="{BB962C8B-B14F-4D97-AF65-F5344CB8AC3E}">
        <p14:creationId xmlns:p14="http://schemas.microsoft.com/office/powerpoint/2010/main" val="35664699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pic>
        <p:nvPicPr>
          <p:cNvPr id="10" name="Picture 9">
            <a:extLst>
              <a:ext uri="{FF2B5EF4-FFF2-40B4-BE49-F238E27FC236}">
                <a16:creationId xmlns:a16="http://schemas.microsoft.com/office/drawing/2014/main" id="{F7FEEC59-4A29-4BD4-8302-B6F4CD0B77E4}"/>
              </a:ext>
            </a:extLst>
          </p:cNvPr>
          <p:cNvPicPr>
            <a:picLocks noChangeAspect="1"/>
          </p:cNvPicPr>
          <p:nvPr/>
        </p:nvPicPr>
        <p:blipFill>
          <a:blip r:embed="rId4"/>
          <a:stretch>
            <a:fillRect/>
          </a:stretch>
        </p:blipFill>
        <p:spPr>
          <a:xfrm>
            <a:off x="7572807" y="0"/>
            <a:ext cx="10327266" cy="13621428"/>
          </a:xfrm>
          <a:prstGeom prst="rect">
            <a:avLst/>
          </a:prstGeom>
        </p:spPr>
      </p:pic>
      <p:sp>
        <p:nvSpPr>
          <p:cNvPr id="16" name="Text Placeholder 4">
            <a:extLst>
              <a:ext uri="{FF2B5EF4-FFF2-40B4-BE49-F238E27FC236}">
                <a16:creationId xmlns:a16="http://schemas.microsoft.com/office/drawing/2014/main" id="{2E8118F5-9976-4196-9DAA-9DBDFFD07870}"/>
              </a:ext>
            </a:extLst>
          </p:cNvPr>
          <p:cNvSpPr>
            <a:spLocks noGrp="1"/>
          </p:cNvSpPr>
          <p:nvPr>
            <p:ph type="body" sz="quarter" idx="13"/>
          </p:nvPr>
        </p:nvSpPr>
        <p:spPr>
          <a:xfrm>
            <a:off x="885824" y="561957"/>
            <a:ext cx="5671316" cy="867116"/>
          </a:xfrm>
        </p:spPr>
        <p:txBody>
          <a:bodyPr/>
          <a:lstStyle/>
          <a:p>
            <a:r>
              <a:rPr lang="en-US" dirty="0"/>
              <a:t>ARIMA Flowchart</a:t>
            </a:r>
          </a:p>
        </p:txBody>
      </p:sp>
    </p:spTree>
    <p:extLst>
      <p:ext uri="{BB962C8B-B14F-4D97-AF65-F5344CB8AC3E}">
        <p14:creationId xmlns:p14="http://schemas.microsoft.com/office/powerpoint/2010/main" val="169821444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p:nvPr/>
        </p:nvSpPr>
        <p:spPr>
          <a:xfrm>
            <a:off x="12699" y="-17193"/>
            <a:ext cx="24358601" cy="13701714"/>
          </a:xfrm>
          <a:prstGeom prst="rect">
            <a:avLst/>
          </a:prstGeom>
          <a:solidFill>
            <a:srgbClr val="1C3C94"/>
          </a:solidFill>
          <a:ln w="3175">
            <a:miter lim="400000"/>
          </a:ln>
          <a:effectLst>
            <a:outerShdw blurRad="76200" dist="50800" dir="5400000" rotWithShape="0">
              <a:srgbClr val="000000">
                <a:alpha val="35000"/>
              </a:srgbClr>
            </a:outerShdw>
          </a:effectLst>
        </p:spPr>
        <p:txBody>
          <a:bodyPr lIns="121790" tIns="121790" rIns="121790" bIns="121790" anchor="ctr"/>
          <a:lstStyle/>
          <a:p>
            <a:pPr algn="ctr" defTabSz="1205592">
              <a:lnSpc>
                <a:spcPct val="100000"/>
              </a:lnSpc>
              <a:defRPr sz="6400" spc="0">
                <a:solidFill>
                  <a:srgbClr val="FFFFFF"/>
                </a:solidFill>
                <a:latin typeface="Calibri"/>
                <a:ea typeface="Calibri"/>
                <a:cs typeface="Calibri"/>
                <a:sym typeface="Calibri"/>
              </a:defRPr>
            </a:pPr>
            <a:endParaRPr/>
          </a:p>
        </p:txBody>
      </p:sp>
      <p:pic>
        <p:nvPicPr>
          <p:cNvPr id="466" name="4200876-1536942630-Shops-filtered.jpeg"/>
          <p:cNvPicPr>
            <a:picLocks noChangeAspect="1"/>
          </p:cNvPicPr>
          <p:nvPr/>
        </p:nvPicPr>
        <p:blipFill>
          <a:blip r:embed="rId2">
            <a:alphaModFix amt="15034"/>
            <a:extLst/>
          </a:blip>
          <a:srcRect t="9665" b="15603"/>
          <a:stretch>
            <a:fillRect/>
          </a:stretch>
        </p:blipFill>
        <p:spPr>
          <a:xfrm>
            <a:off x="-71120" y="-52706"/>
            <a:ext cx="24526240" cy="13746481"/>
          </a:xfrm>
          <a:prstGeom prst="rect">
            <a:avLst/>
          </a:prstGeom>
          <a:ln w="3175">
            <a:miter lim="400000"/>
          </a:ln>
        </p:spPr>
      </p:pic>
      <p:sp>
        <p:nvSpPr>
          <p:cNvPr id="467" name="Shape 467"/>
          <p:cNvSpPr/>
          <p:nvPr/>
        </p:nvSpPr>
        <p:spPr>
          <a:xfrm>
            <a:off x="1171564" y="5185111"/>
            <a:ext cx="7488326" cy="1988039"/>
          </a:xfrm>
          <a:prstGeom prst="rect">
            <a:avLst/>
          </a:prstGeom>
          <a:ln w="3175">
            <a:miter lim="400000"/>
          </a:ln>
          <a:extLst>
            <a:ext uri="{C572A759-6A51-4108-AA02-DFA0A04FC94B}">
              <ma14:wrappingTextBoxFlag xmlns:ma14="http://schemas.microsoft.com/office/mac/drawingml/2011/main" xmlns="" val="1"/>
            </a:ext>
          </a:extLst>
        </p:spPr>
        <p:txBody>
          <a:bodyPr wrap="none" lIns="121790" tIns="121790" rIns="121790" bIns="121790">
            <a:spAutoFit/>
          </a:bodyPr>
          <a:lstStyle/>
          <a:p>
            <a:pPr defTabSz="1209717">
              <a:defRPr sz="11100" cap="all" spc="0">
                <a:solidFill>
                  <a:srgbClr val="FFFFFF"/>
                </a:solidFill>
                <a:latin typeface="SapientSansRegular"/>
                <a:ea typeface="SapientSansRegular"/>
                <a:cs typeface="SapientSansRegular"/>
                <a:sym typeface="SapientSansRegular"/>
              </a:defRPr>
            </a:pPr>
            <a:r>
              <a:rPr lang="en-US" dirty="0">
                <a:latin typeface="SapientSansLight"/>
                <a:ea typeface="SapientSansLight"/>
                <a:cs typeface="SapientSansLight"/>
                <a:sym typeface="SapientSansLight"/>
              </a:rPr>
              <a:t>Thank YOU</a:t>
            </a:r>
            <a:endParaRPr b="1" dirty="0">
              <a:effectLst>
                <a:outerShdw blurRad="38100" dist="38100" dir="2700000" algn="tl">
                  <a:srgbClr val="000000">
                    <a:alpha val="43137"/>
                  </a:srgbClr>
                </a:outerShdw>
              </a:effectLst>
              <a:latin typeface="SapientSansLight"/>
              <a:ea typeface="SapientSansLight"/>
              <a:cs typeface="SapientSansLight"/>
              <a:sym typeface="SapientSansLight"/>
            </a:endParaRPr>
          </a:p>
        </p:txBody>
      </p:sp>
    </p:spTree>
    <p:extLst>
      <p:ext uri="{BB962C8B-B14F-4D97-AF65-F5344CB8AC3E}">
        <p14:creationId xmlns:p14="http://schemas.microsoft.com/office/powerpoint/2010/main" val="3377592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85824" y="561957"/>
            <a:ext cx="2481340" cy="867116"/>
          </a:xfrm>
        </p:spPr>
        <p:txBody>
          <a:bodyPr/>
          <a:lstStyle/>
          <a:p>
            <a:r>
              <a:rPr lang="en-US" dirty="0"/>
              <a:t>Agenda</a:t>
            </a:r>
          </a:p>
        </p:txBody>
      </p:sp>
      <p:pic>
        <p:nvPicPr>
          <p:cNvPr id="9"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9880" r="7246"/>
          <a:stretch/>
        </p:blipFill>
        <p:spPr bwMode="auto">
          <a:xfrm>
            <a:off x="571500" y="1429073"/>
            <a:ext cx="23396864" cy="11937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FFDA191A-CA1C-409B-8B05-A740E392833D}"/>
              </a:ext>
            </a:extLst>
          </p:cNvPr>
          <p:cNvSpPr/>
          <p:nvPr/>
        </p:nvSpPr>
        <p:spPr>
          <a:xfrm>
            <a:off x="1551709" y="2540034"/>
            <a:ext cx="20477019" cy="6653315"/>
          </a:xfrm>
          <a:prstGeom prst="rect">
            <a:avLst/>
          </a:prstGeom>
          <a:solidFill>
            <a:schemeClr val="bg1"/>
          </a:solidFill>
          <a:ln w="3175" cap="flat">
            <a:noFill/>
            <a:miter lim="400000"/>
          </a:ln>
          <a:effectLst>
            <a:outerShdw blurRad="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Recap of previous session</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Basic Concepts of Time series modelling – </a:t>
            </a:r>
          </a:p>
          <a:p>
            <a:pPr>
              <a:lnSpc>
                <a:spcPct val="100000"/>
              </a:lnSpc>
            </a:pPr>
            <a:r>
              <a:rPr lang="en-US" sz="3600" spc="0" dirty="0">
                <a:solidFill>
                  <a:schemeClr val="accent1">
                    <a:lumMod val="75000"/>
                  </a:schemeClr>
                </a:solidFill>
                <a:latin typeface="Arial" panose="020B0604020202020204" pitchFamily="34" charset="0"/>
                <a:cs typeface="Arial" panose="020B0604020202020204" pitchFamily="34" charset="0"/>
                <a:sym typeface="Helvetica Light"/>
              </a:rPr>
              <a:t>	1. Stationary Time Series</a:t>
            </a:r>
          </a:p>
          <a:p>
            <a:pPr>
              <a:lnSpc>
                <a:spcPct val="100000"/>
              </a:lnSpc>
            </a:pPr>
            <a:r>
              <a:rPr lang="en-US" sz="3600" spc="0" dirty="0">
                <a:solidFill>
                  <a:schemeClr val="accent1">
                    <a:lumMod val="75000"/>
                  </a:schemeClr>
                </a:solidFill>
                <a:latin typeface="Arial" panose="020B0604020202020204" pitchFamily="34" charset="0"/>
                <a:cs typeface="Arial" panose="020B0604020202020204" pitchFamily="34" charset="0"/>
                <a:sym typeface="Helvetica Light"/>
              </a:rPr>
              <a:t>	2. Random Walk process</a:t>
            </a:r>
          </a:p>
          <a:p>
            <a:pPr>
              <a:lnSpc>
                <a:spcPct val="100000"/>
              </a:lnSpc>
            </a:pPr>
            <a:r>
              <a:rPr lang="en-US" sz="3600" spc="0" dirty="0">
                <a:solidFill>
                  <a:schemeClr val="accent1">
                    <a:lumMod val="75000"/>
                  </a:schemeClr>
                </a:solidFill>
                <a:latin typeface="Arial" panose="020B0604020202020204" pitchFamily="34" charset="0"/>
                <a:cs typeface="Arial" panose="020B0604020202020204" pitchFamily="34" charset="0"/>
                <a:sym typeface="Helvetica Light"/>
              </a:rPr>
              <a:t>	3. Unit root</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Autoregressive </a:t>
            </a:r>
            <a:r>
              <a:rPr lang="en-US" sz="3600" spc="0" dirty="0">
                <a:solidFill>
                  <a:schemeClr val="accent1">
                    <a:lumMod val="75000"/>
                  </a:schemeClr>
                </a:solidFill>
                <a:latin typeface="Arial" panose="020B0604020202020204" pitchFamily="34" charset="0"/>
                <a:cs typeface="Arial" panose="020B0604020202020204" pitchFamily="34" charset="0"/>
                <a:sym typeface="Helvetica Light"/>
              </a:rPr>
              <a:t>Series</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Moving Average</a:t>
            </a:r>
            <a:r>
              <a:rPr lang="en-US" sz="3600" spc="0" dirty="0">
                <a:solidFill>
                  <a:schemeClr val="accent1">
                    <a:lumMod val="75000"/>
                  </a:schemeClr>
                </a:solidFill>
                <a:latin typeface="Arial" panose="020B0604020202020204" pitchFamily="34" charset="0"/>
                <a:cs typeface="Arial" panose="020B0604020202020204" pitchFamily="34" charset="0"/>
                <a:sym typeface="Helvetica Light"/>
              </a:rPr>
              <a:t> Series</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Partial Autocorrelation</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Identifying Time Series Models</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Model Generalization</a:t>
            </a:r>
          </a:p>
          <a:p>
            <a:pPr marL="457200" indent="-457200">
              <a:lnSpc>
                <a:spcPct val="100000"/>
              </a:lnSpc>
              <a:buFont typeface="Arial" panose="020B0604020202020204" pitchFamily="34" charset="0"/>
              <a:buChar char="•"/>
            </a:pPr>
            <a:r>
              <a:rPr lang="en-US" sz="3600" b="1" spc="0" dirty="0">
                <a:solidFill>
                  <a:schemeClr val="accent1">
                    <a:lumMod val="75000"/>
                  </a:schemeClr>
                </a:solidFill>
                <a:latin typeface="Arial" panose="020B0604020202020204" pitchFamily="34" charset="0"/>
                <a:cs typeface="Arial" panose="020B0604020202020204" pitchFamily="34" charset="0"/>
                <a:sym typeface="Helvetica Light"/>
              </a:rPr>
              <a:t>Fitting and Forecasting</a:t>
            </a:r>
          </a:p>
          <a:p>
            <a:pPr>
              <a:lnSpc>
                <a:spcPct val="100000"/>
              </a:lnSpc>
            </a:pPr>
            <a:endParaRPr kumimoji="0" lang="en-US" sz="3000" b="0" i="0" u="none" strike="noStrike" cap="none" spc="0" normalizeH="0" baseline="0" dirty="0">
              <a:ln>
                <a:noFill/>
              </a:ln>
              <a:solidFill>
                <a:schemeClr val="tx1"/>
              </a:solidFill>
              <a:effectLst/>
              <a:uFillTx/>
              <a:latin typeface="Arial" panose="020B0604020202020204" pitchFamily="34" charset="0"/>
              <a:ea typeface="+mn-ea"/>
              <a:cs typeface="Arial" panose="020B0604020202020204" pitchFamily="34" charset="0"/>
              <a:sym typeface="Helvetica Light"/>
            </a:endParaRPr>
          </a:p>
        </p:txBody>
      </p:sp>
      <p:pic>
        <p:nvPicPr>
          <p:cNvPr id="7" name="Picture 6">
            <a:extLst>
              <a:ext uri="{FF2B5EF4-FFF2-40B4-BE49-F238E27FC236}">
                <a16:creationId xmlns:a16="http://schemas.microsoft.com/office/drawing/2014/main" id="{E70F9056-5949-4EDA-AB9A-BFFC88C4F8E1}"/>
              </a:ext>
            </a:extLst>
          </p:cNvPr>
          <p:cNvPicPr>
            <a:picLocks noChangeAspect="1"/>
          </p:cNvPicPr>
          <p:nvPr/>
        </p:nvPicPr>
        <p:blipFill>
          <a:blip r:embed="rId3"/>
          <a:stretch>
            <a:fillRect/>
          </a:stretch>
        </p:blipFill>
        <p:spPr>
          <a:xfrm>
            <a:off x="885824" y="12573000"/>
            <a:ext cx="3902022" cy="1095734"/>
          </a:xfrm>
          <a:prstGeom prst="rect">
            <a:avLst/>
          </a:prstGeom>
        </p:spPr>
      </p:pic>
    </p:spTree>
    <p:extLst>
      <p:ext uri="{BB962C8B-B14F-4D97-AF65-F5344CB8AC3E}">
        <p14:creationId xmlns:p14="http://schemas.microsoft.com/office/powerpoint/2010/main" val="19701342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2"/>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8457335" cy="867116"/>
          </a:xfrm>
        </p:spPr>
        <p:txBody>
          <a:bodyPr/>
          <a:lstStyle/>
          <a:p>
            <a:r>
              <a:rPr lang="en-US" dirty="0"/>
              <a:t>Recap of previous session</a:t>
            </a:r>
          </a:p>
        </p:txBody>
      </p:sp>
      <p:sp>
        <p:nvSpPr>
          <p:cNvPr id="18" name="Rounded Rectangle 17"/>
          <p:cNvSpPr/>
          <p:nvPr/>
        </p:nvSpPr>
        <p:spPr>
          <a:xfrm>
            <a:off x="409000" y="1637511"/>
            <a:ext cx="23116018" cy="11855962"/>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3000" b="1" spc="0" dirty="0">
                <a:solidFill>
                  <a:schemeClr val="tx1"/>
                </a:solidFill>
                <a:latin typeface="Sapient Centro Slab"/>
                <a:sym typeface="Helvetica Light"/>
              </a:rPr>
              <a:t>Additive Time Series :  </a:t>
            </a:r>
          </a:p>
          <a:p>
            <a:pPr marL="457200" indent="-457200">
              <a:lnSpc>
                <a:spcPct val="100000"/>
              </a:lnSpc>
              <a:buFont typeface="Arial" panose="020B0604020202020204" pitchFamily="34" charset="0"/>
              <a:buChar char="•"/>
            </a:pPr>
            <a:r>
              <a:rPr lang="en-US" sz="3000" spc="0" dirty="0" err="1">
                <a:solidFill>
                  <a:schemeClr val="accent1">
                    <a:lumMod val="75000"/>
                  </a:schemeClr>
                </a:solidFill>
                <a:latin typeface="Sapient Centro Slab"/>
                <a:sym typeface="Helvetica Light"/>
              </a:rPr>
              <a:t>Xt</a:t>
            </a:r>
            <a:r>
              <a:rPr lang="en-US" sz="3000" spc="0" dirty="0">
                <a:solidFill>
                  <a:schemeClr val="accent1">
                    <a:lumMod val="75000"/>
                  </a:schemeClr>
                </a:solidFill>
                <a:latin typeface="Sapient Centro Slab"/>
                <a:sym typeface="Helvetica Light"/>
              </a:rPr>
              <a:t> = St + Tt + Ct + I</a:t>
            </a:r>
          </a:p>
          <a:p>
            <a:pPr marL="457200" indent="-457200">
              <a:lnSpc>
                <a:spcPct val="100000"/>
              </a:lnSpc>
              <a:buFont typeface="Arial" panose="020B0604020202020204" pitchFamily="34" charset="0"/>
              <a:buChar char="•"/>
            </a:pPr>
            <a:endParaRPr lang="en-US" sz="3000" spc="0" dirty="0">
              <a:solidFill>
                <a:schemeClr val="accent1">
                  <a:lumMod val="75000"/>
                </a:schemeClr>
              </a:solidFill>
              <a:latin typeface="Sapient Centro Slab"/>
              <a:sym typeface="Helvetica Light"/>
            </a:endParaRPr>
          </a:p>
          <a:p>
            <a:pPr marL="457200" indent="-457200">
              <a:lnSpc>
                <a:spcPct val="100000"/>
              </a:lnSpc>
              <a:buFont typeface="Arial" panose="020B0604020202020204" pitchFamily="34" charset="0"/>
              <a:buChar char="•"/>
            </a:pPr>
            <a:r>
              <a:rPr lang="en-US" sz="3000" b="1" spc="0" dirty="0">
                <a:solidFill>
                  <a:schemeClr val="tx1"/>
                </a:solidFill>
                <a:latin typeface="Sapient Centro Slab"/>
                <a:sym typeface="Helvetica Light"/>
              </a:rPr>
              <a:t>Multiplicative Time Series </a:t>
            </a:r>
          </a:p>
          <a:p>
            <a:pPr marL="457200" indent="-457200">
              <a:lnSpc>
                <a:spcPct val="100000"/>
              </a:lnSpc>
              <a:buFont typeface="Arial" panose="020B0604020202020204" pitchFamily="34" charset="0"/>
              <a:buChar char="•"/>
            </a:pPr>
            <a:r>
              <a:rPr lang="en-US" sz="3000" spc="0" dirty="0" err="1">
                <a:solidFill>
                  <a:schemeClr val="accent1">
                    <a:lumMod val="75000"/>
                  </a:schemeClr>
                </a:solidFill>
                <a:latin typeface="Sapient Centro Slab"/>
                <a:sym typeface="Helvetica Light"/>
              </a:rPr>
              <a:t>Xt</a:t>
            </a:r>
            <a:r>
              <a:rPr lang="en-US" sz="3000" spc="0" dirty="0">
                <a:solidFill>
                  <a:schemeClr val="accent1">
                    <a:lumMod val="75000"/>
                  </a:schemeClr>
                </a:solidFill>
                <a:latin typeface="Sapient Centro Slab"/>
                <a:sym typeface="Helvetica Light"/>
              </a:rPr>
              <a:t> = St . Tt. Ct . I</a:t>
            </a:r>
          </a:p>
          <a:p>
            <a:pPr marL="457200" indent="-457200">
              <a:lnSpc>
                <a:spcPct val="100000"/>
              </a:lnSpc>
              <a:buFont typeface="Arial" panose="020B0604020202020204" pitchFamily="34" charset="0"/>
              <a:buChar char="•"/>
            </a:pPr>
            <a:endParaRPr lang="en-US" sz="3000" spc="0" dirty="0">
              <a:solidFill>
                <a:schemeClr val="accent1">
                  <a:lumMod val="75000"/>
                </a:schemeClr>
              </a:solidFill>
              <a:latin typeface="Sapient Centro Slab"/>
              <a:sym typeface="Helvetica Light"/>
            </a:endParaRPr>
          </a:p>
          <a:p>
            <a:pPr marL="457200" indent="-457200">
              <a:lnSpc>
                <a:spcPct val="100000"/>
              </a:lnSpc>
              <a:buFont typeface="Arial" panose="020B0604020202020204" pitchFamily="34" charset="0"/>
              <a:buChar char="•"/>
            </a:pPr>
            <a:endParaRPr lang="en-US" sz="3000" spc="0" dirty="0">
              <a:solidFill>
                <a:schemeClr val="accent1">
                  <a:lumMod val="75000"/>
                </a:schemeClr>
              </a:solidFill>
              <a:latin typeface="Sapient Centro Slab"/>
              <a:sym typeface="Helvetica Light"/>
            </a:endParaRPr>
          </a:p>
          <a:p>
            <a:pPr marL="457200" lvl="1" indent="-457200">
              <a:lnSpc>
                <a:spcPct val="100000"/>
              </a:lnSpc>
              <a:buFont typeface="Arial" panose="020B0604020202020204" pitchFamily="34" charset="0"/>
              <a:buChar char="•"/>
            </a:pPr>
            <a:r>
              <a:rPr lang="en-US" sz="3000" b="1" spc="0" dirty="0">
                <a:solidFill>
                  <a:schemeClr val="accent1">
                    <a:lumMod val="75000"/>
                  </a:schemeClr>
                </a:solidFill>
                <a:latin typeface="Sapient Centro Slab"/>
                <a:sym typeface="Helvetica Light"/>
              </a:rPr>
              <a:t>Trend</a:t>
            </a:r>
          </a:p>
          <a:p>
            <a:pPr marL="457200" lvl="1" indent="-457200">
              <a:lnSpc>
                <a:spcPct val="100000"/>
              </a:lnSpc>
              <a:buFont typeface="Arial" panose="020B0604020202020204" pitchFamily="34" charset="0"/>
              <a:buChar char="•"/>
            </a:pPr>
            <a:r>
              <a:rPr lang="en-US" sz="3000" b="1" spc="0" dirty="0">
                <a:solidFill>
                  <a:schemeClr val="accent1">
                    <a:lumMod val="75000"/>
                  </a:schemeClr>
                </a:solidFill>
                <a:latin typeface="Sapient Centro Slab"/>
                <a:sym typeface="Helvetica Light"/>
              </a:rPr>
              <a:t>Seasonality</a:t>
            </a:r>
          </a:p>
          <a:p>
            <a:pPr marL="457200" lvl="1" indent="-457200">
              <a:lnSpc>
                <a:spcPct val="100000"/>
              </a:lnSpc>
              <a:buFont typeface="Arial" panose="020B0604020202020204" pitchFamily="34" charset="0"/>
              <a:buChar char="•"/>
            </a:pPr>
            <a:r>
              <a:rPr lang="en-US" sz="3000" b="1" spc="0" dirty="0">
                <a:solidFill>
                  <a:schemeClr val="accent1">
                    <a:lumMod val="75000"/>
                  </a:schemeClr>
                </a:solidFill>
                <a:latin typeface="Sapient Centro Slab"/>
                <a:sym typeface="Helvetica Light"/>
              </a:rPr>
              <a:t>Cyclicality</a:t>
            </a:r>
          </a:p>
          <a:p>
            <a:pPr marL="457200" lvl="1" indent="-457200">
              <a:lnSpc>
                <a:spcPct val="100000"/>
              </a:lnSpc>
              <a:buFont typeface="Arial" panose="020B0604020202020204" pitchFamily="34" charset="0"/>
              <a:buChar char="•"/>
            </a:pPr>
            <a:r>
              <a:rPr lang="en-US" sz="3000" b="1" spc="0" dirty="0">
                <a:solidFill>
                  <a:schemeClr val="accent1">
                    <a:lumMod val="75000"/>
                  </a:schemeClr>
                </a:solidFill>
                <a:latin typeface="Sapient Centro Slab"/>
                <a:sym typeface="Helvetica Light"/>
              </a:rPr>
              <a:t>Irregularity</a:t>
            </a:r>
          </a:p>
          <a:p>
            <a:pPr marL="457200" indent="-457200">
              <a:lnSpc>
                <a:spcPct val="100000"/>
              </a:lnSpc>
              <a:buFont typeface="Arial" panose="020B0604020202020204" pitchFamily="34" charset="0"/>
              <a:buChar char="•"/>
            </a:pPr>
            <a:endParaRPr lang="en-US" sz="3000" spc="0" dirty="0">
              <a:solidFill>
                <a:schemeClr val="tx1"/>
              </a:solidFill>
              <a:latin typeface="Sapient Centro Slab"/>
              <a:sym typeface="Helvetica Light"/>
            </a:endParaRPr>
          </a:p>
          <a:p>
            <a:pPr marL="457200" indent="-457200">
              <a:lnSpc>
                <a:spcPct val="100000"/>
              </a:lnSpc>
              <a:buFont typeface="Arial" panose="020B0604020202020204" pitchFamily="34" charset="0"/>
              <a:buChar char="•"/>
            </a:pPr>
            <a:endParaRPr lang="en-US" sz="3000" spc="0" dirty="0">
              <a:solidFill>
                <a:schemeClr val="tx1"/>
              </a:solidFill>
              <a:latin typeface="Sapient Centro Slab"/>
              <a:sym typeface="Helvetica Light"/>
            </a:endParaRPr>
          </a:p>
          <a:p>
            <a:pPr>
              <a:lnSpc>
                <a:spcPct val="100000"/>
              </a:lnSpc>
            </a:pPr>
            <a:r>
              <a:rPr lang="en-US" sz="3000" b="1" spc="0" dirty="0">
                <a:solidFill>
                  <a:schemeClr val="tx1"/>
                </a:solidFill>
                <a:latin typeface="Sapient Centro Slab"/>
                <a:sym typeface="Helvetica Light"/>
              </a:rPr>
              <a:t>Smoothing Methods</a:t>
            </a:r>
          </a:p>
          <a:p>
            <a:pPr marL="457200" indent="-457200">
              <a:lnSpc>
                <a:spcPct val="100000"/>
              </a:lnSpc>
              <a:buFont typeface="Arial" panose="020B0604020202020204" pitchFamily="34" charset="0"/>
              <a:buChar char="•"/>
            </a:pPr>
            <a:r>
              <a:rPr lang="en-US" sz="3000" spc="0" dirty="0">
                <a:solidFill>
                  <a:schemeClr val="accent1">
                    <a:lumMod val="75000"/>
                  </a:schemeClr>
                </a:solidFill>
                <a:latin typeface="Sapient Centro Slab"/>
                <a:sym typeface="Helvetica Light"/>
              </a:rPr>
              <a:t>1. Simple Moving Average</a:t>
            </a:r>
          </a:p>
          <a:p>
            <a:pPr marL="457200" indent="-457200">
              <a:lnSpc>
                <a:spcPct val="100000"/>
              </a:lnSpc>
              <a:buFont typeface="Arial" panose="020B0604020202020204" pitchFamily="34" charset="0"/>
              <a:buChar char="•"/>
            </a:pPr>
            <a:r>
              <a:rPr lang="en-US" sz="3000" spc="0" dirty="0">
                <a:solidFill>
                  <a:schemeClr val="accent1">
                    <a:lumMod val="75000"/>
                  </a:schemeClr>
                </a:solidFill>
                <a:latin typeface="Sapient Centro Slab"/>
                <a:sym typeface="Helvetica Light"/>
              </a:rPr>
              <a:t>2. Weighted Moving Averages (WMA)</a:t>
            </a:r>
          </a:p>
          <a:p>
            <a:pPr marL="457200" indent="-457200">
              <a:lnSpc>
                <a:spcPct val="100000"/>
              </a:lnSpc>
              <a:buFont typeface="Arial" panose="020B0604020202020204" pitchFamily="34" charset="0"/>
              <a:buChar char="•"/>
            </a:pPr>
            <a:r>
              <a:rPr lang="en-US" sz="3000" spc="0" dirty="0">
                <a:solidFill>
                  <a:schemeClr val="accent1">
                    <a:lumMod val="75000"/>
                  </a:schemeClr>
                </a:solidFill>
                <a:latin typeface="Sapient Centro Slab"/>
                <a:sym typeface="Helvetica Light"/>
              </a:rPr>
              <a:t>3. Exponential Smoothing Method</a:t>
            </a:r>
          </a:p>
          <a:p>
            <a:pPr marL="457200" indent="-457200">
              <a:lnSpc>
                <a:spcPct val="100000"/>
              </a:lnSpc>
              <a:buFont typeface="Arial" panose="020B0604020202020204" pitchFamily="34" charset="0"/>
              <a:buChar char="•"/>
            </a:pPr>
            <a:r>
              <a:rPr lang="en-US" sz="3000" spc="0" dirty="0">
                <a:solidFill>
                  <a:schemeClr val="accent1">
                    <a:lumMod val="75000"/>
                  </a:schemeClr>
                </a:solidFill>
                <a:latin typeface="Sapient Centro Slab"/>
                <a:sym typeface="Helvetica Light"/>
              </a:rPr>
              <a:t>4. Holt-Winters Methods</a:t>
            </a:r>
          </a:p>
          <a:p>
            <a:pPr marL="457200" indent="-457200">
              <a:lnSpc>
                <a:spcPct val="100000"/>
              </a:lnSpc>
              <a:buFont typeface="Arial" panose="020B0604020202020204" pitchFamily="34" charset="0"/>
              <a:buChar char="•"/>
            </a:pPr>
            <a:r>
              <a:rPr lang="en-US" sz="3000" spc="0" dirty="0">
                <a:solidFill>
                  <a:schemeClr val="accent1">
                    <a:lumMod val="75000"/>
                  </a:schemeClr>
                </a:solidFill>
                <a:latin typeface="Sapient Centro Slab"/>
                <a:sym typeface="Helvetica Light"/>
              </a:rPr>
              <a:t>5. Measuring Forecast Accuracy</a:t>
            </a:r>
          </a:p>
          <a:p>
            <a:pPr marL="457200" indent="-457200">
              <a:lnSpc>
                <a:spcPct val="100000"/>
              </a:lnSpc>
              <a:buFont typeface="Arial" panose="020B0604020202020204" pitchFamily="34" charset="0"/>
              <a:buChar char="•"/>
            </a:pPr>
            <a:endParaRPr lang="en-US" sz="3000" spc="0" dirty="0">
              <a:solidFill>
                <a:schemeClr val="tx1"/>
              </a:solidFill>
              <a:latin typeface="Sapient Centro Slab"/>
              <a:sym typeface="Helvetica Light"/>
            </a:endParaRPr>
          </a:p>
          <a:p>
            <a:pPr marL="457200" indent="-457200">
              <a:lnSpc>
                <a:spcPct val="100000"/>
              </a:lnSpc>
              <a:buFont typeface="Arial" panose="020B0604020202020204" pitchFamily="34" charset="0"/>
              <a:buChar char="•"/>
            </a:pPr>
            <a:r>
              <a:rPr lang="en-US" sz="3000" b="1" spc="0" dirty="0" err="1">
                <a:solidFill>
                  <a:schemeClr val="tx1"/>
                </a:solidFill>
                <a:latin typeface="Sapient Centro Slab"/>
                <a:sym typeface="Helvetica Light"/>
              </a:rPr>
              <a:t>Github</a:t>
            </a:r>
            <a:r>
              <a:rPr lang="en-US" sz="3000" spc="0" dirty="0">
                <a:solidFill>
                  <a:schemeClr val="accent1">
                    <a:lumMod val="75000"/>
                  </a:schemeClr>
                </a:solidFill>
                <a:latin typeface="Sapient Centro Slab"/>
                <a:sym typeface="Helvetica Light"/>
              </a:rPr>
              <a:t>: </a:t>
            </a:r>
            <a:br>
              <a:rPr lang="en-US" sz="3000" spc="0" dirty="0">
                <a:solidFill>
                  <a:schemeClr val="accent1">
                    <a:lumMod val="75000"/>
                  </a:schemeClr>
                </a:solidFill>
                <a:latin typeface="Sapient Centro Slab"/>
                <a:sym typeface="Helvetica Light"/>
              </a:rPr>
            </a:br>
            <a:r>
              <a:rPr lang="en-US" sz="3000" spc="0" dirty="0">
                <a:solidFill>
                  <a:schemeClr val="accent1">
                    <a:lumMod val="75000"/>
                  </a:schemeClr>
                </a:solidFill>
                <a:latin typeface="Sapient Centro Slab"/>
                <a:sym typeface="Helvetica Light"/>
                <a:hlinkClick r:id="rId3"/>
              </a:rPr>
              <a:t>https://github.com/bhaskatripathi/Timeseriesbasics</a:t>
            </a:r>
            <a:endParaRPr lang="en-US" sz="3000" spc="0" dirty="0">
              <a:solidFill>
                <a:schemeClr val="accent1">
                  <a:lumMod val="75000"/>
                </a:schemeClr>
              </a:solidFill>
              <a:latin typeface="Sapient Centro Slab"/>
              <a:sym typeface="Helvetica Light"/>
            </a:endParaRPr>
          </a:p>
          <a:p>
            <a:pPr marL="457200" indent="-457200">
              <a:lnSpc>
                <a:spcPct val="100000"/>
              </a:lnSpc>
              <a:buFont typeface="Arial" panose="020B0604020202020204" pitchFamily="34" charset="0"/>
              <a:buChar char="•"/>
            </a:pPr>
            <a:endParaRPr lang="en-US" sz="3000" spc="0" dirty="0">
              <a:solidFill>
                <a:schemeClr val="tx1"/>
              </a:solidFill>
              <a:latin typeface="Sapient Centro Slab"/>
              <a:sym typeface="Helvetica Light"/>
            </a:endParaRPr>
          </a:p>
        </p:txBody>
      </p:sp>
      <p:pic>
        <p:nvPicPr>
          <p:cNvPr id="19" name="image2.png">
            <a:extLst>
              <a:ext uri="{FF2B5EF4-FFF2-40B4-BE49-F238E27FC236}">
                <a16:creationId xmlns:a16="http://schemas.microsoft.com/office/drawing/2014/main" id="{0558DB61-7538-4B56-BEB4-AA82AE2E18C4}"/>
              </a:ext>
            </a:extLst>
          </p:cNvPr>
          <p:cNvPicPr/>
          <p:nvPr/>
        </p:nvPicPr>
        <p:blipFill>
          <a:blip r:embed="rId4" cstate="print"/>
          <a:stretch>
            <a:fillRect/>
          </a:stretch>
        </p:blipFill>
        <p:spPr>
          <a:xfrm>
            <a:off x="6081050" y="2472199"/>
            <a:ext cx="7662661" cy="3319001"/>
          </a:xfrm>
          <a:prstGeom prst="rect">
            <a:avLst/>
          </a:prstGeom>
        </p:spPr>
      </p:pic>
      <p:pic>
        <p:nvPicPr>
          <p:cNvPr id="20" name="image3.jpeg">
            <a:extLst>
              <a:ext uri="{FF2B5EF4-FFF2-40B4-BE49-F238E27FC236}">
                <a16:creationId xmlns:a16="http://schemas.microsoft.com/office/drawing/2014/main" id="{58B4D66A-8320-4AE7-8725-230BC4C3BA7F}"/>
              </a:ext>
            </a:extLst>
          </p:cNvPr>
          <p:cNvPicPr/>
          <p:nvPr/>
        </p:nvPicPr>
        <p:blipFill>
          <a:blip r:embed="rId5" cstate="print"/>
          <a:stretch>
            <a:fillRect/>
          </a:stretch>
        </p:blipFill>
        <p:spPr>
          <a:xfrm>
            <a:off x="14741236" y="2369574"/>
            <a:ext cx="8340437" cy="3421626"/>
          </a:xfrm>
          <a:prstGeom prst="rect">
            <a:avLst/>
          </a:prstGeom>
        </p:spPr>
      </p:pic>
      <p:pic>
        <p:nvPicPr>
          <p:cNvPr id="7" name="Picture 6">
            <a:extLst>
              <a:ext uri="{FF2B5EF4-FFF2-40B4-BE49-F238E27FC236}">
                <a16:creationId xmlns:a16="http://schemas.microsoft.com/office/drawing/2014/main" id="{A107A54E-ABC7-4E03-A401-4B58AF9AAD30}"/>
              </a:ext>
            </a:extLst>
          </p:cNvPr>
          <p:cNvPicPr>
            <a:picLocks noChangeAspect="1"/>
          </p:cNvPicPr>
          <p:nvPr/>
        </p:nvPicPr>
        <p:blipFill>
          <a:blip r:embed="rId6"/>
          <a:stretch>
            <a:fillRect/>
          </a:stretch>
        </p:blipFill>
        <p:spPr>
          <a:xfrm>
            <a:off x="11626560" y="6354308"/>
            <a:ext cx="7662661" cy="6218692"/>
          </a:xfrm>
          <a:prstGeom prst="rect">
            <a:avLst/>
          </a:prstGeom>
        </p:spPr>
      </p:pic>
    </p:spTree>
    <p:extLst>
      <p:ext uri="{BB962C8B-B14F-4D97-AF65-F5344CB8AC3E}">
        <p14:creationId xmlns:p14="http://schemas.microsoft.com/office/powerpoint/2010/main" val="18696041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2"/>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17669793" cy="867116"/>
          </a:xfrm>
        </p:spPr>
        <p:txBody>
          <a:bodyPr/>
          <a:lstStyle/>
          <a:p>
            <a:r>
              <a:rPr lang="en-US"/>
              <a:t>Basic Concepts of Time series modelling - Stationarity</a:t>
            </a:r>
            <a:endParaRPr lang="en-US" dirty="0"/>
          </a:p>
        </p:txBody>
      </p:sp>
      <p:grpSp>
        <p:nvGrpSpPr>
          <p:cNvPr id="6" name="Group 5">
            <a:extLst>
              <a:ext uri="{FF2B5EF4-FFF2-40B4-BE49-F238E27FC236}">
                <a16:creationId xmlns:a16="http://schemas.microsoft.com/office/drawing/2014/main" id="{8D184984-79F9-4EA3-A2F8-2A677370CECF}"/>
              </a:ext>
            </a:extLst>
          </p:cNvPr>
          <p:cNvGrpSpPr/>
          <p:nvPr/>
        </p:nvGrpSpPr>
        <p:grpSpPr>
          <a:xfrm>
            <a:off x="1714086" y="3358857"/>
            <a:ext cx="21472438" cy="8229277"/>
            <a:chOff x="1714086" y="2028825"/>
            <a:chExt cx="21472438" cy="8229277"/>
          </a:xfrm>
        </p:grpSpPr>
        <p:pic>
          <p:nvPicPr>
            <p:cNvPr id="2" name="Picture 1">
              <a:extLst>
                <a:ext uri="{FF2B5EF4-FFF2-40B4-BE49-F238E27FC236}">
                  <a16:creationId xmlns:a16="http://schemas.microsoft.com/office/drawing/2014/main" id="{53FF44E6-ED63-43E6-9334-13BE41EBB9DC}"/>
                </a:ext>
              </a:extLst>
            </p:cNvPr>
            <p:cNvPicPr>
              <a:picLocks noChangeAspect="1"/>
            </p:cNvPicPr>
            <p:nvPr/>
          </p:nvPicPr>
          <p:blipFill>
            <a:blip r:embed="rId3"/>
            <a:stretch>
              <a:fillRect/>
            </a:stretch>
          </p:blipFill>
          <p:spPr>
            <a:xfrm>
              <a:off x="1714086" y="2028825"/>
              <a:ext cx="18948952" cy="7972425"/>
            </a:xfrm>
            <a:prstGeom prst="rect">
              <a:avLst/>
            </a:prstGeom>
          </p:spPr>
        </p:pic>
        <p:sp>
          <p:nvSpPr>
            <p:cNvPr id="3" name="Rectangle 2">
              <a:extLst>
                <a:ext uri="{FF2B5EF4-FFF2-40B4-BE49-F238E27FC236}">
                  <a16:creationId xmlns:a16="http://schemas.microsoft.com/office/drawing/2014/main" id="{D8EDCAA5-BA6C-4F4F-8ED2-E5065A2D6FC8}"/>
                </a:ext>
              </a:extLst>
            </p:cNvPr>
            <p:cNvSpPr/>
            <p:nvPr/>
          </p:nvSpPr>
          <p:spPr>
            <a:xfrm>
              <a:off x="4237573" y="9726290"/>
              <a:ext cx="18948951" cy="531812"/>
            </a:xfrm>
            <a:prstGeom prst="rect">
              <a:avLst/>
            </a:prstGeom>
          </p:spPr>
          <p:txBody>
            <a:bodyPr wrap="square">
              <a:spAutoFit/>
            </a:bodyPr>
            <a:lstStyle/>
            <a:p>
              <a:r>
                <a:rPr lang="en-US" b="1" dirty="0"/>
                <a:t>Mean of the series should not be a function of time rather should be a constant</a:t>
              </a:r>
            </a:p>
          </p:txBody>
        </p:sp>
      </p:grpSp>
      <p:grpSp>
        <p:nvGrpSpPr>
          <p:cNvPr id="9" name="Group 8">
            <a:extLst>
              <a:ext uri="{FF2B5EF4-FFF2-40B4-BE49-F238E27FC236}">
                <a16:creationId xmlns:a16="http://schemas.microsoft.com/office/drawing/2014/main" id="{EB1D557E-77CF-49FD-9C4D-6634D36C12A4}"/>
              </a:ext>
            </a:extLst>
          </p:cNvPr>
          <p:cNvGrpSpPr/>
          <p:nvPr/>
        </p:nvGrpSpPr>
        <p:grpSpPr>
          <a:xfrm>
            <a:off x="3209780" y="3841962"/>
            <a:ext cx="19284133" cy="8783768"/>
            <a:chOff x="8066959" y="2028825"/>
            <a:chExt cx="19284133" cy="8783768"/>
          </a:xfrm>
        </p:grpSpPr>
        <p:pic>
          <p:nvPicPr>
            <p:cNvPr id="7" name="Picture 6">
              <a:extLst>
                <a:ext uri="{FF2B5EF4-FFF2-40B4-BE49-F238E27FC236}">
                  <a16:creationId xmlns:a16="http://schemas.microsoft.com/office/drawing/2014/main" id="{F71EB303-5422-4E65-9192-F6F1C7E423E3}"/>
                </a:ext>
              </a:extLst>
            </p:cNvPr>
            <p:cNvPicPr>
              <a:picLocks noChangeAspect="1"/>
            </p:cNvPicPr>
            <p:nvPr/>
          </p:nvPicPr>
          <p:blipFill>
            <a:blip r:embed="rId4"/>
            <a:stretch>
              <a:fillRect/>
            </a:stretch>
          </p:blipFill>
          <p:spPr>
            <a:xfrm>
              <a:off x="8066959" y="2028825"/>
              <a:ext cx="18490624" cy="8113893"/>
            </a:xfrm>
            <a:prstGeom prst="rect">
              <a:avLst/>
            </a:prstGeom>
          </p:spPr>
        </p:pic>
        <p:sp>
          <p:nvSpPr>
            <p:cNvPr id="8" name="Rectangle 7">
              <a:extLst>
                <a:ext uri="{FF2B5EF4-FFF2-40B4-BE49-F238E27FC236}">
                  <a16:creationId xmlns:a16="http://schemas.microsoft.com/office/drawing/2014/main" id="{AF1FB38A-969E-44B8-B805-73C2A4B29551}"/>
                </a:ext>
              </a:extLst>
            </p:cNvPr>
            <p:cNvSpPr/>
            <p:nvPr/>
          </p:nvSpPr>
          <p:spPr>
            <a:xfrm>
              <a:off x="8860469" y="10218071"/>
              <a:ext cx="18490623" cy="594522"/>
            </a:xfrm>
            <a:prstGeom prst="rect">
              <a:avLst/>
            </a:prstGeom>
          </p:spPr>
          <p:txBody>
            <a:bodyPr wrap="square">
              <a:spAutoFit/>
            </a:bodyPr>
            <a:lstStyle/>
            <a:p>
              <a:r>
                <a:rPr lang="en-US" sz="3200" b="1" dirty="0"/>
                <a:t>Variance </a:t>
              </a:r>
              <a:r>
                <a:rPr lang="en-US" dirty="0"/>
                <a:t>of the series should not a be a function of time. This property is known as </a:t>
              </a:r>
              <a:r>
                <a:rPr lang="en-US" sz="3200" b="1" dirty="0"/>
                <a:t>homoscedasticity</a:t>
              </a:r>
              <a:endParaRPr lang="en-US" b="1" dirty="0"/>
            </a:p>
          </p:txBody>
        </p:sp>
      </p:grpSp>
      <p:grpSp>
        <p:nvGrpSpPr>
          <p:cNvPr id="13" name="Group 12">
            <a:extLst>
              <a:ext uri="{FF2B5EF4-FFF2-40B4-BE49-F238E27FC236}">
                <a16:creationId xmlns:a16="http://schemas.microsoft.com/office/drawing/2014/main" id="{ED03992B-84C1-46DB-95E9-1B1BF28A0908}"/>
              </a:ext>
            </a:extLst>
          </p:cNvPr>
          <p:cNvGrpSpPr/>
          <p:nvPr/>
        </p:nvGrpSpPr>
        <p:grpSpPr>
          <a:xfrm>
            <a:off x="1356260" y="3648667"/>
            <a:ext cx="21137653" cy="9485722"/>
            <a:chOff x="1356260" y="2318635"/>
            <a:chExt cx="21137653" cy="9485722"/>
          </a:xfrm>
        </p:grpSpPr>
        <p:pic>
          <p:nvPicPr>
            <p:cNvPr id="10" name="Picture 9">
              <a:extLst>
                <a:ext uri="{FF2B5EF4-FFF2-40B4-BE49-F238E27FC236}">
                  <a16:creationId xmlns:a16="http://schemas.microsoft.com/office/drawing/2014/main" id="{088A91B2-8EA6-44DE-B42E-CB34BFE5883C}"/>
                </a:ext>
              </a:extLst>
            </p:cNvPr>
            <p:cNvPicPr>
              <a:picLocks noChangeAspect="1"/>
            </p:cNvPicPr>
            <p:nvPr/>
          </p:nvPicPr>
          <p:blipFill>
            <a:blip r:embed="rId5"/>
            <a:stretch>
              <a:fillRect/>
            </a:stretch>
          </p:blipFill>
          <p:spPr>
            <a:xfrm>
              <a:off x="1356260" y="2318635"/>
              <a:ext cx="21137653" cy="9293580"/>
            </a:xfrm>
            <a:prstGeom prst="rect">
              <a:avLst/>
            </a:prstGeom>
          </p:spPr>
        </p:pic>
        <p:sp>
          <p:nvSpPr>
            <p:cNvPr id="11" name="Rectangle 10">
              <a:extLst>
                <a:ext uri="{FF2B5EF4-FFF2-40B4-BE49-F238E27FC236}">
                  <a16:creationId xmlns:a16="http://schemas.microsoft.com/office/drawing/2014/main" id="{0F112511-B953-4151-A88D-7910A325FE85}"/>
                </a:ext>
              </a:extLst>
            </p:cNvPr>
            <p:cNvSpPr/>
            <p:nvPr/>
          </p:nvSpPr>
          <p:spPr>
            <a:xfrm>
              <a:off x="4552219" y="11146998"/>
              <a:ext cx="13347854" cy="657359"/>
            </a:xfrm>
            <a:prstGeom prst="rect">
              <a:avLst/>
            </a:prstGeom>
          </p:spPr>
          <p:txBody>
            <a:bodyPr wrap="square">
              <a:spAutoFit/>
            </a:bodyPr>
            <a:lstStyle/>
            <a:p>
              <a:r>
                <a:rPr lang="en-US" sz="3600" b="1" dirty="0"/>
                <a:t>Covariance </a:t>
              </a:r>
              <a:r>
                <a:rPr lang="en-US" dirty="0"/>
                <a:t>of the i th   term and the (i + m) th term should not be a function of time</a:t>
              </a:r>
            </a:p>
          </p:txBody>
        </p:sp>
      </p:grpSp>
      <p:sp>
        <p:nvSpPr>
          <p:cNvPr id="21" name="Rounded Rectangle 17">
            <a:extLst>
              <a:ext uri="{FF2B5EF4-FFF2-40B4-BE49-F238E27FC236}">
                <a16:creationId xmlns:a16="http://schemas.microsoft.com/office/drawing/2014/main" id="{ECC6FC43-F94A-41DF-8520-6D9139120611}"/>
              </a:ext>
            </a:extLst>
          </p:cNvPr>
          <p:cNvSpPr/>
          <p:nvPr/>
        </p:nvSpPr>
        <p:spPr>
          <a:xfrm>
            <a:off x="525705" y="1718883"/>
            <a:ext cx="23116018" cy="1606348"/>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a:lnSpc>
                <a:spcPct val="100000"/>
              </a:lnSpc>
            </a:pPr>
            <a:r>
              <a:rPr lang="en-US" sz="4400" b="1" spc="0" dirty="0">
                <a:solidFill>
                  <a:schemeClr val="accent1">
                    <a:lumMod val="75000"/>
                  </a:schemeClr>
                </a:solidFill>
                <a:latin typeface="Sapient Centro Slab"/>
                <a:sym typeface="Helvetica Light"/>
              </a:rPr>
              <a:t>Statistical stationarity</a:t>
            </a:r>
            <a:r>
              <a:rPr lang="en-US" sz="4400" spc="0" dirty="0">
                <a:solidFill>
                  <a:schemeClr val="accent1">
                    <a:lumMod val="75000"/>
                  </a:schemeClr>
                </a:solidFill>
                <a:latin typeface="Sapient Centro Slab"/>
                <a:sym typeface="Helvetica Light"/>
              </a:rPr>
              <a:t>: A stationary time series is one whose statistical properties such as </a:t>
            </a:r>
            <a:r>
              <a:rPr lang="en-US" sz="4400" b="1" spc="0" dirty="0">
                <a:solidFill>
                  <a:schemeClr val="accent1">
                    <a:lumMod val="75000"/>
                  </a:schemeClr>
                </a:solidFill>
                <a:latin typeface="Sapient Centro Slab"/>
                <a:sym typeface="Helvetica Light"/>
              </a:rPr>
              <a:t>mean</a:t>
            </a:r>
            <a:r>
              <a:rPr lang="en-US" sz="4400" spc="0" dirty="0">
                <a:solidFill>
                  <a:schemeClr val="accent1">
                    <a:lumMod val="75000"/>
                  </a:schemeClr>
                </a:solidFill>
                <a:latin typeface="Sapient Centro Slab"/>
                <a:sym typeface="Helvetica Light"/>
              </a:rPr>
              <a:t>, </a:t>
            </a:r>
            <a:r>
              <a:rPr lang="en-US" sz="4400" b="1" spc="0" dirty="0">
                <a:solidFill>
                  <a:schemeClr val="accent1">
                    <a:lumMod val="75000"/>
                  </a:schemeClr>
                </a:solidFill>
                <a:latin typeface="Sapient Centro Slab"/>
                <a:sym typeface="Helvetica Light"/>
              </a:rPr>
              <a:t>variance</a:t>
            </a:r>
            <a:r>
              <a:rPr lang="en-US" sz="4400" spc="0" dirty="0">
                <a:solidFill>
                  <a:schemeClr val="accent1">
                    <a:lumMod val="75000"/>
                  </a:schemeClr>
                </a:solidFill>
                <a:latin typeface="Sapient Centro Slab"/>
                <a:sym typeface="Helvetica Light"/>
              </a:rPr>
              <a:t>, </a:t>
            </a:r>
            <a:r>
              <a:rPr lang="en-US" sz="4400" b="1" spc="0" dirty="0">
                <a:solidFill>
                  <a:schemeClr val="accent1">
                    <a:lumMod val="75000"/>
                  </a:schemeClr>
                </a:solidFill>
                <a:latin typeface="Sapient Centro Slab"/>
                <a:sym typeface="Helvetica Light"/>
              </a:rPr>
              <a:t>autocorrelation</a:t>
            </a:r>
            <a:r>
              <a:rPr lang="en-US" sz="4400" spc="0" dirty="0">
                <a:solidFill>
                  <a:schemeClr val="accent1">
                    <a:lumMod val="75000"/>
                  </a:schemeClr>
                </a:solidFill>
                <a:latin typeface="Sapient Centro Slab"/>
                <a:sym typeface="Helvetica Light"/>
              </a:rPr>
              <a:t> are constant over time</a:t>
            </a:r>
          </a:p>
        </p:txBody>
      </p:sp>
    </p:spTree>
    <p:extLst>
      <p:ext uri="{BB962C8B-B14F-4D97-AF65-F5344CB8AC3E}">
        <p14:creationId xmlns:p14="http://schemas.microsoft.com/office/powerpoint/2010/main" val="35516353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2"/>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336014" cy="867116"/>
          </a:xfrm>
        </p:spPr>
        <p:txBody>
          <a:bodyPr/>
          <a:lstStyle/>
          <a:p>
            <a:r>
              <a:rPr lang="en-US" dirty="0"/>
              <a:t> Stationarity</a:t>
            </a:r>
          </a:p>
        </p:txBody>
      </p:sp>
      <p:sp>
        <p:nvSpPr>
          <p:cNvPr id="18" name="Rounded Rectangle 17"/>
          <p:cNvSpPr/>
          <p:nvPr/>
        </p:nvSpPr>
        <p:spPr>
          <a:xfrm>
            <a:off x="409000" y="2522828"/>
            <a:ext cx="23116018" cy="1606348"/>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4400" b="1" spc="0" dirty="0">
                <a:solidFill>
                  <a:schemeClr val="accent1">
                    <a:lumMod val="75000"/>
                  </a:schemeClr>
                </a:solidFill>
                <a:latin typeface="Sapient Centro Slab"/>
                <a:sym typeface="Helvetica Light"/>
              </a:rPr>
              <a:t>Statistical stationarity</a:t>
            </a:r>
            <a:r>
              <a:rPr lang="en-US" sz="4400" spc="0" dirty="0">
                <a:solidFill>
                  <a:schemeClr val="accent1">
                    <a:lumMod val="75000"/>
                  </a:schemeClr>
                </a:solidFill>
                <a:latin typeface="Sapient Centro Slab"/>
                <a:sym typeface="Helvetica Light"/>
              </a:rPr>
              <a:t>: A stationary time series is one whose statistical properties such as </a:t>
            </a:r>
            <a:r>
              <a:rPr lang="en-US" sz="4400" b="1" spc="0" dirty="0">
                <a:solidFill>
                  <a:schemeClr val="accent1">
                    <a:lumMod val="75000"/>
                  </a:schemeClr>
                </a:solidFill>
                <a:latin typeface="Sapient Centro Slab"/>
                <a:sym typeface="Helvetica Light"/>
              </a:rPr>
              <a:t>mean</a:t>
            </a:r>
            <a:r>
              <a:rPr lang="en-US" sz="4400" spc="0" dirty="0">
                <a:solidFill>
                  <a:schemeClr val="accent1">
                    <a:lumMod val="75000"/>
                  </a:schemeClr>
                </a:solidFill>
                <a:latin typeface="Sapient Centro Slab"/>
                <a:sym typeface="Helvetica Light"/>
              </a:rPr>
              <a:t>, </a:t>
            </a:r>
            <a:r>
              <a:rPr lang="en-US" sz="4400" b="1" spc="0" dirty="0">
                <a:solidFill>
                  <a:schemeClr val="accent1">
                    <a:lumMod val="75000"/>
                  </a:schemeClr>
                </a:solidFill>
                <a:latin typeface="Sapient Centro Slab"/>
                <a:sym typeface="Helvetica Light"/>
              </a:rPr>
              <a:t>variance</a:t>
            </a:r>
            <a:r>
              <a:rPr lang="en-US" sz="4400" spc="0" dirty="0">
                <a:solidFill>
                  <a:schemeClr val="accent1">
                    <a:lumMod val="75000"/>
                  </a:schemeClr>
                </a:solidFill>
                <a:latin typeface="Sapient Centro Slab"/>
                <a:sym typeface="Helvetica Light"/>
              </a:rPr>
              <a:t>, </a:t>
            </a:r>
            <a:r>
              <a:rPr lang="en-US" sz="4400" b="1" spc="0" dirty="0">
                <a:solidFill>
                  <a:schemeClr val="accent1">
                    <a:lumMod val="75000"/>
                  </a:schemeClr>
                </a:solidFill>
                <a:latin typeface="Sapient Centro Slab"/>
                <a:sym typeface="Helvetica Light"/>
              </a:rPr>
              <a:t>autocorrelation</a:t>
            </a:r>
            <a:r>
              <a:rPr lang="en-US" sz="4400" spc="0" dirty="0">
                <a:solidFill>
                  <a:schemeClr val="accent1">
                    <a:lumMod val="75000"/>
                  </a:schemeClr>
                </a:solidFill>
                <a:latin typeface="Sapient Centro Slab"/>
                <a:sym typeface="Helvetica Light"/>
              </a:rPr>
              <a:t> are constant over time</a:t>
            </a:r>
          </a:p>
        </p:txBody>
      </p:sp>
      <p:pic>
        <p:nvPicPr>
          <p:cNvPr id="2" name="Picture 1">
            <a:extLst>
              <a:ext uri="{FF2B5EF4-FFF2-40B4-BE49-F238E27FC236}">
                <a16:creationId xmlns:a16="http://schemas.microsoft.com/office/drawing/2014/main" id="{A10E5DE0-3B5B-41A8-B09F-D0D67E9CCD2C}"/>
              </a:ext>
            </a:extLst>
          </p:cNvPr>
          <p:cNvPicPr>
            <a:picLocks noChangeAspect="1"/>
          </p:cNvPicPr>
          <p:nvPr/>
        </p:nvPicPr>
        <p:blipFill>
          <a:blip r:embed="rId3"/>
          <a:stretch>
            <a:fillRect/>
          </a:stretch>
        </p:blipFill>
        <p:spPr>
          <a:xfrm>
            <a:off x="2548368" y="4639954"/>
            <a:ext cx="17319049" cy="8734176"/>
          </a:xfrm>
          <a:prstGeom prst="rect">
            <a:avLst/>
          </a:prstGeom>
        </p:spPr>
      </p:pic>
      <p:sp>
        <p:nvSpPr>
          <p:cNvPr id="3" name="Rectangle 2">
            <a:extLst>
              <a:ext uri="{FF2B5EF4-FFF2-40B4-BE49-F238E27FC236}">
                <a16:creationId xmlns:a16="http://schemas.microsoft.com/office/drawing/2014/main" id="{6025DF5A-86A1-4DA6-9B63-F3B617399472}"/>
              </a:ext>
            </a:extLst>
          </p:cNvPr>
          <p:cNvSpPr/>
          <p:nvPr/>
        </p:nvSpPr>
        <p:spPr>
          <a:xfrm>
            <a:off x="9720719" y="13155874"/>
            <a:ext cx="4743425" cy="531812"/>
          </a:xfrm>
          <a:prstGeom prst="rect">
            <a:avLst/>
          </a:prstGeom>
        </p:spPr>
        <p:txBody>
          <a:bodyPr wrap="square">
            <a:spAutoFit/>
          </a:bodyPr>
          <a:lstStyle/>
          <a:p>
            <a:r>
              <a:rPr lang="en-US" b="1" dirty="0"/>
              <a:t>Non Stationary Series</a:t>
            </a:r>
          </a:p>
        </p:txBody>
      </p:sp>
    </p:spTree>
    <p:extLst>
      <p:ext uri="{BB962C8B-B14F-4D97-AF65-F5344CB8AC3E}">
        <p14:creationId xmlns:p14="http://schemas.microsoft.com/office/powerpoint/2010/main" val="187567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206172" cy="867116"/>
          </a:xfrm>
        </p:spPr>
        <p:txBody>
          <a:bodyPr/>
          <a:lstStyle/>
          <a:p>
            <a:r>
              <a:rPr lang="en-US" dirty="0"/>
              <a:t>Stationarity</a:t>
            </a:r>
          </a:p>
        </p:txBody>
      </p:sp>
      <p:sp>
        <p:nvSpPr>
          <p:cNvPr id="18" name="Rounded Rectangle 17"/>
          <p:cNvSpPr/>
          <p:nvPr/>
        </p:nvSpPr>
        <p:spPr>
          <a:xfrm>
            <a:off x="409000" y="2398636"/>
            <a:ext cx="23116018" cy="857207"/>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4400" b="1" spc="0" dirty="0">
                <a:solidFill>
                  <a:schemeClr val="accent1">
                    <a:lumMod val="75000"/>
                  </a:schemeClr>
                </a:solidFill>
                <a:latin typeface="Sapient Centro Slab"/>
                <a:sym typeface="Helvetica Light"/>
              </a:rPr>
              <a:t>A weekly stationary process – No Trend and fluctuates around a constant mean</a:t>
            </a:r>
            <a:endParaRPr lang="en-US" sz="4400" spc="0" dirty="0">
              <a:solidFill>
                <a:schemeClr val="accent1">
                  <a:lumMod val="75000"/>
                </a:schemeClr>
              </a:solidFill>
              <a:latin typeface="Sapient Centro Slab"/>
              <a:sym typeface="Helvetica Light"/>
            </a:endParaRPr>
          </a:p>
        </p:txBody>
      </p:sp>
      <p:pic>
        <p:nvPicPr>
          <p:cNvPr id="4" name="Picture 3">
            <a:extLst>
              <a:ext uri="{FF2B5EF4-FFF2-40B4-BE49-F238E27FC236}">
                <a16:creationId xmlns:a16="http://schemas.microsoft.com/office/drawing/2014/main" id="{D51BC0D2-BFFA-4DCF-93F1-DEE6BAB59FED}"/>
              </a:ext>
            </a:extLst>
          </p:cNvPr>
          <p:cNvPicPr>
            <a:picLocks noChangeAspect="1"/>
          </p:cNvPicPr>
          <p:nvPr/>
        </p:nvPicPr>
        <p:blipFill>
          <a:blip r:embed="rId4"/>
          <a:stretch>
            <a:fillRect/>
          </a:stretch>
        </p:blipFill>
        <p:spPr>
          <a:xfrm>
            <a:off x="2060336" y="3598241"/>
            <a:ext cx="18749191" cy="9316906"/>
          </a:xfrm>
          <a:prstGeom prst="rect">
            <a:avLst/>
          </a:prstGeom>
        </p:spPr>
      </p:pic>
    </p:spTree>
    <p:extLst>
      <p:ext uri="{BB962C8B-B14F-4D97-AF65-F5344CB8AC3E}">
        <p14:creationId xmlns:p14="http://schemas.microsoft.com/office/powerpoint/2010/main" val="174975833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4448225" cy="867116"/>
          </a:xfrm>
        </p:spPr>
        <p:txBody>
          <a:bodyPr/>
          <a:lstStyle/>
          <a:p>
            <a:r>
              <a:rPr lang="en-US" dirty="0"/>
              <a:t>Random walk</a:t>
            </a:r>
          </a:p>
        </p:txBody>
      </p:sp>
      <p:sp>
        <p:nvSpPr>
          <p:cNvPr id="18" name="Rounded Rectangle 17"/>
          <p:cNvSpPr/>
          <p:nvPr/>
        </p:nvSpPr>
        <p:spPr>
          <a:xfrm>
            <a:off x="409000" y="1968648"/>
            <a:ext cx="23116018" cy="1606348"/>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4400" b="1" spc="0" dirty="0">
                <a:solidFill>
                  <a:schemeClr val="accent1">
                    <a:lumMod val="75000"/>
                  </a:schemeClr>
                </a:solidFill>
                <a:latin typeface="Sapient Centro Slab"/>
                <a:sym typeface="Helvetica Light"/>
              </a:rPr>
              <a:t>Random walk </a:t>
            </a:r>
            <a:r>
              <a:rPr lang="en-US" sz="4400" spc="0" dirty="0">
                <a:solidFill>
                  <a:schemeClr val="accent1">
                    <a:lumMod val="75000"/>
                  </a:schemeClr>
                </a:solidFill>
                <a:latin typeface="Sapient Centro Slab"/>
                <a:sym typeface="Helvetica Light"/>
              </a:rPr>
              <a:t>is defined as a process where the current value of a variable is composed of the past value. plus an error term defined as a white noise</a:t>
            </a:r>
          </a:p>
        </p:txBody>
      </p:sp>
      <p:pic>
        <p:nvPicPr>
          <p:cNvPr id="2" name="Picture 1">
            <a:extLst>
              <a:ext uri="{FF2B5EF4-FFF2-40B4-BE49-F238E27FC236}">
                <a16:creationId xmlns:a16="http://schemas.microsoft.com/office/drawing/2014/main" id="{88B096FE-AA7D-452A-81B1-59DFB4344FE4}"/>
              </a:ext>
            </a:extLst>
          </p:cNvPr>
          <p:cNvPicPr>
            <a:picLocks noChangeAspect="1"/>
          </p:cNvPicPr>
          <p:nvPr/>
        </p:nvPicPr>
        <p:blipFill>
          <a:blip r:embed="rId4"/>
          <a:stretch>
            <a:fillRect/>
          </a:stretch>
        </p:blipFill>
        <p:spPr>
          <a:xfrm>
            <a:off x="7408913" y="3706376"/>
            <a:ext cx="4558096" cy="4492228"/>
          </a:xfrm>
          <a:prstGeom prst="rect">
            <a:avLst/>
          </a:prstGeom>
        </p:spPr>
      </p:pic>
      <p:pic>
        <p:nvPicPr>
          <p:cNvPr id="3" name="Picture 2">
            <a:extLst>
              <a:ext uri="{FF2B5EF4-FFF2-40B4-BE49-F238E27FC236}">
                <a16:creationId xmlns:a16="http://schemas.microsoft.com/office/drawing/2014/main" id="{EB460DC5-2253-4755-A3A1-5F6DD2B815A6}"/>
              </a:ext>
            </a:extLst>
          </p:cNvPr>
          <p:cNvPicPr>
            <a:picLocks noChangeAspect="1"/>
          </p:cNvPicPr>
          <p:nvPr/>
        </p:nvPicPr>
        <p:blipFill>
          <a:blip r:embed="rId5"/>
          <a:stretch>
            <a:fillRect/>
          </a:stretch>
        </p:blipFill>
        <p:spPr>
          <a:xfrm>
            <a:off x="3283703" y="3686174"/>
            <a:ext cx="3008286" cy="4512429"/>
          </a:xfrm>
          <a:prstGeom prst="rect">
            <a:avLst/>
          </a:prstGeom>
        </p:spPr>
      </p:pic>
      <p:pic>
        <p:nvPicPr>
          <p:cNvPr id="6" name="Picture 5">
            <a:extLst>
              <a:ext uri="{FF2B5EF4-FFF2-40B4-BE49-F238E27FC236}">
                <a16:creationId xmlns:a16="http://schemas.microsoft.com/office/drawing/2014/main" id="{BFB1AADA-CFEA-4C7E-8A2E-FE5094618416}"/>
              </a:ext>
            </a:extLst>
          </p:cNvPr>
          <p:cNvPicPr>
            <a:picLocks noChangeAspect="1"/>
          </p:cNvPicPr>
          <p:nvPr/>
        </p:nvPicPr>
        <p:blipFill>
          <a:blip r:embed="rId6"/>
          <a:stretch>
            <a:fillRect/>
          </a:stretch>
        </p:blipFill>
        <p:spPr>
          <a:xfrm>
            <a:off x="13836795" y="3948315"/>
            <a:ext cx="3038042" cy="3628474"/>
          </a:xfrm>
          <a:prstGeom prst="rect">
            <a:avLst/>
          </a:prstGeom>
        </p:spPr>
      </p:pic>
      <p:grpSp>
        <p:nvGrpSpPr>
          <p:cNvPr id="10" name="Group 9">
            <a:extLst>
              <a:ext uri="{FF2B5EF4-FFF2-40B4-BE49-F238E27FC236}">
                <a16:creationId xmlns:a16="http://schemas.microsoft.com/office/drawing/2014/main" id="{4F9165AB-2B63-4606-9175-31FF99FD901A}"/>
              </a:ext>
            </a:extLst>
          </p:cNvPr>
          <p:cNvGrpSpPr/>
          <p:nvPr/>
        </p:nvGrpSpPr>
        <p:grpSpPr>
          <a:xfrm>
            <a:off x="1633967" y="3733988"/>
            <a:ext cx="20618944" cy="9317157"/>
            <a:chOff x="3283703" y="3686174"/>
            <a:chExt cx="20618944" cy="9317157"/>
          </a:xfrm>
        </p:grpSpPr>
        <p:pic>
          <p:nvPicPr>
            <p:cNvPr id="7" name="Picture 6">
              <a:extLst>
                <a:ext uri="{FF2B5EF4-FFF2-40B4-BE49-F238E27FC236}">
                  <a16:creationId xmlns:a16="http://schemas.microsoft.com/office/drawing/2014/main" id="{B2B9451B-B61E-4B41-AFE9-0C00035416CE}"/>
                </a:ext>
              </a:extLst>
            </p:cNvPr>
            <p:cNvPicPr>
              <a:picLocks noChangeAspect="1"/>
            </p:cNvPicPr>
            <p:nvPr/>
          </p:nvPicPr>
          <p:blipFill>
            <a:blip r:embed="rId7"/>
            <a:stretch>
              <a:fillRect/>
            </a:stretch>
          </p:blipFill>
          <p:spPr>
            <a:xfrm>
              <a:off x="3283703" y="3686174"/>
              <a:ext cx="15781889" cy="9317157"/>
            </a:xfrm>
            <a:prstGeom prst="rect">
              <a:avLst/>
            </a:prstGeom>
          </p:spPr>
        </p:pic>
        <p:pic>
          <p:nvPicPr>
            <p:cNvPr id="8" name="Picture 7">
              <a:extLst>
                <a:ext uri="{FF2B5EF4-FFF2-40B4-BE49-F238E27FC236}">
                  <a16:creationId xmlns:a16="http://schemas.microsoft.com/office/drawing/2014/main" id="{A43FD1F2-8698-4CC7-BD6E-DED7AC4C7C48}"/>
                </a:ext>
              </a:extLst>
            </p:cNvPr>
            <p:cNvPicPr>
              <a:picLocks noChangeAspect="1"/>
            </p:cNvPicPr>
            <p:nvPr/>
          </p:nvPicPr>
          <p:blipFill>
            <a:blip r:embed="rId8"/>
            <a:stretch>
              <a:fillRect/>
            </a:stretch>
          </p:blipFill>
          <p:spPr>
            <a:xfrm>
              <a:off x="17968108" y="6431930"/>
              <a:ext cx="5934539" cy="852139"/>
            </a:xfrm>
            <a:prstGeom prst="rect">
              <a:avLst/>
            </a:prstGeom>
          </p:spPr>
        </p:pic>
      </p:grpSp>
    </p:spTree>
    <p:extLst>
      <p:ext uri="{BB962C8B-B14F-4D97-AF65-F5344CB8AC3E}">
        <p14:creationId xmlns:p14="http://schemas.microsoft.com/office/powerpoint/2010/main" val="8998411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4"/>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5985505" cy="867116"/>
          </a:xfrm>
        </p:spPr>
        <p:txBody>
          <a:bodyPr/>
          <a:lstStyle/>
          <a:p>
            <a:r>
              <a:rPr lang="en-US" dirty="0"/>
              <a:t>White Noise Series</a:t>
            </a:r>
          </a:p>
        </p:txBody>
      </p:sp>
      <p:sp>
        <p:nvSpPr>
          <p:cNvPr id="18" name="Rounded Rectangle 17"/>
          <p:cNvSpPr/>
          <p:nvPr/>
        </p:nvSpPr>
        <p:spPr>
          <a:xfrm>
            <a:off x="575596" y="2376266"/>
            <a:ext cx="23116018" cy="857207"/>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a:lnSpc>
                <a:spcPct val="100000"/>
              </a:lnSpc>
            </a:pPr>
            <a:r>
              <a:rPr lang="en-US" sz="4400" spc="0" dirty="0">
                <a:solidFill>
                  <a:schemeClr val="accent1">
                    <a:lumMod val="75000"/>
                  </a:schemeClr>
                </a:solidFill>
                <a:latin typeface="Sapient Centro Slab"/>
                <a:sym typeface="Helvetica Light"/>
              </a:rPr>
              <a:t>A purely random series</a:t>
            </a:r>
          </a:p>
        </p:txBody>
      </p:sp>
      <p:graphicFrame>
        <p:nvGraphicFramePr>
          <p:cNvPr id="7" name="Object 3">
            <a:extLst>
              <a:ext uri="{FF2B5EF4-FFF2-40B4-BE49-F238E27FC236}">
                <a16:creationId xmlns:a16="http://schemas.microsoft.com/office/drawing/2014/main" id="{66A7B75A-AAAF-42D7-AD8C-317B3F8AD68C}"/>
              </a:ext>
            </a:extLst>
          </p:cNvPr>
          <p:cNvGraphicFramePr>
            <a:graphicFrameLocks noChangeAspect="1"/>
          </p:cNvGraphicFramePr>
          <p:nvPr/>
        </p:nvGraphicFramePr>
        <p:xfrm>
          <a:off x="3878576" y="3887150"/>
          <a:ext cx="15783674" cy="8685850"/>
        </p:xfrm>
        <a:graphic>
          <a:graphicData uri="http://schemas.openxmlformats.org/presentationml/2006/ole">
            <mc:AlternateContent xmlns:mc="http://schemas.openxmlformats.org/markup-compatibility/2006">
              <mc:Choice xmlns:v="urn:schemas-microsoft-com:vml" Requires="v">
                <p:oleObj spid="_x0000_s3077" name="Graph" r:id="rId5" imgW="5486400" imgH="3657600" progId="MtbGraph.Document.15">
                  <p:embed/>
                </p:oleObj>
              </mc:Choice>
              <mc:Fallback>
                <p:oleObj name="Graph" r:id="rId5" imgW="5486400" imgH="3657600" progId="MtbGraph.Document.15">
                  <p:embed/>
                  <p:pic>
                    <p:nvPicPr>
                      <p:cNvPr id="7" name="Object 3">
                        <a:extLst>
                          <a:ext uri="{FF2B5EF4-FFF2-40B4-BE49-F238E27FC236}">
                            <a16:creationId xmlns:a16="http://schemas.microsoft.com/office/drawing/2014/main" id="{66A7B75A-AAAF-42D7-AD8C-317B3F8AD6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576" y="3887150"/>
                        <a:ext cx="15783674" cy="8685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849793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F801133-C200-48C7-8DE2-8DD6D6EF7FF2}"/>
              </a:ext>
            </a:extLst>
          </p:cNvPr>
          <p:cNvPicPr>
            <a:picLocks noChangeAspect="1"/>
          </p:cNvPicPr>
          <p:nvPr/>
        </p:nvPicPr>
        <p:blipFill>
          <a:blip r:embed="rId3"/>
          <a:stretch>
            <a:fillRect/>
          </a:stretch>
        </p:blipFill>
        <p:spPr>
          <a:xfrm>
            <a:off x="885824" y="12573000"/>
            <a:ext cx="3902022" cy="1095734"/>
          </a:xfrm>
          <a:prstGeom prst="rect">
            <a:avLst/>
          </a:prstGeom>
        </p:spPr>
      </p:pic>
      <p:sp>
        <p:nvSpPr>
          <p:cNvPr id="5" name="Text Placeholder 4"/>
          <p:cNvSpPr>
            <a:spLocks noGrp="1"/>
          </p:cNvSpPr>
          <p:nvPr>
            <p:ph type="body" sz="quarter" idx="13"/>
          </p:nvPr>
        </p:nvSpPr>
        <p:spPr>
          <a:xfrm>
            <a:off x="885824" y="561957"/>
            <a:ext cx="3130556" cy="867116"/>
          </a:xfrm>
        </p:spPr>
        <p:txBody>
          <a:bodyPr/>
          <a:lstStyle/>
          <a:p>
            <a:r>
              <a:rPr lang="en-US" dirty="0"/>
              <a:t>Unit Root</a:t>
            </a:r>
          </a:p>
        </p:txBody>
      </p:sp>
      <p:sp>
        <p:nvSpPr>
          <p:cNvPr id="18" name="Rounded Rectangle 17"/>
          <p:cNvSpPr/>
          <p:nvPr/>
        </p:nvSpPr>
        <p:spPr>
          <a:xfrm>
            <a:off x="382158" y="1983560"/>
            <a:ext cx="23116018" cy="3104631"/>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48365" tIns="48365" rIns="48365" bIns="48365" numCol="1" spcCol="38100" rtlCol="0" anchor="ctr">
            <a:spAutoFit/>
          </a:bodyPr>
          <a:lstStyle/>
          <a:p>
            <a:pPr marL="457200" indent="-457200">
              <a:lnSpc>
                <a:spcPct val="100000"/>
              </a:lnSpc>
              <a:buFont typeface="Arial" panose="020B0604020202020204" pitchFamily="34" charset="0"/>
              <a:buChar char="•"/>
            </a:pPr>
            <a:r>
              <a:rPr lang="en-US" sz="4400" spc="0" dirty="0">
                <a:solidFill>
                  <a:schemeClr val="accent1">
                    <a:lumMod val="75000"/>
                  </a:schemeClr>
                </a:solidFill>
                <a:latin typeface="Sapient Centro Slab"/>
                <a:sym typeface="Helvetica Light"/>
              </a:rPr>
              <a:t>A Unit root (also called a unit root process or a difference stationary process) is a stochastic trend in a time series, sometimes called a “</a:t>
            </a:r>
            <a:r>
              <a:rPr lang="en-US" sz="4400" i="1" spc="0" dirty="0">
                <a:solidFill>
                  <a:schemeClr val="accent1">
                    <a:lumMod val="75000"/>
                  </a:schemeClr>
                </a:solidFill>
                <a:latin typeface="Sapient Centro Slab"/>
                <a:sym typeface="Helvetica Light"/>
              </a:rPr>
              <a:t>random walk with drift</a:t>
            </a:r>
            <a:r>
              <a:rPr lang="en-US" sz="4400" spc="0" dirty="0">
                <a:solidFill>
                  <a:schemeClr val="accent1">
                    <a:lumMod val="75000"/>
                  </a:schemeClr>
                </a:solidFill>
                <a:latin typeface="Sapient Centro Slab"/>
                <a:sym typeface="Helvetica Light"/>
              </a:rPr>
              <a:t>”</a:t>
            </a:r>
          </a:p>
          <a:p>
            <a:pPr marL="457200" indent="-457200">
              <a:lnSpc>
                <a:spcPct val="100000"/>
              </a:lnSpc>
              <a:buFont typeface="Arial" panose="020B0604020202020204" pitchFamily="34" charset="0"/>
              <a:buChar char="•"/>
            </a:pPr>
            <a:r>
              <a:rPr lang="en-US" sz="4400" spc="0" dirty="0">
                <a:solidFill>
                  <a:schemeClr val="accent1">
                    <a:lumMod val="75000"/>
                  </a:schemeClr>
                </a:solidFill>
                <a:latin typeface="Sapient Centro Slab"/>
                <a:sym typeface="Helvetica Light"/>
              </a:rPr>
              <a:t>If a time series has a unit root, it shows a systematic pattern that is unpredictable. A possible unit root.</a:t>
            </a:r>
          </a:p>
        </p:txBody>
      </p:sp>
      <p:pic>
        <p:nvPicPr>
          <p:cNvPr id="3" name="Picture 2">
            <a:extLst>
              <a:ext uri="{FF2B5EF4-FFF2-40B4-BE49-F238E27FC236}">
                <a16:creationId xmlns:a16="http://schemas.microsoft.com/office/drawing/2014/main" id="{D0A15616-4DA9-43B3-9EA1-AD35EBED0413}"/>
              </a:ext>
            </a:extLst>
          </p:cNvPr>
          <p:cNvPicPr>
            <a:picLocks noChangeAspect="1"/>
          </p:cNvPicPr>
          <p:nvPr/>
        </p:nvPicPr>
        <p:blipFill>
          <a:blip r:embed="rId4"/>
          <a:stretch>
            <a:fillRect/>
          </a:stretch>
        </p:blipFill>
        <p:spPr>
          <a:xfrm>
            <a:off x="1242510" y="5526677"/>
            <a:ext cx="10477933" cy="7184868"/>
          </a:xfrm>
          <a:prstGeom prst="rect">
            <a:avLst/>
          </a:prstGeom>
          <a:ln>
            <a:noFill/>
          </a:ln>
          <a:effectLst>
            <a:outerShdw blurRad="190500" algn="tl" rotWithShape="0">
              <a:srgbClr val="000000">
                <a:alpha val="70000"/>
              </a:srgbClr>
            </a:outerShdw>
          </a:effectLst>
        </p:spPr>
      </p:pic>
      <p:sp>
        <p:nvSpPr>
          <p:cNvPr id="6" name="Rectangle 5">
            <a:extLst>
              <a:ext uri="{FF2B5EF4-FFF2-40B4-BE49-F238E27FC236}">
                <a16:creationId xmlns:a16="http://schemas.microsoft.com/office/drawing/2014/main" id="{4052A464-AA00-423B-8C5A-2B2EFB2CEE3F}"/>
              </a:ext>
            </a:extLst>
          </p:cNvPr>
          <p:cNvSpPr/>
          <p:nvPr/>
        </p:nvSpPr>
        <p:spPr>
          <a:xfrm>
            <a:off x="12192000" y="6140236"/>
            <a:ext cx="12192000" cy="3912353"/>
          </a:xfrm>
          <a:prstGeom prst="rect">
            <a:avLst/>
          </a:prstGeom>
        </p:spPr>
        <p:txBody>
          <a:bodyPr>
            <a:spAutoFit/>
          </a:bodyPr>
          <a:lstStyle/>
          <a:p>
            <a:pPr marL="457200" indent="-457200">
              <a:buFont typeface="Arial" panose="020B0604020202020204" pitchFamily="34" charset="0"/>
              <a:buChar char="•"/>
            </a:pPr>
            <a:r>
              <a:rPr lang="en-US" sz="3600" b="1" dirty="0">
                <a:solidFill>
                  <a:srgbClr val="C00000"/>
                </a:solidFill>
              </a:rPr>
              <a:t>Red </a:t>
            </a:r>
            <a:r>
              <a:rPr lang="en-US" sz="3200" dirty="0">
                <a:solidFill>
                  <a:schemeClr val="accent1">
                    <a:lumMod val="50000"/>
                  </a:schemeClr>
                </a:solidFill>
              </a:rPr>
              <a:t>line shows the drop in output and path of recovery if the time series has a unit root.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b="1" dirty="0">
                <a:solidFill>
                  <a:srgbClr val="5766F3"/>
                </a:solidFill>
              </a:rPr>
              <a:t>Blue</a:t>
            </a:r>
            <a:r>
              <a:rPr lang="en-US" sz="3200" dirty="0"/>
              <a:t> </a:t>
            </a:r>
            <a:r>
              <a:rPr lang="en-US" sz="3200" dirty="0">
                <a:solidFill>
                  <a:schemeClr val="accent1">
                    <a:lumMod val="50000"/>
                  </a:schemeClr>
                </a:solidFill>
              </a:rPr>
              <a:t>shows the recovery if there is no unit root and the series is trend-stationary.</a:t>
            </a:r>
          </a:p>
          <a:p>
            <a:pPr marL="457200" indent="-457200">
              <a:buFont typeface="Arial" panose="020B0604020202020204" pitchFamily="34" charset="0"/>
              <a:buChar char="•"/>
            </a:pPr>
            <a:endParaRPr lang="en-US" sz="3200" dirty="0">
              <a:solidFill>
                <a:schemeClr val="accent1">
                  <a:lumMod val="50000"/>
                </a:schemeClr>
              </a:solidFill>
            </a:endParaRPr>
          </a:p>
          <a:p>
            <a:pPr marL="457200" indent="-457200">
              <a:buFont typeface="Arial" panose="020B0604020202020204" pitchFamily="34" charset="0"/>
              <a:buChar char="•"/>
            </a:pPr>
            <a:r>
              <a:rPr lang="en-US" sz="3200" b="1" dirty="0">
                <a:solidFill>
                  <a:schemeClr val="accent1">
                    <a:lumMod val="50000"/>
                  </a:schemeClr>
                </a:solidFill>
              </a:rPr>
              <a:t>ADF Test </a:t>
            </a:r>
            <a:r>
              <a:rPr lang="en-US" sz="3200" dirty="0">
                <a:solidFill>
                  <a:schemeClr val="accent1">
                    <a:lumMod val="50000"/>
                  </a:schemeClr>
                </a:solidFill>
              </a:rPr>
              <a:t>– H0 for this test is that the series has a unit root</a:t>
            </a:r>
          </a:p>
        </p:txBody>
      </p:sp>
    </p:spTree>
    <p:extLst>
      <p:ext uri="{BB962C8B-B14F-4D97-AF65-F5344CB8AC3E}">
        <p14:creationId xmlns:p14="http://schemas.microsoft.com/office/powerpoint/2010/main" val="228788677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r="5400000" rotWithShape="0">
            <a:srgbClr val="000000">
              <a:alpha val="50000"/>
            </a:srgbClr>
          </a:outerShdw>
        </a:effectLst>
        <a:sp3d/>
      </a:spPr>
      <a:bodyPr rot="0" spcFirstLastPara="1" vertOverflow="overflow" horzOverflow="overflow" vert="horz" wrap="square" lIns="48365" tIns="48365" rIns="48365" bIns="48365"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8365" tIns="48365" rIns="48365" bIns="48365" numCol="1" spcCol="38100" rtlCol="0" anchor="t">
        <a:spAutoFit/>
      </a:bodyPr>
      <a:lstStyle>
        <a:defPPr marL="0" marR="0" indent="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12700" dir="5400000" rotWithShape="0">
            <a:srgbClr val="000000">
              <a:alpha val="50000"/>
            </a:srgbClr>
          </a:outerShdw>
        </a:effectLst>
        <a:sp3d/>
      </a:spPr>
      <a:bodyPr rot="0" spcFirstLastPara="1" vertOverflow="overflow" horzOverflow="overflow" vert="horz" wrap="square" lIns="48365" tIns="48365" rIns="48365" bIns="48365"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8365" tIns="48365" rIns="48365" bIns="48365" numCol="1" spcCol="38100" rtlCol="0" anchor="t">
        <a:spAutoFit/>
      </a:bodyPr>
      <a:lstStyle>
        <a:defPPr marL="0" marR="0" indent="0" algn="l" defTabSz="825500" rtl="0" fontAlgn="auto" latinLnBrk="0" hangingPunct="0">
          <a:lnSpc>
            <a:spcPct val="110000"/>
          </a:lnSpc>
          <a:spcBef>
            <a:spcPts val="0"/>
          </a:spcBef>
          <a:spcAft>
            <a:spcPts val="0"/>
          </a:spcAft>
          <a:buClrTx/>
          <a:buSzTx/>
          <a:buFontTx/>
          <a:buNone/>
          <a:tabLst/>
          <a:defRPr kumimoji="0" sz="2800" b="0" i="0" u="none" strike="noStrike" cap="none" spc="28" normalizeH="0" baseline="0">
            <a:ln>
              <a:noFill/>
            </a:ln>
            <a:solidFill>
              <a:srgbClr val="000000"/>
            </a:solidFill>
            <a:effectLst/>
            <a:uFillTx/>
            <a:latin typeface="SapientSansLight"/>
            <a:ea typeface="SapientSansLight"/>
            <a:cs typeface="SapientSansLight"/>
            <a:sym typeface="SapientSans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5638</TotalTime>
  <Words>2309</Words>
  <Application>Microsoft Office PowerPoint</Application>
  <PresentationFormat>Custom</PresentationFormat>
  <Paragraphs>107</Paragraphs>
  <Slides>15</Slides>
  <Notes>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31" baseType="lpstr">
      <vt:lpstr>Aharoni</vt:lpstr>
      <vt:lpstr>Arial</vt:lpstr>
      <vt:lpstr>Avenir Roman</vt:lpstr>
      <vt:lpstr>Calibri</vt:lpstr>
      <vt:lpstr>Helvetica</vt:lpstr>
      <vt:lpstr>Helvetica Light</vt:lpstr>
      <vt:lpstr>Sapient Centro Slab</vt:lpstr>
      <vt:lpstr>SapientCentroSlab-Light</vt:lpstr>
      <vt:lpstr>SapientCentroSlab-Thin</vt:lpstr>
      <vt:lpstr>SapientCentroSlab-UBlack</vt:lpstr>
      <vt:lpstr>SapientSansBold</vt:lpstr>
      <vt:lpstr>SapientSansLight</vt:lpstr>
      <vt:lpstr>SapientSansLightItalic</vt:lpstr>
      <vt:lpstr>SapientSansRegular</vt:lpstr>
      <vt:lpstr>White</vt:lpstr>
      <vt:lpstr>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Asha Babat</dc:creator>
  <cp:lastModifiedBy>Bhaskar Tripathi</cp:lastModifiedBy>
  <cp:revision>100</cp:revision>
  <dcterms:modified xsi:type="dcterms:W3CDTF">2018-10-10T05:56:33Z</dcterms:modified>
</cp:coreProperties>
</file>