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83" r:id="rId4"/>
    <p:sldId id="284" r:id="rId5"/>
    <p:sldId id="285" r:id="rId6"/>
    <p:sldId id="273" r:id="rId7"/>
    <p:sldId id="276" r:id="rId8"/>
    <p:sldId id="277" r:id="rId9"/>
    <p:sldId id="279" r:id="rId10"/>
    <p:sldId id="274" r:id="rId11"/>
    <p:sldId id="280" r:id="rId12"/>
    <p:sldId id="275" r:id="rId13"/>
    <p:sldId id="286" r:id="rId14"/>
    <p:sldId id="281" r:id="rId15"/>
    <p:sldId id="288" r:id="rId16"/>
    <p:sldId id="287" r:id="rId17"/>
    <p:sldId id="290" r:id="rId18"/>
    <p:sldId id="291" r:id="rId19"/>
    <p:sldId id="292" r:id="rId20"/>
    <p:sldId id="293" r:id="rId21"/>
    <p:sldId id="289" r:id="rId22"/>
    <p:sldId id="294" r:id="rId23"/>
    <p:sldId id="295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86551"/>
  </p:normalViewPr>
  <p:slideViewPr>
    <p:cSldViewPr snapToGrid="0">
      <p:cViewPr varScale="1">
        <p:scale>
          <a:sx n="112" d="100"/>
          <a:sy n="112" d="100"/>
        </p:scale>
        <p:origin x="240" y="200"/>
      </p:cViewPr>
      <p:guideLst/>
    </p:cSldViewPr>
  </p:slideViewPr>
  <p:outlineViewPr>
    <p:cViewPr>
      <p:scale>
        <a:sx n="33" d="100"/>
        <a:sy n="33" d="100"/>
      </p:scale>
      <p:origin x="0" y="-9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0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rcid.org/yourorcidur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accou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-folio.github.io/" TargetMode="External"/><Relationship Id="rId2" Type="http://schemas.openxmlformats.org/officeDocument/2006/relationships/hyperlink" Target="https://github.com/academicpages/academicpages.github.i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lJhXJCUYC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Hosting a Personal</a:t>
            </a:r>
            <a:br>
              <a:rPr lang="en-US" sz="4400" dirty="0"/>
            </a:br>
            <a:r>
              <a:rPr lang="en-US" sz="4400" dirty="0"/>
              <a:t>Academic Web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4540598"/>
            <a:ext cx="11896165" cy="156628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Bill Hasling </a:t>
            </a:r>
          </a:p>
          <a:p>
            <a:pPr algn="ctr"/>
            <a:r>
              <a:rPr lang="en-US" sz="2400" dirty="0"/>
              <a:t>Maxwell Lab Group Meeting</a:t>
            </a:r>
          </a:p>
          <a:p>
            <a:pPr algn="ctr"/>
            <a:r>
              <a:rPr lang="en-US" sz="2400" dirty="0"/>
              <a:t>March 27, 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A571-908F-93A8-6CB4-05ADA7E2DBF1}"/>
              </a:ext>
            </a:extLst>
          </p:cNvPr>
          <p:cNvSpPr txBox="1"/>
          <p:nvPr/>
        </p:nvSpPr>
        <p:spPr>
          <a:xfrm>
            <a:off x="7513825" y="252384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ahoma" panose="020B0604030504040204" pitchFamily="34" charset="0"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9F01940-2BA0-4492-8C84-EBE59F6F3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7" y="2158256"/>
            <a:ext cx="6152543" cy="4329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74A6-794D-B5B0-4DEF-4CE41C17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Website After it Builds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E9C6A-B0D7-D783-FB0B-3722645E17F6}"/>
              </a:ext>
            </a:extLst>
          </p:cNvPr>
          <p:cNvSpPr txBox="1"/>
          <p:nvPr/>
        </p:nvSpPr>
        <p:spPr>
          <a:xfrm>
            <a:off x="7222524" y="3445876"/>
            <a:ext cx="472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 few minutes it will be visible here.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click on the Actions menu to</a:t>
            </a:r>
            <a:br>
              <a:rPr lang="en-US" dirty="0"/>
            </a:br>
            <a:r>
              <a:rPr lang="en-US" dirty="0"/>
              <a:t>see the progress of the GitHub action that</a:t>
            </a:r>
            <a:br>
              <a:rPr lang="en-US" dirty="0"/>
            </a:br>
            <a:r>
              <a:rPr lang="en-US" dirty="0"/>
              <a:t>is building the website.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D0821-04DF-5BB9-A9D8-81BD0DCDE44C}"/>
              </a:ext>
            </a:extLst>
          </p:cNvPr>
          <p:cNvCxnSpPr>
            <a:cxnSpLocks/>
          </p:cNvCxnSpPr>
          <p:nvPr/>
        </p:nvCxnSpPr>
        <p:spPr>
          <a:xfrm flipH="1">
            <a:off x="5176157" y="3706586"/>
            <a:ext cx="2046367" cy="253092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9A38B5-A1D8-ABE4-FD36-E42EAC323FCC}"/>
              </a:ext>
            </a:extLst>
          </p:cNvPr>
          <p:cNvCxnSpPr>
            <a:cxnSpLocks/>
          </p:cNvCxnSpPr>
          <p:nvPr/>
        </p:nvCxnSpPr>
        <p:spPr>
          <a:xfrm flipH="1">
            <a:off x="2395959" y="2555508"/>
            <a:ext cx="416689" cy="35881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5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DB92-135A-EB1B-BD56-0651D995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Generate Personal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4614-980B-58C9-5A44-CA131057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Browse to the URL. The one I created previously would be:</a:t>
            </a:r>
          </a:p>
          <a:p>
            <a:pPr marL="0" indent="0">
              <a:buNone/>
            </a:pPr>
            <a:r>
              <a:rPr lang="en-US" dirty="0"/>
              <a:t>	https://</a:t>
            </a:r>
            <a:r>
              <a:rPr lang="en-US" dirty="0" err="1"/>
              <a:t>bhasling.github.io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can take a minute to publish the repo.</a:t>
            </a:r>
          </a:p>
          <a:p>
            <a:pPr marL="0" indent="0">
              <a:buNone/>
            </a:pPr>
            <a:r>
              <a:rPr lang="en-US" dirty="0"/>
              <a:t>These web pages have caching enabled so it can take 10 minutes for the cache to reset after you make a change.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clear your browser file cache to make this refresh faster.</a:t>
            </a:r>
          </a:p>
        </p:txBody>
      </p:sp>
    </p:spTree>
    <p:extLst>
      <p:ext uri="{BB962C8B-B14F-4D97-AF65-F5344CB8AC3E}">
        <p14:creationId xmlns:p14="http://schemas.microsoft.com/office/powerpoint/2010/main" val="2425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AD00-298F-A770-65FE-82DA8C76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WebSite</a:t>
            </a:r>
            <a:r>
              <a:rPr lang="en-US" dirty="0"/>
              <a:t> from Template (no changes)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F232B-6835-19CA-2F9E-EA4E989E7F06}"/>
              </a:ext>
            </a:extLst>
          </p:cNvPr>
          <p:cNvSpPr txBox="1"/>
          <p:nvPr/>
        </p:nvSpPr>
        <p:spPr>
          <a:xfrm>
            <a:off x="8311243" y="2906486"/>
            <a:ext cx="35605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Web site rescales when</a:t>
            </a:r>
          </a:p>
          <a:p>
            <a:r>
              <a:rPr lang="en-US" dirty="0"/>
              <a:t>the window size changes and</a:t>
            </a:r>
          </a:p>
          <a:p>
            <a:r>
              <a:rPr lang="en-US" dirty="0"/>
              <a:t>displays fine on a phone with a</a:t>
            </a:r>
          </a:p>
          <a:p>
            <a:r>
              <a:rPr lang="en-US" dirty="0"/>
              <a:t>Hamberger menu for navigation.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next step we will tailor</a:t>
            </a:r>
          </a:p>
          <a:p>
            <a:r>
              <a:rPr lang="en-US" dirty="0"/>
              <a:t>the web site with personal</a:t>
            </a:r>
          </a:p>
          <a:p>
            <a:r>
              <a:rPr lang="en-US" dirty="0"/>
              <a:t>Information.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D7960-CA8E-BEF5-3882-9903E63E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25" y="2139043"/>
            <a:ext cx="6575916" cy="44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0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399F-E34C-9CD1-0CED-30153D45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_</a:t>
            </a:r>
            <a:r>
              <a:rPr lang="en-US" dirty="0" err="1"/>
              <a:t>config.yml</a:t>
            </a:r>
            <a:r>
              <a:rPr lang="en-US" dirty="0"/>
              <a:t> in your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DB75-2691-2C16-2BA5-BE694333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59388"/>
            <a:ext cx="9613861" cy="7931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Clone your repo in a local file folder like you would for code.</a:t>
            </a:r>
            <a:br>
              <a:rPr lang="en-US" dirty="0"/>
            </a:br>
            <a:r>
              <a:rPr lang="en-US" dirty="0"/>
              <a:t>2. Edit the following attributes in the _</a:t>
            </a:r>
            <a:r>
              <a:rPr lang="en-US" dirty="0" err="1"/>
              <a:t>config.yml</a:t>
            </a:r>
            <a:r>
              <a:rPr lang="en-US" dirty="0"/>
              <a:t> YAML file: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A29EF4-3EE6-5AE5-05AA-454BCDC97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22539"/>
              </p:ext>
            </p:extLst>
          </p:nvPr>
        </p:nvGraphicFramePr>
        <p:xfrm>
          <a:off x="596330" y="2716123"/>
          <a:ext cx="8905212" cy="4057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606">
                  <a:extLst>
                    <a:ext uri="{9D8B030D-6E8A-4147-A177-3AD203B41FA5}">
                      <a16:colId xmlns:a16="http://schemas.microsoft.com/office/drawing/2014/main" val="2008454787"/>
                    </a:ext>
                  </a:extLst>
                </a:gridCol>
                <a:gridCol w="4452606">
                  <a:extLst>
                    <a:ext uri="{9D8B030D-6E8A-4147-A177-3AD203B41FA5}">
                      <a16:colId xmlns:a16="http://schemas.microsoft.com/office/drawing/2014/main" val="3060058296"/>
                    </a:ext>
                  </a:extLst>
                </a:gridCol>
              </a:tblGrid>
              <a:tr h="448959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Value/Description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4358"/>
                  </a:ext>
                </a:extLst>
              </a:tr>
              <a:tr h="349214">
                <a:tc>
                  <a:txBody>
                    <a:bodyPr/>
                    <a:lstStyle/>
                    <a:p>
                      <a:r>
                        <a:rPr lang="en-US" dirty="0"/>
                        <a:t>-title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 Hasling / Research Software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32498"/>
                  </a:ext>
                </a:extLst>
              </a:tr>
              <a:tr h="410644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https://&lt;account&gt;.</a:t>
                      </a:r>
                      <a:r>
                        <a:rPr lang="en-US" dirty="0" err="1"/>
                        <a:t>github.io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9608"/>
                  </a:ext>
                </a:extLst>
              </a:tr>
              <a:tr h="349214">
                <a:tc>
                  <a:txBody>
                    <a:bodyPr/>
                    <a:lstStyle/>
                    <a:p>
                      <a:r>
                        <a:rPr lang="en-US" dirty="0"/>
                        <a:t>-repository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&lt;account&gt;/&lt;account&gt;.</a:t>
                      </a:r>
                      <a:r>
                        <a:rPr lang="en-US" dirty="0" err="1"/>
                        <a:t>github.io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68125"/>
                  </a:ext>
                </a:extLst>
              </a:tr>
              <a:tr h="349214">
                <a:tc>
                  <a:txBody>
                    <a:bodyPr/>
                    <a:lstStyle/>
                    <a:p>
                      <a:r>
                        <a:rPr lang="en-US" dirty="0"/>
                        <a:t>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“Bill Hasling”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76406"/>
                  </a:ext>
                </a:extLst>
              </a:tr>
              <a:tr h="2100990">
                <a:tc>
                  <a:txBody>
                    <a:bodyPr/>
                    <a:lstStyle/>
                    <a:p>
                      <a:r>
                        <a:rPr lang="en-US" dirty="0"/>
                        <a:t>author:</a:t>
                      </a:r>
                      <a:br>
                        <a:rPr lang="en-US" dirty="0"/>
                      </a:br>
                      <a:r>
                        <a:rPr lang="en-US" dirty="0"/>
                        <a:t>   avatar:</a:t>
                      </a:r>
                    </a:p>
                    <a:p>
                      <a:r>
                        <a:rPr lang="en-US" dirty="0"/>
                        <a:t>   name:</a:t>
                      </a:r>
                      <a:br>
                        <a:rPr lang="en-US" dirty="0"/>
                      </a:br>
                      <a:r>
                        <a:rPr lang="en-US" dirty="0"/>
                        <a:t>   location:</a:t>
                      </a:r>
                      <a:br>
                        <a:rPr lang="en-US" dirty="0"/>
                      </a:br>
                      <a:r>
                        <a:rPr lang="en-US" dirty="0"/>
                        <a:t>   employer:</a:t>
                      </a:r>
                      <a:br>
                        <a:rPr lang="en-US" dirty="0"/>
                      </a:br>
                      <a:r>
                        <a:rPr lang="en-US" dirty="0"/>
                        <a:t>   email:</a:t>
                      </a:r>
                    </a:p>
                    <a:p>
                      <a:r>
                        <a:rPr lang="en-US" dirty="0"/>
                        <a:t>   bio: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“&lt;</a:t>
                      </a:r>
                      <a:r>
                        <a:rPr lang="en-US" dirty="0" err="1"/>
                        <a:t>photo.jpg</a:t>
                      </a:r>
                      <a:r>
                        <a:rPr lang="en-US" dirty="0"/>
                        <a:t>&gt;”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“Bill Hasling”</a:t>
                      </a:r>
                      <a:br>
                        <a:rPr lang="en-US" dirty="0"/>
                      </a:br>
                      <a:r>
                        <a:rPr lang="en-US" dirty="0"/>
                        <a:t>“Princeton, NJ”</a:t>
                      </a:r>
                      <a:br>
                        <a:rPr lang="en-US" dirty="0"/>
                      </a:br>
                      <a:r>
                        <a:rPr lang="en-US" dirty="0"/>
                        <a:t>”Princeton University”</a:t>
                      </a:r>
                      <a:br>
                        <a:rPr lang="en-US" dirty="0"/>
                      </a:br>
                      <a:r>
                        <a:rPr lang="en-US" dirty="0"/>
                        <a:t>“&lt;</a:t>
                      </a:r>
                      <a:r>
                        <a:rPr lang="en-US" dirty="0" err="1"/>
                        <a:t>emailaddress</a:t>
                      </a:r>
                      <a:r>
                        <a:rPr lang="en-US" dirty="0"/>
                        <a:t>&gt;”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bhasling@gmail.com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121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DC89949-C27B-300C-9D0A-367B5170888C}"/>
              </a:ext>
            </a:extLst>
          </p:cNvPr>
          <p:cNvSpPr txBox="1"/>
          <p:nvPr/>
        </p:nvSpPr>
        <p:spPr>
          <a:xfrm>
            <a:off x="9942653" y="4945775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photo file</a:t>
            </a:r>
          </a:p>
          <a:p>
            <a:r>
              <a:rPr lang="en-US" dirty="0"/>
              <a:t>to</a:t>
            </a:r>
          </a:p>
          <a:p>
            <a:r>
              <a:rPr lang="en-US" dirty="0"/>
              <a:t>“files”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05064E-6AEC-8BBC-D7A3-AD171FFEABD6}"/>
              </a:ext>
            </a:extLst>
          </p:cNvPr>
          <p:cNvCxnSpPr>
            <a:cxnSpLocks/>
          </p:cNvCxnSpPr>
          <p:nvPr/>
        </p:nvCxnSpPr>
        <p:spPr>
          <a:xfrm>
            <a:off x="6822831" y="5165694"/>
            <a:ext cx="3119822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1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9BE8-7061-D9F3-5235-4756878B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template main page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C94C-DF76-63AD-A556-0C74A93C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128356" cy="4373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Edit the “</a:t>
            </a:r>
            <a:r>
              <a:rPr lang="en-US" dirty="0" err="1"/>
              <a:t>about.md</a:t>
            </a:r>
            <a:r>
              <a:rPr lang="en-US" dirty="0"/>
              <a:t>” file in the “_pages” folder.</a:t>
            </a:r>
            <a:br>
              <a:rPr lang="en-US" dirty="0"/>
            </a:br>
            <a:r>
              <a:rPr lang="en-US" dirty="0"/>
              <a:t>This is a markdown file that contains the initial page of your personal web site. For example,</a:t>
            </a:r>
          </a:p>
          <a:p>
            <a:pPr marL="0" indent="0">
              <a:buNone/>
            </a:pPr>
            <a:r>
              <a:rPr lang="en-US" dirty="0"/>
              <a:t>	Interests</a:t>
            </a:r>
          </a:p>
          <a:p>
            <a:pPr marL="0" indent="0">
              <a:buNone/>
            </a:pPr>
            <a:r>
              <a:rPr lang="en-US" dirty="0"/>
              <a:t>	=====</a:t>
            </a:r>
          </a:p>
          <a:p>
            <a:pPr marL="0" indent="0">
              <a:buNone/>
            </a:pPr>
            <a:r>
              <a:rPr lang="en-US" dirty="0"/>
              <a:t>	These are my interests.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Recent Experience</a:t>
            </a:r>
          </a:p>
          <a:p>
            <a:pPr marL="0" indent="0">
              <a:buNone/>
            </a:pPr>
            <a:r>
              <a:rPr lang="en-US" dirty="0"/>
              <a:t>	=====</a:t>
            </a:r>
          </a:p>
          <a:p>
            <a:pPr marL="0" indent="0">
              <a:buNone/>
            </a:pPr>
            <a:r>
              <a:rPr lang="en-US" dirty="0"/>
              <a:t>	This is what I have doing lately…</a:t>
            </a:r>
          </a:p>
        </p:txBody>
      </p:sp>
    </p:spTree>
    <p:extLst>
      <p:ext uri="{BB962C8B-B14F-4D97-AF65-F5344CB8AC3E}">
        <p14:creationId xmlns:p14="http://schemas.microsoft.com/office/powerpoint/2010/main" val="182414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2233-F72B-B976-7EEB-C5FDCB89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_</a:t>
            </a:r>
            <a:r>
              <a:rPr lang="en-US" dirty="0" err="1"/>
              <a:t>config.yml</a:t>
            </a:r>
            <a:r>
              <a:rPr lang="en-US" dirty="0"/>
              <a:t> for Social Media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79B4-E592-F7A3-71E1-C015B8B2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04750" cy="4259870"/>
          </a:xfrm>
        </p:spPr>
        <p:txBody>
          <a:bodyPr/>
          <a:lstStyle/>
          <a:p>
            <a:r>
              <a:rPr lang="en-US" dirty="0"/>
              <a:t>Remove lines for social media entries you do NOT have:</a:t>
            </a:r>
            <a:br>
              <a:rPr lang="en-US" dirty="0"/>
            </a:br>
            <a:r>
              <a:rPr lang="en-US" dirty="0" err="1"/>
              <a:t>E.g</a:t>
            </a:r>
            <a:br>
              <a:rPr lang="en-US" dirty="0"/>
            </a:br>
            <a:r>
              <a:rPr lang="en-US" strike="sngStrike" dirty="0"/>
              <a:t>	</a:t>
            </a:r>
            <a:r>
              <a:rPr lang="en-US" strike="sngStrike" dirty="0" err="1"/>
              <a:t>arxiv</a:t>
            </a:r>
            <a:r>
              <a:rPr lang="en-US" strike="sngStrike" dirty="0"/>
              <a:t>             : # URL - Update with the correct link to you</a:t>
            </a:r>
            <a:br>
              <a:rPr lang="en-US" strike="sngStrike" dirty="0"/>
            </a:br>
            <a:r>
              <a:rPr lang="en-US" strike="sngStrike" dirty="0"/>
              <a:t>	</a:t>
            </a:r>
            <a:r>
              <a:rPr lang="en-US" strike="sngStrike" dirty="0" err="1"/>
              <a:t>orcid</a:t>
            </a:r>
            <a:r>
              <a:rPr lang="en-US" strike="sngStrike" dirty="0"/>
              <a:t>             : </a:t>
            </a:r>
            <a:r>
              <a:rPr lang="en-US" strike="sngStrike" dirty="0">
                <a:hlinkClick r:id="rId3"/>
              </a:rPr>
              <a:t>http://orcid.org/yourorcidurl</a:t>
            </a:r>
            <a:br>
              <a:rPr lang="en-US" strike="sngStrike" dirty="0"/>
            </a:br>
            <a:r>
              <a:rPr lang="en-US" strike="sngStrike" dirty="0"/>
              <a:t>	</a:t>
            </a:r>
            <a:r>
              <a:rPr lang="en-US" strike="sngStrike" dirty="0" err="1"/>
              <a:t>bluesky</a:t>
            </a:r>
            <a:r>
              <a:rPr lang="en-US" strike="sngStrike" dirty="0"/>
              <a:t>          : "</a:t>
            </a:r>
            <a:r>
              <a:rPr lang="en-US" strike="sngStrike" dirty="0" err="1"/>
              <a:t>bsky.app</a:t>
            </a:r>
            <a:r>
              <a:rPr lang="en-US" strike="sngStrike" dirty="0"/>
              <a:t>" # Replace this with you Bluesky username</a:t>
            </a:r>
          </a:p>
          <a:p>
            <a:pPr marL="0" indent="0">
              <a:buNone/>
            </a:pPr>
            <a:r>
              <a:rPr lang="en-US" dirty="0"/>
              <a:t>Update ones you do have: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dirty="0"/>
              <a:t>	email                : </a:t>
            </a:r>
            <a:r>
              <a:rPr lang="en-US" b="0" dirty="0"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effectLst/>
                <a:latin typeface="Menlo" panose="020B0609030804020204" pitchFamily="49" charset="0"/>
              </a:rPr>
              <a:t>bhasling@gmail.com</a:t>
            </a:r>
            <a:r>
              <a:rPr lang="en-US" b="0" dirty="0">
                <a:effectLst/>
                <a:latin typeface="Menlo" panose="020B0609030804020204" pitchFamily="49" charset="0"/>
              </a:rPr>
              <a:t>”</a:t>
            </a:r>
            <a:br>
              <a:rPr lang="en-US" b="0" dirty="0">
                <a:effectLst/>
                <a:latin typeface="Menlo" panose="020B0609030804020204" pitchFamily="49" charset="0"/>
              </a:rPr>
            </a:b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dirty="0"/>
              <a:t>	</a:t>
            </a:r>
            <a:r>
              <a:rPr lang="en-US" dirty="0" err="1"/>
              <a:t>github</a:t>
            </a:r>
            <a:r>
              <a:rPr lang="en-US" dirty="0"/>
              <a:t>              : </a:t>
            </a:r>
            <a:r>
              <a:rPr lang="en-US" b="0" dirty="0"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effectLst/>
                <a:latin typeface="Menlo" panose="020B0609030804020204" pitchFamily="49" charset="0"/>
              </a:rPr>
              <a:t>bhasling</a:t>
            </a:r>
            <a:r>
              <a:rPr lang="en-US" b="0" dirty="0">
                <a:effectLst/>
                <a:latin typeface="Menlo" panose="020B060903080402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linkedin</a:t>
            </a:r>
            <a:r>
              <a:rPr lang="en-US" dirty="0"/>
              <a:t>            : </a:t>
            </a:r>
            <a:r>
              <a:rPr lang="en-US" b="0" dirty="0">
                <a:effectLst/>
                <a:latin typeface="Menlo" panose="020B0609030804020204" pitchFamily="49" charset="0"/>
              </a:rPr>
              <a:t>"</a:t>
            </a:r>
            <a:r>
              <a:rPr lang="en-US" dirty="0"/>
              <a:t>bill-hasling-970954b</a:t>
            </a:r>
            <a:r>
              <a:rPr lang="en-US" b="0" dirty="0">
                <a:effectLst/>
                <a:latin typeface="Menlo" panose="020B0609030804020204" pitchFamily="49" charset="0"/>
              </a:rPr>
              <a:t>"</a:t>
            </a:r>
            <a:endParaRPr lang="en-US" dirty="0"/>
          </a:p>
          <a:p>
            <a:pPr marL="0" indent="0">
              <a:buNone/>
            </a:pP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8972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4EF1-5247-7EDA-2489-11E53759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_data/</a:t>
            </a:r>
            <a:r>
              <a:rPr lang="en-US" dirty="0" err="1"/>
              <a:t>navigation.yml</a:t>
            </a:r>
            <a:r>
              <a:rPr lang="en-US" dirty="0"/>
              <a:t> file (toolbar)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A16F-4DF4-4853-412B-A5D811BFF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22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Edit the </a:t>
            </a:r>
            <a:r>
              <a:rPr lang="en-US" dirty="0" err="1"/>
              <a:t>navigation.yml</a:t>
            </a:r>
            <a:r>
              <a:rPr lang="en-US" dirty="0"/>
              <a:t> file to:</a:t>
            </a:r>
          </a:p>
          <a:p>
            <a:r>
              <a:rPr lang="en-US" dirty="0"/>
              <a:t>Remove unnecessary menu items from tool bar</a:t>
            </a:r>
          </a:p>
          <a:p>
            <a:r>
              <a:rPr lang="en-US" dirty="0"/>
              <a:t>Re-order items in tool bar</a:t>
            </a:r>
          </a:p>
          <a:p>
            <a:endParaRPr lang="en-US" dirty="0"/>
          </a:p>
          <a:p>
            <a:pPr>
              <a:lnSpc>
                <a:spcPts val="1350"/>
              </a:lnSpc>
              <a:buNone/>
            </a:pPr>
            <a:r>
              <a:rPr lang="en-US" dirty="0"/>
              <a:t>Add your “</a:t>
            </a:r>
            <a:r>
              <a:rPr lang="en-US" dirty="0" err="1"/>
              <a:t>CV.pdf</a:t>
            </a:r>
            <a:r>
              <a:rPr lang="en-US" dirty="0"/>
              <a:t>” to files folder of repo and change </a:t>
            </a:r>
            <a:r>
              <a:rPr lang="en-US" dirty="0" err="1"/>
              <a:t>navigation.yml</a:t>
            </a:r>
            <a:endParaRPr lang="en-US" dirty="0"/>
          </a:p>
          <a:p>
            <a:pPr>
              <a:lnSpc>
                <a:spcPts val="1350"/>
              </a:lnSpc>
              <a:buNone/>
            </a:pPr>
            <a:br>
              <a:rPr lang="en-US" dirty="0"/>
            </a:br>
            <a:r>
              <a:rPr lang="en-US" b="0" dirty="0">
                <a:effectLst/>
                <a:latin typeface="Menlo" panose="020B0609030804020204" pitchFamily="49" charset="0"/>
              </a:rPr>
              <a:t>- title: "CV"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  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url</a:t>
            </a:r>
            <a:r>
              <a:rPr lang="en-US" b="0" dirty="0">
                <a:effectLst/>
                <a:latin typeface="Menlo" panose="020B0609030804020204" pitchFamily="49" charset="0"/>
              </a:rPr>
              <a:t>: /files/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CV.pdf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br>
              <a:rPr lang="en-US" dirty="0">
                <a:latin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</a:rPr>
              <a:t>Add your CV into /files/</a:t>
            </a:r>
            <a:r>
              <a:rPr lang="en-US" dirty="0" err="1">
                <a:latin typeface="Menlo" panose="020B0609030804020204" pitchFamily="49" charset="0"/>
              </a:rPr>
              <a:t>CV.pdf</a:t>
            </a:r>
            <a:r>
              <a:rPr lang="en-US" dirty="0">
                <a:latin typeface="Menlo" panose="020B0609030804020204" pitchFamily="49" charset="0"/>
              </a:rPr>
              <a:t> in your repo.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dirty="0">
                <a:latin typeface="Menlo" panose="020B0609030804020204" pitchFamily="49" charset="0"/>
              </a:rPr>
              <a:t>or remove the CV entry in </a:t>
            </a:r>
            <a:r>
              <a:rPr lang="en-US" dirty="0" err="1">
                <a:latin typeface="Menlo" panose="020B0609030804020204" pitchFamily="49" charset="0"/>
              </a:rPr>
              <a:t>navigation.yaml</a:t>
            </a:r>
            <a:r>
              <a:rPr lang="en-US" dirty="0">
                <a:latin typeface="Menlo" panose="020B0609030804020204" pitchFamily="49" charset="0"/>
              </a:rPr>
              <a:t>.</a:t>
            </a:r>
            <a:br>
              <a:rPr lang="en-US" dirty="0">
                <a:latin typeface="Menlo" panose="020B0609030804020204" pitchFamily="49" charset="0"/>
              </a:rPr>
            </a:b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56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86FE-FA10-6C04-9D3C-A14DA611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Folders Associated with Toolbar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8FE1-EE66-CA67-C95E-C71816D1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67230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Edit folder “_publications”, “_talks”, “_teaching” that are relevant to you,</a:t>
            </a:r>
          </a:p>
          <a:p>
            <a:r>
              <a:rPr lang="en-US" dirty="0"/>
              <a:t>Remove template .md files from the folder.</a:t>
            </a:r>
          </a:p>
          <a:p>
            <a:r>
              <a:rPr lang="en-US" dirty="0"/>
              <a:t>Add .md files with your own publications.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(See _</a:t>
            </a:r>
            <a:r>
              <a:rPr lang="en-US" dirty="0" err="1"/>
              <a:t>config.yml</a:t>
            </a:r>
            <a:r>
              <a:rPr lang="en-US" dirty="0"/>
              <a:t> “</a:t>
            </a:r>
            <a:r>
              <a:rPr lang="en-US" dirty="0" err="1"/>
              <a:t>publication_categories</a:t>
            </a:r>
            <a:r>
              <a:rPr lang="en-US" dirty="0"/>
              <a:t>:” for publication categories)</a:t>
            </a:r>
          </a:p>
        </p:txBody>
      </p:sp>
    </p:spTree>
    <p:extLst>
      <p:ext uri="{BB962C8B-B14F-4D97-AF65-F5344CB8AC3E}">
        <p14:creationId xmlns:p14="http://schemas.microsoft.com/office/powerpoint/2010/main" val="335037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0D94-11CB-9B6C-14A4-B4F7DE65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Add Background Color to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210A-5280-18B1-B0B6-18CD9796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78" y="2206243"/>
            <a:ext cx="9492379" cy="452112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+mj-lt"/>
              </a:rPr>
              <a:t>Change the file /_sass/layout/_</a:t>
            </a:r>
            <a:r>
              <a:rPr lang="en-US" sz="2800" dirty="0" err="1">
                <a:latin typeface="+mj-lt"/>
              </a:rPr>
              <a:t>masthead.scss</a:t>
            </a:r>
            <a:endParaRPr lang="en-US" sz="2800" dirty="0">
              <a:latin typeface="+mj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900" dirty="0">
                <a:latin typeface="+mj-lt"/>
              </a:rPr>
              <a:t>	.masthead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900" b="0" dirty="0">
                <a:effectLst/>
                <a:latin typeface="+mj-lt"/>
              </a:rPr>
              <a:t>	background: var(--global-link-color);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900" dirty="0">
              <a:latin typeface="+mj-lt"/>
            </a:endParaRPr>
          </a:p>
          <a:p>
            <a:pPr marL="0" indent="0">
              <a:lnSpc>
                <a:spcPts val="1350"/>
              </a:lnSpc>
              <a:spcBef>
                <a:spcPts val="1200"/>
              </a:spcBef>
              <a:buNone/>
            </a:pPr>
            <a:r>
              <a:rPr lang="en-US" sz="1900" b="0" dirty="0">
                <a:effectLst/>
                <a:latin typeface="+mj-lt"/>
                <a:cs typeface="Courier New" panose="02070309020205020404" pitchFamily="49" charset="0"/>
              </a:rPr>
              <a:t>	.</a:t>
            </a:r>
            <a:r>
              <a:rPr lang="en-US" sz="1900" b="0" dirty="0" err="1">
                <a:effectLst/>
                <a:latin typeface="+mj-lt"/>
                <a:cs typeface="Courier New" panose="02070309020205020404" pitchFamily="49" charset="0"/>
              </a:rPr>
              <a:t>masthead__menu</a:t>
            </a:r>
            <a:r>
              <a:rPr lang="en-US" sz="1900" b="0" dirty="0">
                <a:effectLst/>
                <a:latin typeface="+mj-lt"/>
                <a:cs typeface="Courier New" panose="02070309020205020404" pitchFamily="49" charset="0"/>
              </a:rPr>
              <a:t>-item {</a:t>
            </a:r>
          </a:p>
          <a:p>
            <a:pPr marL="0" indent="0">
              <a:lnSpc>
                <a:spcPts val="1350"/>
              </a:lnSpc>
              <a:spcBef>
                <a:spcPts val="1200"/>
              </a:spcBef>
              <a:buNone/>
            </a:pPr>
            <a:r>
              <a:rPr lang="en-US" sz="1900" b="0" dirty="0">
                <a:effectLst/>
                <a:latin typeface="+mj-lt"/>
                <a:cs typeface="Courier New" panose="02070309020205020404" pitchFamily="49" charset="0"/>
              </a:rPr>
              <a:t>	background: var(--global-link-color);</a:t>
            </a:r>
          </a:p>
          <a:p>
            <a:pPr marL="0" indent="0">
              <a:lnSpc>
                <a:spcPts val="1350"/>
              </a:lnSpc>
              <a:spcBef>
                <a:spcPts val="1200"/>
              </a:spcBef>
              <a:buNone/>
            </a:pPr>
            <a:r>
              <a:rPr lang="en-US" sz="1900" b="0" dirty="0">
                <a:effectLst/>
                <a:latin typeface="+mj-lt"/>
                <a:cs typeface="Courier New" panose="02070309020205020404" pitchFamily="49" charset="0"/>
              </a:rPr>
              <a:t>	</a:t>
            </a:r>
            <a:r>
              <a:rPr lang="en-US" sz="1900" b="0" dirty="0" err="1">
                <a:effectLst/>
                <a:latin typeface="+mj-lt"/>
                <a:cs typeface="Courier New" panose="02070309020205020404" pitchFamily="49" charset="0"/>
              </a:rPr>
              <a:t>color:var</a:t>
            </a:r>
            <a:r>
              <a:rPr lang="en-US" sz="1900" b="0" dirty="0">
                <a:effectLst/>
                <a:latin typeface="+mj-lt"/>
                <a:cs typeface="Courier New" panose="02070309020205020404" pitchFamily="49" charset="0"/>
              </a:rPr>
              <a:t>(--global-masthead-link-color);</a:t>
            </a:r>
            <a:endParaRPr lang="en-US" sz="19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800" dirty="0">
              <a:latin typeface="+mj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+mj-lt"/>
              </a:rPr>
              <a:t>Change the file /_sass/layout/_</a:t>
            </a:r>
            <a:r>
              <a:rPr lang="en-US" sz="2800" dirty="0" err="1">
                <a:latin typeface="+mj-lt"/>
              </a:rPr>
              <a:t>navigation.scss</a:t>
            </a:r>
            <a:endParaRPr lang="en-US" sz="2800" dirty="0">
              <a:latin typeface="+mj-lt"/>
            </a:endParaRPr>
          </a:p>
          <a:p>
            <a:pPr marL="0">
              <a:lnSpc>
                <a:spcPts val="1350"/>
              </a:lnSpc>
              <a:spcBef>
                <a:spcPts val="1200"/>
              </a:spcBef>
              <a:buNone/>
            </a:pPr>
            <a:r>
              <a:rPr lang="en-US" sz="1900" b="0" dirty="0">
                <a:effectLst/>
                <a:latin typeface="+mj-lt"/>
              </a:rPr>
              <a:t>	.greedy-nav {</a:t>
            </a:r>
          </a:p>
          <a:p>
            <a:pPr marL="0">
              <a:lnSpc>
                <a:spcPts val="1350"/>
              </a:lnSpc>
              <a:spcBef>
                <a:spcPts val="1200"/>
              </a:spcBef>
              <a:buNone/>
            </a:pPr>
            <a:r>
              <a:rPr lang="en-US" sz="1900" b="0" dirty="0">
                <a:effectLst/>
                <a:latin typeface="+mj-lt"/>
              </a:rPr>
              <a:t>	background: var(--global-link-color);</a:t>
            </a:r>
          </a:p>
          <a:p>
            <a:pPr marL="0" indent="0">
              <a:lnSpc>
                <a:spcPts val="1350"/>
              </a:lnSpc>
              <a:spcBef>
                <a:spcPts val="1200"/>
              </a:spcBef>
              <a:buNone/>
            </a:pPr>
            <a:r>
              <a:rPr lang="en-US" sz="1900" b="0" dirty="0">
                <a:effectLst/>
                <a:latin typeface="+mj-lt"/>
              </a:rPr>
              <a:t>	color: var(--global-masthead-link-color);</a:t>
            </a:r>
          </a:p>
          <a:p>
            <a:pPr marL="0" indent="0">
              <a:lnSpc>
                <a:spcPts val="1350"/>
              </a:lnSpc>
              <a:buNone/>
            </a:pPr>
            <a:endParaRPr lang="en-US" sz="16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966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76F0-35A0-F114-89C3-695033A8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White text for New Colored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8BB6-1001-73A3-DD1F-DEEC3E37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9530"/>
            <a:ext cx="9613861" cy="3599316"/>
          </a:xfrm>
        </p:spPr>
        <p:txBody>
          <a:bodyPr/>
          <a:lstStyle/>
          <a:p>
            <a:pPr marL="0" indent="0">
              <a:lnSpc>
                <a:spcPts val="1350"/>
              </a:lnSpc>
              <a:buNone/>
            </a:pPr>
            <a:endParaRPr lang="en-US" sz="2800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b="0" dirty="0">
                <a:effectLst/>
                <a:latin typeface="+mj-lt"/>
              </a:rPr>
              <a:t>Change the file /_sass/theme/_</a:t>
            </a:r>
            <a:r>
              <a:rPr lang="en-US" b="0" dirty="0" err="1">
                <a:effectLst/>
                <a:latin typeface="+mj-lt"/>
              </a:rPr>
              <a:t>default.scss</a:t>
            </a:r>
            <a:endParaRPr lang="en-US" b="0" dirty="0">
              <a:effectLst/>
              <a:latin typeface="+mj-lt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2000" b="0" dirty="0">
                <a:effectLst/>
                <a:latin typeface="Menlo" panose="020B0609030804020204" pitchFamily="49" charset="0"/>
              </a:rPr>
              <a:t>	-global-masthead-link-color : white;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 the file /_sass/theme/_</a:t>
            </a:r>
            <a:r>
              <a:rPr lang="en-US" dirty="0" err="1"/>
              <a:t>dark.scss</a:t>
            </a:r>
            <a:endParaRPr lang="en-US" dirty="0"/>
          </a:p>
          <a:p>
            <a:pPr marL="0" indent="0">
              <a:buNone/>
            </a:pPr>
            <a:r>
              <a:rPr lang="en-US" sz="2000" b="0" dirty="0">
                <a:effectLst/>
                <a:latin typeface="Menlo" panose="020B0609030804020204" pitchFamily="49" charset="0"/>
              </a:rPr>
              <a:t>	-global-masthead-link-color : white;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6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AEE9-6677-BA01-102B-0C480C8A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Might I want a Personal Web 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05E0-8C92-014C-4575-B0252AF6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a Scientific/Professional presence in the cloud</a:t>
            </a:r>
          </a:p>
          <a:p>
            <a:r>
              <a:rPr lang="en-US" dirty="0"/>
              <a:t>Help people learn who you are</a:t>
            </a:r>
          </a:p>
          <a:p>
            <a:pPr lvl="1"/>
            <a:r>
              <a:rPr lang="en-US" dirty="0"/>
              <a:t>Help facilitate collaboration with colleagues (build a network)</a:t>
            </a:r>
          </a:p>
          <a:p>
            <a:pPr lvl="1"/>
            <a:r>
              <a:rPr lang="en-US" dirty="0"/>
              <a:t>Help with job or post doc applications</a:t>
            </a:r>
          </a:p>
          <a:p>
            <a:r>
              <a:rPr lang="en-US" dirty="0"/>
              <a:t>Record your 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1351905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69C0-FBF9-4AC8-8026-ECD3BF0A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Change Heading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039E-11A9-0205-2E21-1866F199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350"/>
              </a:lnSpc>
              <a:buNone/>
            </a:pPr>
            <a:endParaRPr lang="en-US" b="0" dirty="0">
              <a:effectLst/>
              <a:latin typeface="+mj-lt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b="0" dirty="0">
                <a:effectLst/>
                <a:latin typeface="+mj-lt"/>
              </a:rPr>
              <a:t>If you </a:t>
            </a:r>
            <a:r>
              <a:rPr lang="en-US" dirty="0">
                <a:latin typeface="+mj-lt"/>
              </a:rPr>
              <a:t>want </a:t>
            </a:r>
            <a:r>
              <a:rPr lang="en-US" b="0" dirty="0">
                <a:effectLst/>
                <a:latin typeface="+mj-lt"/>
              </a:rPr>
              <a:t>you can change the color of the page heading.</a:t>
            </a:r>
            <a:br>
              <a:rPr lang="en-US" b="0" dirty="0">
                <a:effectLst/>
                <a:latin typeface="+mj-lt"/>
              </a:rPr>
            </a:br>
            <a:endParaRPr lang="en-US" b="0" dirty="0">
              <a:effectLst/>
              <a:latin typeface="+mj-lt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b="0" dirty="0">
                <a:effectLst/>
                <a:latin typeface="+mj-lt"/>
              </a:rPr>
              <a:t>Change files /_sass/theme/_</a:t>
            </a:r>
            <a:r>
              <a:rPr lang="en-US" b="0" dirty="0" err="1">
                <a:effectLst/>
                <a:latin typeface="+mj-lt"/>
              </a:rPr>
              <a:t>default.scss</a:t>
            </a:r>
            <a:endParaRPr lang="en-US" b="0" dirty="0">
              <a:effectLst/>
              <a:latin typeface="+mj-lt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2000" b="0" dirty="0">
                <a:effectLst/>
                <a:latin typeface="Menlo" panose="020B0609030804020204" pitchFamily="49" charset="0"/>
              </a:rPr>
              <a:t>	--global-link-color : orange;</a:t>
            </a:r>
          </a:p>
          <a:p>
            <a:pPr marL="0" indent="0">
              <a:lnSpc>
                <a:spcPts val="1350"/>
              </a:lnSpc>
              <a:buNone/>
            </a:pPr>
            <a:endParaRPr lang="en-US" sz="20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 file /_sass/theme/_</a:t>
            </a:r>
            <a:r>
              <a:rPr lang="en-US" dirty="0" err="1"/>
              <a:t>dark.scss</a:t>
            </a:r>
            <a:endParaRPr lang="en-US" dirty="0"/>
          </a:p>
          <a:p>
            <a:pPr marL="0" indent="0">
              <a:buNone/>
            </a:pPr>
            <a:r>
              <a:rPr lang="en-US" sz="2000" b="0" dirty="0">
                <a:effectLst/>
                <a:latin typeface="Menlo" panose="020B0609030804020204" pitchFamily="49" charset="0"/>
              </a:rPr>
              <a:t>	--global-link-color : orange;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3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47A5-1C9F-8D8C-F04E-4D0C5077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Committing Site Changes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416C8-8850-089B-E1B5-4066772FEAFA}"/>
              </a:ext>
            </a:extLst>
          </p:cNvPr>
          <p:cNvSpPr txBox="1"/>
          <p:nvPr/>
        </p:nvSpPr>
        <p:spPr>
          <a:xfrm>
            <a:off x="8507186" y="3493550"/>
            <a:ext cx="2279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for dark mode</a:t>
            </a:r>
          </a:p>
          <a:p>
            <a:br>
              <a:rPr lang="en-US" dirty="0"/>
            </a:br>
            <a:r>
              <a:rPr lang="en-US" dirty="0"/>
              <a:t>Click to open </a:t>
            </a:r>
            <a:r>
              <a:rPr lang="en-US" dirty="0" err="1"/>
              <a:t>CV.pdf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13507-4315-6B1A-D0A8-DDDF5186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8" y="2037144"/>
            <a:ext cx="7097358" cy="469932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064E06-1ABA-B654-FD0F-D9FDD0158113}"/>
              </a:ext>
            </a:extLst>
          </p:cNvPr>
          <p:cNvCxnSpPr>
            <a:cxnSpLocks/>
          </p:cNvCxnSpPr>
          <p:nvPr/>
        </p:nvCxnSpPr>
        <p:spPr>
          <a:xfrm flipH="1" flipV="1">
            <a:off x="6412375" y="2777924"/>
            <a:ext cx="2094811" cy="14667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968D35-A81C-197A-E55E-A16CEEAD2FC6}"/>
              </a:ext>
            </a:extLst>
          </p:cNvPr>
          <p:cNvCxnSpPr>
            <a:cxnSpLocks/>
          </p:cNvCxnSpPr>
          <p:nvPr/>
        </p:nvCxnSpPr>
        <p:spPr>
          <a:xfrm flipH="1" flipV="1">
            <a:off x="6933235" y="2777924"/>
            <a:ext cx="1573951" cy="9613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04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AD5E-FD0D-E082-9EBF-6D9F2185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Syntax Error in Config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A814-3CA2-74A0-612B-027713FB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6" y="2308737"/>
            <a:ext cx="4206240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commit a syntax error</a:t>
            </a:r>
          </a:p>
          <a:p>
            <a:pPr marL="0" indent="0">
              <a:buNone/>
            </a:pPr>
            <a:r>
              <a:rPr lang="en-US" dirty="0"/>
              <a:t>the GitHub action will fail.</a:t>
            </a:r>
            <a:br>
              <a:rPr lang="en-US" dirty="0"/>
            </a:br>
            <a:r>
              <a:rPr lang="en-US" dirty="0"/>
              <a:t>This will look like nothing changed after your commit.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Look at the GitHub Action status to see the syntax error.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5D1A8-202B-8BC7-4DEC-7342299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14" y="2102908"/>
            <a:ext cx="6734070" cy="443308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99B64A-8ED4-F138-A5B3-709D50B5E16D}"/>
              </a:ext>
            </a:extLst>
          </p:cNvPr>
          <p:cNvCxnSpPr>
            <a:cxnSpLocks/>
          </p:cNvCxnSpPr>
          <p:nvPr/>
        </p:nvCxnSpPr>
        <p:spPr>
          <a:xfrm>
            <a:off x="4027714" y="4572000"/>
            <a:ext cx="3135086" cy="9144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92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CCE1-725F-6BF3-5384-52B02AA6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Syntax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6690-02EA-664B-E041-5D3DE3CC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2336873"/>
            <a:ext cx="3940629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Click error links in Git Hub Actions to get to build error log.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error message shows parse error in _</a:t>
            </a:r>
            <a:r>
              <a:rPr lang="en-US" dirty="0" err="1"/>
              <a:t>config.yml</a:t>
            </a:r>
            <a:r>
              <a:rPr lang="en-US" dirty="0"/>
              <a:t> on line 25.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 it was a missing closing quote in a 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C2DDA-6939-D3DA-62BB-01EC6F42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72" y="2263017"/>
            <a:ext cx="7772400" cy="430016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762E46-B936-9664-2ECD-8CB7F51E087C}"/>
              </a:ext>
            </a:extLst>
          </p:cNvPr>
          <p:cNvCxnSpPr>
            <a:cxnSpLocks/>
          </p:cNvCxnSpPr>
          <p:nvPr/>
        </p:nvCxnSpPr>
        <p:spPr>
          <a:xfrm>
            <a:off x="3766457" y="5486400"/>
            <a:ext cx="2525486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2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646A-E831-659D-E88C-BB0E340C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3B64B-1170-9364-D923-FCB2B57C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51" y="2353202"/>
            <a:ext cx="3614092" cy="430885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Hosting Options</a:t>
            </a:r>
          </a:p>
          <a:p>
            <a:pPr lvl="1"/>
            <a:r>
              <a:rPr lang="en-US" sz="2400" dirty="0"/>
              <a:t>GitHub Pages</a:t>
            </a:r>
          </a:p>
          <a:p>
            <a:pPr lvl="1"/>
            <a:r>
              <a:rPr lang="en-US" sz="2400" dirty="0"/>
              <a:t>Google Cloud</a:t>
            </a:r>
          </a:p>
          <a:p>
            <a:pPr lvl="1"/>
            <a:r>
              <a:rPr lang="en-US" sz="2400" dirty="0"/>
              <a:t>AWS S3</a:t>
            </a:r>
          </a:p>
          <a:p>
            <a:pPr lvl="1"/>
            <a:r>
              <a:rPr lang="en-US" sz="2400" dirty="0"/>
              <a:t>WIX</a:t>
            </a:r>
          </a:p>
          <a:p>
            <a:pPr lvl="1"/>
            <a:r>
              <a:rPr lang="en-US" sz="2400" dirty="0"/>
              <a:t>Squarespace</a:t>
            </a:r>
          </a:p>
          <a:p>
            <a:pPr lvl="1"/>
            <a:r>
              <a:rPr lang="en-US" sz="2400" dirty="0" err="1"/>
              <a:t>Hostinger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F03D0-0D60-00D5-B143-3457750BD724}"/>
              </a:ext>
            </a:extLst>
          </p:cNvPr>
          <p:cNvSpPr txBox="1"/>
          <p:nvPr/>
        </p:nvSpPr>
        <p:spPr>
          <a:xfrm>
            <a:off x="5487251" y="2353202"/>
            <a:ext cx="5938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Webpage Development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Html/</a:t>
            </a:r>
            <a:r>
              <a:rPr lang="en-US" sz="2400" dirty="0" err="1"/>
              <a:t>Javascript</a:t>
            </a:r>
            <a:r>
              <a:rPr lang="en-US" sz="2400" dirty="0"/>
              <a:t>/CSS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WordPress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28E5D-B88B-3825-A899-84B318ED6DF8}"/>
              </a:ext>
            </a:extLst>
          </p:cNvPr>
          <p:cNvSpPr txBox="1"/>
          <p:nvPr/>
        </p:nvSpPr>
        <p:spPr>
          <a:xfrm>
            <a:off x="574638" y="5478529"/>
            <a:ext cx="1126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presentation we are going to build it with GitHub Pages with an Open-Source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allows free hosting and development with simple markdown files.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could also host with GitHub pages using any development option (markdown is easier)</a:t>
            </a:r>
          </a:p>
        </p:txBody>
      </p:sp>
    </p:spTree>
    <p:extLst>
      <p:ext uri="{BB962C8B-B14F-4D97-AF65-F5344CB8AC3E}">
        <p14:creationId xmlns:p14="http://schemas.microsoft.com/office/powerpoint/2010/main" val="288791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4458-75EB-4BE4-7F71-3CFE6804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835279" cy="1080938"/>
          </a:xfrm>
        </p:spPr>
        <p:txBody>
          <a:bodyPr/>
          <a:lstStyle/>
          <a:p>
            <a:r>
              <a:rPr lang="en-US" dirty="0"/>
              <a:t>Steps for a Trivial Hosted GitHub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2CEA-846F-1A5C-933F-75B6EA58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80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Create a </a:t>
            </a:r>
            <a:r>
              <a:rPr lang="en-US" dirty="0" err="1"/>
              <a:t>github</a:t>
            </a:r>
            <a:r>
              <a:rPr lang="en-US" dirty="0"/>
              <a:t> personal account that will live after Princeton.</a:t>
            </a:r>
          </a:p>
          <a:p>
            <a:pPr marL="0" indent="0">
              <a:buNone/>
            </a:pPr>
            <a:r>
              <a:rPr lang="en-US" dirty="0"/>
              <a:t>2. Create a repo using </a:t>
            </a:r>
            <a:r>
              <a:rPr lang="en-US" dirty="0">
                <a:hlinkClick r:id="rId2"/>
              </a:rPr>
              <a:t>https://github.com/&lt;account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3. Edit your </a:t>
            </a:r>
            <a:r>
              <a:rPr lang="en-US" dirty="0" err="1"/>
              <a:t>README.md</a:t>
            </a:r>
            <a:r>
              <a:rPr lang="en-US" dirty="0"/>
              <a:t> file with information about you.</a:t>
            </a:r>
          </a:p>
          <a:p>
            <a:pPr marL="0" indent="0">
              <a:buNone/>
            </a:pPr>
            <a:r>
              <a:rPr lang="en-US" dirty="0"/>
              <a:t>3. Use Setting/Pages to select the main or master branch and root folder and press SAVE.</a:t>
            </a:r>
          </a:p>
          <a:p>
            <a:pPr marL="0" indent="0">
              <a:buNone/>
            </a:pPr>
            <a:r>
              <a:rPr lang="en-US" dirty="0"/>
              <a:t>4. Wait a minute and browse to your free personal web site</a:t>
            </a:r>
          </a:p>
          <a:p>
            <a:pPr marL="0" indent="0">
              <a:buNone/>
            </a:pPr>
            <a:r>
              <a:rPr lang="en-US" dirty="0"/>
              <a:t>	https://&lt;account&gt;/&lt;</a:t>
            </a:r>
            <a:r>
              <a:rPr lang="en-US" dirty="0" err="1"/>
              <a:t>account.github.io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(Let’s try this…)</a:t>
            </a:r>
          </a:p>
        </p:txBody>
      </p:sp>
    </p:spTree>
    <p:extLst>
      <p:ext uri="{BB962C8B-B14F-4D97-AF65-F5344CB8AC3E}">
        <p14:creationId xmlns:p14="http://schemas.microsoft.com/office/powerpoint/2010/main" val="123535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5003-7ED7-FCC6-4787-D0A9A80C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Site using a GitHub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6CBE-B65F-1107-6BC6-40FBFAC7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238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several </a:t>
            </a:r>
            <a:r>
              <a:rPr lang="en-US" dirty="0" err="1"/>
              <a:t>github</a:t>
            </a:r>
            <a:r>
              <a:rPr lang="en-US" dirty="0"/>
              <a:t> templates you can find in the cloud.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examples:</a:t>
            </a:r>
          </a:p>
          <a:p>
            <a:r>
              <a:rPr lang="en-US" b="0" dirty="0">
                <a:effectLst/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https://github.com/academicpages/academicpages.github.io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https://al-folio.github.</a:t>
            </a:r>
            <a:r>
              <a:rPr lang="en-US" dirty="0">
                <a:latin typeface="Menlo" panose="020B0609030804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</a:t>
            </a:r>
            <a:endParaRPr lang="en-US" dirty="0">
              <a:latin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We are going to use academic pages in our example.</a:t>
            </a: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1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Video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 YouTube video describing how to create a site with academic pages: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	</a:t>
            </a:r>
            <a:r>
              <a:rPr lang="en-US" b="0" dirty="0">
                <a:effectLst/>
                <a:latin typeface="Menlo" panose="020B0609030804020204" pitchFamily="49" charset="0"/>
                <a:hlinkClick r:id="rId2"/>
              </a:rPr>
              <a:t>https://www.youtube.com/watch?v=8lJhXJCUYCc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In this presentation we will walk through those same things,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plus some other tips.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9C3E-BF96-A633-EDAD-CE55E3FA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to Academic Pages and Create a Fork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1DB72-4437-8F1A-25D6-E8B235ECF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3" y="2094045"/>
            <a:ext cx="6028105" cy="4694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435818-4651-6196-8F0A-C38C43BA66E8}"/>
              </a:ext>
            </a:extLst>
          </p:cNvPr>
          <p:cNvSpPr txBox="1"/>
          <p:nvPr/>
        </p:nvSpPr>
        <p:spPr>
          <a:xfrm>
            <a:off x="6581614" y="2526224"/>
            <a:ext cx="56103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Browse to the academic pages GitHub site</a:t>
            </a:r>
          </a:p>
          <a:p>
            <a:r>
              <a:rPr lang="en-US" sz="2000" dirty="0"/>
              <a:t>and login with your personal GitHub account.</a:t>
            </a:r>
          </a:p>
          <a:p>
            <a:endParaRPr lang="en-US" sz="2000" dirty="0"/>
          </a:p>
          <a:p>
            <a:r>
              <a:rPr lang="en-US" sz="2000" dirty="0"/>
              <a:t>You want to use a GitHub account that you will keep after your stay at Princeton.</a:t>
            </a:r>
          </a:p>
          <a:p>
            <a:endParaRPr lang="en-US" sz="2000" dirty="0"/>
          </a:p>
          <a:p>
            <a:r>
              <a:rPr lang="en-US" sz="2000" dirty="0"/>
              <a:t>Click Fork and Create a new Fork of this Repo.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01054B-CB6C-F9DA-7572-9B07C072AAC5}"/>
              </a:ext>
            </a:extLst>
          </p:cNvPr>
          <p:cNvCxnSpPr>
            <a:cxnSpLocks/>
          </p:cNvCxnSpPr>
          <p:nvPr/>
        </p:nvCxnSpPr>
        <p:spPr>
          <a:xfrm flipH="1" flipV="1">
            <a:off x="4060556" y="3429000"/>
            <a:ext cx="2521058" cy="112750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17642B-4FFE-E7DE-BD73-DA3CDBA4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3" y="2048718"/>
            <a:ext cx="4801137" cy="4762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023D4-FDF6-922F-2D5B-65FCD644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Fork Dialog To Create a new GitHub Repo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BD94F-F7C0-95D1-BC68-A2C095FFA385}"/>
              </a:ext>
            </a:extLst>
          </p:cNvPr>
          <p:cNvSpPr txBox="1"/>
          <p:nvPr/>
        </p:nvSpPr>
        <p:spPr>
          <a:xfrm>
            <a:off x="6302326" y="2479729"/>
            <a:ext cx="5708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repository  with your name:</a:t>
            </a:r>
          </a:p>
          <a:p>
            <a:endParaRPr lang="en-US" sz="2000" dirty="0"/>
          </a:p>
          <a:p>
            <a:r>
              <a:rPr lang="en-US" sz="2000" dirty="0"/>
              <a:t>You should use your GIT account name (</a:t>
            </a:r>
            <a:r>
              <a:rPr lang="en-US" sz="2000" dirty="0" err="1"/>
              <a:t>eg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bhasling.github.io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repository name will be the URL of your website.</a:t>
            </a:r>
          </a:p>
          <a:p>
            <a:endParaRPr lang="en-US" sz="2000" dirty="0"/>
          </a:p>
          <a:p>
            <a:r>
              <a:rPr lang="en-US" sz="2000" dirty="0"/>
              <a:t>You should add the .</a:t>
            </a:r>
            <a:r>
              <a:rPr lang="en-US" sz="2000" dirty="0" err="1"/>
              <a:t>github.io</a:t>
            </a:r>
            <a:r>
              <a:rPr lang="en-US" sz="2000" dirty="0"/>
              <a:t> to your repo name so the repo name is a public URL in .io domain.</a:t>
            </a:r>
          </a:p>
          <a:p>
            <a:endParaRPr lang="en-US" sz="2000" dirty="0"/>
          </a:p>
          <a:p>
            <a:r>
              <a:rPr lang="en-US" sz="2000" dirty="0"/>
              <a:t>Click “Create fork” to create the repo.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E93547-C77F-614A-A1B0-52C119B75CB5}"/>
              </a:ext>
            </a:extLst>
          </p:cNvPr>
          <p:cNvCxnSpPr>
            <a:cxnSpLocks/>
          </p:cNvCxnSpPr>
          <p:nvPr/>
        </p:nvCxnSpPr>
        <p:spPr>
          <a:xfrm flipH="1">
            <a:off x="3018022" y="3332495"/>
            <a:ext cx="3284304" cy="1080938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FC73FC-F355-BE83-19BE-6541FB8F45D5}"/>
              </a:ext>
            </a:extLst>
          </p:cNvPr>
          <p:cNvCxnSpPr>
            <a:cxnSpLocks/>
          </p:cNvCxnSpPr>
          <p:nvPr/>
        </p:nvCxnSpPr>
        <p:spPr>
          <a:xfrm flipH="1">
            <a:off x="5352082" y="6104772"/>
            <a:ext cx="950244" cy="39554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5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B84F1-1434-064E-268B-8F417F58E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08F1D-09A1-F04F-F991-987F3AE0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3" y="2152891"/>
            <a:ext cx="5976576" cy="4336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11651-DB09-72E7-7315-07F9CF67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to GitHub Pages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5D3438-F887-0FD8-E2E6-C7C6468CD31E}"/>
              </a:ext>
            </a:extLst>
          </p:cNvPr>
          <p:cNvSpPr txBox="1"/>
          <p:nvPr/>
        </p:nvSpPr>
        <p:spPr>
          <a:xfrm>
            <a:off x="6667019" y="2459505"/>
            <a:ext cx="5367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creating the repo, your browser will</a:t>
            </a:r>
          </a:p>
          <a:p>
            <a:r>
              <a:rPr lang="en-US" sz="2000" dirty="0"/>
              <a:t>show your new repo.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Settings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Pages to show Git Hub Pages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Master Branch for the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Click Save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39E81A-E724-3C8F-DCE0-515CB418EC1B}"/>
              </a:ext>
            </a:extLst>
          </p:cNvPr>
          <p:cNvCxnSpPr>
            <a:cxnSpLocks/>
          </p:cNvCxnSpPr>
          <p:nvPr/>
        </p:nvCxnSpPr>
        <p:spPr>
          <a:xfrm flipH="1" flipV="1">
            <a:off x="5764192" y="3044142"/>
            <a:ext cx="821807" cy="21462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C52E92-C698-8C78-7811-D5A4678B1C92}"/>
              </a:ext>
            </a:extLst>
          </p:cNvPr>
          <p:cNvCxnSpPr>
            <a:cxnSpLocks/>
          </p:cNvCxnSpPr>
          <p:nvPr/>
        </p:nvCxnSpPr>
        <p:spPr>
          <a:xfrm flipH="1">
            <a:off x="1122744" y="3599239"/>
            <a:ext cx="5463255" cy="275526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173FF8-8DA0-7E5A-DB06-F9634E1C4F64}"/>
              </a:ext>
            </a:extLst>
          </p:cNvPr>
          <p:cNvCxnSpPr>
            <a:cxnSpLocks/>
          </p:cNvCxnSpPr>
          <p:nvPr/>
        </p:nvCxnSpPr>
        <p:spPr>
          <a:xfrm flipH="1">
            <a:off x="2858947" y="3923818"/>
            <a:ext cx="3727052" cy="164360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F92B0B-F619-B3B7-AE1A-17E7697ED41F}"/>
              </a:ext>
            </a:extLst>
          </p:cNvPr>
          <p:cNvCxnSpPr>
            <a:cxnSpLocks/>
          </p:cNvCxnSpPr>
          <p:nvPr/>
        </p:nvCxnSpPr>
        <p:spPr>
          <a:xfrm flipH="1">
            <a:off x="4398380" y="4150013"/>
            <a:ext cx="2187619" cy="141741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9524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11328</TotalTime>
  <Words>1379</Words>
  <Application>Microsoft Macintosh PowerPoint</Application>
  <PresentationFormat>Widescreen</PresentationFormat>
  <Paragraphs>198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Menlo</vt:lpstr>
      <vt:lpstr>Tahoma</vt:lpstr>
      <vt:lpstr>Trebuchet MS</vt:lpstr>
      <vt:lpstr>Berlin</vt:lpstr>
      <vt:lpstr>Hosting a Personal Academic Web Site</vt:lpstr>
      <vt:lpstr>Why Might I want a Personal Web Site?</vt:lpstr>
      <vt:lpstr>Hosting Options</vt:lpstr>
      <vt:lpstr>Steps for a Trivial Hosted GitHub Page</vt:lpstr>
      <vt:lpstr>Create a Site using a GitHub template</vt:lpstr>
      <vt:lpstr>YouTube Video Example</vt:lpstr>
      <vt:lpstr>Browse to Academic Pages and Create a Fork</vt:lpstr>
      <vt:lpstr>Use Fork Dialog To Create a new GitHub Repo</vt:lpstr>
      <vt:lpstr>Publish to GitHub Pages</vt:lpstr>
      <vt:lpstr>View The Website After it Builds</vt:lpstr>
      <vt:lpstr>Browse Generate Personal Web page</vt:lpstr>
      <vt:lpstr>Example WebSite from Template (no changes)</vt:lpstr>
      <vt:lpstr>Edit the _config.yml in your Repo</vt:lpstr>
      <vt:lpstr>Replace template main page body</vt:lpstr>
      <vt:lpstr>Edit _config.yml for Social Media Links</vt:lpstr>
      <vt:lpstr>Edit the _data/navigation.yml file (toolbar)</vt:lpstr>
      <vt:lpstr>Edit Folders Associated with Toolbar Links</vt:lpstr>
      <vt:lpstr>(Optional) Add Background Color to Heading</vt:lpstr>
      <vt:lpstr>Use White text for New Colored Headings</vt:lpstr>
      <vt:lpstr>(Optional) Change Heading Color</vt:lpstr>
      <vt:lpstr>After Committing Site Changes</vt:lpstr>
      <vt:lpstr>Debug Syntax Error in Config Files</vt:lpstr>
      <vt:lpstr>View Syntax Error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188</cp:revision>
  <dcterms:created xsi:type="dcterms:W3CDTF">2022-10-19T18:27:53Z</dcterms:created>
  <dcterms:modified xsi:type="dcterms:W3CDTF">2025-03-27T12:23:44Z</dcterms:modified>
</cp:coreProperties>
</file>