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38"/>
    <p:restoredTop sz="86395"/>
  </p:normalViewPr>
  <p:slideViewPr>
    <p:cSldViewPr snapToGrid="0">
      <p:cViewPr varScale="1">
        <p:scale>
          <a:sx n="82" d="100"/>
          <a:sy n="82" d="100"/>
        </p:scale>
        <p:origin x="184" y="768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bhasling/react_getting_started.git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8" y="2733709"/>
            <a:ext cx="8332087" cy="1373070"/>
          </a:xfrm>
        </p:spPr>
        <p:txBody>
          <a:bodyPr/>
          <a:lstStyle/>
          <a:p>
            <a:r>
              <a:rPr lang="en-US" dirty="0"/>
              <a:t>React/UI </a:t>
            </a:r>
            <a:r>
              <a:rPr lang="en-US" dirty="0" err="1"/>
              <a:t>BootCamp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&lt; 1 Hour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RSE November 30, 2022</a:t>
            </a:r>
          </a:p>
          <a:p>
            <a:r>
              <a:rPr lang="en-US" dirty="0"/>
              <a:t>Bill Hasling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AA2-A54D-0F7D-BA09-FFC0AC9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Example3 – An External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CF4F-FB15-4098-6E98-21DF7087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Concepts</a:t>
            </a:r>
          </a:p>
          <a:p>
            <a:pPr lvl="1"/>
            <a:r>
              <a:rPr lang="en-US" sz="2600" dirty="0"/>
              <a:t>Adding &lt;Button&gt;</a:t>
            </a:r>
          </a:p>
          <a:p>
            <a:pPr lvl="1"/>
            <a:r>
              <a:rPr lang="en-US" sz="2600" dirty="0"/>
              <a:t>Using React Components that use “window”</a:t>
            </a:r>
          </a:p>
          <a:p>
            <a:pPr lvl="2"/>
            <a:r>
              <a:rPr lang="en-US" sz="2600" dirty="0"/>
              <a:t>“next/dynamic”</a:t>
            </a:r>
          </a:p>
          <a:p>
            <a:pPr lvl="2"/>
            <a:r>
              <a:rPr lang="en-US" sz="2600" dirty="0"/>
              <a:t>Let vs. Const</a:t>
            </a:r>
          </a:p>
          <a:p>
            <a:pPr lvl="2"/>
            <a:r>
              <a:rPr lang="en-US" sz="2600" dirty="0" err="1"/>
              <a:t>Javascript</a:t>
            </a:r>
            <a:r>
              <a:rPr lang="en-US" sz="2600" dirty="0"/>
              <a:t> “window” object</a:t>
            </a:r>
          </a:p>
          <a:p>
            <a:pPr lvl="2"/>
            <a:r>
              <a:rPr lang="en-US" sz="2600" dirty="0"/>
              <a:t>“</a:t>
            </a:r>
            <a:r>
              <a:rPr lang="en-US" sz="2600" dirty="0" err="1"/>
              <a:t>typeof</a:t>
            </a:r>
            <a:r>
              <a:rPr lang="en-US" sz="2600" dirty="0"/>
              <a:t>” operator</a:t>
            </a:r>
          </a:p>
        </p:txBody>
      </p:sp>
    </p:spTree>
    <p:extLst>
      <p:ext uri="{BB962C8B-B14F-4D97-AF65-F5344CB8AC3E}">
        <p14:creationId xmlns:p14="http://schemas.microsoft.com/office/powerpoint/2010/main" val="77849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357F-F1EA-4FE7-72DE-5314C4AF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React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CB99-B496-F796-0AC9-C6776B0D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Concepts</a:t>
            </a:r>
          </a:p>
          <a:p>
            <a:pPr lvl="1"/>
            <a:r>
              <a:rPr lang="en-US" dirty="0"/>
              <a:t>Local State   (</a:t>
            </a:r>
            <a:r>
              <a:rPr lang="en-US" dirty="0" err="1"/>
              <a:t>React.useState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Global State (</a:t>
            </a:r>
            <a:r>
              <a:rPr lang="en-US" dirty="0" err="1"/>
              <a:t>useGlobalState</a:t>
            </a:r>
            <a:r>
              <a:rPr lang="en-US" dirty="0"/>
              <a:t>, </a:t>
            </a:r>
            <a:r>
              <a:rPr lang="en-US" dirty="0" err="1"/>
              <a:t>setGlobalState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&lt;Table&gt;&lt;</a:t>
            </a:r>
            <a:r>
              <a:rPr lang="en-US" dirty="0" err="1"/>
              <a:t>TableRow</a:t>
            </a:r>
            <a:r>
              <a:rPr lang="en-US" dirty="0"/>
              <a:t>&gt;&lt;</a:t>
            </a:r>
            <a:r>
              <a:rPr lang="en-US" dirty="0" err="1"/>
              <a:t>TableCell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Click Handlers</a:t>
            </a:r>
          </a:p>
          <a:p>
            <a:pPr lvl="1"/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85525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998D-F6E7-83FB-5749-F9012DD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95C-8043-49E7-1DAE-6B0F27EE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09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const arg1 = “foo”;</a:t>
            </a:r>
          </a:p>
          <a:p>
            <a:pPr marL="0" indent="0">
              <a:buNone/>
            </a:pPr>
            <a:r>
              <a:rPr lang="en-US" dirty="0"/>
              <a:t>	const f = ((row) =&gt; { </a:t>
            </a:r>
            <a:r>
              <a:rPr lang="en-US" dirty="0" err="1"/>
              <a:t>clickRow</a:t>
            </a:r>
            <a:r>
              <a:rPr lang="en-US" dirty="0"/>
              <a:t>(row, arg1);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arrow function syntax creates a function where the scope of the variables in the function body includes variables in scope when the function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commonly used in JavaScript event handlers.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6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908-C920-3812-82F3-4386D1A6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2C95-519B-B9E3-5476-74A2D50F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Concepts</a:t>
            </a:r>
          </a:p>
          <a:p>
            <a:pPr lvl="1"/>
            <a:r>
              <a:rPr lang="en-US" dirty="0"/>
              <a:t>React </a:t>
            </a:r>
            <a:r>
              <a:rPr lang="en-US" dirty="0" err="1"/>
              <a:t>useEffect</a:t>
            </a:r>
            <a:r>
              <a:rPr lang="en-US" dirty="0"/>
              <a:t> Hook (function runs after DOM is ready).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fetch function.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Promises and “.then” method.</a:t>
            </a:r>
          </a:p>
          <a:p>
            <a:pPr lvl="1"/>
            <a:r>
              <a:rPr lang="en-US" dirty="0"/>
              <a:t>Getting API results and storing in state.</a:t>
            </a:r>
          </a:p>
          <a:p>
            <a:pPr lvl="1"/>
            <a:r>
              <a:rPr lang="en-US" dirty="0"/>
              <a:t>Re-rendering page after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828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192D-9854-B959-75CF-30D3D500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EE54-6B6C-B10B-9B5A-1D5AF96D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21096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0540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Most commonly used </a:t>
            </a:r>
            <a:r>
              <a:rPr lang="en-US" sz="2600" dirty="0" err="1"/>
              <a:t>javascript</a:t>
            </a:r>
            <a:r>
              <a:rPr lang="en-US" sz="2600" dirty="0"/>
              <a:t> framework:</a:t>
            </a:r>
            <a:br>
              <a:rPr lang="en-US" sz="2600" dirty="0"/>
            </a:br>
            <a:r>
              <a:rPr lang="en-US" sz="2600" dirty="0"/>
              <a:t>    https://</a:t>
            </a:r>
            <a:r>
              <a:rPr lang="en-US" sz="2600" dirty="0" err="1"/>
              <a:t>www.makeuseof.com</a:t>
            </a:r>
            <a:r>
              <a:rPr lang="en-US" sz="2600" dirty="0"/>
              <a:t>/most-popular-</a:t>
            </a:r>
            <a:r>
              <a:rPr lang="en-US" sz="2600" dirty="0" err="1"/>
              <a:t>javascript</a:t>
            </a:r>
            <a:r>
              <a:rPr lang="en-US" sz="2600" dirty="0"/>
              <a:t>-frameworks.</a:t>
            </a:r>
          </a:p>
          <a:p>
            <a:r>
              <a:rPr lang="en-US" sz="2600" dirty="0"/>
              <a:t>Supported by all Modern Web </a:t>
            </a:r>
            <a:r>
              <a:rPr lang="en-US" sz="2600" dirty="0" err="1"/>
              <a:t>Browers</a:t>
            </a:r>
            <a:r>
              <a:rPr lang="en-US" sz="2600" dirty="0"/>
              <a:t>.</a:t>
            </a:r>
          </a:p>
          <a:p>
            <a:r>
              <a:rPr lang="en-US" sz="2600" dirty="0"/>
              <a:t>React </a:t>
            </a:r>
            <a:r>
              <a:rPr lang="en-US" sz="2600" dirty="0" err="1"/>
              <a:t>javascript</a:t>
            </a:r>
            <a:r>
              <a:rPr lang="en-US" sz="2600" dirty="0"/>
              <a:t> runs native in (</a:t>
            </a:r>
            <a:r>
              <a:rPr lang="en-US" sz="2600" dirty="0" err="1"/>
              <a:t>Chome</a:t>
            </a:r>
            <a:r>
              <a:rPr lang="en-US" sz="2600" dirty="0"/>
              <a:t>, Safari, Edge, Firefox).</a:t>
            </a:r>
          </a:p>
          <a:p>
            <a:r>
              <a:rPr lang="en-US" sz="2600" dirty="0"/>
              <a:t>Supports Google Material Design.</a:t>
            </a:r>
          </a:p>
          <a:p>
            <a:r>
              <a:rPr lang="en-US" sz="2600" dirty="0"/>
              <a:t>Huge Eco-System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E7-F454-1567-788C-417C9319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2B9B-77F6-2D52-5F54-4E8F18ED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To replicate the examples used in these slides you need:</a:t>
            </a:r>
          </a:p>
          <a:p>
            <a:pPr marL="0" indent="0">
              <a:buNone/>
            </a:pPr>
            <a:endParaRPr lang="en-US" sz="2600" dirty="0"/>
          </a:p>
          <a:p>
            <a:pPr marL="457200" indent="-457200">
              <a:buAutoNum type="arabicPeriod"/>
            </a:pPr>
            <a:r>
              <a:rPr lang="en-US" sz="2600" dirty="0"/>
              <a:t>Install </a:t>
            </a:r>
            <a:r>
              <a:rPr lang="en-US" sz="2600" dirty="0" err="1"/>
              <a:t>NodeJs</a:t>
            </a:r>
            <a:r>
              <a:rPr lang="en-US" sz="2600" dirty="0"/>
              <a:t> and NPM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>
                <a:hlinkClick r:id="rId2"/>
              </a:rPr>
              <a:t>https://nodejs.org/en/download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2. Clone GitHub Repo with Examples:</a:t>
            </a:r>
          </a:p>
          <a:p>
            <a:pPr marL="0" indent="0">
              <a:buNone/>
            </a:pPr>
            <a:r>
              <a:rPr lang="en-US" sz="2600" dirty="0"/>
              <a:t>	git clone </a:t>
            </a:r>
            <a:r>
              <a:rPr lang="en-US" sz="2600" dirty="0">
                <a:hlinkClick r:id="rId3"/>
              </a:rPr>
              <a:t>git@github.com:bhasling/react_getting_started.git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repo contains 5 self contained examples of React apps.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62CE-48E8-DAAE-DAAA-9EFFE698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8E6B-D7AD-A344-A92B-B051AFCE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Learn how to use the basics of React using a series of examples.</a:t>
            </a:r>
          </a:p>
          <a:p>
            <a:pPr marL="0" indent="0">
              <a:buNone/>
            </a:pPr>
            <a:endParaRPr lang="en-US" sz="2600" dirty="0"/>
          </a:p>
          <a:p>
            <a:pPr lvl="1"/>
            <a:r>
              <a:rPr lang="en-US" sz="2600" dirty="0"/>
              <a:t>Start with the smallest Hello World program (2 files).</a:t>
            </a:r>
          </a:p>
          <a:p>
            <a:pPr lvl="1"/>
            <a:r>
              <a:rPr lang="en-US" sz="2600" dirty="0"/>
              <a:t>Extend with a series of increasingly complex examples.</a:t>
            </a:r>
          </a:p>
          <a:p>
            <a:pPr lvl="1"/>
            <a:r>
              <a:rPr lang="en-US" sz="2600" dirty="0"/>
              <a:t>Describe basic concepts in slides.</a:t>
            </a:r>
          </a:p>
        </p:txBody>
      </p:sp>
    </p:spTree>
    <p:extLst>
      <p:ext uri="{BB962C8B-B14F-4D97-AF65-F5344CB8AC3E}">
        <p14:creationId xmlns:p14="http://schemas.microsoft.com/office/powerpoint/2010/main" val="85886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763C-BD61-D4F9-0C20-ED4F02E2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0A05-1648-98CC-4C2A-A1596F72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51896" cy="440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Concepts:</a:t>
            </a:r>
          </a:p>
          <a:p>
            <a:pPr lvl="1"/>
            <a:r>
              <a:rPr lang="en-US" sz="2600" dirty="0"/>
              <a:t>NodeJS is an interpreter for running JavaScript.</a:t>
            </a:r>
          </a:p>
          <a:p>
            <a:pPr lvl="1"/>
            <a:r>
              <a:rPr lang="en-US" sz="2600" dirty="0"/>
              <a:t>React code is JavaScript running in a web browser to render HTML.</a:t>
            </a:r>
          </a:p>
          <a:p>
            <a:pPr lvl="1"/>
            <a:r>
              <a:rPr lang="en-US" sz="2600" dirty="0"/>
              <a:t>NPM is the default package manager for NodeJS.</a:t>
            </a:r>
          </a:p>
          <a:p>
            <a:pPr lvl="1"/>
            <a:r>
              <a:rPr lang="en-US" sz="2600" dirty="0"/>
              <a:t>The file “</a:t>
            </a:r>
            <a:r>
              <a:rPr lang="en-US" sz="2600" dirty="0" err="1"/>
              <a:t>package.json</a:t>
            </a:r>
            <a:r>
              <a:rPr lang="en-US" sz="2600" dirty="0"/>
              <a:t>” is the configuration file for NPM.</a:t>
            </a:r>
          </a:p>
          <a:p>
            <a:pPr lvl="1"/>
            <a:r>
              <a:rPr lang="en-US" sz="2600" dirty="0"/>
              <a:t>NPM installs React and all React external components.</a:t>
            </a:r>
          </a:p>
          <a:p>
            <a:pPr lvl="1"/>
            <a:r>
              <a:rPr lang="en-US" sz="2600" dirty="0"/>
              <a:t>NPM execute scripts that can be configured in “</a:t>
            </a:r>
            <a:r>
              <a:rPr lang="en-US" sz="2600" dirty="0" err="1"/>
              <a:t>package.json</a:t>
            </a:r>
            <a:r>
              <a:rPr lang="en-US" sz="2600" dirty="0"/>
              <a:t>”.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96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7552-109E-D03E-3B93-8A09EC55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–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5CBF-D563-0EAA-0513-D9F88639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0278"/>
            <a:ext cx="11284370" cy="471148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800" dirty="0"/>
              <a:t>Concepts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 React component renders HTML.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 React component is a JavaScript function.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starting page of a React application is the component “</a:t>
            </a:r>
            <a:r>
              <a:rPr lang="en-US" sz="2800" dirty="0" err="1"/>
              <a:t>src</a:t>
            </a:r>
            <a:r>
              <a:rPr lang="en-US" sz="2800" dirty="0"/>
              <a:t>/pages/</a:t>
            </a:r>
            <a:r>
              <a:rPr lang="en-US" sz="2800" dirty="0" err="1"/>
              <a:t>index.js</a:t>
            </a:r>
            <a:r>
              <a:rPr lang="en-US" sz="2800" dirty="0"/>
              <a:t>”.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React renders HTML using ”JSX” syntax.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React and ”JSX” are </a:t>
            </a:r>
            <a:r>
              <a:rPr lang="en-US" sz="2800" dirty="0" err="1"/>
              <a:t>transpiled</a:t>
            </a:r>
            <a:r>
              <a:rPr lang="en-US" sz="2800" dirty="0"/>
              <a:t> from source to </a:t>
            </a:r>
            <a:r>
              <a:rPr lang="en-US" sz="2800" dirty="0" err="1"/>
              <a:t>Javascript</a:t>
            </a:r>
            <a:r>
              <a:rPr lang="en-US" sz="2800" dirty="0"/>
              <a:t> that can run in a browser.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JSX is HTML that allows substitution and expansion of React component tags.</a:t>
            </a:r>
          </a:p>
          <a:p>
            <a:pPr marL="0" indent="0">
              <a:buNone/>
            </a:pPr>
            <a:r>
              <a:rPr lang="en-US" sz="2800" dirty="0"/>
              <a:t>Function:</a:t>
            </a:r>
          </a:p>
          <a:p>
            <a:pPr marL="0" indent="0">
              <a:buNone/>
            </a:pPr>
            <a:r>
              <a:rPr lang="en-US" sz="2200" dirty="0"/>
              <a:t>	export default Function HelloWorld() {</a:t>
            </a:r>
          </a:p>
          <a:p>
            <a:pPr marL="0" indent="0">
              <a:buNone/>
            </a:pPr>
            <a:r>
              <a:rPr lang="en-US" sz="2200" dirty="0"/>
              <a:t>		return (… JSX …)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0BB-BFAA-40A0-D831-03A2D87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0BF9-D6E0-609F-7CE2-C2DAC43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4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Common React command line scripts: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Install and run for local development: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npm</a:t>
            </a:r>
            <a:r>
              <a:rPr lang="en-US" sz="2600" dirty="0"/>
              <a:t> install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npm</a:t>
            </a:r>
            <a:r>
              <a:rPr lang="en-US" sz="2600" dirty="0"/>
              <a:t> run dev</a:t>
            </a:r>
          </a:p>
          <a:p>
            <a:pPr marL="0" indent="0">
              <a:buNone/>
            </a:pPr>
            <a:r>
              <a:rPr lang="en-US" sz="2600" dirty="0"/>
              <a:t>Format source code: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npm</a:t>
            </a:r>
            <a:r>
              <a:rPr lang="en-US" sz="2600" dirty="0"/>
              <a:t> run format</a:t>
            </a:r>
          </a:p>
          <a:p>
            <a:pPr marL="0" indent="0">
              <a:buNone/>
            </a:pPr>
            <a:r>
              <a:rPr lang="en-US" sz="2600" dirty="0"/>
              <a:t>Build static html files for deployment: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npm</a:t>
            </a:r>
            <a:r>
              <a:rPr lang="en-US" sz="2600" dirty="0"/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14164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DB5-4A08-D04A-B41A-EE6339D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Example2– Using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C0E1-9AA8-27C5-7A4F-6038C3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Concepts</a:t>
            </a:r>
          </a:p>
          <a:p>
            <a:pPr lvl="1"/>
            <a:r>
              <a:rPr lang="en-US" sz="2800" dirty="0"/>
              <a:t>Creating additional components</a:t>
            </a:r>
          </a:p>
          <a:p>
            <a:pPr lvl="1"/>
            <a:r>
              <a:rPr lang="en-US" sz="2800" dirty="0"/>
              <a:t>Components as new custom html tags.</a:t>
            </a:r>
          </a:p>
          <a:p>
            <a:pPr lvl="1"/>
            <a:r>
              <a:rPr lang="en-US" sz="2800" dirty="0"/>
              <a:t>Importing components into a component.</a:t>
            </a:r>
          </a:p>
          <a:p>
            <a:pPr lvl="1"/>
            <a:r>
              <a:rPr lang="en-US" sz="2800" dirty="0"/>
              <a:t>Importing external components (imported by package manager).</a:t>
            </a:r>
          </a:p>
        </p:txBody>
      </p:sp>
    </p:spTree>
    <p:extLst>
      <p:ext uri="{BB962C8B-B14F-4D97-AF65-F5344CB8AC3E}">
        <p14:creationId xmlns:p14="http://schemas.microsoft.com/office/powerpoint/2010/main" val="413123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78AD-BBE8-A350-FFDA-D9C164DE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 – Material Design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9799-92E7-989C-67CD-1EBB1530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431964" cy="4373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Concepts</a:t>
            </a:r>
          </a:p>
          <a:p>
            <a:pPr lvl="1"/>
            <a:r>
              <a:rPr lang="en-US" sz="2600" dirty="0"/>
              <a:t>Material Design is from Google delivered as React Components.</a:t>
            </a:r>
          </a:p>
          <a:p>
            <a:pPr lvl="1"/>
            <a:r>
              <a:rPr lang="en-US" sz="2600" dirty="0"/>
              <a:t>Material Design provides high quality HTML visualization tags:</a:t>
            </a:r>
          </a:p>
          <a:p>
            <a:pPr lvl="2"/>
            <a:r>
              <a:rPr lang="en-US" sz="2600" dirty="0"/>
              <a:t>A professional consistent look and feel.</a:t>
            </a:r>
          </a:p>
          <a:p>
            <a:pPr lvl="2"/>
            <a:r>
              <a:rPr lang="en-US" sz="2600" dirty="0"/>
              <a:t>Animation features of components.</a:t>
            </a:r>
          </a:p>
          <a:p>
            <a:pPr lvl="2"/>
            <a:r>
              <a:rPr lang="en-US" sz="2600" dirty="0"/>
              <a:t>Shadows and borders simulating elevation 3D effects.</a:t>
            </a:r>
          </a:p>
          <a:p>
            <a:pPr lvl="2"/>
            <a:r>
              <a:rPr lang="en-US" sz="2600" dirty="0"/>
              <a:t>Encapsulates well defined UI design rules.</a:t>
            </a:r>
          </a:p>
          <a:p>
            <a:pPr lvl="2"/>
            <a:r>
              <a:rPr lang="en-US" sz="2600" dirty="0"/>
              <a:t>Attributes to tags to simplify usage and provide flexible options.</a:t>
            </a:r>
          </a:p>
          <a:p>
            <a:pPr lvl="2"/>
            <a:r>
              <a:rPr lang="en-US" sz="2600" dirty="0"/>
              <a:t>Library of Icons available as tags.</a:t>
            </a:r>
          </a:p>
        </p:txBody>
      </p:sp>
    </p:spTree>
    <p:extLst>
      <p:ext uri="{BB962C8B-B14F-4D97-AF65-F5344CB8AC3E}">
        <p14:creationId xmlns:p14="http://schemas.microsoft.com/office/powerpoint/2010/main" val="36374353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1343</TotalTime>
  <Words>669</Words>
  <Application>Microsoft Macintosh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Menlo</vt:lpstr>
      <vt:lpstr>Trebuchet MS</vt:lpstr>
      <vt:lpstr>Berlin</vt:lpstr>
      <vt:lpstr>React/UI BootCamp  In &lt; 1 Hour</vt:lpstr>
      <vt:lpstr>Why React?</vt:lpstr>
      <vt:lpstr>Pre-Requisites</vt:lpstr>
      <vt:lpstr>Goal of This Talk</vt:lpstr>
      <vt:lpstr>Example 1 – Package.Json</vt:lpstr>
      <vt:lpstr>Example1 – React Components</vt:lpstr>
      <vt:lpstr>Command Line Utilities</vt:lpstr>
      <vt:lpstr>Example2– Using Components</vt:lpstr>
      <vt:lpstr>Example2 – Material Design Components</vt:lpstr>
      <vt:lpstr>Example3 – An External Component</vt:lpstr>
      <vt:lpstr>Example 4 – React State</vt:lpstr>
      <vt:lpstr>JavaScript Arrow Functions</vt:lpstr>
      <vt:lpstr>Example 5 – API Calls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36</cp:revision>
  <dcterms:created xsi:type="dcterms:W3CDTF">2022-10-19T18:27:53Z</dcterms:created>
  <dcterms:modified xsi:type="dcterms:W3CDTF">2022-11-21T15:58:01Z</dcterms:modified>
</cp:coreProperties>
</file>