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2" d="100"/>
          <a:sy n="102" d="100"/>
        </p:scale>
        <p:origin x="-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9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onfiguration.html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4.0/configuration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4800" b="0" spc="-15" dirty="0">
                <a:latin typeface="Calibri"/>
                <a:cs typeface="Calibri"/>
              </a:rPr>
              <a:t>Driver</a:t>
            </a:r>
            <a:r>
              <a:rPr sz="4800" b="0" spc="-5" dirty="0">
                <a:latin typeface="Calibri"/>
                <a:cs typeface="Calibri"/>
              </a:rPr>
              <a:t> </a:t>
            </a:r>
            <a:r>
              <a:rPr sz="4800" b="0" spc="-20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55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688" y="1563624"/>
            <a:ext cx="1839595" cy="2272665"/>
          </a:xfrm>
          <a:custGeom>
            <a:avLst/>
            <a:gdLst/>
            <a:ahLst/>
            <a:cxnLst/>
            <a:rect l="l" t="t" r="r" b="b"/>
            <a:pathLst>
              <a:path w="1839595" h="2272665">
                <a:moveTo>
                  <a:pt x="1839467" y="0"/>
                </a:moveTo>
                <a:lnTo>
                  <a:pt x="0" y="0"/>
                </a:lnTo>
                <a:lnTo>
                  <a:pt x="0" y="2272284"/>
                </a:lnTo>
                <a:lnTo>
                  <a:pt x="1839467" y="2272284"/>
                </a:lnTo>
                <a:lnTo>
                  <a:pt x="1839467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5688" y="1563624"/>
            <a:ext cx="1839595" cy="2272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3244" y="2410967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244" y="3044951"/>
            <a:ext cx="350520" cy="25781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9316" y="3049523"/>
            <a:ext cx="349250" cy="2578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3864" y="3041904"/>
            <a:ext cx="349250" cy="2578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3055" y="3523488"/>
            <a:ext cx="350520" cy="25781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0172" y="3506723"/>
            <a:ext cx="932815" cy="268605"/>
          </a:xfrm>
          <a:custGeom>
            <a:avLst/>
            <a:gdLst/>
            <a:ahLst/>
            <a:cxnLst/>
            <a:rect l="l" t="t" r="r" b="b"/>
            <a:pathLst>
              <a:path w="932814" h="268604">
                <a:moveTo>
                  <a:pt x="0" y="268224"/>
                </a:moveTo>
                <a:lnTo>
                  <a:pt x="348995" y="268224"/>
                </a:lnTo>
                <a:lnTo>
                  <a:pt x="348995" y="10668"/>
                </a:lnTo>
                <a:lnTo>
                  <a:pt x="0" y="10668"/>
                </a:lnTo>
                <a:lnTo>
                  <a:pt x="0" y="268224"/>
                </a:lnTo>
                <a:close/>
              </a:path>
              <a:path w="932814" h="268604">
                <a:moveTo>
                  <a:pt x="583691" y="257556"/>
                </a:moveTo>
                <a:lnTo>
                  <a:pt x="932688" y="257556"/>
                </a:lnTo>
                <a:lnTo>
                  <a:pt x="932688" y="0"/>
                </a:lnTo>
                <a:lnTo>
                  <a:pt x="583691" y="0"/>
                </a:lnTo>
                <a:lnTo>
                  <a:pt x="583691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5688" y="4724400"/>
            <a:ext cx="1839595" cy="469900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00330" marR="282575">
              <a:lnSpc>
                <a:spcPct val="101600"/>
              </a:lnSpc>
              <a:spcBef>
                <a:spcPts val="540"/>
              </a:spcBef>
            </a:pPr>
            <a:r>
              <a:rPr sz="1500" b="1" spc="5" dirty="0">
                <a:latin typeface="Calibri"/>
                <a:cs typeface="Calibri"/>
              </a:rPr>
              <a:t>Off</a:t>
            </a:r>
            <a:r>
              <a:rPr sz="1500" b="1" spc="-5" dirty="0">
                <a:latin typeface="Calibri"/>
                <a:cs typeface="Calibri"/>
              </a:rPr>
              <a:t>-</a:t>
            </a:r>
            <a:r>
              <a:rPr sz="1500" b="1" dirty="0">
                <a:latin typeface="Calibri"/>
                <a:cs typeface="Calibri"/>
              </a:rPr>
              <a:t>H</a:t>
            </a:r>
            <a:r>
              <a:rPr sz="1500" b="1" spc="5" dirty="0">
                <a:latin typeface="Calibri"/>
                <a:cs typeface="Calibri"/>
              </a:rPr>
              <a:t>ea</a:t>
            </a:r>
            <a:r>
              <a:rPr sz="1500" b="1" dirty="0">
                <a:latin typeface="Calibri"/>
                <a:cs typeface="Calibri"/>
              </a:rPr>
              <a:t>p</a:t>
            </a:r>
            <a:r>
              <a:rPr sz="1500" b="1" spc="-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isa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led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  Default)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688" y="4163567"/>
            <a:ext cx="1877695" cy="408940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500" b="1" spc="-5" dirty="0">
                <a:latin typeface="Calibri"/>
                <a:cs typeface="Calibri"/>
              </a:rPr>
              <a:t>Overhead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(10%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384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MB)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3000" y="2471927"/>
            <a:ext cx="1903730" cy="716280"/>
          </a:xfrm>
          <a:custGeom>
            <a:avLst/>
            <a:gdLst/>
            <a:ahLst/>
            <a:cxnLst/>
            <a:rect l="l" t="t" r="r" b="b"/>
            <a:pathLst>
              <a:path w="1903729" h="716280">
                <a:moveTo>
                  <a:pt x="1903476" y="0"/>
                </a:moveTo>
                <a:lnTo>
                  <a:pt x="0" y="0"/>
                </a:lnTo>
                <a:lnTo>
                  <a:pt x="0" y="716279"/>
                </a:lnTo>
                <a:lnTo>
                  <a:pt x="1903476" y="716279"/>
                </a:lnTo>
                <a:lnTo>
                  <a:pt x="1903476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3000" y="2471927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3038" y="2471927"/>
            <a:ext cx="4453890" cy="716280"/>
            <a:chOff x="5003038" y="2471927"/>
            <a:chExt cx="4453890" cy="716280"/>
          </a:xfrm>
        </p:grpSpPr>
        <p:sp>
          <p:nvSpPr>
            <p:cNvPr id="15" name="object 15"/>
            <p:cNvSpPr/>
            <p:nvPr/>
          </p:nvSpPr>
          <p:spPr>
            <a:xfrm>
              <a:off x="5009388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9388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8691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8691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9280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9280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2944" y="2471927"/>
              <a:ext cx="1903730" cy="716280"/>
            </a:xfrm>
            <a:custGeom>
              <a:avLst/>
              <a:gdLst/>
              <a:ahLst/>
              <a:cxnLst/>
              <a:rect l="l" t="t" r="r" b="b"/>
              <a:pathLst>
                <a:path w="1903729" h="716280">
                  <a:moveTo>
                    <a:pt x="1903476" y="0"/>
                  </a:moveTo>
                  <a:lnTo>
                    <a:pt x="0" y="0"/>
                  </a:lnTo>
                  <a:lnTo>
                    <a:pt x="0" y="716279"/>
                  </a:lnTo>
                  <a:lnTo>
                    <a:pt x="1903476" y="716279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52943" y="2471927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Calibri"/>
                <a:cs typeface="Calibri"/>
              </a:rPr>
              <a:t>Others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93838" y="2820670"/>
            <a:ext cx="1772920" cy="201930"/>
            <a:chOff x="7593838" y="2820670"/>
            <a:chExt cx="1772920" cy="201930"/>
          </a:xfrm>
        </p:grpSpPr>
        <p:sp>
          <p:nvSpPr>
            <p:cNvPr id="24" name="object 24"/>
            <p:cNvSpPr/>
            <p:nvPr/>
          </p:nvSpPr>
          <p:spPr>
            <a:xfrm>
              <a:off x="7600188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00188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89491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89491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60080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60080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29739" y="954024"/>
            <a:ext cx="2520950" cy="47548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390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4083" y="361063"/>
            <a:ext cx="8806180" cy="5718175"/>
          </a:xfrm>
          <a:custGeom>
            <a:avLst/>
            <a:gdLst/>
            <a:ahLst/>
            <a:cxnLst/>
            <a:rect l="l" t="t" r="r" b="b"/>
            <a:pathLst>
              <a:path w="8806180" h="5718175">
                <a:moveTo>
                  <a:pt x="0" y="5718047"/>
                </a:moveTo>
                <a:lnTo>
                  <a:pt x="8805672" y="5718047"/>
                </a:lnTo>
                <a:lnTo>
                  <a:pt x="8805672" y="0"/>
                </a:lnTo>
                <a:lnTo>
                  <a:pt x="0" y="0"/>
                </a:lnTo>
                <a:lnTo>
                  <a:pt x="0" y="5718047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194172" y="37503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"/>
                <a:cs typeface="Calibri"/>
              </a:rPr>
              <a:t>Node</a:t>
            </a:r>
            <a:r>
              <a:rPr sz="1800" b="0" spc="-6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47615" y="954024"/>
            <a:ext cx="5195570" cy="4775200"/>
          </a:xfrm>
          <a:custGeom>
            <a:avLst/>
            <a:gdLst/>
            <a:ahLst/>
            <a:cxnLst/>
            <a:rect l="l" t="t" r="r" b="b"/>
            <a:pathLst>
              <a:path w="5195570" h="4775200">
                <a:moveTo>
                  <a:pt x="0" y="4754880"/>
                </a:moveTo>
                <a:lnTo>
                  <a:pt x="2520695" y="4754880"/>
                </a:lnTo>
                <a:lnTo>
                  <a:pt x="2520695" y="0"/>
                </a:lnTo>
                <a:lnTo>
                  <a:pt x="0" y="0"/>
                </a:lnTo>
                <a:lnTo>
                  <a:pt x="0" y="4754880"/>
                </a:lnTo>
                <a:close/>
              </a:path>
              <a:path w="5195570" h="4775200">
                <a:moveTo>
                  <a:pt x="2674619" y="4774692"/>
                </a:moveTo>
                <a:lnTo>
                  <a:pt x="5195316" y="4774692"/>
                </a:lnTo>
                <a:lnTo>
                  <a:pt x="5195316" y="19812"/>
                </a:lnTo>
                <a:lnTo>
                  <a:pt x="2674619" y="19812"/>
                </a:lnTo>
                <a:lnTo>
                  <a:pt x="2674619" y="4774692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897" y="336296"/>
            <a:ext cx="20294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Lets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Assume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140335" marR="317500" indent="-12827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Cluster </a:t>
            </a:r>
            <a:r>
              <a:rPr sz="1500" spc="-10" dirty="0">
                <a:latin typeface="Calibri"/>
                <a:cs typeface="Calibri"/>
              </a:rPr>
              <a:t>Configuration: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140335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64GB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33" y="104902"/>
            <a:ext cx="2030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marR="314325" indent="-12890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Configuration: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140970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64GB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33" y="1248283"/>
            <a:ext cx="3578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Spark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was </a:t>
            </a:r>
            <a:r>
              <a:rPr sz="1500" dirty="0">
                <a:latin typeface="Calibri"/>
                <a:cs typeface="Calibri"/>
              </a:rPr>
              <a:t>run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10" dirty="0">
                <a:latin typeface="Calibri"/>
                <a:cs typeface="Calibri"/>
              </a:rPr>
              <a:t> core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executor.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3" y="1705483"/>
            <a:ext cx="39674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35" dirty="0">
                <a:latin typeface="Calibri"/>
                <a:cs typeface="Calibri"/>
              </a:rPr>
              <a:t>Total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cores</a:t>
            </a:r>
            <a:r>
              <a:rPr sz="1500" dirty="0">
                <a:latin typeface="Calibri"/>
                <a:cs typeface="Calibri"/>
              </a:rPr>
              <a:t> in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*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160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160/10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16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64/16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4GB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33" y="2848736"/>
            <a:ext cx="807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Problems: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033" y="3077336"/>
            <a:ext cx="506285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77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one </a:t>
            </a:r>
            <a:r>
              <a:rPr sz="1500" spc="-15" dirty="0">
                <a:latin typeface="Calibri"/>
                <a:cs typeface="Calibri"/>
              </a:rPr>
              <a:t>executor </a:t>
            </a:r>
            <a:r>
              <a:rPr sz="1500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core,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dirty="0">
                <a:latin typeface="Calibri"/>
                <a:cs typeface="Calibri"/>
              </a:rPr>
              <a:t> will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able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take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advantage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multiple </a:t>
            </a:r>
            <a:r>
              <a:rPr sz="1500" spc="-10" dirty="0">
                <a:latin typeface="Calibri"/>
                <a:cs typeface="Calibri"/>
              </a:rPr>
              <a:t>tasks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same </a:t>
            </a:r>
            <a:r>
              <a:rPr sz="1500" dirty="0">
                <a:latin typeface="Calibri"/>
                <a:cs typeface="Calibri"/>
              </a:rPr>
              <a:t>JVM.</a:t>
            </a:r>
          </a:p>
          <a:p>
            <a:pPr marL="299085" marR="1257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There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~10%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160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160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 </a:t>
            </a:r>
            <a:r>
              <a:rPr sz="1500" spc="-10" dirty="0">
                <a:latin typeface="Calibri"/>
                <a:cs typeface="Calibri"/>
              </a:rPr>
              <a:t>processes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unnecessary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overheads.</a:t>
            </a:r>
            <a:endParaRPr sz="1500" dirty="0">
              <a:latin typeface="Calibri"/>
              <a:cs typeface="Calibri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Shared </a:t>
            </a:r>
            <a:r>
              <a:rPr sz="1500" spc="-5" dirty="0">
                <a:latin typeface="Calibri"/>
                <a:cs typeface="Calibri"/>
              </a:rPr>
              <a:t>variables </a:t>
            </a:r>
            <a:r>
              <a:rPr sz="1500" spc="-10" dirty="0">
                <a:latin typeface="Calibri"/>
                <a:cs typeface="Calibri"/>
              </a:rPr>
              <a:t>(Broadcast, </a:t>
            </a:r>
            <a:r>
              <a:rPr sz="1500" spc="-5" dirty="0">
                <a:latin typeface="Calibri"/>
                <a:cs typeface="Calibri"/>
              </a:rPr>
              <a:t>Accumulator) </a:t>
            </a: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-5" dirty="0">
                <a:latin typeface="Calibri"/>
                <a:cs typeface="Calibri"/>
              </a:rPr>
              <a:t>copied 160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times.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Not </a:t>
            </a:r>
            <a:r>
              <a:rPr sz="1500" spc="-5" dirty="0">
                <a:latin typeface="Calibri"/>
                <a:cs typeface="Calibri"/>
              </a:rPr>
              <a:t>leaving </a:t>
            </a:r>
            <a:r>
              <a:rPr sz="1500" dirty="0">
                <a:latin typeface="Calibri"/>
                <a:cs typeface="Calibri"/>
              </a:rPr>
              <a:t>enough memory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30" dirty="0">
                <a:latin typeface="Calibri"/>
                <a:cs typeface="Calibri"/>
              </a:rPr>
              <a:t>YARN </a:t>
            </a:r>
            <a:r>
              <a:rPr sz="1500" spc="-5" dirty="0">
                <a:latin typeface="Calibri"/>
                <a:cs typeface="Calibri"/>
              </a:rPr>
              <a:t>Daemon </a:t>
            </a:r>
            <a:r>
              <a:rPr sz="1500" spc="-10" dirty="0">
                <a:latin typeface="Calibri"/>
                <a:cs typeface="Calibri"/>
              </a:rPr>
              <a:t>processes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Manager.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Not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enough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33" y="5592571"/>
            <a:ext cx="913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alibri"/>
                <a:cs typeface="Calibri"/>
              </a:rPr>
              <a:t>GOO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1621" y="2964941"/>
            <a:ext cx="1458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……………………...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51321" y="66802"/>
            <a:ext cx="6232525" cy="6721475"/>
            <a:chOff x="5751321" y="66802"/>
            <a:chExt cx="6232525" cy="6721475"/>
          </a:xfrm>
        </p:grpSpPr>
        <p:sp>
          <p:nvSpPr>
            <p:cNvPr id="10" name="object 10"/>
            <p:cNvSpPr/>
            <p:nvPr/>
          </p:nvSpPr>
          <p:spPr>
            <a:xfrm>
              <a:off x="5780531" y="96012"/>
              <a:ext cx="6174105" cy="6663055"/>
            </a:xfrm>
            <a:custGeom>
              <a:avLst/>
              <a:gdLst/>
              <a:ahLst/>
              <a:cxnLst/>
              <a:rect l="l" t="t" r="r" b="b"/>
              <a:pathLst>
                <a:path w="6174105" h="6663055">
                  <a:moveTo>
                    <a:pt x="0" y="1028954"/>
                  </a:moveTo>
                  <a:lnTo>
                    <a:pt x="1119" y="980512"/>
                  </a:lnTo>
                  <a:lnTo>
                    <a:pt x="4446" y="932647"/>
                  </a:lnTo>
                  <a:lnTo>
                    <a:pt x="9930" y="885409"/>
                  </a:lnTo>
                  <a:lnTo>
                    <a:pt x="17522" y="838846"/>
                  </a:lnTo>
                  <a:lnTo>
                    <a:pt x="27172" y="793008"/>
                  </a:lnTo>
                  <a:lnTo>
                    <a:pt x="38832" y="747945"/>
                  </a:lnTo>
                  <a:lnTo>
                    <a:pt x="52452" y="703705"/>
                  </a:lnTo>
                  <a:lnTo>
                    <a:pt x="67981" y="660339"/>
                  </a:lnTo>
                  <a:lnTo>
                    <a:pt x="85372" y="617896"/>
                  </a:lnTo>
                  <a:lnTo>
                    <a:pt x="104575" y="576424"/>
                  </a:lnTo>
                  <a:lnTo>
                    <a:pt x="125540" y="535974"/>
                  </a:lnTo>
                  <a:lnTo>
                    <a:pt x="148217" y="496594"/>
                  </a:lnTo>
                  <a:lnTo>
                    <a:pt x="172559" y="458335"/>
                  </a:lnTo>
                  <a:lnTo>
                    <a:pt x="198514" y="421245"/>
                  </a:lnTo>
                  <a:lnTo>
                    <a:pt x="226034" y="385375"/>
                  </a:lnTo>
                  <a:lnTo>
                    <a:pt x="255069" y="350772"/>
                  </a:lnTo>
                  <a:lnTo>
                    <a:pt x="285570" y="317487"/>
                  </a:lnTo>
                  <a:lnTo>
                    <a:pt x="317487" y="285570"/>
                  </a:lnTo>
                  <a:lnTo>
                    <a:pt x="350772" y="255069"/>
                  </a:lnTo>
                  <a:lnTo>
                    <a:pt x="385375" y="226034"/>
                  </a:lnTo>
                  <a:lnTo>
                    <a:pt x="421245" y="198514"/>
                  </a:lnTo>
                  <a:lnTo>
                    <a:pt x="458335" y="172559"/>
                  </a:lnTo>
                  <a:lnTo>
                    <a:pt x="496594" y="148217"/>
                  </a:lnTo>
                  <a:lnTo>
                    <a:pt x="535974" y="125540"/>
                  </a:lnTo>
                  <a:lnTo>
                    <a:pt x="576424" y="104575"/>
                  </a:lnTo>
                  <a:lnTo>
                    <a:pt x="617896" y="85372"/>
                  </a:lnTo>
                  <a:lnTo>
                    <a:pt x="660339" y="67981"/>
                  </a:lnTo>
                  <a:lnTo>
                    <a:pt x="703705" y="52452"/>
                  </a:lnTo>
                  <a:lnTo>
                    <a:pt x="747945" y="38832"/>
                  </a:lnTo>
                  <a:lnTo>
                    <a:pt x="793008" y="27172"/>
                  </a:lnTo>
                  <a:lnTo>
                    <a:pt x="838846" y="17522"/>
                  </a:lnTo>
                  <a:lnTo>
                    <a:pt x="885409" y="9930"/>
                  </a:lnTo>
                  <a:lnTo>
                    <a:pt x="932647" y="4446"/>
                  </a:lnTo>
                  <a:lnTo>
                    <a:pt x="980512" y="1119"/>
                  </a:lnTo>
                  <a:lnTo>
                    <a:pt x="1028953" y="0"/>
                  </a:lnTo>
                  <a:lnTo>
                    <a:pt x="5144770" y="0"/>
                  </a:lnTo>
                  <a:lnTo>
                    <a:pt x="5193211" y="1119"/>
                  </a:lnTo>
                  <a:lnTo>
                    <a:pt x="5241076" y="4446"/>
                  </a:lnTo>
                  <a:lnTo>
                    <a:pt x="5288314" y="9930"/>
                  </a:lnTo>
                  <a:lnTo>
                    <a:pt x="5334877" y="17522"/>
                  </a:lnTo>
                  <a:lnTo>
                    <a:pt x="5380715" y="27172"/>
                  </a:lnTo>
                  <a:lnTo>
                    <a:pt x="5425778" y="38832"/>
                  </a:lnTo>
                  <a:lnTo>
                    <a:pt x="5470018" y="52452"/>
                  </a:lnTo>
                  <a:lnTo>
                    <a:pt x="5513384" y="67981"/>
                  </a:lnTo>
                  <a:lnTo>
                    <a:pt x="5555827" y="85372"/>
                  </a:lnTo>
                  <a:lnTo>
                    <a:pt x="5597299" y="104575"/>
                  </a:lnTo>
                  <a:lnTo>
                    <a:pt x="5637749" y="125540"/>
                  </a:lnTo>
                  <a:lnTo>
                    <a:pt x="5677129" y="148217"/>
                  </a:lnTo>
                  <a:lnTo>
                    <a:pt x="5715388" y="172559"/>
                  </a:lnTo>
                  <a:lnTo>
                    <a:pt x="5752478" y="198514"/>
                  </a:lnTo>
                  <a:lnTo>
                    <a:pt x="5788348" y="226034"/>
                  </a:lnTo>
                  <a:lnTo>
                    <a:pt x="5822951" y="255069"/>
                  </a:lnTo>
                  <a:lnTo>
                    <a:pt x="5856236" y="285570"/>
                  </a:lnTo>
                  <a:lnTo>
                    <a:pt x="5888153" y="317487"/>
                  </a:lnTo>
                  <a:lnTo>
                    <a:pt x="5918654" y="350772"/>
                  </a:lnTo>
                  <a:lnTo>
                    <a:pt x="5947689" y="385375"/>
                  </a:lnTo>
                  <a:lnTo>
                    <a:pt x="5975209" y="421245"/>
                  </a:lnTo>
                  <a:lnTo>
                    <a:pt x="6001164" y="458335"/>
                  </a:lnTo>
                  <a:lnTo>
                    <a:pt x="6025506" y="496594"/>
                  </a:lnTo>
                  <a:lnTo>
                    <a:pt x="6048183" y="535974"/>
                  </a:lnTo>
                  <a:lnTo>
                    <a:pt x="6069148" y="576424"/>
                  </a:lnTo>
                  <a:lnTo>
                    <a:pt x="6088351" y="617896"/>
                  </a:lnTo>
                  <a:lnTo>
                    <a:pt x="6105742" y="660339"/>
                  </a:lnTo>
                  <a:lnTo>
                    <a:pt x="6121271" y="703705"/>
                  </a:lnTo>
                  <a:lnTo>
                    <a:pt x="6134891" y="747945"/>
                  </a:lnTo>
                  <a:lnTo>
                    <a:pt x="6146551" y="793008"/>
                  </a:lnTo>
                  <a:lnTo>
                    <a:pt x="6156201" y="838846"/>
                  </a:lnTo>
                  <a:lnTo>
                    <a:pt x="6163793" y="885409"/>
                  </a:lnTo>
                  <a:lnTo>
                    <a:pt x="6169277" y="932647"/>
                  </a:lnTo>
                  <a:lnTo>
                    <a:pt x="6172604" y="980512"/>
                  </a:lnTo>
                  <a:lnTo>
                    <a:pt x="6173723" y="1028954"/>
                  </a:lnTo>
                  <a:lnTo>
                    <a:pt x="6173723" y="5633961"/>
                  </a:lnTo>
                  <a:lnTo>
                    <a:pt x="6172604" y="5682398"/>
                  </a:lnTo>
                  <a:lnTo>
                    <a:pt x="6169277" y="5730259"/>
                  </a:lnTo>
                  <a:lnTo>
                    <a:pt x="6163793" y="5777495"/>
                  </a:lnTo>
                  <a:lnTo>
                    <a:pt x="6156201" y="5824055"/>
                  </a:lnTo>
                  <a:lnTo>
                    <a:pt x="6146551" y="5869891"/>
                  </a:lnTo>
                  <a:lnTo>
                    <a:pt x="6134891" y="5914952"/>
                  </a:lnTo>
                  <a:lnTo>
                    <a:pt x="6121271" y="5959191"/>
                  </a:lnTo>
                  <a:lnTo>
                    <a:pt x="6105742" y="6002556"/>
                  </a:lnTo>
                  <a:lnTo>
                    <a:pt x="6088351" y="6044999"/>
                  </a:lnTo>
                  <a:lnTo>
                    <a:pt x="6069148" y="6086471"/>
                  </a:lnTo>
                  <a:lnTo>
                    <a:pt x="6048183" y="6126921"/>
                  </a:lnTo>
                  <a:lnTo>
                    <a:pt x="6025506" y="6166301"/>
                  </a:lnTo>
                  <a:lnTo>
                    <a:pt x="6001164" y="6204561"/>
                  </a:lnTo>
                  <a:lnTo>
                    <a:pt x="5975209" y="6241652"/>
                  </a:lnTo>
                  <a:lnTo>
                    <a:pt x="5947689" y="6277523"/>
                  </a:lnTo>
                  <a:lnTo>
                    <a:pt x="5918654" y="6312127"/>
                  </a:lnTo>
                  <a:lnTo>
                    <a:pt x="5888153" y="6345413"/>
                  </a:lnTo>
                  <a:lnTo>
                    <a:pt x="5856236" y="6377333"/>
                  </a:lnTo>
                  <a:lnTo>
                    <a:pt x="5822951" y="6407835"/>
                  </a:lnTo>
                  <a:lnTo>
                    <a:pt x="5788348" y="6436872"/>
                  </a:lnTo>
                  <a:lnTo>
                    <a:pt x="5752478" y="6464394"/>
                  </a:lnTo>
                  <a:lnTo>
                    <a:pt x="5715388" y="6490351"/>
                  </a:lnTo>
                  <a:lnTo>
                    <a:pt x="5677129" y="6514694"/>
                  </a:lnTo>
                  <a:lnTo>
                    <a:pt x="5637749" y="6537374"/>
                  </a:lnTo>
                  <a:lnTo>
                    <a:pt x="5597299" y="6558341"/>
                  </a:lnTo>
                  <a:lnTo>
                    <a:pt x="5555827" y="6577545"/>
                  </a:lnTo>
                  <a:lnTo>
                    <a:pt x="5513384" y="6594938"/>
                  </a:lnTo>
                  <a:lnTo>
                    <a:pt x="5470018" y="6610469"/>
                  </a:lnTo>
                  <a:lnTo>
                    <a:pt x="5425778" y="6624090"/>
                  </a:lnTo>
                  <a:lnTo>
                    <a:pt x="5380715" y="6635751"/>
                  </a:lnTo>
                  <a:lnTo>
                    <a:pt x="5334877" y="6645403"/>
                  </a:lnTo>
                  <a:lnTo>
                    <a:pt x="5288314" y="6652996"/>
                  </a:lnTo>
                  <a:lnTo>
                    <a:pt x="5241076" y="6658480"/>
                  </a:lnTo>
                  <a:lnTo>
                    <a:pt x="5193211" y="6661808"/>
                  </a:lnTo>
                  <a:lnTo>
                    <a:pt x="5144770" y="6662928"/>
                  </a:lnTo>
                  <a:lnTo>
                    <a:pt x="1028953" y="6662928"/>
                  </a:lnTo>
                  <a:lnTo>
                    <a:pt x="980512" y="6661808"/>
                  </a:lnTo>
                  <a:lnTo>
                    <a:pt x="932647" y="6658480"/>
                  </a:lnTo>
                  <a:lnTo>
                    <a:pt x="885409" y="6652996"/>
                  </a:lnTo>
                  <a:lnTo>
                    <a:pt x="838846" y="6645403"/>
                  </a:lnTo>
                  <a:lnTo>
                    <a:pt x="793008" y="6635751"/>
                  </a:lnTo>
                  <a:lnTo>
                    <a:pt x="747945" y="6624090"/>
                  </a:lnTo>
                  <a:lnTo>
                    <a:pt x="703705" y="6610469"/>
                  </a:lnTo>
                  <a:lnTo>
                    <a:pt x="660339" y="6594938"/>
                  </a:lnTo>
                  <a:lnTo>
                    <a:pt x="617896" y="6577545"/>
                  </a:lnTo>
                  <a:lnTo>
                    <a:pt x="576424" y="6558341"/>
                  </a:lnTo>
                  <a:lnTo>
                    <a:pt x="535974" y="6537374"/>
                  </a:lnTo>
                  <a:lnTo>
                    <a:pt x="496594" y="6514694"/>
                  </a:lnTo>
                  <a:lnTo>
                    <a:pt x="458335" y="6490351"/>
                  </a:lnTo>
                  <a:lnTo>
                    <a:pt x="421245" y="6464394"/>
                  </a:lnTo>
                  <a:lnTo>
                    <a:pt x="385375" y="6436872"/>
                  </a:lnTo>
                  <a:lnTo>
                    <a:pt x="350772" y="6407835"/>
                  </a:lnTo>
                  <a:lnTo>
                    <a:pt x="317487" y="6377333"/>
                  </a:lnTo>
                  <a:lnTo>
                    <a:pt x="285570" y="6345413"/>
                  </a:lnTo>
                  <a:lnTo>
                    <a:pt x="255069" y="6312127"/>
                  </a:lnTo>
                  <a:lnTo>
                    <a:pt x="226034" y="6277523"/>
                  </a:lnTo>
                  <a:lnTo>
                    <a:pt x="198514" y="6241652"/>
                  </a:lnTo>
                  <a:lnTo>
                    <a:pt x="172559" y="6204561"/>
                  </a:lnTo>
                  <a:lnTo>
                    <a:pt x="148217" y="6166301"/>
                  </a:lnTo>
                  <a:lnTo>
                    <a:pt x="125540" y="6126921"/>
                  </a:lnTo>
                  <a:lnTo>
                    <a:pt x="104575" y="6086471"/>
                  </a:lnTo>
                  <a:lnTo>
                    <a:pt x="85372" y="6044999"/>
                  </a:lnTo>
                  <a:lnTo>
                    <a:pt x="67981" y="6002556"/>
                  </a:lnTo>
                  <a:lnTo>
                    <a:pt x="52452" y="5959191"/>
                  </a:lnTo>
                  <a:lnTo>
                    <a:pt x="38832" y="5914952"/>
                  </a:lnTo>
                  <a:lnTo>
                    <a:pt x="27172" y="5869891"/>
                  </a:lnTo>
                  <a:lnTo>
                    <a:pt x="17522" y="5824055"/>
                  </a:lnTo>
                  <a:lnTo>
                    <a:pt x="9930" y="5777495"/>
                  </a:lnTo>
                  <a:lnTo>
                    <a:pt x="4446" y="5730259"/>
                  </a:lnTo>
                  <a:lnTo>
                    <a:pt x="1119" y="5682398"/>
                  </a:lnTo>
                  <a:lnTo>
                    <a:pt x="0" y="5633961"/>
                  </a:lnTo>
                  <a:lnTo>
                    <a:pt x="0" y="1028954"/>
                  </a:lnTo>
                  <a:close/>
                </a:path>
              </a:pathLst>
            </a:custGeom>
            <a:ln w="5791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7" y="1970532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7" y="1970532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75603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5603" y="645922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6956" y="1036319"/>
            <a:ext cx="131572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2528" y="1068324"/>
            <a:ext cx="61277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76971" y="365709"/>
            <a:ext cx="996950" cy="508634"/>
            <a:chOff x="7776971" y="365709"/>
            <a:chExt cx="996950" cy="50863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6971" y="408444"/>
              <a:ext cx="996353" cy="3670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1459" y="365709"/>
              <a:ext cx="807364" cy="5085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6407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6407" y="438403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89821" y="441705"/>
            <a:ext cx="2347595" cy="1983739"/>
            <a:chOff x="8989821" y="441705"/>
            <a:chExt cx="2347595" cy="1983739"/>
          </a:xfrm>
        </p:grpSpPr>
        <p:sp>
          <p:nvSpPr>
            <p:cNvPr id="23" name="object 23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86850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86850" y="645922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389107" y="365709"/>
            <a:ext cx="996950" cy="508634"/>
            <a:chOff x="10389107" y="365709"/>
            <a:chExt cx="996950" cy="508634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8444"/>
              <a:ext cx="996353" cy="3670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2071" y="365709"/>
              <a:ext cx="807364" cy="5085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8543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448543" y="438403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79209" y="4122165"/>
            <a:ext cx="2347595" cy="1983739"/>
            <a:chOff x="6379209" y="4122165"/>
            <a:chExt cx="2347595" cy="1983739"/>
          </a:xfrm>
        </p:grpSpPr>
        <p:sp>
          <p:nvSpPr>
            <p:cNvPr id="33" name="object 33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75603" y="4129785"/>
            <a:ext cx="901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159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75603" y="4327601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76971" y="4047693"/>
            <a:ext cx="996950" cy="508634"/>
            <a:chOff x="7776971" y="4047693"/>
            <a:chExt cx="996950" cy="508634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6971" y="4088942"/>
              <a:ext cx="996353" cy="3685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59" y="4047693"/>
              <a:ext cx="807364" cy="5085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6407" y="4128516"/>
              <a:ext cx="886968" cy="26060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836407" y="4120388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989821" y="4105402"/>
            <a:ext cx="2347595" cy="1983739"/>
            <a:chOff x="8989821" y="4105402"/>
            <a:chExt cx="2347595" cy="1983739"/>
          </a:xfrm>
        </p:grpSpPr>
        <p:sp>
          <p:nvSpPr>
            <p:cNvPr id="43" name="object 43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086850" y="4112767"/>
            <a:ext cx="901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160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86850" y="4310888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89107" y="4029430"/>
            <a:ext cx="996950" cy="510540"/>
            <a:chOff x="10389107" y="4029430"/>
            <a:chExt cx="996950" cy="51054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72140"/>
              <a:ext cx="996353" cy="36701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2071" y="4029430"/>
              <a:ext cx="807364" cy="5100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8543" y="4111752"/>
              <a:ext cx="886968" cy="25908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448543" y="4103370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4519" y="1043939"/>
            <a:ext cx="131572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0092" y="1075944"/>
            <a:ext cx="61150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54011" y="4719828"/>
            <a:ext cx="131699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53975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39583" y="4753355"/>
            <a:ext cx="612775" cy="17716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29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4519" y="4753355"/>
            <a:ext cx="1315720" cy="10972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80092" y="4785359"/>
            <a:ext cx="61150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30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09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31" y="314325"/>
            <a:ext cx="2029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317500" indent="-12827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Cluster </a:t>
            </a:r>
            <a:r>
              <a:rPr sz="1500" spc="-10" dirty="0">
                <a:latin typeface="Calibri"/>
                <a:cs typeface="Calibri"/>
              </a:rPr>
              <a:t>Configuration: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</a:p>
          <a:p>
            <a:pPr marL="14033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</a:t>
            </a:r>
          </a:p>
          <a:p>
            <a:pPr marL="14033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64GB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331" y="1457705"/>
            <a:ext cx="5056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was </a:t>
            </a:r>
            <a:r>
              <a:rPr sz="1500" dirty="0">
                <a:latin typeface="Calibri"/>
                <a:cs typeface="Calibri"/>
              </a:rPr>
              <a:t>run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spc="-10" dirty="0">
                <a:latin typeface="Calibri"/>
                <a:cs typeface="Calibri"/>
              </a:rPr>
              <a:t>5core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executor.(--executors-cores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5)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331" y="1914905"/>
            <a:ext cx="506793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Let’s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Leave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 </a:t>
            </a:r>
            <a:r>
              <a:rPr sz="1500" spc="-10" dirty="0">
                <a:latin typeface="Calibri"/>
                <a:cs typeface="Calibri"/>
              </a:rPr>
              <a:t>core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YARN </a:t>
            </a:r>
            <a:r>
              <a:rPr sz="1500" dirty="0">
                <a:latin typeface="Calibri"/>
                <a:cs typeface="Calibri"/>
              </a:rPr>
              <a:t>Daemons.</a:t>
            </a: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total </a:t>
            </a:r>
            <a:r>
              <a:rPr sz="1500" spc="-5" dirty="0">
                <a:latin typeface="Calibri"/>
                <a:cs typeface="Calibri"/>
              </a:rPr>
              <a:t>available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dirty="0">
                <a:latin typeface="Calibri"/>
                <a:cs typeface="Calibri"/>
              </a:rPr>
              <a:t> per node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processing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16-1=15</a:t>
            </a:r>
            <a:endParaRPr sz="1500" dirty="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total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15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*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10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150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So,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available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Executors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150/5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30</a:t>
            </a:r>
            <a:endParaRPr sz="1500" dirty="0">
              <a:latin typeface="Calibri"/>
              <a:cs typeface="Calibri"/>
            </a:endParaRPr>
          </a:p>
          <a:p>
            <a:pPr marL="299085" marR="84201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Let’s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leave</a:t>
            </a:r>
            <a:r>
              <a:rPr sz="1500" dirty="0">
                <a:latin typeface="Calibri"/>
                <a:cs typeface="Calibri"/>
              </a:rPr>
              <a:t> 1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Yarn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Master. 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total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available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30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-1</a:t>
            </a:r>
            <a:r>
              <a:rPr sz="1500" dirty="0">
                <a:latin typeface="Calibri"/>
                <a:cs typeface="Calibri"/>
              </a:rPr>
              <a:t> = </a:t>
            </a:r>
            <a:r>
              <a:rPr sz="1500" spc="-5" dirty="0">
                <a:latin typeface="Calibri"/>
                <a:cs typeface="Calibri"/>
              </a:rPr>
              <a:t>29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Executors </a:t>
            </a:r>
            <a:r>
              <a:rPr sz="1500" dirty="0">
                <a:latin typeface="Calibri"/>
                <a:cs typeface="Calibri"/>
              </a:rPr>
              <a:t>per 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30/10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=3</a:t>
            </a:r>
            <a:endParaRPr sz="1500" dirty="0">
              <a:latin typeface="Calibri"/>
              <a:cs typeface="Calibri"/>
            </a:endParaRPr>
          </a:p>
          <a:p>
            <a:pPr marL="299085" marR="155829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Executor: </a:t>
            </a:r>
            <a:r>
              <a:rPr sz="1500" spc="-5" dirty="0">
                <a:latin typeface="Calibri"/>
                <a:cs typeface="Calibri"/>
              </a:rPr>
              <a:t>64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GB/3</a:t>
            </a:r>
            <a:r>
              <a:rPr sz="1500" dirty="0">
                <a:latin typeface="Calibri"/>
                <a:cs typeface="Calibri"/>
              </a:rPr>
              <a:t> =</a:t>
            </a:r>
            <a:r>
              <a:rPr sz="1500" spc="-5" dirty="0">
                <a:latin typeface="Calibri"/>
                <a:cs typeface="Calibri"/>
              </a:rPr>
              <a:t> 21.3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GB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around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10%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(2.13GB)</a:t>
            </a:r>
            <a:endParaRPr sz="1500" dirty="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actual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19.7GB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331" y="4430014"/>
            <a:ext cx="485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With this </a:t>
            </a:r>
            <a:r>
              <a:rPr sz="1500" spc="-5" dirty="0">
                <a:latin typeface="Calibri"/>
                <a:cs typeface="Calibri"/>
              </a:rPr>
              <a:t>approach,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5" dirty="0">
                <a:latin typeface="Calibri"/>
                <a:cs typeface="Calibri"/>
              </a:rPr>
              <a:t>achieved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parallelism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best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throughputs.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331" y="5158485"/>
            <a:ext cx="1595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GOOD 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BALANCED 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385622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MENDED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i="1" dirty="0">
                <a:solidFill>
                  <a:srgbClr val="385622"/>
                </a:solidFill>
                <a:latin typeface="Calibri"/>
                <a:cs typeface="Calibri"/>
              </a:rPr>
              <a:t>Approach</a:t>
            </a:r>
            <a:r>
              <a:rPr sz="1800" b="1" i="1" spc="-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85622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1621" y="2964941"/>
            <a:ext cx="1458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……………………...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51321" y="66802"/>
            <a:ext cx="6232525" cy="6721475"/>
            <a:chOff x="5751321" y="66802"/>
            <a:chExt cx="6232525" cy="6721475"/>
          </a:xfrm>
        </p:grpSpPr>
        <p:sp>
          <p:nvSpPr>
            <p:cNvPr id="9" name="object 9"/>
            <p:cNvSpPr/>
            <p:nvPr/>
          </p:nvSpPr>
          <p:spPr>
            <a:xfrm>
              <a:off x="5780531" y="96012"/>
              <a:ext cx="6174105" cy="6663055"/>
            </a:xfrm>
            <a:custGeom>
              <a:avLst/>
              <a:gdLst/>
              <a:ahLst/>
              <a:cxnLst/>
              <a:rect l="l" t="t" r="r" b="b"/>
              <a:pathLst>
                <a:path w="6174105" h="6663055">
                  <a:moveTo>
                    <a:pt x="0" y="1028954"/>
                  </a:moveTo>
                  <a:lnTo>
                    <a:pt x="1119" y="980512"/>
                  </a:lnTo>
                  <a:lnTo>
                    <a:pt x="4446" y="932647"/>
                  </a:lnTo>
                  <a:lnTo>
                    <a:pt x="9930" y="885409"/>
                  </a:lnTo>
                  <a:lnTo>
                    <a:pt x="17522" y="838846"/>
                  </a:lnTo>
                  <a:lnTo>
                    <a:pt x="27172" y="793008"/>
                  </a:lnTo>
                  <a:lnTo>
                    <a:pt x="38832" y="747945"/>
                  </a:lnTo>
                  <a:lnTo>
                    <a:pt x="52452" y="703705"/>
                  </a:lnTo>
                  <a:lnTo>
                    <a:pt x="67981" y="660339"/>
                  </a:lnTo>
                  <a:lnTo>
                    <a:pt x="85372" y="617896"/>
                  </a:lnTo>
                  <a:lnTo>
                    <a:pt x="104575" y="576424"/>
                  </a:lnTo>
                  <a:lnTo>
                    <a:pt x="125540" y="535974"/>
                  </a:lnTo>
                  <a:lnTo>
                    <a:pt x="148217" y="496594"/>
                  </a:lnTo>
                  <a:lnTo>
                    <a:pt x="172559" y="458335"/>
                  </a:lnTo>
                  <a:lnTo>
                    <a:pt x="198514" y="421245"/>
                  </a:lnTo>
                  <a:lnTo>
                    <a:pt x="226034" y="385375"/>
                  </a:lnTo>
                  <a:lnTo>
                    <a:pt x="255069" y="350772"/>
                  </a:lnTo>
                  <a:lnTo>
                    <a:pt x="285570" y="317487"/>
                  </a:lnTo>
                  <a:lnTo>
                    <a:pt x="317487" y="285570"/>
                  </a:lnTo>
                  <a:lnTo>
                    <a:pt x="350772" y="255069"/>
                  </a:lnTo>
                  <a:lnTo>
                    <a:pt x="385375" y="226034"/>
                  </a:lnTo>
                  <a:lnTo>
                    <a:pt x="421245" y="198514"/>
                  </a:lnTo>
                  <a:lnTo>
                    <a:pt x="458335" y="172559"/>
                  </a:lnTo>
                  <a:lnTo>
                    <a:pt x="496594" y="148217"/>
                  </a:lnTo>
                  <a:lnTo>
                    <a:pt x="535974" y="125540"/>
                  </a:lnTo>
                  <a:lnTo>
                    <a:pt x="576424" y="104575"/>
                  </a:lnTo>
                  <a:lnTo>
                    <a:pt x="617896" y="85372"/>
                  </a:lnTo>
                  <a:lnTo>
                    <a:pt x="660339" y="67981"/>
                  </a:lnTo>
                  <a:lnTo>
                    <a:pt x="703705" y="52452"/>
                  </a:lnTo>
                  <a:lnTo>
                    <a:pt x="747945" y="38832"/>
                  </a:lnTo>
                  <a:lnTo>
                    <a:pt x="793008" y="27172"/>
                  </a:lnTo>
                  <a:lnTo>
                    <a:pt x="838846" y="17522"/>
                  </a:lnTo>
                  <a:lnTo>
                    <a:pt x="885409" y="9930"/>
                  </a:lnTo>
                  <a:lnTo>
                    <a:pt x="932647" y="4446"/>
                  </a:lnTo>
                  <a:lnTo>
                    <a:pt x="980512" y="1119"/>
                  </a:lnTo>
                  <a:lnTo>
                    <a:pt x="1028953" y="0"/>
                  </a:lnTo>
                  <a:lnTo>
                    <a:pt x="5144770" y="0"/>
                  </a:lnTo>
                  <a:lnTo>
                    <a:pt x="5193211" y="1119"/>
                  </a:lnTo>
                  <a:lnTo>
                    <a:pt x="5241076" y="4446"/>
                  </a:lnTo>
                  <a:lnTo>
                    <a:pt x="5288314" y="9930"/>
                  </a:lnTo>
                  <a:lnTo>
                    <a:pt x="5334877" y="17522"/>
                  </a:lnTo>
                  <a:lnTo>
                    <a:pt x="5380715" y="27172"/>
                  </a:lnTo>
                  <a:lnTo>
                    <a:pt x="5425778" y="38832"/>
                  </a:lnTo>
                  <a:lnTo>
                    <a:pt x="5470018" y="52452"/>
                  </a:lnTo>
                  <a:lnTo>
                    <a:pt x="5513384" y="67981"/>
                  </a:lnTo>
                  <a:lnTo>
                    <a:pt x="5555827" y="85372"/>
                  </a:lnTo>
                  <a:lnTo>
                    <a:pt x="5597299" y="104575"/>
                  </a:lnTo>
                  <a:lnTo>
                    <a:pt x="5637749" y="125540"/>
                  </a:lnTo>
                  <a:lnTo>
                    <a:pt x="5677129" y="148217"/>
                  </a:lnTo>
                  <a:lnTo>
                    <a:pt x="5715388" y="172559"/>
                  </a:lnTo>
                  <a:lnTo>
                    <a:pt x="5752478" y="198514"/>
                  </a:lnTo>
                  <a:lnTo>
                    <a:pt x="5788348" y="226034"/>
                  </a:lnTo>
                  <a:lnTo>
                    <a:pt x="5822951" y="255069"/>
                  </a:lnTo>
                  <a:lnTo>
                    <a:pt x="5856236" y="285570"/>
                  </a:lnTo>
                  <a:lnTo>
                    <a:pt x="5888153" y="317487"/>
                  </a:lnTo>
                  <a:lnTo>
                    <a:pt x="5918654" y="350772"/>
                  </a:lnTo>
                  <a:lnTo>
                    <a:pt x="5947689" y="385375"/>
                  </a:lnTo>
                  <a:lnTo>
                    <a:pt x="5975209" y="421245"/>
                  </a:lnTo>
                  <a:lnTo>
                    <a:pt x="6001164" y="458335"/>
                  </a:lnTo>
                  <a:lnTo>
                    <a:pt x="6025506" y="496594"/>
                  </a:lnTo>
                  <a:lnTo>
                    <a:pt x="6048183" y="535974"/>
                  </a:lnTo>
                  <a:lnTo>
                    <a:pt x="6069148" y="576424"/>
                  </a:lnTo>
                  <a:lnTo>
                    <a:pt x="6088351" y="617896"/>
                  </a:lnTo>
                  <a:lnTo>
                    <a:pt x="6105742" y="660339"/>
                  </a:lnTo>
                  <a:lnTo>
                    <a:pt x="6121271" y="703705"/>
                  </a:lnTo>
                  <a:lnTo>
                    <a:pt x="6134891" y="747945"/>
                  </a:lnTo>
                  <a:lnTo>
                    <a:pt x="6146551" y="793008"/>
                  </a:lnTo>
                  <a:lnTo>
                    <a:pt x="6156201" y="838846"/>
                  </a:lnTo>
                  <a:lnTo>
                    <a:pt x="6163793" y="885409"/>
                  </a:lnTo>
                  <a:lnTo>
                    <a:pt x="6169277" y="932647"/>
                  </a:lnTo>
                  <a:lnTo>
                    <a:pt x="6172604" y="980512"/>
                  </a:lnTo>
                  <a:lnTo>
                    <a:pt x="6173723" y="1028954"/>
                  </a:lnTo>
                  <a:lnTo>
                    <a:pt x="6173723" y="5633961"/>
                  </a:lnTo>
                  <a:lnTo>
                    <a:pt x="6172604" y="5682398"/>
                  </a:lnTo>
                  <a:lnTo>
                    <a:pt x="6169277" y="5730259"/>
                  </a:lnTo>
                  <a:lnTo>
                    <a:pt x="6163793" y="5777495"/>
                  </a:lnTo>
                  <a:lnTo>
                    <a:pt x="6156201" y="5824055"/>
                  </a:lnTo>
                  <a:lnTo>
                    <a:pt x="6146551" y="5869891"/>
                  </a:lnTo>
                  <a:lnTo>
                    <a:pt x="6134891" y="5914952"/>
                  </a:lnTo>
                  <a:lnTo>
                    <a:pt x="6121271" y="5959191"/>
                  </a:lnTo>
                  <a:lnTo>
                    <a:pt x="6105742" y="6002556"/>
                  </a:lnTo>
                  <a:lnTo>
                    <a:pt x="6088351" y="6044999"/>
                  </a:lnTo>
                  <a:lnTo>
                    <a:pt x="6069148" y="6086471"/>
                  </a:lnTo>
                  <a:lnTo>
                    <a:pt x="6048183" y="6126921"/>
                  </a:lnTo>
                  <a:lnTo>
                    <a:pt x="6025506" y="6166301"/>
                  </a:lnTo>
                  <a:lnTo>
                    <a:pt x="6001164" y="6204561"/>
                  </a:lnTo>
                  <a:lnTo>
                    <a:pt x="5975209" y="6241652"/>
                  </a:lnTo>
                  <a:lnTo>
                    <a:pt x="5947689" y="6277523"/>
                  </a:lnTo>
                  <a:lnTo>
                    <a:pt x="5918654" y="6312127"/>
                  </a:lnTo>
                  <a:lnTo>
                    <a:pt x="5888153" y="6345413"/>
                  </a:lnTo>
                  <a:lnTo>
                    <a:pt x="5856236" y="6377333"/>
                  </a:lnTo>
                  <a:lnTo>
                    <a:pt x="5822951" y="6407835"/>
                  </a:lnTo>
                  <a:lnTo>
                    <a:pt x="5788348" y="6436872"/>
                  </a:lnTo>
                  <a:lnTo>
                    <a:pt x="5752478" y="6464394"/>
                  </a:lnTo>
                  <a:lnTo>
                    <a:pt x="5715388" y="6490351"/>
                  </a:lnTo>
                  <a:lnTo>
                    <a:pt x="5677129" y="6514694"/>
                  </a:lnTo>
                  <a:lnTo>
                    <a:pt x="5637749" y="6537374"/>
                  </a:lnTo>
                  <a:lnTo>
                    <a:pt x="5597299" y="6558341"/>
                  </a:lnTo>
                  <a:lnTo>
                    <a:pt x="5555827" y="6577545"/>
                  </a:lnTo>
                  <a:lnTo>
                    <a:pt x="5513384" y="6594938"/>
                  </a:lnTo>
                  <a:lnTo>
                    <a:pt x="5470018" y="6610469"/>
                  </a:lnTo>
                  <a:lnTo>
                    <a:pt x="5425778" y="6624090"/>
                  </a:lnTo>
                  <a:lnTo>
                    <a:pt x="5380715" y="6635751"/>
                  </a:lnTo>
                  <a:lnTo>
                    <a:pt x="5334877" y="6645403"/>
                  </a:lnTo>
                  <a:lnTo>
                    <a:pt x="5288314" y="6652996"/>
                  </a:lnTo>
                  <a:lnTo>
                    <a:pt x="5241076" y="6658480"/>
                  </a:lnTo>
                  <a:lnTo>
                    <a:pt x="5193211" y="6661808"/>
                  </a:lnTo>
                  <a:lnTo>
                    <a:pt x="5144770" y="6662928"/>
                  </a:lnTo>
                  <a:lnTo>
                    <a:pt x="1028953" y="6662928"/>
                  </a:lnTo>
                  <a:lnTo>
                    <a:pt x="980512" y="6661808"/>
                  </a:lnTo>
                  <a:lnTo>
                    <a:pt x="932647" y="6658480"/>
                  </a:lnTo>
                  <a:lnTo>
                    <a:pt x="885409" y="6652996"/>
                  </a:lnTo>
                  <a:lnTo>
                    <a:pt x="838846" y="6645403"/>
                  </a:lnTo>
                  <a:lnTo>
                    <a:pt x="793008" y="6635751"/>
                  </a:lnTo>
                  <a:lnTo>
                    <a:pt x="747945" y="6624090"/>
                  </a:lnTo>
                  <a:lnTo>
                    <a:pt x="703705" y="6610469"/>
                  </a:lnTo>
                  <a:lnTo>
                    <a:pt x="660339" y="6594938"/>
                  </a:lnTo>
                  <a:lnTo>
                    <a:pt x="617896" y="6577545"/>
                  </a:lnTo>
                  <a:lnTo>
                    <a:pt x="576424" y="6558341"/>
                  </a:lnTo>
                  <a:lnTo>
                    <a:pt x="535974" y="6537374"/>
                  </a:lnTo>
                  <a:lnTo>
                    <a:pt x="496594" y="6514694"/>
                  </a:lnTo>
                  <a:lnTo>
                    <a:pt x="458335" y="6490351"/>
                  </a:lnTo>
                  <a:lnTo>
                    <a:pt x="421245" y="6464394"/>
                  </a:lnTo>
                  <a:lnTo>
                    <a:pt x="385375" y="6436872"/>
                  </a:lnTo>
                  <a:lnTo>
                    <a:pt x="350772" y="6407835"/>
                  </a:lnTo>
                  <a:lnTo>
                    <a:pt x="317487" y="6377333"/>
                  </a:lnTo>
                  <a:lnTo>
                    <a:pt x="285570" y="6345413"/>
                  </a:lnTo>
                  <a:lnTo>
                    <a:pt x="255069" y="6312127"/>
                  </a:lnTo>
                  <a:lnTo>
                    <a:pt x="226034" y="6277523"/>
                  </a:lnTo>
                  <a:lnTo>
                    <a:pt x="198514" y="6241652"/>
                  </a:lnTo>
                  <a:lnTo>
                    <a:pt x="172559" y="6204561"/>
                  </a:lnTo>
                  <a:lnTo>
                    <a:pt x="148217" y="6166301"/>
                  </a:lnTo>
                  <a:lnTo>
                    <a:pt x="125540" y="6126921"/>
                  </a:lnTo>
                  <a:lnTo>
                    <a:pt x="104575" y="6086471"/>
                  </a:lnTo>
                  <a:lnTo>
                    <a:pt x="85372" y="6044999"/>
                  </a:lnTo>
                  <a:lnTo>
                    <a:pt x="67981" y="6002556"/>
                  </a:lnTo>
                  <a:lnTo>
                    <a:pt x="52452" y="5959191"/>
                  </a:lnTo>
                  <a:lnTo>
                    <a:pt x="38832" y="5914952"/>
                  </a:lnTo>
                  <a:lnTo>
                    <a:pt x="27172" y="5869891"/>
                  </a:lnTo>
                  <a:lnTo>
                    <a:pt x="17522" y="5824055"/>
                  </a:lnTo>
                  <a:lnTo>
                    <a:pt x="9930" y="5777495"/>
                  </a:lnTo>
                  <a:lnTo>
                    <a:pt x="4446" y="5730259"/>
                  </a:lnTo>
                  <a:lnTo>
                    <a:pt x="1119" y="5682398"/>
                  </a:lnTo>
                  <a:lnTo>
                    <a:pt x="0" y="5633961"/>
                  </a:lnTo>
                  <a:lnTo>
                    <a:pt x="0" y="1028954"/>
                  </a:lnTo>
                  <a:close/>
                </a:path>
              </a:pathLst>
            </a:custGeom>
            <a:ln w="5791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7" y="1970532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7" y="1970532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75603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5603" y="645922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16369" y="999489"/>
            <a:ext cx="636270" cy="599440"/>
            <a:chOff x="6516369" y="999489"/>
            <a:chExt cx="636270" cy="599440"/>
          </a:xfrm>
        </p:grpSpPr>
        <p:sp>
          <p:nvSpPr>
            <p:cNvPr id="15" name="object 15"/>
            <p:cNvSpPr/>
            <p:nvPr/>
          </p:nvSpPr>
          <p:spPr>
            <a:xfrm>
              <a:off x="6522719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2719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28816" y="1190244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22719" y="1005839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8816" y="1011936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76971" y="365709"/>
            <a:ext cx="996950" cy="508634"/>
            <a:chOff x="7776971" y="365709"/>
            <a:chExt cx="996950" cy="508634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6971" y="408444"/>
              <a:ext cx="996353" cy="3670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1459" y="365709"/>
              <a:ext cx="807364" cy="5085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6407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36407" y="438403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76845" y="1013205"/>
            <a:ext cx="636270" cy="599440"/>
            <a:chOff x="7276845" y="1013205"/>
            <a:chExt cx="636270" cy="599440"/>
          </a:xfrm>
        </p:grpSpPr>
        <p:sp>
          <p:nvSpPr>
            <p:cNvPr id="26" name="object 26"/>
            <p:cNvSpPr/>
            <p:nvPr/>
          </p:nvSpPr>
          <p:spPr>
            <a:xfrm>
              <a:off x="7283195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83195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89292" y="1203960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83195" y="1019555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89292" y="1025652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25130" y="1013205"/>
            <a:ext cx="636270" cy="599440"/>
            <a:chOff x="8025130" y="1013205"/>
            <a:chExt cx="636270" cy="599440"/>
          </a:xfrm>
        </p:grpSpPr>
        <p:sp>
          <p:nvSpPr>
            <p:cNvPr id="32" name="object 32"/>
            <p:cNvSpPr/>
            <p:nvPr/>
          </p:nvSpPr>
          <p:spPr>
            <a:xfrm>
              <a:off x="8031480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1480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37576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1480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37576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65950" y="1718817"/>
            <a:ext cx="636270" cy="601345"/>
            <a:chOff x="6965950" y="1718817"/>
            <a:chExt cx="636270" cy="601345"/>
          </a:xfrm>
        </p:grpSpPr>
        <p:sp>
          <p:nvSpPr>
            <p:cNvPr id="38" name="object 38"/>
            <p:cNvSpPr/>
            <p:nvPr/>
          </p:nvSpPr>
          <p:spPr>
            <a:xfrm>
              <a:off x="6972300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72300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78395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2300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78395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78242" y="1718817"/>
            <a:ext cx="636270" cy="601345"/>
            <a:chOff x="7778242" y="1718817"/>
            <a:chExt cx="636270" cy="601345"/>
          </a:xfrm>
        </p:grpSpPr>
        <p:sp>
          <p:nvSpPr>
            <p:cNvPr id="44" name="object 44"/>
            <p:cNvSpPr/>
            <p:nvPr/>
          </p:nvSpPr>
          <p:spPr>
            <a:xfrm>
              <a:off x="7784592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84592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90688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84592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90688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89821" y="441705"/>
            <a:ext cx="2347595" cy="1983739"/>
            <a:chOff x="8989821" y="441705"/>
            <a:chExt cx="2347595" cy="1983739"/>
          </a:xfrm>
        </p:grpSpPr>
        <p:sp>
          <p:nvSpPr>
            <p:cNvPr id="50" name="object 50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086850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86850" y="645922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126981" y="999489"/>
            <a:ext cx="636270" cy="599440"/>
            <a:chOff x="9126981" y="999489"/>
            <a:chExt cx="636270" cy="599440"/>
          </a:xfrm>
        </p:grpSpPr>
        <p:sp>
          <p:nvSpPr>
            <p:cNvPr id="55" name="object 55"/>
            <p:cNvSpPr/>
            <p:nvPr/>
          </p:nvSpPr>
          <p:spPr>
            <a:xfrm>
              <a:off x="9133331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33331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139428" y="1190244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33331" y="1005839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139428" y="1011936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389107" y="365709"/>
            <a:ext cx="996950" cy="508634"/>
            <a:chOff x="10389107" y="365709"/>
            <a:chExt cx="996950" cy="508634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8444"/>
              <a:ext cx="996353" cy="36701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2071" y="365709"/>
              <a:ext cx="807364" cy="5085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8543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0448543" y="438403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888981" y="1013205"/>
            <a:ext cx="636270" cy="599440"/>
            <a:chOff x="9888981" y="1013205"/>
            <a:chExt cx="636270" cy="599440"/>
          </a:xfrm>
        </p:grpSpPr>
        <p:sp>
          <p:nvSpPr>
            <p:cNvPr id="66" name="object 66"/>
            <p:cNvSpPr/>
            <p:nvPr/>
          </p:nvSpPr>
          <p:spPr>
            <a:xfrm>
              <a:off x="9895331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95331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901428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895331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901428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635742" y="1013205"/>
            <a:ext cx="636270" cy="599440"/>
            <a:chOff x="10635742" y="1013205"/>
            <a:chExt cx="636270" cy="599440"/>
          </a:xfrm>
        </p:grpSpPr>
        <p:sp>
          <p:nvSpPr>
            <p:cNvPr id="72" name="object 72"/>
            <p:cNvSpPr/>
            <p:nvPr/>
          </p:nvSpPr>
          <p:spPr>
            <a:xfrm>
              <a:off x="10642092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42092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648188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642092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48188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576561" y="1718817"/>
            <a:ext cx="636270" cy="601345"/>
            <a:chOff x="9576561" y="1718817"/>
            <a:chExt cx="636270" cy="601345"/>
          </a:xfrm>
        </p:grpSpPr>
        <p:sp>
          <p:nvSpPr>
            <p:cNvPr id="78" name="object 78"/>
            <p:cNvSpPr/>
            <p:nvPr/>
          </p:nvSpPr>
          <p:spPr>
            <a:xfrm>
              <a:off x="9582911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82911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589007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582911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589007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0390378" y="1718817"/>
            <a:ext cx="636270" cy="601345"/>
            <a:chOff x="10390378" y="1718817"/>
            <a:chExt cx="636270" cy="601345"/>
          </a:xfrm>
        </p:grpSpPr>
        <p:sp>
          <p:nvSpPr>
            <p:cNvPr id="84" name="object 84"/>
            <p:cNvSpPr/>
            <p:nvPr/>
          </p:nvSpPr>
          <p:spPr>
            <a:xfrm>
              <a:off x="10396728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96728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0402823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396728" y="1725167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402823" y="1731264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79209" y="4122165"/>
            <a:ext cx="2347595" cy="1983739"/>
            <a:chOff x="6379209" y="4122165"/>
            <a:chExt cx="2347595" cy="1983739"/>
          </a:xfrm>
        </p:grpSpPr>
        <p:sp>
          <p:nvSpPr>
            <p:cNvPr id="90" name="object 90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475603" y="4129785"/>
            <a:ext cx="8166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75603" y="4327601"/>
            <a:ext cx="1044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516369" y="4679950"/>
            <a:ext cx="636270" cy="601345"/>
            <a:chOff x="6516369" y="4679950"/>
            <a:chExt cx="636270" cy="601345"/>
          </a:xfrm>
        </p:grpSpPr>
        <p:sp>
          <p:nvSpPr>
            <p:cNvPr id="95" name="object 95"/>
            <p:cNvSpPr/>
            <p:nvPr/>
          </p:nvSpPr>
          <p:spPr>
            <a:xfrm>
              <a:off x="6522719" y="4686300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22719" y="4686300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528816" y="4870703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22719" y="4686300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7"/>
                </a:moveTo>
                <a:lnTo>
                  <a:pt x="612648" y="178307"/>
                </a:lnTo>
                <a:lnTo>
                  <a:pt x="61264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28816" y="4692396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6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7776971" y="4047693"/>
            <a:ext cx="996950" cy="508634"/>
            <a:chOff x="7776971" y="4047693"/>
            <a:chExt cx="996950" cy="508634"/>
          </a:xfrm>
        </p:grpSpPr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6971" y="4088942"/>
              <a:ext cx="996353" cy="36850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59" y="4047693"/>
              <a:ext cx="807364" cy="50855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6407" y="4128516"/>
              <a:ext cx="886968" cy="260604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7836407" y="4120388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276845" y="4695190"/>
            <a:ext cx="636270" cy="599440"/>
            <a:chOff x="7276845" y="4695190"/>
            <a:chExt cx="636270" cy="599440"/>
          </a:xfrm>
        </p:grpSpPr>
        <p:sp>
          <p:nvSpPr>
            <p:cNvPr id="106" name="object 106"/>
            <p:cNvSpPr/>
            <p:nvPr/>
          </p:nvSpPr>
          <p:spPr>
            <a:xfrm>
              <a:off x="7283195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83195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289292" y="488442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6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283195" y="4701540"/>
            <a:ext cx="612775" cy="177165"/>
          </a:xfrm>
          <a:custGeom>
            <a:avLst/>
            <a:gdLst/>
            <a:ahLst/>
            <a:cxnLst/>
            <a:rect l="l" t="t" r="r" b="b"/>
            <a:pathLst>
              <a:path w="612775" h="177164">
                <a:moveTo>
                  <a:pt x="0" y="176783"/>
                </a:moveTo>
                <a:lnTo>
                  <a:pt x="612648" y="176783"/>
                </a:lnTo>
                <a:lnTo>
                  <a:pt x="612648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289292" y="4707635"/>
            <a:ext cx="605790" cy="1651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025130" y="4695190"/>
            <a:ext cx="636270" cy="599440"/>
            <a:chOff x="8025130" y="4695190"/>
            <a:chExt cx="636270" cy="599440"/>
          </a:xfrm>
        </p:grpSpPr>
        <p:sp>
          <p:nvSpPr>
            <p:cNvPr id="112" name="object 112"/>
            <p:cNvSpPr/>
            <p:nvPr/>
          </p:nvSpPr>
          <p:spPr>
            <a:xfrm>
              <a:off x="8031480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031480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8037576" y="488442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6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031480" y="4701540"/>
            <a:ext cx="611505" cy="177165"/>
          </a:xfrm>
          <a:custGeom>
            <a:avLst/>
            <a:gdLst/>
            <a:ahLst/>
            <a:cxnLst/>
            <a:rect l="l" t="t" r="r" b="b"/>
            <a:pathLst>
              <a:path w="611504" h="177164">
                <a:moveTo>
                  <a:pt x="0" y="176783"/>
                </a:moveTo>
                <a:lnTo>
                  <a:pt x="611124" y="176783"/>
                </a:lnTo>
                <a:lnTo>
                  <a:pt x="611124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037576" y="4707635"/>
            <a:ext cx="605155" cy="1651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65950" y="5400802"/>
            <a:ext cx="636270" cy="599440"/>
            <a:chOff x="6965950" y="5400802"/>
            <a:chExt cx="636270" cy="599440"/>
          </a:xfrm>
        </p:grpSpPr>
        <p:sp>
          <p:nvSpPr>
            <p:cNvPr id="118" name="object 118"/>
            <p:cNvSpPr/>
            <p:nvPr/>
          </p:nvSpPr>
          <p:spPr>
            <a:xfrm>
              <a:off x="6972300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72300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978395" y="5591555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972300" y="5407152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978395" y="5413247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778242" y="5400802"/>
            <a:ext cx="636270" cy="599440"/>
            <a:chOff x="7778242" y="5400802"/>
            <a:chExt cx="636270" cy="599440"/>
          </a:xfrm>
        </p:grpSpPr>
        <p:sp>
          <p:nvSpPr>
            <p:cNvPr id="124" name="object 124"/>
            <p:cNvSpPr/>
            <p:nvPr/>
          </p:nvSpPr>
          <p:spPr>
            <a:xfrm>
              <a:off x="7784592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84592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790688" y="5591555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84592" y="5407152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7790688" y="5413247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8989821" y="4105402"/>
            <a:ext cx="2347595" cy="1983739"/>
            <a:chOff x="8989821" y="4105402"/>
            <a:chExt cx="2347595" cy="1983739"/>
          </a:xfrm>
        </p:grpSpPr>
        <p:sp>
          <p:nvSpPr>
            <p:cNvPr id="130" name="object 130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86850" y="4112767"/>
            <a:ext cx="8166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086850" y="4310888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9126981" y="4663185"/>
            <a:ext cx="636270" cy="601345"/>
            <a:chOff x="9126981" y="4663185"/>
            <a:chExt cx="636270" cy="601345"/>
          </a:xfrm>
        </p:grpSpPr>
        <p:sp>
          <p:nvSpPr>
            <p:cNvPr id="135" name="object 135"/>
            <p:cNvSpPr/>
            <p:nvPr/>
          </p:nvSpPr>
          <p:spPr>
            <a:xfrm>
              <a:off x="9133331" y="4669535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133331" y="4669535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9139428" y="485394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133331" y="4669535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7"/>
                </a:moveTo>
                <a:lnTo>
                  <a:pt x="612648" y="178307"/>
                </a:lnTo>
                <a:lnTo>
                  <a:pt x="61264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139428" y="4675632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0389107" y="4029430"/>
            <a:ext cx="996950" cy="510540"/>
            <a:chOff x="10389107" y="4029430"/>
            <a:chExt cx="996950" cy="510540"/>
          </a:xfrm>
        </p:grpSpPr>
        <p:pic>
          <p:nvPicPr>
            <p:cNvPr id="141" name="object 1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72140"/>
              <a:ext cx="996353" cy="367017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2071" y="4029430"/>
              <a:ext cx="807364" cy="51005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8543" y="4111752"/>
              <a:ext cx="886968" cy="259080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10448543" y="4103370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9888981" y="4676902"/>
            <a:ext cx="636270" cy="601345"/>
            <a:chOff x="9888981" y="4676902"/>
            <a:chExt cx="636270" cy="601345"/>
          </a:xfrm>
        </p:grpSpPr>
        <p:sp>
          <p:nvSpPr>
            <p:cNvPr id="146" name="object 146"/>
            <p:cNvSpPr/>
            <p:nvPr/>
          </p:nvSpPr>
          <p:spPr>
            <a:xfrm>
              <a:off x="9895331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623316" y="588264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95331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4"/>
                  </a:moveTo>
                  <a:lnTo>
                    <a:pt x="623316" y="588264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9901428" y="4867655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895331" y="4683252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9901428" y="4689347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0635742" y="4676902"/>
            <a:ext cx="636270" cy="601345"/>
            <a:chOff x="10635742" y="4676902"/>
            <a:chExt cx="636270" cy="601345"/>
          </a:xfrm>
        </p:grpSpPr>
        <p:sp>
          <p:nvSpPr>
            <p:cNvPr id="152" name="object 152"/>
            <p:cNvSpPr/>
            <p:nvPr/>
          </p:nvSpPr>
          <p:spPr>
            <a:xfrm>
              <a:off x="10642092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623316" y="588264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642092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4"/>
                  </a:moveTo>
                  <a:lnTo>
                    <a:pt x="623316" y="588264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0648188" y="4867655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0642092" y="4683252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10648188" y="4689347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9576561" y="5384038"/>
            <a:ext cx="636270" cy="599440"/>
            <a:chOff x="9576561" y="5384038"/>
            <a:chExt cx="636270" cy="599440"/>
          </a:xfrm>
        </p:grpSpPr>
        <p:sp>
          <p:nvSpPr>
            <p:cNvPr id="158" name="object 158"/>
            <p:cNvSpPr/>
            <p:nvPr/>
          </p:nvSpPr>
          <p:spPr>
            <a:xfrm>
              <a:off x="9582911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582911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9589007" y="5574791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9582911" y="5390388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9589007" y="539648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10390378" y="5384038"/>
            <a:ext cx="636270" cy="599440"/>
            <a:chOff x="10390378" y="5384038"/>
            <a:chExt cx="636270" cy="599440"/>
          </a:xfrm>
        </p:grpSpPr>
        <p:sp>
          <p:nvSpPr>
            <p:cNvPr id="164" name="object 164"/>
            <p:cNvSpPr/>
            <p:nvPr/>
          </p:nvSpPr>
          <p:spPr>
            <a:xfrm>
              <a:off x="10396728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396728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10402823" y="5574791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0396728" y="5390388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0402823" y="5396484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3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306070"/>
            <a:ext cx="53162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5" dirty="0">
                <a:latin typeface="Calibri"/>
                <a:cs typeface="Calibri"/>
              </a:rPr>
              <a:t> 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options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spark2-submit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 &lt;master-url&gt;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&lt;deploy-mode&gt;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&lt;key&lt;=&lt;value&gt;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--driver-memory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2G\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--executor-memory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64G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--executor-cores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 spc="3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--num-executors</a:t>
            </a:r>
            <a:r>
              <a:rPr sz="1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&lt;comma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dependencies&gt;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&lt;package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&lt;application&gt;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&lt;application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args&gt;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71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4800" b="0" spc="-20" dirty="0">
                <a:latin typeface="Calibri"/>
                <a:cs typeface="Calibri"/>
              </a:rPr>
              <a:t>Parallelism</a:t>
            </a:r>
            <a:r>
              <a:rPr sz="4800" b="0" spc="-55" dirty="0">
                <a:latin typeface="Calibri"/>
                <a:cs typeface="Calibri"/>
              </a:rPr>
              <a:t> </a:t>
            </a:r>
            <a:r>
              <a:rPr sz="4800" b="0" spc="-15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999" y="304291"/>
            <a:ext cx="99237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As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re-partitions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below </a:t>
            </a:r>
            <a:r>
              <a:rPr sz="1500" spc="-5" dirty="0">
                <a:latin typeface="Calibri"/>
                <a:cs typeface="Calibri"/>
              </a:rPr>
              <a:t>two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configurations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control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shuffle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creates.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spark.default.parallelism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spark.sql.shuffle.partitions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spark.default.parallelism</a:t>
            </a:r>
            <a:r>
              <a:rPr sz="1500" b="1" spc="-7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Only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5" dirty="0">
                <a:latin typeface="Calibri"/>
                <a:cs typeface="Calibri"/>
              </a:rPr>
              <a:t> on</a:t>
            </a:r>
            <a:r>
              <a:rPr sz="1500" dirty="0">
                <a:latin typeface="Calibri"/>
                <a:cs typeface="Calibri"/>
              </a:rPr>
              <a:t> all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cluster.</a:t>
            </a:r>
            <a:endParaRPr sz="1500" dirty="0">
              <a:latin typeface="Calibri"/>
              <a:cs typeface="Calibri"/>
            </a:endParaRPr>
          </a:p>
          <a:p>
            <a:pPr marL="684530" marR="367030" indent="-21526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dirty="0">
                <a:latin typeface="Calibri"/>
                <a:cs typeface="Calibri"/>
              </a:rPr>
              <a:t>RDD </a:t>
            </a:r>
            <a:r>
              <a:rPr sz="1500" spc="-5" dirty="0">
                <a:latin typeface="Calibri"/>
                <a:cs typeface="Calibri"/>
              </a:rPr>
              <a:t>wider </a:t>
            </a:r>
            <a:r>
              <a:rPr sz="1500" spc="-10" dirty="0">
                <a:latin typeface="Calibri"/>
                <a:cs typeface="Calibri"/>
              </a:rPr>
              <a:t>transformations </a:t>
            </a:r>
            <a:r>
              <a:rPr sz="1500" spc="-15" dirty="0">
                <a:latin typeface="Calibri"/>
                <a:cs typeface="Calibri"/>
              </a:rPr>
              <a:t>like </a:t>
            </a:r>
            <a:r>
              <a:rPr sz="1500" spc="-5" dirty="0">
                <a:latin typeface="Calibri"/>
                <a:cs typeface="Calibri"/>
              </a:rPr>
              <a:t>reduceByKey(), </a:t>
            </a:r>
            <a:r>
              <a:rPr sz="1500" spc="-10" dirty="0">
                <a:latin typeface="Calibri"/>
                <a:cs typeface="Calibri"/>
              </a:rPr>
              <a:t>groupByKey(), </a:t>
            </a:r>
            <a:r>
              <a:rPr sz="1500" spc="-5" dirty="0">
                <a:latin typeface="Calibri"/>
                <a:cs typeface="Calibri"/>
              </a:rPr>
              <a:t>join() triggers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shuffling. </a:t>
            </a:r>
            <a:r>
              <a:rPr sz="1500" dirty="0">
                <a:latin typeface="Calibri"/>
                <a:cs typeface="Calibri"/>
              </a:rPr>
              <a:t>Prior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dirty="0">
                <a:latin typeface="Calibri"/>
                <a:cs typeface="Calibri"/>
              </a:rPr>
              <a:t>these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below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set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desired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Change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accordingly. </a:t>
            </a:r>
            <a:r>
              <a:rPr sz="1500" spc="-10" dirty="0">
                <a:latin typeface="Calibri"/>
                <a:cs typeface="Calibri"/>
              </a:rPr>
              <a:t> spark.conf.set("spark.default.parallelism",150)</a:t>
            </a:r>
            <a:endParaRPr sz="1500" dirty="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spark.conf.get("spark.default.parallelism")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</a:p>
          <a:p>
            <a:pPr marL="770255" marR="453326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pyspark2 --master yarn </a:t>
            </a:r>
            <a:r>
              <a:rPr sz="1500" spc="-10" dirty="0">
                <a:latin typeface="Calibri"/>
                <a:cs typeface="Calibri"/>
              </a:rPr>
              <a:t>--conf </a:t>
            </a:r>
            <a:r>
              <a:rPr sz="1500" spc="-5" dirty="0">
                <a:latin typeface="Calibri"/>
                <a:cs typeface="Calibri"/>
              </a:rPr>
              <a:t>spark.default.parallelism=150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sc.parallelize(range(1000))</a:t>
            </a:r>
            <a:endParaRPr sz="1500" dirty="0">
              <a:latin typeface="Calibri"/>
              <a:cs typeface="Calibri"/>
            </a:endParaRPr>
          </a:p>
          <a:p>
            <a:pPr marL="77025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rdd.getNumPartitions()</a:t>
            </a:r>
            <a:endParaRPr sz="1500" dirty="0">
              <a:latin typeface="Calibri"/>
              <a:cs typeface="Calibri"/>
            </a:endParaRPr>
          </a:p>
          <a:p>
            <a:pPr marL="77025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150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32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769" y="263144"/>
            <a:ext cx="93186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spark.sql.shuffle.partitions: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Only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applicable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DataFrames.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200.</a:t>
            </a:r>
            <a:endParaRPr sz="1500" dirty="0">
              <a:latin typeface="Calibri"/>
              <a:cs typeface="Calibri"/>
            </a:endParaRPr>
          </a:p>
          <a:p>
            <a:pPr marL="727710" marR="5080" indent="-25844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DataFrame,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transformations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groupBy(),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join()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triggers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shuffling </a:t>
            </a:r>
            <a:r>
              <a:rPr sz="1500" dirty="0">
                <a:latin typeface="Calibri"/>
                <a:cs typeface="Calibri"/>
              </a:rPr>
              <a:t>hence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these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transformations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spark.sql.shuffle.partitions.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spark.conf.get("spark.sql.shuffle.partitions")</a:t>
            </a:r>
            <a:endParaRPr sz="1500" dirty="0">
              <a:latin typeface="Calibri"/>
              <a:cs typeface="Calibri"/>
            </a:endParaRPr>
          </a:p>
          <a:p>
            <a:pPr marL="72771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</a:p>
          <a:p>
            <a:pPr marL="855344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data=(('Ram',1),('Raj',2),('Ram',1),('Joann',4),('Raj',2),('Robert',5),('Reid',6),('Sam',7))</a:t>
            </a:r>
            <a:endParaRPr sz="1500" dirty="0">
              <a:latin typeface="Calibri"/>
              <a:cs typeface="Calibri"/>
            </a:endParaRPr>
          </a:p>
          <a:p>
            <a:pPr marL="855344" marR="377444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df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spark.createDataFrame(data=data,schema=('name','id'))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df.rdd.getNumPartitions()</a:t>
            </a:r>
            <a:endParaRPr sz="1500" dirty="0">
              <a:latin typeface="Calibri"/>
              <a:cs typeface="Calibri"/>
            </a:endParaRPr>
          </a:p>
          <a:p>
            <a:pPr marL="855344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2</a:t>
            </a:r>
          </a:p>
          <a:p>
            <a:pPr marL="8128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df1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df.groupBy("name").count()</a:t>
            </a:r>
            <a:endParaRPr sz="1500" dirty="0">
              <a:latin typeface="Calibri"/>
              <a:cs typeface="Calibri"/>
            </a:endParaRPr>
          </a:p>
          <a:p>
            <a:pPr marL="812800" marR="639953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f</a:t>
            </a:r>
            <a:r>
              <a:rPr sz="1500" spc="-10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dd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ge</a:t>
            </a:r>
            <a:r>
              <a:rPr sz="1500" dirty="0">
                <a:latin typeface="Calibri"/>
                <a:cs typeface="Calibri"/>
              </a:rPr>
              <a:t>tN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itions()  </a:t>
            </a:r>
            <a:r>
              <a:rPr sz="1500" spc="-5" dirty="0">
                <a:latin typeface="Calibri"/>
                <a:cs typeface="Calibri"/>
              </a:rPr>
              <a:t>200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53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0" dirty="0">
                <a:latin typeface="Calibri"/>
                <a:cs typeface="Calibri"/>
              </a:rPr>
              <a:t>Memory</a:t>
            </a:r>
            <a:r>
              <a:rPr sz="4800" b="0" spc="-30" dirty="0">
                <a:latin typeface="Calibri"/>
                <a:cs typeface="Calibri"/>
              </a:rPr>
              <a:t> </a:t>
            </a:r>
            <a:r>
              <a:rPr sz="4800" b="0" spc="-10" dirty="0">
                <a:latin typeface="Calibri"/>
                <a:cs typeface="Calibri"/>
              </a:rPr>
              <a:t>Management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75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7002" y="3549141"/>
            <a:ext cx="1920875" cy="1989455"/>
            <a:chOff x="5477002" y="3549141"/>
            <a:chExt cx="1920875" cy="1989455"/>
          </a:xfrm>
        </p:grpSpPr>
        <p:sp>
          <p:nvSpPr>
            <p:cNvPr id="3" name="object 3"/>
            <p:cNvSpPr/>
            <p:nvPr/>
          </p:nvSpPr>
          <p:spPr>
            <a:xfrm>
              <a:off x="5483352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1908048" y="0"/>
                  </a:moveTo>
                  <a:lnTo>
                    <a:pt x="0" y="0"/>
                  </a:lnTo>
                  <a:lnTo>
                    <a:pt x="0" y="1976627"/>
                  </a:lnTo>
                  <a:lnTo>
                    <a:pt x="1908048" y="197662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83352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0" y="1976627"/>
                  </a:moveTo>
                  <a:lnTo>
                    <a:pt x="1908048" y="1976627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9766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04" y="4210811"/>
              <a:ext cx="1623059" cy="12237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803" y="4210811"/>
            <a:ext cx="1623060" cy="1224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1495"/>
              </a:lnSpc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367" y="2135123"/>
            <a:ext cx="1363980" cy="777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01367" y="2135123"/>
            <a:ext cx="1363980" cy="7772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1920" y="2141220"/>
            <a:ext cx="1363979" cy="777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31920" y="2141220"/>
            <a:ext cx="1363980" cy="7772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64795" marR="248920" indent="-7620">
              <a:lnSpc>
                <a:spcPct val="100000"/>
              </a:lnSpc>
              <a:spcBef>
                <a:spcPts val="785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  Manager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165982" y="2492120"/>
            <a:ext cx="4085590" cy="2868295"/>
            <a:chOff x="3165982" y="2492120"/>
            <a:chExt cx="4085590" cy="2868295"/>
          </a:xfrm>
        </p:grpSpPr>
        <p:sp>
          <p:nvSpPr>
            <p:cNvPr id="12" name="object 12"/>
            <p:cNvSpPr/>
            <p:nvPr/>
          </p:nvSpPr>
          <p:spPr>
            <a:xfrm>
              <a:off x="5719572" y="4660391"/>
              <a:ext cx="1525905" cy="693420"/>
            </a:xfrm>
            <a:custGeom>
              <a:avLst/>
              <a:gdLst/>
              <a:ahLst/>
              <a:cxnLst/>
              <a:rect l="l" t="t" r="r" b="b"/>
              <a:pathLst>
                <a:path w="1525904" h="693420">
                  <a:moveTo>
                    <a:pt x="1525524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525524" y="693419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9572" y="4660391"/>
              <a:ext cx="1525905" cy="693420"/>
            </a:xfrm>
            <a:custGeom>
              <a:avLst/>
              <a:gdLst/>
              <a:ahLst/>
              <a:cxnLst/>
              <a:rect l="l" t="t" r="r" b="b"/>
              <a:pathLst>
                <a:path w="1525904" h="693420">
                  <a:moveTo>
                    <a:pt x="0" y="693419"/>
                  </a:moveTo>
                  <a:lnTo>
                    <a:pt x="1525524" y="693419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693419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5982" y="2492120"/>
              <a:ext cx="767715" cy="76200"/>
            </a:xfrm>
            <a:custGeom>
              <a:avLst/>
              <a:gdLst/>
              <a:ahLst/>
              <a:cxnLst/>
              <a:rect l="l" t="t" r="r" b="b"/>
              <a:pathLst>
                <a:path w="767714" h="76200">
                  <a:moveTo>
                    <a:pt x="691642" y="0"/>
                  </a:moveTo>
                  <a:lnTo>
                    <a:pt x="691406" y="28215"/>
                  </a:lnTo>
                  <a:lnTo>
                    <a:pt x="704088" y="28320"/>
                  </a:lnTo>
                  <a:lnTo>
                    <a:pt x="703961" y="48132"/>
                  </a:lnTo>
                  <a:lnTo>
                    <a:pt x="691240" y="48132"/>
                  </a:lnTo>
                  <a:lnTo>
                    <a:pt x="691007" y="76200"/>
                  </a:lnTo>
                  <a:lnTo>
                    <a:pt x="748377" y="48132"/>
                  </a:lnTo>
                  <a:lnTo>
                    <a:pt x="703961" y="48132"/>
                  </a:lnTo>
                  <a:lnTo>
                    <a:pt x="748593" y="48027"/>
                  </a:lnTo>
                  <a:lnTo>
                    <a:pt x="767588" y="38734"/>
                  </a:lnTo>
                  <a:lnTo>
                    <a:pt x="691642" y="0"/>
                  </a:lnTo>
                  <a:close/>
                </a:path>
                <a:path w="767714" h="76200">
                  <a:moveTo>
                    <a:pt x="691406" y="28215"/>
                  </a:moveTo>
                  <a:lnTo>
                    <a:pt x="691241" y="48027"/>
                  </a:lnTo>
                  <a:lnTo>
                    <a:pt x="703961" y="48132"/>
                  </a:lnTo>
                  <a:lnTo>
                    <a:pt x="704088" y="28320"/>
                  </a:lnTo>
                  <a:lnTo>
                    <a:pt x="691406" y="28215"/>
                  </a:lnTo>
                  <a:close/>
                </a:path>
                <a:path w="767714" h="76200">
                  <a:moveTo>
                    <a:pt x="254" y="22478"/>
                  </a:moveTo>
                  <a:lnTo>
                    <a:pt x="0" y="42290"/>
                  </a:lnTo>
                  <a:lnTo>
                    <a:pt x="691241" y="48027"/>
                  </a:lnTo>
                  <a:lnTo>
                    <a:pt x="691406" y="28215"/>
                  </a:lnTo>
                  <a:lnTo>
                    <a:pt x="254" y="2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89598" y="4710429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98565" y="5036565"/>
            <a:ext cx="1320800" cy="243204"/>
            <a:chOff x="5798565" y="5036565"/>
            <a:chExt cx="1320800" cy="243204"/>
          </a:xfrm>
        </p:grpSpPr>
        <p:sp>
          <p:nvSpPr>
            <p:cNvPr id="17" name="object 17"/>
            <p:cNvSpPr/>
            <p:nvPr/>
          </p:nvSpPr>
          <p:spPr>
            <a:xfrm>
              <a:off x="5804915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4" h="230504">
                  <a:moveTo>
                    <a:pt x="557530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3"/>
                  </a:lnTo>
                  <a:lnTo>
                    <a:pt x="557530" y="230123"/>
                  </a:lnTo>
                  <a:lnTo>
                    <a:pt x="572470" y="227113"/>
                  </a:lnTo>
                  <a:lnTo>
                    <a:pt x="584660" y="218900"/>
                  </a:lnTo>
                  <a:lnTo>
                    <a:pt x="592873" y="206710"/>
                  </a:lnTo>
                  <a:lnTo>
                    <a:pt x="595884" y="191769"/>
                  </a:lnTo>
                  <a:lnTo>
                    <a:pt x="595884" y="38353"/>
                  </a:lnTo>
                  <a:lnTo>
                    <a:pt x="592873" y="23413"/>
                  </a:lnTo>
                  <a:lnTo>
                    <a:pt x="584660" y="11223"/>
                  </a:lnTo>
                  <a:lnTo>
                    <a:pt x="572470" y="3010"/>
                  </a:lnTo>
                  <a:lnTo>
                    <a:pt x="5575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4915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4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57530" y="0"/>
                  </a:lnTo>
                  <a:lnTo>
                    <a:pt x="572470" y="3010"/>
                  </a:lnTo>
                  <a:lnTo>
                    <a:pt x="584660" y="11223"/>
                  </a:lnTo>
                  <a:lnTo>
                    <a:pt x="592873" y="23413"/>
                  </a:lnTo>
                  <a:lnTo>
                    <a:pt x="595884" y="38353"/>
                  </a:lnTo>
                  <a:lnTo>
                    <a:pt x="595884" y="191769"/>
                  </a:lnTo>
                  <a:lnTo>
                    <a:pt x="592873" y="206710"/>
                  </a:lnTo>
                  <a:lnTo>
                    <a:pt x="584660" y="218900"/>
                  </a:lnTo>
                  <a:lnTo>
                    <a:pt x="572470" y="227113"/>
                  </a:lnTo>
                  <a:lnTo>
                    <a:pt x="557530" y="230123"/>
                  </a:lnTo>
                  <a:lnTo>
                    <a:pt x="38354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6623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557529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7529" y="230123"/>
                  </a:lnTo>
                  <a:lnTo>
                    <a:pt x="572470" y="227113"/>
                  </a:lnTo>
                  <a:lnTo>
                    <a:pt x="584660" y="218900"/>
                  </a:lnTo>
                  <a:lnTo>
                    <a:pt x="592873" y="206710"/>
                  </a:lnTo>
                  <a:lnTo>
                    <a:pt x="595883" y="191769"/>
                  </a:lnTo>
                  <a:lnTo>
                    <a:pt x="595883" y="38353"/>
                  </a:lnTo>
                  <a:lnTo>
                    <a:pt x="592873" y="23413"/>
                  </a:lnTo>
                  <a:lnTo>
                    <a:pt x="584660" y="11223"/>
                  </a:lnTo>
                  <a:lnTo>
                    <a:pt x="572470" y="3010"/>
                  </a:lnTo>
                  <a:lnTo>
                    <a:pt x="5575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6623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7529" y="0"/>
                  </a:lnTo>
                  <a:lnTo>
                    <a:pt x="572470" y="3010"/>
                  </a:lnTo>
                  <a:lnTo>
                    <a:pt x="584660" y="11223"/>
                  </a:lnTo>
                  <a:lnTo>
                    <a:pt x="592873" y="23413"/>
                  </a:lnTo>
                  <a:lnTo>
                    <a:pt x="595883" y="38353"/>
                  </a:lnTo>
                  <a:lnTo>
                    <a:pt x="595883" y="191769"/>
                  </a:lnTo>
                  <a:lnTo>
                    <a:pt x="592873" y="206710"/>
                  </a:lnTo>
                  <a:lnTo>
                    <a:pt x="584660" y="218900"/>
                  </a:lnTo>
                  <a:lnTo>
                    <a:pt x="572470" y="227113"/>
                  </a:lnTo>
                  <a:lnTo>
                    <a:pt x="557529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59475" y="5036565"/>
            <a:ext cx="1011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57677" y="464058"/>
            <a:ext cx="215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/>
              <a:t>YARN</a:t>
            </a:r>
            <a:r>
              <a:rPr sz="1800" spc="-35" dirty="0"/>
              <a:t> </a:t>
            </a:r>
            <a:r>
              <a:rPr sz="1800" spc="-10" dirty="0"/>
              <a:t>Cluster</a:t>
            </a:r>
            <a:r>
              <a:rPr sz="1800" spc="-65" dirty="0"/>
              <a:t> </a:t>
            </a:r>
            <a:r>
              <a:rPr sz="1800" spc="-5" dirty="0"/>
              <a:t>Manager</a:t>
            </a:r>
            <a:endParaRPr sz="1800"/>
          </a:p>
        </p:txBody>
      </p:sp>
      <p:sp>
        <p:nvSpPr>
          <p:cNvPr id="23" name="object 23"/>
          <p:cNvSpPr txBox="1"/>
          <p:nvPr/>
        </p:nvSpPr>
        <p:spPr>
          <a:xfrm>
            <a:off x="5864352" y="3646932"/>
            <a:ext cx="1213485" cy="28829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41313" y="3549141"/>
            <a:ext cx="3396615" cy="1989455"/>
            <a:chOff x="6441313" y="3549141"/>
            <a:chExt cx="3396615" cy="1989455"/>
          </a:xfrm>
        </p:grpSpPr>
        <p:sp>
          <p:nvSpPr>
            <p:cNvPr id="25" name="object 25"/>
            <p:cNvSpPr/>
            <p:nvPr/>
          </p:nvSpPr>
          <p:spPr>
            <a:xfrm>
              <a:off x="6441313" y="3932300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0"/>
                  </a:lnTo>
                  <a:lnTo>
                    <a:pt x="40894" y="279526"/>
                  </a:lnTo>
                  <a:lnTo>
                    <a:pt x="69451" y="216535"/>
                  </a:lnTo>
                  <a:lnTo>
                    <a:pt x="28701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1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2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1" y="216535"/>
                  </a:lnTo>
                  <a:lnTo>
                    <a:pt x="69451" y="216535"/>
                  </a:lnTo>
                  <a:lnTo>
                    <a:pt x="76072" y="201930"/>
                  </a:lnTo>
                  <a:close/>
                </a:path>
                <a:path w="76200" h="280035">
                  <a:moveTo>
                    <a:pt x="40259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3276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1908048" y="0"/>
                  </a:moveTo>
                  <a:lnTo>
                    <a:pt x="0" y="0"/>
                  </a:lnTo>
                  <a:lnTo>
                    <a:pt x="0" y="1976627"/>
                  </a:lnTo>
                  <a:lnTo>
                    <a:pt x="1908048" y="197662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3276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0" y="1976627"/>
                  </a:moveTo>
                  <a:lnTo>
                    <a:pt x="1908048" y="1976627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9766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0727" y="4210811"/>
              <a:ext cx="1621535" cy="122377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110728" y="4210811"/>
            <a:ext cx="1621790" cy="1224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1495"/>
              </a:lnSpc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51621" y="4654041"/>
            <a:ext cx="1539875" cy="706120"/>
            <a:chOff x="8151621" y="4654041"/>
            <a:chExt cx="1539875" cy="706120"/>
          </a:xfrm>
        </p:grpSpPr>
        <p:sp>
          <p:nvSpPr>
            <p:cNvPr id="31" name="object 31"/>
            <p:cNvSpPr/>
            <p:nvPr/>
          </p:nvSpPr>
          <p:spPr>
            <a:xfrm>
              <a:off x="8157971" y="4660391"/>
              <a:ext cx="1527175" cy="693420"/>
            </a:xfrm>
            <a:custGeom>
              <a:avLst/>
              <a:gdLst/>
              <a:ahLst/>
              <a:cxnLst/>
              <a:rect l="l" t="t" r="r" b="b"/>
              <a:pathLst>
                <a:path w="1527175" h="693420">
                  <a:moveTo>
                    <a:pt x="1527048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527048" y="693419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7971" y="4660391"/>
              <a:ext cx="1527175" cy="693420"/>
            </a:xfrm>
            <a:custGeom>
              <a:avLst/>
              <a:gdLst/>
              <a:ahLst/>
              <a:cxnLst/>
              <a:rect l="l" t="t" r="r" b="b"/>
              <a:pathLst>
                <a:path w="1527175" h="693420">
                  <a:moveTo>
                    <a:pt x="0" y="693419"/>
                  </a:moveTo>
                  <a:lnTo>
                    <a:pt x="1527048" y="693419"/>
                  </a:lnTo>
                  <a:lnTo>
                    <a:pt x="1527048" y="0"/>
                  </a:lnTo>
                  <a:lnTo>
                    <a:pt x="0" y="0"/>
                  </a:lnTo>
                  <a:lnTo>
                    <a:pt x="0" y="693419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29142" y="4710429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38490" y="5036565"/>
            <a:ext cx="1318895" cy="243204"/>
            <a:chOff x="8238490" y="5036565"/>
            <a:chExt cx="1318895" cy="243204"/>
          </a:xfrm>
        </p:grpSpPr>
        <p:sp>
          <p:nvSpPr>
            <p:cNvPr id="35" name="object 35"/>
            <p:cNvSpPr/>
            <p:nvPr/>
          </p:nvSpPr>
          <p:spPr>
            <a:xfrm>
              <a:off x="8244840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6005" y="230123"/>
                  </a:lnTo>
                  <a:lnTo>
                    <a:pt x="570946" y="227113"/>
                  </a:lnTo>
                  <a:lnTo>
                    <a:pt x="583136" y="218900"/>
                  </a:lnTo>
                  <a:lnTo>
                    <a:pt x="591349" y="206710"/>
                  </a:lnTo>
                  <a:lnTo>
                    <a:pt x="594359" y="191769"/>
                  </a:lnTo>
                  <a:lnTo>
                    <a:pt x="594359" y="38353"/>
                  </a:lnTo>
                  <a:lnTo>
                    <a:pt x="591349" y="23413"/>
                  </a:lnTo>
                  <a:lnTo>
                    <a:pt x="583136" y="11223"/>
                  </a:lnTo>
                  <a:lnTo>
                    <a:pt x="570946" y="3010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44840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6005" y="0"/>
                  </a:lnTo>
                  <a:lnTo>
                    <a:pt x="570946" y="3010"/>
                  </a:lnTo>
                  <a:lnTo>
                    <a:pt x="583136" y="11223"/>
                  </a:lnTo>
                  <a:lnTo>
                    <a:pt x="591349" y="23413"/>
                  </a:lnTo>
                  <a:lnTo>
                    <a:pt x="594359" y="38353"/>
                  </a:lnTo>
                  <a:lnTo>
                    <a:pt x="594359" y="191769"/>
                  </a:lnTo>
                  <a:lnTo>
                    <a:pt x="591349" y="206710"/>
                  </a:lnTo>
                  <a:lnTo>
                    <a:pt x="583136" y="218900"/>
                  </a:lnTo>
                  <a:lnTo>
                    <a:pt x="570946" y="227113"/>
                  </a:lnTo>
                  <a:lnTo>
                    <a:pt x="556005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6548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6005" y="230123"/>
                  </a:lnTo>
                  <a:lnTo>
                    <a:pt x="570946" y="227113"/>
                  </a:lnTo>
                  <a:lnTo>
                    <a:pt x="583136" y="218900"/>
                  </a:lnTo>
                  <a:lnTo>
                    <a:pt x="591349" y="206710"/>
                  </a:lnTo>
                  <a:lnTo>
                    <a:pt x="594359" y="191769"/>
                  </a:lnTo>
                  <a:lnTo>
                    <a:pt x="594359" y="38353"/>
                  </a:lnTo>
                  <a:lnTo>
                    <a:pt x="591349" y="23413"/>
                  </a:lnTo>
                  <a:lnTo>
                    <a:pt x="583136" y="11223"/>
                  </a:lnTo>
                  <a:lnTo>
                    <a:pt x="570946" y="3010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56548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6005" y="0"/>
                  </a:lnTo>
                  <a:lnTo>
                    <a:pt x="570946" y="3010"/>
                  </a:lnTo>
                  <a:lnTo>
                    <a:pt x="583136" y="11223"/>
                  </a:lnTo>
                  <a:lnTo>
                    <a:pt x="591349" y="23413"/>
                  </a:lnTo>
                  <a:lnTo>
                    <a:pt x="594359" y="38353"/>
                  </a:lnTo>
                  <a:lnTo>
                    <a:pt x="594359" y="191769"/>
                  </a:lnTo>
                  <a:lnTo>
                    <a:pt x="591349" y="206710"/>
                  </a:lnTo>
                  <a:lnTo>
                    <a:pt x="583136" y="218900"/>
                  </a:lnTo>
                  <a:lnTo>
                    <a:pt x="570946" y="227113"/>
                  </a:lnTo>
                  <a:lnTo>
                    <a:pt x="556005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99018" y="5036565"/>
            <a:ext cx="1011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04276" y="3646932"/>
            <a:ext cx="1211580" cy="28829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522719" y="976883"/>
          <a:ext cx="1907539" cy="171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/>
                <a:gridCol w="1211580"/>
                <a:gridCol w="313689"/>
              </a:tblGrid>
              <a:tr h="290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FAE4D5"/>
                    </a:solidFill>
                  </a:tcPr>
                </a:tc>
              </a:tr>
              <a:tr h="1423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Container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8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Master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6528816" y="982980"/>
            <a:ext cx="2428875" cy="3228975"/>
            <a:chOff x="6528816" y="982980"/>
            <a:chExt cx="2428875" cy="3228975"/>
          </a:xfrm>
        </p:grpSpPr>
        <p:sp>
          <p:nvSpPr>
            <p:cNvPr id="43" name="object 43"/>
            <p:cNvSpPr/>
            <p:nvPr/>
          </p:nvSpPr>
          <p:spPr>
            <a:xfrm>
              <a:off x="6528816" y="982980"/>
              <a:ext cx="1908175" cy="1714500"/>
            </a:xfrm>
            <a:custGeom>
              <a:avLst/>
              <a:gdLst/>
              <a:ahLst/>
              <a:cxnLst/>
              <a:rect l="l" t="t" r="r" b="b"/>
              <a:pathLst>
                <a:path w="1908175" h="1714500">
                  <a:moveTo>
                    <a:pt x="1908048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908048" y="1714500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6268" y="1586484"/>
              <a:ext cx="1623059" cy="10485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16268" y="1586484"/>
              <a:ext cx="1623060" cy="1049020"/>
            </a:xfrm>
            <a:custGeom>
              <a:avLst/>
              <a:gdLst/>
              <a:ahLst/>
              <a:cxnLst/>
              <a:rect l="l" t="t" r="r" b="b"/>
              <a:pathLst>
                <a:path w="1623059" h="1049020">
                  <a:moveTo>
                    <a:pt x="0" y="1048512"/>
                  </a:moveTo>
                  <a:lnTo>
                    <a:pt x="1623059" y="1048512"/>
                  </a:lnTo>
                  <a:lnTo>
                    <a:pt x="1623059" y="0"/>
                  </a:lnTo>
                  <a:lnTo>
                    <a:pt x="0" y="0"/>
                  </a:lnTo>
                  <a:lnTo>
                    <a:pt x="0" y="104851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152552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525524" y="414527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0" y="414527"/>
                  </a:moveTo>
                  <a:lnTo>
                    <a:pt x="1525524" y="414527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81237" y="3932300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0"/>
                  </a:lnTo>
                  <a:lnTo>
                    <a:pt x="40894" y="279526"/>
                  </a:lnTo>
                  <a:lnTo>
                    <a:pt x="69451" y="216535"/>
                  </a:lnTo>
                  <a:lnTo>
                    <a:pt x="28702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2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3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2" y="216535"/>
                  </a:lnTo>
                  <a:lnTo>
                    <a:pt x="69451" y="216535"/>
                  </a:lnTo>
                  <a:lnTo>
                    <a:pt x="76073" y="201930"/>
                  </a:lnTo>
                  <a:close/>
                </a:path>
                <a:path w="76200" h="280035">
                  <a:moveTo>
                    <a:pt x="40259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5296662" y="1274444"/>
            <a:ext cx="3581400" cy="2281555"/>
          </a:xfrm>
          <a:custGeom>
            <a:avLst/>
            <a:gdLst/>
            <a:ahLst/>
            <a:cxnLst/>
            <a:rect l="l" t="t" r="r" b="b"/>
            <a:pathLst>
              <a:path w="3581400" h="2281554">
                <a:moveTo>
                  <a:pt x="1232916" y="565785"/>
                </a:moveTo>
                <a:lnTo>
                  <a:pt x="1147826" y="569722"/>
                </a:lnTo>
                <a:lnTo>
                  <a:pt x="1161592" y="594360"/>
                </a:lnTo>
                <a:lnTo>
                  <a:pt x="61645" y="1209941"/>
                </a:lnTo>
                <a:lnTo>
                  <a:pt x="47879" y="1185291"/>
                </a:lnTo>
                <a:lnTo>
                  <a:pt x="0" y="1255776"/>
                </a:lnTo>
                <a:lnTo>
                  <a:pt x="85090" y="1251839"/>
                </a:lnTo>
                <a:lnTo>
                  <a:pt x="74790" y="1233424"/>
                </a:lnTo>
                <a:lnTo>
                  <a:pt x="71310" y="1227213"/>
                </a:lnTo>
                <a:lnTo>
                  <a:pt x="1171257" y="611632"/>
                </a:lnTo>
                <a:lnTo>
                  <a:pt x="1185037" y="636270"/>
                </a:lnTo>
                <a:lnTo>
                  <a:pt x="1217726" y="588137"/>
                </a:lnTo>
                <a:lnTo>
                  <a:pt x="1232916" y="565785"/>
                </a:lnTo>
                <a:close/>
              </a:path>
              <a:path w="3581400" h="2281554">
                <a:moveTo>
                  <a:pt x="2266569" y="235458"/>
                </a:moveTo>
                <a:lnTo>
                  <a:pt x="2238324" y="236410"/>
                </a:lnTo>
                <a:lnTo>
                  <a:pt x="2230374" y="0"/>
                </a:lnTo>
                <a:lnTo>
                  <a:pt x="2210562" y="762"/>
                </a:lnTo>
                <a:lnTo>
                  <a:pt x="2218626" y="237058"/>
                </a:lnTo>
                <a:lnTo>
                  <a:pt x="2190369" y="237998"/>
                </a:lnTo>
                <a:lnTo>
                  <a:pt x="2231009" y="312928"/>
                </a:lnTo>
                <a:lnTo>
                  <a:pt x="2259977" y="249809"/>
                </a:lnTo>
                <a:lnTo>
                  <a:pt x="2266569" y="235458"/>
                </a:lnTo>
                <a:close/>
              </a:path>
              <a:path w="3581400" h="2281554">
                <a:moveTo>
                  <a:pt x="3581146" y="2281186"/>
                </a:moveTo>
                <a:lnTo>
                  <a:pt x="3565271" y="2255647"/>
                </a:lnTo>
                <a:lnTo>
                  <a:pt x="3529838" y="2198624"/>
                </a:lnTo>
                <a:lnTo>
                  <a:pt x="3514648" y="2223363"/>
                </a:lnTo>
                <a:lnTo>
                  <a:pt x="2191512" y="1411478"/>
                </a:lnTo>
                <a:lnTo>
                  <a:pt x="2183752" y="1424025"/>
                </a:lnTo>
                <a:lnTo>
                  <a:pt x="2174367" y="1412621"/>
                </a:lnTo>
                <a:lnTo>
                  <a:pt x="1199388" y="2214829"/>
                </a:lnTo>
                <a:lnTo>
                  <a:pt x="1180973" y="2192401"/>
                </a:lnTo>
                <a:lnTo>
                  <a:pt x="1141476" y="2281186"/>
                </a:lnTo>
                <a:lnTo>
                  <a:pt x="1236091" y="2259457"/>
                </a:lnTo>
                <a:lnTo>
                  <a:pt x="1225334" y="2246376"/>
                </a:lnTo>
                <a:lnTo>
                  <a:pt x="1217777" y="2237194"/>
                </a:lnTo>
                <a:lnTo>
                  <a:pt x="2184920" y="1441437"/>
                </a:lnTo>
                <a:lnTo>
                  <a:pt x="3499459" y="2248090"/>
                </a:lnTo>
                <a:lnTo>
                  <a:pt x="3484372" y="2272665"/>
                </a:lnTo>
                <a:lnTo>
                  <a:pt x="3581146" y="228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349122"/>
            <a:ext cx="1076198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Driver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Options:</a:t>
            </a:r>
            <a:endParaRPr sz="1500" dirty="0">
              <a:latin typeface="Calibri"/>
              <a:cs typeface="Calibri"/>
            </a:endParaRPr>
          </a:p>
          <a:p>
            <a:pPr marL="756285" marR="24511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collect(),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take()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datasets,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to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moved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huge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dataset,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crash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errors(OOM).</a:t>
            </a:r>
            <a:endParaRPr sz="1500" dirty="0">
              <a:latin typeface="Calibri"/>
              <a:cs typeface="Calibri"/>
            </a:endParaRPr>
          </a:p>
          <a:p>
            <a:pPr marL="756285" marR="2032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observe,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computational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Spark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Executors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rarely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performance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However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sometimes,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job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fail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much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Setting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proper </a:t>
            </a:r>
            <a:r>
              <a:rPr sz="1500" dirty="0">
                <a:latin typeface="Calibri"/>
                <a:cs typeface="Calibri"/>
              </a:rPr>
              <a:t>limit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protect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errors.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Spark-submit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Options: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--driver-memory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(e.g.</a:t>
            </a:r>
            <a:r>
              <a:rPr sz="1500" spc="-5" dirty="0">
                <a:latin typeface="Calibri"/>
                <a:cs typeface="Calibri"/>
              </a:rPr>
              <a:t> 1000M,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2G)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(Default: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1024M)</a:t>
            </a:r>
            <a:endParaRPr sz="1500" dirty="0">
              <a:latin typeface="Calibri"/>
              <a:cs typeface="Calibri"/>
            </a:endParaRPr>
          </a:p>
          <a:p>
            <a:pPr marL="783590" marR="5080" indent="-31432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amount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process,</a:t>
            </a:r>
            <a:r>
              <a:rPr sz="1500" dirty="0">
                <a:latin typeface="Calibri"/>
                <a:cs typeface="Calibri"/>
              </a:rPr>
              <a:t> i.e.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</a:t>
            </a:r>
            <a:r>
              <a:rPr sz="1500" dirty="0">
                <a:latin typeface="Calibri"/>
                <a:cs typeface="Calibri"/>
              </a:rPr>
              <a:t> running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main()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 of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SparkContext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instantiated.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--driver-cores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5" dirty="0">
                <a:latin typeface="Calibri"/>
                <a:cs typeface="Calibri"/>
              </a:rPr>
              <a:t> 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driver,</a:t>
            </a:r>
            <a:r>
              <a:rPr sz="1500" spc="-5" dirty="0">
                <a:latin typeface="Calibri"/>
                <a:cs typeface="Calibri"/>
              </a:rPr>
              <a:t> 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 </a:t>
            </a:r>
            <a:r>
              <a:rPr sz="1500" spc="-10" dirty="0">
                <a:latin typeface="Calibri"/>
                <a:cs typeface="Calibri"/>
              </a:rPr>
              <a:t>(Default: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1).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5" dirty="0">
                <a:latin typeface="Calibri"/>
                <a:cs typeface="Calibri"/>
              </a:rPr>
              <a:t>Generally,</a:t>
            </a:r>
            <a:r>
              <a:rPr sz="1500" spc="-5" dirty="0">
                <a:latin typeface="Calibri"/>
                <a:cs typeface="Calibri"/>
              </a:rPr>
              <a:t> 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unless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want to perform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local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computations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parallel.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44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018" y="167385"/>
            <a:ext cx="110363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YARN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Cluster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Negotiator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2.x.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Management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</a:t>
            </a: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15" dirty="0">
                <a:latin typeface="Calibri"/>
                <a:cs typeface="Calibri"/>
              </a:rPr>
              <a:t>Resource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Node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Flow: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Driver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talks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manager(YARN)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355600" marR="35115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 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  <a:p>
            <a:pPr marL="355600" marR="58737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executors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ResourceManager.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RM.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coordinate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un-registers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70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7073" y="1412494"/>
            <a:ext cx="3039745" cy="2720975"/>
            <a:chOff x="7577073" y="1412494"/>
            <a:chExt cx="3039745" cy="2720975"/>
          </a:xfrm>
        </p:grpSpPr>
        <p:sp>
          <p:nvSpPr>
            <p:cNvPr id="3" name="object 3"/>
            <p:cNvSpPr/>
            <p:nvPr/>
          </p:nvSpPr>
          <p:spPr>
            <a:xfrm>
              <a:off x="7583423" y="1418844"/>
              <a:ext cx="3027045" cy="2708275"/>
            </a:xfrm>
            <a:custGeom>
              <a:avLst/>
              <a:gdLst/>
              <a:ahLst/>
              <a:cxnLst/>
              <a:rect l="l" t="t" r="r" b="b"/>
              <a:pathLst>
                <a:path w="3027045" h="2708275">
                  <a:moveTo>
                    <a:pt x="3026664" y="0"/>
                  </a:moveTo>
                  <a:lnTo>
                    <a:pt x="0" y="0"/>
                  </a:lnTo>
                  <a:lnTo>
                    <a:pt x="0" y="2708147"/>
                  </a:lnTo>
                  <a:lnTo>
                    <a:pt x="3026664" y="2708147"/>
                  </a:lnTo>
                  <a:lnTo>
                    <a:pt x="30266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3423" y="1418844"/>
              <a:ext cx="3027045" cy="2708275"/>
            </a:xfrm>
            <a:custGeom>
              <a:avLst/>
              <a:gdLst/>
              <a:ahLst/>
              <a:cxnLst/>
              <a:rect l="l" t="t" r="r" b="b"/>
              <a:pathLst>
                <a:path w="3027045" h="2708275">
                  <a:moveTo>
                    <a:pt x="0" y="2708147"/>
                  </a:moveTo>
                  <a:lnTo>
                    <a:pt x="3026664" y="2708147"/>
                  </a:lnTo>
                  <a:lnTo>
                    <a:pt x="3026664" y="0"/>
                  </a:lnTo>
                  <a:lnTo>
                    <a:pt x="0" y="0"/>
                  </a:lnTo>
                  <a:lnTo>
                    <a:pt x="0" y="27081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42375" y="1648459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0040" y="3220211"/>
            <a:ext cx="2446020" cy="323215"/>
          </a:xfrm>
          <a:prstGeom prst="rect">
            <a:avLst/>
          </a:prstGeom>
          <a:solidFill>
            <a:srgbClr val="FFE699"/>
          </a:solidFill>
          <a:ln w="12192">
            <a:solidFill>
              <a:srgbClr val="507D3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23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162" y="1225041"/>
            <a:ext cx="10076180" cy="3373120"/>
            <a:chOff x="661162" y="1225041"/>
            <a:chExt cx="10076180" cy="3373120"/>
          </a:xfrm>
        </p:grpSpPr>
        <p:sp>
          <p:nvSpPr>
            <p:cNvPr id="8" name="object 8"/>
            <p:cNvSpPr/>
            <p:nvPr/>
          </p:nvSpPr>
          <p:spPr>
            <a:xfrm>
              <a:off x="3576828" y="1231391"/>
              <a:ext cx="7153909" cy="3360420"/>
            </a:xfrm>
            <a:custGeom>
              <a:avLst/>
              <a:gdLst/>
              <a:ahLst/>
              <a:cxnLst/>
              <a:rect l="l" t="t" r="r" b="b"/>
              <a:pathLst>
                <a:path w="7153909" h="3360420">
                  <a:moveTo>
                    <a:pt x="3892296" y="3360420"/>
                  </a:moveTo>
                  <a:lnTo>
                    <a:pt x="7153656" y="3360420"/>
                  </a:lnTo>
                  <a:lnTo>
                    <a:pt x="7153656" y="0"/>
                  </a:lnTo>
                  <a:lnTo>
                    <a:pt x="3892296" y="0"/>
                  </a:lnTo>
                  <a:lnTo>
                    <a:pt x="3892296" y="3360420"/>
                  </a:lnTo>
                  <a:close/>
                </a:path>
                <a:path w="7153909" h="3360420">
                  <a:moveTo>
                    <a:pt x="0" y="3360420"/>
                  </a:moveTo>
                  <a:lnTo>
                    <a:pt x="3261360" y="3360420"/>
                  </a:lnTo>
                  <a:lnTo>
                    <a:pt x="3261360" y="0"/>
                  </a:lnTo>
                  <a:lnTo>
                    <a:pt x="0" y="0"/>
                  </a:lnTo>
                  <a:lnTo>
                    <a:pt x="0" y="33604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512" y="1412747"/>
              <a:ext cx="2222500" cy="2714625"/>
            </a:xfrm>
            <a:custGeom>
              <a:avLst/>
              <a:gdLst/>
              <a:ahLst/>
              <a:cxnLst/>
              <a:rect l="l" t="t" r="r" b="b"/>
              <a:pathLst>
                <a:path w="2222500" h="2714625">
                  <a:moveTo>
                    <a:pt x="2221992" y="0"/>
                  </a:moveTo>
                  <a:lnTo>
                    <a:pt x="0" y="0"/>
                  </a:lnTo>
                  <a:lnTo>
                    <a:pt x="0" y="2714244"/>
                  </a:lnTo>
                  <a:lnTo>
                    <a:pt x="2221992" y="2714244"/>
                  </a:lnTo>
                  <a:lnTo>
                    <a:pt x="22219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512" y="1412747"/>
              <a:ext cx="2222500" cy="2714625"/>
            </a:xfrm>
            <a:custGeom>
              <a:avLst/>
              <a:gdLst/>
              <a:ahLst/>
              <a:cxnLst/>
              <a:rect l="l" t="t" r="r" b="b"/>
              <a:pathLst>
                <a:path w="2222500" h="2714625">
                  <a:moveTo>
                    <a:pt x="0" y="2714244"/>
                  </a:moveTo>
                  <a:lnTo>
                    <a:pt x="2221992" y="2714244"/>
                  </a:lnTo>
                  <a:lnTo>
                    <a:pt x="2221992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949" y="1507947"/>
            <a:ext cx="1417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"/>
                <a:cs typeface="Calibri"/>
              </a:rPr>
              <a:t>Node</a:t>
            </a:r>
            <a:r>
              <a:rPr sz="1800" b="0" spc="-4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684" y="1231391"/>
            <a:ext cx="3261360" cy="3360420"/>
          </a:xfrm>
          <a:custGeom>
            <a:avLst/>
            <a:gdLst/>
            <a:ahLst/>
            <a:cxnLst/>
            <a:rect l="l" t="t" r="r" b="b"/>
            <a:pathLst>
              <a:path w="3261360" h="3360420">
                <a:moveTo>
                  <a:pt x="0" y="3360420"/>
                </a:moveTo>
                <a:lnTo>
                  <a:pt x="3261360" y="3360420"/>
                </a:lnTo>
                <a:lnTo>
                  <a:pt x="3261360" y="0"/>
                </a:lnTo>
                <a:lnTo>
                  <a:pt x="0" y="0"/>
                </a:lnTo>
                <a:lnTo>
                  <a:pt x="0" y="3360420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819" y="1908048"/>
            <a:ext cx="1894839" cy="628015"/>
          </a:xfrm>
          <a:prstGeom prst="rect">
            <a:avLst/>
          </a:prstGeom>
          <a:solidFill>
            <a:srgbClr val="F4B083"/>
          </a:solidFill>
          <a:ln w="12191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75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5819" y="2691383"/>
            <a:ext cx="1902460" cy="718185"/>
          </a:xfrm>
          <a:custGeom>
            <a:avLst/>
            <a:gdLst/>
            <a:ahLst/>
            <a:cxnLst/>
            <a:rect l="l" t="t" r="r" b="b"/>
            <a:pathLst>
              <a:path w="1902460" h="718185">
                <a:moveTo>
                  <a:pt x="1901952" y="0"/>
                </a:moveTo>
                <a:lnTo>
                  <a:pt x="0" y="0"/>
                </a:lnTo>
                <a:lnTo>
                  <a:pt x="0" y="717803"/>
                </a:lnTo>
                <a:lnTo>
                  <a:pt x="1901952" y="717803"/>
                </a:lnTo>
                <a:lnTo>
                  <a:pt x="190195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819" y="2691383"/>
            <a:ext cx="1902460" cy="718185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6675" y="3011170"/>
            <a:ext cx="1903730" cy="1033780"/>
            <a:chOff x="836675" y="3011170"/>
            <a:chExt cx="1903730" cy="1033780"/>
          </a:xfrm>
        </p:grpSpPr>
        <p:sp>
          <p:nvSpPr>
            <p:cNvPr id="17" name="object 17"/>
            <p:cNvSpPr/>
            <p:nvPr/>
          </p:nvSpPr>
          <p:spPr>
            <a:xfrm>
              <a:off x="950975" y="30175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" y="30175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0279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0279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867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0867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6675" y="3532632"/>
              <a:ext cx="1903730" cy="512445"/>
            </a:xfrm>
            <a:custGeom>
              <a:avLst/>
              <a:gdLst/>
              <a:ahLst/>
              <a:cxnLst/>
              <a:rect l="l" t="t" r="r" b="b"/>
              <a:pathLst>
                <a:path w="1903730" h="512445">
                  <a:moveTo>
                    <a:pt x="1903476" y="0"/>
                  </a:moveTo>
                  <a:lnTo>
                    <a:pt x="0" y="0"/>
                  </a:lnTo>
                  <a:lnTo>
                    <a:pt x="0" y="512064"/>
                  </a:lnTo>
                  <a:lnTo>
                    <a:pt x="1903476" y="512064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6675" y="3532632"/>
            <a:ext cx="1903730" cy="512445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70"/>
              </a:spcBef>
            </a:pPr>
            <a:r>
              <a:rPr sz="1300" spc="-10" dirty="0">
                <a:latin typeface="Calibri"/>
                <a:cs typeface="Calibri"/>
              </a:rPr>
              <a:t>Others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4625" y="1406397"/>
            <a:ext cx="5718810" cy="2727325"/>
            <a:chOff x="944625" y="1406397"/>
            <a:chExt cx="5718810" cy="2727325"/>
          </a:xfrm>
        </p:grpSpPr>
        <p:sp>
          <p:nvSpPr>
            <p:cNvPr id="26" name="object 26"/>
            <p:cNvSpPr/>
            <p:nvPr/>
          </p:nvSpPr>
          <p:spPr>
            <a:xfrm>
              <a:off x="3758183" y="1412747"/>
              <a:ext cx="2898775" cy="2714625"/>
            </a:xfrm>
            <a:custGeom>
              <a:avLst/>
              <a:gdLst/>
              <a:ahLst/>
              <a:cxnLst/>
              <a:rect l="l" t="t" r="r" b="b"/>
              <a:pathLst>
                <a:path w="2898775" h="2714625">
                  <a:moveTo>
                    <a:pt x="2898648" y="0"/>
                  </a:moveTo>
                  <a:lnTo>
                    <a:pt x="0" y="0"/>
                  </a:lnTo>
                  <a:lnTo>
                    <a:pt x="0" y="2714244"/>
                  </a:lnTo>
                  <a:lnTo>
                    <a:pt x="2898648" y="2714244"/>
                  </a:lnTo>
                  <a:lnTo>
                    <a:pt x="289864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8183" y="1412747"/>
              <a:ext cx="2898775" cy="2714625"/>
            </a:xfrm>
            <a:custGeom>
              <a:avLst/>
              <a:gdLst/>
              <a:ahLst/>
              <a:cxnLst/>
              <a:rect l="l" t="t" r="r" b="b"/>
              <a:pathLst>
                <a:path w="2898775" h="2714625">
                  <a:moveTo>
                    <a:pt x="0" y="2714244"/>
                  </a:moveTo>
                  <a:lnTo>
                    <a:pt x="2898648" y="2714244"/>
                  </a:lnTo>
                  <a:lnTo>
                    <a:pt x="2898648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0975" y="3791712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29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0975" y="3791712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29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9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279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0867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10867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3922" y="1645665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632" y="2221992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Heap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(Executor)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632" y="2912364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Overhead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632" y="3532632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Off-heap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40040" y="3701796"/>
            <a:ext cx="2446020" cy="32766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Reserved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40040" y="2078735"/>
            <a:ext cx="2446020" cy="982980"/>
          </a:xfrm>
          <a:custGeom>
            <a:avLst/>
            <a:gdLst/>
            <a:ahLst/>
            <a:cxnLst/>
            <a:rect l="l" t="t" r="r" b="b"/>
            <a:pathLst>
              <a:path w="2446020" h="982980">
                <a:moveTo>
                  <a:pt x="2446020" y="0"/>
                </a:moveTo>
                <a:lnTo>
                  <a:pt x="0" y="0"/>
                </a:lnTo>
                <a:lnTo>
                  <a:pt x="0" y="982980"/>
                </a:lnTo>
                <a:lnTo>
                  <a:pt x="2446020" y="982980"/>
                </a:lnTo>
                <a:lnTo>
                  <a:pt x="244602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40040" y="2078735"/>
            <a:ext cx="2446020" cy="9829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38628" y="1786127"/>
            <a:ext cx="6085840" cy="655320"/>
          </a:xfrm>
          <a:custGeom>
            <a:avLst/>
            <a:gdLst/>
            <a:ahLst/>
            <a:cxnLst/>
            <a:rect l="l" t="t" r="r" b="b"/>
            <a:pathLst>
              <a:path w="6085840" h="655319">
                <a:moveTo>
                  <a:pt x="1727581" y="19050"/>
                </a:moveTo>
                <a:lnTo>
                  <a:pt x="1644523" y="0"/>
                </a:lnTo>
                <a:lnTo>
                  <a:pt x="1651190" y="27381"/>
                </a:lnTo>
                <a:lnTo>
                  <a:pt x="0" y="427101"/>
                </a:lnTo>
                <a:lnTo>
                  <a:pt x="4572" y="446405"/>
                </a:lnTo>
                <a:lnTo>
                  <a:pt x="1655864" y="46570"/>
                </a:lnTo>
                <a:lnTo>
                  <a:pt x="1662557" y="74041"/>
                </a:lnTo>
                <a:lnTo>
                  <a:pt x="1721269" y="24384"/>
                </a:lnTo>
                <a:lnTo>
                  <a:pt x="1727581" y="19050"/>
                </a:lnTo>
                <a:close/>
              </a:path>
              <a:path w="6085840" h="655319">
                <a:moveTo>
                  <a:pt x="6085459" y="19050"/>
                </a:moveTo>
                <a:lnTo>
                  <a:pt x="6002020" y="1524"/>
                </a:lnTo>
                <a:lnTo>
                  <a:pt x="6009195" y="28752"/>
                </a:lnTo>
                <a:lnTo>
                  <a:pt x="3693922" y="636016"/>
                </a:lnTo>
                <a:lnTo>
                  <a:pt x="3699002" y="655193"/>
                </a:lnTo>
                <a:lnTo>
                  <a:pt x="6014250" y="47929"/>
                </a:lnTo>
                <a:lnTo>
                  <a:pt x="6021451" y="75184"/>
                </a:lnTo>
                <a:lnTo>
                  <a:pt x="6078067" y="25527"/>
                </a:lnTo>
                <a:lnTo>
                  <a:pt x="608545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24166" y="4722114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70%,23%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7%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allocate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4GB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i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Executor(Heap)</a:t>
            </a:r>
            <a:r>
              <a:rPr sz="18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use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Options.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4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5498" y="1264666"/>
            <a:ext cx="5424805" cy="3401060"/>
            <a:chOff x="1825498" y="1264666"/>
            <a:chExt cx="5424805" cy="3401060"/>
          </a:xfrm>
        </p:grpSpPr>
        <p:sp>
          <p:nvSpPr>
            <p:cNvPr id="3" name="object 3"/>
            <p:cNvSpPr/>
            <p:nvPr/>
          </p:nvSpPr>
          <p:spPr>
            <a:xfrm>
              <a:off x="1831848" y="1271016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5411724" y="0"/>
                  </a:moveTo>
                  <a:lnTo>
                    <a:pt x="0" y="0"/>
                  </a:lnTo>
                  <a:lnTo>
                    <a:pt x="0" y="3387852"/>
                  </a:lnTo>
                  <a:lnTo>
                    <a:pt x="5411724" y="3387852"/>
                  </a:lnTo>
                  <a:lnTo>
                    <a:pt x="54117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1848" y="1271016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0" y="3387852"/>
                  </a:moveTo>
                  <a:lnTo>
                    <a:pt x="5411724" y="3387852"/>
                  </a:lnTo>
                  <a:lnTo>
                    <a:pt x="5411724" y="0"/>
                  </a:lnTo>
                  <a:lnTo>
                    <a:pt x="0" y="0"/>
                  </a:lnTo>
                  <a:lnTo>
                    <a:pt x="0" y="33878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59279" y="5644896"/>
            <a:ext cx="5419725" cy="733425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222885" marR="3375660">
              <a:lnSpc>
                <a:spcPct val="100000"/>
              </a:lnSpc>
              <a:spcBef>
                <a:spcPts val="309"/>
              </a:spcBef>
            </a:pPr>
            <a:r>
              <a:rPr sz="1500" spc="-10" dirty="0">
                <a:latin typeface="Calibri"/>
                <a:cs typeface="Calibri"/>
              </a:rPr>
              <a:t>Off-Heap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spark.memory.offHeap.size </a:t>
            </a:r>
            <a:r>
              <a:rPr sz="1300" i="1" spc="-28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It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is disabled</a:t>
            </a:r>
            <a:r>
              <a:rPr sz="1300" i="1" spc="-3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by</a:t>
            </a:r>
            <a:r>
              <a:rPr sz="1300" i="1" spc="-5" dirty="0">
                <a:latin typeface="Calibri"/>
                <a:cs typeface="Calibri"/>
              </a:rPr>
              <a:t> default.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279" y="4789932"/>
            <a:ext cx="5419725" cy="733425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22885" marR="297942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Calibri"/>
                <a:cs typeface="Calibri"/>
              </a:rPr>
              <a:t>Overhead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p</a:t>
            </a:r>
            <a:r>
              <a:rPr sz="1300" i="1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rk</a:t>
            </a:r>
            <a:r>
              <a:rPr sz="1300" i="1" spc="-10" dirty="0">
                <a:latin typeface="Calibri"/>
                <a:cs typeface="Calibri"/>
              </a:rPr>
              <a:t>.</a:t>
            </a:r>
            <a:r>
              <a:rPr sz="1300" i="1" spc="-25" dirty="0">
                <a:latin typeface="Calibri"/>
                <a:cs typeface="Calibri"/>
              </a:rPr>
              <a:t>e</a:t>
            </a:r>
            <a:r>
              <a:rPr sz="1300" i="1" spc="-30" dirty="0">
                <a:latin typeface="Calibri"/>
                <a:cs typeface="Calibri"/>
              </a:rPr>
              <a:t>x</a:t>
            </a:r>
            <a:r>
              <a:rPr sz="1300" i="1" spc="-5" dirty="0">
                <a:latin typeface="Calibri"/>
                <a:cs typeface="Calibri"/>
              </a:rPr>
              <a:t>ec</a:t>
            </a:r>
            <a:r>
              <a:rPr sz="1300" i="1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o</a:t>
            </a:r>
            <a:r>
              <a:rPr sz="1300" i="1" spc="-114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.</a:t>
            </a:r>
            <a:r>
              <a:rPr sz="1300" i="1" spc="-15" dirty="0">
                <a:latin typeface="Calibri"/>
                <a:cs typeface="Calibri"/>
              </a:rPr>
              <a:t>m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mo</a:t>
            </a:r>
            <a:r>
              <a:rPr sz="1300" i="1" spc="5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yOver</a:t>
            </a:r>
            <a:r>
              <a:rPr sz="1300" i="1" dirty="0">
                <a:latin typeface="Calibri"/>
                <a:cs typeface="Calibri"/>
              </a:rPr>
              <a:t>h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d  10% </a:t>
            </a:r>
            <a:r>
              <a:rPr sz="1300" i="1" spc="-10" dirty="0">
                <a:latin typeface="Calibri"/>
                <a:cs typeface="Calibri"/>
              </a:rPr>
              <a:t>or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 minimum 384MB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0638" y="1764029"/>
            <a:ext cx="222885" cy="2456815"/>
          </a:xfrm>
          <a:custGeom>
            <a:avLst/>
            <a:gdLst/>
            <a:ahLst/>
            <a:cxnLst/>
            <a:rect l="l" t="t" r="r" b="b"/>
            <a:pathLst>
              <a:path w="222884" h="245681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2"/>
                </a:lnTo>
                <a:lnTo>
                  <a:pt x="111251" y="1209802"/>
                </a:lnTo>
                <a:lnTo>
                  <a:pt x="119991" y="1217039"/>
                </a:lnTo>
                <a:lnTo>
                  <a:pt x="143827" y="1222930"/>
                </a:lnTo>
                <a:lnTo>
                  <a:pt x="179189" y="1226893"/>
                </a:lnTo>
                <a:lnTo>
                  <a:pt x="222503" y="1228344"/>
                </a:lnTo>
                <a:lnTo>
                  <a:pt x="179189" y="1229794"/>
                </a:lnTo>
                <a:lnTo>
                  <a:pt x="143827" y="1233757"/>
                </a:lnTo>
                <a:lnTo>
                  <a:pt x="119991" y="1239648"/>
                </a:lnTo>
                <a:lnTo>
                  <a:pt x="111251" y="1246886"/>
                </a:lnTo>
                <a:lnTo>
                  <a:pt x="111251" y="2438146"/>
                </a:lnTo>
                <a:lnTo>
                  <a:pt x="102512" y="2445383"/>
                </a:lnTo>
                <a:lnTo>
                  <a:pt x="78676" y="2451274"/>
                </a:lnTo>
                <a:lnTo>
                  <a:pt x="43314" y="2455237"/>
                </a:lnTo>
                <a:lnTo>
                  <a:pt x="0" y="2456688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0325" y="2181860"/>
            <a:ext cx="215900" cy="1261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dirty="0">
                <a:latin typeface="Calibri"/>
                <a:cs typeface="Calibri"/>
              </a:rPr>
              <a:t>Usable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3390" y="1742694"/>
            <a:ext cx="222885" cy="2773680"/>
          </a:xfrm>
          <a:custGeom>
            <a:avLst/>
            <a:gdLst/>
            <a:ahLst/>
            <a:cxnLst/>
            <a:rect l="l" t="t" r="r" b="b"/>
            <a:pathLst>
              <a:path w="222884" h="2773679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368297"/>
                </a:lnTo>
                <a:lnTo>
                  <a:pt x="119991" y="1375535"/>
                </a:lnTo>
                <a:lnTo>
                  <a:pt x="143827" y="1381426"/>
                </a:lnTo>
                <a:lnTo>
                  <a:pt x="179189" y="1385389"/>
                </a:lnTo>
                <a:lnTo>
                  <a:pt x="222503" y="1386839"/>
                </a:lnTo>
                <a:lnTo>
                  <a:pt x="179189" y="1388290"/>
                </a:lnTo>
                <a:lnTo>
                  <a:pt x="143827" y="1392253"/>
                </a:lnTo>
                <a:lnTo>
                  <a:pt x="119991" y="1398144"/>
                </a:lnTo>
                <a:lnTo>
                  <a:pt x="111251" y="1405381"/>
                </a:lnTo>
                <a:lnTo>
                  <a:pt x="111251" y="2755137"/>
                </a:lnTo>
                <a:lnTo>
                  <a:pt x="102512" y="2762375"/>
                </a:lnTo>
                <a:lnTo>
                  <a:pt x="78676" y="2768266"/>
                </a:lnTo>
                <a:lnTo>
                  <a:pt x="43314" y="2772229"/>
                </a:lnTo>
                <a:lnTo>
                  <a:pt x="0" y="2773679"/>
                </a:lnTo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5786" y="2181860"/>
            <a:ext cx="215900" cy="1410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9197" y="426466"/>
            <a:ext cx="11084560" cy="6375400"/>
            <a:chOff x="949197" y="426466"/>
            <a:chExt cx="11084560" cy="6375400"/>
          </a:xfrm>
        </p:grpSpPr>
        <p:sp>
          <p:nvSpPr>
            <p:cNvPr id="12" name="object 12"/>
            <p:cNvSpPr/>
            <p:nvPr/>
          </p:nvSpPr>
          <p:spPr>
            <a:xfrm>
              <a:off x="4068318" y="2008632"/>
              <a:ext cx="971550" cy="114300"/>
            </a:xfrm>
            <a:custGeom>
              <a:avLst/>
              <a:gdLst/>
              <a:ahLst/>
              <a:cxnLst/>
              <a:rect l="l" t="t" r="r" b="b"/>
              <a:pathLst>
                <a:path w="97155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971550" h="114300">
                  <a:moveTo>
                    <a:pt x="857250" y="0"/>
                  </a:moveTo>
                  <a:lnTo>
                    <a:pt x="857250" y="114300"/>
                  </a:lnTo>
                  <a:lnTo>
                    <a:pt x="933450" y="76200"/>
                  </a:lnTo>
                  <a:lnTo>
                    <a:pt x="876300" y="76200"/>
                  </a:lnTo>
                  <a:lnTo>
                    <a:pt x="876300" y="38100"/>
                  </a:lnTo>
                  <a:lnTo>
                    <a:pt x="933450" y="38100"/>
                  </a:lnTo>
                  <a:lnTo>
                    <a:pt x="857250" y="0"/>
                  </a:lnTo>
                  <a:close/>
                </a:path>
                <a:path w="97155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71550" h="114300">
                  <a:moveTo>
                    <a:pt x="85725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857250" y="76200"/>
                  </a:lnTo>
                  <a:lnTo>
                    <a:pt x="857250" y="38100"/>
                  </a:lnTo>
                  <a:close/>
                </a:path>
                <a:path w="971550" h="114300">
                  <a:moveTo>
                    <a:pt x="933450" y="38100"/>
                  </a:moveTo>
                  <a:lnTo>
                    <a:pt x="876300" y="38100"/>
                  </a:lnTo>
                  <a:lnTo>
                    <a:pt x="876300" y="76200"/>
                  </a:lnTo>
                  <a:lnTo>
                    <a:pt x="933450" y="76200"/>
                  </a:lnTo>
                  <a:lnTo>
                    <a:pt x="971550" y="57150"/>
                  </a:lnTo>
                  <a:lnTo>
                    <a:pt x="933450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5547" y="432816"/>
              <a:ext cx="11071860" cy="6362700"/>
            </a:xfrm>
            <a:custGeom>
              <a:avLst/>
              <a:gdLst/>
              <a:ahLst/>
              <a:cxnLst/>
              <a:rect l="l" t="t" r="r" b="b"/>
              <a:pathLst>
                <a:path w="11071860" h="6362700">
                  <a:moveTo>
                    <a:pt x="0" y="1060450"/>
                  </a:moveTo>
                  <a:lnTo>
                    <a:pt x="1091" y="1011904"/>
                  </a:lnTo>
                  <a:lnTo>
                    <a:pt x="4333" y="963919"/>
                  </a:lnTo>
                  <a:lnTo>
                    <a:pt x="9679" y="916541"/>
                  </a:lnTo>
                  <a:lnTo>
                    <a:pt x="17083" y="869818"/>
                  </a:lnTo>
                  <a:lnTo>
                    <a:pt x="26498" y="823796"/>
                  </a:lnTo>
                  <a:lnTo>
                    <a:pt x="37876" y="778521"/>
                  </a:lnTo>
                  <a:lnTo>
                    <a:pt x="51172" y="734041"/>
                  </a:lnTo>
                  <a:lnTo>
                    <a:pt x="66338" y="690403"/>
                  </a:lnTo>
                  <a:lnTo>
                    <a:pt x="83327" y="647652"/>
                  </a:lnTo>
                  <a:lnTo>
                    <a:pt x="102094" y="605836"/>
                  </a:lnTo>
                  <a:lnTo>
                    <a:pt x="122590" y="565002"/>
                  </a:lnTo>
                  <a:lnTo>
                    <a:pt x="144770" y="525196"/>
                  </a:lnTo>
                  <a:lnTo>
                    <a:pt x="168586" y="486466"/>
                  </a:lnTo>
                  <a:lnTo>
                    <a:pt x="193992" y="448857"/>
                  </a:lnTo>
                  <a:lnTo>
                    <a:pt x="220941" y="412417"/>
                  </a:lnTo>
                  <a:lnTo>
                    <a:pt x="249386" y="377193"/>
                  </a:lnTo>
                  <a:lnTo>
                    <a:pt x="279281" y="343231"/>
                  </a:lnTo>
                  <a:lnTo>
                    <a:pt x="310578" y="310578"/>
                  </a:lnTo>
                  <a:lnTo>
                    <a:pt x="343231" y="279281"/>
                  </a:lnTo>
                  <a:lnTo>
                    <a:pt x="377193" y="249386"/>
                  </a:lnTo>
                  <a:lnTo>
                    <a:pt x="412417" y="220941"/>
                  </a:lnTo>
                  <a:lnTo>
                    <a:pt x="448857" y="193992"/>
                  </a:lnTo>
                  <a:lnTo>
                    <a:pt x="486466" y="168586"/>
                  </a:lnTo>
                  <a:lnTo>
                    <a:pt x="525196" y="144770"/>
                  </a:lnTo>
                  <a:lnTo>
                    <a:pt x="565002" y="122590"/>
                  </a:lnTo>
                  <a:lnTo>
                    <a:pt x="605836" y="102094"/>
                  </a:lnTo>
                  <a:lnTo>
                    <a:pt x="647652" y="83327"/>
                  </a:lnTo>
                  <a:lnTo>
                    <a:pt x="690403" y="66338"/>
                  </a:lnTo>
                  <a:lnTo>
                    <a:pt x="734041" y="51172"/>
                  </a:lnTo>
                  <a:lnTo>
                    <a:pt x="778521" y="37876"/>
                  </a:lnTo>
                  <a:lnTo>
                    <a:pt x="823796" y="26498"/>
                  </a:lnTo>
                  <a:lnTo>
                    <a:pt x="869818" y="17083"/>
                  </a:lnTo>
                  <a:lnTo>
                    <a:pt x="916541" y="9679"/>
                  </a:lnTo>
                  <a:lnTo>
                    <a:pt x="963919" y="4333"/>
                  </a:lnTo>
                  <a:lnTo>
                    <a:pt x="1011904" y="1091"/>
                  </a:lnTo>
                  <a:lnTo>
                    <a:pt x="1060450" y="0"/>
                  </a:lnTo>
                  <a:lnTo>
                    <a:pt x="10011410" y="0"/>
                  </a:lnTo>
                  <a:lnTo>
                    <a:pt x="10059945" y="1091"/>
                  </a:lnTo>
                  <a:lnTo>
                    <a:pt x="10107921" y="4333"/>
                  </a:lnTo>
                  <a:lnTo>
                    <a:pt x="10155291" y="9679"/>
                  </a:lnTo>
                  <a:lnTo>
                    <a:pt x="10202007" y="17083"/>
                  </a:lnTo>
                  <a:lnTo>
                    <a:pt x="10248024" y="26498"/>
                  </a:lnTo>
                  <a:lnTo>
                    <a:pt x="10293294" y="37876"/>
                  </a:lnTo>
                  <a:lnTo>
                    <a:pt x="10337770" y="51172"/>
                  </a:lnTo>
                  <a:lnTo>
                    <a:pt x="10381405" y="66338"/>
                  </a:lnTo>
                  <a:lnTo>
                    <a:pt x="10424154" y="83327"/>
                  </a:lnTo>
                  <a:lnTo>
                    <a:pt x="10465968" y="102094"/>
                  </a:lnTo>
                  <a:lnTo>
                    <a:pt x="10506801" y="122590"/>
                  </a:lnTo>
                  <a:lnTo>
                    <a:pt x="10546606" y="144770"/>
                  </a:lnTo>
                  <a:lnTo>
                    <a:pt x="10585337" y="168586"/>
                  </a:lnTo>
                  <a:lnTo>
                    <a:pt x="10622947" y="193992"/>
                  </a:lnTo>
                  <a:lnTo>
                    <a:pt x="10659388" y="220941"/>
                  </a:lnTo>
                  <a:lnTo>
                    <a:pt x="10694614" y="249386"/>
                  </a:lnTo>
                  <a:lnTo>
                    <a:pt x="10728578" y="279281"/>
                  </a:lnTo>
                  <a:lnTo>
                    <a:pt x="10761233" y="310578"/>
                  </a:lnTo>
                  <a:lnTo>
                    <a:pt x="10792533" y="343231"/>
                  </a:lnTo>
                  <a:lnTo>
                    <a:pt x="10822431" y="377193"/>
                  </a:lnTo>
                  <a:lnTo>
                    <a:pt x="10850879" y="412417"/>
                  </a:lnTo>
                  <a:lnTo>
                    <a:pt x="10877831" y="448857"/>
                  </a:lnTo>
                  <a:lnTo>
                    <a:pt x="10903241" y="486466"/>
                  </a:lnTo>
                  <a:lnTo>
                    <a:pt x="10927061" y="525196"/>
                  </a:lnTo>
                  <a:lnTo>
                    <a:pt x="10949244" y="565002"/>
                  </a:lnTo>
                  <a:lnTo>
                    <a:pt x="10969744" y="605836"/>
                  </a:lnTo>
                  <a:lnTo>
                    <a:pt x="10988514" y="647652"/>
                  </a:lnTo>
                  <a:lnTo>
                    <a:pt x="11005507" y="690403"/>
                  </a:lnTo>
                  <a:lnTo>
                    <a:pt x="11020676" y="734041"/>
                  </a:lnTo>
                  <a:lnTo>
                    <a:pt x="11033974" y="778521"/>
                  </a:lnTo>
                  <a:lnTo>
                    <a:pt x="11045355" y="823796"/>
                  </a:lnTo>
                  <a:lnTo>
                    <a:pt x="11054772" y="869818"/>
                  </a:lnTo>
                  <a:lnTo>
                    <a:pt x="11062177" y="916541"/>
                  </a:lnTo>
                  <a:lnTo>
                    <a:pt x="11067525" y="963919"/>
                  </a:lnTo>
                  <a:lnTo>
                    <a:pt x="11070768" y="1011904"/>
                  </a:lnTo>
                  <a:lnTo>
                    <a:pt x="11071860" y="1060450"/>
                  </a:lnTo>
                  <a:lnTo>
                    <a:pt x="11071860" y="5302224"/>
                  </a:lnTo>
                  <a:lnTo>
                    <a:pt x="11070768" y="5350767"/>
                  </a:lnTo>
                  <a:lnTo>
                    <a:pt x="11067525" y="5398749"/>
                  </a:lnTo>
                  <a:lnTo>
                    <a:pt x="11062177" y="5446125"/>
                  </a:lnTo>
                  <a:lnTo>
                    <a:pt x="11054772" y="5492846"/>
                  </a:lnTo>
                  <a:lnTo>
                    <a:pt x="11045355" y="5538867"/>
                  </a:lnTo>
                  <a:lnTo>
                    <a:pt x="11033974" y="5584141"/>
                  </a:lnTo>
                  <a:lnTo>
                    <a:pt x="11020676" y="5628620"/>
                  </a:lnTo>
                  <a:lnTo>
                    <a:pt x="11005507" y="5672259"/>
                  </a:lnTo>
                  <a:lnTo>
                    <a:pt x="10988514" y="5715010"/>
                  </a:lnTo>
                  <a:lnTo>
                    <a:pt x="10969744" y="5756826"/>
                  </a:lnTo>
                  <a:lnTo>
                    <a:pt x="10949244" y="5797660"/>
                  </a:lnTo>
                  <a:lnTo>
                    <a:pt x="10927061" y="5837467"/>
                  </a:lnTo>
                  <a:lnTo>
                    <a:pt x="10903241" y="5876199"/>
                  </a:lnTo>
                  <a:lnTo>
                    <a:pt x="10877831" y="5913808"/>
                  </a:lnTo>
                  <a:lnTo>
                    <a:pt x="10850879" y="5950250"/>
                  </a:lnTo>
                  <a:lnTo>
                    <a:pt x="10822431" y="5985476"/>
                  </a:lnTo>
                  <a:lnTo>
                    <a:pt x="10792533" y="6019439"/>
                  </a:lnTo>
                  <a:lnTo>
                    <a:pt x="10761233" y="6052094"/>
                  </a:lnTo>
                  <a:lnTo>
                    <a:pt x="10728578" y="6083393"/>
                  </a:lnTo>
                  <a:lnTo>
                    <a:pt x="10694614" y="6113289"/>
                  </a:lnTo>
                  <a:lnTo>
                    <a:pt x="10659388" y="6141737"/>
                  </a:lnTo>
                  <a:lnTo>
                    <a:pt x="10622947" y="6168688"/>
                  </a:lnTo>
                  <a:lnTo>
                    <a:pt x="10585337" y="6194096"/>
                  </a:lnTo>
                  <a:lnTo>
                    <a:pt x="10546606" y="6217914"/>
                  </a:lnTo>
                  <a:lnTo>
                    <a:pt x="10506801" y="6240096"/>
                  </a:lnTo>
                  <a:lnTo>
                    <a:pt x="10465968" y="6260594"/>
                  </a:lnTo>
                  <a:lnTo>
                    <a:pt x="10424154" y="6279362"/>
                  </a:lnTo>
                  <a:lnTo>
                    <a:pt x="10381405" y="6296354"/>
                  </a:lnTo>
                  <a:lnTo>
                    <a:pt x="10337770" y="6311521"/>
                  </a:lnTo>
                  <a:lnTo>
                    <a:pt x="10293294" y="6324818"/>
                  </a:lnTo>
                  <a:lnTo>
                    <a:pt x="10248024" y="6336198"/>
                  </a:lnTo>
                  <a:lnTo>
                    <a:pt x="10202007" y="6345614"/>
                  </a:lnTo>
                  <a:lnTo>
                    <a:pt x="10155291" y="6353019"/>
                  </a:lnTo>
                  <a:lnTo>
                    <a:pt x="10107921" y="6358366"/>
                  </a:lnTo>
                  <a:lnTo>
                    <a:pt x="10059945" y="6361608"/>
                  </a:lnTo>
                  <a:lnTo>
                    <a:pt x="10011410" y="6362700"/>
                  </a:lnTo>
                  <a:lnTo>
                    <a:pt x="1060450" y="6362700"/>
                  </a:lnTo>
                  <a:lnTo>
                    <a:pt x="1011904" y="6361608"/>
                  </a:lnTo>
                  <a:lnTo>
                    <a:pt x="963919" y="6358366"/>
                  </a:lnTo>
                  <a:lnTo>
                    <a:pt x="916541" y="6353019"/>
                  </a:lnTo>
                  <a:lnTo>
                    <a:pt x="869818" y="6345614"/>
                  </a:lnTo>
                  <a:lnTo>
                    <a:pt x="823796" y="6336198"/>
                  </a:lnTo>
                  <a:lnTo>
                    <a:pt x="778521" y="6324818"/>
                  </a:lnTo>
                  <a:lnTo>
                    <a:pt x="734041" y="6311521"/>
                  </a:lnTo>
                  <a:lnTo>
                    <a:pt x="690403" y="6296354"/>
                  </a:lnTo>
                  <a:lnTo>
                    <a:pt x="647652" y="6279362"/>
                  </a:lnTo>
                  <a:lnTo>
                    <a:pt x="605836" y="6260594"/>
                  </a:lnTo>
                  <a:lnTo>
                    <a:pt x="565002" y="6240096"/>
                  </a:lnTo>
                  <a:lnTo>
                    <a:pt x="525196" y="6217914"/>
                  </a:lnTo>
                  <a:lnTo>
                    <a:pt x="486466" y="6194096"/>
                  </a:lnTo>
                  <a:lnTo>
                    <a:pt x="448857" y="6168688"/>
                  </a:lnTo>
                  <a:lnTo>
                    <a:pt x="412417" y="6141737"/>
                  </a:lnTo>
                  <a:lnTo>
                    <a:pt x="377193" y="6113289"/>
                  </a:lnTo>
                  <a:lnTo>
                    <a:pt x="343231" y="6083393"/>
                  </a:lnTo>
                  <a:lnTo>
                    <a:pt x="310578" y="6052094"/>
                  </a:lnTo>
                  <a:lnTo>
                    <a:pt x="279281" y="6019439"/>
                  </a:lnTo>
                  <a:lnTo>
                    <a:pt x="249386" y="5985476"/>
                  </a:lnTo>
                  <a:lnTo>
                    <a:pt x="220941" y="5950250"/>
                  </a:lnTo>
                  <a:lnTo>
                    <a:pt x="193992" y="5913808"/>
                  </a:lnTo>
                  <a:lnTo>
                    <a:pt x="168586" y="5876199"/>
                  </a:lnTo>
                  <a:lnTo>
                    <a:pt x="144770" y="5837467"/>
                  </a:lnTo>
                  <a:lnTo>
                    <a:pt x="122590" y="5797660"/>
                  </a:lnTo>
                  <a:lnTo>
                    <a:pt x="102094" y="5756826"/>
                  </a:lnTo>
                  <a:lnTo>
                    <a:pt x="83327" y="5715010"/>
                  </a:lnTo>
                  <a:lnTo>
                    <a:pt x="66338" y="5672259"/>
                  </a:lnTo>
                  <a:lnTo>
                    <a:pt x="51172" y="5628620"/>
                  </a:lnTo>
                  <a:lnTo>
                    <a:pt x="37876" y="5584141"/>
                  </a:lnTo>
                  <a:lnTo>
                    <a:pt x="26498" y="5538867"/>
                  </a:lnTo>
                  <a:lnTo>
                    <a:pt x="17083" y="5492846"/>
                  </a:lnTo>
                  <a:lnTo>
                    <a:pt x="9679" y="5446125"/>
                  </a:lnTo>
                  <a:lnTo>
                    <a:pt x="4333" y="5398749"/>
                  </a:lnTo>
                  <a:lnTo>
                    <a:pt x="1091" y="5350767"/>
                  </a:lnTo>
                  <a:lnTo>
                    <a:pt x="0" y="5302224"/>
                  </a:lnTo>
                  <a:lnTo>
                    <a:pt x="0" y="106045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5463" y="789432"/>
              <a:ext cx="7976870" cy="5923915"/>
            </a:xfrm>
            <a:custGeom>
              <a:avLst/>
              <a:gdLst/>
              <a:ahLst/>
              <a:cxnLst/>
              <a:rect l="l" t="t" r="r" b="b"/>
              <a:pathLst>
                <a:path w="7976870" h="5923915">
                  <a:moveTo>
                    <a:pt x="0" y="987297"/>
                  </a:moveTo>
                  <a:lnTo>
                    <a:pt x="1138" y="939467"/>
                  </a:lnTo>
                  <a:lnTo>
                    <a:pt x="4520" y="892223"/>
                  </a:lnTo>
                  <a:lnTo>
                    <a:pt x="10092" y="845618"/>
                  </a:lnTo>
                  <a:lnTo>
                    <a:pt x="17804" y="799704"/>
                  </a:lnTo>
                  <a:lnTo>
                    <a:pt x="27604" y="754532"/>
                  </a:lnTo>
                  <a:lnTo>
                    <a:pt x="39439" y="710154"/>
                  </a:lnTo>
                  <a:lnTo>
                    <a:pt x="53258" y="666621"/>
                  </a:lnTo>
                  <a:lnTo>
                    <a:pt x="69010" y="623986"/>
                  </a:lnTo>
                  <a:lnTo>
                    <a:pt x="86643" y="582300"/>
                  </a:lnTo>
                  <a:lnTo>
                    <a:pt x="106104" y="541615"/>
                  </a:lnTo>
                  <a:lnTo>
                    <a:pt x="127342" y="501983"/>
                  </a:lnTo>
                  <a:lnTo>
                    <a:pt x="150306" y="463455"/>
                  </a:lnTo>
                  <a:lnTo>
                    <a:pt x="174943" y="426084"/>
                  </a:lnTo>
                  <a:lnTo>
                    <a:pt x="201203" y="389920"/>
                  </a:lnTo>
                  <a:lnTo>
                    <a:pt x="229032" y="355016"/>
                  </a:lnTo>
                  <a:lnTo>
                    <a:pt x="258380" y="321424"/>
                  </a:lnTo>
                  <a:lnTo>
                    <a:pt x="289194" y="289194"/>
                  </a:lnTo>
                  <a:lnTo>
                    <a:pt x="321424" y="258380"/>
                  </a:lnTo>
                  <a:lnTo>
                    <a:pt x="355016" y="229032"/>
                  </a:lnTo>
                  <a:lnTo>
                    <a:pt x="389920" y="201203"/>
                  </a:lnTo>
                  <a:lnTo>
                    <a:pt x="426084" y="174943"/>
                  </a:lnTo>
                  <a:lnTo>
                    <a:pt x="463455" y="150306"/>
                  </a:lnTo>
                  <a:lnTo>
                    <a:pt x="501983" y="127342"/>
                  </a:lnTo>
                  <a:lnTo>
                    <a:pt x="541615" y="106104"/>
                  </a:lnTo>
                  <a:lnTo>
                    <a:pt x="582300" y="86643"/>
                  </a:lnTo>
                  <a:lnTo>
                    <a:pt x="623986" y="69010"/>
                  </a:lnTo>
                  <a:lnTo>
                    <a:pt x="666621" y="53258"/>
                  </a:lnTo>
                  <a:lnTo>
                    <a:pt x="710154" y="39439"/>
                  </a:lnTo>
                  <a:lnTo>
                    <a:pt x="754532" y="27604"/>
                  </a:lnTo>
                  <a:lnTo>
                    <a:pt x="799704" y="17804"/>
                  </a:lnTo>
                  <a:lnTo>
                    <a:pt x="845618" y="10092"/>
                  </a:lnTo>
                  <a:lnTo>
                    <a:pt x="892223" y="4520"/>
                  </a:lnTo>
                  <a:lnTo>
                    <a:pt x="939467" y="1138"/>
                  </a:lnTo>
                  <a:lnTo>
                    <a:pt x="987298" y="0"/>
                  </a:lnTo>
                  <a:lnTo>
                    <a:pt x="6989317" y="0"/>
                  </a:lnTo>
                  <a:lnTo>
                    <a:pt x="7037148" y="1138"/>
                  </a:lnTo>
                  <a:lnTo>
                    <a:pt x="7084392" y="4520"/>
                  </a:lnTo>
                  <a:lnTo>
                    <a:pt x="7130997" y="10092"/>
                  </a:lnTo>
                  <a:lnTo>
                    <a:pt x="7176911" y="17804"/>
                  </a:lnTo>
                  <a:lnTo>
                    <a:pt x="7222083" y="27604"/>
                  </a:lnTo>
                  <a:lnTo>
                    <a:pt x="7266461" y="39439"/>
                  </a:lnTo>
                  <a:lnTo>
                    <a:pt x="7309994" y="53258"/>
                  </a:lnTo>
                  <a:lnTo>
                    <a:pt x="7352629" y="69010"/>
                  </a:lnTo>
                  <a:lnTo>
                    <a:pt x="7394315" y="86643"/>
                  </a:lnTo>
                  <a:lnTo>
                    <a:pt x="7435000" y="106104"/>
                  </a:lnTo>
                  <a:lnTo>
                    <a:pt x="7474632" y="127342"/>
                  </a:lnTo>
                  <a:lnTo>
                    <a:pt x="7513160" y="150306"/>
                  </a:lnTo>
                  <a:lnTo>
                    <a:pt x="7550531" y="174943"/>
                  </a:lnTo>
                  <a:lnTo>
                    <a:pt x="7586695" y="201203"/>
                  </a:lnTo>
                  <a:lnTo>
                    <a:pt x="7621599" y="229032"/>
                  </a:lnTo>
                  <a:lnTo>
                    <a:pt x="7655191" y="258380"/>
                  </a:lnTo>
                  <a:lnTo>
                    <a:pt x="7687421" y="289194"/>
                  </a:lnTo>
                  <a:lnTo>
                    <a:pt x="7718235" y="321424"/>
                  </a:lnTo>
                  <a:lnTo>
                    <a:pt x="7747583" y="355016"/>
                  </a:lnTo>
                  <a:lnTo>
                    <a:pt x="7775412" y="389920"/>
                  </a:lnTo>
                  <a:lnTo>
                    <a:pt x="7801672" y="426084"/>
                  </a:lnTo>
                  <a:lnTo>
                    <a:pt x="7826309" y="463455"/>
                  </a:lnTo>
                  <a:lnTo>
                    <a:pt x="7849273" y="501983"/>
                  </a:lnTo>
                  <a:lnTo>
                    <a:pt x="7870511" y="541615"/>
                  </a:lnTo>
                  <a:lnTo>
                    <a:pt x="7889972" y="582300"/>
                  </a:lnTo>
                  <a:lnTo>
                    <a:pt x="7907605" y="623986"/>
                  </a:lnTo>
                  <a:lnTo>
                    <a:pt x="7923357" y="666621"/>
                  </a:lnTo>
                  <a:lnTo>
                    <a:pt x="7937176" y="710154"/>
                  </a:lnTo>
                  <a:lnTo>
                    <a:pt x="7949011" y="754532"/>
                  </a:lnTo>
                  <a:lnTo>
                    <a:pt x="7958811" y="799704"/>
                  </a:lnTo>
                  <a:lnTo>
                    <a:pt x="7966523" y="845618"/>
                  </a:lnTo>
                  <a:lnTo>
                    <a:pt x="7972095" y="892223"/>
                  </a:lnTo>
                  <a:lnTo>
                    <a:pt x="7975477" y="939467"/>
                  </a:lnTo>
                  <a:lnTo>
                    <a:pt x="7976615" y="987297"/>
                  </a:lnTo>
                  <a:lnTo>
                    <a:pt x="7976615" y="4936464"/>
                  </a:lnTo>
                  <a:lnTo>
                    <a:pt x="7975477" y="4984301"/>
                  </a:lnTo>
                  <a:lnTo>
                    <a:pt x="7972095" y="5031550"/>
                  </a:lnTo>
                  <a:lnTo>
                    <a:pt x="7966523" y="5078161"/>
                  </a:lnTo>
                  <a:lnTo>
                    <a:pt x="7958811" y="5124080"/>
                  </a:lnTo>
                  <a:lnTo>
                    <a:pt x="7949011" y="5169256"/>
                  </a:lnTo>
                  <a:lnTo>
                    <a:pt x="7937176" y="5213637"/>
                  </a:lnTo>
                  <a:lnTo>
                    <a:pt x="7923357" y="5257173"/>
                  </a:lnTo>
                  <a:lnTo>
                    <a:pt x="7907605" y="5299811"/>
                  </a:lnTo>
                  <a:lnTo>
                    <a:pt x="7889972" y="5341498"/>
                  </a:lnTo>
                  <a:lnTo>
                    <a:pt x="7870511" y="5382185"/>
                  </a:lnTo>
                  <a:lnTo>
                    <a:pt x="7849273" y="5421818"/>
                  </a:lnTo>
                  <a:lnTo>
                    <a:pt x="7826309" y="5460347"/>
                  </a:lnTo>
                  <a:lnTo>
                    <a:pt x="7801672" y="5497719"/>
                  </a:lnTo>
                  <a:lnTo>
                    <a:pt x="7775412" y="5533883"/>
                  </a:lnTo>
                  <a:lnTo>
                    <a:pt x="7747583" y="5568787"/>
                  </a:lnTo>
                  <a:lnTo>
                    <a:pt x="7718235" y="5602380"/>
                  </a:lnTo>
                  <a:lnTo>
                    <a:pt x="7687421" y="5634608"/>
                  </a:lnTo>
                  <a:lnTo>
                    <a:pt x="7655191" y="5665422"/>
                  </a:lnTo>
                  <a:lnTo>
                    <a:pt x="7621599" y="5694769"/>
                  </a:lnTo>
                  <a:lnTo>
                    <a:pt x="7586695" y="5722598"/>
                  </a:lnTo>
                  <a:lnTo>
                    <a:pt x="7550531" y="5748856"/>
                  </a:lnTo>
                  <a:lnTo>
                    <a:pt x="7513160" y="5773492"/>
                  </a:lnTo>
                  <a:lnTo>
                    <a:pt x="7474632" y="5796455"/>
                  </a:lnTo>
                  <a:lnTo>
                    <a:pt x="7435000" y="5817692"/>
                  </a:lnTo>
                  <a:lnTo>
                    <a:pt x="7394315" y="5837152"/>
                  </a:lnTo>
                  <a:lnTo>
                    <a:pt x="7352629" y="5854783"/>
                  </a:lnTo>
                  <a:lnTo>
                    <a:pt x="7309994" y="5870534"/>
                  </a:lnTo>
                  <a:lnTo>
                    <a:pt x="7266461" y="5884352"/>
                  </a:lnTo>
                  <a:lnTo>
                    <a:pt x="7222083" y="5896186"/>
                  </a:lnTo>
                  <a:lnTo>
                    <a:pt x="7176911" y="5905985"/>
                  </a:lnTo>
                  <a:lnTo>
                    <a:pt x="7130997" y="5913696"/>
                  </a:lnTo>
                  <a:lnTo>
                    <a:pt x="7084392" y="5919268"/>
                  </a:lnTo>
                  <a:lnTo>
                    <a:pt x="7037148" y="5922649"/>
                  </a:lnTo>
                  <a:lnTo>
                    <a:pt x="6989317" y="5923788"/>
                  </a:lnTo>
                  <a:lnTo>
                    <a:pt x="987298" y="5923788"/>
                  </a:lnTo>
                  <a:lnTo>
                    <a:pt x="939467" y="5922649"/>
                  </a:lnTo>
                  <a:lnTo>
                    <a:pt x="892223" y="5919268"/>
                  </a:lnTo>
                  <a:lnTo>
                    <a:pt x="845618" y="5913696"/>
                  </a:lnTo>
                  <a:lnTo>
                    <a:pt x="799704" y="5905985"/>
                  </a:lnTo>
                  <a:lnTo>
                    <a:pt x="754532" y="5896186"/>
                  </a:lnTo>
                  <a:lnTo>
                    <a:pt x="710154" y="5884352"/>
                  </a:lnTo>
                  <a:lnTo>
                    <a:pt x="666621" y="5870534"/>
                  </a:lnTo>
                  <a:lnTo>
                    <a:pt x="623986" y="5854783"/>
                  </a:lnTo>
                  <a:lnTo>
                    <a:pt x="582300" y="5837152"/>
                  </a:lnTo>
                  <a:lnTo>
                    <a:pt x="541615" y="5817692"/>
                  </a:lnTo>
                  <a:lnTo>
                    <a:pt x="501983" y="5796455"/>
                  </a:lnTo>
                  <a:lnTo>
                    <a:pt x="463455" y="5773492"/>
                  </a:lnTo>
                  <a:lnTo>
                    <a:pt x="426084" y="5748856"/>
                  </a:lnTo>
                  <a:lnTo>
                    <a:pt x="389920" y="5722598"/>
                  </a:lnTo>
                  <a:lnTo>
                    <a:pt x="355016" y="5694769"/>
                  </a:lnTo>
                  <a:lnTo>
                    <a:pt x="321424" y="5665422"/>
                  </a:lnTo>
                  <a:lnTo>
                    <a:pt x="289194" y="5634608"/>
                  </a:lnTo>
                  <a:lnTo>
                    <a:pt x="258380" y="5602380"/>
                  </a:lnTo>
                  <a:lnTo>
                    <a:pt x="229032" y="5568787"/>
                  </a:lnTo>
                  <a:lnTo>
                    <a:pt x="201203" y="5533883"/>
                  </a:lnTo>
                  <a:lnTo>
                    <a:pt x="174943" y="5497719"/>
                  </a:lnTo>
                  <a:lnTo>
                    <a:pt x="150306" y="5460347"/>
                  </a:lnTo>
                  <a:lnTo>
                    <a:pt x="127342" y="5421818"/>
                  </a:lnTo>
                  <a:lnTo>
                    <a:pt x="106104" y="5382185"/>
                  </a:lnTo>
                  <a:lnTo>
                    <a:pt x="86643" y="5341498"/>
                  </a:lnTo>
                  <a:lnTo>
                    <a:pt x="69010" y="5299811"/>
                  </a:lnTo>
                  <a:lnTo>
                    <a:pt x="53258" y="5257173"/>
                  </a:lnTo>
                  <a:lnTo>
                    <a:pt x="39439" y="5213637"/>
                  </a:lnTo>
                  <a:lnTo>
                    <a:pt x="27604" y="5169256"/>
                  </a:lnTo>
                  <a:lnTo>
                    <a:pt x="17804" y="5124080"/>
                  </a:lnTo>
                  <a:lnTo>
                    <a:pt x="10092" y="5078161"/>
                  </a:lnTo>
                  <a:lnTo>
                    <a:pt x="4520" y="5031550"/>
                  </a:lnTo>
                  <a:lnTo>
                    <a:pt x="1138" y="4984301"/>
                  </a:lnTo>
                  <a:lnTo>
                    <a:pt x="0" y="4936464"/>
                  </a:lnTo>
                  <a:lnTo>
                    <a:pt x="0" y="98729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2879" y="274320"/>
            <a:ext cx="1127760" cy="3276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84248" y="1769364"/>
          <a:ext cx="5284470" cy="2769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165"/>
                <a:gridCol w="2567305"/>
              </a:tblGrid>
              <a:tr h="182422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Hard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Bo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8279" marR="14033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279" marR="11087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rk.mem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.fr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cti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08279" marR="140335">
                        <a:lnSpc>
                          <a:spcPts val="1770"/>
                        </a:lnSpc>
                      </a:pPr>
                      <a:r>
                        <a:rPr sz="1100" i="1" spc="-5" dirty="0">
                          <a:latin typeface="Calibri"/>
                          <a:cs typeface="Calibri"/>
                        </a:rPr>
                        <a:t>(1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843B0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undary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352425" marR="4635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 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843B0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17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5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(Usable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(1</a:t>
                      </a:r>
                      <a:r>
                        <a:rPr sz="11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spark.memory.fraction))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ACB8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3088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Reserved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(reserved_system_memory_bytes</a:t>
                      </a:r>
                      <a:r>
                        <a:rPr sz="11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300MB)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835146" y="418338"/>
            <a:ext cx="1712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No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er(</a:t>
            </a:r>
            <a:r>
              <a:rPr sz="1500" spc="-105" dirty="0">
                <a:latin typeface="Calibri"/>
                <a:cs typeface="Calibri"/>
              </a:rPr>
              <a:t>Y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N)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6529" y="789508"/>
            <a:ext cx="372173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Container(YARN)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i="1" spc="-15" dirty="0">
                <a:latin typeface="Calibri"/>
                <a:cs typeface="Calibri"/>
              </a:rPr>
              <a:t>Spark.executor.memory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23433" y="127888"/>
            <a:ext cx="6066155" cy="3776979"/>
            <a:chOff x="5623433" y="127888"/>
            <a:chExt cx="6066155" cy="3776979"/>
          </a:xfrm>
        </p:grpSpPr>
        <p:sp>
          <p:nvSpPr>
            <p:cNvPr id="20" name="object 20"/>
            <p:cNvSpPr/>
            <p:nvPr/>
          </p:nvSpPr>
          <p:spPr>
            <a:xfrm>
              <a:off x="5626608" y="131063"/>
              <a:ext cx="609600" cy="857250"/>
            </a:xfrm>
            <a:custGeom>
              <a:avLst/>
              <a:gdLst/>
              <a:ahLst/>
              <a:cxnLst/>
              <a:rect l="l" t="t" r="r" b="b"/>
              <a:pathLst>
                <a:path w="609600" h="857250">
                  <a:moveTo>
                    <a:pt x="0" y="470153"/>
                  </a:moveTo>
                  <a:lnTo>
                    <a:pt x="609600" y="0"/>
                  </a:lnTo>
                </a:path>
                <a:path w="609600" h="857250">
                  <a:moveTo>
                    <a:pt x="131063" y="856741"/>
                  </a:moveTo>
                  <a:lnTo>
                    <a:pt x="608838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7128" y="3188208"/>
              <a:ext cx="1902460" cy="716280"/>
            </a:xfrm>
            <a:custGeom>
              <a:avLst/>
              <a:gdLst/>
              <a:ahLst/>
              <a:cxnLst/>
              <a:rect l="l" t="t" r="r" b="b"/>
              <a:pathLst>
                <a:path w="1902459" h="716279">
                  <a:moveTo>
                    <a:pt x="1901952" y="0"/>
                  </a:moveTo>
                  <a:lnTo>
                    <a:pt x="0" y="0"/>
                  </a:lnTo>
                  <a:lnTo>
                    <a:pt x="0" y="716279"/>
                  </a:lnTo>
                  <a:lnTo>
                    <a:pt x="1901952" y="716279"/>
                  </a:lnTo>
                  <a:lnTo>
                    <a:pt x="190195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480428" y="83261"/>
            <a:ext cx="122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25" dirty="0">
                <a:latin typeface="Calibri"/>
                <a:cs typeface="Calibri"/>
              </a:rPr>
              <a:t>y</a:t>
            </a:r>
            <a:r>
              <a:rPr sz="1800" b="0" dirty="0">
                <a:latin typeface="Calibri"/>
                <a:cs typeface="Calibri"/>
              </a:rPr>
              <a:t>ar</a:t>
            </a:r>
            <a:r>
              <a:rPr sz="1800" b="0" spc="-5" dirty="0">
                <a:latin typeface="Calibri"/>
                <a:cs typeface="Calibri"/>
              </a:rPr>
              <a:t>n</a:t>
            </a:r>
            <a:r>
              <a:rPr sz="1800" b="0" dirty="0">
                <a:latin typeface="Calibri"/>
                <a:cs typeface="Calibri"/>
              </a:rPr>
              <a:t>-</a:t>
            </a:r>
            <a:r>
              <a:rPr sz="1800" b="0" spc="-5" dirty="0">
                <a:latin typeface="Calibri"/>
                <a:cs typeface="Calibri"/>
              </a:rPr>
              <a:t>si</a:t>
            </a:r>
            <a:r>
              <a:rPr sz="1800" b="0" spc="-35" dirty="0">
                <a:latin typeface="Calibri"/>
                <a:cs typeface="Calibri"/>
              </a:rPr>
              <a:t>t</a:t>
            </a:r>
            <a:r>
              <a:rPr sz="1800" b="0" dirty="0">
                <a:latin typeface="Calibri"/>
                <a:cs typeface="Calibri"/>
              </a:rPr>
              <a:t>e.xml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87128" y="3188207"/>
            <a:ext cx="190246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14559" y="3469894"/>
            <a:ext cx="1903730" cy="1433195"/>
            <a:chOff x="9814559" y="3469894"/>
            <a:chExt cx="1903730" cy="1433195"/>
          </a:xfrm>
        </p:grpSpPr>
        <p:sp>
          <p:nvSpPr>
            <p:cNvPr id="25" name="object 25"/>
            <p:cNvSpPr/>
            <p:nvPr/>
          </p:nvSpPr>
          <p:spPr>
            <a:xfrm>
              <a:off x="9843515" y="3476244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29">
                  <a:moveTo>
                    <a:pt x="470916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70916" y="188976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43515" y="3476244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29">
                  <a:moveTo>
                    <a:pt x="0" y="188976"/>
                  </a:moveTo>
                  <a:lnTo>
                    <a:pt x="470916" y="188976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32819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69392" y="18897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32819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6"/>
                  </a:moveTo>
                  <a:lnTo>
                    <a:pt x="469392" y="188976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1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03407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69392" y="18897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03407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6"/>
                  </a:moveTo>
                  <a:lnTo>
                    <a:pt x="469392" y="188976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1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14559" y="4186427"/>
              <a:ext cx="1903730" cy="716280"/>
            </a:xfrm>
            <a:custGeom>
              <a:avLst/>
              <a:gdLst/>
              <a:ahLst/>
              <a:cxnLst/>
              <a:rect l="l" t="t" r="r" b="b"/>
              <a:pathLst>
                <a:path w="1903729" h="716279">
                  <a:moveTo>
                    <a:pt x="1903476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1903476" y="716280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14559" y="4186428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Others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57231" y="4535423"/>
            <a:ext cx="1771014" cy="203200"/>
            <a:chOff x="9857231" y="4535423"/>
            <a:chExt cx="1771014" cy="203200"/>
          </a:xfrm>
        </p:grpSpPr>
        <p:sp>
          <p:nvSpPr>
            <p:cNvPr id="34" name="object 34"/>
            <p:cNvSpPr/>
            <p:nvPr/>
          </p:nvSpPr>
          <p:spPr>
            <a:xfrm>
              <a:off x="9863327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63327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52631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52631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23219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23219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38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51" y="264921"/>
            <a:ext cx="1094803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Memory: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covered</a:t>
            </a:r>
            <a:r>
              <a:rPr sz="1800" dirty="0">
                <a:latin typeface="Calibri"/>
                <a:cs typeface="Calibri"/>
              </a:rPr>
              <a:t> this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Persistence.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outside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JVM,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use-cases.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explicitly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data-frames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use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data-intensive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5" dirty="0">
                <a:latin typeface="Calibri"/>
                <a:cs typeface="Calibri"/>
              </a:rPr>
              <a:t>persist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 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JVM’s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explicitly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application.</a:t>
            </a:r>
            <a:endParaRPr sz="1800" dirty="0">
              <a:latin typeface="Calibri"/>
              <a:cs typeface="Calibri"/>
            </a:endParaRPr>
          </a:p>
          <a:p>
            <a:pPr marL="783590" marR="5829300" lvl="1" indent="-31432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disabled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spark.memory.offHeap.enabled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False)</a:t>
            </a:r>
            <a:endParaRPr sz="1800" dirty="0">
              <a:latin typeface="Calibri"/>
              <a:cs typeface="Calibri"/>
            </a:endParaRPr>
          </a:p>
          <a:p>
            <a:pPr marL="783590">
              <a:lnSpc>
                <a:spcPts val="215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spark.memory.offHeap.size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Overhead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Memory: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384MB.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 dirty="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spark.executor.memoryOverhead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covers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18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51" y="267970"/>
            <a:ext cx="1038098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Container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 JVM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allocates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to </a:t>
            </a:r>
            <a:r>
              <a:rPr sz="1500" dirty="0">
                <a:latin typeface="Calibri"/>
                <a:cs typeface="Calibri"/>
              </a:rPr>
              <a:t>3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sections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5" dirty="0">
                <a:latin typeface="Calibri"/>
                <a:cs typeface="Calibri"/>
              </a:rPr>
              <a:t> Heap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Off-Heap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Heap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Memory:</a:t>
            </a:r>
            <a:endParaRPr sz="1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All objects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bound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GC.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3 </a:t>
            </a:r>
            <a:r>
              <a:rPr sz="1500" spc="-5" dirty="0">
                <a:latin typeface="Calibri"/>
                <a:cs typeface="Calibri"/>
              </a:rPr>
              <a:t>Regions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Memory,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Memory(Unified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Execution/Storage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Memory).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spc="-5" dirty="0">
                <a:latin typeface="Calibri"/>
                <a:cs typeface="Calibri"/>
              </a:rPr>
              <a:t>internal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objects. </a:t>
            </a:r>
            <a:r>
              <a:rPr sz="1500" spc="-10" dirty="0">
                <a:latin typeface="Calibri"/>
                <a:cs typeface="Calibri"/>
              </a:rPr>
              <a:t>Hardcoded to </a:t>
            </a:r>
            <a:r>
              <a:rPr sz="1500" spc="-5" dirty="0">
                <a:latin typeface="Calibri"/>
                <a:cs typeface="Calibri"/>
              </a:rPr>
              <a:t>300MB.</a:t>
            </a:r>
            <a:endParaRPr sz="1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User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spc="-10" dirty="0">
                <a:latin typeface="Calibri"/>
                <a:cs typeface="Calibri"/>
              </a:rPr>
              <a:t>Stores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 the</a:t>
            </a:r>
            <a:r>
              <a:rPr sz="1500" spc="-5" dirty="0">
                <a:latin typeface="Calibri"/>
                <a:cs typeface="Calibri"/>
              </a:rPr>
              <a:t> user defined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UDFs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user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 dirty="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dirty="0">
                <a:latin typeface="Calibri"/>
                <a:cs typeface="Calibri"/>
              </a:rPr>
              <a:t>Not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</a:t>
            </a:r>
            <a:endParaRPr sz="1500" dirty="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spc="-5" dirty="0">
                <a:latin typeface="Calibri"/>
                <a:cs typeface="Calibri"/>
              </a:rPr>
              <a:t>Formula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Usable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(1 </a:t>
            </a:r>
            <a:r>
              <a:rPr sz="1500" i="1" dirty="0">
                <a:latin typeface="Calibri"/>
                <a:cs typeface="Calibri"/>
              </a:rPr>
              <a:t>-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spark.memory.fraction)</a:t>
            </a:r>
            <a:endParaRPr sz="1500" dirty="0">
              <a:latin typeface="Calibri"/>
              <a:cs typeface="Calibri"/>
            </a:endParaRPr>
          </a:p>
          <a:p>
            <a:pPr marL="1184910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-10" dirty="0">
                <a:latin typeface="Calibri"/>
                <a:cs typeface="Calibri"/>
              </a:rPr>
              <a:t> 3796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(1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-5" dirty="0">
                <a:latin typeface="Calibri"/>
                <a:cs typeface="Calibri"/>
              </a:rPr>
              <a:t> 0.75)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950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MB</a:t>
            </a:r>
            <a:endParaRPr sz="1500" dirty="0">
              <a:latin typeface="Calibri"/>
              <a:cs typeface="Calibri"/>
            </a:endParaRPr>
          </a:p>
          <a:p>
            <a:pPr marL="727075" marR="6903720" lvl="1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dirty="0">
                <a:latin typeface="Calibri"/>
                <a:cs typeface="Calibri"/>
              </a:rPr>
              <a:t>Used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storing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cached </a:t>
            </a:r>
            <a:r>
              <a:rPr sz="1500" spc="-10" dirty="0">
                <a:latin typeface="Calibri"/>
                <a:cs typeface="Calibri"/>
              </a:rPr>
              <a:t>data,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shared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variables.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spc="-5" dirty="0">
                <a:latin typeface="Calibri"/>
                <a:cs typeface="Calibri"/>
              </a:rPr>
              <a:t>persist()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deletes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old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insert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new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LRU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mechanism.</a:t>
            </a: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might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removed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cache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recomputed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MEMORY_ONLY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set..</a:t>
            </a:r>
            <a:endParaRPr sz="15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Formula</a:t>
            </a:r>
            <a:r>
              <a:rPr sz="1500" dirty="0">
                <a:latin typeface="Calibri"/>
                <a:cs typeface="Calibri"/>
              </a:rPr>
              <a:t> -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Usable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*spark.memory.fraction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spark.memory.storageFraction</a:t>
            </a:r>
            <a:endParaRPr sz="1500" dirty="0">
              <a:latin typeface="Calibri"/>
              <a:cs typeface="Calibri"/>
            </a:endParaRPr>
          </a:p>
          <a:p>
            <a:pPr marL="1642110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 </a:t>
            </a:r>
            <a:r>
              <a:rPr sz="1500" i="1" spc="-5" dirty="0">
                <a:latin typeface="Calibri"/>
                <a:cs typeface="Calibri"/>
              </a:rPr>
              <a:t>3796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0.75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0.50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1423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MB</a:t>
            </a:r>
            <a:endParaRPr sz="1500" dirty="0">
              <a:latin typeface="Calibri"/>
              <a:cs typeface="Calibri"/>
            </a:endParaRPr>
          </a:p>
          <a:p>
            <a:pPr marL="727075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Execution</a:t>
            </a:r>
            <a:r>
              <a:rPr sz="1500" i="1" spc="-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Memory: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dirty="0">
                <a:latin typeface="Calibri"/>
                <a:cs typeface="Calibri"/>
              </a:rPr>
              <a:t>Used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by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Spark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for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objects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created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during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execution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of</a:t>
            </a:r>
            <a:r>
              <a:rPr sz="1500" i="1" dirty="0">
                <a:latin typeface="Calibri"/>
                <a:cs typeface="Calibri"/>
              </a:rPr>
              <a:t> a </a:t>
            </a:r>
            <a:r>
              <a:rPr sz="1500" i="1" spc="-10" dirty="0">
                <a:latin typeface="Calibri"/>
                <a:cs typeface="Calibri"/>
              </a:rPr>
              <a:t>task.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When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you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perform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an</a:t>
            </a:r>
            <a:r>
              <a:rPr sz="1500" i="1" dirty="0">
                <a:latin typeface="Calibri"/>
                <a:cs typeface="Calibri"/>
              </a:rPr>
              <a:t> T</a:t>
            </a:r>
            <a:r>
              <a:rPr sz="1500" i="1" spc="-5" dirty="0">
                <a:latin typeface="Calibri"/>
                <a:cs typeface="Calibri"/>
              </a:rPr>
              <a:t> and</a:t>
            </a:r>
            <a:r>
              <a:rPr sz="1500" i="1" dirty="0">
                <a:latin typeface="Calibri"/>
                <a:cs typeface="Calibri"/>
              </a:rPr>
              <a:t> A,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all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the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intermediate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results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are </a:t>
            </a:r>
            <a:r>
              <a:rPr sz="1500" i="1" spc="-10" dirty="0">
                <a:latin typeface="Calibri"/>
                <a:cs typeface="Calibri"/>
              </a:rPr>
              <a:t>stored</a:t>
            </a:r>
            <a:r>
              <a:rPr sz="1500" i="1" spc="-5" dirty="0">
                <a:latin typeface="Calibri"/>
                <a:cs typeface="Calibri"/>
              </a:rPr>
              <a:t> here.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dirty="0">
                <a:latin typeface="Calibri"/>
                <a:cs typeface="Calibri"/>
              </a:rPr>
              <a:t> –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it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is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used</a:t>
            </a:r>
            <a:r>
              <a:rPr sz="1500" i="1" spc="-15" dirty="0">
                <a:latin typeface="Calibri"/>
                <a:cs typeface="Calibri"/>
              </a:rPr>
              <a:t> to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store </a:t>
            </a:r>
            <a:r>
              <a:rPr sz="1500" i="1" spc="-5" dirty="0">
                <a:latin typeface="Calibri"/>
                <a:cs typeface="Calibri"/>
              </a:rPr>
              <a:t>hash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table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for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hash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aggregation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step.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Supports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spilling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on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disk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if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not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enough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 is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available.</a:t>
            </a:r>
            <a:endParaRPr sz="1500" dirty="0">
              <a:latin typeface="Calibri"/>
              <a:cs typeface="Calibri"/>
            </a:endParaRPr>
          </a:p>
          <a:p>
            <a:pPr marL="1642110" marR="1753235">
              <a:lnSpc>
                <a:spcPct val="100000"/>
              </a:lnSpc>
              <a:spcBef>
                <a:spcPts val="5"/>
              </a:spcBef>
            </a:pPr>
            <a:r>
              <a:rPr sz="1500" i="1" spc="-10" dirty="0">
                <a:latin typeface="Calibri"/>
                <a:cs typeface="Calibri"/>
              </a:rPr>
              <a:t>Formula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-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Usable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spark.memory.fraction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(1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spark.memory.storageFraction)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dirty="0">
                <a:latin typeface="Calibri"/>
                <a:cs typeface="Calibri"/>
              </a:rPr>
              <a:t> –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3796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 </a:t>
            </a:r>
            <a:r>
              <a:rPr sz="1500" i="1" spc="-5" dirty="0">
                <a:latin typeface="Calibri"/>
                <a:cs typeface="Calibri"/>
              </a:rPr>
              <a:t>0.75</a:t>
            </a:r>
            <a:r>
              <a:rPr sz="1500" i="1" dirty="0">
                <a:latin typeface="Calibri"/>
                <a:cs typeface="Calibri"/>
              </a:rPr>
              <a:t> * </a:t>
            </a:r>
            <a:r>
              <a:rPr sz="1500" i="1" spc="-5" dirty="0">
                <a:latin typeface="Calibri"/>
                <a:cs typeface="Calibri"/>
              </a:rPr>
              <a:t>(1-0.5)</a:t>
            </a:r>
            <a:r>
              <a:rPr sz="1500" i="1" dirty="0">
                <a:latin typeface="Calibri"/>
                <a:cs typeface="Calibri"/>
              </a:rPr>
              <a:t> =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1423MB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6582" y="4225797"/>
            <a:ext cx="953071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Important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Memory: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 break.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borrow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space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memory.</a:t>
            </a:r>
            <a:endParaRPr sz="13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needs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forcefully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evict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excess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blocks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occupied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Memory.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storage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written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disk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recomputed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(of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persistence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level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MEMOEY_ONLY).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5" dirty="0">
                <a:latin typeface="Calibri"/>
                <a:cs typeface="Calibri"/>
              </a:rPr>
              <a:t>Write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disk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still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required.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Dynamic</a:t>
            </a:r>
            <a:r>
              <a:rPr sz="1800" spc="-40" dirty="0"/>
              <a:t> </a:t>
            </a:r>
            <a:r>
              <a:rPr sz="1800" spc="-5" dirty="0"/>
              <a:t>Occupancy</a:t>
            </a:r>
            <a:r>
              <a:rPr sz="1800" spc="-60" dirty="0"/>
              <a:t> </a:t>
            </a:r>
            <a:r>
              <a:rPr sz="1800" dirty="0"/>
              <a:t>Mechanism</a:t>
            </a:r>
            <a:r>
              <a:rPr sz="1800" spc="-50" dirty="0"/>
              <a:t> </a:t>
            </a:r>
            <a:r>
              <a:rPr sz="1800" dirty="0"/>
              <a:t>: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5746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0" name="object 10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59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0" name="object 10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3452" y="1225295"/>
              <a:ext cx="3173095" cy="1419860"/>
            </a:xfrm>
            <a:custGeom>
              <a:avLst/>
              <a:gdLst/>
              <a:ahLst/>
              <a:cxnLst/>
              <a:rect l="l" t="t" r="r" b="b"/>
              <a:pathLst>
                <a:path w="3173095" h="1419860">
                  <a:moveTo>
                    <a:pt x="95758" y="214630"/>
                  </a:moveTo>
                  <a:lnTo>
                    <a:pt x="66802" y="213614"/>
                  </a:lnTo>
                  <a:lnTo>
                    <a:pt x="28943" y="1310906"/>
                  </a:lnTo>
                  <a:lnTo>
                    <a:pt x="0" y="1309878"/>
                  </a:lnTo>
                  <a:lnTo>
                    <a:pt x="40386" y="1398270"/>
                  </a:lnTo>
                  <a:lnTo>
                    <a:pt x="79425" y="1326388"/>
                  </a:lnTo>
                  <a:lnTo>
                    <a:pt x="86741" y="1312926"/>
                  </a:lnTo>
                  <a:lnTo>
                    <a:pt x="57899" y="1311922"/>
                  </a:lnTo>
                  <a:lnTo>
                    <a:pt x="95758" y="214630"/>
                  </a:lnTo>
                  <a:close/>
                </a:path>
                <a:path w="3173095" h="1419860">
                  <a:moveTo>
                    <a:pt x="700786" y="235966"/>
                  </a:moveTo>
                  <a:lnTo>
                    <a:pt x="671830" y="234950"/>
                  </a:lnTo>
                  <a:lnTo>
                    <a:pt x="633971" y="1332242"/>
                  </a:lnTo>
                  <a:lnTo>
                    <a:pt x="605028" y="1331214"/>
                  </a:lnTo>
                  <a:lnTo>
                    <a:pt x="645414" y="1419606"/>
                  </a:lnTo>
                  <a:lnTo>
                    <a:pt x="684453" y="1347724"/>
                  </a:lnTo>
                  <a:lnTo>
                    <a:pt x="691769" y="1334262"/>
                  </a:lnTo>
                  <a:lnTo>
                    <a:pt x="662927" y="1333258"/>
                  </a:lnTo>
                  <a:lnTo>
                    <a:pt x="700786" y="235966"/>
                  </a:lnTo>
                  <a:close/>
                </a:path>
                <a:path w="3173095" h="1419860">
                  <a:moveTo>
                    <a:pt x="1273810" y="207010"/>
                  </a:moveTo>
                  <a:lnTo>
                    <a:pt x="1244854" y="205994"/>
                  </a:lnTo>
                  <a:lnTo>
                    <a:pt x="1206995" y="1303286"/>
                  </a:lnTo>
                  <a:lnTo>
                    <a:pt x="1178052" y="1302258"/>
                  </a:lnTo>
                  <a:lnTo>
                    <a:pt x="1218438" y="1390650"/>
                  </a:lnTo>
                  <a:lnTo>
                    <a:pt x="1257477" y="1318768"/>
                  </a:lnTo>
                  <a:lnTo>
                    <a:pt x="1264793" y="1305306"/>
                  </a:lnTo>
                  <a:lnTo>
                    <a:pt x="1235951" y="1304302"/>
                  </a:lnTo>
                  <a:lnTo>
                    <a:pt x="1273810" y="207010"/>
                  </a:lnTo>
                  <a:close/>
                </a:path>
                <a:path w="3173095" h="1419860">
                  <a:moveTo>
                    <a:pt x="1962658" y="232918"/>
                  </a:moveTo>
                  <a:lnTo>
                    <a:pt x="1933702" y="231902"/>
                  </a:lnTo>
                  <a:lnTo>
                    <a:pt x="1895843" y="1329194"/>
                  </a:lnTo>
                  <a:lnTo>
                    <a:pt x="1866900" y="1328166"/>
                  </a:lnTo>
                  <a:lnTo>
                    <a:pt x="1907286" y="1416558"/>
                  </a:lnTo>
                  <a:lnTo>
                    <a:pt x="1946325" y="1344676"/>
                  </a:lnTo>
                  <a:lnTo>
                    <a:pt x="1953641" y="1331214"/>
                  </a:lnTo>
                  <a:lnTo>
                    <a:pt x="1924799" y="1330210"/>
                  </a:lnTo>
                  <a:lnTo>
                    <a:pt x="1962658" y="232918"/>
                  </a:lnTo>
                  <a:close/>
                </a:path>
                <a:path w="3173095" h="1419860">
                  <a:moveTo>
                    <a:pt x="3172968" y="0"/>
                  </a:moveTo>
                  <a:lnTo>
                    <a:pt x="2686812" y="0"/>
                  </a:lnTo>
                  <a:lnTo>
                    <a:pt x="2686812" y="246888"/>
                  </a:lnTo>
                  <a:lnTo>
                    <a:pt x="3172968" y="246888"/>
                  </a:lnTo>
                  <a:lnTo>
                    <a:pt x="3172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18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4256913"/>
            <a:ext cx="9589135" cy="86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Important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Memory: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ts val="16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libri"/>
                <a:cs typeface="Calibri"/>
              </a:rPr>
              <a:t>Storage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can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borrow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space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from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execution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only </a:t>
            </a:r>
            <a:r>
              <a:rPr sz="1400" i="1" dirty="0">
                <a:latin typeface="Calibri"/>
                <a:cs typeface="Calibri"/>
              </a:rPr>
              <a:t>if </a:t>
            </a:r>
            <a:r>
              <a:rPr sz="1400" i="1" spc="-5" dirty="0">
                <a:latin typeface="Calibri"/>
                <a:cs typeface="Calibri"/>
              </a:rPr>
              <a:t>blocks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are not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used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Execution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memory.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ts val="1689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libri"/>
                <a:cs typeface="Calibri"/>
              </a:rPr>
              <a:t>Storage </a:t>
            </a:r>
            <a:r>
              <a:rPr sz="1400" i="1" dirty="0">
                <a:latin typeface="Calibri"/>
                <a:cs typeface="Calibri"/>
              </a:rPr>
              <a:t>memory </a:t>
            </a:r>
            <a:r>
              <a:rPr sz="1400" i="1" spc="-5" dirty="0">
                <a:latin typeface="Calibri"/>
                <a:cs typeface="Calibri"/>
              </a:rPr>
              <a:t>can not forcefully evict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10" dirty="0">
                <a:latin typeface="Calibri"/>
                <a:cs typeface="Calibri"/>
              </a:rPr>
              <a:t>excess </a:t>
            </a:r>
            <a:r>
              <a:rPr sz="1400" i="1" spc="-5" dirty="0">
                <a:latin typeface="Calibri"/>
                <a:cs typeface="Calibri"/>
              </a:rPr>
              <a:t>blocks occupied </a:t>
            </a:r>
            <a:r>
              <a:rPr sz="1400" i="1" spc="-10" dirty="0">
                <a:latin typeface="Calibri"/>
                <a:cs typeface="Calibri"/>
              </a:rPr>
              <a:t>by </a:t>
            </a:r>
            <a:r>
              <a:rPr sz="1400" i="1" spc="-5" dirty="0">
                <a:latin typeface="Calibri"/>
                <a:cs typeface="Calibri"/>
              </a:rPr>
              <a:t>Execution </a:t>
            </a:r>
            <a:r>
              <a:rPr sz="1400" i="1" spc="-10" dirty="0">
                <a:latin typeface="Calibri"/>
                <a:cs typeface="Calibri"/>
              </a:rPr>
              <a:t>Memory. </a:t>
            </a:r>
            <a:r>
              <a:rPr sz="1400" i="1" spc="-5" dirty="0">
                <a:latin typeface="Calibri"/>
                <a:cs typeface="Calibri"/>
              </a:rPr>
              <a:t>It </a:t>
            </a:r>
            <a:r>
              <a:rPr sz="1400" i="1" dirty="0">
                <a:latin typeface="Calibri"/>
                <a:cs typeface="Calibri"/>
              </a:rPr>
              <a:t>will wait till </a:t>
            </a:r>
            <a:r>
              <a:rPr sz="1400" i="1" spc="-5" dirty="0">
                <a:latin typeface="Calibri"/>
                <a:cs typeface="Calibri"/>
              </a:rPr>
              <a:t>spark </a:t>
            </a:r>
            <a:r>
              <a:rPr sz="1400" i="1" dirty="0">
                <a:latin typeface="Calibri"/>
                <a:cs typeface="Calibri"/>
              </a:rPr>
              <a:t>releases the </a:t>
            </a:r>
            <a:r>
              <a:rPr sz="1400" i="1" spc="-10" dirty="0">
                <a:latin typeface="Calibri"/>
                <a:cs typeface="Calibri"/>
              </a:rPr>
              <a:t>excess </a:t>
            </a:r>
            <a:r>
              <a:rPr sz="1400" i="1" spc="-30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blocks stored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by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Execution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and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then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occupies</a:t>
            </a:r>
            <a:r>
              <a:rPr sz="1400" i="1" dirty="0">
                <a:latin typeface="Calibri"/>
                <a:cs typeface="Calibri"/>
              </a:rPr>
              <a:t> them.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Dynamic</a:t>
            </a:r>
            <a:r>
              <a:rPr sz="1800" spc="-40" dirty="0"/>
              <a:t> </a:t>
            </a:r>
            <a:r>
              <a:rPr sz="1800" spc="-5" dirty="0"/>
              <a:t>Occupancy</a:t>
            </a:r>
            <a:r>
              <a:rPr sz="1800" spc="-60" dirty="0"/>
              <a:t> </a:t>
            </a:r>
            <a:r>
              <a:rPr sz="1800" dirty="0"/>
              <a:t>Mechanism</a:t>
            </a:r>
            <a:r>
              <a:rPr sz="1800" spc="-50" dirty="0"/>
              <a:t> </a:t>
            </a:r>
            <a:r>
              <a:rPr sz="1800" dirty="0"/>
              <a:t>:</a:t>
            </a:r>
            <a:endParaRPr sz="1800"/>
          </a:p>
        </p:txBody>
      </p:sp>
      <p:sp>
        <p:nvSpPr>
          <p:cNvPr id="102" name="object 102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4" name="object 104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8" name="object 108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2" name="object 112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58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3" name="object 103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7" name="object 107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1" name="object 111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4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25044"/>
            <a:ext cx="1074229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Configuration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Properties:</a:t>
            </a:r>
            <a:endParaRPr sz="1500" dirty="0">
              <a:latin typeface="Calibri"/>
              <a:cs typeface="Calibri"/>
            </a:endParaRPr>
          </a:p>
          <a:p>
            <a:pPr marL="12700" marR="798703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spark.driver.memory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1024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spark.driver.cores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dirty="0">
                <a:latin typeface="Calibri"/>
                <a:cs typeface="Calibri"/>
              </a:rPr>
              <a:t>1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spark.driver.maxResultSize: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Limit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Spark</a:t>
            </a:r>
            <a:r>
              <a:rPr sz="1500" dirty="0">
                <a:latin typeface="Calibri"/>
                <a:cs typeface="Calibri"/>
              </a:rPr>
              <a:t> action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(e.g.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collect)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bytes.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Should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spc="-5" dirty="0">
                <a:latin typeface="Calibri"/>
                <a:cs typeface="Calibri"/>
              </a:rPr>
              <a:t>least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1M,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unlimited.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aborted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total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above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limit.</a:t>
            </a:r>
          </a:p>
          <a:p>
            <a:pPr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Having </a:t>
            </a:r>
            <a:r>
              <a:rPr sz="1500" dirty="0">
                <a:latin typeface="Calibri"/>
                <a:cs typeface="Calibri"/>
              </a:rPr>
              <a:t>a high limit </a:t>
            </a:r>
            <a:r>
              <a:rPr sz="1500" spc="-10" dirty="0">
                <a:latin typeface="Calibri"/>
                <a:cs typeface="Calibri"/>
              </a:rPr>
              <a:t>may </a:t>
            </a:r>
            <a:r>
              <a:rPr sz="1500" spc="-5" dirty="0">
                <a:latin typeface="Calibri"/>
                <a:cs typeface="Calibri"/>
              </a:rPr>
              <a:t>cause </a:t>
            </a:r>
            <a:r>
              <a:rPr sz="1500" dirty="0">
                <a:latin typeface="Calibri"/>
                <a:cs typeface="Calibri"/>
              </a:rPr>
              <a:t>out-of-memory </a:t>
            </a:r>
            <a:r>
              <a:rPr sz="1500" spc="-10" dirty="0">
                <a:latin typeface="Calibri"/>
                <a:cs typeface="Calibri"/>
              </a:rPr>
              <a:t>errors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driver </a:t>
            </a:r>
            <a:r>
              <a:rPr sz="1500" dirty="0">
                <a:latin typeface="Calibri"/>
                <a:cs typeface="Calibri"/>
              </a:rPr>
              <a:t>(depends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10" dirty="0">
                <a:latin typeface="Calibri"/>
                <a:cs typeface="Calibri"/>
              </a:rPr>
              <a:t>spark.driver.memory </a:t>
            </a:r>
            <a:r>
              <a:rPr sz="1500" dirty="0">
                <a:latin typeface="Calibri"/>
                <a:cs typeface="Calibri"/>
              </a:rPr>
              <a:t>and memory </a:t>
            </a:r>
            <a:r>
              <a:rPr sz="1500" spc="-5" dirty="0">
                <a:latin typeface="Calibri"/>
                <a:cs typeface="Calibri"/>
              </a:rPr>
              <a:t>overhead of objects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JVM).</a:t>
            </a:r>
          </a:p>
          <a:p>
            <a:pPr marL="12700" marR="4261485" indent="45720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Setting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proper </a:t>
            </a:r>
            <a:r>
              <a:rPr sz="1500" dirty="0">
                <a:latin typeface="Calibri"/>
                <a:cs typeface="Calibri"/>
              </a:rPr>
              <a:t>limit </a:t>
            </a:r>
            <a:r>
              <a:rPr sz="1500" spc="-5" dirty="0">
                <a:latin typeface="Calibri"/>
                <a:cs typeface="Calibri"/>
              </a:rPr>
              <a:t>can protect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driver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out-of-memory </a:t>
            </a:r>
            <a:r>
              <a:rPr sz="1500" spc="-10" dirty="0">
                <a:latin typeface="Calibri"/>
                <a:cs typeface="Calibri"/>
              </a:rPr>
              <a:t>errors.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spark.driver.memoryOverhead: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driverMemory *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0.10,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minimum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384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Amount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(non-heap)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allocated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-10" dirty="0">
                <a:latin typeface="Calibri"/>
                <a:cs typeface="Calibri"/>
              </a:rPr>
              <a:t> process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MiB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unless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otherwise </a:t>
            </a:r>
            <a:r>
              <a:rPr sz="1500" spc="-5" dirty="0">
                <a:latin typeface="Calibri"/>
                <a:cs typeface="Calibri"/>
              </a:rPr>
              <a:t>specified.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accounts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things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interned strings,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other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native </a:t>
            </a:r>
            <a:r>
              <a:rPr sz="1500" spc="-5" dirty="0">
                <a:latin typeface="Calibri"/>
                <a:cs typeface="Calibri"/>
              </a:rPr>
              <a:t>overheads,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etc.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tends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(typically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6-10%).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i="1" dirty="0">
                <a:latin typeface="Calibri"/>
                <a:cs typeface="Calibri"/>
              </a:rPr>
              <a:t>All</a:t>
            </a:r>
            <a:r>
              <a:rPr sz="1500" b="1" i="1" spc="-50" dirty="0">
                <a:latin typeface="Calibri"/>
                <a:cs typeface="Calibri"/>
              </a:rPr>
              <a:t> </a:t>
            </a:r>
            <a:r>
              <a:rPr sz="1500" b="1" i="1" spc="-5" dirty="0">
                <a:latin typeface="Calibri"/>
                <a:cs typeface="Calibri"/>
              </a:rPr>
              <a:t>Properties: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https://spark.apache.org/docs/latest/configuration.html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3452" y="1225295"/>
              <a:ext cx="3173095" cy="1419860"/>
            </a:xfrm>
            <a:custGeom>
              <a:avLst/>
              <a:gdLst/>
              <a:ahLst/>
              <a:cxnLst/>
              <a:rect l="l" t="t" r="r" b="b"/>
              <a:pathLst>
                <a:path w="3173095" h="1419860">
                  <a:moveTo>
                    <a:pt x="95758" y="214630"/>
                  </a:moveTo>
                  <a:lnTo>
                    <a:pt x="66802" y="213614"/>
                  </a:lnTo>
                  <a:lnTo>
                    <a:pt x="28943" y="1310906"/>
                  </a:lnTo>
                  <a:lnTo>
                    <a:pt x="0" y="1309878"/>
                  </a:lnTo>
                  <a:lnTo>
                    <a:pt x="40386" y="1398270"/>
                  </a:lnTo>
                  <a:lnTo>
                    <a:pt x="79425" y="1326388"/>
                  </a:lnTo>
                  <a:lnTo>
                    <a:pt x="86741" y="1312926"/>
                  </a:lnTo>
                  <a:lnTo>
                    <a:pt x="57899" y="1311922"/>
                  </a:lnTo>
                  <a:lnTo>
                    <a:pt x="95758" y="214630"/>
                  </a:lnTo>
                  <a:close/>
                </a:path>
                <a:path w="3173095" h="1419860">
                  <a:moveTo>
                    <a:pt x="700786" y="235966"/>
                  </a:moveTo>
                  <a:lnTo>
                    <a:pt x="671830" y="234950"/>
                  </a:lnTo>
                  <a:lnTo>
                    <a:pt x="633971" y="1332242"/>
                  </a:lnTo>
                  <a:lnTo>
                    <a:pt x="605028" y="1331214"/>
                  </a:lnTo>
                  <a:lnTo>
                    <a:pt x="645414" y="1419606"/>
                  </a:lnTo>
                  <a:lnTo>
                    <a:pt x="684453" y="1347724"/>
                  </a:lnTo>
                  <a:lnTo>
                    <a:pt x="691769" y="1334262"/>
                  </a:lnTo>
                  <a:lnTo>
                    <a:pt x="662927" y="1333258"/>
                  </a:lnTo>
                  <a:lnTo>
                    <a:pt x="700786" y="235966"/>
                  </a:lnTo>
                  <a:close/>
                </a:path>
                <a:path w="3173095" h="1419860">
                  <a:moveTo>
                    <a:pt x="1273810" y="207010"/>
                  </a:moveTo>
                  <a:lnTo>
                    <a:pt x="1244854" y="205994"/>
                  </a:lnTo>
                  <a:lnTo>
                    <a:pt x="1206995" y="1303286"/>
                  </a:lnTo>
                  <a:lnTo>
                    <a:pt x="1178052" y="1302258"/>
                  </a:lnTo>
                  <a:lnTo>
                    <a:pt x="1218438" y="1390650"/>
                  </a:lnTo>
                  <a:lnTo>
                    <a:pt x="1257477" y="1318768"/>
                  </a:lnTo>
                  <a:lnTo>
                    <a:pt x="1264793" y="1305306"/>
                  </a:lnTo>
                  <a:lnTo>
                    <a:pt x="1235951" y="1304302"/>
                  </a:lnTo>
                  <a:lnTo>
                    <a:pt x="1273810" y="207010"/>
                  </a:lnTo>
                  <a:close/>
                </a:path>
                <a:path w="3173095" h="1419860">
                  <a:moveTo>
                    <a:pt x="1962658" y="232918"/>
                  </a:moveTo>
                  <a:lnTo>
                    <a:pt x="1933702" y="231902"/>
                  </a:lnTo>
                  <a:lnTo>
                    <a:pt x="1895843" y="1329194"/>
                  </a:lnTo>
                  <a:lnTo>
                    <a:pt x="1866900" y="1328166"/>
                  </a:lnTo>
                  <a:lnTo>
                    <a:pt x="1907286" y="1416558"/>
                  </a:lnTo>
                  <a:lnTo>
                    <a:pt x="1946325" y="1344676"/>
                  </a:lnTo>
                  <a:lnTo>
                    <a:pt x="1953641" y="1331214"/>
                  </a:lnTo>
                  <a:lnTo>
                    <a:pt x="1924799" y="1330210"/>
                  </a:lnTo>
                  <a:lnTo>
                    <a:pt x="1962658" y="232918"/>
                  </a:lnTo>
                  <a:close/>
                </a:path>
                <a:path w="3173095" h="1419860">
                  <a:moveTo>
                    <a:pt x="3172968" y="0"/>
                  </a:moveTo>
                  <a:lnTo>
                    <a:pt x="2686812" y="0"/>
                  </a:lnTo>
                  <a:lnTo>
                    <a:pt x="2686812" y="246888"/>
                  </a:lnTo>
                  <a:lnTo>
                    <a:pt x="3172968" y="246888"/>
                  </a:lnTo>
                  <a:lnTo>
                    <a:pt x="3172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2" name="object 102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6" name="object 106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0" name="object 110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5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37134"/>
            <a:ext cx="80581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 understanding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4GB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425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Memory(EM)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4GB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Reserved </a:t>
            </a:r>
            <a:r>
              <a:rPr sz="1800" spc="-5" dirty="0">
                <a:latin typeface="Calibri"/>
                <a:cs typeface="Calibri"/>
              </a:rPr>
              <a:t>Memory(RM)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=300MB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Usable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EM-RM=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4GB 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4096MB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300MB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3796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</a:t>
            </a: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spark.memory.fraction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(Fraction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heap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0.75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Spark.memory.storageFraction(Amount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immune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eviction)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0.50</a:t>
            </a:r>
          </a:p>
        </p:txBody>
      </p:sp>
    </p:spTree>
    <p:extLst>
      <p:ext uri="{BB962C8B-B14F-4D97-AF65-F5344CB8AC3E}">
        <p14:creationId xmlns:p14="http://schemas.microsoft.com/office/powerpoint/2010/main" val="250809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5564" y="537972"/>
            <a:ext cx="5424170" cy="3400425"/>
            <a:chOff x="1845564" y="537972"/>
            <a:chExt cx="5424170" cy="3400425"/>
          </a:xfrm>
        </p:grpSpPr>
        <p:sp>
          <p:nvSpPr>
            <p:cNvPr id="3" name="object 3"/>
            <p:cNvSpPr/>
            <p:nvPr/>
          </p:nvSpPr>
          <p:spPr>
            <a:xfrm>
              <a:off x="1851660" y="544068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5411724" y="0"/>
                  </a:moveTo>
                  <a:lnTo>
                    <a:pt x="0" y="0"/>
                  </a:lnTo>
                  <a:lnTo>
                    <a:pt x="0" y="3387852"/>
                  </a:lnTo>
                  <a:lnTo>
                    <a:pt x="5411724" y="3387852"/>
                  </a:lnTo>
                  <a:lnTo>
                    <a:pt x="54117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1660" y="544068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0" y="3387852"/>
                  </a:moveTo>
                  <a:lnTo>
                    <a:pt x="5411724" y="3387852"/>
                  </a:lnTo>
                  <a:lnTo>
                    <a:pt x="5411724" y="0"/>
                  </a:lnTo>
                  <a:lnTo>
                    <a:pt x="0" y="0"/>
                  </a:lnTo>
                  <a:lnTo>
                    <a:pt x="0" y="33878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53208" y="525526"/>
            <a:ext cx="2899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i="1" spc="-15" dirty="0">
                <a:latin typeface="Calibri"/>
                <a:cs typeface="Calibri"/>
              </a:rPr>
              <a:t>Spark.executor.memory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4GB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FF0000"/>
                </a:solidFill>
                <a:latin typeface="Calibri"/>
                <a:cs typeface="Calibri"/>
              </a:rPr>
              <a:t>4096</a:t>
            </a:r>
            <a:r>
              <a:rPr sz="15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516" y="4081271"/>
            <a:ext cx="5420995" cy="733425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280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  <a:p>
            <a:pPr marL="339725">
              <a:lnSpc>
                <a:spcPts val="1555"/>
              </a:lnSpc>
              <a:spcBef>
                <a:spcPts val="15"/>
              </a:spcBef>
            </a:pPr>
            <a:r>
              <a:rPr sz="1300" i="1" spc="-10" dirty="0">
                <a:latin typeface="Calibri"/>
                <a:cs typeface="Calibri"/>
              </a:rPr>
              <a:t>spark.executor.memoryOverhead</a:t>
            </a:r>
            <a:endParaRPr sz="1300">
              <a:latin typeface="Calibri"/>
              <a:cs typeface="Calibri"/>
            </a:endParaRPr>
          </a:p>
          <a:p>
            <a:pPr marL="339725">
              <a:lnSpc>
                <a:spcPts val="1795"/>
              </a:lnSpc>
            </a:pPr>
            <a:r>
              <a:rPr sz="1300" i="1" spc="-5" dirty="0">
                <a:latin typeface="Calibri"/>
                <a:cs typeface="Calibri"/>
              </a:rPr>
              <a:t>10% </a:t>
            </a:r>
            <a:r>
              <a:rPr sz="1300" i="1" spc="-10" dirty="0">
                <a:latin typeface="Calibri"/>
                <a:cs typeface="Calibri"/>
              </a:rPr>
              <a:t>or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minimum 384MB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FF0000"/>
                </a:solidFill>
                <a:latin typeface="Calibri"/>
                <a:cs typeface="Calibri"/>
              </a:rPr>
              <a:t>409.6</a:t>
            </a:r>
            <a:r>
              <a:rPr sz="15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7483" y="1062227"/>
          <a:ext cx="5139690" cy="2767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480"/>
                <a:gridCol w="2569210"/>
              </a:tblGrid>
              <a:tr h="182270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Spark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Memory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 marR="9620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rk.mem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.fr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cti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ts val="1770"/>
                        </a:lnSpc>
                      </a:pPr>
                      <a:r>
                        <a:rPr sz="1100" i="1" spc="-5" dirty="0">
                          <a:latin typeface="Calibri"/>
                          <a:cs typeface="Calibri"/>
                        </a:rPr>
                        <a:t>(1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5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0.75</a:t>
                      </a:r>
                      <a:r>
                        <a:rPr sz="15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0.5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1423.5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843B0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ct val="100000"/>
                        </a:lnSpc>
                      </a:pPr>
                      <a:r>
                        <a:rPr sz="15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352425" marR="4648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 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2425">
                        <a:lnSpc>
                          <a:spcPts val="130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1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0.75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0.5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2425">
                        <a:lnSpc>
                          <a:spcPts val="178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1423.5</a:t>
                      </a:r>
                      <a:r>
                        <a:rPr sz="1500" b="1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843B0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3316">
                <a:tc gridSpan="2">
                  <a:txBody>
                    <a:bodyPr/>
                    <a:lstStyle/>
                    <a:p>
                      <a:pPr marL="92075">
                        <a:lnSpc>
                          <a:spcPts val="1745"/>
                        </a:lnSpc>
                        <a:spcBef>
                          <a:spcPts val="1275"/>
                        </a:spcBef>
                      </a:pPr>
                      <a:r>
                        <a:rPr sz="2250" baseline="-555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2250" spc="15" baseline="-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baseline="-555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250" spc="300" baseline="-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(Usable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1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(1</a:t>
                      </a:r>
                      <a:r>
                        <a:rPr sz="11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spark.memory.fraction))</a:t>
                      </a:r>
                      <a:r>
                        <a:rPr sz="11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3796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(1-0.75)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877820">
                        <a:lnSpc>
                          <a:spcPts val="174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0.25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949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ACB8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563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50" spc="-7" baseline="-11111" dirty="0">
                          <a:latin typeface="Calibri"/>
                          <a:cs typeface="Calibri"/>
                        </a:rPr>
                        <a:t>Reserved</a:t>
                      </a:r>
                      <a:r>
                        <a:rPr sz="2250" spc="7" baseline="-111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baseline="-1111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250" spc="179" baseline="-111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(reserved_system_memory_bytes</a:t>
                      </a:r>
                      <a:r>
                        <a:rPr sz="1300" i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30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300MB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373873" y="1055369"/>
            <a:ext cx="222885" cy="2456815"/>
          </a:xfrm>
          <a:custGeom>
            <a:avLst/>
            <a:gdLst/>
            <a:ahLst/>
            <a:cxnLst/>
            <a:rect l="l" t="t" r="r" b="b"/>
            <a:pathLst>
              <a:path w="222884" h="245681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209802"/>
                </a:lnTo>
                <a:lnTo>
                  <a:pt x="119991" y="1217039"/>
                </a:lnTo>
                <a:lnTo>
                  <a:pt x="143827" y="1222930"/>
                </a:lnTo>
                <a:lnTo>
                  <a:pt x="179189" y="1226893"/>
                </a:lnTo>
                <a:lnTo>
                  <a:pt x="222503" y="1228343"/>
                </a:lnTo>
                <a:lnTo>
                  <a:pt x="179189" y="1229794"/>
                </a:lnTo>
                <a:lnTo>
                  <a:pt x="143827" y="1233757"/>
                </a:lnTo>
                <a:lnTo>
                  <a:pt x="119991" y="1239648"/>
                </a:lnTo>
                <a:lnTo>
                  <a:pt x="111251" y="1246885"/>
                </a:lnTo>
                <a:lnTo>
                  <a:pt x="111251" y="2438145"/>
                </a:lnTo>
                <a:lnTo>
                  <a:pt x="102512" y="2445383"/>
                </a:lnTo>
                <a:lnTo>
                  <a:pt x="78676" y="2451274"/>
                </a:lnTo>
                <a:lnTo>
                  <a:pt x="43314" y="2455237"/>
                </a:lnTo>
                <a:lnTo>
                  <a:pt x="0" y="2456688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3942" y="1473200"/>
            <a:ext cx="215900" cy="12617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dirty="0">
                <a:latin typeface="Calibri"/>
                <a:cs typeface="Calibri"/>
              </a:rPr>
              <a:t>Usable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6626" y="1034033"/>
            <a:ext cx="222885" cy="2775585"/>
          </a:xfrm>
          <a:custGeom>
            <a:avLst/>
            <a:gdLst/>
            <a:ahLst/>
            <a:cxnLst/>
            <a:rect l="l" t="t" r="r" b="b"/>
            <a:pathLst>
              <a:path w="222884" h="277558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369060"/>
                </a:lnTo>
                <a:lnTo>
                  <a:pt x="119991" y="1376297"/>
                </a:lnTo>
                <a:lnTo>
                  <a:pt x="143827" y="1382188"/>
                </a:lnTo>
                <a:lnTo>
                  <a:pt x="179189" y="1386151"/>
                </a:lnTo>
                <a:lnTo>
                  <a:pt x="222503" y="1387602"/>
                </a:lnTo>
                <a:lnTo>
                  <a:pt x="179189" y="1389052"/>
                </a:lnTo>
                <a:lnTo>
                  <a:pt x="143827" y="1393015"/>
                </a:lnTo>
                <a:lnTo>
                  <a:pt x="119991" y="1398906"/>
                </a:lnTo>
                <a:lnTo>
                  <a:pt x="111251" y="1406143"/>
                </a:lnTo>
                <a:lnTo>
                  <a:pt x="111251" y="2756661"/>
                </a:lnTo>
                <a:lnTo>
                  <a:pt x="102512" y="2763899"/>
                </a:lnTo>
                <a:lnTo>
                  <a:pt x="78676" y="2769790"/>
                </a:lnTo>
                <a:lnTo>
                  <a:pt x="43314" y="2773753"/>
                </a:lnTo>
                <a:lnTo>
                  <a:pt x="0" y="2775204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39277" y="1473200"/>
            <a:ext cx="215900" cy="1410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2516" y="4936235"/>
            <a:ext cx="5420995" cy="733425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14300" marR="3484879">
              <a:lnSpc>
                <a:spcPct val="100000"/>
              </a:lnSpc>
              <a:spcBef>
                <a:spcPts val="309"/>
              </a:spcBef>
            </a:pPr>
            <a:r>
              <a:rPr sz="1500" spc="-10" dirty="0">
                <a:latin typeface="Calibri"/>
                <a:cs typeface="Calibri"/>
              </a:rPr>
              <a:t>Off-Heap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spark.memory.offHeap.size </a:t>
            </a:r>
            <a:r>
              <a:rPr sz="1300" i="1" spc="-28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It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is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disabled</a:t>
            </a:r>
            <a:r>
              <a:rPr sz="1300" i="1" spc="-3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by</a:t>
            </a:r>
            <a:r>
              <a:rPr sz="1300" i="1" spc="-5" dirty="0">
                <a:latin typeface="Calibri"/>
                <a:cs typeface="Calibri"/>
              </a:rPr>
              <a:t> default.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9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607" y="885444"/>
            <a:ext cx="1781810" cy="351282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451" y="1412747"/>
            <a:ext cx="1283335" cy="3962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5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167" y="3084576"/>
            <a:ext cx="1282065" cy="36131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3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453" y="3531870"/>
            <a:ext cx="1283335" cy="66611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02565" marR="196215" indent="222250">
              <a:lnSpc>
                <a:spcPct val="100000"/>
              </a:lnSpc>
              <a:spcBef>
                <a:spcPts val="720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7223" y="404876"/>
            <a:ext cx="285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Driver in </a:t>
            </a:r>
            <a:r>
              <a:rPr sz="1800" b="0" spc="-10" dirty="0">
                <a:latin typeface="Calibri"/>
                <a:cs typeface="Calibri"/>
              </a:rPr>
              <a:t>Cluster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692" y="1906523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1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2922" y="2161413"/>
            <a:ext cx="917575" cy="88265"/>
          </a:xfrm>
          <a:custGeom>
            <a:avLst/>
            <a:gdLst/>
            <a:ahLst/>
            <a:cxnLst/>
            <a:rect l="l" t="t" r="r" b="b"/>
            <a:pathLst>
              <a:path w="917575" h="88264">
                <a:moveTo>
                  <a:pt x="75564" y="12064"/>
                </a:moveTo>
                <a:lnTo>
                  <a:pt x="0" y="51308"/>
                </a:lnTo>
                <a:lnTo>
                  <a:pt x="76834" y="88264"/>
                </a:lnTo>
                <a:lnTo>
                  <a:pt x="76367" y="60198"/>
                </a:lnTo>
                <a:lnTo>
                  <a:pt x="63626" y="60198"/>
                </a:lnTo>
                <a:lnTo>
                  <a:pt x="63372" y="40386"/>
                </a:lnTo>
                <a:lnTo>
                  <a:pt x="76033" y="40188"/>
                </a:lnTo>
                <a:lnTo>
                  <a:pt x="75564" y="12064"/>
                </a:lnTo>
                <a:close/>
              </a:path>
              <a:path w="917575" h="88264">
                <a:moveTo>
                  <a:pt x="898584" y="28066"/>
                </a:moveTo>
                <a:lnTo>
                  <a:pt x="853439" y="28066"/>
                </a:lnTo>
                <a:lnTo>
                  <a:pt x="853694" y="47878"/>
                </a:lnTo>
                <a:lnTo>
                  <a:pt x="841033" y="48076"/>
                </a:lnTo>
                <a:lnTo>
                  <a:pt x="841501" y="76200"/>
                </a:lnTo>
                <a:lnTo>
                  <a:pt x="917066" y="36957"/>
                </a:lnTo>
                <a:lnTo>
                  <a:pt x="898584" y="28066"/>
                </a:lnTo>
                <a:close/>
              </a:path>
              <a:path w="917575" h="88264">
                <a:moveTo>
                  <a:pt x="76033" y="40188"/>
                </a:moveTo>
                <a:lnTo>
                  <a:pt x="63372" y="40386"/>
                </a:lnTo>
                <a:lnTo>
                  <a:pt x="63626" y="60198"/>
                </a:lnTo>
                <a:lnTo>
                  <a:pt x="76363" y="59999"/>
                </a:lnTo>
                <a:lnTo>
                  <a:pt x="76033" y="40188"/>
                </a:lnTo>
                <a:close/>
              </a:path>
              <a:path w="917575" h="88264">
                <a:moveTo>
                  <a:pt x="76363" y="59999"/>
                </a:moveTo>
                <a:lnTo>
                  <a:pt x="63626" y="60198"/>
                </a:lnTo>
                <a:lnTo>
                  <a:pt x="76367" y="60198"/>
                </a:lnTo>
                <a:lnTo>
                  <a:pt x="76363" y="59999"/>
                </a:lnTo>
                <a:close/>
              </a:path>
              <a:path w="917575" h="88264">
                <a:moveTo>
                  <a:pt x="840703" y="28265"/>
                </a:moveTo>
                <a:lnTo>
                  <a:pt x="76033" y="40188"/>
                </a:lnTo>
                <a:lnTo>
                  <a:pt x="76363" y="59999"/>
                </a:lnTo>
                <a:lnTo>
                  <a:pt x="841033" y="48076"/>
                </a:lnTo>
                <a:lnTo>
                  <a:pt x="840703" y="28265"/>
                </a:lnTo>
                <a:close/>
              </a:path>
              <a:path w="917575" h="88264">
                <a:moveTo>
                  <a:pt x="853439" y="28066"/>
                </a:moveTo>
                <a:lnTo>
                  <a:pt x="840703" y="28265"/>
                </a:lnTo>
                <a:lnTo>
                  <a:pt x="841033" y="48076"/>
                </a:lnTo>
                <a:lnTo>
                  <a:pt x="853694" y="47878"/>
                </a:lnTo>
                <a:lnTo>
                  <a:pt x="853439" y="28066"/>
                </a:lnTo>
                <a:close/>
              </a:path>
              <a:path w="917575" h="88264">
                <a:moveTo>
                  <a:pt x="840232" y="0"/>
                </a:moveTo>
                <a:lnTo>
                  <a:pt x="840703" y="28265"/>
                </a:lnTo>
                <a:lnTo>
                  <a:pt x="853439" y="28066"/>
                </a:lnTo>
                <a:lnTo>
                  <a:pt x="898584" y="28066"/>
                </a:lnTo>
                <a:lnTo>
                  <a:pt x="840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2611" y="850391"/>
            <a:ext cx="1914525" cy="4468495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7223" y="1560575"/>
            <a:ext cx="1283335" cy="3556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2923" y="3192779"/>
            <a:ext cx="1557655" cy="1813560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9530" y="4277105"/>
            <a:ext cx="1130935" cy="52768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0" marR="119380" indent="22225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8768" y="3665220"/>
            <a:ext cx="1130935" cy="46672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64795" marR="255904" indent="85090">
              <a:lnSpc>
                <a:spcPts val="18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6804" y="441197"/>
            <a:ext cx="274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Driver in Client</a:t>
            </a:r>
            <a:r>
              <a:rPr sz="1800" spc="-10" dirty="0">
                <a:latin typeface="Calibri"/>
                <a:cs typeface="Calibri"/>
              </a:rPr>
              <a:t> deploy</a:t>
            </a:r>
            <a:r>
              <a:rPr sz="1800" dirty="0">
                <a:latin typeface="Calibri"/>
                <a:cs typeface="Calibri"/>
              </a:rPr>
              <a:t> 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5451" y="2346960"/>
            <a:ext cx="1283335" cy="3873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1500" spc="-10" dirty="0">
                <a:latin typeface="Calibri"/>
                <a:cs typeface="Calibri"/>
              </a:rPr>
              <a:t>Off-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5451" y="1866900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223" y="2517648"/>
            <a:ext cx="1283335" cy="3873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530"/>
              </a:spcBef>
            </a:pPr>
            <a:r>
              <a:rPr sz="1500" spc="-10" dirty="0">
                <a:latin typeface="Calibri"/>
                <a:cs typeface="Calibri"/>
              </a:rPr>
              <a:t>Off-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7223" y="2016251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</a:pPr>
            <a:r>
              <a:rPr sz="4800" b="0" spc="-35" dirty="0">
                <a:latin typeface="Calibri"/>
                <a:cs typeface="Calibri"/>
              </a:rPr>
              <a:t>Executors</a:t>
            </a:r>
            <a:r>
              <a:rPr sz="4800" b="0" spc="-5" dirty="0">
                <a:latin typeface="Calibri"/>
                <a:cs typeface="Calibri"/>
              </a:rPr>
              <a:t> </a:t>
            </a:r>
            <a:r>
              <a:rPr sz="4800" b="0" spc="-15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4950" y="437133"/>
            <a:ext cx="6631940" cy="2971165"/>
            <a:chOff x="2774950" y="437133"/>
            <a:chExt cx="6631940" cy="2971165"/>
          </a:xfrm>
        </p:grpSpPr>
        <p:sp>
          <p:nvSpPr>
            <p:cNvPr id="3" name="object 3"/>
            <p:cNvSpPr/>
            <p:nvPr/>
          </p:nvSpPr>
          <p:spPr>
            <a:xfrm>
              <a:off x="2781300" y="443483"/>
              <a:ext cx="6619240" cy="2958465"/>
            </a:xfrm>
            <a:custGeom>
              <a:avLst/>
              <a:gdLst/>
              <a:ahLst/>
              <a:cxnLst/>
              <a:rect l="l" t="t" r="r" b="b"/>
              <a:pathLst>
                <a:path w="6619240" h="2958465">
                  <a:moveTo>
                    <a:pt x="6618732" y="0"/>
                  </a:moveTo>
                  <a:lnTo>
                    <a:pt x="0" y="0"/>
                  </a:lnTo>
                  <a:lnTo>
                    <a:pt x="0" y="2958084"/>
                  </a:lnTo>
                  <a:lnTo>
                    <a:pt x="6618732" y="2958084"/>
                  </a:lnTo>
                  <a:lnTo>
                    <a:pt x="6618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81300" y="443483"/>
              <a:ext cx="6619240" cy="2958465"/>
            </a:xfrm>
            <a:custGeom>
              <a:avLst/>
              <a:gdLst/>
              <a:ahLst/>
              <a:cxnLst/>
              <a:rect l="l" t="t" r="r" b="b"/>
              <a:pathLst>
                <a:path w="6619240" h="2958465">
                  <a:moveTo>
                    <a:pt x="0" y="2958084"/>
                  </a:moveTo>
                  <a:lnTo>
                    <a:pt x="6618732" y="2958084"/>
                  </a:lnTo>
                  <a:lnTo>
                    <a:pt x="6618732" y="0"/>
                  </a:lnTo>
                  <a:lnTo>
                    <a:pt x="0" y="0"/>
                  </a:lnTo>
                  <a:lnTo>
                    <a:pt x="0" y="29580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0" y="923543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340" y="923543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035" y="3723208"/>
            <a:ext cx="108375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Executors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worker/data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job.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comprises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JVM.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lifetime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job.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task,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send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driver.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also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in-memory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cached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tasks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194" y="923924"/>
            <a:ext cx="720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13150" y="1474977"/>
            <a:ext cx="933450" cy="601345"/>
            <a:chOff x="3613150" y="1474977"/>
            <a:chExt cx="933450" cy="601345"/>
          </a:xfrm>
        </p:grpSpPr>
        <p:sp>
          <p:nvSpPr>
            <p:cNvPr id="10" name="object 10"/>
            <p:cNvSpPr/>
            <p:nvPr/>
          </p:nvSpPr>
          <p:spPr>
            <a:xfrm>
              <a:off x="3619500" y="1481327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92049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920496" y="588263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500" y="1481327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0" y="588263"/>
                  </a:moveTo>
                  <a:lnTo>
                    <a:pt x="920496" y="588263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5596" y="1680972"/>
            <a:ext cx="908685" cy="38290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793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25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13150" y="1474977"/>
            <a:ext cx="636270" cy="206375"/>
            <a:chOff x="3613150" y="1474977"/>
            <a:chExt cx="636270" cy="206375"/>
          </a:xfrm>
        </p:grpSpPr>
        <p:sp>
          <p:nvSpPr>
            <p:cNvPr id="14" name="object 14"/>
            <p:cNvSpPr/>
            <p:nvPr/>
          </p:nvSpPr>
          <p:spPr>
            <a:xfrm>
              <a:off x="3619500" y="1481327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62331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623315" y="193548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500" y="1481327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0" y="193548"/>
                  </a:moveTo>
                  <a:lnTo>
                    <a:pt x="623315" y="193548"/>
                  </a:lnTo>
                  <a:lnTo>
                    <a:pt x="623315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3927" y="1472945"/>
            <a:ext cx="395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73752" y="841222"/>
            <a:ext cx="996950" cy="510540"/>
            <a:chOff x="4873752" y="841222"/>
            <a:chExt cx="996950" cy="51054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3752" y="883932"/>
              <a:ext cx="996353" cy="3670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716" y="841222"/>
              <a:ext cx="807364" cy="5100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3188" y="923543"/>
              <a:ext cx="886967" cy="2590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41721" y="914527"/>
            <a:ext cx="482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13403" y="2182367"/>
          <a:ext cx="920750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4672329" y="1459738"/>
            <a:ext cx="933450" cy="599440"/>
            <a:chOff x="4672329" y="1459738"/>
            <a:chExt cx="933450" cy="599440"/>
          </a:xfrm>
        </p:grpSpPr>
        <p:sp>
          <p:nvSpPr>
            <p:cNvPr id="24" name="object 24"/>
            <p:cNvSpPr/>
            <p:nvPr/>
          </p:nvSpPr>
          <p:spPr>
            <a:xfrm>
              <a:off x="4678679" y="1466088"/>
              <a:ext cx="920750" cy="586740"/>
            </a:xfrm>
            <a:custGeom>
              <a:avLst/>
              <a:gdLst/>
              <a:ahLst/>
              <a:cxnLst/>
              <a:rect l="l" t="t" r="r" b="b"/>
              <a:pathLst>
                <a:path w="920750" h="586739">
                  <a:moveTo>
                    <a:pt x="92049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920496" y="586739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8679" y="1466088"/>
              <a:ext cx="920750" cy="586740"/>
            </a:xfrm>
            <a:custGeom>
              <a:avLst/>
              <a:gdLst/>
              <a:ahLst/>
              <a:cxnLst/>
              <a:rect l="l" t="t" r="r" b="b"/>
              <a:pathLst>
                <a:path w="920750" h="586739">
                  <a:moveTo>
                    <a:pt x="0" y="586739"/>
                  </a:moveTo>
                  <a:lnTo>
                    <a:pt x="920496" y="586739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84776" y="1665732"/>
            <a:ext cx="90868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7874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72329" y="1459738"/>
            <a:ext cx="636270" cy="206375"/>
            <a:chOff x="4672329" y="1459738"/>
            <a:chExt cx="636270" cy="206375"/>
          </a:xfrm>
        </p:grpSpPr>
        <p:sp>
          <p:nvSpPr>
            <p:cNvPr id="28" name="object 28"/>
            <p:cNvSpPr/>
            <p:nvPr/>
          </p:nvSpPr>
          <p:spPr>
            <a:xfrm>
              <a:off x="4678679" y="1466088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62331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623315" y="193548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8679" y="1466088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0" y="193548"/>
                  </a:moveTo>
                  <a:lnTo>
                    <a:pt x="623315" y="193548"/>
                  </a:lnTo>
                  <a:lnTo>
                    <a:pt x="623315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92726" y="1457706"/>
            <a:ext cx="395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72329" y="2197354"/>
            <a:ext cx="933450" cy="601345"/>
            <a:chOff x="4672329" y="2197354"/>
            <a:chExt cx="933450" cy="601345"/>
          </a:xfrm>
        </p:grpSpPr>
        <p:sp>
          <p:nvSpPr>
            <p:cNvPr id="32" name="object 32"/>
            <p:cNvSpPr/>
            <p:nvPr/>
          </p:nvSpPr>
          <p:spPr>
            <a:xfrm>
              <a:off x="4678680" y="2203703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920496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0" y="588264"/>
                  </a:lnTo>
                  <a:lnTo>
                    <a:pt x="920496" y="588264"/>
                  </a:lnTo>
                  <a:lnTo>
                    <a:pt x="920496" y="178308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8679" y="2203704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0" y="588263"/>
                  </a:moveTo>
                  <a:lnTo>
                    <a:pt x="920496" y="588263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84776" y="2470150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87823" y="2188464"/>
            <a:ext cx="623570" cy="193675"/>
          </a:xfrm>
          <a:custGeom>
            <a:avLst/>
            <a:gdLst/>
            <a:ahLst/>
            <a:cxnLst/>
            <a:rect l="l" t="t" r="r" b="b"/>
            <a:pathLst>
              <a:path w="623570" h="193675">
                <a:moveTo>
                  <a:pt x="0" y="193548"/>
                </a:moveTo>
                <a:lnTo>
                  <a:pt x="623315" y="193548"/>
                </a:lnTo>
                <a:lnTo>
                  <a:pt x="62331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9347" y="2202179"/>
            <a:ext cx="615950" cy="17399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90461" y="940053"/>
            <a:ext cx="2346325" cy="1983739"/>
            <a:chOff x="6490461" y="940053"/>
            <a:chExt cx="2346325" cy="1983739"/>
          </a:xfrm>
        </p:grpSpPr>
        <p:sp>
          <p:nvSpPr>
            <p:cNvPr id="38" name="object 38"/>
            <p:cNvSpPr/>
            <p:nvPr/>
          </p:nvSpPr>
          <p:spPr>
            <a:xfrm>
              <a:off x="6496811" y="946403"/>
              <a:ext cx="2333625" cy="1971039"/>
            </a:xfrm>
            <a:custGeom>
              <a:avLst/>
              <a:gdLst/>
              <a:ahLst/>
              <a:cxnLst/>
              <a:rect l="l" t="t" r="r" b="b"/>
              <a:pathLst>
                <a:path w="2333625" h="1971039">
                  <a:moveTo>
                    <a:pt x="2333243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3243" y="1970532"/>
                  </a:lnTo>
                  <a:lnTo>
                    <a:pt x="2333243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6811" y="946403"/>
              <a:ext cx="2333625" cy="1971039"/>
            </a:xfrm>
            <a:custGeom>
              <a:avLst/>
              <a:gdLst/>
              <a:ahLst/>
              <a:cxnLst/>
              <a:rect l="l" t="t" r="r" b="b"/>
              <a:pathLst>
                <a:path w="2333625" h="1971039">
                  <a:moveTo>
                    <a:pt x="0" y="1970532"/>
                  </a:moveTo>
                  <a:lnTo>
                    <a:pt x="2333243" y="1970532"/>
                  </a:lnTo>
                  <a:lnTo>
                    <a:pt x="2333243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85966" y="946149"/>
            <a:ext cx="734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627876" y="1498091"/>
          <a:ext cx="920750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7888223" y="864057"/>
            <a:ext cx="996950" cy="508634"/>
            <a:chOff x="7888223" y="864057"/>
            <a:chExt cx="996950" cy="508634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8223" y="906792"/>
              <a:ext cx="996353" cy="3670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1187" y="864057"/>
              <a:ext cx="807364" cy="5085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7659" y="946404"/>
              <a:ext cx="886968" cy="25907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947659" y="936752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627876" y="2203704"/>
          <a:ext cx="920750" cy="58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4715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685531" y="1482852"/>
          <a:ext cx="922655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9085"/>
              </a:tblGrid>
              <a:tr h="193548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7685278" y="2220214"/>
            <a:ext cx="934719" cy="599440"/>
            <a:chOff x="7685278" y="2220214"/>
            <a:chExt cx="934719" cy="599440"/>
          </a:xfrm>
        </p:grpSpPr>
        <p:sp>
          <p:nvSpPr>
            <p:cNvPr id="50" name="object 50"/>
            <p:cNvSpPr/>
            <p:nvPr/>
          </p:nvSpPr>
          <p:spPr>
            <a:xfrm>
              <a:off x="7691628" y="2226563"/>
              <a:ext cx="922019" cy="586740"/>
            </a:xfrm>
            <a:custGeom>
              <a:avLst/>
              <a:gdLst/>
              <a:ahLst/>
              <a:cxnLst/>
              <a:rect l="l" t="t" r="r" b="b"/>
              <a:pathLst>
                <a:path w="922020" h="586739">
                  <a:moveTo>
                    <a:pt x="922020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0" y="586740"/>
                  </a:lnTo>
                  <a:lnTo>
                    <a:pt x="922020" y="586740"/>
                  </a:lnTo>
                  <a:lnTo>
                    <a:pt x="922020" y="178308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91628" y="2226564"/>
              <a:ext cx="922019" cy="586740"/>
            </a:xfrm>
            <a:custGeom>
              <a:avLst/>
              <a:gdLst/>
              <a:ahLst/>
              <a:cxnLst/>
              <a:rect l="l" t="t" r="r" b="b"/>
              <a:pathLst>
                <a:path w="922020" h="586739">
                  <a:moveTo>
                    <a:pt x="0" y="586739"/>
                  </a:moveTo>
                  <a:lnTo>
                    <a:pt x="922020" y="586739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697723" y="2492197"/>
            <a:ext cx="909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02295" y="2211323"/>
            <a:ext cx="623570" cy="193675"/>
          </a:xfrm>
          <a:custGeom>
            <a:avLst/>
            <a:gdLst/>
            <a:ahLst/>
            <a:cxnLst/>
            <a:rect l="l" t="t" r="r" b="b"/>
            <a:pathLst>
              <a:path w="623570" h="193675">
                <a:moveTo>
                  <a:pt x="0" y="193548"/>
                </a:moveTo>
                <a:lnTo>
                  <a:pt x="623316" y="193548"/>
                </a:lnTo>
                <a:lnTo>
                  <a:pt x="623316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703057" y="2225039"/>
            <a:ext cx="616585" cy="17399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19344" y="470916"/>
            <a:ext cx="1214755" cy="294640"/>
          </a:xfrm>
          <a:custGeom>
            <a:avLst/>
            <a:gdLst/>
            <a:ahLst/>
            <a:cxnLst/>
            <a:rect l="l" t="t" r="r" b="b"/>
            <a:pathLst>
              <a:path w="1214754" h="294640">
                <a:moveTo>
                  <a:pt x="1165605" y="0"/>
                </a:moveTo>
                <a:lnTo>
                  <a:pt x="49021" y="0"/>
                </a:lnTo>
                <a:lnTo>
                  <a:pt x="29950" y="3855"/>
                </a:lnTo>
                <a:lnTo>
                  <a:pt x="14366" y="14366"/>
                </a:lnTo>
                <a:lnTo>
                  <a:pt x="3855" y="29950"/>
                </a:lnTo>
                <a:lnTo>
                  <a:pt x="0" y="49022"/>
                </a:lnTo>
                <a:lnTo>
                  <a:pt x="0" y="245110"/>
                </a:lnTo>
                <a:lnTo>
                  <a:pt x="3855" y="264181"/>
                </a:lnTo>
                <a:lnTo>
                  <a:pt x="14366" y="279765"/>
                </a:lnTo>
                <a:lnTo>
                  <a:pt x="29950" y="290276"/>
                </a:lnTo>
                <a:lnTo>
                  <a:pt x="49021" y="294132"/>
                </a:lnTo>
                <a:lnTo>
                  <a:pt x="1165605" y="294132"/>
                </a:lnTo>
                <a:lnTo>
                  <a:pt x="1184677" y="290276"/>
                </a:lnTo>
                <a:lnTo>
                  <a:pt x="1200261" y="279765"/>
                </a:lnTo>
                <a:lnTo>
                  <a:pt x="1210772" y="264181"/>
                </a:lnTo>
                <a:lnTo>
                  <a:pt x="1214627" y="245110"/>
                </a:lnTo>
                <a:lnTo>
                  <a:pt x="1214627" y="49022"/>
                </a:lnTo>
                <a:lnTo>
                  <a:pt x="1210772" y="29950"/>
                </a:lnTo>
                <a:lnTo>
                  <a:pt x="1200261" y="14366"/>
                </a:lnTo>
                <a:lnTo>
                  <a:pt x="1184677" y="3855"/>
                </a:lnTo>
                <a:lnTo>
                  <a:pt x="116560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421010" y="453009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spc="-3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spc="-1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Data</a:t>
            </a:r>
            <a:r>
              <a:rPr sz="1800" b="0" u="sng" spc="-30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Node</a:t>
            </a:r>
            <a:r>
              <a:rPr sz="1800" b="0" u="sng" spc="-2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25596" y="1187196"/>
            <a:ext cx="914400" cy="250190"/>
          </a:xfrm>
          <a:custGeom>
            <a:avLst/>
            <a:gdLst/>
            <a:ahLst/>
            <a:cxnLst/>
            <a:rect l="l" t="t" r="r" b="b"/>
            <a:pathLst>
              <a:path w="914400" h="250190">
                <a:moveTo>
                  <a:pt x="0" y="249936"/>
                </a:moveTo>
                <a:lnTo>
                  <a:pt x="914400" y="249936"/>
                </a:lnTo>
                <a:lnTo>
                  <a:pt x="914400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191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25596" y="1193291"/>
            <a:ext cx="908685" cy="2603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70"/>
              </a:spcBef>
            </a:pPr>
            <a:r>
              <a:rPr sz="1300" spc="-10" dirty="0">
                <a:latin typeface="Calibri"/>
                <a:cs typeface="Calibri"/>
              </a:rPr>
              <a:t>JVM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0068" y="1187196"/>
            <a:ext cx="914400" cy="25019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JVM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Heap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3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64" y="292100"/>
            <a:ext cx="1129411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 important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--executor-memory: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2G)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--num-executors: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launch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--executor-cores: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executor.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8337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spark.executor.memory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(1G)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spark.executor.cores: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Spark.executor.memoryOverhead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384MB </a:t>
            </a:r>
            <a:r>
              <a:rPr sz="1800" spc="-10" dirty="0">
                <a:latin typeface="Calibri"/>
                <a:cs typeface="Calibri"/>
              </a:rPr>
              <a:t>(Whichever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higher)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 amount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executor,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specified.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native</a:t>
            </a:r>
            <a:r>
              <a:rPr sz="1800" spc="-5" dirty="0">
                <a:latin typeface="Calibri"/>
                <a:cs typeface="Calibri"/>
              </a:rPr>
              <a:t> overheads,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tends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grow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6-10%).</a:t>
            </a: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well.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spark.executor.heartbeatInterval: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10s</a:t>
            </a:r>
          </a:p>
          <a:p>
            <a:pPr marL="756285" marR="3111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heartbeats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driver.</a:t>
            </a:r>
            <a:r>
              <a:rPr sz="1800" spc="-5" dirty="0">
                <a:latin typeface="Calibri"/>
                <a:cs typeface="Calibri"/>
              </a:rPr>
              <a:t> Heartbeats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alive.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6093460">
              <a:lnSpc>
                <a:spcPct val="100000"/>
              </a:lnSpc>
            </a:pPr>
            <a:r>
              <a:rPr sz="1800" i="1" spc="-15" dirty="0">
                <a:latin typeface="Calibri"/>
                <a:cs typeface="Calibri"/>
              </a:rPr>
              <a:t>List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 all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Configuration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properties: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https://spark.apache.org/docs/2.4.0/configuration.html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6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4759" y="1909572"/>
            <a:ext cx="1783080" cy="265684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647" y="2653283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647" y="3235451"/>
            <a:ext cx="1283335" cy="35369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409" y="3752850"/>
            <a:ext cx="1283335" cy="65087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Application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9750" y="1004061"/>
            <a:ext cx="1852295" cy="2285365"/>
            <a:chOff x="6889750" y="1004061"/>
            <a:chExt cx="1852295" cy="2285365"/>
          </a:xfrm>
        </p:grpSpPr>
        <p:sp>
          <p:nvSpPr>
            <p:cNvPr id="7" name="object 7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1839468" y="0"/>
                  </a:moveTo>
                  <a:lnTo>
                    <a:pt x="0" y="0"/>
                  </a:lnTo>
                  <a:lnTo>
                    <a:pt x="0" y="2272283"/>
                  </a:lnTo>
                  <a:lnTo>
                    <a:pt x="1839468" y="2272283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0" y="2272283"/>
                  </a:moveTo>
                  <a:lnTo>
                    <a:pt x="1839468" y="2272283"/>
                  </a:lnTo>
                  <a:lnTo>
                    <a:pt x="1839468" y="0"/>
                  </a:lnTo>
                  <a:lnTo>
                    <a:pt x="0" y="0"/>
                  </a:lnTo>
                  <a:lnTo>
                    <a:pt x="0" y="227228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73594" y="1158316"/>
            <a:ext cx="1285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2" name="object 12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18" name="object 18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19822" y="2847593"/>
            <a:ext cx="1839595" cy="2952750"/>
            <a:chOff x="6896100" y="2947161"/>
            <a:chExt cx="1839595" cy="2952750"/>
          </a:xfrm>
        </p:grpSpPr>
        <p:sp>
          <p:nvSpPr>
            <p:cNvPr id="22" name="object 22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2752" y="5103876"/>
            <a:ext cx="349250" cy="257810"/>
          </a:xfrm>
          <a:custGeom>
            <a:avLst/>
            <a:gdLst/>
            <a:ahLst/>
            <a:cxnLst/>
            <a:rect l="l" t="t" r="r" b="b"/>
            <a:pathLst>
              <a:path w="349250" h="257810">
                <a:moveTo>
                  <a:pt x="0" y="257556"/>
                </a:moveTo>
                <a:lnTo>
                  <a:pt x="348996" y="257556"/>
                </a:lnTo>
                <a:lnTo>
                  <a:pt x="348996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14066" y="2148077"/>
            <a:ext cx="5844540" cy="3695700"/>
            <a:chOff x="2814066" y="2148077"/>
            <a:chExt cx="5844540" cy="3695700"/>
          </a:xfrm>
        </p:grpSpPr>
        <p:sp>
          <p:nvSpPr>
            <p:cNvPr id="30" name="object 30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9060" y="5568695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4">
                  <a:moveTo>
                    <a:pt x="0" y="268223"/>
                  </a:moveTo>
                  <a:lnTo>
                    <a:pt x="348996" y="268223"/>
                  </a:lnTo>
                  <a:lnTo>
                    <a:pt x="348996" y="10667"/>
                  </a:lnTo>
                  <a:lnTo>
                    <a:pt x="0" y="10667"/>
                  </a:lnTo>
                  <a:lnTo>
                    <a:pt x="0" y="268223"/>
                  </a:lnTo>
                  <a:close/>
                </a:path>
                <a:path w="932815" h="268604">
                  <a:moveTo>
                    <a:pt x="583692" y="257555"/>
                  </a:moveTo>
                  <a:lnTo>
                    <a:pt x="932688" y="257555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066" y="3232785"/>
              <a:ext cx="917575" cy="88265"/>
            </a:xfrm>
            <a:custGeom>
              <a:avLst/>
              <a:gdLst/>
              <a:ahLst/>
              <a:cxnLst/>
              <a:rect l="l" t="t" r="r" b="b"/>
              <a:pathLst>
                <a:path w="917575" h="88264">
                  <a:moveTo>
                    <a:pt x="75564" y="12064"/>
                  </a:moveTo>
                  <a:lnTo>
                    <a:pt x="0" y="51307"/>
                  </a:lnTo>
                  <a:lnTo>
                    <a:pt x="76834" y="88264"/>
                  </a:lnTo>
                  <a:lnTo>
                    <a:pt x="76367" y="60198"/>
                  </a:lnTo>
                  <a:lnTo>
                    <a:pt x="63626" y="60198"/>
                  </a:lnTo>
                  <a:lnTo>
                    <a:pt x="63372" y="40386"/>
                  </a:lnTo>
                  <a:lnTo>
                    <a:pt x="76033" y="40188"/>
                  </a:lnTo>
                  <a:lnTo>
                    <a:pt x="75564" y="12064"/>
                  </a:lnTo>
                  <a:close/>
                </a:path>
                <a:path w="917575" h="88264">
                  <a:moveTo>
                    <a:pt x="898584" y="28066"/>
                  </a:moveTo>
                  <a:lnTo>
                    <a:pt x="853439" y="28066"/>
                  </a:lnTo>
                  <a:lnTo>
                    <a:pt x="853694" y="47878"/>
                  </a:lnTo>
                  <a:lnTo>
                    <a:pt x="841033" y="48076"/>
                  </a:lnTo>
                  <a:lnTo>
                    <a:pt x="841501" y="76200"/>
                  </a:lnTo>
                  <a:lnTo>
                    <a:pt x="917067" y="36956"/>
                  </a:lnTo>
                  <a:lnTo>
                    <a:pt x="898584" y="28066"/>
                  </a:lnTo>
                  <a:close/>
                </a:path>
                <a:path w="917575" h="88264">
                  <a:moveTo>
                    <a:pt x="76033" y="40188"/>
                  </a:moveTo>
                  <a:lnTo>
                    <a:pt x="63372" y="40386"/>
                  </a:lnTo>
                  <a:lnTo>
                    <a:pt x="63626" y="60198"/>
                  </a:lnTo>
                  <a:lnTo>
                    <a:pt x="76363" y="59999"/>
                  </a:lnTo>
                  <a:lnTo>
                    <a:pt x="76033" y="40188"/>
                  </a:lnTo>
                  <a:close/>
                </a:path>
                <a:path w="917575" h="88264">
                  <a:moveTo>
                    <a:pt x="76363" y="59999"/>
                  </a:moveTo>
                  <a:lnTo>
                    <a:pt x="63626" y="60198"/>
                  </a:lnTo>
                  <a:lnTo>
                    <a:pt x="76367" y="60198"/>
                  </a:lnTo>
                  <a:lnTo>
                    <a:pt x="76363" y="59999"/>
                  </a:lnTo>
                  <a:close/>
                </a:path>
                <a:path w="917575" h="88264">
                  <a:moveTo>
                    <a:pt x="840703" y="28265"/>
                  </a:moveTo>
                  <a:lnTo>
                    <a:pt x="76033" y="40188"/>
                  </a:lnTo>
                  <a:lnTo>
                    <a:pt x="76363" y="59999"/>
                  </a:lnTo>
                  <a:lnTo>
                    <a:pt x="841033" y="48076"/>
                  </a:lnTo>
                  <a:lnTo>
                    <a:pt x="840703" y="28265"/>
                  </a:lnTo>
                  <a:close/>
                </a:path>
                <a:path w="917575" h="88264">
                  <a:moveTo>
                    <a:pt x="853439" y="28066"/>
                  </a:moveTo>
                  <a:lnTo>
                    <a:pt x="840703" y="28265"/>
                  </a:lnTo>
                  <a:lnTo>
                    <a:pt x="841033" y="48076"/>
                  </a:lnTo>
                  <a:lnTo>
                    <a:pt x="853694" y="47878"/>
                  </a:lnTo>
                  <a:lnTo>
                    <a:pt x="853439" y="28066"/>
                  </a:lnTo>
                  <a:close/>
                </a:path>
                <a:path w="917575" h="88264">
                  <a:moveTo>
                    <a:pt x="840232" y="0"/>
                  </a:moveTo>
                  <a:lnTo>
                    <a:pt x="840703" y="28265"/>
                  </a:lnTo>
                  <a:lnTo>
                    <a:pt x="853439" y="28066"/>
                  </a:lnTo>
                  <a:lnTo>
                    <a:pt x="898584" y="28066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88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</a:t>
            </a:r>
            <a:r>
              <a:rPr sz="1800" b="0" dirty="0">
                <a:latin typeface="Calibri"/>
                <a:cs typeface="Calibri"/>
              </a:rPr>
              <a:t> in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Cluster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3836" y="2979420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39" name="object 3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8288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828801" y="230124"/>
                  </a:lnTo>
                  <a:lnTo>
                    <a:pt x="843742" y="227113"/>
                  </a:lnTo>
                  <a:lnTo>
                    <a:pt x="855932" y="218900"/>
                  </a:lnTo>
                  <a:lnTo>
                    <a:pt x="864145" y="206710"/>
                  </a:lnTo>
                  <a:lnTo>
                    <a:pt x="867156" y="191769"/>
                  </a:lnTo>
                  <a:lnTo>
                    <a:pt x="867156" y="38353"/>
                  </a:lnTo>
                  <a:lnTo>
                    <a:pt x="864145" y="23413"/>
                  </a:lnTo>
                  <a:lnTo>
                    <a:pt x="855932" y="11223"/>
                  </a:lnTo>
                  <a:lnTo>
                    <a:pt x="843742" y="3010"/>
                  </a:lnTo>
                  <a:lnTo>
                    <a:pt x="828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828801" y="0"/>
                  </a:lnTo>
                  <a:lnTo>
                    <a:pt x="843742" y="3010"/>
                  </a:lnTo>
                  <a:lnTo>
                    <a:pt x="855932" y="11223"/>
                  </a:lnTo>
                  <a:lnTo>
                    <a:pt x="864145" y="23413"/>
                  </a:lnTo>
                  <a:lnTo>
                    <a:pt x="867156" y="38353"/>
                  </a:lnTo>
                  <a:lnTo>
                    <a:pt x="867156" y="191769"/>
                  </a:lnTo>
                  <a:lnTo>
                    <a:pt x="864145" y="206710"/>
                  </a:lnTo>
                  <a:lnTo>
                    <a:pt x="855932" y="218900"/>
                  </a:lnTo>
                  <a:lnTo>
                    <a:pt x="843742" y="227113"/>
                  </a:lnTo>
                  <a:lnTo>
                    <a:pt x="82880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24503" y="848359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42733" y="2483866"/>
            <a:ext cx="2945765" cy="640080"/>
            <a:chOff x="7142733" y="2483866"/>
            <a:chExt cx="2945765" cy="640080"/>
          </a:xfrm>
        </p:grpSpPr>
        <p:sp>
          <p:nvSpPr>
            <p:cNvPr id="45" name="object 45"/>
            <p:cNvSpPr/>
            <p:nvPr/>
          </p:nvSpPr>
          <p:spPr>
            <a:xfrm>
              <a:off x="8598407" y="2490216"/>
              <a:ext cx="1486535" cy="630555"/>
            </a:xfrm>
            <a:custGeom>
              <a:avLst/>
              <a:gdLst/>
              <a:ahLst/>
              <a:cxnLst/>
              <a:rect l="l" t="t" r="r" b="b"/>
              <a:pathLst>
                <a:path w="1486534" h="630555">
                  <a:moveTo>
                    <a:pt x="64008" y="128778"/>
                  </a:moveTo>
                  <a:lnTo>
                    <a:pt x="1486408" y="0"/>
                  </a:lnTo>
                </a:path>
                <a:path w="1486534" h="630555">
                  <a:moveTo>
                    <a:pt x="0" y="630174"/>
                  </a:moveTo>
                  <a:lnTo>
                    <a:pt x="1422400" y="50139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151491" y="2340991"/>
            <a:ext cx="670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39298" y="2830194"/>
            <a:ext cx="15138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Unoccupied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5" dirty="0">
                <a:latin typeface="Calibri"/>
                <a:cs typeface="Calibri"/>
              </a:rPr>
              <a:t> 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54" name="object 54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6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8371" y="1909572"/>
            <a:ext cx="1839595" cy="4079875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032" y="2482595"/>
            <a:ext cx="1324610" cy="325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28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294" y="1228242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805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1543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294" y="3844544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375" algn="ctr"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ecu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R="81915" algn="ctr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630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3086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76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 </a:t>
            </a:r>
            <a:r>
              <a:rPr sz="1800" b="0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Client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2694" y="2148077"/>
            <a:ext cx="1343660" cy="1055370"/>
          </a:xfrm>
          <a:custGeom>
            <a:avLst/>
            <a:gdLst/>
            <a:ahLst/>
            <a:cxnLst/>
            <a:rect l="l" t="t" r="r" b="b"/>
            <a:pathLst>
              <a:path w="1343659" h="1055370">
                <a:moveTo>
                  <a:pt x="36448" y="977900"/>
                </a:moveTo>
                <a:lnTo>
                  <a:pt x="0" y="1054989"/>
                </a:lnTo>
                <a:lnTo>
                  <a:pt x="83438" y="1037844"/>
                </a:lnTo>
                <a:lnTo>
                  <a:pt x="72189" y="1023493"/>
                </a:lnTo>
                <a:lnTo>
                  <a:pt x="56006" y="1023493"/>
                </a:lnTo>
                <a:lnTo>
                  <a:pt x="43814" y="1007999"/>
                </a:lnTo>
                <a:lnTo>
                  <a:pt x="53859" y="1000110"/>
                </a:lnTo>
                <a:lnTo>
                  <a:pt x="36448" y="977900"/>
                </a:lnTo>
                <a:close/>
              </a:path>
              <a:path w="1343659" h="1055370">
                <a:moveTo>
                  <a:pt x="53859" y="1000110"/>
                </a:moveTo>
                <a:lnTo>
                  <a:pt x="43814" y="1007999"/>
                </a:lnTo>
                <a:lnTo>
                  <a:pt x="56006" y="1023493"/>
                </a:lnTo>
                <a:lnTo>
                  <a:pt x="66024" y="1015628"/>
                </a:lnTo>
                <a:lnTo>
                  <a:pt x="53859" y="1000110"/>
                </a:lnTo>
                <a:close/>
              </a:path>
              <a:path w="1343659" h="1055370">
                <a:moveTo>
                  <a:pt x="66024" y="1015628"/>
                </a:moveTo>
                <a:lnTo>
                  <a:pt x="56006" y="1023493"/>
                </a:lnTo>
                <a:lnTo>
                  <a:pt x="72189" y="1023493"/>
                </a:lnTo>
                <a:lnTo>
                  <a:pt x="66024" y="1015628"/>
                </a:lnTo>
                <a:close/>
              </a:path>
              <a:path w="1343659" h="1055370">
                <a:moveTo>
                  <a:pt x="1277399" y="39221"/>
                </a:moveTo>
                <a:lnTo>
                  <a:pt x="53859" y="1000110"/>
                </a:lnTo>
                <a:lnTo>
                  <a:pt x="66024" y="1015628"/>
                </a:lnTo>
                <a:lnTo>
                  <a:pt x="1289672" y="54877"/>
                </a:lnTo>
                <a:lnTo>
                  <a:pt x="1277399" y="39221"/>
                </a:lnTo>
                <a:close/>
              </a:path>
              <a:path w="1343659" h="1055370">
                <a:moveTo>
                  <a:pt x="1328701" y="31369"/>
                </a:moveTo>
                <a:lnTo>
                  <a:pt x="1287399" y="31369"/>
                </a:lnTo>
                <a:lnTo>
                  <a:pt x="1299717" y="46989"/>
                </a:lnTo>
                <a:lnTo>
                  <a:pt x="1289672" y="54877"/>
                </a:lnTo>
                <a:lnTo>
                  <a:pt x="1307083" y="77088"/>
                </a:lnTo>
                <a:lnTo>
                  <a:pt x="1328701" y="31369"/>
                </a:lnTo>
                <a:close/>
              </a:path>
              <a:path w="1343659" h="1055370">
                <a:moveTo>
                  <a:pt x="1287399" y="31369"/>
                </a:moveTo>
                <a:lnTo>
                  <a:pt x="1277399" y="39221"/>
                </a:lnTo>
                <a:lnTo>
                  <a:pt x="1289672" y="54877"/>
                </a:lnTo>
                <a:lnTo>
                  <a:pt x="1299717" y="46989"/>
                </a:lnTo>
                <a:lnTo>
                  <a:pt x="1287399" y="31369"/>
                </a:lnTo>
                <a:close/>
              </a:path>
              <a:path w="1343659" h="1055370">
                <a:moveTo>
                  <a:pt x="1343532" y="0"/>
                </a:moveTo>
                <a:lnTo>
                  <a:pt x="1260094" y="17145"/>
                </a:lnTo>
                <a:lnTo>
                  <a:pt x="1277399" y="39221"/>
                </a:lnTo>
                <a:lnTo>
                  <a:pt x="1287399" y="31369"/>
                </a:lnTo>
                <a:lnTo>
                  <a:pt x="1328701" y="31369"/>
                </a:lnTo>
                <a:lnTo>
                  <a:pt x="1343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9" name="object 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95344" y="3211067"/>
            <a:ext cx="1557655" cy="1920239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934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6521" y="4232909"/>
            <a:ext cx="1130935" cy="660400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00" marR="119380" indent="222250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Calibri"/>
                <a:cs typeface="Calibri"/>
              </a:rPr>
              <a:t>Spark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759" y="3692652"/>
            <a:ext cx="1130935" cy="43624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625"/>
              </a:lnSpc>
            </a:pPr>
            <a:r>
              <a:rPr sz="1500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marL="26479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6100" y="1010411"/>
            <a:ext cx="1839595" cy="2272665"/>
          </a:xfrm>
          <a:custGeom>
            <a:avLst/>
            <a:gdLst/>
            <a:ahLst/>
            <a:cxnLst/>
            <a:rect l="l" t="t" r="r" b="b"/>
            <a:pathLst>
              <a:path w="1839595" h="2272665">
                <a:moveTo>
                  <a:pt x="1839468" y="0"/>
                </a:moveTo>
                <a:lnTo>
                  <a:pt x="0" y="0"/>
                </a:lnTo>
                <a:lnTo>
                  <a:pt x="0" y="2272283"/>
                </a:lnTo>
                <a:lnTo>
                  <a:pt x="1839468" y="2272283"/>
                </a:lnTo>
                <a:lnTo>
                  <a:pt x="183946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1010411"/>
            <a:ext cx="1839595" cy="2272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8" name="object 18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24" name="object 24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96100" y="2947161"/>
            <a:ext cx="1839595" cy="2952750"/>
            <a:chOff x="6896100" y="2947161"/>
            <a:chExt cx="1839595" cy="2952750"/>
          </a:xfrm>
        </p:grpSpPr>
        <p:sp>
          <p:nvSpPr>
            <p:cNvPr id="28" name="object 28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2694" y="2148077"/>
            <a:ext cx="3105785" cy="3695700"/>
            <a:chOff x="5552694" y="2148077"/>
            <a:chExt cx="3105785" cy="3695700"/>
          </a:xfrm>
        </p:grpSpPr>
        <p:sp>
          <p:nvSpPr>
            <p:cNvPr id="34" name="object 34"/>
            <p:cNvSpPr/>
            <p:nvPr/>
          </p:nvSpPr>
          <p:spPr>
            <a:xfrm>
              <a:off x="7719060" y="5103876"/>
              <a:ext cx="932815" cy="733425"/>
            </a:xfrm>
            <a:custGeom>
              <a:avLst/>
              <a:gdLst/>
              <a:ahLst/>
              <a:cxnLst/>
              <a:rect l="l" t="t" r="r" b="b"/>
              <a:pathLst>
                <a:path w="932815" h="73342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  <a:path w="932815" h="733425">
                  <a:moveTo>
                    <a:pt x="0" y="733044"/>
                  </a:moveTo>
                  <a:lnTo>
                    <a:pt x="348996" y="733044"/>
                  </a:lnTo>
                  <a:lnTo>
                    <a:pt x="348996" y="475488"/>
                  </a:lnTo>
                  <a:lnTo>
                    <a:pt x="0" y="475488"/>
                  </a:lnTo>
                  <a:lnTo>
                    <a:pt x="0" y="733044"/>
                  </a:lnTo>
                  <a:close/>
                </a:path>
                <a:path w="932815" h="733425">
                  <a:moveTo>
                    <a:pt x="583692" y="722376"/>
                  </a:moveTo>
                  <a:lnTo>
                    <a:pt x="932688" y="722376"/>
                  </a:lnTo>
                  <a:lnTo>
                    <a:pt x="932688" y="464820"/>
                  </a:lnTo>
                  <a:lnTo>
                    <a:pt x="583692" y="464820"/>
                  </a:lnTo>
                  <a:lnTo>
                    <a:pt x="583692" y="7223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42733" y="2483866"/>
            <a:ext cx="361950" cy="271780"/>
            <a:chOff x="7142733" y="2483866"/>
            <a:chExt cx="361950" cy="271780"/>
          </a:xfrm>
        </p:grpSpPr>
        <p:sp>
          <p:nvSpPr>
            <p:cNvPr id="43" name="object 43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47" name="object 47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10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FBFDAA1C3B34DA32437BD067E633E" ma:contentTypeVersion="14" ma:contentTypeDescription="Create a new document." ma:contentTypeScope="" ma:versionID="50942d6381dc170cb81676b512315a34">
  <xsd:schema xmlns:xsd="http://www.w3.org/2001/XMLSchema" xmlns:xs="http://www.w3.org/2001/XMLSchema" xmlns:p="http://schemas.microsoft.com/office/2006/metadata/properties" xmlns:ns2="198f0927-3654-4618-a2ab-3b346f68d178" xmlns:ns3="677b8e5f-9ba5-4d05-a2ba-637aa1dd517e" targetNamespace="http://schemas.microsoft.com/office/2006/metadata/properties" ma:root="true" ma:fieldsID="45079b4e4cc6e91ed6ec0dcb44dd6359" ns2:_="" ns3:_="">
    <xsd:import namespace="198f0927-3654-4618-a2ab-3b346f68d178"/>
    <xsd:import namespace="677b8e5f-9ba5-4d05-a2ba-637aa1dd51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f0927-3654-4618-a2ab-3b346f68d1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746a60-1b09-49a5-aef1-048b13e659e3}" ma:internalName="TaxCatchAll" ma:showField="CatchAllData" ma:web="198f0927-3654-4618-a2ab-3b346f68d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8e5f-9ba5-4d05-a2ba-637aa1dd5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c34194a-0c57-4ab5-b999-c8225d4fe3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8e5f-9ba5-4d05-a2ba-637aa1dd517e">
      <Terms xmlns="http://schemas.microsoft.com/office/infopath/2007/PartnerControls"/>
    </lcf76f155ced4ddcb4097134ff3c332f>
    <TaxCatchAll xmlns="198f0927-3654-4618-a2ab-3b346f68d178" xsi:nil="true"/>
  </documentManagement>
</p:properties>
</file>

<file path=customXml/itemProps1.xml><?xml version="1.0" encoding="utf-8"?>
<ds:datastoreItem xmlns:ds="http://schemas.openxmlformats.org/officeDocument/2006/customXml" ds:itemID="{188714C4-4B61-484D-8F3C-1C40976683FA}"/>
</file>

<file path=customXml/itemProps2.xml><?xml version="1.0" encoding="utf-8"?>
<ds:datastoreItem xmlns:ds="http://schemas.openxmlformats.org/officeDocument/2006/customXml" ds:itemID="{4BC9F11E-6A6E-40F0-81AA-CF2BCC5B9C71}"/>
</file>

<file path=customXml/itemProps3.xml><?xml version="1.0" encoding="utf-8"?>
<ds:datastoreItem xmlns:ds="http://schemas.openxmlformats.org/officeDocument/2006/customXml" ds:itemID="{84685819-6479-4C2B-AFBF-F917D8948AA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2379</Words>
  <Application>Microsoft Office PowerPoint</Application>
  <PresentationFormat>Widescreen</PresentationFormat>
  <Paragraphs>507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MT</vt:lpstr>
      <vt:lpstr>Calibri</vt:lpstr>
      <vt:lpstr>Calibri Light</vt:lpstr>
      <vt:lpstr>Times New Roman</vt:lpstr>
      <vt:lpstr>Wingdings</vt:lpstr>
      <vt:lpstr>Retrospect</vt:lpstr>
      <vt:lpstr> Driver Configurations</vt:lpstr>
      <vt:lpstr>PowerPoint Presentation</vt:lpstr>
      <vt:lpstr>PowerPoint Presentation</vt:lpstr>
      <vt:lpstr>Driver in Cluster deploy mode:</vt:lpstr>
      <vt:lpstr> Executors Configurations</vt:lpstr>
      <vt:lpstr>  Data Node </vt:lpstr>
      <vt:lpstr>PowerPoint Presentation</vt:lpstr>
      <vt:lpstr>Spark Runtime Components in Cluster deploy mode:</vt:lpstr>
      <vt:lpstr>Spark Runtime Components in Client deploy mode:</vt:lpstr>
      <vt:lpstr>Node Manager</vt:lpstr>
      <vt:lpstr>PowerPoint Presentation</vt:lpstr>
      <vt:lpstr>PowerPoint Presentation</vt:lpstr>
      <vt:lpstr>PowerPoint Presentation</vt:lpstr>
      <vt:lpstr>PowerPoint Presentation</vt:lpstr>
      <vt:lpstr> Parallelism Configurations</vt:lpstr>
      <vt:lpstr>PowerPoint Presentation</vt:lpstr>
      <vt:lpstr>PowerPoint Presentation</vt:lpstr>
      <vt:lpstr> Memory Management</vt:lpstr>
      <vt:lpstr>YARN Cluster Manager</vt:lpstr>
      <vt:lpstr>PowerPoint Presentation</vt:lpstr>
      <vt:lpstr>Node Manager</vt:lpstr>
      <vt:lpstr>yarn-site.xml</vt:lpstr>
      <vt:lpstr>PowerPoint Presentation</vt:lpstr>
      <vt:lpstr>PowerPoint Presentation</vt:lpstr>
      <vt:lpstr>Dynamic Occupancy Mechanism :</vt:lpstr>
      <vt:lpstr>PowerPoint Presentation</vt:lpstr>
      <vt:lpstr>PowerPoint Presentation</vt:lpstr>
      <vt:lpstr>Dynamic Occupancy Mechanism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Driver Configurations</dc:title>
  <dc:creator>Microsoft account</dc:creator>
  <cp:lastModifiedBy>Microsoft account</cp:lastModifiedBy>
  <cp:revision>3</cp:revision>
  <dcterms:created xsi:type="dcterms:W3CDTF">2024-02-21T15:48:01Z</dcterms:created>
  <dcterms:modified xsi:type="dcterms:W3CDTF">2024-02-22T06:50:28Z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0x010100269FBFDAA1C3B34DA32437BD067E633E</vt:lpwstr>
  </property>
</Properties>
</file>