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2" d="100"/>
          <a:sy n="102" d="100"/>
        </p:scale>
        <p:origin x="-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19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34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95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65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12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8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9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43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09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49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53C5E-58FA-4028-B42E-10E9DA024291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A5FC01-3DFA-4CBC-9813-8E8C48AAD5F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91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configuration.html" TargetMode="Externa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2.4.0/configuration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20" y="1434083"/>
            <a:ext cx="7790815" cy="22161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4800" b="0" spc="-15" dirty="0">
                <a:latin typeface="Calibri"/>
                <a:cs typeface="Calibri"/>
              </a:rPr>
              <a:t>Driver</a:t>
            </a:r>
            <a:r>
              <a:rPr sz="4800" b="0" spc="-5" dirty="0">
                <a:latin typeface="Calibri"/>
                <a:cs typeface="Calibri"/>
              </a:rPr>
              <a:t> </a:t>
            </a:r>
            <a:r>
              <a:rPr sz="4800" b="0" spc="-20" dirty="0">
                <a:latin typeface="Calibri"/>
                <a:cs typeface="Calibri"/>
              </a:rPr>
              <a:t>Configurations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558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5688" y="1563624"/>
            <a:ext cx="1839595" cy="2272665"/>
          </a:xfrm>
          <a:custGeom>
            <a:avLst/>
            <a:gdLst/>
            <a:ahLst/>
            <a:cxnLst/>
            <a:rect l="l" t="t" r="r" b="b"/>
            <a:pathLst>
              <a:path w="1839595" h="2272665">
                <a:moveTo>
                  <a:pt x="1839467" y="0"/>
                </a:moveTo>
                <a:lnTo>
                  <a:pt x="0" y="0"/>
                </a:lnTo>
                <a:lnTo>
                  <a:pt x="0" y="2272284"/>
                </a:lnTo>
                <a:lnTo>
                  <a:pt x="1839467" y="2272284"/>
                </a:lnTo>
                <a:lnTo>
                  <a:pt x="1839467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75688" y="1563624"/>
            <a:ext cx="1839595" cy="227266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3244" y="2410967"/>
            <a:ext cx="1324610" cy="4191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3244" y="3044951"/>
            <a:ext cx="350520" cy="25781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9316" y="3049523"/>
            <a:ext cx="349250" cy="25781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7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3864" y="3041904"/>
            <a:ext cx="349250" cy="25781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53055" y="3523488"/>
            <a:ext cx="350520" cy="25781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00172" y="3506723"/>
            <a:ext cx="932815" cy="268605"/>
          </a:xfrm>
          <a:custGeom>
            <a:avLst/>
            <a:gdLst/>
            <a:ahLst/>
            <a:cxnLst/>
            <a:rect l="l" t="t" r="r" b="b"/>
            <a:pathLst>
              <a:path w="932814" h="268604">
                <a:moveTo>
                  <a:pt x="0" y="268224"/>
                </a:moveTo>
                <a:lnTo>
                  <a:pt x="348995" y="268224"/>
                </a:lnTo>
                <a:lnTo>
                  <a:pt x="348995" y="10668"/>
                </a:lnTo>
                <a:lnTo>
                  <a:pt x="0" y="10668"/>
                </a:lnTo>
                <a:lnTo>
                  <a:pt x="0" y="268224"/>
                </a:lnTo>
                <a:close/>
              </a:path>
              <a:path w="932814" h="268604">
                <a:moveTo>
                  <a:pt x="583691" y="257556"/>
                </a:moveTo>
                <a:lnTo>
                  <a:pt x="932688" y="257556"/>
                </a:lnTo>
                <a:lnTo>
                  <a:pt x="932688" y="0"/>
                </a:lnTo>
                <a:lnTo>
                  <a:pt x="583691" y="0"/>
                </a:lnTo>
                <a:lnTo>
                  <a:pt x="583691" y="2575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75688" y="4724400"/>
            <a:ext cx="1839595" cy="469900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100330" marR="282575">
              <a:lnSpc>
                <a:spcPct val="101600"/>
              </a:lnSpc>
              <a:spcBef>
                <a:spcPts val="540"/>
              </a:spcBef>
            </a:pPr>
            <a:r>
              <a:rPr sz="1500" b="1" spc="5" dirty="0">
                <a:latin typeface="Calibri"/>
                <a:cs typeface="Calibri"/>
              </a:rPr>
              <a:t>Off</a:t>
            </a:r>
            <a:r>
              <a:rPr sz="1500" b="1" spc="-5" dirty="0">
                <a:latin typeface="Calibri"/>
                <a:cs typeface="Calibri"/>
              </a:rPr>
              <a:t>-</a:t>
            </a:r>
            <a:r>
              <a:rPr sz="1500" b="1" dirty="0">
                <a:latin typeface="Calibri"/>
                <a:cs typeface="Calibri"/>
              </a:rPr>
              <a:t>H</a:t>
            </a:r>
            <a:r>
              <a:rPr sz="1500" b="1" spc="5" dirty="0">
                <a:latin typeface="Calibri"/>
                <a:cs typeface="Calibri"/>
              </a:rPr>
              <a:t>ea</a:t>
            </a:r>
            <a:r>
              <a:rPr sz="1500" b="1" dirty="0">
                <a:latin typeface="Calibri"/>
                <a:cs typeface="Calibri"/>
              </a:rPr>
              <a:t>p</a:t>
            </a:r>
            <a:r>
              <a:rPr sz="1500" b="1" spc="-114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(</a:t>
            </a:r>
            <a:r>
              <a:rPr sz="1100" spc="5" dirty="0">
                <a:latin typeface="Calibri"/>
                <a:cs typeface="Calibri"/>
              </a:rPr>
              <a:t>D</a:t>
            </a:r>
            <a:r>
              <a:rPr sz="1100" dirty="0">
                <a:latin typeface="Calibri"/>
                <a:cs typeface="Calibri"/>
              </a:rPr>
              <a:t>isa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led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b</a:t>
            </a:r>
            <a:r>
              <a:rPr sz="1100" dirty="0">
                <a:latin typeface="Calibri"/>
                <a:cs typeface="Calibri"/>
              </a:rPr>
              <a:t>y  Default)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5688" y="4163567"/>
            <a:ext cx="1877695" cy="408940"/>
          </a:xfrm>
          <a:prstGeom prst="rect">
            <a:avLst/>
          </a:prstGeom>
          <a:solidFill>
            <a:srgbClr val="DAE2F3"/>
          </a:solidFill>
          <a:ln w="12192">
            <a:solidFill>
              <a:srgbClr val="41709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500" b="1" spc="-5" dirty="0">
                <a:latin typeface="Calibri"/>
                <a:cs typeface="Calibri"/>
              </a:rPr>
              <a:t>Overhead</a:t>
            </a:r>
            <a:r>
              <a:rPr sz="1500" b="1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(10%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or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384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MB)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53000" y="2471927"/>
            <a:ext cx="1903730" cy="716280"/>
          </a:xfrm>
          <a:custGeom>
            <a:avLst/>
            <a:gdLst/>
            <a:ahLst/>
            <a:cxnLst/>
            <a:rect l="l" t="t" r="r" b="b"/>
            <a:pathLst>
              <a:path w="1903729" h="716280">
                <a:moveTo>
                  <a:pt x="1903476" y="0"/>
                </a:moveTo>
                <a:lnTo>
                  <a:pt x="0" y="0"/>
                </a:lnTo>
                <a:lnTo>
                  <a:pt x="0" y="716279"/>
                </a:lnTo>
                <a:lnTo>
                  <a:pt x="1903476" y="716279"/>
                </a:lnTo>
                <a:lnTo>
                  <a:pt x="1903476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53000" y="2471927"/>
            <a:ext cx="1903730" cy="7162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alibri"/>
                <a:cs typeface="Calibri"/>
              </a:rPr>
              <a:t>Daemon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Processes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003038" y="2471927"/>
            <a:ext cx="4453890" cy="716280"/>
            <a:chOff x="5003038" y="2471927"/>
            <a:chExt cx="4453890" cy="716280"/>
          </a:xfrm>
        </p:grpSpPr>
        <p:sp>
          <p:nvSpPr>
            <p:cNvPr id="15" name="object 15"/>
            <p:cNvSpPr/>
            <p:nvPr/>
          </p:nvSpPr>
          <p:spPr>
            <a:xfrm>
              <a:off x="5009388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47091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70915" y="190500"/>
                  </a:lnTo>
                  <a:lnTo>
                    <a:pt x="47091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09388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0" y="190500"/>
                  </a:moveTo>
                  <a:lnTo>
                    <a:pt x="470915" y="190500"/>
                  </a:lnTo>
                  <a:lnTo>
                    <a:pt x="47091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98691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47091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70915" y="190500"/>
                  </a:lnTo>
                  <a:lnTo>
                    <a:pt x="47091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98691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0" y="190500"/>
                  </a:moveTo>
                  <a:lnTo>
                    <a:pt x="470915" y="190500"/>
                  </a:lnTo>
                  <a:lnTo>
                    <a:pt x="47091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69280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47091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470915" y="190500"/>
                  </a:lnTo>
                  <a:lnTo>
                    <a:pt x="4709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69280" y="2759963"/>
              <a:ext cx="471170" cy="190500"/>
            </a:xfrm>
            <a:custGeom>
              <a:avLst/>
              <a:gdLst/>
              <a:ahLst/>
              <a:cxnLst/>
              <a:rect l="l" t="t" r="r" b="b"/>
              <a:pathLst>
                <a:path w="471170" h="190500">
                  <a:moveTo>
                    <a:pt x="0" y="190500"/>
                  </a:moveTo>
                  <a:lnTo>
                    <a:pt x="470915" y="190500"/>
                  </a:lnTo>
                  <a:lnTo>
                    <a:pt x="470915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52944" y="2471927"/>
              <a:ext cx="1903730" cy="716280"/>
            </a:xfrm>
            <a:custGeom>
              <a:avLst/>
              <a:gdLst/>
              <a:ahLst/>
              <a:cxnLst/>
              <a:rect l="l" t="t" r="r" b="b"/>
              <a:pathLst>
                <a:path w="1903729" h="716280">
                  <a:moveTo>
                    <a:pt x="1903476" y="0"/>
                  </a:moveTo>
                  <a:lnTo>
                    <a:pt x="0" y="0"/>
                  </a:lnTo>
                  <a:lnTo>
                    <a:pt x="0" y="716279"/>
                  </a:lnTo>
                  <a:lnTo>
                    <a:pt x="1903476" y="716279"/>
                  </a:lnTo>
                  <a:lnTo>
                    <a:pt x="1903476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552943" y="2471927"/>
            <a:ext cx="1903730" cy="7162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09245">
              <a:lnSpc>
                <a:spcPct val="100000"/>
              </a:lnSpc>
              <a:spcBef>
                <a:spcPts val="100"/>
              </a:spcBef>
            </a:pPr>
            <a:r>
              <a:rPr sz="1300" spc="-10" dirty="0">
                <a:latin typeface="Calibri"/>
                <a:cs typeface="Calibri"/>
              </a:rPr>
              <a:t>Others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(Non-spark)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593838" y="2820670"/>
            <a:ext cx="1772920" cy="201930"/>
            <a:chOff x="7593838" y="2820670"/>
            <a:chExt cx="1772920" cy="201930"/>
          </a:xfrm>
        </p:grpSpPr>
        <p:sp>
          <p:nvSpPr>
            <p:cNvPr id="24" name="object 24"/>
            <p:cNvSpPr/>
            <p:nvPr/>
          </p:nvSpPr>
          <p:spPr>
            <a:xfrm>
              <a:off x="7600188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4709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70916" y="188975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00188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0" y="188975"/>
                  </a:moveTo>
                  <a:lnTo>
                    <a:pt x="470916" y="188975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89491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4709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70916" y="188975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89491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0" y="188975"/>
                  </a:moveTo>
                  <a:lnTo>
                    <a:pt x="470916" y="188975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260080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4709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70916" y="188975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260080" y="28270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30">
                  <a:moveTo>
                    <a:pt x="0" y="188975"/>
                  </a:moveTo>
                  <a:lnTo>
                    <a:pt x="470916" y="188975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729739" y="954024"/>
            <a:ext cx="2520950" cy="47548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481330">
              <a:lnSpc>
                <a:spcPct val="100000"/>
              </a:lnSpc>
              <a:spcBef>
                <a:spcPts val="390"/>
              </a:spcBef>
            </a:pP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34083" y="361063"/>
            <a:ext cx="8806180" cy="5718175"/>
          </a:xfrm>
          <a:custGeom>
            <a:avLst/>
            <a:gdLst/>
            <a:ahLst/>
            <a:cxnLst/>
            <a:rect l="l" t="t" r="r" b="b"/>
            <a:pathLst>
              <a:path w="8806180" h="5718175">
                <a:moveTo>
                  <a:pt x="0" y="5718047"/>
                </a:moveTo>
                <a:lnTo>
                  <a:pt x="8805672" y="5718047"/>
                </a:lnTo>
                <a:lnTo>
                  <a:pt x="8805672" y="0"/>
                </a:lnTo>
                <a:lnTo>
                  <a:pt x="0" y="0"/>
                </a:lnTo>
                <a:lnTo>
                  <a:pt x="0" y="5718047"/>
                </a:lnTo>
                <a:close/>
              </a:path>
            </a:pathLst>
          </a:custGeom>
          <a:ln w="12192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5194172" y="375030"/>
            <a:ext cx="141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"/>
                <a:cs typeface="Calibri"/>
              </a:rPr>
              <a:t>Node</a:t>
            </a:r>
            <a:r>
              <a:rPr sz="1800" b="0" spc="-6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47615" y="954024"/>
            <a:ext cx="5195570" cy="4775200"/>
          </a:xfrm>
          <a:custGeom>
            <a:avLst/>
            <a:gdLst/>
            <a:ahLst/>
            <a:cxnLst/>
            <a:rect l="l" t="t" r="r" b="b"/>
            <a:pathLst>
              <a:path w="5195570" h="4775200">
                <a:moveTo>
                  <a:pt x="0" y="4754880"/>
                </a:moveTo>
                <a:lnTo>
                  <a:pt x="2520695" y="4754880"/>
                </a:lnTo>
                <a:lnTo>
                  <a:pt x="2520695" y="0"/>
                </a:lnTo>
                <a:lnTo>
                  <a:pt x="0" y="0"/>
                </a:lnTo>
                <a:lnTo>
                  <a:pt x="0" y="4754880"/>
                </a:lnTo>
                <a:close/>
              </a:path>
              <a:path w="5195570" h="4775200">
                <a:moveTo>
                  <a:pt x="2674619" y="4774692"/>
                </a:moveTo>
                <a:lnTo>
                  <a:pt x="5195316" y="4774692"/>
                </a:lnTo>
                <a:lnTo>
                  <a:pt x="5195316" y="19812"/>
                </a:lnTo>
                <a:lnTo>
                  <a:pt x="2674619" y="19812"/>
                </a:lnTo>
                <a:lnTo>
                  <a:pt x="2674619" y="4774692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1738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897" y="336296"/>
            <a:ext cx="202946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Lets</a:t>
            </a:r>
            <a:r>
              <a:rPr sz="1500" b="1" spc="-2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Assume</a:t>
            </a:r>
            <a:r>
              <a:rPr sz="1500" b="1" spc="-4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:-</a:t>
            </a:r>
            <a:endParaRPr sz="1500">
              <a:latin typeface="Calibri"/>
              <a:cs typeface="Calibri"/>
            </a:endParaRPr>
          </a:p>
          <a:p>
            <a:pPr marL="140335" marR="317500" indent="-12827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Cluster </a:t>
            </a:r>
            <a:r>
              <a:rPr sz="1500" spc="-10" dirty="0">
                <a:latin typeface="Calibri"/>
                <a:cs typeface="Calibri"/>
              </a:rPr>
              <a:t>Configuration: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Nodes</a:t>
            </a:r>
            <a:endParaRPr sz="1500">
              <a:latin typeface="Calibri"/>
              <a:cs typeface="Calibri"/>
            </a:endParaRPr>
          </a:p>
          <a:p>
            <a:pPr marL="140335" marR="508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16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64GB </a:t>
            </a:r>
            <a:r>
              <a:rPr sz="1500" dirty="0">
                <a:latin typeface="Calibri"/>
                <a:cs typeface="Calibri"/>
              </a:rPr>
              <a:t>RAM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110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9033" y="104902"/>
            <a:ext cx="20300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970" marR="314325" indent="-128905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Configuration: </a:t>
            </a:r>
            <a:r>
              <a:rPr sz="1500" spc="-3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Nodes</a:t>
            </a:r>
            <a:endParaRPr sz="1500">
              <a:latin typeface="Calibri"/>
              <a:cs typeface="Calibri"/>
            </a:endParaRPr>
          </a:p>
          <a:p>
            <a:pPr marL="140970" marR="508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16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64GB </a:t>
            </a:r>
            <a:r>
              <a:rPr sz="1500" dirty="0">
                <a:latin typeface="Calibri"/>
                <a:cs typeface="Calibri"/>
              </a:rPr>
              <a:t>RAM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033" y="1248283"/>
            <a:ext cx="35788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Spark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was </a:t>
            </a:r>
            <a:r>
              <a:rPr sz="1500" dirty="0">
                <a:latin typeface="Calibri"/>
                <a:cs typeface="Calibri"/>
              </a:rPr>
              <a:t>run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one</a:t>
            </a:r>
            <a:r>
              <a:rPr sz="1500" spc="-10" dirty="0">
                <a:latin typeface="Calibri"/>
                <a:cs typeface="Calibri"/>
              </a:rPr>
              <a:t> core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executor.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033" y="1705483"/>
            <a:ext cx="39674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35" dirty="0">
                <a:latin typeface="Calibri"/>
                <a:cs typeface="Calibri"/>
              </a:rPr>
              <a:t>Total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cores</a:t>
            </a:r>
            <a:r>
              <a:rPr sz="1500" dirty="0">
                <a:latin typeface="Calibri"/>
                <a:cs typeface="Calibri"/>
              </a:rPr>
              <a:t> in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16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*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5" dirty="0">
                <a:latin typeface="Calibri"/>
                <a:cs typeface="Calibri"/>
              </a:rPr>
              <a:t> 160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spc="-15" dirty="0">
                <a:latin typeface="Calibri"/>
                <a:cs typeface="Calibri"/>
              </a:rPr>
              <a:t>executors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160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160/10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16</a:t>
            </a: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64/16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4GB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033" y="2848736"/>
            <a:ext cx="8077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Problems: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033" y="3077336"/>
            <a:ext cx="506285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3779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With</a:t>
            </a:r>
            <a:r>
              <a:rPr sz="1500" spc="-5" dirty="0">
                <a:latin typeface="Calibri"/>
                <a:cs typeface="Calibri"/>
              </a:rPr>
              <a:t> only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one </a:t>
            </a:r>
            <a:r>
              <a:rPr sz="1500" spc="-15" dirty="0">
                <a:latin typeface="Calibri"/>
                <a:cs typeface="Calibri"/>
              </a:rPr>
              <a:t>executor </a:t>
            </a:r>
            <a:r>
              <a:rPr sz="1500" dirty="0">
                <a:latin typeface="Calibri"/>
                <a:cs typeface="Calibri"/>
              </a:rPr>
              <a:t>per </a:t>
            </a:r>
            <a:r>
              <a:rPr sz="1500" spc="-10" dirty="0">
                <a:latin typeface="Calibri"/>
                <a:cs typeface="Calibri"/>
              </a:rPr>
              <a:t>core,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dirty="0">
                <a:latin typeface="Calibri"/>
                <a:cs typeface="Calibri"/>
              </a:rPr>
              <a:t> will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able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take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advantage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multiple </a:t>
            </a:r>
            <a:r>
              <a:rPr sz="1500" spc="-10" dirty="0">
                <a:latin typeface="Calibri"/>
                <a:cs typeface="Calibri"/>
              </a:rPr>
              <a:t>tasks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same </a:t>
            </a:r>
            <a:r>
              <a:rPr sz="1500" dirty="0">
                <a:latin typeface="Calibri"/>
                <a:cs typeface="Calibri"/>
              </a:rPr>
              <a:t>JVM.</a:t>
            </a:r>
          </a:p>
          <a:p>
            <a:pPr marL="299085" marR="1257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There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5" dirty="0">
                <a:latin typeface="Calibri"/>
                <a:cs typeface="Calibri"/>
              </a:rPr>
              <a:t>~10%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</a:t>
            </a:r>
            <a:r>
              <a:rPr sz="1500" spc="-15" dirty="0">
                <a:latin typeface="Calibri"/>
                <a:cs typeface="Calibri"/>
              </a:rPr>
              <a:t> 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JVM.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Due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160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160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JVM </a:t>
            </a:r>
            <a:r>
              <a:rPr sz="1500" spc="-10" dirty="0">
                <a:latin typeface="Calibri"/>
                <a:cs typeface="Calibri"/>
              </a:rPr>
              <a:t>processes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would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lot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unnecessary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overheads.</a:t>
            </a:r>
            <a:endParaRPr sz="1500" dirty="0">
              <a:latin typeface="Calibri"/>
              <a:cs typeface="Calibri"/>
            </a:endParaRPr>
          </a:p>
          <a:p>
            <a:pPr marL="299085" marR="4699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Shared </a:t>
            </a:r>
            <a:r>
              <a:rPr sz="1500" spc="-5" dirty="0">
                <a:latin typeface="Calibri"/>
                <a:cs typeface="Calibri"/>
              </a:rPr>
              <a:t>variables </a:t>
            </a:r>
            <a:r>
              <a:rPr sz="1500" spc="-10" dirty="0">
                <a:latin typeface="Calibri"/>
                <a:cs typeface="Calibri"/>
              </a:rPr>
              <a:t>(Broadcast, </a:t>
            </a:r>
            <a:r>
              <a:rPr sz="1500" spc="-5" dirty="0">
                <a:latin typeface="Calibri"/>
                <a:cs typeface="Calibri"/>
              </a:rPr>
              <a:t>Accumulator) </a:t>
            </a:r>
            <a:r>
              <a:rPr sz="1500" dirty="0">
                <a:latin typeface="Calibri"/>
                <a:cs typeface="Calibri"/>
              </a:rPr>
              <a:t>will be </a:t>
            </a:r>
            <a:r>
              <a:rPr sz="1500" spc="-5" dirty="0">
                <a:latin typeface="Calibri"/>
                <a:cs typeface="Calibri"/>
              </a:rPr>
              <a:t>copied 160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times.</a:t>
            </a: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Not </a:t>
            </a:r>
            <a:r>
              <a:rPr sz="1500" spc="-5" dirty="0">
                <a:latin typeface="Calibri"/>
                <a:cs typeface="Calibri"/>
              </a:rPr>
              <a:t>leaving </a:t>
            </a:r>
            <a:r>
              <a:rPr sz="1500" dirty="0">
                <a:latin typeface="Calibri"/>
                <a:cs typeface="Calibri"/>
              </a:rPr>
              <a:t>enough memory </a:t>
            </a:r>
            <a:r>
              <a:rPr sz="1500" spc="-15" dirty="0">
                <a:latin typeface="Calibri"/>
                <a:cs typeface="Calibri"/>
              </a:rPr>
              <a:t>for </a:t>
            </a:r>
            <a:r>
              <a:rPr sz="1500" spc="-30" dirty="0">
                <a:latin typeface="Calibri"/>
                <a:cs typeface="Calibri"/>
              </a:rPr>
              <a:t>YARN </a:t>
            </a:r>
            <a:r>
              <a:rPr sz="1500" spc="-5" dirty="0">
                <a:latin typeface="Calibri"/>
                <a:cs typeface="Calibri"/>
              </a:rPr>
              <a:t>Daemon </a:t>
            </a:r>
            <a:r>
              <a:rPr sz="1500" spc="-10" dirty="0">
                <a:latin typeface="Calibri"/>
                <a:cs typeface="Calibri"/>
              </a:rPr>
              <a:t>processes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Application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Manager.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Not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enough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5" dirty="0">
                <a:latin typeface="Calibri"/>
                <a:cs typeface="Calibri"/>
              </a:rPr>
              <a:t> for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033" y="5592571"/>
            <a:ext cx="9137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1500" b="1" spc="-30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5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spc="5" dirty="0">
                <a:solidFill>
                  <a:srgbClr val="FF0000"/>
                </a:solidFill>
                <a:latin typeface="Calibri"/>
                <a:cs typeface="Calibri"/>
              </a:rPr>
              <a:t>GOO</a:t>
            </a:r>
            <a:r>
              <a:rPr sz="1500" b="1" dirty="0">
                <a:solidFill>
                  <a:srgbClr val="FF0000"/>
                </a:solidFill>
                <a:latin typeface="Calibri"/>
                <a:cs typeface="Calibri"/>
              </a:rPr>
              <a:t>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1621" y="2964941"/>
            <a:ext cx="1458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……………………..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……………………..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……………………...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51321" y="66802"/>
            <a:ext cx="6232525" cy="6721475"/>
            <a:chOff x="5751321" y="66802"/>
            <a:chExt cx="6232525" cy="6721475"/>
          </a:xfrm>
        </p:grpSpPr>
        <p:sp>
          <p:nvSpPr>
            <p:cNvPr id="10" name="object 10"/>
            <p:cNvSpPr/>
            <p:nvPr/>
          </p:nvSpPr>
          <p:spPr>
            <a:xfrm>
              <a:off x="5780531" y="96012"/>
              <a:ext cx="6174105" cy="6663055"/>
            </a:xfrm>
            <a:custGeom>
              <a:avLst/>
              <a:gdLst/>
              <a:ahLst/>
              <a:cxnLst/>
              <a:rect l="l" t="t" r="r" b="b"/>
              <a:pathLst>
                <a:path w="6174105" h="6663055">
                  <a:moveTo>
                    <a:pt x="0" y="1028954"/>
                  </a:moveTo>
                  <a:lnTo>
                    <a:pt x="1119" y="980512"/>
                  </a:lnTo>
                  <a:lnTo>
                    <a:pt x="4446" y="932647"/>
                  </a:lnTo>
                  <a:lnTo>
                    <a:pt x="9930" y="885409"/>
                  </a:lnTo>
                  <a:lnTo>
                    <a:pt x="17522" y="838846"/>
                  </a:lnTo>
                  <a:lnTo>
                    <a:pt x="27172" y="793008"/>
                  </a:lnTo>
                  <a:lnTo>
                    <a:pt x="38832" y="747945"/>
                  </a:lnTo>
                  <a:lnTo>
                    <a:pt x="52452" y="703705"/>
                  </a:lnTo>
                  <a:lnTo>
                    <a:pt x="67981" y="660339"/>
                  </a:lnTo>
                  <a:lnTo>
                    <a:pt x="85372" y="617896"/>
                  </a:lnTo>
                  <a:lnTo>
                    <a:pt x="104575" y="576424"/>
                  </a:lnTo>
                  <a:lnTo>
                    <a:pt x="125540" y="535974"/>
                  </a:lnTo>
                  <a:lnTo>
                    <a:pt x="148217" y="496594"/>
                  </a:lnTo>
                  <a:lnTo>
                    <a:pt x="172559" y="458335"/>
                  </a:lnTo>
                  <a:lnTo>
                    <a:pt x="198514" y="421245"/>
                  </a:lnTo>
                  <a:lnTo>
                    <a:pt x="226034" y="385375"/>
                  </a:lnTo>
                  <a:lnTo>
                    <a:pt x="255069" y="350772"/>
                  </a:lnTo>
                  <a:lnTo>
                    <a:pt x="285570" y="317487"/>
                  </a:lnTo>
                  <a:lnTo>
                    <a:pt x="317487" y="285570"/>
                  </a:lnTo>
                  <a:lnTo>
                    <a:pt x="350772" y="255069"/>
                  </a:lnTo>
                  <a:lnTo>
                    <a:pt x="385375" y="226034"/>
                  </a:lnTo>
                  <a:lnTo>
                    <a:pt x="421245" y="198514"/>
                  </a:lnTo>
                  <a:lnTo>
                    <a:pt x="458335" y="172559"/>
                  </a:lnTo>
                  <a:lnTo>
                    <a:pt x="496594" y="148217"/>
                  </a:lnTo>
                  <a:lnTo>
                    <a:pt x="535974" y="125540"/>
                  </a:lnTo>
                  <a:lnTo>
                    <a:pt x="576424" y="104575"/>
                  </a:lnTo>
                  <a:lnTo>
                    <a:pt x="617896" y="85372"/>
                  </a:lnTo>
                  <a:lnTo>
                    <a:pt x="660339" y="67981"/>
                  </a:lnTo>
                  <a:lnTo>
                    <a:pt x="703705" y="52452"/>
                  </a:lnTo>
                  <a:lnTo>
                    <a:pt x="747945" y="38832"/>
                  </a:lnTo>
                  <a:lnTo>
                    <a:pt x="793008" y="27172"/>
                  </a:lnTo>
                  <a:lnTo>
                    <a:pt x="838846" y="17522"/>
                  </a:lnTo>
                  <a:lnTo>
                    <a:pt x="885409" y="9930"/>
                  </a:lnTo>
                  <a:lnTo>
                    <a:pt x="932647" y="4446"/>
                  </a:lnTo>
                  <a:lnTo>
                    <a:pt x="980512" y="1119"/>
                  </a:lnTo>
                  <a:lnTo>
                    <a:pt x="1028953" y="0"/>
                  </a:lnTo>
                  <a:lnTo>
                    <a:pt x="5144770" y="0"/>
                  </a:lnTo>
                  <a:lnTo>
                    <a:pt x="5193211" y="1119"/>
                  </a:lnTo>
                  <a:lnTo>
                    <a:pt x="5241076" y="4446"/>
                  </a:lnTo>
                  <a:lnTo>
                    <a:pt x="5288314" y="9930"/>
                  </a:lnTo>
                  <a:lnTo>
                    <a:pt x="5334877" y="17522"/>
                  </a:lnTo>
                  <a:lnTo>
                    <a:pt x="5380715" y="27172"/>
                  </a:lnTo>
                  <a:lnTo>
                    <a:pt x="5425778" y="38832"/>
                  </a:lnTo>
                  <a:lnTo>
                    <a:pt x="5470018" y="52452"/>
                  </a:lnTo>
                  <a:lnTo>
                    <a:pt x="5513384" y="67981"/>
                  </a:lnTo>
                  <a:lnTo>
                    <a:pt x="5555827" y="85372"/>
                  </a:lnTo>
                  <a:lnTo>
                    <a:pt x="5597299" y="104575"/>
                  </a:lnTo>
                  <a:lnTo>
                    <a:pt x="5637749" y="125540"/>
                  </a:lnTo>
                  <a:lnTo>
                    <a:pt x="5677129" y="148217"/>
                  </a:lnTo>
                  <a:lnTo>
                    <a:pt x="5715388" y="172559"/>
                  </a:lnTo>
                  <a:lnTo>
                    <a:pt x="5752478" y="198514"/>
                  </a:lnTo>
                  <a:lnTo>
                    <a:pt x="5788348" y="226034"/>
                  </a:lnTo>
                  <a:lnTo>
                    <a:pt x="5822951" y="255069"/>
                  </a:lnTo>
                  <a:lnTo>
                    <a:pt x="5856236" y="285570"/>
                  </a:lnTo>
                  <a:lnTo>
                    <a:pt x="5888153" y="317487"/>
                  </a:lnTo>
                  <a:lnTo>
                    <a:pt x="5918654" y="350772"/>
                  </a:lnTo>
                  <a:lnTo>
                    <a:pt x="5947689" y="385375"/>
                  </a:lnTo>
                  <a:lnTo>
                    <a:pt x="5975209" y="421245"/>
                  </a:lnTo>
                  <a:lnTo>
                    <a:pt x="6001164" y="458335"/>
                  </a:lnTo>
                  <a:lnTo>
                    <a:pt x="6025506" y="496594"/>
                  </a:lnTo>
                  <a:lnTo>
                    <a:pt x="6048183" y="535974"/>
                  </a:lnTo>
                  <a:lnTo>
                    <a:pt x="6069148" y="576424"/>
                  </a:lnTo>
                  <a:lnTo>
                    <a:pt x="6088351" y="617896"/>
                  </a:lnTo>
                  <a:lnTo>
                    <a:pt x="6105742" y="660339"/>
                  </a:lnTo>
                  <a:lnTo>
                    <a:pt x="6121271" y="703705"/>
                  </a:lnTo>
                  <a:lnTo>
                    <a:pt x="6134891" y="747945"/>
                  </a:lnTo>
                  <a:lnTo>
                    <a:pt x="6146551" y="793008"/>
                  </a:lnTo>
                  <a:lnTo>
                    <a:pt x="6156201" y="838846"/>
                  </a:lnTo>
                  <a:lnTo>
                    <a:pt x="6163793" y="885409"/>
                  </a:lnTo>
                  <a:lnTo>
                    <a:pt x="6169277" y="932647"/>
                  </a:lnTo>
                  <a:lnTo>
                    <a:pt x="6172604" y="980512"/>
                  </a:lnTo>
                  <a:lnTo>
                    <a:pt x="6173723" y="1028954"/>
                  </a:lnTo>
                  <a:lnTo>
                    <a:pt x="6173723" y="5633961"/>
                  </a:lnTo>
                  <a:lnTo>
                    <a:pt x="6172604" y="5682398"/>
                  </a:lnTo>
                  <a:lnTo>
                    <a:pt x="6169277" y="5730259"/>
                  </a:lnTo>
                  <a:lnTo>
                    <a:pt x="6163793" y="5777495"/>
                  </a:lnTo>
                  <a:lnTo>
                    <a:pt x="6156201" y="5824055"/>
                  </a:lnTo>
                  <a:lnTo>
                    <a:pt x="6146551" y="5869891"/>
                  </a:lnTo>
                  <a:lnTo>
                    <a:pt x="6134891" y="5914952"/>
                  </a:lnTo>
                  <a:lnTo>
                    <a:pt x="6121271" y="5959191"/>
                  </a:lnTo>
                  <a:lnTo>
                    <a:pt x="6105742" y="6002556"/>
                  </a:lnTo>
                  <a:lnTo>
                    <a:pt x="6088351" y="6044999"/>
                  </a:lnTo>
                  <a:lnTo>
                    <a:pt x="6069148" y="6086471"/>
                  </a:lnTo>
                  <a:lnTo>
                    <a:pt x="6048183" y="6126921"/>
                  </a:lnTo>
                  <a:lnTo>
                    <a:pt x="6025506" y="6166301"/>
                  </a:lnTo>
                  <a:lnTo>
                    <a:pt x="6001164" y="6204561"/>
                  </a:lnTo>
                  <a:lnTo>
                    <a:pt x="5975209" y="6241652"/>
                  </a:lnTo>
                  <a:lnTo>
                    <a:pt x="5947689" y="6277523"/>
                  </a:lnTo>
                  <a:lnTo>
                    <a:pt x="5918654" y="6312127"/>
                  </a:lnTo>
                  <a:lnTo>
                    <a:pt x="5888153" y="6345413"/>
                  </a:lnTo>
                  <a:lnTo>
                    <a:pt x="5856236" y="6377333"/>
                  </a:lnTo>
                  <a:lnTo>
                    <a:pt x="5822951" y="6407835"/>
                  </a:lnTo>
                  <a:lnTo>
                    <a:pt x="5788348" y="6436872"/>
                  </a:lnTo>
                  <a:lnTo>
                    <a:pt x="5752478" y="6464394"/>
                  </a:lnTo>
                  <a:lnTo>
                    <a:pt x="5715388" y="6490351"/>
                  </a:lnTo>
                  <a:lnTo>
                    <a:pt x="5677129" y="6514694"/>
                  </a:lnTo>
                  <a:lnTo>
                    <a:pt x="5637749" y="6537374"/>
                  </a:lnTo>
                  <a:lnTo>
                    <a:pt x="5597299" y="6558341"/>
                  </a:lnTo>
                  <a:lnTo>
                    <a:pt x="5555827" y="6577545"/>
                  </a:lnTo>
                  <a:lnTo>
                    <a:pt x="5513384" y="6594938"/>
                  </a:lnTo>
                  <a:lnTo>
                    <a:pt x="5470018" y="6610469"/>
                  </a:lnTo>
                  <a:lnTo>
                    <a:pt x="5425778" y="6624090"/>
                  </a:lnTo>
                  <a:lnTo>
                    <a:pt x="5380715" y="6635751"/>
                  </a:lnTo>
                  <a:lnTo>
                    <a:pt x="5334877" y="6645403"/>
                  </a:lnTo>
                  <a:lnTo>
                    <a:pt x="5288314" y="6652996"/>
                  </a:lnTo>
                  <a:lnTo>
                    <a:pt x="5241076" y="6658480"/>
                  </a:lnTo>
                  <a:lnTo>
                    <a:pt x="5193211" y="6661808"/>
                  </a:lnTo>
                  <a:lnTo>
                    <a:pt x="5144770" y="6662928"/>
                  </a:lnTo>
                  <a:lnTo>
                    <a:pt x="1028953" y="6662928"/>
                  </a:lnTo>
                  <a:lnTo>
                    <a:pt x="980512" y="6661808"/>
                  </a:lnTo>
                  <a:lnTo>
                    <a:pt x="932647" y="6658480"/>
                  </a:lnTo>
                  <a:lnTo>
                    <a:pt x="885409" y="6652996"/>
                  </a:lnTo>
                  <a:lnTo>
                    <a:pt x="838846" y="6645403"/>
                  </a:lnTo>
                  <a:lnTo>
                    <a:pt x="793008" y="6635751"/>
                  </a:lnTo>
                  <a:lnTo>
                    <a:pt x="747945" y="6624090"/>
                  </a:lnTo>
                  <a:lnTo>
                    <a:pt x="703705" y="6610469"/>
                  </a:lnTo>
                  <a:lnTo>
                    <a:pt x="660339" y="6594938"/>
                  </a:lnTo>
                  <a:lnTo>
                    <a:pt x="617896" y="6577545"/>
                  </a:lnTo>
                  <a:lnTo>
                    <a:pt x="576424" y="6558341"/>
                  </a:lnTo>
                  <a:lnTo>
                    <a:pt x="535974" y="6537374"/>
                  </a:lnTo>
                  <a:lnTo>
                    <a:pt x="496594" y="6514694"/>
                  </a:lnTo>
                  <a:lnTo>
                    <a:pt x="458335" y="6490351"/>
                  </a:lnTo>
                  <a:lnTo>
                    <a:pt x="421245" y="6464394"/>
                  </a:lnTo>
                  <a:lnTo>
                    <a:pt x="385375" y="6436872"/>
                  </a:lnTo>
                  <a:lnTo>
                    <a:pt x="350772" y="6407835"/>
                  </a:lnTo>
                  <a:lnTo>
                    <a:pt x="317487" y="6377333"/>
                  </a:lnTo>
                  <a:lnTo>
                    <a:pt x="285570" y="6345413"/>
                  </a:lnTo>
                  <a:lnTo>
                    <a:pt x="255069" y="6312127"/>
                  </a:lnTo>
                  <a:lnTo>
                    <a:pt x="226034" y="6277523"/>
                  </a:lnTo>
                  <a:lnTo>
                    <a:pt x="198514" y="6241652"/>
                  </a:lnTo>
                  <a:lnTo>
                    <a:pt x="172559" y="6204561"/>
                  </a:lnTo>
                  <a:lnTo>
                    <a:pt x="148217" y="6166301"/>
                  </a:lnTo>
                  <a:lnTo>
                    <a:pt x="125540" y="6126921"/>
                  </a:lnTo>
                  <a:lnTo>
                    <a:pt x="104575" y="6086471"/>
                  </a:lnTo>
                  <a:lnTo>
                    <a:pt x="85372" y="6044999"/>
                  </a:lnTo>
                  <a:lnTo>
                    <a:pt x="67981" y="6002556"/>
                  </a:lnTo>
                  <a:lnTo>
                    <a:pt x="52452" y="5959191"/>
                  </a:lnTo>
                  <a:lnTo>
                    <a:pt x="38832" y="5914952"/>
                  </a:lnTo>
                  <a:lnTo>
                    <a:pt x="27172" y="5869891"/>
                  </a:lnTo>
                  <a:lnTo>
                    <a:pt x="17522" y="5824055"/>
                  </a:lnTo>
                  <a:lnTo>
                    <a:pt x="9930" y="5777495"/>
                  </a:lnTo>
                  <a:lnTo>
                    <a:pt x="4446" y="5730259"/>
                  </a:lnTo>
                  <a:lnTo>
                    <a:pt x="1119" y="5682398"/>
                  </a:lnTo>
                  <a:lnTo>
                    <a:pt x="0" y="5633961"/>
                  </a:lnTo>
                  <a:lnTo>
                    <a:pt x="0" y="1028954"/>
                  </a:lnTo>
                  <a:close/>
                </a:path>
              </a:pathLst>
            </a:custGeom>
            <a:ln w="5791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5559" y="448056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7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7" y="1970532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5559" y="448056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7" y="1970532"/>
                  </a:lnTo>
                  <a:lnTo>
                    <a:pt x="2334767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75603" y="447802"/>
            <a:ext cx="7334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75603" y="645922"/>
            <a:ext cx="960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4GB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86956" y="1036319"/>
            <a:ext cx="1315720" cy="109918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72528" y="1068324"/>
            <a:ext cx="612775" cy="17843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76971" y="365709"/>
            <a:ext cx="996950" cy="508634"/>
            <a:chOff x="7776971" y="365709"/>
            <a:chExt cx="996950" cy="508634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6971" y="408444"/>
              <a:ext cx="996353" cy="3670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1459" y="365709"/>
              <a:ext cx="807364" cy="5085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6407" y="448055"/>
              <a:ext cx="886968" cy="25907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836407" y="438403"/>
            <a:ext cx="878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89821" y="441705"/>
            <a:ext cx="2347595" cy="1983739"/>
            <a:chOff x="8989821" y="441705"/>
            <a:chExt cx="2347595" cy="1983739"/>
          </a:xfrm>
        </p:grpSpPr>
        <p:sp>
          <p:nvSpPr>
            <p:cNvPr id="23" name="object 23"/>
            <p:cNvSpPr/>
            <p:nvPr/>
          </p:nvSpPr>
          <p:spPr>
            <a:xfrm>
              <a:off x="8996171" y="44805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8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8" y="1970532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96171" y="44805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8" y="1970532"/>
                  </a:lnTo>
                  <a:lnTo>
                    <a:pt x="2334768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86850" y="447802"/>
            <a:ext cx="7334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86850" y="645922"/>
            <a:ext cx="960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389107" y="365709"/>
            <a:ext cx="996950" cy="508634"/>
            <a:chOff x="10389107" y="365709"/>
            <a:chExt cx="996950" cy="508634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107" y="408444"/>
              <a:ext cx="996353" cy="36701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2071" y="365709"/>
              <a:ext cx="807364" cy="50855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8543" y="448055"/>
              <a:ext cx="886968" cy="25907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448543" y="438403"/>
            <a:ext cx="876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379209" y="4122165"/>
            <a:ext cx="2347595" cy="1983739"/>
            <a:chOff x="6379209" y="4122165"/>
            <a:chExt cx="2347595" cy="1983739"/>
          </a:xfrm>
        </p:grpSpPr>
        <p:sp>
          <p:nvSpPr>
            <p:cNvPr id="33" name="object 33"/>
            <p:cNvSpPr/>
            <p:nvPr/>
          </p:nvSpPr>
          <p:spPr>
            <a:xfrm>
              <a:off x="6385559" y="412851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7" y="0"/>
                  </a:moveTo>
                  <a:lnTo>
                    <a:pt x="0" y="0"/>
                  </a:lnTo>
                  <a:lnTo>
                    <a:pt x="0" y="1970531"/>
                  </a:lnTo>
                  <a:lnTo>
                    <a:pt x="2334767" y="1970531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385559" y="412851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1"/>
                  </a:moveTo>
                  <a:lnTo>
                    <a:pt x="2334767" y="1970531"/>
                  </a:lnTo>
                  <a:lnTo>
                    <a:pt x="2334767" y="0"/>
                  </a:lnTo>
                  <a:lnTo>
                    <a:pt x="0" y="0"/>
                  </a:lnTo>
                  <a:lnTo>
                    <a:pt x="0" y="19705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475603" y="4129785"/>
            <a:ext cx="9010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159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75603" y="4327601"/>
            <a:ext cx="960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776971" y="4047693"/>
            <a:ext cx="996950" cy="508634"/>
            <a:chOff x="7776971" y="4047693"/>
            <a:chExt cx="996950" cy="508634"/>
          </a:xfrm>
        </p:grpSpPr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6971" y="4088942"/>
              <a:ext cx="996353" cy="36850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459" y="4047693"/>
              <a:ext cx="807364" cy="50855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6407" y="4128516"/>
              <a:ext cx="886968" cy="26060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836407" y="4120388"/>
            <a:ext cx="878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989821" y="4105402"/>
            <a:ext cx="2347595" cy="1983739"/>
            <a:chOff x="8989821" y="4105402"/>
            <a:chExt cx="2347595" cy="1983739"/>
          </a:xfrm>
        </p:grpSpPr>
        <p:sp>
          <p:nvSpPr>
            <p:cNvPr id="43" name="object 43"/>
            <p:cNvSpPr/>
            <p:nvPr/>
          </p:nvSpPr>
          <p:spPr>
            <a:xfrm>
              <a:off x="8996171" y="4111752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8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8" y="1970532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96171" y="4111752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8" y="1970532"/>
                  </a:lnTo>
                  <a:lnTo>
                    <a:pt x="2334768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086850" y="4112767"/>
            <a:ext cx="90106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160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086850" y="4310888"/>
            <a:ext cx="9607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4GB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389107" y="4029430"/>
            <a:ext cx="996950" cy="510540"/>
            <a:chOff x="10389107" y="4029430"/>
            <a:chExt cx="996950" cy="510540"/>
          </a:xfrm>
        </p:grpSpPr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107" y="4072140"/>
              <a:ext cx="996353" cy="36701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2071" y="4029430"/>
              <a:ext cx="807364" cy="51005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48543" y="4111752"/>
              <a:ext cx="886968" cy="25908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10448543" y="4103370"/>
            <a:ext cx="876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4519" y="1043939"/>
            <a:ext cx="1315720" cy="109918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880092" y="1075944"/>
            <a:ext cx="611505" cy="17843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54011" y="4719828"/>
            <a:ext cx="1316990" cy="109918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53975" algn="ctr">
              <a:lnSpc>
                <a:spcPct val="100000"/>
              </a:lnSpc>
              <a:spcBef>
                <a:spcPts val="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39583" y="4753355"/>
            <a:ext cx="612775" cy="17716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1920">
              <a:lnSpc>
                <a:spcPts val="129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494519" y="4753355"/>
            <a:ext cx="1315720" cy="109728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54610" algn="ctr">
              <a:lnSpc>
                <a:spcPct val="100000"/>
              </a:lnSpc>
              <a:spcBef>
                <a:spcPts val="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9880092" y="4785359"/>
            <a:ext cx="611505" cy="178435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ts val="130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2098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9331" y="314325"/>
            <a:ext cx="20294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0335" marR="317500" indent="-12827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Cluster </a:t>
            </a:r>
            <a:r>
              <a:rPr sz="1500" spc="-10" dirty="0">
                <a:latin typeface="Calibri"/>
                <a:cs typeface="Calibri"/>
              </a:rPr>
              <a:t>Configuration: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Nodes</a:t>
            </a:r>
          </a:p>
          <a:p>
            <a:pPr marL="14033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16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Node.</a:t>
            </a:r>
          </a:p>
          <a:p>
            <a:pPr marL="14033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64GB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RAM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9331" y="1457705"/>
            <a:ext cx="5056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was </a:t>
            </a:r>
            <a:r>
              <a:rPr sz="1500" dirty="0">
                <a:latin typeface="Calibri"/>
                <a:cs typeface="Calibri"/>
              </a:rPr>
              <a:t>run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 </a:t>
            </a:r>
            <a:r>
              <a:rPr sz="1500" spc="-10" dirty="0">
                <a:latin typeface="Calibri"/>
                <a:cs typeface="Calibri"/>
              </a:rPr>
              <a:t>5core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executor.(--executors-cores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5" dirty="0">
                <a:latin typeface="Calibri"/>
                <a:cs typeface="Calibri"/>
              </a:rPr>
              <a:t> 5)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331" y="1914905"/>
            <a:ext cx="5067935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Calibri"/>
                <a:cs typeface="Calibri"/>
              </a:rPr>
              <a:t>Let’s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Leave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 </a:t>
            </a:r>
            <a:r>
              <a:rPr sz="1500" spc="-10" dirty="0">
                <a:latin typeface="Calibri"/>
                <a:cs typeface="Calibri"/>
              </a:rPr>
              <a:t>core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YARN </a:t>
            </a:r>
            <a:r>
              <a:rPr sz="1500" dirty="0">
                <a:latin typeface="Calibri"/>
                <a:cs typeface="Calibri"/>
              </a:rPr>
              <a:t>Daemons.</a:t>
            </a:r>
          </a:p>
          <a:p>
            <a:pPr marL="31242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So </a:t>
            </a:r>
            <a:r>
              <a:rPr sz="1500" spc="-10" dirty="0">
                <a:latin typeface="Calibri"/>
                <a:cs typeface="Calibri"/>
              </a:rPr>
              <a:t>total </a:t>
            </a:r>
            <a:r>
              <a:rPr sz="1500" spc="-5" dirty="0">
                <a:latin typeface="Calibri"/>
                <a:cs typeface="Calibri"/>
              </a:rPr>
              <a:t>available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dirty="0">
                <a:latin typeface="Calibri"/>
                <a:cs typeface="Calibri"/>
              </a:rPr>
              <a:t> per node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processing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job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16-1=15</a:t>
            </a:r>
            <a:endParaRPr sz="1500" dirty="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-10" dirty="0">
                <a:latin typeface="Calibri"/>
                <a:cs typeface="Calibri"/>
              </a:rPr>
              <a:t> total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15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*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10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150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So,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available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Executors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150/5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30</a:t>
            </a:r>
            <a:endParaRPr sz="1500" dirty="0">
              <a:latin typeface="Calibri"/>
              <a:cs typeface="Calibri"/>
            </a:endParaRPr>
          </a:p>
          <a:p>
            <a:pPr marL="299085" marR="842010" indent="-2990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5" dirty="0">
                <a:latin typeface="Calibri"/>
                <a:cs typeface="Calibri"/>
              </a:rPr>
              <a:t>Let’s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leave</a:t>
            </a:r>
            <a:r>
              <a:rPr sz="1500" dirty="0">
                <a:latin typeface="Calibri"/>
                <a:cs typeface="Calibri"/>
              </a:rPr>
              <a:t> 1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Yarn </a:t>
            </a:r>
            <a:r>
              <a:rPr sz="1500" spc="-5" dirty="0">
                <a:latin typeface="Calibri"/>
                <a:cs typeface="Calibri"/>
              </a:rPr>
              <a:t>Application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30" dirty="0">
                <a:latin typeface="Calibri"/>
                <a:cs typeface="Calibri"/>
              </a:rPr>
              <a:t>Master. 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-10" dirty="0">
                <a:latin typeface="Calibri"/>
                <a:cs typeface="Calibri"/>
              </a:rPr>
              <a:t> total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available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executors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30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-1</a:t>
            </a:r>
            <a:r>
              <a:rPr sz="1500" dirty="0">
                <a:latin typeface="Calibri"/>
                <a:cs typeface="Calibri"/>
              </a:rPr>
              <a:t> = </a:t>
            </a:r>
            <a:r>
              <a:rPr sz="1500" spc="-5" dirty="0">
                <a:latin typeface="Calibri"/>
                <a:cs typeface="Calibri"/>
              </a:rPr>
              <a:t>29</a:t>
            </a:r>
            <a:endParaRPr sz="15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Executors </a:t>
            </a:r>
            <a:r>
              <a:rPr sz="1500" dirty="0">
                <a:latin typeface="Calibri"/>
                <a:cs typeface="Calibri"/>
              </a:rPr>
              <a:t>per each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30/10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=3</a:t>
            </a:r>
            <a:endParaRPr sz="1500" dirty="0">
              <a:latin typeface="Calibri"/>
              <a:cs typeface="Calibri"/>
            </a:endParaRPr>
          </a:p>
          <a:p>
            <a:pPr marL="299085" marR="1558290" indent="-299085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 </a:t>
            </a:r>
            <a:r>
              <a:rPr sz="1500" spc="-10" dirty="0">
                <a:latin typeface="Calibri"/>
                <a:cs typeface="Calibri"/>
              </a:rPr>
              <a:t>Executor: </a:t>
            </a:r>
            <a:r>
              <a:rPr sz="1500" spc="-5" dirty="0">
                <a:latin typeface="Calibri"/>
                <a:cs typeface="Calibri"/>
              </a:rPr>
              <a:t>64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GB/3</a:t>
            </a:r>
            <a:r>
              <a:rPr sz="1500" dirty="0">
                <a:latin typeface="Calibri"/>
                <a:cs typeface="Calibri"/>
              </a:rPr>
              <a:t> =</a:t>
            </a:r>
            <a:r>
              <a:rPr sz="1500" spc="-5" dirty="0">
                <a:latin typeface="Calibri"/>
                <a:cs typeface="Calibri"/>
              </a:rPr>
              <a:t> 21.3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GB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around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10%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(2.13GB)</a:t>
            </a:r>
            <a:endParaRPr sz="1500" dirty="0">
              <a:latin typeface="Calibri"/>
              <a:cs typeface="Calibri"/>
            </a:endParaRPr>
          </a:p>
          <a:p>
            <a:pPr marL="31242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actual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 </a:t>
            </a:r>
            <a:r>
              <a:rPr sz="1500" spc="-5" dirty="0">
                <a:latin typeface="Calibri"/>
                <a:cs typeface="Calibri"/>
              </a:rPr>
              <a:t>per </a:t>
            </a: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 </a:t>
            </a:r>
            <a:r>
              <a:rPr sz="1500" spc="-5" dirty="0">
                <a:latin typeface="Calibri"/>
                <a:cs typeface="Calibri"/>
              </a:rPr>
              <a:t>19.7GB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331" y="4430014"/>
            <a:ext cx="4854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With this </a:t>
            </a:r>
            <a:r>
              <a:rPr sz="1500" spc="-5" dirty="0">
                <a:latin typeface="Calibri"/>
                <a:cs typeface="Calibri"/>
              </a:rPr>
              <a:t>approach, </a:t>
            </a:r>
            <a:r>
              <a:rPr sz="1500" spc="-10" dirty="0">
                <a:latin typeface="Calibri"/>
                <a:cs typeface="Calibri"/>
              </a:rPr>
              <a:t>we </a:t>
            </a:r>
            <a:r>
              <a:rPr sz="1500" spc="-15" dirty="0">
                <a:latin typeface="Calibri"/>
                <a:cs typeface="Calibri"/>
              </a:rPr>
              <a:t>have </a:t>
            </a:r>
            <a:r>
              <a:rPr sz="1500" spc="-5" dirty="0">
                <a:latin typeface="Calibri"/>
                <a:cs typeface="Calibri"/>
              </a:rPr>
              <a:t>achieved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parallelism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best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throughputs.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331" y="5158485"/>
            <a:ext cx="15957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GOOD </a:t>
            </a:r>
            <a:r>
              <a:rPr sz="18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BALANCED </a:t>
            </a:r>
            <a:r>
              <a:rPr sz="1800" b="1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385622"/>
                </a:solidFill>
                <a:latin typeface="Calibri"/>
                <a:cs typeface="Calibri"/>
              </a:rPr>
              <a:t>R</a:t>
            </a:r>
            <a:r>
              <a:rPr sz="1800" b="1" spc="-30" dirty="0">
                <a:solidFill>
                  <a:srgbClr val="385622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385622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385622"/>
                </a:solidFill>
                <a:latin typeface="Calibri"/>
                <a:cs typeface="Calibri"/>
              </a:rPr>
              <a:t>O</a:t>
            </a:r>
            <a:r>
              <a:rPr sz="1800" b="1" spc="-10" dirty="0">
                <a:solidFill>
                  <a:srgbClr val="385622"/>
                </a:solidFill>
                <a:latin typeface="Calibri"/>
                <a:cs typeface="Calibri"/>
              </a:rPr>
              <a:t>M</a:t>
            </a:r>
            <a:r>
              <a:rPr sz="1800" b="1" dirty="0">
                <a:solidFill>
                  <a:srgbClr val="385622"/>
                </a:solidFill>
                <a:latin typeface="Calibri"/>
                <a:cs typeface="Calibri"/>
              </a:rPr>
              <a:t>MENDED</a:t>
            </a:r>
            <a:endParaRPr sz="1800">
              <a:latin typeface="Calibri"/>
              <a:cs typeface="Calibri"/>
            </a:endParaRPr>
          </a:p>
          <a:p>
            <a:pPr marL="169545">
              <a:lnSpc>
                <a:spcPct val="100000"/>
              </a:lnSpc>
            </a:pPr>
            <a:r>
              <a:rPr sz="1800" b="1" i="1" dirty="0">
                <a:solidFill>
                  <a:srgbClr val="385622"/>
                </a:solidFill>
                <a:latin typeface="Calibri"/>
                <a:cs typeface="Calibri"/>
              </a:rPr>
              <a:t>Approach</a:t>
            </a:r>
            <a:r>
              <a:rPr sz="1800" b="1" i="1" spc="-40" dirty="0">
                <a:solidFill>
                  <a:srgbClr val="385622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385622"/>
                </a:solidFill>
                <a:latin typeface="Calibri"/>
                <a:cs typeface="Calibri"/>
              </a:rPr>
              <a:t>…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81621" y="2964941"/>
            <a:ext cx="145859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……………………..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……………………..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……………………...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51321" y="66802"/>
            <a:ext cx="6232525" cy="6721475"/>
            <a:chOff x="5751321" y="66802"/>
            <a:chExt cx="6232525" cy="6721475"/>
          </a:xfrm>
        </p:grpSpPr>
        <p:sp>
          <p:nvSpPr>
            <p:cNvPr id="9" name="object 9"/>
            <p:cNvSpPr/>
            <p:nvPr/>
          </p:nvSpPr>
          <p:spPr>
            <a:xfrm>
              <a:off x="5780531" y="96012"/>
              <a:ext cx="6174105" cy="6663055"/>
            </a:xfrm>
            <a:custGeom>
              <a:avLst/>
              <a:gdLst/>
              <a:ahLst/>
              <a:cxnLst/>
              <a:rect l="l" t="t" r="r" b="b"/>
              <a:pathLst>
                <a:path w="6174105" h="6663055">
                  <a:moveTo>
                    <a:pt x="0" y="1028954"/>
                  </a:moveTo>
                  <a:lnTo>
                    <a:pt x="1119" y="980512"/>
                  </a:lnTo>
                  <a:lnTo>
                    <a:pt x="4446" y="932647"/>
                  </a:lnTo>
                  <a:lnTo>
                    <a:pt x="9930" y="885409"/>
                  </a:lnTo>
                  <a:lnTo>
                    <a:pt x="17522" y="838846"/>
                  </a:lnTo>
                  <a:lnTo>
                    <a:pt x="27172" y="793008"/>
                  </a:lnTo>
                  <a:lnTo>
                    <a:pt x="38832" y="747945"/>
                  </a:lnTo>
                  <a:lnTo>
                    <a:pt x="52452" y="703705"/>
                  </a:lnTo>
                  <a:lnTo>
                    <a:pt x="67981" y="660339"/>
                  </a:lnTo>
                  <a:lnTo>
                    <a:pt x="85372" y="617896"/>
                  </a:lnTo>
                  <a:lnTo>
                    <a:pt x="104575" y="576424"/>
                  </a:lnTo>
                  <a:lnTo>
                    <a:pt x="125540" y="535974"/>
                  </a:lnTo>
                  <a:lnTo>
                    <a:pt x="148217" y="496594"/>
                  </a:lnTo>
                  <a:lnTo>
                    <a:pt x="172559" y="458335"/>
                  </a:lnTo>
                  <a:lnTo>
                    <a:pt x="198514" y="421245"/>
                  </a:lnTo>
                  <a:lnTo>
                    <a:pt x="226034" y="385375"/>
                  </a:lnTo>
                  <a:lnTo>
                    <a:pt x="255069" y="350772"/>
                  </a:lnTo>
                  <a:lnTo>
                    <a:pt x="285570" y="317487"/>
                  </a:lnTo>
                  <a:lnTo>
                    <a:pt x="317487" y="285570"/>
                  </a:lnTo>
                  <a:lnTo>
                    <a:pt x="350772" y="255069"/>
                  </a:lnTo>
                  <a:lnTo>
                    <a:pt x="385375" y="226034"/>
                  </a:lnTo>
                  <a:lnTo>
                    <a:pt x="421245" y="198514"/>
                  </a:lnTo>
                  <a:lnTo>
                    <a:pt x="458335" y="172559"/>
                  </a:lnTo>
                  <a:lnTo>
                    <a:pt x="496594" y="148217"/>
                  </a:lnTo>
                  <a:lnTo>
                    <a:pt x="535974" y="125540"/>
                  </a:lnTo>
                  <a:lnTo>
                    <a:pt x="576424" y="104575"/>
                  </a:lnTo>
                  <a:lnTo>
                    <a:pt x="617896" y="85372"/>
                  </a:lnTo>
                  <a:lnTo>
                    <a:pt x="660339" y="67981"/>
                  </a:lnTo>
                  <a:lnTo>
                    <a:pt x="703705" y="52452"/>
                  </a:lnTo>
                  <a:lnTo>
                    <a:pt x="747945" y="38832"/>
                  </a:lnTo>
                  <a:lnTo>
                    <a:pt x="793008" y="27172"/>
                  </a:lnTo>
                  <a:lnTo>
                    <a:pt x="838846" y="17522"/>
                  </a:lnTo>
                  <a:lnTo>
                    <a:pt x="885409" y="9930"/>
                  </a:lnTo>
                  <a:lnTo>
                    <a:pt x="932647" y="4446"/>
                  </a:lnTo>
                  <a:lnTo>
                    <a:pt x="980512" y="1119"/>
                  </a:lnTo>
                  <a:lnTo>
                    <a:pt x="1028953" y="0"/>
                  </a:lnTo>
                  <a:lnTo>
                    <a:pt x="5144770" y="0"/>
                  </a:lnTo>
                  <a:lnTo>
                    <a:pt x="5193211" y="1119"/>
                  </a:lnTo>
                  <a:lnTo>
                    <a:pt x="5241076" y="4446"/>
                  </a:lnTo>
                  <a:lnTo>
                    <a:pt x="5288314" y="9930"/>
                  </a:lnTo>
                  <a:lnTo>
                    <a:pt x="5334877" y="17522"/>
                  </a:lnTo>
                  <a:lnTo>
                    <a:pt x="5380715" y="27172"/>
                  </a:lnTo>
                  <a:lnTo>
                    <a:pt x="5425778" y="38832"/>
                  </a:lnTo>
                  <a:lnTo>
                    <a:pt x="5470018" y="52452"/>
                  </a:lnTo>
                  <a:lnTo>
                    <a:pt x="5513384" y="67981"/>
                  </a:lnTo>
                  <a:lnTo>
                    <a:pt x="5555827" y="85372"/>
                  </a:lnTo>
                  <a:lnTo>
                    <a:pt x="5597299" y="104575"/>
                  </a:lnTo>
                  <a:lnTo>
                    <a:pt x="5637749" y="125540"/>
                  </a:lnTo>
                  <a:lnTo>
                    <a:pt x="5677129" y="148217"/>
                  </a:lnTo>
                  <a:lnTo>
                    <a:pt x="5715388" y="172559"/>
                  </a:lnTo>
                  <a:lnTo>
                    <a:pt x="5752478" y="198514"/>
                  </a:lnTo>
                  <a:lnTo>
                    <a:pt x="5788348" y="226034"/>
                  </a:lnTo>
                  <a:lnTo>
                    <a:pt x="5822951" y="255069"/>
                  </a:lnTo>
                  <a:lnTo>
                    <a:pt x="5856236" y="285570"/>
                  </a:lnTo>
                  <a:lnTo>
                    <a:pt x="5888153" y="317487"/>
                  </a:lnTo>
                  <a:lnTo>
                    <a:pt x="5918654" y="350772"/>
                  </a:lnTo>
                  <a:lnTo>
                    <a:pt x="5947689" y="385375"/>
                  </a:lnTo>
                  <a:lnTo>
                    <a:pt x="5975209" y="421245"/>
                  </a:lnTo>
                  <a:lnTo>
                    <a:pt x="6001164" y="458335"/>
                  </a:lnTo>
                  <a:lnTo>
                    <a:pt x="6025506" y="496594"/>
                  </a:lnTo>
                  <a:lnTo>
                    <a:pt x="6048183" y="535974"/>
                  </a:lnTo>
                  <a:lnTo>
                    <a:pt x="6069148" y="576424"/>
                  </a:lnTo>
                  <a:lnTo>
                    <a:pt x="6088351" y="617896"/>
                  </a:lnTo>
                  <a:lnTo>
                    <a:pt x="6105742" y="660339"/>
                  </a:lnTo>
                  <a:lnTo>
                    <a:pt x="6121271" y="703705"/>
                  </a:lnTo>
                  <a:lnTo>
                    <a:pt x="6134891" y="747945"/>
                  </a:lnTo>
                  <a:lnTo>
                    <a:pt x="6146551" y="793008"/>
                  </a:lnTo>
                  <a:lnTo>
                    <a:pt x="6156201" y="838846"/>
                  </a:lnTo>
                  <a:lnTo>
                    <a:pt x="6163793" y="885409"/>
                  </a:lnTo>
                  <a:lnTo>
                    <a:pt x="6169277" y="932647"/>
                  </a:lnTo>
                  <a:lnTo>
                    <a:pt x="6172604" y="980512"/>
                  </a:lnTo>
                  <a:lnTo>
                    <a:pt x="6173723" y="1028954"/>
                  </a:lnTo>
                  <a:lnTo>
                    <a:pt x="6173723" y="5633961"/>
                  </a:lnTo>
                  <a:lnTo>
                    <a:pt x="6172604" y="5682398"/>
                  </a:lnTo>
                  <a:lnTo>
                    <a:pt x="6169277" y="5730259"/>
                  </a:lnTo>
                  <a:lnTo>
                    <a:pt x="6163793" y="5777495"/>
                  </a:lnTo>
                  <a:lnTo>
                    <a:pt x="6156201" y="5824055"/>
                  </a:lnTo>
                  <a:lnTo>
                    <a:pt x="6146551" y="5869891"/>
                  </a:lnTo>
                  <a:lnTo>
                    <a:pt x="6134891" y="5914952"/>
                  </a:lnTo>
                  <a:lnTo>
                    <a:pt x="6121271" y="5959191"/>
                  </a:lnTo>
                  <a:lnTo>
                    <a:pt x="6105742" y="6002556"/>
                  </a:lnTo>
                  <a:lnTo>
                    <a:pt x="6088351" y="6044999"/>
                  </a:lnTo>
                  <a:lnTo>
                    <a:pt x="6069148" y="6086471"/>
                  </a:lnTo>
                  <a:lnTo>
                    <a:pt x="6048183" y="6126921"/>
                  </a:lnTo>
                  <a:lnTo>
                    <a:pt x="6025506" y="6166301"/>
                  </a:lnTo>
                  <a:lnTo>
                    <a:pt x="6001164" y="6204561"/>
                  </a:lnTo>
                  <a:lnTo>
                    <a:pt x="5975209" y="6241652"/>
                  </a:lnTo>
                  <a:lnTo>
                    <a:pt x="5947689" y="6277523"/>
                  </a:lnTo>
                  <a:lnTo>
                    <a:pt x="5918654" y="6312127"/>
                  </a:lnTo>
                  <a:lnTo>
                    <a:pt x="5888153" y="6345413"/>
                  </a:lnTo>
                  <a:lnTo>
                    <a:pt x="5856236" y="6377333"/>
                  </a:lnTo>
                  <a:lnTo>
                    <a:pt x="5822951" y="6407835"/>
                  </a:lnTo>
                  <a:lnTo>
                    <a:pt x="5788348" y="6436872"/>
                  </a:lnTo>
                  <a:lnTo>
                    <a:pt x="5752478" y="6464394"/>
                  </a:lnTo>
                  <a:lnTo>
                    <a:pt x="5715388" y="6490351"/>
                  </a:lnTo>
                  <a:lnTo>
                    <a:pt x="5677129" y="6514694"/>
                  </a:lnTo>
                  <a:lnTo>
                    <a:pt x="5637749" y="6537374"/>
                  </a:lnTo>
                  <a:lnTo>
                    <a:pt x="5597299" y="6558341"/>
                  </a:lnTo>
                  <a:lnTo>
                    <a:pt x="5555827" y="6577545"/>
                  </a:lnTo>
                  <a:lnTo>
                    <a:pt x="5513384" y="6594938"/>
                  </a:lnTo>
                  <a:lnTo>
                    <a:pt x="5470018" y="6610469"/>
                  </a:lnTo>
                  <a:lnTo>
                    <a:pt x="5425778" y="6624090"/>
                  </a:lnTo>
                  <a:lnTo>
                    <a:pt x="5380715" y="6635751"/>
                  </a:lnTo>
                  <a:lnTo>
                    <a:pt x="5334877" y="6645403"/>
                  </a:lnTo>
                  <a:lnTo>
                    <a:pt x="5288314" y="6652996"/>
                  </a:lnTo>
                  <a:lnTo>
                    <a:pt x="5241076" y="6658480"/>
                  </a:lnTo>
                  <a:lnTo>
                    <a:pt x="5193211" y="6661808"/>
                  </a:lnTo>
                  <a:lnTo>
                    <a:pt x="5144770" y="6662928"/>
                  </a:lnTo>
                  <a:lnTo>
                    <a:pt x="1028953" y="6662928"/>
                  </a:lnTo>
                  <a:lnTo>
                    <a:pt x="980512" y="6661808"/>
                  </a:lnTo>
                  <a:lnTo>
                    <a:pt x="932647" y="6658480"/>
                  </a:lnTo>
                  <a:lnTo>
                    <a:pt x="885409" y="6652996"/>
                  </a:lnTo>
                  <a:lnTo>
                    <a:pt x="838846" y="6645403"/>
                  </a:lnTo>
                  <a:lnTo>
                    <a:pt x="793008" y="6635751"/>
                  </a:lnTo>
                  <a:lnTo>
                    <a:pt x="747945" y="6624090"/>
                  </a:lnTo>
                  <a:lnTo>
                    <a:pt x="703705" y="6610469"/>
                  </a:lnTo>
                  <a:lnTo>
                    <a:pt x="660339" y="6594938"/>
                  </a:lnTo>
                  <a:lnTo>
                    <a:pt x="617896" y="6577545"/>
                  </a:lnTo>
                  <a:lnTo>
                    <a:pt x="576424" y="6558341"/>
                  </a:lnTo>
                  <a:lnTo>
                    <a:pt x="535974" y="6537374"/>
                  </a:lnTo>
                  <a:lnTo>
                    <a:pt x="496594" y="6514694"/>
                  </a:lnTo>
                  <a:lnTo>
                    <a:pt x="458335" y="6490351"/>
                  </a:lnTo>
                  <a:lnTo>
                    <a:pt x="421245" y="6464394"/>
                  </a:lnTo>
                  <a:lnTo>
                    <a:pt x="385375" y="6436872"/>
                  </a:lnTo>
                  <a:lnTo>
                    <a:pt x="350772" y="6407835"/>
                  </a:lnTo>
                  <a:lnTo>
                    <a:pt x="317487" y="6377333"/>
                  </a:lnTo>
                  <a:lnTo>
                    <a:pt x="285570" y="6345413"/>
                  </a:lnTo>
                  <a:lnTo>
                    <a:pt x="255069" y="6312127"/>
                  </a:lnTo>
                  <a:lnTo>
                    <a:pt x="226034" y="6277523"/>
                  </a:lnTo>
                  <a:lnTo>
                    <a:pt x="198514" y="6241652"/>
                  </a:lnTo>
                  <a:lnTo>
                    <a:pt x="172559" y="6204561"/>
                  </a:lnTo>
                  <a:lnTo>
                    <a:pt x="148217" y="6166301"/>
                  </a:lnTo>
                  <a:lnTo>
                    <a:pt x="125540" y="6126921"/>
                  </a:lnTo>
                  <a:lnTo>
                    <a:pt x="104575" y="6086471"/>
                  </a:lnTo>
                  <a:lnTo>
                    <a:pt x="85372" y="6044999"/>
                  </a:lnTo>
                  <a:lnTo>
                    <a:pt x="67981" y="6002556"/>
                  </a:lnTo>
                  <a:lnTo>
                    <a:pt x="52452" y="5959191"/>
                  </a:lnTo>
                  <a:lnTo>
                    <a:pt x="38832" y="5914952"/>
                  </a:lnTo>
                  <a:lnTo>
                    <a:pt x="27172" y="5869891"/>
                  </a:lnTo>
                  <a:lnTo>
                    <a:pt x="17522" y="5824055"/>
                  </a:lnTo>
                  <a:lnTo>
                    <a:pt x="9930" y="5777495"/>
                  </a:lnTo>
                  <a:lnTo>
                    <a:pt x="4446" y="5730259"/>
                  </a:lnTo>
                  <a:lnTo>
                    <a:pt x="1119" y="5682398"/>
                  </a:lnTo>
                  <a:lnTo>
                    <a:pt x="0" y="5633961"/>
                  </a:lnTo>
                  <a:lnTo>
                    <a:pt x="0" y="1028954"/>
                  </a:lnTo>
                  <a:close/>
                </a:path>
              </a:pathLst>
            </a:custGeom>
            <a:ln w="5791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85559" y="448056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7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7" y="1970532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85559" y="448056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7" y="1970532"/>
                  </a:lnTo>
                  <a:lnTo>
                    <a:pt x="2334767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75603" y="447802"/>
            <a:ext cx="7334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5603" y="645922"/>
            <a:ext cx="1045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16369" y="999489"/>
            <a:ext cx="636270" cy="599440"/>
            <a:chOff x="6516369" y="999489"/>
            <a:chExt cx="636270" cy="599440"/>
          </a:xfrm>
        </p:grpSpPr>
        <p:sp>
          <p:nvSpPr>
            <p:cNvPr id="15" name="object 15"/>
            <p:cNvSpPr/>
            <p:nvPr/>
          </p:nvSpPr>
          <p:spPr>
            <a:xfrm>
              <a:off x="6522719" y="1005839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22719" y="1005839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528816" y="1190244"/>
            <a:ext cx="605790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22719" y="1005839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4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28816" y="1011936"/>
            <a:ext cx="60071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776971" y="365709"/>
            <a:ext cx="996950" cy="508634"/>
            <a:chOff x="7776971" y="365709"/>
            <a:chExt cx="996950" cy="508634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6971" y="408444"/>
              <a:ext cx="996353" cy="36701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1459" y="365709"/>
              <a:ext cx="807364" cy="50855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36407" y="448055"/>
              <a:ext cx="886968" cy="25907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836407" y="438403"/>
            <a:ext cx="878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276845" y="1013205"/>
            <a:ext cx="636270" cy="599440"/>
            <a:chOff x="7276845" y="1013205"/>
            <a:chExt cx="636270" cy="599440"/>
          </a:xfrm>
        </p:grpSpPr>
        <p:sp>
          <p:nvSpPr>
            <p:cNvPr id="26" name="object 26"/>
            <p:cNvSpPr/>
            <p:nvPr/>
          </p:nvSpPr>
          <p:spPr>
            <a:xfrm>
              <a:off x="7283195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83195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89292" y="1203960"/>
            <a:ext cx="605790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283195" y="1019555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4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289292" y="1025652"/>
            <a:ext cx="60071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025130" y="1013205"/>
            <a:ext cx="636270" cy="599440"/>
            <a:chOff x="8025130" y="1013205"/>
            <a:chExt cx="636270" cy="599440"/>
          </a:xfrm>
        </p:grpSpPr>
        <p:sp>
          <p:nvSpPr>
            <p:cNvPr id="32" name="object 32"/>
            <p:cNvSpPr/>
            <p:nvPr/>
          </p:nvSpPr>
          <p:spPr>
            <a:xfrm>
              <a:off x="8031480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31480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37576" y="1203960"/>
            <a:ext cx="60515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031480" y="1019555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4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037576" y="1025652"/>
            <a:ext cx="59944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965950" y="1718817"/>
            <a:ext cx="636270" cy="601345"/>
            <a:chOff x="6965950" y="1718817"/>
            <a:chExt cx="636270" cy="601345"/>
          </a:xfrm>
        </p:grpSpPr>
        <p:sp>
          <p:nvSpPr>
            <p:cNvPr id="38" name="object 38"/>
            <p:cNvSpPr/>
            <p:nvPr/>
          </p:nvSpPr>
          <p:spPr>
            <a:xfrm>
              <a:off x="6972300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72300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78395" y="1909572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972300" y="1725167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978395" y="1731264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5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778242" y="1718817"/>
            <a:ext cx="636270" cy="601345"/>
            <a:chOff x="7778242" y="1718817"/>
            <a:chExt cx="636270" cy="601345"/>
          </a:xfrm>
        </p:grpSpPr>
        <p:sp>
          <p:nvSpPr>
            <p:cNvPr id="44" name="object 44"/>
            <p:cNvSpPr/>
            <p:nvPr/>
          </p:nvSpPr>
          <p:spPr>
            <a:xfrm>
              <a:off x="7784592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84592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790688" y="1909572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84592" y="1725167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790688" y="1731264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989821" y="441705"/>
            <a:ext cx="2347595" cy="1983739"/>
            <a:chOff x="8989821" y="441705"/>
            <a:chExt cx="2347595" cy="1983739"/>
          </a:xfrm>
        </p:grpSpPr>
        <p:sp>
          <p:nvSpPr>
            <p:cNvPr id="50" name="object 50"/>
            <p:cNvSpPr/>
            <p:nvPr/>
          </p:nvSpPr>
          <p:spPr>
            <a:xfrm>
              <a:off x="8996171" y="44805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8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8" y="1970532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96171" y="44805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8" y="1970532"/>
                  </a:lnTo>
                  <a:lnTo>
                    <a:pt x="2334768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086850" y="447802"/>
            <a:ext cx="7334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86850" y="645922"/>
            <a:ext cx="1045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126981" y="999489"/>
            <a:ext cx="636270" cy="599440"/>
            <a:chOff x="9126981" y="999489"/>
            <a:chExt cx="636270" cy="599440"/>
          </a:xfrm>
        </p:grpSpPr>
        <p:sp>
          <p:nvSpPr>
            <p:cNvPr id="55" name="object 55"/>
            <p:cNvSpPr/>
            <p:nvPr/>
          </p:nvSpPr>
          <p:spPr>
            <a:xfrm>
              <a:off x="9133331" y="1005839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133331" y="1005839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139428" y="1190244"/>
            <a:ext cx="605790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133331" y="1005839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4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9139428" y="1011936"/>
            <a:ext cx="60071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389107" y="365709"/>
            <a:ext cx="996950" cy="508634"/>
            <a:chOff x="10389107" y="365709"/>
            <a:chExt cx="996950" cy="508634"/>
          </a:xfrm>
        </p:grpSpPr>
        <p:pic>
          <p:nvPicPr>
            <p:cNvPr id="61" name="object 6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107" y="408444"/>
              <a:ext cx="996353" cy="36701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2071" y="365709"/>
              <a:ext cx="807364" cy="5085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8543" y="448055"/>
              <a:ext cx="886968" cy="25907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10448543" y="438403"/>
            <a:ext cx="876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888981" y="1013205"/>
            <a:ext cx="636270" cy="599440"/>
            <a:chOff x="9888981" y="1013205"/>
            <a:chExt cx="636270" cy="599440"/>
          </a:xfrm>
        </p:grpSpPr>
        <p:sp>
          <p:nvSpPr>
            <p:cNvPr id="66" name="object 66"/>
            <p:cNvSpPr/>
            <p:nvPr/>
          </p:nvSpPr>
          <p:spPr>
            <a:xfrm>
              <a:off x="9895331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895331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9901428" y="1203960"/>
            <a:ext cx="60515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895331" y="1019555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4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9901428" y="1025652"/>
            <a:ext cx="59944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10635742" y="1013205"/>
            <a:ext cx="636270" cy="599440"/>
            <a:chOff x="10635742" y="1013205"/>
            <a:chExt cx="636270" cy="599440"/>
          </a:xfrm>
        </p:grpSpPr>
        <p:sp>
          <p:nvSpPr>
            <p:cNvPr id="72" name="object 72"/>
            <p:cNvSpPr/>
            <p:nvPr/>
          </p:nvSpPr>
          <p:spPr>
            <a:xfrm>
              <a:off x="10642092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62331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623316" y="586739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0642092" y="1019555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40">
                  <a:moveTo>
                    <a:pt x="0" y="586739"/>
                  </a:moveTo>
                  <a:lnTo>
                    <a:pt x="623316" y="586739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648188" y="1203960"/>
            <a:ext cx="60515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014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44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0642092" y="1019555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4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648188" y="1025652"/>
            <a:ext cx="59944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576561" y="1718817"/>
            <a:ext cx="636270" cy="601345"/>
            <a:chOff x="9576561" y="1718817"/>
            <a:chExt cx="636270" cy="601345"/>
          </a:xfrm>
        </p:grpSpPr>
        <p:sp>
          <p:nvSpPr>
            <p:cNvPr id="78" name="object 78"/>
            <p:cNvSpPr/>
            <p:nvPr/>
          </p:nvSpPr>
          <p:spPr>
            <a:xfrm>
              <a:off x="9582911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582911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9589007" y="1909572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9582911" y="1725167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9589007" y="1731264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10390378" y="1718817"/>
            <a:ext cx="636270" cy="601345"/>
            <a:chOff x="10390378" y="1718817"/>
            <a:chExt cx="636270" cy="601345"/>
          </a:xfrm>
        </p:grpSpPr>
        <p:sp>
          <p:nvSpPr>
            <p:cNvPr id="84" name="object 84"/>
            <p:cNvSpPr/>
            <p:nvPr/>
          </p:nvSpPr>
          <p:spPr>
            <a:xfrm>
              <a:off x="10396728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0396728" y="1725167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4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10402823" y="1909572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10396728" y="1725167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5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10402823" y="1731264"/>
            <a:ext cx="605155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379209" y="4122165"/>
            <a:ext cx="2347595" cy="1983739"/>
            <a:chOff x="6379209" y="4122165"/>
            <a:chExt cx="2347595" cy="1983739"/>
          </a:xfrm>
        </p:grpSpPr>
        <p:sp>
          <p:nvSpPr>
            <p:cNvPr id="90" name="object 90"/>
            <p:cNvSpPr/>
            <p:nvPr/>
          </p:nvSpPr>
          <p:spPr>
            <a:xfrm>
              <a:off x="6385559" y="412851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7" y="0"/>
                  </a:moveTo>
                  <a:lnTo>
                    <a:pt x="0" y="0"/>
                  </a:lnTo>
                  <a:lnTo>
                    <a:pt x="0" y="1970531"/>
                  </a:lnTo>
                  <a:lnTo>
                    <a:pt x="2334767" y="1970531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385559" y="4128515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1"/>
                  </a:moveTo>
                  <a:lnTo>
                    <a:pt x="2334767" y="1970531"/>
                  </a:lnTo>
                  <a:lnTo>
                    <a:pt x="2334767" y="0"/>
                  </a:lnTo>
                  <a:lnTo>
                    <a:pt x="0" y="0"/>
                  </a:lnTo>
                  <a:lnTo>
                    <a:pt x="0" y="19705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6475603" y="4129785"/>
            <a:ext cx="8166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475603" y="4327601"/>
            <a:ext cx="104457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6516369" y="4679950"/>
            <a:ext cx="636270" cy="601345"/>
            <a:chOff x="6516369" y="4679950"/>
            <a:chExt cx="636270" cy="601345"/>
          </a:xfrm>
        </p:grpSpPr>
        <p:sp>
          <p:nvSpPr>
            <p:cNvPr id="95" name="object 95"/>
            <p:cNvSpPr/>
            <p:nvPr/>
          </p:nvSpPr>
          <p:spPr>
            <a:xfrm>
              <a:off x="6522719" y="4686300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22719" y="4686300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6528816" y="4870703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6522719" y="4686300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7"/>
                </a:moveTo>
                <a:lnTo>
                  <a:pt x="612648" y="178307"/>
                </a:lnTo>
                <a:lnTo>
                  <a:pt x="612648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6528816" y="4692396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60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7776971" y="4047693"/>
            <a:ext cx="996950" cy="508634"/>
            <a:chOff x="7776971" y="4047693"/>
            <a:chExt cx="996950" cy="508634"/>
          </a:xfrm>
        </p:grpSpPr>
        <p:pic>
          <p:nvPicPr>
            <p:cNvPr id="101" name="object 10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6971" y="4088942"/>
              <a:ext cx="996353" cy="36850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459" y="4047693"/>
              <a:ext cx="807364" cy="508558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36407" y="4128516"/>
              <a:ext cx="886968" cy="260604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7836407" y="4120388"/>
            <a:ext cx="8782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7276845" y="4695190"/>
            <a:ext cx="636270" cy="599440"/>
            <a:chOff x="7276845" y="4695190"/>
            <a:chExt cx="636270" cy="599440"/>
          </a:xfrm>
        </p:grpSpPr>
        <p:sp>
          <p:nvSpPr>
            <p:cNvPr id="106" name="object 106"/>
            <p:cNvSpPr/>
            <p:nvPr/>
          </p:nvSpPr>
          <p:spPr>
            <a:xfrm>
              <a:off x="7283195" y="4701540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83195" y="4701540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7289292" y="4884420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6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283195" y="4701540"/>
            <a:ext cx="612775" cy="177165"/>
          </a:xfrm>
          <a:custGeom>
            <a:avLst/>
            <a:gdLst/>
            <a:ahLst/>
            <a:cxnLst/>
            <a:rect l="l" t="t" r="r" b="b"/>
            <a:pathLst>
              <a:path w="612775" h="177164">
                <a:moveTo>
                  <a:pt x="0" y="176783"/>
                </a:moveTo>
                <a:lnTo>
                  <a:pt x="612648" y="176783"/>
                </a:lnTo>
                <a:lnTo>
                  <a:pt x="612648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7289292" y="4707635"/>
            <a:ext cx="605790" cy="1651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8025130" y="4695190"/>
            <a:ext cx="636270" cy="599440"/>
            <a:chOff x="8025130" y="4695190"/>
            <a:chExt cx="636270" cy="599440"/>
          </a:xfrm>
        </p:grpSpPr>
        <p:sp>
          <p:nvSpPr>
            <p:cNvPr id="112" name="object 112"/>
            <p:cNvSpPr/>
            <p:nvPr/>
          </p:nvSpPr>
          <p:spPr>
            <a:xfrm>
              <a:off x="8031480" y="4701540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031480" y="4701540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8037576" y="4884420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92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6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8031480" y="4701540"/>
            <a:ext cx="611505" cy="177165"/>
          </a:xfrm>
          <a:custGeom>
            <a:avLst/>
            <a:gdLst/>
            <a:ahLst/>
            <a:cxnLst/>
            <a:rect l="l" t="t" r="r" b="b"/>
            <a:pathLst>
              <a:path w="611504" h="177164">
                <a:moveTo>
                  <a:pt x="0" y="176783"/>
                </a:moveTo>
                <a:lnTo>
                  <a:pt x="611124" y="176783"/>
                </a:lnTo>
                <a:lnTo>
                  <a:pt x="611124" y="0"/>
                </a:lnTo>
                <a:lnTo>
                  <a:pt x="0" y="0"/>
                </a:lnTo>
                <a:lnTo>
                  <a:pt x="0" y="176783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037576" y="4707635"/>
            <a:ext cx="605155" cy="16510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965950" y="5400802"/>
            <a:ext cx="636270" cy="599440"/>
            <a:chOff x="6965950" y="5400802"/>
            <a:chExt cx="636270" cy="599440"/>
          </a:xfrm>
        </p:grpSpPr>
        <p:sp>
          <p:nvSpPr>
            <p:cNvPr id="118" name="object 118"/>
            <p:cNvSpPr/>
            <p:nvPr/>
          </p:nvSpPr>
          <p:spPr>
            <a:xfrm>
              <a:off x="6972300" y="5407152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972300" y="5407152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978395" y="5591555"/>
            <a:ext cx="61150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972300" y="5407152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978395" y="5413247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7778242" y="5400802"/>
            <a:ext cx="636270" cy="599440"/>
            <a:chOff x="7778242" y="5400802"/>
            <a:chExt cx="636270" cy="599440"/>
          </a:xfrm>
        </p:grpSpPr>
        <p:sp>
          <p:nvSpPr>
            <p:cNvPr id="124" name="object 124"/>
            <p:cNvSpPr/>
            <p:nvPr/>
          </p:nvSpPr>
          <p:spPr>
            <a:xfrm>
              <a:off x="7784592" y="5407152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7784592" y="5407152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7790688" y="5591555"/>
            <a:ext cx="61150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7" name="object 127"/>
          <p:cNvSpPr/>
          <p:nvPr/>
        </p:nvSpPr>
        <p:spPr>
          <a:xfrm>
            <a:off x="7784592" y="5407152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7790688" y="5413247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8989821" y="4105402"/>
            <a:ext cx="2347595" cy="1983739"/>
            <a:chOff x="8989821" y="4105402"/>
            <a:chExt cx="2347595" cy="1983739"/>
          </a:xfrm>
        </p:grpSpPr>
        <p:sp>
          <p:nvSpPr>
            <p:cNvPr id="130" name="object 130"/>
            <p:cNvSpPr/>
            <p:nvPr/>
          </p:nvSpPr>
          <p:spPr>
            <a:xfrm>
              <a:off x="8996171" y="4111752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8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4768" y="1970532"/>
                  </a:lnTo>
                  <a:lnTo>
                    <a:pt x="2334768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8996171" y="4111752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2"/>
                  </a:moveTo>
                  <a:lnTo>
                    <a:pt x="2334768" y="1970532"/>
                  </a:lnTo>
                  <a:lnTo>
                    <a:pt x="2334768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9086850" y="4112767"/>
            <a:ext cx="8166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30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9086850" y="4310888"/>
            <a:ext cx="104521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Memory: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32GB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34" name="object 134"/>
          <p:cNvGrpSpPr/>
          <p:nvPr/>
        </p:nvGrpSpPr>
        <p:grpSpPr>
          <a:xfrm>
            <a:off x="9126981" y="4663185"/>
            <a:ext cx="636270" cy="601345"/>
            <a:chOff x="9126981" y="4663185"/>
            <a:chExt cx="636270" cy="601345"/>
          </a:xfrm>
        </p:grpSpPr>
        <p:sp>
          <p:nvSpPr>
            <p:cNvPr id="135" name="object 135"/>
            <p:cNvSpPr/>
            <p:nvPr/>
          </p:nvSpPr>
          <p:spPr>
            <a:xfrm>
              <a:off x="9133331" y="4669535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62331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623316" y="588263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9133331" y="4669535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0" y="588263"/>
                  </a:moveTo>
                  <a:lnTo>
                    <a:pt x="623316" y="588263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7" name="object 137"/>
          <p:cNvSpPr txBox="1"/>
          <p:nvPr/>
        </p:nvSpPr>
        <p:spPr>
          <a:xfrm>
            <a:off x="9139428" y="4853940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9133331" y="4669535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7"/>
                </a:moveTo>
                <a:lnTo>
                  <a:pt x="612648" y="178307"/>
                </a:lnTo>
                <a:lnTo>
                  <a:pt x="612648" y="0"/>
                </a:lnTo>
                <a:lnTo>
                  <a:pt x="0" y="0"/>
                </a:lnTo>
                <a:lnTo>
                  <a:pt x="0" y="178307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 txBox="1"/>
          <p:nvPr/>
        </p:nvSpPr>
        <p:spPr>
          <a:xfrm>
            <a:off x="9139428" y="4675632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6205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0" name="object 140"/>
          <p:cNvGrpSpPr/>
          <p:nvPr/>
        </p:nvGrpSpPr>
        <p:grpSpPr>
          <a:xfrm>
            <a:off x="10389107" y="4029430"/>
            <a:ext cx="996950" cy="510540"/>
            <a:chOff x="10389107" y="4029430"/>
            <a:chExt cx="996950" cy="510540"/>
          </a:xfrm>
        </p:grpSpPr>
        <p:pic>
          <p:nvPicPr>
            <p:cNvPr id="141" name="object 1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9107" y="4072140"/>
              <a:ext cx="996353" cy="367017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82071" y="4029430"/>
              <a:ext cx="807364" cy="510057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48543" y="4111752"/>
              <a:ext cx="886968" cy="259080"/>
            </a:xfrm>
            <a:prstGeom prst="rect">
              <a:avLst/>
            </a:prstGeom>
          </p:spPr>
        </p:pic>
      </p:grpSp>
      <p:sp>
        <p:nvSpPr>
          <p:cNvPr id="144" name="object 144"/>
          <p:cNvSpPr txBox="1"/>
          <p:nvPr/>
        </p:nvSpPr>
        <p:spPr>
          <a:xfrm>
            <a:off x="10448543" y="4103370"/>
            <a:ext cx="876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45" name="object 145"/>
          <p:cNvGrpSpPr/>
          <p:nvPr/>
        </p:nvGrpSpPr>
        <p:grpSpPr>
          <a:xfrm>
            <a:off x="9888981" y="4676902"/>
            <a:ext cx="636270" cy="601345"/>
            <a:chOff x="9888981" y="4676902"/>
            <a:chExt cx="636270" cy="601345"/>
          </a:xfrm>
        </p:grpSpPr>
        <p:sp>
          <p:nvSpPr>
            <p:cNvPr id="146" name="object 146"/>
            <p:cNvSpPr/>
            <p:nvPr/>
          </p:nvSpPr>
          <p:spPr>
            <a:xfrm>
              <a:off x="9895331" y="4683252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623316" y="0"/>
                  </a:moveTo>
                  <a:lnTo>
                    <a:pt x="0" y="0"/>
                  </a:lnTo>
                  <a:lnTo>
                    <a:pt x="0" y="588264"/>
                  </a:lnTo>
                  <a:lnTo>
                    <a:pt x="623316" y="588264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9895331" y="4683252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0" y="588264"/>
                  </a:moveTo>
                  <a:lnTo>
                    <a:pt x="623316" y="588264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9901428" y="4867655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9" name="object 149"/>
          <p:cNvSpPr/>
          <p:nvPr/>
        </p:nvSpPr>
        <p:spPr>
          <a:xfrm>
            <a:off x="9895331" y="4683252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5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9901428" y="4689347"/>
            <a:ext cx="605155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10635742" y="4676902"/>
            <a:ext cx="636270" cy="601345"/>
            <a:chOff x="10635742" y="4676902"/>
            <a:chExt cx="636270" cy="601345"/>
          </a:xfrm>
        </p:grpSpPr>
        <p:sp>
          <p:nvSpPr>
            <p:cNvPr id="152" name="object 152"/>
            <p:cNvSpPr/>
            <p:nvPr/>
          </p:nvSpPr>
          <p:spPr>
            <a:xfrm>
              <a:off x="10642092" y="4683252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623316" y="0"/>
                  </a:moveTo>
                  <a:lnTo>
                    <a:pt x="0" y="0"/>
                  </a:lnTo>
                  <a:lnTo>
                    <a:pt x="0" y="588264"/>
                  </a:lnTo>
                  <a:lnTo>
                    <a:pt x="623316" y="588264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10642092" y="4683252"/>
              <a:ext cx="623570" cy="588645"/>
            </a:xfrm>
            <a:custGeom>
              <a:avLst/>
              <a:gdLst/>
              <a:ahLst/>
              <a:cxnLst/>
              <a:rect l="l" t="t" r="r" b="b"/>
              <a:pathLst>
                <a:path w="623570" h="588645">
                  <a:moveTo>
                    <a:pt x="0" y="588264"/>
                  </a:moveTo>
                  <a:lnTo>
                    <a:pt x="623316" y="588264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826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10648188" y="4867655"/>
            <a:ext cx="61150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128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5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0642092" y="4683252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5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 txBox="1"/>
          <p:nvPr/>
        </p:nvSpPr>
        <p:spPr>
          <a:xfrm>
            <a:off x="10648188" y="4689347"/>
            <a:ext cx="605155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4935">
              <a:lnSpc>
                <a:spcPts val="125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7" name="object 157"/>
          <p:cNvGrpSpPr/>
          <p:nvPr/>
        </p:nvGrpSpPr>
        <p:grpSpPr>
          <a:xfrm>
            <a:off x="9576561" y="5384038"/>
            <a:ext cx="636270" cy="599440"/>
            <a:chOff x="9576561" y="5384038"/>
            <a:chExt cx="636270" cy="599440"/>
          </a:xfrm>
        </p:grpSpPr>
        <p:sp>
          <p:nvSpPr>
            <p:cNvPr id="158" name="object 158"/>
            <p:cNvSpPr/>
            <p:nvPr/>
          </p:nvSpPr>
          <p:spPr>
            <a:xfrm>
              <a:off x="9582911" y="5390388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9582911" y="5390388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160"/>
          <p:cNvSpPr txBox="1"/>
          <p:nvPr/>
        </p:nvSpPr>
        <p:spPr>
          <a:xfrm>
            <a:off x="9589007" y="5574791"/>
            <a:ext cx="61150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1" name="object 161"/>
          <p:cNvSpPr/>
          <p:nvPr/>
        </p:nvSpPr>
        <p:spPr>
          <a:xfrm>
            <a:off x="9582911" y="5390388"/>
            <a:ext cx="612775" cy="178435"/>
          </a:xfrm>
          <a:custGeom>
            <a:avLst/>
            <a:gdLst/>
            <a:ahLst/>
            <a:cxnLst/>
            <a:rect l="l" t="t" r="r" b="b"/>
            <a:pathLst>
              <a:path w="612775" h="178435">
                <a:moveTo>
                  <a:pt x="0" y="178308"/>
                </a:moveTo>
                <a:lnTo>
                  <a:pt x="612648" y="178308"/>
                </a:lnTo>
                <a:lnTo>
                  <a:pt x="612648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 txBox="1"/>
          <p:nvPr/>
        </p:nvSpPr>
        <p:spPr>
          <a:xfrm>
            <a:off x="9589007" y="5396484"/>
            <a:ext cx="605790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0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10390378" y="5384038"/>
            <a:ext cx="636270" cy="599440"/>
            <a:chOff x="10390378" y="5384038"/>
            <a:chExt cx="636270" cy="599440"/>
          </a:xfrm>
        </p:grpSpPr>
        <p:sp>
          <p:nvSpPr>
            <p:cNvPr id="164" name="object 164"/>
            <p:cNvSpPr/>
            <p:nvPr/>
          </p:nvSpPr>
          <p:spPr>
            <a:xfrm>
              <a:off x="10396728" y="5390388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623316" y="0"/>
                  </a:moveTo>
                  <a:lnTo>
                    <a:pt x="0" y="0"/>
                  </a:lnTo>
                  <a:lnTo>
                    <a:pt x="0" y="586740"/>
                  </a:lnTo>
                  <a:lnTo>
                    <a:pt x="623316" y="586740"/>
                  </a:lnTo>
                  <a:lnTo>
                    <a:pt x="6233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0396728" y="5390388"/>
              <a:ext cx="623570" cy="586740"/>
            </a:xfrm>
            <a:custGeom>
              <a:avLst/>
              <a:gdLst/>
              <a:ahLst/>
              <a:cxnLst/>
              <a:rect l="l" t="t" r="r" b="b"/>
              <a:pathLst>
                <a:path w="623570" h="586739">
                  <a:moveTo>
                    <a:pt x="0" y="586740"/>
                  </a:moveTo>
                  <a:lnTo>
                    <a:pt x="623316" y="586740"/>
                  </a:lnTo>
                  <a:lnTo>
                    <a:pt x="623316" y="0"/>
                  </a:lnTo>
                  <a:lnTo>
                    <a:pt x="0" y="0"/>
                  </a:lnTo>
                  <a:lnTo>
                    <a:pt x="0" y="586740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10402823" y="5574791"/>
            <a:ext cx="611505" cy="396240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12065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950"/>
              </a:spcBef>
            </a:pPr>
            <a:r>
              <a:rPr sz="1500" b="1" spc="-30" dirty="0">
                <a:latin typeface="Calibri"/>
                <a:cs typeface="Calibri"/>
              </a:rPr>
              <a:t>Task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7" name="object 167"/>
          <p:cNvSpPr/>
          <p:nvPr/>
        </p:nvSpPr>
        <p:spPr>
          <a:xfrm>
            <a:off x="10396728" y="5390388"/>
            <a:ext cx="611505" cy="178435"/>
          </a:xfrm>
          <a:custGeom>
            <a:avLst/>
            <a:gdLst/>
            <a:ahLst/>
            <a:cxnLst/>
            <a:rect l="l" t="t" r="r" b="b"/>
            <a:pathLst>
              <a:path w="611504" h="178435">
                <a:moveTo>
                  <a:pt x="0" y="178308"/>
                </a:moveTo>
                <a:lnTo>
                  <a:pt x="611124" y="178308"/>
                </a:lnTo>
                <a:lnTo>
                  <a:pt x="611124" y="0"/>
                </a:lnTo>
                <a:lnTo>
                  <a:pt x="0" y="0"/>
                </a:lnTo>
                <a:lnTo>
                  <a:pt x="0" y="178308"/>
                </a:lnTo>
                <a:close/>
              </a:path>
            </a:pathLst>
          </a:custGeom>
          <a:ln w="12191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 txBox="1"/>
          <p:nvPr/>
        </p:nvSpPr>
        <p:spPr>
          <a:xfrm>
            <a:off x="10402823" y="5396484"/>
            <a:ext cx="605155" cy="16637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50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13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724" y="306070"/>
            <a:ext cx="531622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Let’s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</a:t>
            </a:r>
            <a:r>
              <a:rPr sz="1800" spc="-5" dirty="0">
                <a:latin typeface="Calibri"/>
                <a:cs typeface="Calibri"/>
              </a:rPr>
              <a:t> how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5" dirty="0">
                <a:latin typeface="Calibri"/>
                <a:cs typeface="Calibri"/>
              </a:rPr>
              <a:t> options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spark-submit: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spark2-submit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--master &lt;master-url&gt;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--deploy-mode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&lt;deploy-mode&gt;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--conf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&lt;key&lt;=&lt;value&gt;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--driver-memory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2G\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--executor-memory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64G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--executor-cores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1800" spc="3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--num-executors</a:t>
            </a:r>
            <a:r>
              <a:rPr sz="1800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10\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--jars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&lt;comma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separated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dependencies&gt;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--packages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&lt;package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--py-files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\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&lt;application&gt;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&lt;application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args&gt;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3716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20" y="1434083"/>
            <a:ext cx="7790815" cy="22161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Times New Roman"/>
              <a:cs typeface="Times New Roman"/>
            </a:endParaRPr>
          </a:p>
          <a:p>
            <a:pPr marL="687070">
              <a:lnSpc>
                <a:spcPct val="100000"/>
              </a:lnSpc>
            </a:pPr>
            <a:r>
              <a:rPr sz="4800" b="0" spc="-20" dirty="0">
                <a:latin typeface="Calibri"/>
                <a:cs typeface="Calibri"/>
              </a:rPr>
              <a:t>Parallelism</a:t>
            </a:r>
            <a:r>
              <a:rPr sz="4800" b="0" spc="-55" dirty="0">
                <a:latin typeface="Calibri"/>
                <a:cs typeface="Calibri"/>
              </a:rPr>
              <a:t> </a:t>
            </a:r>
            <a:r>
              <a:rPr sz="4800" b="0" spc="-15" dirty="0">
                <a:latin typeface="Calibri"/>
                <a:cs typeface="Calibri"/>
              </a:rPr>
              <a:t>Configurations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44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9999" y="304291"/>
            <a:ext cx="992378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As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shuffle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re-partitions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below </a:t>
            </a:r>
            <a:r>
              <a:rPr sz="1500" spc="-5" dirty="0">
                <a:latin typeface="Calibri"/>
                <a:cs typeface="Calibri"/>
              </a:rPr>
              <a:t>two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configurations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control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shuffle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creates.</a:t>
            </a:r>
            <a:endParaRPr sz="1500" dirty="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spark.default.parallelism</a:t>
            </a:r>
            <a:endParaRPr sz="1500" dirty="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spark.sql.shuffle.partitions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spark.default.parallelism</a:t>
            </a:r>
            <a:r>
              <a:rPr sz="1500" b="1" spc="-7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:</a:t>
            </a:r>
            <a:endParaRPr sz="1500" dirty="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Only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applicable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RDD.</a:t>
            </a:r>
            <a:endParaRPr sz="1500" dirty="0">
              <a:latin typeface="Calibri"/>
              <a:cs typeface="Calibri"/>
            </a:endParaRPr>
          </a:p>
          <a:p>
            <a:pPr marL="756285" indent="-28765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Default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number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-5" dirty="0">
                <a:latin typeface="Calibri"/>
                <a:cs typeface="Calibri"/>
              </a:rPr>
              <a:t> on</a:t>
            </a:r>
            <a:r>
              <a:rPr sz="1500" dirty="0">
                <a:latin typeface="Calibri"/>
                <a:cs typeface="Calibri"/>
              </a:rPr>
              <a:t> all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nodes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cluster.</a:t>
            </a:r>
            <a:endParaRPr sz="1500" dirty="0">
              <a:latin typeface="Calibri"/>
              <a:cs typeface="Calibri"/>
            </a:endParaRPr>
          </a:p>
          <a:p>
            <a:pPr marL="684530" marR="367030" indent="-21526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/>
              <a:t>	</a:t>
            </a:r>
            <a:r>
              <a:rPr sz="1500" dirty="0">
                <a:latin typeface="Calibri"/>
                <a:cs typeface="Calibri"/>
              </a:rPr>
              <a:t>RDD </a:t>
            </a:r>
            <a:r>
              <a:rPr sz="1500" spc="-5" dirty="0">
                <a:latin typeface="Calibri"/>
                <a:cs typeface="Calibri"/>
              </a:rPr>
              <a:t>wider </a:t>
            </a:r>
            <a:r>
              <a:rPr sz="1500" spc="-10" dirty="0">
                <a:latin typeface="Calibri"/>
                <a:cs typeface="Calibri"/>
              </a:rPr>
              <a:t>transformations </a:t>
            </a:r>
            <a:r>
              <a:rPr sz="1500" spc="-15" dirty="0">
                <a:latin typeface="Calibri"/>
                <a:cs typeface="Calibri"/>
              </a:rPr>
              <a:t>like </a:t>
            </a:r>
            <a:r>
              <a:rPr sz="1500" spc="-5" dirty="0">
                <a:latin typeface="Calibri"/>
                <a:cs typeface="Calibri"/>
              </a:rPr>
              <a:t>reduceByKey(), </a:t>
            </a:r>
            <a:r>
              <a:rPr sz="1500" spc="-10" dirty="0">
                <a:latin typeface="Calibri"/>
                <a:cs typeface="Calibri"/>
              </a:rPr>
              <a:t>groupByKey(), </a:t>
            </a:r>
            <a:r>
              <a:rPr sz="1500" spc="-5" dirty="0">
                <a:latin typeface="Calibri"/>
                <a:cs typeface="Calibri"/>
              </a:rPr>
              <a:t>join() triggers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shuffling. </a:t>
            </a:r>
            <a:r>
              <a:rPr sz="1500" dirty="0">
                <a:latin typeface="Calibri"/>
                <a:cs typeface="Calibri"/>
              </a:rPr>
              <a:t>Prior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using </a:t>
            </a:r>
            <a:r>
              <a:rPr sz="1500" dirty="0">
                <a:latin typeface="Calibri"/>
                <a:cs typeface="Calibri"/>
              </a:rPr>
              <a:t>these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operations,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below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code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set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desired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shuffle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operations.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Change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accordingly. </a:t>
            </a:r>
            <a:r>
              <a:rPr sz="1500" spc="-10" dirty="0">
                <a:latin typeface="Calibri"/>
                <a:cs typeface="Calibri"/>
              </a:rPr>
              <a:t> spark.conf.set("spark.default.parallelism",150)</a:t>
            </a:r>
            <a:endParaRPr sz="1500" dirty="0">
              <a:latin typeface="Calibri"/>
              <a:cs typeface="Calibri"/>
            </a:endParaRPr>
          </a:p>
          <a:p>
            <a:pPr marL="68453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alibri"/>
                <a:cs typeface="Calibri"/>
              </a:rPr>
              <a:t>spark.conf.get("spark.default.parallelism")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68453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Ex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</a:p>
          <a:p>
            <a:pPr marL="770255" marR="453326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pyspark2 --master yarn </a:t>
            </a:r>
            <a:r>
              <a:rPr sz="1500" spc="-10" dirty="0">
                <a:latin typeface="Calibri"/>
                <a:cs typeface="Calibri"/>
              </a:rPr>
              <a:t>--conf </a:t>
            </a:r>
            <a:r>
              <a:rPr sz="1500" spc="-5" dirty="0">
                <a:latin typeface="Calibri"/>
                <a:cs typeface="Calibri"/>
              </a:rPr>
              <a:t>spark.default.parallelism=150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rdd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sc.parallelize(range(1000))</a:t>
            </a:r>
            <a:endParaRPr sz="1500" dirty="0">
              <a:latin typeface="Calibri"/>
              <a:cs typeface="Calibri"/>
            </a:endParaRPr>
          </a:p>
          <a:p>
            <a:pPr marL="770255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rdd.getNumPartitions()</a:t>
            </a:r>
            <a:endParaRPr sz="1500" dirty="0">
              <a:latin typeface="Calibri"/>
              <a:cs typeface="Calibri"/>
            </a:endParaRPr>
          </a:p>
          <a:p>
            <a:pPr marL="77025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150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0325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769" y="263144"/>
            <a:ext cx="9318625" cy="322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spark.sql.shuffle.partitions: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Only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applicable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DataFrames.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Default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200.</a:t>
            </a:r>
            <a:endParaRPr sz="1500" dirty="0">
              <a:latin typeface="Calibri"/>
              <a:cs typeface="Calibri"/>
            </a:endParaRPr>
          </a:p>
          <a:p>
            <a:pPr marL="727710" marR="5080" indent="-25844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dirty="0"/>
              <a:t>	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DataFrame,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wider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transformations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groupBy(),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join()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triggers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data </a:t>
            </a:r>
            <a:r>
              <a:rPr sz="1500" spc="-5" dirty="0">
                <a:latin typeface="Calibri"/>
                <a:cs typeface="Calibri"/>
              </a:rPr>
              <a:t>shuffling </a:t>
            </a:r>
            <a:r>
              <a:rPr sz="1500" dirty="0">
                <a:latin typeface="Calibri"/>
                <a:cs typeface="Calibri"/>
              </a:rPr>
              <a:t>hence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result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these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transformations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results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partition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same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value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set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spark.sql.shuffle.partitions.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spark.conf.get("spark.sql.shuffle.partitions")</a:t>
            </a:r>
            <a:endParaRPr sz="1500" dirty="0">
              <a:latin typeface="Calibri"/>
              <a:cs typeface="Calibri"/>
            </a:endParaRPr>
          </a:p>
          <a:p>
            <a:pPr marL="72771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Ex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</a:p>
          <a:p>
            <a:pPr marL="855344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data=(('Ram',1),('Raj',2),('Ram',1),('Joann',4),('Raj',2),('Robert',5),('Reid',6),('Sam',7))</a:t>
            </a:r>
            <a:endParaRPr sz="1500" dirty="0">
              <a:latin typeface="Calibri"/>
              <a:cs typeface="Calibri"/>
            </a:endParaRPr>
          </a:p>
          <a:p>
            <a:pPr marL="855344" marR="3774440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df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6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spark.createDataFrame(data=data,schema=('name','id'))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df.rdd.getNumPartitions()</a:t>
            </a:r>
            <a:endParaRPr sz="1500" dirty="0">
              <a:latin typeface="Calibri"/>
              <a:cs typeface="Calibri"/>
            </a:endParaRPr>
          </a:p>
          <a:p>
            <a:pPr marL="855344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2</a:t>
            </a:r>
          </a:p>
          <a:p>
            <a:pPr marL="8128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df1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=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df.groupBy("name").count()</a:t>
            </a:r>
            <a:endParaRPr sz="1500" dirty="0">
              <a:latin typeface="Calibri"/>
              <a:cs typeface="Calibri"/>
            </a:endParaRPr>
          </a:p>
          <a:p>
            <a:pPr marL="812800" marR="639953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d</a:t>
            </a:r>
            <a:r>
              <a:rPr sz="1500" spc="-5" dirty="0">
                <a:latin typeface="Calibri"/>
                <a:cs typeface="Calibri"/>
              </a:rPr>
              <a:t>f</a:t>
            </a:r>
            <a:r>
              <a:rPr sz="1500" spc="-10" dirty="0">
                <a:latin typeface="Calibri"/>
                <a:cs typeface="Calibri"/>
              </a:rPr>
              <a:t>1</a:t>
            </a:r>
            <a:r>
              <a:rPr sz="1500" dirty="0">
                <a:latin typeface="Calibri"/>
                <a:cs typeface="Calibri"/>
              </a:rPr>
              <a:t>.</a:t>
            </a:r>
            <a:r>
              <a:rPr sz="1500" spc="-20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dd</a:t>
            </a:r>
            <a:r>
              <a:rPr sz="1500" spc="15" dirty="0">
                <a:latin typeface="Calibri"/>
                <a:cs typeface="Calibri"/>
              </a:rPr>
              <a:t>.</a:t>
            </a:r>
            <a:r>
              <a:rPr sz="1500" spc="-15" dirty="0">
                <a:latin typeface="Calibri"/>
                <a:cs typeface="Calibri"/>
              </a:rPr>
              <a:t>ge</a:t>
            </a:r>
            <a:r>
              <a:rPr sz="1500" dirty="0">
                <a:latin typeface="Calibri"/>
                <a:cs typeface="Calibri"/>
              </a:rPr>
              <a:t>tN</a:t>
            </a:r>
            <a:r>
              <a:rPr sz="1500" spc="5" dirty="0">
                <a:latin typeface="Calibri"/>
                <a:cs typeface="Calibri"/>
              </a:rPr>
              <a:t>u</a:t>
            </a:r>
            <a:r>
              <a:rPr sz="1500" dirty="0">
                <a:latin typeface="Calibri"/>
                <a:cs typeface="Calibri"/>
              </a:rPr>
              <a:t>m</a:t>
            </a:r>
            <a:r>
              <a:rPr sz="1500" spc="-30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ar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itions()  </a:t>
            </a:r>
            <a:r>
              <a:rPr sz="1500" spc="-5" dirty="0">
                <a:latin typeface="Calibri"/>
                <a:cs typeface="Calibri"/>
              </a:rPr>
              <a:t>200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753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20" y="1434083"/>
            <a:ext cx="7790815" cy="22161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800" b="0" dirty="0">
                <a:latin typeface="Calibri"/>
                <a:cs typeface="Calibri"/>
              </a:rPr>
              <a:t>Memory</a:t>
            </a:r>
            <a:r>
              <a:rPr sz="4800" b="0" spc="-30" dirty="0">
                <a:latin typeface="Calibri"/>
                <a:cs typeface="Calibri"/>
              </a:rPr>
              <a:t> </a:t>
            </a:r>
            <a:r>
              <a:rPr sz="4800" b="0" spc="-10" dirty="0">
                <a:latin typeface="Calibri"/>
                <a:cs typeface="Calibri"/>
              </a:rPr>
              <a:t>Management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75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77002" y="3549141"/>
            <a:ext cx="1920875" cy="1989455"/>
            <a:chOff x="5477002" y="3549141"/>
            <a:chExt cx="1920875" cy="1989455"/>
          </a:xfrm>
        </p:grpSpPr>
        <p:sp>
          <p:nvSpPr>
            <p:cNvPr id="3" name="object 3"/>
            <p:cNvSpPr/>
            <p:nvPr/>
          </p:nvSpPr>
          <p:spPr>
            <a:xfrm>
              <a:off x="5483352" y="3555491"/>
              <a:ext cx="1908175" cy="1976755"/>
            </a:xfrm>
            <a:custGeom>
              <a:avLst/>
              <a:gdLst/>
              <a:ahLst/>
              <a:cxnLst/>
              <a:rect l="l" t="t" r="r" b="b"/>
              <a:pathLst>
                <a:path w="1908175" h="1976754">
                  <a:moveTo>
                    <a:pt x="1908048" y="0"/>
                  </a:moveTo>
                  <a:lnTo>
                    <a:pt x="0" y="0"/>
                  </a:lnTo>
                  <a:lnTo>
                    <a:pt x="0" y="1976627"/>
                  </a:lnTo>
                  <a:lnTo>
                    <a:pt x="1908048" y="1976627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83352" y="3555491"/>
              <a:ext cx="1908175" cy="1976755"/>
            </a:xfrm>
            <a:custGeom>
              <a:avLst/>
              <a:gdLst/>
              <a:ahLst/>
              <a:cxnLst/>
              <a:rect l="l" t="t" r="r" b="b"/>
              <a:pathLst>
                <a:path w="1908175" h="1976754">
                  <a:moveTo>
                    <a:pt x="0" y="1976627"/>
                  </a:moveTo>
                  <a:lnTo>
                    <a:pt x="1908048" y="1976627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197662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0804" y="4210811"/>
              <a:ext cx="1623059" cy="12237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670803" y="4210811"/>
            <a:ext cx="1623060" cy="12242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1495"/>
              </a:lnSpc>
            </a:pPr>
            <a:r>
              <a:rPr sz="1300" spc="-10" dirty="0">
                <a:latin typeface="Calibri"/>
                <a:cs typeface="Calibri"/>
              </a:rPr>
              <a:t>Container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01367" y="2135123"/>
            <a:ext cx="1363980" cy="7772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01367" y="2135123"/>
            <a:ext cx="1363980" cy="77724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1920" y="2141220"/>
            <a:ext cx="1363979" cy="7772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31920" y="2141220"/>
            <a:ext cx="1363980" cy="77724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264795" marR="248920" indent="-7620">
              <a:lnSpc>
                <a:spcPct val="100000"/>
              </a:lnSpc>
              <a:spcBef>
                <a:spcPts val="785"/>
              </a:spcBef>
            </a:pP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ou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e  Manager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165982" y="2492120"/>
            <a:ext cx="4085590" cy="2868295"/>
            <a:chOff x="3165982" y="2492120"/>
            <a:chExt cx="4085590" cy="2868295"/>
          </a:xfrm>
        </p:grpSpPr>
        <p:sp>
          <p:nvSpPr>
            <p:cNvPr id="12" name="object 12"/>
            <p:cNvSpPr/>
            <p:nvPr/>
          </p:nvSpPr>
          <p:spPr>
            <a:xfrm>
              <a:off x="5719572" y="4660391"/>
              <a:ext cx="1525905" cy="693420"/>
            </a:xfrm>
            <a:custGeom>
              <a:avLst/>
              <a:gdLst/>
              <a:ahLst/>
              <a:cxnLst/>
              <a:rect l="l" t="t" r="r" b="b"/>
              <a:pathLst>
                <a:path w="1525904" h="693420">
                  <a:moveTo>
                    <a:pt x="1525524" y="0"/>
                  </a:moveTo>
                  <a:lnTo>
                    <a:pt x="0" y="0"/>
                  </a:lnTo>
                  <a:lnTo>
                    <a:pt x="0" y="693419"/>
                  </a:lnTo>
                  <a:lnTo>
                    <a:pt x="1525524" y="693419"/>
                  </a:lnTo>
                  <a:lnTo>
                    <a:pt x="15255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9572" y="4660391"/>
              <a:ext cx="1525905" cy="693420"/>
            </a:xfrm>
            <a:custGeom>
              <a:avLst/>
              <a:gdLst/>
              <a:ahLst/>
              <a:cxnLst/>
              <a:rect l="l" t="t" r="r" b="b"/>
              <a:pathLst>
                <a:path w="1525904" h="693420">
                  <a:moveTo>
                    <a:pt x="0" y="693419"/>
                  </a:moveTo>
                  <a:lnTo>
                    <a:pt x="1525524" y="693419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693419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65982" y="2492120"/>
              <a:ext cx="767715" cy="76200"/>
            </a:xfrm>
            <a:custGeom>
              <a:avLst/>
              <a:gdLst/>
              <a:ahLst/>
              <a:cxnLst/>
              <a:rect l="l" t="t" r="r" b="b"/>
              <a:pathLst>
                <a:path w="767714" h="76200">
                  <a:moveTo>
                    <a:pt x="691642" y="0"/>
                  </a:moveTo>
                  <a:lnTo>
                    <a:pt x="691406" y="28215"/>
                  </a:lnTo>
                  <a:lnTo>
                    <a:pt x="704088" y="28320"/>
                  </a:lnTo>
                  <a:lnTo>
                    <a:pt x="703961" y="48132"/>
                  </a:lnTo>
                  <a:lnTo>
                    <a:pt x="691240" y="48132"/>
                  </a:lnTo>
                  <a:lnTo>
                    <a:pt x="691007" y="76200"/>
                  </a:lnTo>
                  <a:lnTo>
                    <a:pt x="748377" y="48132"/>
                  </a:lnTo>
                  <a:lnTo>
                    <a:pt x="703961" y="48132"/>
                  </a:lnTo>
                  <a:lnTo>
                    <a:pt x="748593" y="48027"/>
                  </a:lnTo>
                  <a:lnTo>
                    <a:pt x="767588" y="38734"/>
                  </a:lnTo>
                  <a:lnTo>
                    <a:pt x="691642" y="0"/>
                  </a:lnTo>
                  <a:close/>
                </a:path>
                <a:path w="767714" h="76200">
                  <a:moveTo>
                    <a:pt x="691406" y="28215"/>
                  </a:moveTo>
                  <a:lnTo>
                    <a:pt x="691241" y="48027"/>
                  </a:lnTo>
                  <a:lnTo>
                    <a:pt x="703961" y="48132"/>
                  </a:lnTo>
                  <a:lnTo>
                    <a:pt x="704088" y="28320"/>
                  </a:lnTo>
                  <a:lnTo>
                    <a:pt x="691406" y="28215"/>
                  </a:lnTo>
                  <a:close/>
                </a:path>
                <a:path w="767714" h="76200">
                  <a:moveTo>
                    <a:pt x="254" y="22478"/>
                  </a:moveTo>
                  <a:lnTo>
                    <a:pt x="0" y="42290"/>
                  </a:lnTo>
                  <a:lnTo>
                    <a:pt x="691241" y="48027"/>
                  </a:lnTo>
                  <a:lnTo>
                    <a:pt x="691406" y="28215"/>
                  </a:lnTo>
                  <a:lnTo>
                    <a:pt x="254" y="22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89598" y="4710429"/>
            <a:ext cx="597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40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98565" y="5036565"/>
            <a:ext cx="1320800" cy="243204"/>
            <a:chOff x="5798565" y="5036565"/>
            <a:chExt cx="1320800" cy="243204"/>
          </a:xfrm>
        </p:grpSpPr>
        <p:sp>
          <p:nvSpPr>
            <p:cNvPr id="17" name="object 17"/>
            <p:cNvSpPr/>
            <p:nvPr/>
          </p:nvSpPr>
          <p:spPr>
            <a:xfrm>
              <a:off x="5804915" y="5042915"/>
              <a:ext cx="596265" cy="230504"/>
            </a:xfrm>
            <a:custGeom>
              <a:avLst/>
              <a:gdLst/>
              <a:ahLst/>
              <a:cxnLst/>
              <a:rect l="l" t="t" r="r" b="b"/>
              <a:pathLst>
                <a:path w="596264" h="230504">
                  <a:moveTo>
                    <a:pt x="557530" y="0"/>
                  </a:moveTo>
                  <a:lnTo>
                    <a:pt x="38354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4" y="230123"/>
                  </a:lnTo>
                  <a:lnTo>
                    <a:pt x="557530" y="230123"/>
                  </a:lnTo>
                  <a:lnTo>
                    <a:pt x="572470" y="227113"/>
                  </a:lnTo>
                  <a:lnTo>
                    <a:pt x="584660" y="218900"/>
                  </a:lnTo>
                  <a:lnTo>
                    <a:pt x="592873" y="206710"/>
                  </a:lnTo>
                  <a:lnTo>
                    <a:pt x="595884" y="191769"/>
                  </a:lnTo>
                  <a:lnTo>
                    <a:pt x="595884" y="38353"/>
                  </a:lnTo>
                  <a:lnTo>
                    <a:pt x="592873" y="23413"/>
                  </a:lnTo>
                  <a:lnTo>
                    <a:pt x="584660" y="11223"/>
                  </a:lnTo>
                  <a:lnTo>
                    <a:pt x="572470" y="3010"/>
                  </a:lnTo>
                  <a:lnTo>
                    <a:pt x="55753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04915" y="5042915"/>
              <a:ext cx="596265" cy="230504"/>
            </a:xfrm>
            <a:custGeom>
              <a:avLst/>
              <a:gdLst/>
              <a:ahLst/>
              <a:cxnLst/>
              <a:rect l="l" t="t" r="r" b="b"/>
              <a:pathLst>
                <a:path w="596264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4" y="0"/>
                  </a:lnTo>
                  <a:lnTo>
                    <a:pt x="557530" y="0"/>
                  </a:lnTo>
                  <a:lnTo>
                    <a:pt x="572470" y="3010"/>
                  </a:lnTo>
                  <a:lnTo>
                    <a:pt x="584660" y="11223"/>
                  </a:lnTo>
                  <a:lnTo>
                    <a:pt x="592873" y="23413"/>
                  </a:lnTo>
                  <a:lnTo>
                    <a:pt x="595884" y="38353"/>
                  </a:lnTo>
                  <a:lnTo>
                    <a:pt x="595884" y="191769"/>
                  </a:lnTo>
                  <a:lnTo>
                    <a:pt x="592873" y="206710"/>
                  </a:lnTo>
                  <a:lnTo>
                    <a:pt x="584660" y="218900"/>
                  </a:lnTo>
                  <a:lnTo>
                    <a:pt x="572470" y="227113"/>
                  </a:lnTo>
                  <a:lnTo>
                    <a:pt x="557530" y="230123"/>
                  </a:lnTo>
                  <a:lnTo>
                    <a:pt x="38354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16623" y="5042915"/>
              <a:ext cx="596265" cy="230504"/>
            </a:xfrm>
            <a:custGeom>
              <a:avLst/>
              <a:gdLst/>
              <a:ahLst/>
              <a:cxnLst/>
              <a:rect l="l" t="t" r="r" b="b"/>
              <a:pathLst>
                <a:path w="596265" h="230504">
                  <a:moveTo>
                    <a:pt x="557529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57529" y="230123"/>
                  </a:lnTo>
                  <a:lnTo>
                    <a:pt x="572470" y="227113"/>
                  </a:lnTo>
                  <a:lnTo>
                    <a:pt x="584660" y="218900"/>
                  </a:lnTo>
                  <a:lnTo>
                    <a:pt x="592873" y="206710"/>
                  </a:lnTo>
                  <a:lnTo>
                    <a:pt x="595883" y="191769"/>
                  </a:lnTo>
                  <a:lnTo>
                    <a:pt x="595883" y="38353"/>
                  </a:lnTo>
                  <a:lnTo>
                    <a:pt x="592873" y="23413"/>
                  </a:lnTo>
                  <a:lnTo>
                    <a:pt x="584660" y="11223"/>
                  </a:lnTo>
                  <a:lnTo>
                    <a:pt x="572470" y="3010"/>
                  </a:lnTo>
                  <a:lnTo>
                    <a:pt x="5575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16623" y="5042915"/>
              <a:ext cx="596265" cy="230504"/>
            </a:xfrm>
            <a:custGeom>
              <a:avLst/>
              <a:gdLst/>
              <a:ahLst/>
              <a:cxnLst/>
              <a:rect l="l" t="t" r="r" b="b"/>
              <a:pathLst>
                <a:path w="596265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57529" y="0"/>
                  </a:lnTo>
                  <a:lnTo>
                    <a:pt x="572470" y="3010"/>
                  </a:lnTo>
                  <a:lnTo>
                    <a:pt x="584660" y="11223"/>
                  </a:lnTo>
                  <a:lnTo>
                    <a:pt x="592873" y="23413"/>
                  </a:lnTo>
                  <a:lnTo>
                    <a:pt x="595883" y="38353"/>
                  </a:lnTo>
                  <a:lnTo>
                    <a:pt x="595883" y="191769"/>
                  </a:lnTo>
                  <a:lnTo>
                    <a:pt x="592873" y="206710"/>
                  </a:lnTo>
                  <a:lnTo>
                    <a:pt x="584660" y="218900"/>
                  </a:lnTo>
                  <a:lnTo>
                    <a:pt x="572470" y="227113"/>
                  </a:lnTo>
                  <a:lnTo>
                    <a:pt x="557529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59475" y="5036565"/>
            <a:ext cx="10115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11835" algn="l"/>
              </a:tabLst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757677" y="464058"/>
            <a:ext cx="215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/>
              <a:t>YARN</a:t>
            </a:r>
            <a:r>
              <a:rPr sz="1800" spc="-35" dirty="0"/>
              <a:t> </a:t>
            </a:r>
            <a:r>
              <a:rPr sz="1800" spc="-10" dirty="0"/>
              <a:t>Cluster</a:t>
            </a:r>
            <a:r>
              <a:rPr sz="1800" spc="-65" dirty="0"/>
              <a:t> </a:t>
            </a:r>
            <a:r>
              <a:rPr sz="1800" spc="-5" dirty="0"/>
              <a:t>Manager</a:t>
            </a:r>
            <a:endParaRPr sz="1800"/>
          </a:p>
        </p:txBody>
      </p:sp>
      <p:sp>
        <p:nvSpPr>
          <p:cNvPr id="23" name="object 23"/>
          <p:cNvSpPr txBox="1"/>
          <p:nvPr/>
        </p:nvSpPr>
        <p:spPr>
          <a:xfrm>
            <a:off x="5864352" y="3646932"/>
            <a:ext cx="1213485" cy="28829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70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41313" y="3549141"/>
            <a:ext cx="3396615" cy="1989455"/>
            <a:chOff x="6441313" y="3549141"/>
            <a:chExt cx="3396615" cy="1989455"/>
          </a:xfrm>
        </p:grpSpPr>
        <p:sp>
          <p:nvSpPr>
            <p:cNvPr id="25" name="object 25"/>
            <p:cNvSpPr/>
            <p:nvPr/>
          </p:nvSpPr>
          <p:spPr>
            <a:xfrm>
              <a:off x="6441313" y="3932300"/>
              <a:ext cx="76200" cy="280035"/>
            </a:xfrm>
            <a:custGeom>
              <a:avLst/>
              <a:gdLst/>
              <a:ahLst/>
              <a:cxnLst/>
              <a:rect l="l" t="t" r="r" b="b"/>
              <a:pathLst>
                <a:path w="76200" h="280035">
                  <a:moveTo>
                    <a:pt x="28213" y="203767"/>
                  </a:moveTo>
                  <a:lnTo>
                    <a:pt x="0" y="204850"/>
                  </a:lnTo>
                  <a:lnTo>
                    <a:pt x="40894" y="279526"/>
                  </a:lnTo>
                  <a:lnTo>
                    <a:pt x="69451" y="216535"/>
                  </a:lnTo>
                  <a:lnTo>
                    <a:pt x="28701" y="216535"/>
                  </a:lnTo>
                  <a:lnTo>
                    <a:pt x="28213" y="203767"/>
                  </a:lnTo>
                  <a:close/>
                </a:path>
                <a:path w="76200" h="280035">
                  <a:moveTo>
                    <a:pt x="47906" y="203011"/>
                  </a:moveTo>
                  <a:lnTo>
                    <a:pt x="28213" y="203767"/>
                  </a:lnTo>
                  <a:lnTo>
                    <a:pt x="28701" y="216535"/>
                  </a:lnTo>
                  <a:lnTo>
                    <a:pt x="48387" y="215773"/>
                  </a:lnTo>
                  <a:lnTo>
                    <a:pt x="47906" y="203011"/>
                  </a:lnTo>
                  <a:close/>
                </a:path>
                <a:path w="76200" h="280035">
                  <a:moveTo>
                    <a:pt x="76072" y="201930"/>
                  </a:moveTo>
                  <a:lnTo>
                    <a:pt x="47906" y="203011"/>
                  </a:lnTo>
                  <a:lnTo>
                    <a:pt x="48387" y="215773"/>
                  </a:lnTo>
                  <a:lnTo>
                    <a:pt x="28701" y="216535"/>
                  </a:lnTo>
                  <a:lnTo>
                    <a:pt x="69451" y="216535"/>
                  </a:lnTo>
                  <a:lnTo>
                    <a:pt x="76072" y="201930"/>
                  </a:lnTo>
                  <a:close/>
                </a:path>
                <a:path w="76200" h="280035">
                  <a:moveTo>
                    <a:pt x="40259" y="0"/>
                  </a:moveTo>
                  <a:lnTo>
                    <a:pt x="20447" y="762"/>
                  </a:lnTo>
                  <a:lnTo>
                    <a:pt x="28213" y="203767"/>
                  </a:lnTo>
                  <a:lnTo>
                    <a:pt x="47906" y="203011"/>
                  </a:lnTo>
                  <a:lnTo>
                    <a:pt x="40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23276" y="3555491"/>
              <a:ext cx="1908175" cy="1976755"/>
            </a:xfrm>
            <a:custGeom>
              <a:avLst/>
              <a:gdLst/>
              <a:ahLst/>
              <a:cxnLst/>
              <a:rect l="l" t="t" r="r" b="b"/>
              <a:pathLst>
                <a:path w="1908175" h="1976754">
                  <a:moveTo>
                    <a:pt x="1908048" y="0"/>
                  </a:moveTo>
                  <a:lnTo>
                    <a:pt x="0" y="0"/>
                  </a:lnTo>
                  <a:lnTo>
                    <a:pt x="0" y="1976627"/>
                  </a:lnTo>
                  <a:lnTo>
                    <a:pt x="1908048" y="1976627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23276" y="3555491"/>
              <a:ext cx="1908175" cy="1976755"/>
            </a:xfrm>
            <a:custGeom>
              <a:avLst/>
              <a:gdLst/>
              <a:ahLst/>
              <a:cxnLst/>
              <a:rect l="l" t="t" r="r" b="b"/>
              <a:pathLst>
                <a:path w="1908175" h="1976754">
                  <a:moveTo>
                    <a:pt x="0" y="1976627"/>
                  </a:moveTo>
                  <a:lnTo>
                    <a:pt x="1908048" y="1976627"/>
                  </a:lnTo>
                  <a:lnTo>
                    <a:pt x="1908048" y="0"/>
                  </a:lnTo>
                  <a:lnTo>
                    <a:pt x="0" y="0"/>
                  </a:lnTo>
                  <a:lnTo>
                    <a:pt x="0" y="197662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10727" y="4210811"/>
              <a:ext cx="1621535" cy="1223772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8110728" y="4210811"/>
            <a:ext cx="1621790" cy="1224280"/>
          </a:xfrm>
          <a:prstGeom prst="rect">
            <a:avLst/>
          </a:prstGeom>
          <a:ln w="6096">
            <a:solidFill>
              <a:srgbClr val="4471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2600">
              <a:lnSpc>
                <a:spcPts val="1495"/>
              </a:lnSpc>
            </a:pPr>
            <a:r>
              <a:rPr sz="1300" spc="-10" dirty="0">
                <a:latin typeface="Calibri"/>
                <a:cs typeface="Calibri"/>
              </a:rPr>
              <a:t>Container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151621" y="4654041"/>
            <a:ext cx="1539875" cy="706120"/>
            <a:chOff x="8151621" y="4654041"/>
            <a:chExt cx="1539875" cy="706120"/>
          </a:xfrm>
        </p:grpSpPr>
        <p:sp>
          <p:nvSpPr>
            <p:cNvPr id="31" name="object 31"/>
            <p:cNvSpPr/>
            <p:nvPr/>
          </p:nvSpPr>
          <p:spPr>
            <a:xfrm>
              <a:off x="8157971" y="4660391"/>
              <a:ext cx="1527175" cy="693420"/>
            </a:xfrm>
            <a:custGeom>
              <a:avLst/>
              <a:gdLst/>
              <a:ahLst/>
              <a:cxnLst/>
              <a:rect l="l" t="t" r="r" b="b"/>
              <a:pathLst>
                <a:path w="1527175" h="693420">
                  <a:moveTo>
                    <a:pt x="1527048" y="0"/>
                  </a:moveTo>
                  <a:lnTo>
                    <a:pt x="0" y="0"/>
                  </a:lnTo>
                  <a:lnTo>
                    <a:pt x="0" y="693419"/>
                  </a:lnTo>
                  <a:lnTo>
                    <a:pt x="1527048" y="693419"/>
                  </a:lnTo>
                  <a:lnTo>
                    <a:pt x="152704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57971" y="4660391"/>
              <a:ext cx="1527175" cy="693420"/>
            </a:xfrm>
            <a:custGeom>
              <a:avLst/>
              <a:gdLst/>
              <a:ahLst/>
              <a:cxnLst/>
              <a:rect l="l" t="t" r="r" b="b"/>
              <a:pathLst>
                <a:path w="1527175" h="693420">
                  <a:moveTo>
                    <a:pt x="0" y="693419"/>
                  </a:moveTo>
                  <a:lnTo>
                    <a:pt x="1527048" y="693419"/>
                  </a:lnTo>
                  <a:lnTo>
                    <a:pt x="1527048" y="0"/>
                  </a:lnTo>
                  <a:lnTo>
                    <a:pt x="0" y="0"/>
                  </a:lnTo>
                  <a:lnTo>
                    <a:pt x="0" y="693419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629142" y="4710429"/>
            <a:ext cx="5975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</a:t>
            </a:r>
            <a:r>
              <a:rPr sz="1300" spc="-40" dirty="0">
                <a:latin typeface="Calibri"/>
                <a:cs typeface="Calibri"/>
              </a:rPr>
              <a:t>x</a:t>
            </a:r>
            <a:r>
              <a:rPr sz="1300" spc="-5" dirty="0">
                <a:latin typeface="Calibri"/>
                <a:cs typeface="Calibri"/>
              </a:rPr>
              <a:t>e</a:t>
            </a:r>
            <a:r>
              <a:rPr sz="1300" dirty="0">
                <a:latin typeface="Calibri"/>
                <a:cs typeface="Calibri"/>
              </a:rPr>
              <a:t>c</a:t>
            </a:r>
            <a:r>
              <a:rPr sz="1300" spc="-10" dirty="0">
                <a:latin typeface="Calibri"/>
                <a:cs typeface="Calibri"/>
              </a:rPr>
              <a:t>u</a:t>
            </a:r>
            <a:r>
              <a:rPr sz="1300" spc="-20" dirty="0">
                <a:latin typeface="Calibri"/>
                <a:cs typeface="Calibri"/>
              </a:rPr>
              <a:t>t</a:t>
            </a:r>
            <a:r>
              <a:rPr sz="1300" spc="-10" dirty="0">
                <a:latin typeface="Calibri"/>
                <a:cs typeface="Calibri"/>
              </a:rPr>
              <a:t>or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238490" y="5036565"/>
            <a:ext cx="1318895" cy="243204"/>
            <a:chOff x="8238490" y="5036565"/>
            <a:chExt cx="1318895" cy="243204"/>
          </a:xfrm>
        </p:grpSpPr>
        <p:sp>
          <p:nvSpPr>
            <p:cNvPr id="35" name="object 35"/>
            <p:cNvSpPr/>
            <p:nvPr/>
          </p:nvSpPr>
          <p:spPr>
            <a:xfrm>
              <a:off x="8244840" y="5042915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556005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56005" y="230123"/>
                  </a:lnTo>
                  <a:lnTo>
                    <a:pt x="570946" y="227113"/>
                  </a:lnTo>
                  <a:lnTo>
                    <a:pt x="583136" y="218900"/>
                  </a:lnTo>
                  <a:lnTo>
                    <a:pt x="591349" y="206710"/>
                  </a:lnTo>
                  <a:lnTo>
                    <a:pt x="594359" y="191769"/>
                  </a:lnTo>
                  <a:lnTo>
                    <a:pt x="594359" y="38353"/>
                  </a:lnTo>
                  <a:lnTo>
                    <a:pt x="591349" y="23413"/>
                  </a:lnTo>
                  <a:lnTo>
                    <a:pt x="583136" y="11223"/>
                  </a:lnTo>
                  <a:lnTo>
                    <a:pt x="570946" y="3010"/>
                  </a:lnTo>
                  <a:lnTo>
                    <a:pt x="55600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44840" y="5042915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56005" y="0"/>
                  </a:lnTo>
                  <a:lnTo>
                    <a:pt x="570946" y="3010"/>
                  </a:lnTo>
                  <a:lnTo>
                    <a:pt x="583136" y="11223"/>
                  </a:lnTo>
                  <a:lnTo>
                    <a:pt x="591349" y="23413"/>
                  </a:lnTo>
                  <a:lnTo>
                    <a:pt x="594359" y="38353"/>
                  </a:lnTo>
                  <a:lnTo>
                    <a:pt x="594359" y="191769"/>
                  </a:lnTo>
                  <a:lnTo>
                    <a:pt x="591349" y="206710"/>
                  </a:lnTo>
                  <a:lnTo>
                    <a:pt x="583136" y="218900"/>
                  </a:lnTo>
                  <a:lnTo>
                    <a:pt x="570946" y="227113"/>
                  </a:lnTo>
                  <a:lnTo>
                    <a:pt x="556005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956548" y="5042915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556005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3"/>
                  </a:lnTo>
                  <a:lnTo>
                    <a:pt x="556005" y="230123"/>
                  </a:lnTo>
                  <a:lnTo>
                    <a:pt x="570946" y="227113"/>
                  </a:lnTo>
                  <a:lnTo>
                    <a:pt x="583136" y="218900"/>
                  </a:lnTo>
                  <a:lnTo>
                    <a:pt x="591349" y="206710"/>
                  </a:lnTo>
                  <a:lnTo>
                    <a:pt x="594359" y="191769"/>
                  </a:lnTo>
                  <a:lnTo>
                    <a:pt x="594359" y="38353"/>
                  </a:lnTo>
                  <a:lnTo>
                    <a:pt x="591349" y="23413"/>
                  </a:lnTo>
                  <a:lnTo>
                    <a:pt x="583136" y="11223"/>
                  </a:lnTo>
                  <a:lnTo>
                    <a:pt x="570946" y="3010"/>
                  </a:lnTo>
                  <a:lnTo>
                    <a:pt x="55600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56548" y="5042915"/>
              <a:ext cx="594360" cy="230504"/>
            </a:xfrm>
            <a:custGeom>
              <a:avLst/>
              <a:gdLst/>
              <a:ahLst/>
              <a:cxnLst/>
              <a:rect l="l" t="t" r="r" b="b"/>
              <a:pathLst>
                <a:path w="594359" h="230504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556005" y="0"/>
                  </a:lnTo>
                  <a:lnTo>
                    <a:pt x="570946" y="3010"/>
                  </a:lnTo>
                  <a:lnTo>
                    <a:pt x="583136" y="11223"/>
                  </a:lnTo>
                  <a:lnTo>
                    <a:pt x="591349" y="23413"/>
                  </a:lnTo>
                  <a:lnTo>
                    <a:pt x="594359" y="38353"/>
                  </a:lnTo>
                  <a:lnTo>
                    <a:pt x="594359" y="191769"/>
                  </a:lnTo>
                  <a:lnTo>
                    <a:pt x="591349" y="206710"/>
                  </a:lnTo>
                  <a:lnTo>
                    <a:pt x="583136" y="218900"/>
                  </a:lnTo>
                  <a:lnTo>
                    <a:pt x="570946" y="227113"/>
                  </a:lnTo>
                  <a:lnTo>
                    <a:pt x="556005" y="230123"/>
                  </a:lnTo>
                  <a:lnTo>
                    <a:pt x="38353" y="230123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99018" y="5036565"/>
            <a:ext cx="101155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11835" algn="l"/>
              </a:tabLst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r>
              <a:rPr sz="1300" dirty="0">
                <a:latin typeface="Calibri"/>
                <a:cs typeface="Calibri"/>
              </a:rPr>
              <a:t>	</a:t>
            </a: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304276" y="3646932"/>
            <a:ext cx="1211580" cy="288290"/>
          </a:xfrm>
          <a:prstGeom prst="rect">
            <a:avLst/>
          </a:prstGeom>
          <a:solidFill>
            <a:srgbClr val="EC7C30"/>
          </a:solidFill>
          <a:ln w="12192">
            <a:solidFill>
              <a:srgbClr val="AD5A2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270"/>
              </a:spcBef>
            </a:pP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Node</a:t>
            </a:r>
            <a:r>
              <a:rPr sz="13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00" spc="-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300">
              <a:latin typeface="Calibri"/>
              <a:cs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522719" y="976883"/>
          <a:ext cx="1907539" cy="17137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270"/>
                <a:gridCol w="1211580"/>
                <a:gridCol w="313689"/>
              </a:tblGrid>
              <a:tr h="2903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Node</a:t>
                      </a:r>
                      <a:r>
                        <a:rPr sz="13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905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FAE4D5"/>
                    </a:solidFill>
                  </a:tcPr>
                </a:tc>
              </a:tr>
              <a:tr h="14234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0170" algn="ctr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Container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08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Application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L="88265" algn="ctr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Calibri"/>
                          <a:cs typeface="Calibri"/>
                        </a:rPr>
                        <a:t>Master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B w="12700">
                      <a:solidFill>
                        <a:srgbClr val="41709C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6528816" y="982980"/>
            <a:ext cx="2428875" cy="3228975"/>
            <a:chOff x="6528816" y="982980"/>
            <a:chExt cx="2428875" cy="3228975"/>
          </a:xfrm>
        </p:grpSpPr>
        <p:sp>
          <p:nvSpPr>
            <p:cNvPr id="43" name="object 43"/>
            <p:cNvSpPr/>
            <p:nvPr/>
          </p:nvSpPr>
          <p:spPr>
            <a:xfrm>
              <a:off x="6528816" y="982980"/>
              <a:ext cx="1908175" cy="1714500"/>
            </a:xfrm>
            <a:custGeom>
              <a:avLst/>
              <a:gdLst/>
              <a:ahLst/>
              <a:cxnLst/>
              <a:rect l="l" t="t" r="r" b="b"/>
              <a:pathLst>
                <a:path w="1908175" h="1714500">
                  <a:moveTo>
                    <a:pt x="1908048" y="0"/>
                  </a:moveTo>
                  <a:lnTo>
                    <a:pt x="0" y="0"/>
                  </a:lnTo>
                  <a:lnTo>
                    <a:pt x="0" y="1714500"/>
                  </a:lnTo>
                  <a:lnTo>
                    <a:pt x="1908048" y="1714500"/>
                  </a:lnTo>
                  <a:lnTo>
                    <a:pt x="1908048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6268" y="1586484"/>
              <a:ext cx="1623059" cy="10485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716268" y="1586484"/>
              <a:ext cx="1623060" cy="1049020"/>
            </a:xfrm>
            <a:custGeom>
              <a:avLst/>
              <a:gdLst/>
              <a:ahLst/>
              <a:cxnLst/>
              <a:rect l="l" t="t" r="r" b="b"/>
              <a:pathLst>
                <a:path w="1623059" h="1049020">
                  <a:moveTo>
                    <a:pt x="0" y="1048512"/>
                  </a:moveTo>
                  <a:lnTo>
                    <a:pt x="1623059" y="1048512"/>
                  </a:lnTo>
                  <a:lnTo>
                    <a:pt x="1623059" y="0"/>
                  </a:lnTo>
                  <a:lnTo>
                    <a:pt x="0" y="0"/>
                  </a:lnTo>
                  <a:lnTo>
                    <a:pt x="0" y="1048512"/>
                  </a:lnTo>
                  <a:close/>
                </a:path>
              </a:pathLst>
            </a:custGeom>
            <a:ln w="6096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765036" y="2141219"/>
              <a:ext cx="1525905" cy="414655"/>
            </a:xfrm>
            <a:custGeom>
              <a:avLst/>
              <a:gdLst/>
              <a:ahLst/>
              <a:cxnLst/>
              <a:rect l="l" t="t" r="r" b="b"/>
              <a:pathLst>
                <a:path w="1525904" h="414655">
                  <a:moveTo>
                    <a:pt x="152552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1525524" y="414527"/>
                  </a:lnTo>
                  <a:lnTo>
                    <a:pt x="15255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65036" y="2141219"/>
              <a:ext cx="1525905" cy="414655"/>
            </a:xfrm>
            <a:custGeom>
              <a:avLst/>
              <a:gdLst/>
              <a:ahLst/>
              <a:cxnLst/>
              <a:rect l="l" t="t" r="r" b="b"/>
              <a:pathLst>
                <a:path w="1525904" h="414655">
                  <a:moveTo>
                    <a:pt x="0" y="414527"/>
                  </a:moveTo>
                  <a:lnTo>
                    <a:pt x="1525524" y="414527"/>
                  </a:lnTo>
                  <a:lnTo>
                    <a:pt x="1525524" y="0"/>
                  </a:lnTo>
                  <a:lnTo>
                    <a:pt x="0" y="0"/>
                  </a:lnTo>
                  <a:lnTo>
                    <a:pt x="0" y="414527"/>
                  </a:lnTo>
                  <a:close/>
                </a:path>
              </a:pathLst>
            </a:custGeom>
            <a:ln w="12191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881237" y="3932300"/>
              <a:ext cx="76200" cy="280035"/>
            </a:xfrm>
            <a:custGeom>
              <a:avLst/>
              <a:gdLst/>
              <a:ahLst/>
              <a:cxnLst/>
              <a:rect l="l" t="t" r="r" b="b"/>
              <a:pathLst>
                <a:path w="76200" h="280035">
                  <a:moveTo>
                    <a:pt x="28213" y="203767"/>
                  </a:moveTo>
                  <a:lnTo>
                    <a:pt x="0" y="204850"/>
                  </a:lnTo>
                  <a:lnTo>
                    <a:pt x="40894" y="279526"/>
                  </a:lnTo>
                  <a:lnTo>
                    <a:pt x="69451" y="216535"/>
                  </a:lnTo>
                  <a:lnTo>
                    <a:pt x="28702" y="216535"/>
                  </a:lnTo>
                  <a:lnTo>
                    <a:pt x="28213" y="203767"/>
                  </a:lnTo>
                  <a:close/>
                </a:path>
                <a:path w="76200" h="280035">
                  <a:moveTo>
                    <a:pt x="47906" y="203011"/>
                  </a:moveTo>
                  <a:lnTo>
                    <a:pt x="28213" y="203767"/>
                  </a:lnTo>
                  <a:lnTo>
                    <a:pt x="28702" y="216535"/>
                  </a:lnTo>
                  <a:lnTo>
                    <a:pt x="48387" y="215773"/>
                  </a:lnTo>
                  <a:lnTo>
                    <a:pt x="47906" y="203011"/>
                  </a:lnTo>
                  <a:close/>
                </a:path>
                <a:path w="76200" h="280035">
                  <a:moveTo>
                    <a:pt x="76073" y="201930"/>
                  </a:moveTo>
                  <a:lnTo>
                    <a:pt x="47906" y="203011"/>
                  </a:lnTo>
                  <a:lnTo>
                    <a:pt x="48387" y="215773"/>
                  </a:lnTo>
                  <a:lnTo>
                    <a:pt x="28702" y="216535"/>
                  </a:lnTo>
                  <a:lnTo>
                    <a:pt x="69451" y="216535"/>
                  </a:lnTo>
                  <a:lnTo>
                    <a:pt x="76073" y="201930"/>
                  </a:lnTo>
                  <a:close/>
                </a:path>
                <a:path w="76200" h="280035">
                  <a:moveTo>
                    <a:pt x="40259" y="0"/>
                  </a:moveTo>
                  <a:lnTo>
                    <a:pt x="20447" y="762"/>
                  </a:lnTo>
                  <a:lnTo>
                    <a:pt x="28213" y="203767"/>
                  </a:lnTo>
                  <a:lnTo>
                    <a:pt x="47906" y="203011"/>
                  </a:lnTo>
                  <a:lnTo>
                    <a:pt x="40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5296662" y="1274444"/>
            <a:ext cx="3581400" cy="2281555"/>
          </a:xfrm>
          <a:custGeom>
            <a:avLst/>
            <a:gdLst/>
            <a:ahLst/>
            <a:cxnLst/>
            <a:rect l="l" t="t" r="r" b="b"/>
            <a:pathLst>
              <a:path w="3581400" h="2281554">
                <a:moveTo>
                  <a:pt x="1232916" y="565785"/>
                </a:moveTo>
                <a:lnTo>
                  <a:pt x="1147826" y="569722"/>
                </a:lnTo>
                <a:lnTo>
                  <a:pt x="1161592" y="594360"/>
                </a:lnTo>
                <a:lnTo>
                  <a:pt x="61645" y="1209941"/>
                </a:lnTo>
                <a:lnTo>
                  <a:pt x="47879" y="1185291"/>
                </a:lnTo>
                <a:lnTo>
                  <a:pt x="0" y="1255776"/>
                </a:lnTo>
                <a:lnTo>
                  <a:pt x="85090" y="1251839"/>
                </a:lnTo>
                <a:lnTo>
                  <a:pt x="74790" y="1233424"/>
                </a:lnTo>
                <a:lnTo>
                  <a:pt x="71310" y="1227213"/>
                </a:lnTo>
                <a:lnTo>
                  <a:pt x="1171257" y="611632"/>
                </a:lnTo>
                <a:lnTo>
                  <a:pt x="1185037" y="636270"/>
                </a:lnTo>
                <a:lnTo>
                  <a:pt x="1217726" y="588137"/>
                </a:lnTo>
                <a:lnTo>
                  <a:pt x="1232916" y="565785"/>
                </a:lnTo>
                <a:close/>
              </a:path>
              <a:path w="3581400" h="2281554">
                <a:moveTo>
                  <a:pt x="2266569" y="235458"/>
                </a:moveTo>
                <a:lnTo>
                  <a:pt x="2238324" y="236410"/>
                </a:lnTo>
                <a:lnTo>
                  <a:pt x="2230374" y="0"/>
                </a:lnTo>
                <a:lnTo>
                  <a:pt x="2210562" y="762"/>
                </a:lnTo>
                <a:lnTo>
                  <a:pt x="2218626" y="237058"/>
                </a:lnTo>
                <a:lnTo>
                  <a:pt x="2190369" y="237998"/>
                </a:lnTo>
                <a:lnTo>
                  <a:pt x="2231009" y="312928"/>
                </a:lnTo>
                <a:lnTo>
                  <a:pt x="2259977" y="249809"/>
                </a:lnTo>
                <a:lnTo>
                  <a:pt x="2266569" y="235458"/>
                </a:lnTo>
                <a:close/>
              </a:path>
              <a:path w="3581400" h="2281554">
                <a:moveTo>
                  <a:pt x="3581146" y="2281186"/>
                </a:moveTo>
                <a:lnTo>
                  <a:pt x="3565271" y="2255647"/>
                </a:lnTo>
                <a:lnTo>
                  <a:pt x="3529838" y="2198624"/>
                </a:lnTo>
                <a:lnTo>
                  <a:pt x="3514648" y="2223363"/>
                </a:lnTo>
                <a:lnTo>
                  <a:pt x="2191512" y="1411478"/>
                </a:lnTo>
                <a:lnTo>
                  <a:pt x="2183752" y="1424025"/>
                </a:lnTo>
                <a:lnTo>
                  <a:pt x="2174367" y="1412621"/>
                </a:lnTo>
                <a:lnTo>
                  <a:pt x="1199388" y="2214829"/>
                </a:lnTo>
                <a:lnTo>
                  <a:pt x="1180973" y="2192401"/>
                </a:lnTo>
                <a:lnTo>
                  <a:pt x="1141476" y="2281186"/>
                </a:lnTo>
                <a:lnTo>
                  <a:pt x="1236091" y="2259457"/>
                </a:lnTo>
                <a:lnTo>
                  <a:pt x="1225334" y="2246376"/>
                </a:lnTo>
                <a:lnTo>
                  <a:pt x="1217777" y="2237194"/>
                </a:lnTo>
                <a:lnTo>
                  <a:pt x="2184920" y="1441437"/>
                </a:lnTo>
                <a:lnTo>
                  <a:pt x="3499459" y="2248090"/>
                </a:lnTo>
                <a:lnTo>
                  <a:pt x="3484372" y="2272665"/>
                </a:lnTo>
                <a:lnTo>
                  <a:pt x="3581146" y="2281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255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107" y="349122"/>
            <a:ext cx="10761980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latin typeface="Calibri"/>
                <a:cs typeface="Calibri"/>
              </a:rPr>
              <a:t>Driver</a:t>
            </a:r>
            <a:r>
              <a:rPr sz="1500" b="1" spc="-35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Options:</a:t>
            </a:r>
            <a:endParaRPr sz="1500" dirty="0">
              <a:latin typeface="Calibri"/>
              <a:cs typeface="Calibri"/>
            </a:endParaRPr>
          </a:p>
          <a:p>
            <a:pPr marL="756285" marR="24511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When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collect(),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take()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0" dirty="0">
                <a:latin typeface="Calibri"/>
                <a:cs typeface="Calibri"/>
              </a:rPr>
              <a:t> datasets,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requires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 to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moved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Driver.</a:t>
            </a:r>
            <a:r>
              <a:rPr sz="1500" dirty="0">
                <a:latin typeface="Calibri"/>
                <a:cs typeface="Calibri"/>
              </a:rPr>
              <a:t> If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huge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dataset,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crash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</a:t>
            </a:r>
            <a:r>
              <a:rPr sz="1500" spc="-5" dirty="0">
                <a:latin typeface="Calibri"/>
                <a:cs typeface="Calibri"/>
              </a:rPr>
              <a:t> with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0" dirty="0">
                <a:latin typeface="Calibri"/>
                <a:cs typeface="Calibri"/>
              </a:rPr>
              <a:t> errors(OOM).</a:t>
            </a:r>
            <a:endParaRPr sz="1500" dirty="0">
              <a:latin typeface="Calibri"/>
              <a:cs typeface="Calibri"/>
            </a:endParaRPr>
          </a:p>
          <a:p>
            <a:pPr marL="756285" marR="20320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If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observe,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perform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most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computational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Spark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Job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Executors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rarely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required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do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any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performance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tuning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driver.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However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sometimes,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5" dirty="0">
                <a:latin typeface="Calibri"/>
                <a:cs typeface="Calibri"/>
              </a:rPr>
              <a:t> job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fail</a:t>
            </a:r>
            <a:r>
              <a:rPr sz="1500" dirty="0">
                <a:latin typeface="Calibri"/>
                <a:cs typeface="Calibri"/>
              </a:rPr>
              <a:t> if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they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collect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much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25" dirty="0">
                <a:latin typeface="Calibri"/>
                <a:cs typeface="Calibri"/>
              </a:rPr>
              <a:t>driver.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Setting</a:t>
            </a:r>
            <a:r>
              <a:rPr sz="1500" dirty="0">
                <a:latin typeface="Calibri"/>
                <a:cs typeface="Calibri"/>
              </a:rPr>
              <a:t> 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proper </a:t>
            </a:r>
            <a:r>
              <a:rPr sz="1500" dirty="0">
                <a:latin typeface="Calibri"/>
                <a:cs typeface="Calibri"/>
              </a:rPr>
              <a:t>limit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can</a:t>
            </a:r>
            <a:r>
              <a:rPr sz="1500" spc="-10" dirty="0">
                <a:latin typeface="Calibri"/>
                <a:cs typeface="Calibri"/>
              </a:rPr>
              <a:t> protect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0" dirty="0">
                <a:latin typeface="Calibri"/>
                <a:cs typeface="Calibri"/>
              </a:rPr>
              <a:t> errors.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spc="-5" dirty="0">
                <a:latin typeface="Calibri"/>
                <a:cs typeface="Calibri"/>
              </a:rPr>
              <a:t>Spark-submit</a:t>
            </a:r>
            <a:r>
              <a:rPr sz="1500" b="1" spc="-15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Options: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--driver-memory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(e.g.</a:t>
            </a:r>
            <a:r>
              <a:rPr sz="1500" spc="-5" dirty="0">
                <a:latin typeface="Calibri"/>
                <a:cs typeface="Calibri"/>
              </a:rPr>
              <a:t> 1000M,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2G)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(Default: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1024M)</a:t>
            </a:r>
            <a:endParaRPr sz="1500" dirty="0">
              <a:latin typeface="Calibri"/>
              <a:cs typeface="Calibri"/>
            </a:endParaRPr>
          </a:p>
          <a:p>
            <a:pPr marL="783590" marR="5080" indent="-314325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amount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5" dirty="0">
                <a:latin typeface="Calibri"/>
                <a:cs typeface="Calibri"/>
              </a:rPr>
              <a:t>use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process,</a:t>
            </a:r>
            <a:r>
              <a:rPr sz="1500" dirty="0">
                <a:latin typeface="Calibri"/>
                <a:cs typeface="Calibri"/>
              </a:rPr>
              <a:t> i.e.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</a:t>
            </a:r>
            <a:r>
              <a:rPr sz="1500" dirty="0">
                <a:latin typeface="Calibri"/>
                <a:cs typeface="Calibri"/>
              </a:rPr>
              <a:t> running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main()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function of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application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where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SparkContext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</a:t>
            </a:r>
            <a:r>
              <a:rPr sz="1500" spc="-10" dirty="0">
                <a:latin typeface="Calibri"/>
                <a:cs typeface="Calibri"/>
              </a:rPr>
              <a:t>instantiated.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--driver-cores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:</a:t>
            </a: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Number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</a:t>
            </a:r>
            <a:r>
              <a:rPr sz="1500" spc="-10" dirty="0">
                <a:latin typeface="Calibri"/>
                <a:cs typeface="Calibri"/>
              </a:rPr>
              <a:t>cores</a:t>
            </a:r>
            <a:r>
              <a:rPr sz="1500" spc="-5" dirty="0">
                <a:latin typeface="Calibri"/>
                <a:cs typeface="Calibri"/>
              </a:rPr>
              <a:t> used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25" dirty="0">
                <a:latin typeface="Calibri"/>
                <a:cs typeface="Calibri"/>
              </a:rPr>
              <a:t>driver,</a:t>
            </a:r>
            <a:r>
              <a:rPr sz="1500" spc="-5" dirty="0">
                <a:latin typeface="Calibri"/>
                <a:cs typeface="Calibri"/>
              </a:rPr>
              <a:t> only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mode </a:t>
            </a:r>
            <a:r>
              <a:rPr sz="1500" spc="-10" dirty="0">
                <a:latin typeface="Calibri"/>
                <a:cs typeface="Calibri"/>
              </a:rPr>
              <a:t>(Default: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1).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5" dirty="0">
                <a:latin typeface="Calibri"/>
                <a:cs typeface="Calibri"/>
              </a:rPr>
              <a:t>Generally,</a:t>
            </a:r>
            <a:r>
              <a:rPr sz="1500" spc="-5" dirty="0">
                <a:latin typeface="Calibri"/>
                <a:cs typeface="Calibri"/>
              </a:rPr>
              <a:t> not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required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unless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want to perform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some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local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computations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parallel.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044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018" y="167385"/>
            <a:ext cx="1103630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Calibri"/>
                <a:cs typeface="Calibri"/>
              </a:rPr>
              <a:t>YARN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Spark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Cluster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Manager: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latin typeface="Calibri"/>
                <a:cs typeface="Calibri"/>
              </a:rPr>
              <a:t>Yet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Negotiator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Hadoop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2.x.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Cluster</a:t>
            </a:r>
            <a:r>
              <a:rPr sz="1800" dirty="0">
                <a:latin typeface="Calibri"/>
                <a:cs typeface="Calibri"/>
              </a:rPr>
              <a:t> Management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resource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allocation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Scheduling.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major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components </a:t>
            </a:r>
            <a:r>
              <a:rPr sz="1800" dirty="0"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15" dirty="0">
                <a:latin typeface="Calibri"/>
                <a:cs typeface="Calibri"/>
              </a:rPr>
              <a:t>Resource </a:t>
            </a:r>
            <a:r>
              <a:rPr sz="180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dirty="0">
                <a:latin typeface="Calibri"/>
                <a:cs typeface="Calibri"/>
              </a:rPr>
              <a:t>Node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"/>
              <a:tabLst>
                <a:tab pos="812165" algn="l"/>
                <a:tab pos="812800" algn="l"/>
              </a:tabLst>
            </a:pP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Flow: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submit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instantiates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SparkContext.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Driver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talks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manager(YARN)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negotiates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resources.</a:t>
            </a:r>
            <a:endParaRPr sz="1800">
              <a:latin typeface="Calibri"/>
              <a:cs typeface="Calibri"/>
            </a:endParaRPr>
          </a:p>
          <a:p>
            <a:pPr marL="355600" marR="35115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 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Manger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container.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itself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Manager.</a:t>
            </a:r>
            <a:endParaRPr sz="1800">
              <a:latin typeface="Calibri"/>
              <a:cs typeface="Calibri"/>
            </a:endParaRPr>
          </a:p>
          <a:p>
            <a:pPr marL="355600" marR="587375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negotiates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executors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ResourceManager.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5" dirty="0">
                <a:latin typeface="Calibri"/>
                <a:cs typeface="Calibri"/>
              </a:rPr>
              <a:t> RM.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notifies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dirty="0">
                <a:latin typeface="Calibri"/>
                <a:cs typeface="Calibri"/>
              </a:rPr>
              <a:t> then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executes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7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coordinate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 startAt="7"/>
              <a:tabLst>
                <a:tab pos="354965" algn="l"/>
                <a:tab pos="355600" algn="l"/>
              </a:tabLst>
            </a:pPr>
            <a:r>
              <a:rPr sz="1800" spc="-5" dirty="0">
                <a:latin typeface="Calibri"/>
                <a:cs typeface="Calibri"/>
              </a:rPr>
              <a:t>Once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complete,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ApplicationMaster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un-registers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Manager.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701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77073" y="1412494"/>
            <a:ext cx="3039745" cy="2720975"/>
            <a:chOff x="7577073" y="1412494"/>
            <a:chExt cx="3039745" cy="2720975"/>
          </a:xfrm>
        </p:grpSpPr>
        <p:sp>
          <p:nvSpPr>
            <p:cNvPr id="3" name="object 3"/>
            <p:cNvSpPr/>
            <p:nvPr/>
          </p:nvSpPr>
          <p:spPr>
            <a:xfrm>
              <a:off x="7583423" y="1418844"/>
              <a:ext cx="3027045" cy="2708275"/>
            </a:xfrm>
            <a:custGeom>
              <a:avLst/>
              <a:gdLst/>
              <a:ahLst/>
              <a:cxnLst/>
              <a:rect l="l" t="t" r="r" b="b"/>
              <a:pathLst>
                <a:path w="3027045" h="2708275">
                  <a:moveTo>
                    <a:pt x="3026664" y="0"/>
                  </a:moveTo>
                  <a:lnTo>
                    <a:pt x="0" y="0"/>
                  </a:lnTo>
                  <a:lnTo>
                    <a:pt x="0" y="2708147"/>
                  </a:lnTo>
                  <a:lnTo>
                    <a:pt x="3026664" y="2708147"/>
                  </a:lnTo>
                  <a:lnTo>
                    <a:pt x="302666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83423" y="1418844"/>
              <a:ext cx="3027045" cy="2708275"/>
            </a:xfrm>
            <a:custGeom>
              <a:avLst/>
              <a:gdLst/>
              <a:ahLst/>
              <a:cxnLst/>
              <a:rect l="l" t="t" r="r" b="b"/>
              <a:pathLst>
                <a:path w="3027045" h="2708275">
                  <a:moveTo>
                    <a:pt x="0" y="2708147"/>
                  </a:moveTo>
                  <a:lnTo>
                    <a:pt x="3026664" y="2708147"/>
                  </a:lnTo>
                  <a:lnTo>
                    <a:pt x="3026664" y="0"/>
                  </a:lnTo>
                  <a:lnTo>
                    <a:pt x="0" y="0"/>
                  </a:lnTo>
                  <a:lnTo>
                    <a:pt x="0" y="270814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842375" y="1648459"/>
            <a:ext cx="51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dirty="0">
                <a:latin typeface="Calibri"/>
                <a:cs typeface="Calibri"/>
              </a:rPr>
              <a:t>eap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40040" y="3220211"/>
            <a:ext cx="2446020" cy="323215"/>
          </a:xfrm>
          <a:prstGeom prst="rect">
            <a:avLst/>
          </a:prstGeom>
          <a:solidFill>
            <a:srgbClr val="FFE699"/>
          </a:solidFill>
          <a:ln w="12192">
            <a:solidFill>
              <a:srgbClr val="507D31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80"/>
              </a:spcBef>
            </a:pPr>
            <a:r>
              <a:rPr sz="1800" dirty="0">
                <a:latin typeface="Calibri"/>
                <a:cs typeface="Calibri"/>
              </a:rPr>
              <a:t>User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=</a:t>
            </a:r>
            <a:r>
              <a:rPr sz="1200" i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23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1162" y="1225041"/>
            <a:ext cx="10076180" cy="3373120"/>
            <a:chOff x="661162" y="1225041"/>
            <a:chExt cx="10076180" cy="3373120"/>
          </a:xfrm>
        </p:grpSpPr>
        <p:sp>
          <p:nvSpPr>
            <p:cNvPr id="8" name="object 8"/>
            <p:cNvSpPr/>
            <p:nvPr/>
          </p:nvSpPr>
          <p:spPr>
            <a:xfrm>
              <a:off x="3576828" y="1231391"/>
              <a:ext cx="7153909" cy="3360420"/>
            </a:xfrm>
            <a:custGeom>
              <a:avLst/>
              <a:gdLst/>
              <a:ahLst/>
              <a:cxnLst/>
              <a:rect l="l" t="t" r="r" b="b"/>
              <a:pathLst>
                <a:path w="7153909" h="3360420">
                  <a:moveTo>
                    <a:pt x="3892296" y="3360420"/>
                  </a:moveTo>
                  <a:lnTo>
                    <a:pt x="7153656" y="3360420"/>
                  </a:lnTo>
                  <a:lnTo>
                    <a:pt x="7153656" y="0"/>
                  </a:lnTo>
                  <a:lnTo>
                    <a:pt x="3892296" y="0"/>
                  </a:lnTo>
                  <a:lnTo>
                    <a:pt x="3892296" y="3360420"/>
                  </a:lnTo>
                  <a:close/>
                </a:path>
                <a:path w="7153909" h="3360420">
                  <a:moveTo>
                    <a:pt x="0" y="3360420"/>
                  </a:moveTo>
                  <a:lnTo>
                    <a:pt x="3261360" y="3360420"/>
                  </a:lnTo>
                  <a:lnTo>
                    <a:pt x="3261360" y="0"/>
                  </a:lnTo>
                  <a:lnTo>
                    <a:pt x="0" y="0"/>
                  </a:lnTo>
                  <a:lnTo>
                    <a:pt x="0" y="336042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7512" y="1412747"/>
              <a:ext cx="2222500" cy="2714625"/>
            </a:xfrm>
            <a:custGeom>
              <a:avLst/>
              <a:gdLst/>
              <a:ahLst/>
              <a:cxnLst/>
              <a:rect l="l" t="t" r="r" b="b"/>
              <a:pathLst>
                <a:path w="2222500" h="2714625">
                  <a:moveTo>
                    <a:pt x="2221992" y="0"/>
                  </a:moveTo>
                  <a:lnTo>
                    <a:pt x="0" y="0"/>
                  </a:lnTo>
                  <a:lnTo>
                    <a:pt x="0" y="2714244"/>
                  </a:lnTo>
                  <a:lnTo>
                    <a:pt x="2221992" y="2714244"/>
                  </a:lnTo>
                  <a:lnTo>
                    <a:pt x="2221992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7512" y="1412747"/>
              <a:ext cx="2222500" cy="2714625"/>
            </a:xfrm>
            <a:custGeom>
              <a:avLst/>
              <a:gdLst/>
              <a:ahLst/>
              <a:cxnLst/>
              <a:rect l="l" t="t" r="r" b="b"/>
              <a:pathLst>
                <a:path w="2222500" h="2714625">
                  <a:moveTo>
                    <a:pt x="0" y="2714244"/>
                  </a:moveTo>
                  <a:lnTo>
                    <a:pt x="2221992" y="2714244"/>
                  </a:lnTo>
                  <a:lnTo>
                    <a:pt x="2221992" y="0"/>
                  </a:lnTo>
                  <a:lnTo>
                    <a:pt x="0" y="0"/>
                  </a:lnTo>
                  <a:lnTo>
                    <a:pt x="0" y="271424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9949" y="1507947"/>
            <a:ext cx="1417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dirty="0">
                <a:latin typeface="Calibri"/>
                <a:cs typeface="Calibri"/>
              </a:rPr>
              <a:t>Node</a:t>
            </a:r>
            <a:r>
              <a:rPr sz="1800" b="0" spc="-4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38684" y="1231391"/>
            <a:ext cx="3261360" cy="3360420"/>
          </a:xfrm>
          <a:custGeom>
            <a:avLst/>
            <a:gdLst/>
            <a:ahLst/>
            <a:cxnLst/>
            <a:rect l="l" t="t" r="r" b="b"/>
            <a:pathLst>
              <a:path w="3261360" h="3360420">
                <a:moveTo>
                  <a:pt x="0" y="3360420"/>
                </a:moveTo>
                <a:lnTo>
                  <a:pt x="3261360" y="3360420"/>
                </a:lnTo>
                <a:lnTo>
                  <a:pt x="3261360" y="0"/>
                </a:lnTo>
                <a:lnTo>
                  <a:pt x="0" y="0"/>
                </a:lnTo>
                <a:lnTo>
                  <a:pt x="0" y="3360420"/>
                </a:lnTo>
                <a:close/>
              </a:path>
            </a:pathLst>
          </a:custGeom>
          <a:ln w="12192">
            <a:solidFill>
              <a:srgbClr val="41709C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45819" y="1908048"/>
            <a:ext cx="1894839" cy="628015"/>
          </a:xfrm>
          <a:prstGeom prst="rect">
            <a:avLst/>
          </a:prstGeom>
          <a:solidFill>
            <a:srgbClr val="F4B083"/>
          </a:solidFill>
          <a:ln w="12191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275"/>
              </a:spcBef>
            </a:pP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5819" y="2691383"/>
            <a:ext cx="1902460" cy="718185"/>
          </a:xfrm>
          <a:custGeom>
            <a:avLst/>
            <a:gdLst/>
            <a:ahLst/>
            <a:cxnLst/>
            <a:rect l="l" t="t" r="r" b="b"/>
            <a:pathLst>
              <a:path w="1902460" h="718185">
                <a:moveTo>
                  <a:pt x="1901952" y="0"/>
                </a:moveTo>
                <a:lnTo>
                  <a:pt x="0" y="0"/>
                </a:lnTo>
                <a:lnTo>
                  <a:pt x="0" y="717803"/>
                </a:lnTo>
                <a:lnTo>
                  <a:pt x="1901952" y="717803"/>
                </a:lnTo>
                <a:lnTo>
                  <a:pt x="1901952" y="0"/>
                </a:lnTo>
                <a:close/>
              </a:path>
            </a:pathLst>
          </a:custGeom>
          <a:solidFill>
            <a:srgbClr val="C5DF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45819" y="2691383"/>
            <a:ext cx="1902460" cy="718185"/>
          </a:xfrm>
          <a:prstGeom prst="rect">
            <a:avLst/>
          </a:prstGeom>
          <a:ln w="12191">
            <a:solidFill>
              <a:srgbClr val="41709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alibri"/>
                <a:cs typeface="Calibri"/>
              </a:rPr>
              <a:t>Daemon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Processes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6675" y="3011170"/>
            <a:ext cx="1903730" cy="1033780"/>
            <a:chOff x="836675" y="3011170"/>
            <a:chExt cx="1903730" cy="1033780"/>
          </a:xfrm>
        </p:grpSpPr>
        <p:sp>
          <p:nvSpPr>
            <p:cNvPr id="17" name="object 17"/>
            <p:cNvSpPr/>
            <p:nvPr/>
          </p:nvSpPr>
          <p:spPr>
            <a:xfrm>
              <a:off x="950975" y="30175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69" h="189230">
                  <a:moveTo>
                    <a:pt x="4709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70916" y="188975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50975" y="3017520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69" h="189230">
                  <a:moveTo>
                    <a:pt x="0" y="188975"/>
                  </a:moveTo>
                  <a:lnTo>
                    <a:pt x="470916" y="188975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0279" y="3017520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30">
                  <a:moveTo>
                    <a:pt x="469392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69392" y="188975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40279" y="3017520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30">
                  <a:moveTo>
                    <a:pt x="0" y="188975"/>
                  </a:moveTo>
                  <a:lnTo>
                    <a:pt x="469392" y="188975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10867" y="3017520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30">
                  <a:moveTo>
                    <a:pt x="469392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69392" y="188975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0867" y="3017520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30">
                  <a:moveTo>
                    <a:pt x="0" y="188975"/>
                  </a:moveTo>
                  <a:lnTo>
                    <a:pt x="469392" y="188975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6675" y="3532632"/>
              <a:ext cx="1903730" cy="512445"/>
            </a:xfrm>
            <a:custGeom>
              <a:avLst/>
              <a:gdLst/>
              <a:ahLst/>
              <a:cxnLst/>
              <a:rect l="l" t="t" r="r" b="b"/>
              <a:pathLst>
                <a:path w="1903730" h="512445">
                  <a:moveTo>
                    <a:pt x="1903476" y="0"/>
                  </a:moveTo>
                  <a:lnTo>
                    <a:pt x="0" y="0"/>
                  </a:lnTo>
                  <a:lnTo>
                    <a:pt x="0" y="512064"/>
                  </a:lnTo>
                  <a:lnTo>
                    <a:pt x="1903476" y="512064"/>
                  </a:lnTo>
                  <a:lnTo>
                    <a:pt x="1903476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36675" y="3532632"/>
            <a:ext cx="1903730" cy="512445"/>
          </a:xfrm>
          <a:prstGeom prst="rect">
            <a:avLst/>
          </a:prstGeom>
          <a:ln w="12191">
            <a:solidFill>
              <a:srgbClr val="41709C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70"/>
              </a:spcBef>
            </a:pPr>
            <a:r>
              <a:rPr sz="1300" spc="-10" dirty="0">
                <a:latin typeface="Calibri"/>
                <a:cs typeface="Calibri"/>
              </a:rPr>
              <a:t>Others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(Non-spark)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944625" y="1406397"/>
            <a:ext cx="5718810" cy="2727325"/>
            <a:chOff x="944625" y="1406397"/>
            <a:chExt cx="5718810" cy="2727325"/>
          </a:xfrm>
        </p:grpSpPr>
        <p:sp>
          <p:nvSpPr>
            <p:cNvPr id="26" name="object 26"/>
            <p:cNvSpPr/>
            <p:nvPr/>
          </p:nvSpPr>
          <p:spPr>
            <a:xfrm>
              <a:off x="3758183" y="1412747"/>
              <a:ext cx="2898775" cy="2714625"/>
            </a:xfrm>
            <a:custGeom>
              <a:avLst/>
              <a:gdLst/>
              <a:ahLst/>
              <a:cxnLst/>
              <a:rect l="l" t="t" r="r" b="b"/>
              <a:pathLst>
                <a:path w="2898775" h="2714625">
                  <a:moveTo>
                    <a:pt x="2898648" y="0"/>
                  </a:moveTo>
                  <a:lnTo>
                    <a:pt x="0" y="0"/>
                  </a:lnTo>
                  <a:lnTo>
                    <a:pt x="0" y="2714244"/>
                  </a:lnTo>
                  <a:lnTo>
                    <a:pt x="2898648" y="2714244"/>
                  </a:lnTo>
                  <a:lnTo>
                    <a:pt x="2898648" y="0"/>
                  </a:lnTo>
                  <a:close/>
                </a:path>
              </a:pathLst>
            </a:custGeom>
            <a:solidFill>
              <a:srgbClr val="F4B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58183" y="1412747"/>
              <a:ext cx="2898775" cy="2714625"/>
            </a:xfrm>
            <a:custGeom>
              <a:avLst/>
              <a:gdLst/>
              <a:ahLst/>
              <a:cxnLst/>
              <a:rect l="l" t="t" r="r" b="b"/>
              <a:pathLst>
                <a:path w="2898775" h="2714625">
                  <a:moveTo>
                    <a:pt x="0" y="2714244"/>
                  </a:moveTo>
                  <a:lnTo>
                    <a:pt x="2898648" y="2714244"/>
                  </a:lnTo>
                  <a:lnTo>
                    <a:pt x="2898648" y="0"/>
                  </a:lnTo>
                  <a:lnTo>
                    <a:pt x="0" y="0"/>
                  </a:lnTo>
                  <a:lnTo>
                    <a:pt x="0" y="271424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0975" y="3791712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69" h="189229">
                  <a:moveTo>
                    <a:pt x="470916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70916" y="188975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50975" y="3791712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69" h="189229">
                  <a:moveTo>
                    <a:pt x="0" y="188975"/>
                  </a:moveTo>
                  <a:lnTo>
                    <a:pt x="470916" y="188975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40279" y="3791712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469392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69392" y="188975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0279" y="3791712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0" y="188975"/>
                  </a:moveTo>
                  <a:lnTo>
                    <a:pt x="469392" y="188975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10867" y="3791712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469392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69392" y="188975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10867" y="3791712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0" y="188975"/>
                  </a:moveTo>
                  <a:lnTo>
                    <a:pt x="469392" y="188975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5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463922" y="1645665"/>
            <a:ext cx="148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913632" y="2221992"/>
            <a:ext cx="2520950" cy="469900"/>
          </a:xfrm>
          <a:prstGeom prst="rect">
            <a:avLst/>
          </a:prstGeom>
          <a:solidFill>
            <a:srgbClr val="D9D9D9"/>
          </a:solidFill>
          <a:ln w="12192">
            <a:solidFill>
              <a:srgbClr val="41709C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517525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libri"/>
                <a:cs typeface="Calibri"/>
              </a:rPr>
              <a:t>Heap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(Executor)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13632" y="2912364"/>
            <a:ext cx="2520950" cy="469900"/>
          </a:xfrm>
          <a:prstGeom prst="rect">
            <a:avLst/>
          </a:prstGeom>
          <a:solidFill>
            <a:srgbClr val="D9D9D9"/>
          </a:solidFill>
          <a:ln w="12192">
            <a:solidFill>
              <a:srgbClr val="41709C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803910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libri"/>
                <a:cs typeface="Calibri"/>
              </a:rPr>
              <a:t>Overhead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913632" y="3532632"/>
            <a:ext cx="2520950" cy="469900"/>
          </a:xfrm>
          <a:prstGeom prst="rect">
            <a:avLst/>
          </a:prstGeom>
          <a:solidFill>
            <a:srgbClr val="D9D9D9"/>
          </a:solidFill>
          <a:ln w="12192">
            <a:solidFill>
              <a:srgbClr val="41709C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1800" spc="-5" dirty="0">
                <a:latin typeface="Calibri"/>
                <a:cs typeface="Calibri"/>
              </a:rPr>
              <a:t>Off-heap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40040" y="3701796"/>
            <a:ext cx="2446020" cy="327660"/>
          </a:xfrm>
          <a:prstGeom prst="rect">
            <a:avLst/>
          </a:prstGeom>
          <a:solidFill>
            <a:srgbClr val="FFFFFF"/>
          </a:solidFill>
          <a:ln w="12192">
            <a:solidFill>
              <a:srgbClr val="41709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Reserved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40040" y="2078735"/>
            <a:ext cx="2446020" cy="982980"/>
          </a:xfrm>
          <a:custGeom>
            <a:avLst/>
            <a:gdLst/>
            <a:ahLst/>
            <a:cxnLst/>
            <a:rect l="l" t="t" r="r" b="b"/>
            <a:pathLst>
              <a:path w="2446020" h="982980">
                <a:moveTo>
                  <a:pt x="2446020" y="0"/>
                </a:moveTo>
                <a:lnTo>
                  <a:pt x="0" y="0"/>
                </a:lnTo>
                <a:lnTo>
                  <a:pt x="0" y="982980"/>
                </a:lnTo>
                <a:lnTo>
                  <a:pt x="2446020" y="982980"/>
                </a:lnTo>
                <a:lnTo>
                  <a:pt x="2446020" y="0"/>
                </a:lnTo>
                <a:close/>
              </a:path>
            </a:pathLst>
          </a:custGeom>
          <a:solidFill>
            <a:srgbClr val="ACB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940040" y="2078735"/>
            <a:ext cx="2446020" cy="9829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70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%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738628" y="1786127"/>
            <a:ext cx="6085840" cy="655320"/>
          </a:xfrm>
          <a:custGeom>
            <a:avLst/>
            <a:gdLst/>
            <a:ahLst/>
            <a:cxnLst/>
            <a:rect l="l" t="t" r="r" b="b"/>
            <a:pathLst>
              <a:path w="6085840" h="655319">
                <a:moveTo>
                  <a:pt x="1727581" y="19050"/>
                </a:moveTo>
                <a:lnTo>
                  <a:pt x="1644523" y="0"/>
                </a:lnTo>
                <a:lnTo>
                  <a:pt x="1651190" y="27381"/>
                </a:lnTo>
                <a:lnTo>
                  <a:pt x="0" y="427101"/>
                </a:lnTo>
                <a:lnTo>
                  <a:pt x="4572" y="446405"/>
                </a:lnTo>
                <a:lnTo>
                  <a:pt x="1655864" y="46570"/>
                </a:lnTo>
                <a:lnTo>
                  <a:pt x="1662557" y="74041"/>
                </a:lnTo>
                <a:lnTo>
                  <a:pt x="1721269" y="24384"/>
                </a:lnTo>
                <a:lnTo>
                  <a:pt x="1727581" y="19050"/>
                </a:lnTo>
                <a:close/>
              </a:path>
              <a:path w="6085840" h="655319">
                <a:moveTo>
                  <a:pt x="6085459" y="19050"/>
                </a:moveTo>
                <a:lnTo>
                  <a:pt x="6002020" y="1524"/>
                </a:lnTo>
                <a:lnTo>
                  <a:pt x="6009195" y="28752"/>
                </a:lnTo>
                <a:lnTo>
                  <a:pt x="3693922" y="636016"/>
                </a:lnTo>
                <a:lnTo>
                  <a:pt x="3699002" y="655193"/>
                </a:lnTo>
                <a:lnTo>
                  <a:pt x="6014250" y="47929"/>
                </a:lnTo>
                <a:lnTo>
                  <a:pt x="6021451" y="75184"/>
                </a:lnTo>
                <a:lnTo>
                  <a:pt x="6078067" y="25527"/>
                </a:lnTo>
                <a:lnTo>
                  <a:pt x="6085459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7424166" y="4722114"/>
            <a:ext cx="437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5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70%,23%</a:t>
            </a:r>
            <a:r>
              <a:rPr sz="1800" i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7%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allocate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4GB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sz="1800" i="1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Executor(Heap)</a:t>
            </a:r>
            <a:r>
              <a:rPr sz="1800" i="1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800" i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00"/>
                </a:solidFill>
                <a:latin typeface="Calibri"/>
                <a:cs typeface="Calibri"/>
              </a:rPr>
              <a:t>use 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default</a:t>
            </a:r>
            <a:r>
              <a:rPr sz="1800" i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FF0000"/>
                </a:solidFill>
                <a:latin typeface="Calibri"/>
                <a:cs typeface="Calibri"/>
              </a:rPr>
              <a:t>Options.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547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25498" y="1264666"/>
            <a:ext cx="5424805" cy="3401060"/>
            <a:chOff x="1825498" y="1264666"/>
            <a:chExt cx="5424805" cy="3401060"/>
          </a:xfrm>
        </p:grpSpPr>
        <p:sp>
          <p:nvSpPr>
            <p:cNvPr id="3" name="object 3"/>
            <p:cNvSpPr/>
            <p:nvPr/>
          </p:nvSpPr>
          <p:spPr>
            <a:xfrm>
              <a:off x="1831848" y="1271016"/>
              <a:ext cx="5412105" cy="3388360"/>
            </a:xfrm>
            <a:custGeom>
              <a:avLst/>
              <a:gdLst/>
              <a:ahLst/>
              <a:cxnLst/>
              <a:rect l="l" t="t" r="r" b="b"/>
              <a:pathLst>
                <a:path w="5412105" h="3388360">
                  <a:moveTo>
                    <a:pt x="5411724" y="0"/>
                  </a:moveTo>
                  <a:lnTo>
                    <a:pt x="0" y="0"/>
                  </a:lnTo>
                  <a:lnTo>
                    <a:pt x="0" y="3387852"/>
                  </a:lnTo>
                  <a:lnTo>
                    <a:pt x="5411724" y="3387852"/>
                  </a:lnTo>
                  <a:lnTo>
                    <a:pt x="54117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1848" y="1271016"/>
              <a:ext cx="5412105" cy="3388360"/>
            </a:xfrm>
            <a:custGeom>
              <a:avLst/>
              <a:gdLst/>
              <a:ahLst/>
              <a:cxnLst/>
              <a:rect l="l" t="t" r="r" b="b"/>
              <a:pathLst>
                <a:path w="5412105" h="3388360">
                  <a:moveTo>
                    <a:pt x="0" y="3387852"/>
                  </a:moveTo>
                  <a:lnTo>
                    <a:pt x="5411724" y="3387852"/>
                  </a:lnTo>
                  <a:lnTo>
                    <a:pt x="5411724" y="0"/>
                  </a:lnTo>
                  <a:lnTo>
                    <a:pt x="0" y="0"/>
                  </a:lnTo>
                  <a:lnTo>
                    <a:pt x="0" y="33878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59279" y="5644896"/>
            <a:ext cx="5419725" cy="733425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222885" marR="3375660">
              <a:lnSpc>
                <a:spcPct val="100000"/>
              </a:lnSpc>
              <a:spcBef>
                <a:spcPts val="309"/>
              </a:spcBef>
            </a:pPr>
            <a:r>
              <a:rPr sz="1500" spc="-10" dirty="0">
                <a:latin typeface="Calibri"/>
                <a:cs typeface="Calibri"/>
              </a:rPr>
              <a:t>Off-Heap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spark.memory.offHeap.size </a:t>
            </a:r>
            <a:r>
              <a:rPr sz="1300" i="1" spc="-28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It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is disabled</a:t>
            </a:r>
            <a:r>
              <a:rPr sz="1300" i="1" spc="-3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by</a:t>
            </a:r>
            <a:r>
              <a:rPr sz="1300" i="1" spc="-5" dirty="0">
                <a:latin typeface="Calibri"/>
                <a:cs typeface="Calibri"/>
              </a:rPr>
              <a:t> default.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9279" y="4789932"/>
            <a:ext cx="5419725" cy="733425"/>
          </a:xfrm>
          <a:prstGeom prst="rect">
            <a:avLst/>
          </a:prstGeom>
          <a:solidFill>
            <a:srgbClr val="DAE2F3"/>
          </a:solidFill>
          <a:ln w="12192">
            <a:solidFill>
              <a:srgbClr val="41709C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marL="222885" marR="2979420">
              <a:lnSpc>
                <a:spcPct val="100000"/>
              </a:lnSpc>
              <a:spcBef>
                <a:spcPts val="204"/>
              </a:spcBef>
            </a:pPr>
            <a:r>
              <a:rPr sz="1500" spc="-5" dirty="0">
                <a:latin typeface="Calibri"/>
                <a:cs typeface="Calibri"/>
              </a:rPr>
              <a:t>Overhead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s</a:t>
            </a:r>
            <a:r>
              <a:rPr sz="1300" i="1" spc="-5" dirty="0">
                <a:latin typeface="Calibri"/>
                <a:cs typeface="Calibri"/>
              </a:rPr>
              <a:t>p</a:t>
            </a:r>
            <a:r>
              <a:rPr sz="1300" i="1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rk</a:t>
            </a:r>
            <a:r>
              <a:rPr sz="1300" i="1" spc="-10" dirty="0">
                <a:latin typeface="Calibri"/>
                <a:cs typeface="Calibri"/>
              </a:rPr>
              <a:t>.</a:t>
            </a:r>
            <a:r>
              <a:rPr sz="1300" i="1" spc="-25" dirty="0">
                <a:latin typeface="Calibri"/>
                <a:cs typeface="Calibri"/>
              </a:rPr>
              <a:t>e</a:t>
            </a:r>
            <a:r>
              <a:rPr sz="1300" i="1" spc="-30" dirty="0">
                <a:latin typeface="Calibri"/>
                <a:cs typeface="Calibri"/>
              </a:rPr>
              <a:t>x</a:t>
            </a:r>
            <a:r>
              <a:rPr sz="1300" i="1" spc="-5" dirty="0">
                <a:latin typeface="Calibri"/>
                <a:cs typeface="Calibri"/>
              </a:rPr>
              <a:t>ec</a:t>
            </a:r>
            <a:r>
              <a:rPr sz="1300" i="1" dirty="0">
                <a:latin typeface="Calibri"/>
                <a:cs typeface="Calibri"/>
              </a:rPr>
              <a:t>u</a:t>
            </a:r>
            <a:r>
              <a:rPr sz="1300" i="1" spc="-20" dirty="0">
                <a:latin typeface="Calibri"/>
                <a:cs typeface="Calibri"/>
              </a:rPr>
              <a:t>t</a:t>
            </a:r>
            <a:r>
              <a:rPr sz="1300" i="1" spc="-15" dirty="0">
                <a:latin typeface="Calibri"/>
                <a:cs typeface="Calibri"/>
              </a:rPr>
              <a:t>o</a:t>
            </a:r>
            <a:r>
              <a:rPr sz="1300" i="1" spc="-114" dirty="0">
                <a:latin typeface="Calibri"/>
                <a:cs typeface="Calibri"/>
              </a:rPr>
              <a:t>r</a:t>
            </a:r>
            <a:r>
              <a:rPr sz="1300" i="1" spc="-10" dirty="0">
                <a:latin typeface="Calibri"/>
                <a:cs typeface="Calibri"/>
              </a:rPr>
              <a:t>.</a:t>
            </a:r>
            <a:r>
              <a:rPr sz="1300" i="1" spc="-15" dirty="0">
                <a:latin typeface="Calibri"/>
                <a:cs typeface="Calibri"/>
              </a:rPr>
              <a:t>m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spc="-15" dirty="0">
                <a:latin typeface="Calibri"/>
                <a:cs typeface="Calibri"/>
              </a:rPr>
              <a:t>mo</a:t>
            </a:r>
            <a:r>
              <a:rPr sz="1300" i="1" spc="5" dirty="0">
                <a:latin typeface="Calibri"/>
                <a:cs typeface="Calibri"/>
              </a:rPr>
              <a:t>r</a:t>
            </a:r>
            <a:r>
              <a:rPr sz="1300" i="1" spc="-10" dirty="0">
                <a:latin typeface="Calibri"/>
                <a:cs typeface="Calibri"/>
              </a:rPr>
              <a:t>yOver</a:t>
            </a:r>
            <a:r>
              <a:rPr sz="1300" i="1" dirty="0">
                <a:latin typeface="Calibri"/>
                <a:cs typeface="Calibri"/>
              </a:rPr>
              <a:t>h</a:t>
            </a:r>
            <a:r>
              <a:rPr sz="1300" i="1" spc="-5" dirty="0">
                <a:latin typeface="Calibri"/>
                <a:cs typeface="Calibri"/>
              </a:rPr>
              <a:t>e</a:t>
            </a:r>
            <a:r>
              <a:rPr sz="1300" i="1" dirty="0">
                <a:latin typeface="Calibri"/>
                <a:cs typeface="Calibri"/>
              </a:rPr>
              <a:t>a</a:t>
            </a:r>
            <a:r>
              <a:rPr sz="1300" i="1" spc="-5" dirty="0">
                <a:latin typeface="Calibri"/>
                <a:cs typeface="Calibri"/>
              </a:rPr>
              <a:t>d  10% </a:t>
            </a:r>
            <a:r>
              <a:rPr sz="1300" i="1" spc="-10" dirty="0">
                <a:latin typeface="Calibri"/>
                <a:cs typeface="Calibri"/>
              </a:rPr>
              <a:t>or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 minimum 384MB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0638" y="1764029"/>
            <a:ext cx="222885" cy="2456815"/>
          </a:xfrm>
          <a:custGeom>
            <a:avLst/>
            <a:gdLst/>
            <a:ahLst/>
            <a:cxnLst/>
            <a:rect l="l" t="t" r="r" b="b"/>
            <a:pathLst>
              <a:path w="222884" h="2456815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2"/>
                </a:lnTo>
                <a:lnTo>
                  <a:pt x="111251" y="1209802"/>
                </a:lnTo>
                <a:lnTo>
                  <a:pt x="119991" y="1217039"/>
                </a:lnTo>
                <a:lnTo>
                  <a:pt x="143827" y="1222930"/>
                </a:lnTo>
                <a:lnTo>
                  <a:pt x="179189" y="1226893"/>
                </a:lnTo>
                <a:lnTo>
                  <a:pt x="222503" y="1228344"/>
                </a:lnTo>
                <a:lnTo>
                  <a:pt x="179189" y="1229794"/>
                </a:lnTo>
                <a:lnTo>
                  <a:pt x="143827" y="1233757"/>
                </a:lnTo>
                <a:lnTo>
                  <a:pt x="119991" y="1239648"/>
                </a:lnTo>
                <a:lnTo>
                  <a:pt x="111251" y="1246886"/>
                </a:lnTo>
                <a:lnTo>
                  <a:pt x="111251" y="2438146"/>
                </a:lnTo>
                <a:lnTo>
                  <a:pt x="102512" y="2445383"/>
                </a:lnTo>
                <a:lnTo>
                  <a:pt x="78676" y="2451274"/>
                </a:lnTo>
                <a:lnTo>
                  <a:pt x="43314" y="2455237"/>
                </a:lnTo>
                <a:lnTo>
                  <a:pt x="0" y="2456688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80325" y="2181860"/>
            <a:ext cx="215900" cy="126111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dirty="0">
                <a:latin typeface="Calibri"/>
                <a:cs typeface="Calibri"/>
              </a:rPr>
              <a:t>Usable</a:t>
            </a:r>
            <a:r>
              <a:rPr sz="1500" spc="-7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073390" y="1742694"/>
            <a:ext cx="222885" cy="2773680"/>
          </a:xfrm>
          <a:custGeom>
            <a:avLst/>
            <a:gdLst/>
            <a:ahLst/>
            <a:cxnLst/>
            <a:rect l="l" t="t" r="r" b="b"/>
            <a:pathLst>
              <a:path w="222884" h="2773679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1"/>
                </a:lnTo>
                <a:lnTo>
                  <a:pt x="111251" y="1368297"/>
                </a:lnTo>
                <a:lnTo>
                  <a:pt x="119991" y="1375535"/>
                </a:lnTo>
                <a:lnTo>
                  <a:pt x="143827" y="1381426"/>
                </a:lnTo>
                <a:lnTo>
                  <a:pt x="179189" y="1385389"/>
                </a:lnTo>
                <a:lnTo>
                  <a:pt x="222503" y="1386839"/>
                </a:lnTo>
                <a:lnTo>
                  <a:pt x="179189" y="1388290"/>
                </a:lnTo>
                <a:lnTo>
                  <a:pt x="143827" y="1392253"/>
                </a:lnTo>
                <a:lnTo>
                  <a:pt x="119991" y="1398144"/>
                </a:lnTo>
                <a:lnTo>
                  <a:pt x="111251" y="1405381"/>
                </a:lnTo>
                <a:lnTo>
                  <a:pt x="111251" y="2755137"/>
                </a:lnTo>
                <a:lnTo>
                  <a:pt x="102512" y="2762375"/>
                </a:lnTo>
                <a:lnTo>
                  <a:pt x="78676" y="2768266"/>
                </a:lnTo>
                <a:lnTo>
                  <a:pt x="43314" y="2772229"/>
                </a:lnTo>
                <a:lnTo>
                  <a:pt x="0" y="2773679"/>
                </a:lnTo>
              </a:path>
            </a:pathLst>
          </a:custGeom>
          <a:ln w="28955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5786" y="2181860"/>
            <a:ext cx="215900" cy="14103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49197" y="426466"/>
            <a:ext cx="11084560" cy="6375400"/>
            <a:chOff x="949197" y="426466"/>
            <a:chExt cx="11084560" cy="6375400"/>
          </a:xfrm>
        </p:grpSpPr>
        <p:sp>
          <p:nvSpPr>
            <p:cNvPr id="12" name="object 12"/>
            <p:cNvSpPr/>
            <p:nvPr/>
          </p:nvSpPr>
          <p:spPr>
            <a:xfrm>
              <a:off x="4068318" y="2008632"/>
              <a:ext cx="971550" cy="114300"/>
            </a:xfrm>
            <a:custGeom>
              <a:avLst/>
              <a:gdLst/>
              <a:ahLst/>
              <a:cxnLst/>
              <a:rect l="l" t="t" r="r" b="b"/>
              <a:pathLst>
                <a:path w="97155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95250" y="76200"/>
                  </a:lnTo>
                  <a:lnTo>
                    <a:pt x="95250" y="38100"/>
                  </a:lnTo>
                  <a:lnTo>
                    <a:pt x="114300" y="38100"/>
                  </a:lnTo>
                  <a:lnTo>
                    <a:pt x="114300" y="0"/>
                  </a:lnTo>
                  <a:close/>
                </a:path>
                <a:path w="971550" h="114300">
                  <a:moveTo>
                    <a:pt x="857250" y="0"/>
                  </a:moveTo>
                  <a:lnTo>
                    <a:pt x="857250" y="114300"/>
                  </a:lnTo>
                  <a:lnTo>
                    <a:pt x="933450" y="76200"/>
                  </a:lnTo>
                  <a:lnTo>
                    <a:pt x="876300" y="76200"/>
                  </a:lnTo>
                  <a:lnTo>
                    <a:pt x="876300" y="38100"/>
                  </a:lnTo>
                  <a:lnTo>
                    <a:pt x="933450" y="38100"/>
                  </a:lnTo>
                  <a:lnTo>
                    <a:pt x="857250" y="0"/>
                  </a:lnTo>
                  <a:close/>
                </a:path>
                <a:path w="971550" h="114300">
                  <a:moveTo>
                    <a:pt x="114300" y="38100"/>
                  </a:moveTo>
                  <a:lnTo>
                    <a:pt x="95250" y="38100"/>
                  </a:lnTo>
                  <a:lnTo>
                    <a:pt x="95250" y="76200"/>
                  </a:lnTo>
                  <a:lnTo>
                    <a:pt x="114300" y="76200"/>
                  </a:lnTo>
                  <a:lnTo>
                    <a:pt x="114300" y="38100"/>
                  </a:lnTo>
                  <a:close/>
                </a:path>
                <a:path w="971550" h="114300">
                  <a:moveTo>
                    <a:pt x="857250" y="38100"/>
                  </a:moveTo>
                  <a:lnTo>
                    <a:pt x="114300" y="38100"/>
                  </a:lnTo>
                  <a:lnTo>
                    <a:pt x="114300" y="76200"/>
                  </a:lnTo>
                  <a:lnTo>
                    <a:pt x="857250" y="76200"/>
                  </a:lnTo>
                  <a:lnTo>
                    <a:pt x="857250" y="38100"/>
                  </a:lnTo>
                  <a:close/>
                </a:path>
                <a:path w="971550" h="114300">
                  <a:moveTo>
                    <a:pt x="933450" y="38100"/>
                  </a:moveTo>
                  <a:lnTo>
                    <a:pt x="876300" y="38100"/>
                  </a:lnTo>
                  <a:lnTo>
                    <a:pt x="876300" y="76200"/>
                  </a:lnTo>
                  <a:lnTo>
                    <a:pt x="933450" y="76200"/>
                  </a:lnTo>
                  <a:lnTo>
                    <a:pt x="971550" y="57150"/>
                  </a:lnTo>
                  <a:lnTo>
                    <a:pt x="933450" y="3810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5547" y="432816"/>
              <a:ext cx="11071860" cy="6362700"/>
            </a:xfrm>
            <a:custGeom>
              <a:avLst/>
              <a:gdLst/>
              <a:ahLst/>
              <a:cxnLst/>
              <a:rect l="l" t="t" r="r" b="b"/>
              <a:pathLst>
                <a:path w="11071860" h="6362700">
                  <a:moveTo>
                    <a:pt x="0" y="1060450"/>
                  </a:moveTo>
                  <a:lnTo>
                    <a:pt x="1091" y="1011904"/>
                  </a:lnTo>
                  <a:lnTo>
                    <a:pt x="4333" y="963919"/>
                  </a:lnTo>
                  <a:lnTo>
                    <a:pt x="9679" y="916541"/>
                  </a:lnTo>
                  <a:lnTo>
                    <a:pt x="17083" y="869818"/>
                  </a:lnTo>
                  <a:lnTo>
                    <a:pt x="26498" y="823796"/>
                  </a:lnTo>
                  <a:lnTo>
                    <a:pt x="37876" y="778521"/>
                  </a:lnTo>
                  <a:lnTo>
                    <a:pt x="51172" y="734041"/>
                  </a:lnTo>
                  <a:lnTo>
                    <a:pt x="66338" y="690403"/>
                  </a:lnTo>
                  <a:lnTo>
                    <a:pt x="83327" y="647652"/>
                  </a:lnTo>
                  <a:lnTo>
                    <a:pt x="102094" y="605836"/>
                  </a:lnTo>
                  <a:lnTo>
                    <a:pt x="122590" y="565002"/>
                  </a:lnTo>
                  <a:lnTo>
                    <a:pt x="144770" y="525196"/>
                  </a:lnTo>
                  <a:lnTo>
                    <a:pt x="168586" y="486466"/>
                  </a:lnTo>
                  <a:lnTo>
                    <a:pt x="193992" y="448857"/>
                  </a:lnTo>
                  <a:lnTo>
                    <a:pt x="220941" y="412417"/>
                  </a:lnTo>
                  <a:lnTo>
                    <a:pt x="249386" y="377193"/>
                  </a:lnTo>
                  <a:lnTo>
                    <a:pt x="279281" y="343231"/>
                  </a:lnTo>
                  <a:lnTo>
                    <a:pt x="310578" y="310578"/>
                  </a:lnTo>
                  <a:lnTo>
                    <a:pt x="343231" y="279281"/>
                  </a:lnTo>
                  <a:lnTo>
                    <a:pt x="377193" y="249386"/>
                  </a:lnTo>
                  <a:lnTo>
                    <a:pt x="412417" y="220941"/>
                  </a:lnTo>
                  <a:lnTo>
                    <a:pt x="448857" y="193992"/>
                  </a:lnTo>
                  <a:lnTo>
                    <a:pt x="486466" y="168586"/>
                  </a:lnTo>
                  <a:lnTo>
                    <a:pt x="525196" y="144770"/>
                  </a:lnTo>
                  <a:lnTo>
                    <a:pt x="565002" y="122590"/>
                  </a:lnTo>
                  <a:lnTo>
                    <a:pt x="605836" y="102094"/>
                  </a:lnTo>
                  <a:lnTo>
                    <a:pt x="647652" y="83327"/>
                  </a:lnTo>
                  <a:lnTo>
                    <a:pt x="690403" y="66338"/>
                  </a:lnTo>
                  <a:lnTo>
                    <a:pt x="734041" y="51172"/>
                  </a:lnTo>
                  <a:lnTo>
                    <a:pt x="778521" y="37876"/>
                  </a:lnTo>
                  <a:lnTo>
                    <a:pt x="823796" y="26498"/>
                  </a:lnTo>
                  <a:lnTo>
                    <a:pt x="869818" y="17083"/>
                  </a:lnTo>
                  <a:lnTo>
                    <a:pt x="916541" y="9679"/>
                  </a:lnTo>
                  <a:lnTo>
                    <a:pt x="963919" y="4333"/>
                  </a:lnTo>
                  <a:lnTo>
                    <a:pt x="1011904" y="1091"/>
                  </a:lnTo>
                  <a:lnTo>
                    <a:pt x="1060450" y="0"/>
                  </a:lnTo>
                  <a:lnTo>
                    <a:pt x="10011410" y="0"/>
                  </a:lnTo>
                  <a:lnTo>
                    <a:pt x="10059945" y="1091"/>
                  </a:lnTo>
                  <a:lnTo>
                    <a:pt x="10107921" y="4333"/>
                  </a:lnTo>
                  <a:lnTo>
                    <a:pt x="10155291" y="9679"/>
                  </a:lnTo>
                  <a:lnTo>
                    <a:pt x="10202007" y="17083"/>
                  </a:lnTo>
                  <a:lnTo>
                    <a:pt x="10248024" y="26498"/>
                  </a:lnTo>
                  <a:lnTo>
                    <a:pt x="10293294" y="37876"/>
                  </a:lnTo>
                  <a:lnTo>
                    <a:pt x="10337770" y="51172"/>
                  </a:lnTo>
                  <a:lnTo>
                    <a:pt x="10381405" y="66338"/>
                  </a:lnTo>
                  <a:lnTo>
                    <a:pt x="10424154" y="83327"/>
                  </a:lnTo>
                  <a:lnTo>
                    <a:pt x="10465968" y="102094"/>
                  </a:lnTo>
                  <a:lnTo>
                    <a:pt x="10506801" y="122590"/>
                  </a:lnTo>
                  <a:lnTo>
                    <a:pt x="10546606" y="144770"/>
                  </a:lnTo>
                  <a:lnTo>
                    <a:pt x="10585337" y="168586"/>
                  </a:lnTo>
                  <a:lnTo>
                    <a:pt x="10622947" y="193992"/>
                  </a:lnTo>
                  <a:lnTo>
                    <a:pt x="10659388" y="220941"/>
                  </a:lnTo>
                  <a:lnTo>
                    <a:pt x="10694614" y="249386"/>
                  </a:lnTo>
                  <a:lnTo>
                    <a:pt x="10728578" y="279281"/>
                  </a:lnTo>
                  <a:lnTo>
                    <a:pt x="10761233" y="310578"/>
                  </a:lnTo>
                  <a:lnTo>
                    <a:pt x="10792533" y="343231"/>
                  </a:lnTo>
                  <a:lnTo>
                    <a:pt x="10822431" y="377193"/>
                  </a:lnTo>
                  <a:lnTo>
                    <a:pt x="10850879" y="412417"/>
                  </a:lnTo>
                  <a:lnTo>
                    <a:pt x="10877831" y="448857"/>
                  </a:lnTo>
                  <a:lnTo>
                    <a:pt x="10903241" y="486466"/>
                  </a:lnTo>
                  <a:lnTo>
                    <a:pt x="10927061" y="525196"/>
                  </a:lnTo>
                  <a:lnTo>
                    <a:pt x="10949244" y="565002"/>
                  </a:lnTo>
                  <a:lnTo>
                    <a:pt x="10969744" y="605836"/>
                  </a:lnTo>
                  <a:lnTo>
                    <a:pt x="10988514" y="647652"/>
                  </a:lnTo>
                  <a:lnTo>
                    <a:pt x="11005507" y="690403"/>
                  </a:lnTo>
                  <a:lnTo>
                    <a:pt x="11020676" y="734041"/>
                  </a:lnTo>
                  <a:lnTo>
                    <a:pt x="11033974" y="778521"/>
                  </a:lnTo>
                  <a:lnTo>
                    <a:pt x="11045355" y="823796"/>
                  </a:lnTo>
                  <a:lnTo>
                    <a:pt x="11054772" y="869818"/>
                  </a:lnTo>
                  <a:lnTo>
                    <a:pt x="11062177" y="916541"/>
                  </a:lnTo>
                  <a:lnTo>
                    <a:pt x="11067525" y="963919"/>
                  </a:lnTo>
                  <a:lnTo>
                    <a:pt x="11070768" y="1011904"/>
                  </a:lnTo>
                  <a:lnTo>
                    <a:pt x="11071860" y="1060450"/>
                  </a:lnTo>
                  <a:lnTo>
                    <a:pt x="11071860" y="5302224"/>
                  </a:lnTo>
                  <a:lnTo>
                    <a:pt x="11070768" y="5350767"/>
                  </a:lnTo>
                  <a:lnTo>
                    <a:pt x="11067525" y="5398749"/>
                  </a:lnTo>
                  <a:lnTo>
                    <a:pt x="11062177" y="5446125"/>
                  </a:lnTo>
                  <a:lnTo>
                    <a:pt x="11054772" y="5492846"/>
                  </a:lnTo>
                  <a:lnTo>
                    <a:pt x="11045355" y="5538867"/>
                  </a:lnTo>
                  <a:lnTo>
                    <a:pt x="11033974" y="5584141"/>
                  </a:lnTo>
                  <a:lnTo>
                    <a:pt x="11020676" y="5628620"/>
                  </a:lnTo>
                  <a:lnTo>
                    <a:pt x="11005507" y="5672259"/>
                  </a:lnTo>
                  <a:lnTo>
                    <a:pt x="10988514" y="5715010"/>
                  </a:lnTo>
                  <a:lnTo>
                    <a:pt x="10969744" y="5756826"/>
                  </a:lnTo>
                  <a:lnTo>
                    <a:pt x="10949244" y="5797660"/>
                  </a:lnTo>
                  <a:lnTo>
                    <a:pt x="10927061" y="5837467"/>
                  </a:lnTo>
                  <a:lnTo>
                    <a:pt x="10903241" y="5876199"/>
                  </a:lnTo>
                  <a:lnTo>
                    <a:pt x="10877831" y="5913808"/>
                  </a:lnTo>
                  <a:lnTo>
                    <a:pt x="10850879" y="5950250"/>
                  </a:lnTo>
                  <a:lnTo>
                    <a:pt x="10822431" y="5985476"/>
                  </a:lnTo>
                  <a:lnTo>
                    <a:pt x="10792533" y="6019439"/>
                  </a:lnTo>
                  <a:lnTo>
                    <a:pt x="10761233" y="6052094"/>
                  </a:lnTo>
                  <a:lnTo>
                    <a:pt x="10728578" y="6083393"/>
                  </a:lnTo>
                  <a:lnTo>
                    <a:pt x="10694614" y="6113289"/>
                  </a:lnTo>
                  <a:lnTo>
                    <a:pt x="10659388" y="6141737"/>
                  </a:lnTo>
                  <a:lnTo>
                    <a:pt x="10622947" y="6168688"/>
                  </a:lnTo>
                  <a:lnTo>
                    <a:pt x="10585337" y="6194096"/>
                  </a:lnTo>
                  <a:lnTo>
                    <a:pt x="10546606" y="6217914"/>
                  </a:lnTo>
                  <a:lnTo>
                    <a:pt x="10506801" y="6240096"/>
                  </a:lnTo>
                  <a:lnTo>
                    <a:pt x="10465968" y="6260594"/>
                  </a:lnTo>
                  <a:lnTo>
                    <a:pt x="10424154" y="6279362"/>
                  </a:lnTo>
                  <a:lnTo>
                    <a:pt x="10381405" y="6296354"/>
                  </a:lnTo>
                  <a:lnTo>
                    <a:pt x="10337770" y="6311521"/>
                  </a:lnTo>
                  <a:lnTo>
                    <a:pt x="10293294" y="6324818"/>
                  </a:lnTo>
                  <a:lnTo>
                    <a:pt x="10248024" y="6336198"/>
                  </a:lnTo>
                  <a:lnTo>
                    <a:pt x="10202007" y="6345614"/>
                  </a:lnTo>
                  <a:lnTo>
                    <a:pt x="10155291" y="6353019"/>
                  </a:lnTo>
                  <a:lnTo>
                    <a:pt x="10107921" y="6358366"/>
                  </a:lnTo>
                  <a:lnTo>
                    <a:pt x="10059945" y="6361608"/>
                  </a:lnTo>
                  <a:lnTo>
                    <a:pt x="10011410" y="6362700"/>
                  </a:lnTo>
                  <a:lnTo>
                    <a:pt x="1060450" y="6362700"/>
                  </a:lnTo>
                  <a:lnTo>
                    <a:pt x="1011904" y="6361608"/>
                  </a:lnTo>
                  <a:lnTo>
                    <a:pt x="963919" y="6358366"/>
                  </a:lnTo>
                  <a:lnTo>
                    <a:pt x="916541" y="6353019"/>
                  </a:lnTo>
                  <a:lnTo>
                    <a:pt x="869818" y="6345614"/>
                  </a:lnTo>
                  <a:lnTo>
                    <a:pt x="823796" y="6336198"/>
                  </a:lnTo>
                  <a:lnTo>
                    <a:pt x="778521" y="6324818"/>
                  </a:lnTo>
                  <a:lnTo>
                    <a:pt x="734041" y="6311521"/>
                  </a:lnTo>
                  <a:lnTo>
                    <a:pt x="690403" y="6296354"/>
                  </a:lnTo>
                  <a:lnTo>
                    <a:pt x="647652" y="6279362"/>
                  </a:lnTo>
                  <a:lnTo>
                    <a:pt x="605836" y="6260594"/>
                  </a:lnTo>
                  <a:lnTo>
                    <a:pt x="565002" y="6240096"/>
                  </a:lnTo>
                  <a:lnTo>
                    <a:pt x="525196" y="6217914"/>
                  </a:lnTo>
                  <a:lnTo>
                    <a:pt x="486466" y="6194096"/>
                  </a:lnTo>
                  <a:lnTo>
                    <a:pt x="448857" y="6168688"/>
                  </a:lnTo>
                  <a:lnTo>
                    <a:pt x="412417" y="6141737"/>
                  </a:lnTo>
                  <a:lnTo>
                    <a:pt x="377193" y="6113289"/>
                  </a:lnTo>
                  <a:lnTo>
                    <a:pt x="343231" y="6083393"/>
                  </a:lnTo>
                  <a:lnTo>
                    <a:pt x="310578" y="6052094"/>
                  </a:lnTo>
                  <a:lnTo>
                    <a:pt x="279281" y="6019439"/>
                  </a:lnTo>
                  <a:lnTo>
                    <a:pt x="249386" y="5985476"/>
                  </a:lnTo>
                  <a:lnTo>
                    <a:pt x="220941" y="5950250"/>
                  </a:lnTo>
                  <a:lnTo>
                    <a:pt x="193992" y="5913808"/>
                  </a:lnTo>
                  <a:lnTo>
                    <a:pt x="168586" y="5876199"/>
                  </a:lnTo>
                  <a:lnTo>
                    <a:pt x="144770" y="5837467"/>
                  </a:lnTo>
                  <a:lnTo>
                    <a:pt x="122590" y="5797660"/>
                  </a:lnTo>
                  <a:lnTo>
                    <a:pt x="102094" y="5756826"/>
                  </a:lnTo>
                  <a:lnTo>
                    <a:pt x="83327" y="5715010"/>
                  </a:lnTo>
                  <a:lnTo>
                    <a:pt x="66338" y="5672259"/>
                  </a:lnTo>
                  <a:lnTo>
                    <a:pt x="51172" y="5628620"/>
                  </a:lnTo>
                  <a:lnTo>
                    <a:pt x="37876" y="5584141"/>
                  </a:lnTo>
                  <a:lnTo>
                    <a:pt x="26498" y="5538867"/>
                  </a:lnTo>
                  <a:lnTo>
                    <a:pt x="17083" y="5492846"/>
                  </a:lnTo>
                  <a:lnTo>
                    <a:pt x="9679" y="5446125"/>
                  </a:lnTo>
                  <a:lnTo>
                    <a:pt x="4333" y="5398749"/>
                  </a:lnTo>
                  <a:lnTo>
                    <a:pt x="1091" y="5350767"/>
                  </a:lnTo>
                  <a:lnTo>
                    <a:pt x="0" y="5302224"/>
                  </a:lnTo>
                  <a:lnTo>
                    <a:pt x="0" y="1060450"/>
                  </a:lnTo>
                  <a:close/>
                </a:path>
              </a:pathLst>
            </a:custGeom>
            <a:ln w="12192">
              <a:solidFill>
                <a:srgbClr val="6FAC46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5463" y="789432"/>
              <a:ext cx="7976870" cy="5923915"/>
            </a:xfrm>
            <a:custGeom>
              <a:avLst/>
              <a:gdLst/>
              <a:ahLst/>
              <a:cxnLst/>
              <a:rect l="l" t="t" r="r" b="b"/>
              <a:pathLst>
                <a:path w="7976870" h="5923915">
                  <a:moveTo>
                    <a:pt x="0" y="987297"/>
                  </a:moveTo>
                  <a:lnTo>
                    <a:pt x="1138" y="939467"/>
                  </a:lnTo>
                  <a:lnTo>
                    <a:pt x="4520" y="892223"/>
                  </a:lnTo>
                  <a:lnTo>
                    <a:pt x="10092" y="845618"/>
                  </a:lnTo>
                  <a:lnTo>
                    <a:pt x="17804" y="799704"/>
                  </a:lnTo>
                  <a:lnTo>
                    <a:pt x="27604" y="754532"/>
                  </a:lnTo>
                  <a:lnTo>
                    <a:pt x="39439" y="710154"/>
                  </a:lnTo>
                  <a:lnTo>
                    <a:pt x="53258" y="666621"/>
                  </a:lnTo>
                  <a:lnTo>
                    <a:pt x="69010" y="623986"/>
                  </a:lnTo>
                  <a:lnTo>
                    <a:pt x="86643" y="582300"/>
                  </a:lnTo>
                  <a:lnTo>
                    <a:pt x="106104" y="541615"/>
                  </a:lnTo>
                  <a:lnTo>
                    <a:pt x="127342" y="501983"/>
                  </a:lnTo>
                  <a:lnTo>
                    <a:pt x="150306" y="463455"/>
                  </a:lnTo>
                  <a:lnTo>
                    <a:pt x="174943" y="426084"/>
                  </a:lnTo>
                  <a:lnTo>
                    <a:pt x="201203" y="389920"/>
                  </a:lnTo>
                  <a:lnTo>
                    <a:pt x="229032" y="355016"/>
                  </a:lnTo>
                  <a:lnTo>
                    <a:pt x="258380" y="321424"/>
                  </a:lnTo>
                  <a:lnTo>
                    <a:pt x="289194" y="289194"/>
                  </a:lnTo>
                  <a:lnTo>
                    <a:pt x="321424" y="258380"/>
                  </a:lnTo>
                  <a:lnTo>
                    <a:pt x="355016" y="229032"/>
                  </a:lnTo>
                  <a:lnTo>
                    <a:pt x="389920" y="201203"/>
                  </a:lnTo>
                  <a:lnTo>
                    <a:pt x="426084" y="174943"/>
                  </a:lnTo>
                  <a:lnTo>
                    <a:pt x="463455" y="150306"/>
                  </a:lnTo>
                  <a:lnTo>
                    <a:pt x="501983" y="127342"/>
                  </a:lnTo>
                  <a:lnTo>
                    <a:pt x="541615" y="106104"/>
                  </a:lnTo>
                  <a:lnTo>
                    <a:pt x="582300" y="86643"/>
                  </a:lnTo>
                  <a:lnTo>
                    <a:pt x="623986" y="69010"/>
                  </a:lnTo>
                  <a:lnTo>
                    <a:pt x="666621" y="53258"/>
                  </a:lnTo>
                  <a:lnTo>
                    <a:pt x="710154" y="39439"/>
                  </a:lnTo>
                  <a:lnTo>
                    <a:pt x="754532" y="27604"/>
                  </a:lnTo>
                  <a:lnTo>
                    <a:pt x="799704" y="17804"/>
                  </a:lnTo>
                  <a:lnTo>
                    <a:pt x="845618" y="10092"/>
                  </a:lnTo>
                  <a:lnTo>
                    <a:pt x="892223" y="4520"/>
                  </a:lnTo>
                  <a:lnTo>
                    <a:pt x="939467" y="1138"/>
                  </a:lnTo>
                  <a:lnTo>
                    <a:pt x="987298" y="0"/>
                  </a:lnTo>
                  <a:lnTo>
                    <a:pt x="6989317" y="0"/>
                  </a:lnTo>
                  <a:lnTo>
                    <a:pt x="7037148" y="1138"/>
                  </a:lnTo>
                  <a:lnTo>
                    <a:pt x="7084392" y="4520"/>
                  </a:lnTo>
                  <a:lnTo>
                    <a:pt x="7130997" y="10092"/>
                  </a:lnTo>
                  <a:lnTo>
                    <a:pt x="7176911" y="17804"/>
                  </a:lnTo>
                  <a:lnTo>
                    <a:pt x="7222083" y="27604"/>
                  </a:lnTo>
                  <a:lnTo>
                    <a:pt x="7266461" y="39439"/>
                  </a:lnTo>
                  <a:lnTo>
                    <a:pt x="7309994" y="53258"/>
                  </a:lnTo>
                  <a:lnTo>
                    <a:pt x="7352629" y="69010"/>
                  </a:lnTo>
                  <a:lnTo>
                    <a:pt x="7394315" y="86643"/>
                  </a:lnTo>
                  <a:lnTo>
                    <a:pt x="7435000" y="106104"/>
                  </a:lnTo>
                  <a:lnTo>
                    <a:pt x="7474632" y="127342"/>
                  </a:lnTo>
                  <a:lnTo>
                    <a:pt x="7513160" y="150306"/>
                  </a:lnTo>
                  <a:lnTo>
                    <a:pt x="7550531" y="174943"/>
                  </a:lnTo>
                  <a:lnTo>
                    <a:pt x="7586695" y="201203"/>
                  </a:lnTo>
                  <a:lnTo>
                    <a:pt x="7621599" y="229032"/>
                  </a:lnTo>
                  <a:lnTo>
                    <a:pt x="7655191" y="258380"/>
                  </a:lnTo>
                  <a:lnTo>
                    <a:pt x="7687421" y="289194"/>
                  </a:lnTo>
                  <a:lnTo>
                    <a:pt x="7718235" y="321424"/>
                  </a:lnTo>
                  <a:lnTo>
                    <a:pt x="7747583" y="355016"/>
                  </a:lnTo>
                  <a:lnTo>
                    <a:pt x="7775412" y="389920"/>
                  </a:lnTo>
                  <a:lnTo>
                    <a:pt x="7801672" y="426084"/>
                  </a:lnTo>
                  <a:lnTo>
                    <a:pt x="7826309" y="463455"/>
                  </a:lnTo>
                  <a:lnTo>
                    <a:pt x="7849273" y="501983"/>
                  </a:lnTo>
                  <a:lnTo>
                    <a:pt x="7870511" y="541615"/>
                  </a:lnTo>
                  <a:lnTo>
                    <a:pt x="7889972" y="582300"/>
                  </a:lnTo>
                  <a:lnTo>
                    <a:pt x="7907605" y="623986"/>
                  </a:lnTo>
                  <a:lnTo>
                    <a:pt x="7923357" y="666621"/>
                  </a:lnTo>
                  <a:lnTo>
                    <a:pt x="7937176" y="710154"/>
                  </a:lnTo>
                  <a:lnTo>
                    <a:pt x="7949011" y="754532"/>
                  </a:lnTo>
                  <a:lnTo>
                    <a:pt x="7958811" y="799704"/>
                  </a:lnTo>
                  <a:lnTo>
                    <a:pt x="7966523" y="845618"/>
                  </a:lnTo>
                  <a:lnTo>
                    <a:pt x="7972095" y="892223"/>
                  </a:lnTo>
                  <a:lnTo>
                    <a:pt x="7975477" y="939467"/>
                  </a:lnTo>
                  <a:lnTo>
                    <a:pt x="7976615" y="987297"/>
                  </a:lnTo>
                  <a:lnTo>
                    <a:pt x="7976615" y="4936464"/>
                  </a:lnTo>
                  <a:lnTo>
                    <a:pt x="7975477" y="4984301"/>
                  </a:lnTo>
                  <a:lnTo>
                    <a:pt x="7972095" y="5031550"/>
                  </a:lnTo>
                  <a:lnTo>
                    <a:pt x="7966523" y="5078161"/>
                  </a:lnTo>
                  <a:lnTo>
                    <a:pt x="7958811" y="5124080"/>
                  </a:lnTo>
                  <a:lnTo>
                    <a:pt x="7949011" y="5169256"/>
                  </a:lnTo>
                  <a:lnTo>
                    <a:pt x="7937176" y="5213637"/>
                  </a:lnTo>
                  <a:lnTo>
                    <a:pt x="7923357" y="5257173"/>
                  </a:lnTo>
                  <a:lnTo>
                    <a:pt x="7907605" y="5299811"/>
                  </a:lnTo>
                  <a:lnTo>
                    <a:pt x="7889972" y="5341498"/>
                  </a:lnTo>
                  <a:lnTo>
                    <a:pt x="7870511" y="5382185"/>
                  </a:lnTo>
                  <a:lnTo>
                    <a:pt x="7849273" y="5421818"/>
                  </a:lnTo>
                  <a:lnTo>
                    <a:pt x="7826309" y="5460347"/>
                  </a:lnTo>
                  <a:lnTo>
                    <a:pt x="7801672" y="5497719"/>
                  </a:lnTo>
                  <a:lnTo>
                    <a:pt x="7775412" y="5533883"/>
                  </a:lnTo>
                  <a:lnTo>
                    <a:pt x="7747583" y="5568787"/>
                  </a:lnTo>
                  <a:lnTo>
                    <a:pt x="7718235" y="5602380"/>
                  </a:lnTo>
                  <a:lnTo>
                    <a:pt x="7687421" y="5634608"/>
                  </a:lnTo>
                  <a:lnTo>
                    <a:pt x="7655191" y="5665422"/>
                  </a:lnTo>
                  <a:lnTo>
                    <a:pt x="7621599" y="5694769"/>
                  </a:lnTo>
                  <a:lnTo>
                    <a:pt x="7586695" y="5722598"/>
                  </a:lnTo>
                  <a:lnTo>
                    <a:pt x="7550531" y="5748856"/>
                  </a:lnTo>
                  <a:lnTo>
                    <a:pt x="7513160" y="5773492"/>
                  </a:lnTo>
                  <a:lnTo>
                    <a:pt x="7474632" y="5796455"/>
                  </a:lnTo>
                  <a:lnTo>
                    <a:pt x="7435000" y="5817692"/>
                  </a:lnTo>
                  <a:lnTo>
                    <a:pt x="7394315" y="5837152"/>
                  </a:lnTo>
                  <a:lnTo>
                    <a:pt x="7352629" y="5854783"/>
                  </a:lnTo>
                  <a:lnTo>
                    <a:pt x="7309994" y="5870534"/>
                  </a:lnTo>
                  <a:lnTo>
                    <a:pt x="7266461" y="5884352"/>
                  </a:lnTo>
                  <a:lnTo>
                    <a:pt x="7222083" y="5896186"/>
                  </a:lnTo>
                  <a:lnTo>
                    <a:pt x="7176911" y="5905985"/>
                  </a:lnTo>
                  <a:lnTo>
                    <a:pt x="7130997" y="5913696"/>
                  </a:lnTo>
                  <a:lnTo>
                    <a:pt x="7084392" y="5919268"/>
                  </a:lnTo>
                  <a:lnTo>
                    <a:pt x="7037148" y="5922649"/>
                  </a:lnTo>
                  <a:lnTo>
                    <a:pt x="6989317" y="5923788"/>
                  </a:lnTo>
                  <a:lnTo>
                    <a:pt x="987298" y="5923788"/>
                  </a:lnTo>
                  <a:lnTo>
                    <a:pt x="939467" y="5922649"/>
                  </a:lnTo>
                  <a:lnTo>
                    <a:pt x="892223" y="5919268"/>
                  </a:lnTo>
                  <a:lnTo>
                    <a:pt x="845618" y="5913696"/>
                  </a:lnTo>
                  <a:lnTo>
                    <a:pt x="799704" y="5905985"/>
                  </a:lnTo>
                  <a:lnTo>
                    <a:pt x="754532" y="5896186"/>
                  </a:lnTo>
                  <a:lnTo>
                    <a:pt x="710154" y="5884352"/>
                  </a:lnTo>
                  <a:lnTo>
                    <a:pt x="666621" y="5870534"/>
                  </a:lnTo>
                  <a:lnTo>
                    <a:pt x="623986" y="5854783"/>
                  </a:lnTo>
                  <a:lnTo>
                    <a:pt x="582300" y="5837152"/>
                  </a:lnTo>
                  <a:lnTo>
                    <a:pt x="541615" y="5817692"/>
                  </a:lnTo>
                  <a:lnTo>
                    <a:pt x="501983" y="5796455"/>
                  </a:lnTo>
                  <a:lnTo>
                    <a:pt x="463455" y="5773492"/>
                  </a:lnTo>
                  <a:lnTo>
                    <a:pt x="426084" y="5748856"/>
                  </a:lnTo>
                  <a:lnTo>
                    <a:pt x="389920" y="5722598"/>
                  </a:lnTo>
                  <a:lnTo>
                    <a:pt x="355016" y="5694769"/>
                  </a:lnTo>
                  <a:lnTo>
                    <a:pt x="321424" y="5665422"/>
                  </a:lnTo>
                  <a:lnTo>
                    <a:pt x="289194" y="5634608"/>
                  </a:lnTo>
                  <a:lnTo>
                    <a:pt x="258380" y="5602380"/>
                  </a:lnTo>
                  <a:lnTo>
                    <a:pt x="229032" y="5568787"/>
                  </a:lnTo>
                  <a:lnTo>
                    <a:pt x="201203" y="5533883"/>
                  </a:lnTo>
                  <a:lnTo>
                    <a:pt x="174943" y="5497719"/>
                  </a:lnTo>
                  <a:lnTo>
                    <a:pt x="150306" y="5460347"/>
                  </a:lnTo>
                  <a:lnTo>
                    <a:pt x="127342" y="5421818"/>
                  </a:lnTo>
                  <a:lnTo>
                    <a:pt x="106104" y="5382185"/>
                  </a:lnTo>
                  <a:lnTo>
                    <a:pt x="86643" y="5341498"/>
                  </a:lnTo>
                  <a:lnTo>
                    <a:pt x="69010" y="5299811"/>
                  </a:lnTo>
                  <a:lnTo>
                    <a:pt x="53258" y="5257173"/>
                  </a:lnTo>
                  <a:lnTo>
                    <a:pt x="39439" y="5213637"/>
                  </a:lnTo>
                  <a:lnTo>
                    <a:pt x="27604" y="5169256"/>
                  </a:lnTo>
                  <a:lnTo>
                    <a:pt x="17804" y="5124080"/>
                  </a:lnTo>
                  <a:lnTo>
                    <a:pt x="10092" y="5078161"/>
                  </a:lnTo>
                  <a:lnTo>
                    <a:pt x="4520" y="5031550"/>
                  </a:lnTo>
                  <a:lnTo>
                    <a:pt x="1138" y="4984301"/>
                  </a:lnTo>
                  <a:lnTo>
                    <a:pt x="0" y="4936464"/>
                  </a:lnTo>
                  <a:lnTo>
                    <a:pt x="0" y="987297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2879" y="274320"/>
            <a:ext cx="1127760" cy="32766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9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Spark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1.6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84248" y="1769364"/>
          <a:ext cx="5284470" cy="27691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7165"/>
                <a:gridCol w="2567305"/>
              </a:tblGrid>
              <a:tr h="1824227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3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10" dirty="0">
                          <a:latin typeface="Calibri"/>
                          <a:cs typeface="Calibri"/>
                        </a:rPr>
                        <a:t>Hard</a:t>
                      </a:r>
                      <a:r>
                        <a:rPr sz="13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Bo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 marR="14033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208279" marR="14033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08279" marR="110871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Usable Memory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rk.mem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.fr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cti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08279" marR="140335">
                        <a:lnSpc>
                          <a:spcPts val="1770"/>
                        </a:lnSpc>
                      </a:pPr>
                      <a:r>
                        <a:rPr sz="1100" i="1" spc="-5" dirty="0">
                          <a:latin typeface="Calibri"/>
                          <a:cs typeface="Calibri"/>
                        </a:rPr>
                        <a:t>(1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spark.memory.storageFraction</a:t>
                      </a:r>
                      <a:r>
                        <a:rPr sz="1500" i="1" spc="-5" dirty="0">
                          <a:latin typeface="Calibri"/>
                          <a:cs typeface="Calibri"/>
                        </a:rPr>
                        <a:t>)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843B0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undary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524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spc="-15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352425" marR="4635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Usable Memory 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spark.memory.fraction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spark.memory.storageFraction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38100">
                      <a:solidFill>
                        <a:srgbClr val="843B0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179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5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500" spc="3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(Usable</a:t>
                      </a:r>
                      <a:r>
                        <a:rPr sz="11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1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(1</a:t>
                      </a:r>
                      <a:r>
                        <a:rPr sz="1100" i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spark.memory.fraction))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ACB8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3088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Reserved</a:t>
                      </a:r>
                      <a:r>
                        <a:rPr sz="15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(reserved_system_memory_bytes</a:t>
                      </a:r>
                      <a:r>
                        <a:rPr sz="11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300MB)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835146" y="418338"/>
            <a:ext cx="17125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No</a:t>
            </a:r>
            <a:r>
              <a:rPr sz="1500" spc="5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</a:t>
            </a:r>
            <a:r>
              <a:rPr sz="1500" spc="5" dirty="0">
                <a:latin typeface="Calibri"/>
                <a:cs typeface="Calibri"/>
              </a:rPr>
              <a:t>n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er(</a:t>
            </a:r>
            <a:r>
              <a:rPr sz="1500" spc="-105" dirty="0">
                <a:latin typeface="Calibri"/>
                <a:cs typeface="Calibri"/>
              </a:rPr>
              <a:t>Y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spc="-15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N)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46529" y="789508"/>
            <a:ext cx="3721735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926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Container(YARN)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300" i="1" spc="-15" dirty="0">
                <a:latin typeface="Calibri"/>
                <a:cs typeface="Calibri"/>
              </a:rPr>
              <a:t>Spark.executor.memory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23433" y="127888"/>
            <a:ext cx="6066155" cy="3776979"/>
            <a:chOff x="5623433" y="127888"/>
            <a:chExt cx="6066155" cy="3776979"/>
          </a:xfrm>
        </p:grpSpPr>
        <p:sp>
          <p:nvSpPr>
            <p:cNvPr id="20" name="object 20"/>
            <p:cNvSpPr/>
            <p:nvPr/>
          </p:nvSpPr>
          <p:spPr>
            <a:xfrm>
              <a:off x="5626608" y="131063"/>
              <a:ext cx="609600" cy="857250"/>
            </a:xfrm>
            <a:custGeom>
              <a:avLst/>
              <a:gdLst/>
              <a:ahLst/>
              <a:cxnLst/>
              <a:rect l="l" t="t" r="r" b="b"/>
              <a:pathLst>
                <a:path w="609600" h="857250">
                  <a:moveTo>
                    <a:pt x="0" y="470153"/>
                  </a:moveTo>
                  <a:lnTo>
                    <a:pt x="609600" y="0"/>
                  </a:lnTo>
                </a:path>
                <a:path w="609600" h="857250">
                  <a:moveTo>
                    <a:pt x="131063" y="856741"/>
                  </a:moveTo>
                  <a:lnTo>
                    <a:pt x="608838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87128" y="3188208"/>
              <a:ext cx="1902460" cy="716280"/>
            </a:xfrm>
            <a:custGeom>
              <a:avLst/>
              <a:gdLst/>
              <a:ahLst/>
              <a:cxnLst/>
              <a:rect l="l" t="t" r="r" b="b"/>
              <a:pathLst>
                <a:path w="1902459" h="716279">
                  <a:moveTo>
                    <a:pt x="1901952" y="0"/>
                  </a:moveTo>
                  <a:lnTo>
                    <a:pt x="0" y="0"/>
                  </a:lnTo>
                  <a:lnTo>
                    <a:pt x="0" y="716279"/>
                  </a:lnTo>
                  <a:lnTo>
                    <a:pt x="1901952" y="716279"/>
                  </a:lnTo>
                  <a:lnTo>
                    <a:pt x="1901952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6480428" y="83261"/>
            <a:ext cx="1227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25" dirty="0">
                <a:latin typeface="Calibri"/>
                <a:cs typeface="Calibri"/>
              </a:rPr>
              <a:t>y</a:t>
            </a:r>
            <a:r>
              <a:rPr sz="1800" b="0" dirty="0">
                <a:latin typeface="Calibri"/>
                <a:cs typeface="Calibri"/>
              </a:rPr>
              <a:t>ar</a:t>
            </a:r>
            <a:r>
              <a:rPr sz="1800" b="0" spc="-5" dirty="0">
                <a:latin typeface="Calibri"/>
                <a:cs typeface="Calibri"/>
              </a:rPr>
              <a:t>n</a:t>
            </a:r>
            <a:r>
              <a:rPr sz="1800" b="0" dirty="0">
                <a:latin typeface="Calibri"/>
                <a:cs typeface="Calibri"/>
              </a:rPr>
              <a:t>-</a:t>
            </a:r>
            <a:r>
              <a:rPr sz="1800" b="0" spc="-5" dirty="0">
                <a:latin typeface="Calibri"/>
                <a:cs typeface="Calibri"/>
              </a:rPr>
              <a:t>si</a:t>
            </a:r>
            <a:r>
              <a:rPr sz="1800" b="0" spc="-35" dirty="0">
                <a:latin typeface="Calibri"/>
                <a:cs typeface="Calibri"/>
              </a:rPr>
              <a:t>t</a:t>
            </a:r>
            <a:r>
              <a:rPr sz="1800" b="0" dirty="0">
                <a:latin typeface="Calibri"/>
                <a:cs typeface="Calibri"/>
              </a:rPr>
              <a:t>e.xml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787128" y="3188207"/>
            <a:ext cx="1902460" cy="7162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32131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Daemon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Processes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814559" y="3469894"/>
            <a:ext cx="1903730" cy="1433195"/>
            <a:chOff x="9814559" y="3469894"/>
            <a:chExt cx="1903730" cy="1433195"/>
          </a:xfrm>
        </p:grpSpPr>
        <p:sp>
          <p:nvSpPr>
            <p:cNvPr id="25" name="object 25"/>
            <p:cNvSpPr/>
            <p:nvPr/>
          </p:nvSpPr>
          <p:spPr>
            <a:xfrm>
              <a:off x="9843515" y="3476244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29">
                  <a:moveTo>
                    <a:pt x="470916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470916" y="188976"/>
                  </a:lnTo>
                  <a:lnTo>
                    <a:pt x="4709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843515" y="3476244"/>
              <a:ext cx="471170" cy="189230"/>
            </a:xfrm>
            <a:custGeom>
              <a:avLst/>
              <a:gdLst/>
              <a:ahLst/>
              <a:cxnLst/>
              <a:rect l="l" t="t" r="r" b="b"/>
              <a:pathLst>
                <a:path w="471170" h="189229">
                  <a:moveTo>
                    <a:pt x="0" y="188976"/>
                  </a:moveTo>
                  <a:lnTo>
                    <a:pt x="470916" y="188976"/>
                  </a:lnTo>
                  <a:lnTo>
                    <a:pt x="470916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132819" y="3476244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469392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469392" y="188976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1132819" y="3476244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0" y="188976"/>
                  </a:moveTo>
                  <a:lnTo>
                    <a:pt x="469392" y="188976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12191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503407" y="3476244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469392" y="0"/>
                  </a:moveTo>
                  <a:lnTo>
                    <a:pt x="0" y="0"/>
                  </a:lnTo>
                  <a:lnTo>
                    <a:pt x="0" y="188976"/>
                  </a:lnTo>
                  <a:lnTo>
                    <a:pt x="469392" y="188976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503407" y="3476244"/>
              <a:ext cx="469900" cy="189230"/>
            </a:xfrm>
            <a:custGeom>
              <a:avLst/>
              <a:gdLst/>
              <a:ahLst/>
              <a:cxnLst/>
              <a:rect l="l" t="t" r="r" b="b"/>
              <a:pathLst>
                <a:path w="469900" h="189229">
                  <a:moveTo>
                    <a:pt x="0" y="188976"/>
                  </a:moveTo>
                  <a:lnTo>
                    <a:pt x="469392" y="188976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88976"/>
                  </a:lnTo>
                  <a:close/>
                </a:path>
              </a:pathLst>
            </a:custGeom>
            <a:ln w="12191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814559" y="4186427"/>
              <a:ext cx="1903730" cy="716280"/>
            </a:xfrm>
            <a:custGeom>
              <a:avLst/>
              <a:gdLst/>
              <a:ahLst/>
              <a:cxnLst/>
              <a:rect l="l" t="t" r="r" b="b"/>
              <a:pathLst>
                <a:path w="1903729" h="716279">
                  <a:moveTo>
                    <a:pt x="1903476" y="0"/>
                  </a:moveTo>
                  <a:lnTo>
                    <a:pt x="0" y="0"/>
                  </a:lnTo>
                  <a:lnTo>
                    <a:pt x="0" y="716280"/>
                  </a:lnTo>
                  <a:lnTo>
                    <a:pt x="1903476" y="716280"/>
                  </a:lnTo>
                  <a:lnTo>
                    <a:pt x="1903476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814559" y="4186428"/>
            <a:ext cx="1903730" cy="71628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309880">
              <a:lnSpc>
                <a:spcPct val="100000"/>
              </a:lnSpc>
              <a:spcBef>
                <a:spcPts val="100"/>
              </a:spcBef>
            </a:pPr>
            <a:r>
              <a:rPr sz="1300" spc="-5" dirty="0">
                <a:latin typeface="Calibri"/>
                <a:cs typeface="Calibri"/>
              </a:rPr>
              <a:t>Others</a:t>
            </a:r>
            <a:r>
              <a:rPr sz="1300" spc="-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(Non-spark)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857231" y="4535423"/>
            <a:ext cx="1771014" cy="203200"/>
            <a:chOff x="9857231" y="4535423"/>
            <a:chExt cx="1771014" cy="203200"/>
          </a:xfrm>
        </p:grpSpPr>
        <p:sp>
          <p:nvSpPr>
            <p:cNvPr id="34" name="object 34"/>
            <p:cNvSpPr/>
            <p:nvPr/>
          </p:nvSpPr>
          <p:spPr>
            <a:xfrm>
              <a:off x="9863327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469392" y="190499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863327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0" y="190499"/>
                  </a:moveTo>
                  <a:lnTo>
                    <a:pt x="469392" y="19049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152631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469392" y="190499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1152631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0" y="190499"/>
                  </a:moveTo>
                  <a:lnTo>
                    <a:pt x="469392" y="19049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0523219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469392" y="0"/>
                  </a:moveTo>
                  <a:lnTo>
                    <a:pt x="0" y="0"/>
                  </a:lnTo>
                  <a:lnTo>
                    <a:pt x="0" y="190499"/>
                  </a:lnTo>
                  <a:lnTo>
                    <a:pt x="469392" y="190499"/>
                  </a:lnTo>
                  <a:lnTo>
                    <a:pt x="469392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523219" y="4541519"/>
              <a:ext cx="469900" cy="190500"/>
            </a:xfrm>
            <a:custGeom>
              <a:avLst/>
              <a:gdLst/>
              <a:ahLst/>
              <a:cxnLst/>
              <a:rect l="l" t="t" r="r" b="b"/>
              <a:pathLst>
                <a:path w="469900" h="190500">
                  <a:moveTo>
                    <a:pt x="0" y="190499"/>
                  </a:moveTo>
                  <a:lnTo>
                    <a:pt x="469392" y="190499"/>
                  </a:lnTo>
                  <a:lnTo>
                    <a:pt x="469392" y="0"/>
                  </a:lnTo>
                  <a:lnTo>
                    <a:pt x="0" y="0"/>
                  </a:lnTo>
                  <a:lnTo>
                    <a:pt x="0" y="190499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0438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851" y="264921"/>
            <a:ext cx="1094803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Memory: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covered</a:t>
            </a:r>
            <a:r>
              <a:rPr sz="1800" dirty="0">
                <a:latin typeface="Calibri"/>
                <a:cs typeface="Calibri"/>
              </a:rPr>
              <a:t> this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RDD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Persistence.</a:t>
            </a:r>
            <a:endParaRPr sz="1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segment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outside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JVM,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certain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use-cases.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Off-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explicitly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5" dirty="0">
                <a:latin typeface="Calibri"/>
                <a:cs typeface="Calibri"/>
              </a:rPr>
              <a:t>well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serialized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data-frames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RDDs.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dirty="0">
                <a:latin typeface="Calibri"/>
                <a:cs typeface="Calibri"/>
              </a:rPr>
              <a:t> use </a:t>
            </a: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dirty="0">
                <a:latin typeface="Calibri"/>
                <a:cs typeface="Calibri"/>
              </a:rPr>
              <a:t> memory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data-intensive </a:t>
            </a:r>
            <a:r>
              <a:rPr sz="1800" spc="-5" dirty="0">
                <a:latin typeface="Calibri"/>
                <a:cs typeface="Calibri"/>
              </a:rPr>
              <a:t>applications.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 </a:t>
            </a:r>
            <a:r>
              <a:rPr sz="1800" spc="-15" dirty="0">
                <a:latin typeface="Calibri"/>
                <a:cs typeface="Calibri"/>
              </a:rPr>
              <a:t>persist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persist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method.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managed 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JVM’s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GC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mechanism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 must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explicitly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handled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</a:p>
          <a:p>
            <a:pPr marL="7562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application.</a:t>
            </a:r>
            <a:endParaRPr sz="1800" dirty="0">
              <a:latin typeface="Calibri"/>
              <a:cs typeface="Calibri"/>
            </a:endParaRPr>
          </a:p>
          <a:p>
            <a:pPr marL="783590" marR="5829300" lvl="1" indent="-31432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5" dirty="0">
                <a:latin typeface="Calibri"/>
                <a:cs typeface="Calibri"/>
              </a:rPr>
              <a:t>disabled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default.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spark.memory.offHeap.enabled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(Default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False)</a:t>
            </a:r>
            <a:endParaRPr sz="1800" dirty="0">
              <a:latin typeface="Calibri"/>
              <a:cs typeface="Calibri"/>
            </a:endParaRPr>
          </a:p>
          <a:p>
            <a:pPr marL="783590">
              <a:lnSpc>
                <a:spcPts val="2150"/>
              </a:lnSpc>
              <a:spcBef>
                <a:spcPts val="25"/>
              </a:spcBef>
            </a:pPr>
            <a:r>
              <a:rPr sz="1800" spc="-10" dirty="0">
                <a:latin typeface="Calibri"/>
                <a:cs typeface="Calibri"/>
              </a:rPr>
              <a:t>spark.memory.offHeap.size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Wingdings"/>
                <a:cs typeface="Wingdings"/>
              </a:rPr>
              <a:t>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enabling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ts val="215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Overhead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Memory: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10%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dirty="0">
                <a:latin typeface="Calibri"/>
                <a:cs typeface="Calibri"/>
              </a:rPr>
              <a:t> memory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minimum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384MB.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property:</a:t>
            </a:r>
            <a:endParaRPr sz="1800" dirty="0">
              <a:latin typeface="Calibri"/>
              <a:cs typeface="Calibri"/>
            </a:endParaRPr>
          </a:p>
          <a:p>
            <a:pPr marL="78359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spark.executor.memoryOverhead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basically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covers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expenses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overheads,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overheads,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181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851" y="267970"/>
            <a:ext cx="10380980" cy="574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Container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 a JVM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process.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It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allocates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0" dirty="0">
                <a:latin typeface="Calibri"/>
                <a:cs typeface="Calibri"/>
              </a:rPr>
              <a:t> to </a:t>
            </a:r>
            <a:r>
              <a:rPr sz="1500" dirty="0">
                <a:latin typeface="Calibri"/>
                <a:cs typeface="Calibri"/>
              </a:rPr>
              <a:t>3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sections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-5" dirty="0">
                <a:latin typeface="Calibri"/>
                <a:cs typeface="Calibri"/>
              </a:rPr>
              <a:t> Heap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Memory,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Off-Heap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memory.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dirty="0">
                <a:latin typeface="Calibri"/>
                <a:cs typeface="Calibri"/>
              </a:rPr>
              <a:t>Heap</a:t>
            </a:r>
            <a:r>
              <a:rPr sz="1500" b="1" spc="-60" dirty="0">
                <a:latin typeface="Calibri"/>
                <a:cs typeface="Calibri"/>
              </a:rPr>
              <a:t> </a:t>
            </a:r>
            <a:r>
              <a:rPr sz="1500" b="1" dirty="0">
                <a:latin typeface="Calibri"/>
                <a:cs typeface="Calibri"/>
              </a:rPr>
              <a:t>Memory:</a:t>
            </a:r>
            <a:endParaRPr sz="15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All objects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heap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spc="-5" dirty="0">
                <a:latin typeface="Calibri"/>
                <a:cs typeface="Calibri"/>
              </a:rPr>
              <a:t>bound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GC.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3 </a:t>
            </a:r>
            <a:r>
              <a:rPr sz="1500" spc="-5" dirty="0">
                <a:latin typeface="Calibri"/>
                <a:cs typeface="Calibri"/>
              </a:rPr>
              <a:t>Regions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–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Reserved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Memory, </a:t>
            </a:r>
            <a:r>
              <a:rPr sz="1500" dirty="0">
                <a:latin typeface="Calibri"/>
                <a:cs typeface="Calibri"/>
              </a:rPr>
              <a:t>User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Memory(Unified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Execution/Storage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Memory).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Reserved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Memory: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Reserved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-15" dirty="0">
                <a:latin typeface="Calibri"/>
                <a:cs typeface="Calibri"/>
              </a:rPr>
              <a:t>store </a:t>
            </a:r>
            <a:r>
              <a:rPr sz="1500" spc="-5" dirty="0">
                <a:latin typeface="Calibri"/>
                <a:cs typeface="Calibri"/>
              </a:rPr>
              <a:t>internal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objects. </a:t>
            </a:r>
            <a:r>
              <a:rPr sz="1500" spc="-10" dirty="0">
                <a:latin typeface="Calibri"/>
                <a:cs typeface="Calibri"/>
              </a:rPr>
              <a:t>Hardcoded to </a:t>
            </a:r>
            <a:r>
              <a:rPr sz="1500" spc="-5" dirty="0">
                <a:latin typeface="Calibri"/>
                <a:cs typeface="Calibri"/>
              </a:rPr>
              <a:t>300MB.</a:t>
            </a:r>
            <a:endParaRPr sz="15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User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Memory:</a:t>
            </a:r>
          </a:p>
          <a:p>
            <a:pPr marL="1213485" lvl="2" indent="-287020">
              <a:lnSpc>
                <a:spcPct val="100000"/>
              </a:lnSpc>
              <a:buFont typeface="Wingdings"/>
              <a:buChar char=""/>
              <a:tabLst>
                <a:tab pos="1214120" algn="l"/>
              </a:tabLst>
            </a:pPr>
            <a:r>
              <a:rPr sz="1500" spc="-10" dirty="0">
                <a:latin typeface="Calibri"/>
                <a:cs typeface="Calibri"/>
              </a:rPr>
              <a:t>Stores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 the</a:t>
            </a:r>
            <a:r>
              <a:rPr sz="1500" spc="-5" dirty="0">
                <a:latin typeface="Calibri"/>
                <a:cs typeface="Calibri"/>
              </a:rPr>
              <a:t> user defined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structures,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any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UDFs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user </a:t>
            </a:r>
            <a:r>
              <a:rPr sz="1500" spc="-10" dirty="0">
                <a:latin typeface="Calibri"/>
                <a:cs typeface="Calibri"/>
              </a:rPr>
              <a:t>etc.</a:t>
            </a:r>
            <a:endParaRPr sz="1500" dirty="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"/>
              <a:tabLst>
                <a:tab pos="1214120" algn="l"/>
              </a:tabLst>
            </a:pPr>
            <a:r>
              <a:rPr sz="1500" dirty="0">
                <a:latin typeface="Calibri"/>
                <a:cs typeface="Calibri"/>
              </a:rPr>
              <a:t>Not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</a:t>
            </a:r>
            <a:endParaRPr sz="1500" dirty="0">
              <a:latin typeface="Calibri"/>
              <a:cs typeface="Calibri"/>
            </a:endParaRPr>
          </a:p>
          <a:p>
            <a:pPr marL="1213485" lvl="2" indent="-287020">
              <a:lnSpc>
                <a:spcPct val="100000"/>
              </a:lnSpc>
              <a:buFont typeface="Wingdings"/>
              <a:buChar char=""/>
              <a:tabLst>
                <a:tab pos="1214120" algn="l"/>
              </a:tabLst>
            </a:pPr>
            <a:r>
              <a:rPr sz="1500" spc="-5" dirty="0">
                <a:latin typeface="Calibri"/>
                <a:cs typeface="Calibri"/>
              </a:rPr>
              <a:t>Formula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-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Usable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Memory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(1 </a:t>
            </a:r>
            <a:r>
              <a:rPr sz="1500" i="1" dirty="0">
                <a:latin typeface="Calibri"/>
                <a:cs typeface="Calibri"/>
              </a:rPr>
              <a:t>-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spark.memory.fraction)</a:t>
            </a:r>
            <a:endParaRPr sz="1500" dirty="0">
              <a:latin typeface="Calibri"/>
              <a:cs typeface="Calibri"/>
            </a:endParaRPr>
          </a:p>
          <a:p>
            <a:pPr marL="1184910">
              <a:lnSpc>
                <a:spcPct val="100000"/>
              </a:lnSpc>
            </a:pPr>
            <a:r>
              <a:rPr sz="1500" i="1" spc="-5" dirty="0">
                <a:latin typeface="Calibri"/>
                <a:cs typeface="Calibri"/>
              </a:rPr>
              <a:t>Ex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–</a:t>
            </a:r>
            <a:r>
              <a:rPr sz="1500" i="1" spc="-10" dirty="0">
                <a:latin typeface="Calibri"/>
                <a:cs typeface="Calibri"/>
              </a:rPr>
              <a:t> 3796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(1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–</a:t>
            </a:r>
            <a:r>
              <a:rPr sz="1500" i="1" spc="-5" dirty="0">
                <a:latin typeface="Calibri"/>
                <a:cs typeface="Calibri"/>
              </a:rPr>
              <a:t> 0.75)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=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950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MB</a:t>
            </a:r>
            <a:endParaRPr sz="1500" dirty="0">
              <a:latin typeface="Calibri"/>
              <a:cs typeface="Calibri"/>
            </a:endParaRPr>
          </a:p>
          <a:p>
            <a:pPr marL="727075" marR="6903720" lvl="1" indent="-2578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285" algn="l"/>
                <a:tab pos="756920" algn="l"/>
              </a:tabLst>
            </a:pPr>
            <a:r>
              <a:rPr dirty="0"/>
              <a:t>	</a:t>
            </a: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Memory: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By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Spark.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Storage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Memory:</a:t>
            </a: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dirty="0">
                <a:latin typeface="Calibri"/>
                <a:cs typeface="Calibri"/>
              </a:rPr>
              <a:t>Used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storing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 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cached </a:t>
            </a:r>
            <a:r>
              <a:rPr sz="1500" spc="-10" dirty="0">
                <a:latin typeface="Calibri"/>
                <a:cs typeface="Calibri"/>
              </a:rPr>
              <a:t>data,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shared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variables.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spc="-10" dirty="0">
                <a:latin typeface="Calibri"/>
                <a:cs typeface="Calibri"/>
              </a:rPr>
              <a:t>Any </a:t>
            </a:r>
            <a:r>
              <a:rPr sz="1500" spc="-5" dirty="0">
                <a:latin typeface="Calibri"/>
                <a:cs typeface="Calibri"/>
              </a:rPr>
              <a:t>persist()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operation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dirty="0">
                <a:latin typeface="Calibri"/>
                <a:cs typeface="Calibri"/>
              </a:rPr>
              <a:t> Memory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storage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level.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deletes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old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insert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new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using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LRU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mechanism.</a:t>
            </a: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spc="-10" dirty="0">
                <a:latin typeface="Calibri"/>
                <a:cs typeface="Calibri"/>
              </a:rPr>
              <a:t>Data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might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store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disk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once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removed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from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cache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-10" dirty="0">
                <a:latin typeface="Calibri"/>
                <a:cs typeface="Calibri"/>
              </a:rPr>
              <a:t> recomputed</a:t>
            </a:r>
            <a:r>
              <a:rPr sz="1500" dirty="0">
                <a:latin typeface="Calibri"/>
                <a:cs typeface="Calibri"/>
              </a:rPr>
              <a:t> if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MEMORY_ONLY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set..</a:t>
            </a:r>
            <a:endParaRPr sz="1500" dirty="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Formula</a:t>
            </a:r>
            <a:r>
              <a:rPr sz="1500" dirty="0">
                <a:latin typeface="Calibri"/>
                <a:cs typeface="Calibri"/>
              </a:rPr>
              <a:t> -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Usable</a:t>
            </a:r>
            <a:r>
              <a:rPr sz="1500" i="1" spc="2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Memory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*spark.memory.fraction</a:t>
            </a:r>
            <a:r>
              <a:rPr sz="1500" i="1" spc="3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spark.memory.storageFraction</a:t>
            </a:r>
            <a:endParaRPr sz="1500" dirty="0">
              <a:latin typeface="Calibri"/>
              <a:cs typeface="Calibri"/>
            </a:endParaRPr>
          </a:p>
          <a:p>
            <a:pPr marL="1642110">
              <a:lnSpc>
                <a:spcPct val="100000"/>
              </a:lnSpc>
            </a:pPr>
            <a:r>
              <a:rPr sz="1500" i="1" spc="-5" dirty="0">
                <a:latin typeface="Calibri"/>
                <a:cs typeface="Calibri"/>
              </a:rPr>
              <a:t>Ex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– </a:t>
            </a:r>
            <a:r>
              <a:rPr sz="1500" i="1" spc="-5" dirty="0">
                <a:latin typeface="Calibri"/>
                <a:cs typeface="Calibri"/>
              </a:rPr>
              <a:t>3796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-5" dirty="0">
                <a:latin typeface="Calibri"/>
                <a:cs typeface="Calibri"/>
              </a:rPr>
              <a:t> 0.75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-5" dirty="0">
                <a:latin typeface="Calibri"/>
                <a:cs typeface="Calibri"/>
              </a:rPr>
              <a:t> 0.50 </a:t>
            </a:r>
            <a:r>
              <a:rPr sz="1500" i="1" dirty="0">
                <a:latin typeface="Calibri"/>
                <a:cs typeface="Calibri"/>
              </a:rPr>
              <a:t>=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1423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MB</a:t>
            </a:r>
            <a:endParaRPr sz="1500" dirty="0">
              <a:latin typeface="Calibri"/>
              <a:cs typeface="Calibri"/>
            </a:endParaRPr>
          </a:p>
          <a:p>
            <a:pPr marL="727075">
              <a:lnSpc>
                <a:spcPct val="100000"/>
              </a:lnSpc>
            </a:pPr>
            <a:r>
              <a:rPr sz="1500" i="1" spc="-5" dirty="0">
                <a:latin typeface="Calibri"/>
                <a:cs typeface="Calibri"/>
              </a:rPr>
              <a:t>Execution</a:t>
            </a:r>
            <a:r>
              <a:rPr sz="1500" i="1" spc="-2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Memory: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i="1" dirty="0">
                <a:latin typeface="Calibri"/>
                <a:cs typeface="Calibri"/>
              </a:rPr>
              <a:t>Used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by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Spark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for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objects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created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during</a:t>
            </a:r>
            <a:r>
              <a:rPr sz="1500" i="1" spc="30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execution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of</a:t>
            </a:r>
            <a:r>
              <a:rPr sz="1500" i="1" dirty="0">
                <a:latin typeface="Calibri"/>
                <a:cs typeface="Calibri"/>
              </a:rPr>
              <a:t> a </a:t>
            </a:r>
            <a:r>
              <a:rPr sz="1500" i="1" spc="-10" dirty="0">
                <a:latin typeface="Calibri"/>
                <a:cs typeface="Calibri"/>
              </a:rPr>
              <a:t>task.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i="1" spc="-5" dirty="0">
                <a:latin typeface="Calibri"/>
                <a:cs typeface="Calibri"/>
              </a:rPr>
              <a:t>When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you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perform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an</a:t>
            </a:r>
            <a:r>
              <a:rPr sz="1500" i="1" dirty="0">
                <a:latin typeface="Calibri"/>
                <a:cs typeface="Calibri"/>
              </a:rPr>
              <a:t> T</a:t>
            </a:r>
            <a:r>
              <a:rPr sz="1500" i="1" spc="-5" dirty="0">
                <a:latin typeface="Calibri"/>
                <a:cs typeface="Calibri"/>
              </a:rPr>
              <a:t> and</a:t>
            </a:r>
            <a:r>
              <a:rPr sz="1500" i="1" dirty="0">
                <a:latin typeface="Calibri"/>
                <a:cs typeface="Calibri"/>
              </a:rPr>
              <a:t> A,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all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the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intermediate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results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are </a:t>
            </a:r>
            <a:r>
              <a:rPr sz="1500" i="1" spc="-10" dirty="0">
                <a:latin typeface="Calibri"/>
                <a:cs typeface="Calibri"/>
              </a:rPr>
              <a:t>stored</a:t>
            </a:r>
            <a:r>
              <a:rPr sz="1500" i="1" spc="-5" dirty="0">
                <a:latin typeface="Calibri"/>
                <a:cs typeface="Calibri"/>
              </a:rPr>
              <a:t> here.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i="1" spc="-5" dirty="0">
                <a:latin typeface="Calibri"/>
                <a:cs typeface="Calibri"/>
              </a:rPr>
              <a:t>Ex</a:t>
            </a:r>
            <a:r>
              <a:rPr sz="1500" i="1" dirty="0">
                <a:latin typeface="Calibri"/>
                <a:cs typeface="Calibri"/>
              </a:rPr>
              <a:t> –</a:t>
            </a:r>
            <a:r>
              <a:rPr sz="1500" i="1" spc="-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it</a:t>
            </a:r>
            <a:r>
              <a:rPr sz="1500" i="1" spc="-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is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used</a:t>
            </a:r>
            <a:r>
              <a:rPr sz="1500" i="1" spc="-15" dirty="0">
                <a:latin typeface="Calibri"/>
                <a:cs typeface="Calibri"/>
              </a:rPr>
              <a:t> to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store </a:t>
            </a:r>
            <a:r>
              <a:rPr sz="1500" i="1" spc="-5" dirty="0">
                <a:latin typeface="Calibri"/>
                <a:cs typeface="Calibri"/>
              </a:rPr>
              <a:t>hash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table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15" dirty="0">
                <a:latin typeface="Calibri"/>
                <a:cs typeface="Calibri"/>
              </a:rPr>
              <a:t>for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hash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aggregation</a:t>
            </a:r>
            <a:r>
              <a:rPr sz="1500" i="1" spc="3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step.</a:t>
            </a:r>
            <a:endParaRPr sz="1500" dirty="0">
              <a:latin typeface="Calibri"/>
              <a:cs typeface="Calibri"/>
            </a:endParaRPr>
          </a:p>
          <a:p>
            <a:pPr marL="1670685" lvl="2" indent="-287020">
              <a:lnSpc>
                <a:spcPct val="100000"/>
              </a:lnSpc>
              <a:buFont typeface="Wingdings"/>
              <a:buChar char=""/>
              <a:tabLst>
                <a:tab pos="1671320" algn="l"/>
              </a:tabLst>
            </a:pPr>
            <a:r>
              <a:rPr sz="1500" i="1" spc="-5" dirty="0">
                <a:latin typeface="Calibri"/>
                <a:cs typeface="Calibri"/>
              </a:rPr>
              <a:t>Supports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spilling</a:t>
            </a:r>
            <a:r>
              <a:rPr sz="1500" i="1" spc="3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on</a:t>
            </a:r>
            <a:r>
              <a:rPr sz="1500" i="1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disk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if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not</a:t>
            </a:r>
            <a:r>
              <a:rPr sz="1500" i="1" spc="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enough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memory is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available.</a:t>
            </a:r>
            <a:endParaRPr sz="1500" dirty="0">
              <a:latin typeface="Calibri"/>
              <a:cs typeface="Calibri"/>
            </a:endParaRPr>
          </a:p>
          <a:p>
            <a:pPr marL="1642110" marR="1753235">
              <a:lnSpc>
                <a:spcPct val="100000"/>
              </a:lnSpc>
              <a:spcBef>
                <a:spcPts val="5"/>
              </a:spcBef>
            </a:pPr>
            <a:r>
              <a:rPr sz="1500" i="1" spc="-10" dirty="0">
                <a:latin typeface="Calibri"/>
                <a:cs typeface="Calibri"/>
              </a:rPr>
              <a:t>Formula</a:t>
            </a:r>
            <a:r>
              <a:rPr sz="1500" i="1" spc="3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-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Usable</a:t>
            </a:r>
            <a:r>
              <a:rPr sz="1500" i="1" spc="2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Memory</a:t>
            </a:r>
            <a:r>
              <a:rPr sz="1500" i="1" spc="2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spark.memory.fraction</a:t>
            </a:r>
            <a:r>
              <a:rPr sz="1500" i="1" spc="2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</a:t>
            </a:r>
            <a:r>
              <a:rPr sz="1500" i="1" spc="3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(1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–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spc="-10" dirty="0">
                <a:latin typeface="Calibri"/>
                <a:cs typeface="Calibri"/>
              </a:rPr>
              <a:t>spark.memory.storageFraction) </a:t>
            </a:r>
            <a:r>
              <a:rPr sz="1500" i="1" spc="-32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Ex</a:t>
            </a:r>
            <a:r>
              <a:rPr sz="1500" i="1" dirty="0">
                <a:latin typeface="Calibri"/>
                <a:cs typeface="Calibri"/>
              </a:rPr>
              <a:t> –</a:t>
            </a:r>
            <a:r>
              <a:rPr sz="1500" i="1" spc="-10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3796</a:t>
            </a:r>
            <a:r>
              <a:rPr sz="1500" i="1" spc="1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* </a:t>
            </a:r>
            <a:r>
              <a:rPr sz="1500" i="1" spc="-5" dirty="0">
                <a:latin typeface="Calibri"/>
                <a:cs typeface="Calibri"/>
              </a:rPr>
              <a:t>0.75</a:t>
            </a:r>
            <a:r>
              <a:rPr sz="1500" i="1" dirty="0">
                <a:latin typeface="Calibri"/>
                <a:cs typeface="Calibri"/>
              </a:rPr>
              <a:t> * </a:t>
            </a:r>
            <a:r>
              <a:rPr sz="1500" i="1" spc="-5" dirty="0">
                <a:latin typeface="Calibri"/>
                <a:cs typeface="Calibri"/>
              </a:rPr>
              <a:t>(1-0.5)</a:t>
            </a:r>
            <a:r>
              <a:rPr sz="1500" i="1" dirty="0">
                <a:latin typeface="Calibri"/>
                <a:cs typeface="Calibri"/>
              </a:rPr>
              <a:t> =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i="1" spc="-5" dirty="0">
                <a:latin typeface="Calibri"/>
                <a:cs typeface="Calibri"/>
              </a:rPr>
              <a:t>1423MB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83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362" y="1052830"/>
            <a:ext cx="8006080" cy="584200"/>
            <a:chOff x="737362" y="1052830"/>
            <a:chExt cx="8006080" cy="584200"/>
          </a:xfrm>
        </p:grpSpPr>
        <p:sp>
          <p:nvSpPr>
            <p:cNvPr id="3" name="object 3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6582" y="4225797"/>
            <a:ext cx="9530715" cy="1214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Important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Notes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Memory:</a:t>
            </a:r>
            <a:endParaRPr sz="1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can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not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 break.</a:t>
            </a:r>
            <a:endParaRPr sz="1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borrow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space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Storage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blocks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not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Storage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memory.</a:t>
            </a:r>
            <a:endParaRPr sz="13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blocks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used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Storage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Execution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needs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memory,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forcefully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evict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excess</a:t>
            </a:r>
            <a:r>
              <a:rPr sz="1300" spc="9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blocks 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occupied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Storage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Memory.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Blocks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from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storage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will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be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written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to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disk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or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recomputed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(of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persistence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level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MEMOEY_ONLY).</a:t>
            </a:r>
            <a:endParaRPr sz="13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300" spc="-15" dirty="0">
                <a:latin typeface="Calibri"/>
                <a:cs typeface="Calibri"/>
              </a:rPr>
              <a:t>Write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into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disk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if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still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more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required.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6354" y="764285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6254" y="731596"/>
            <a:ext cx="158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Storage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7616" y="1053083"/>
            <a:ext cx="10564495" cy="2834640"/>
            <a:chOff x="737616" y="1053083"/>
            <a:chExt cx="10564495" cy="2834640"/>
          </a:xfrm>
        </p:grpSpPr>
        <p:sp>
          <p:nvSpPr>
            <p:cNvPr id="11" name="object 11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83452" y="1431289"/>
              <a:ext cx="1962785" cy="1214120"/>
            </a:xfrm>
            <a:custGeom>
              <a:avLst/>
              <a:gdLst/>
              <a:ahLst/>
              <a:cxnLst/>
              <a:rect l="l" t="t" r="r" b="b"/>
              <a:pathLst>
                <a:path w="1962784" h="1214120">
                  <a:moveTo>
                    <a:pt x="95758" y="8636"/>
                  </a:moveTo>
                  <a:lnTo>
                    <a:pt x="66802" y="7620"/>
                  </a:lnTo>
                  <a:lnTo>
                    <a:pt x="28943" y="1104912"/>
                  </a:lnTo>
                  <a:lnTo>
                    <a:pt x="0" y="1103884"/>
                  </a:lnTo>
                  <a:lnTo>
                    <a:pt x="40386" y="1192276"/>
                  </a:lnTo>
                  <a:lnTo>
                    <a:pt x="79425" y="1120394"/>
                  </a:lnTo>
                  <a:lnTo>
                    <a:pt x="86741" y="1106932"/>
                  </a:lnTo>
                  <a:lnTo>
                    <a:pt x="57899" y="1105928"/>
                  </a:lnTo>
                  <a:lnTo>
                    <a:pt x="95758" y="8636"/>
                  </a:lnTo>
                  <a:close/>
                </a:path>
                <a:path w="1962784" h="1214120">
                  <a:moveTo>
                    <a:pt x="700786" y="29972"/>
                  </a:moveTo>
                  <a:lnTo>
                    <a:pt x="671830" y="28956"/>
                  </a:lnTo>
                  <a:lnTo>
                    <a:pt x="633971" y="1126248"/>
                  </a:lnTo>
                  <a:lnTo>
                    <a:pt x="605028" y="1125220"/>
                  </a:lnTo>
                  <a:lnTo>
                    <a:pt x="645414" y="1213612"/>
                  </a:lnTo>
                  <a:lnTo>
                    <a:pt x="684453" y="1141730"/>
                  </a:lnTo>
                  <a:lnTo>
                    <a:pt x="691769" y="1128268"/>
                  </a:lnTo>
                  <a:lnTo>
                    <a:pt x="662927" y="1127264"/>
                  </a:lnTo>
                  <a:lnTo>
                    <a:pt x="700786" y="29972"/>
                  </a:lnTo>
                  <a:close/>
                </a:path>
                <a:path w="1962784" h="1214120">
                  <a:moveTo>
                    <a:pt x="1273810" y="1016"/>
                  </a:moveTo>
                  <a:lnTo>
                    <a:pt x="1244854" y="0"/>
                  </a:lnTo>
                  <a:lnTo>
                    <a:pt x="1206995" y="1097292"/>
                  </a:lnTo>
                  <a:lnTo>
                    <a:pt x="1178052" y="1096264"/>
                  </a:lnTo>
                  <a:lnTo>
                    <a:pt x="1218438" y="1184656"/>
                  </a:lnTo>
                  <a:lnTo>
                    <a:pt x="1257477" y="1112774"/>
                  </a:lnTo>
                  <a:lnTo>
                    <a:pt x="1264793" y="1099312"/>
                  </a:lnTo>
                  <a:lnTo>
                    <a:pt x="1235951" y="1098308"/>
                  </a:lnTo>
                  <a:lnTo>
                    <a:pt x="1273810" y="1016"/>
                  </a:lnTo>
                  <a:close/>
                </a:path>
                <a:path w="1962784" h="1214120">
                  <a:moveTo>
                    <a:pt x="1962658" y="26924"/>
                  </a:moveTo>
                  <a:lnTo>
                    <a:pt x="1933702" y="25908"/>
                  </a:lnTo>
                  <a:lnTo>
                    <a:pt x="1895843" y="1123200"/>
                  </a:lnTo>
                  <a:lnTo>
                    <a:pt x="1866900" y="1122172"/>
                  </a:lnTo>
                  <a:lnTo>
                    <a:pt x="1907286" y="1210564"/>
                  </a:lnTo>
                  <a:lnTo>
                    <a:pt x="1946325" y="1138682"/>
                  </a:lnTo>
                  <a:lnTo>
                    <a:pt x="1953641" y="1125220"/>
                  </a:lnTo>
                  <a:lnTo>
                    <a:pt x="1924799" y="1124216"/>
                  </a:lnTo>
                  <a:lnTo>
                    <a:pt x="1962658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970263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970263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8737219" y="1219199"/>
              <a:ext cx="2359025" cy="2387600"/>
            </a:xfrm>
            <a:custGeom>
              <a:avLst/>
              <a:gdLst/>
              <a:ahLst/>
              <a:cxnLst/>
              <a:rect l="l" t="t" r="r" b="b"/>
              <a:pathLst>
                <a:path w="2359025" h="2387600">
                  <a:moveTo>
                    <a:pt x="512699" y="330454"/>
                  </a:moveTo>
                  <a:lnTo>
                    <a:pt x="506247" y="317119"/>
                  </a:lnTo>
                  <a:lnTo>
                    <a:pt x="475615" y="253746"/>
                  </a:lnTo>
                  <a:lnTo>
                    <a:pt x="436499" y="329438"/>
                  </a:lnTo>
                  <a:lnTo>
                    <a:pt x="464629" y="329819"/>
                  </a:lnTo>
                  <a:lnTo>
                    <a:pt x="462915" y="452374"/>
                  </a:lnTo>
                  <a:lnTo>
                    <a:pt x="463042" y="452120"/>
                  </a:lnTo>
                  <a:lnTo>
                    <a:pt x="455041" y="649097"/>
                  </a:lnTo>
                  <a:lnTo>
                    <a:pt x="455015" y="649351"/>
                  </a:lnTo>
                  <a:lnTo>
                    <a:pt x="454952" y="650367"/>
                  </a:lnTo>
                  <a:lnTo>
                    <a:pt x="442214" y="843407"/>
                  </a:lnTo>
                  <a:lnTo>
                    <a:pt x="442214" y="843153"/>
                  </a:lnTo>
                  <a:lnTo>
                    <a:pt x="442188" y="843407"/>
                  </a:lnTo>
                  <a:lnTo>
                    <a:pt x="434213" y="938530"/>
                  </a:lnTo>
                  <a:lnTo>
                    <a:pt x="434200" y="938657"/>
                  </a:lnTo>
                  <a:lnTo>
                    <a:pt x="425069" y="1032383"/>
                  </a:lnTo>
                  <a:lnTo>
                    <a:pt x="425043" y="1032510"/>
                  </a:lnTo>
                  <a:lnTo>
                    <a:pt x="414782" y="1124839"/>
                  </a:lnTo>
                  <a:lnTo>
                    <a:pt x="414782" y="1124712"/>
                  </a:lnTo>
                  <a:lnTo>
                    <a:pt x="414756" y="1124839"/>
                  </a:lnTo>
                  <a:lnTo>
                    <a:pt x="403479" y="1215517"/>
                  </a:lnTo>
                  <a:lnTo>
                    <a:pt x="403479" y="1215390"/>
                  </a:lnTo>
                  <a:lnTo>
                    <a:pt x="403453" y="1215517"/>
                  </a:lnTo>
                  <a:lnTo>
                    <a:pt x="391287" y="1304290"/>
                  </a:lnTo>
                  <a:lnTo>
                    <a:pt x="391287" y="1304163"/>
                  </a:lnTo>
                  <a:lnTo>
                    <a:pt x="391261" y="1304290"/>
                  </a:lnTo>
                  <a:lnTo>
                    <a:pt x="378206" y="1390777"/>
                  </a:lnTo>
                  <a:lnTo>
                    <a:pt x="378206" y="1390650"/>
                  </a:lnTo>
                  <a:lnTo>
                    <a:pt x="378180" y="1390777"/>
                  </a:lnTo>
                  <a:lnTo>
                    <a:pt x="364236" y="1474978"/>
                  </a:lnTo>
                  <a:lnTo>
                    <a:pt x="364236" y="1474851"/>
                  </a:lnTo>
                  <a:lnTo>
                    <a:pt x="364210" y="1474978"/>
                  </a:lnTo>
                  <a:lnTo>
                    <a:pt x="349377" y="1556639"/>
                  </a:lnTo>
                  <a:lnTo>
                    <a:pt x="349377" y="1556512"/>
                  </a:lnTo>
                  <a:lnTo>
                    <a:pt x="349351" y="1556639"/>
                  </a:lnTo>
                  <a:lnTo>
                    <a:pt x="333756" y="1635506"/>
                  </a:lnTo>
                  <a:lnTo>
                    <a:pt x="333883" y="1635379"/>
                  </a:lnTo>
                  <a:lnTo>
                    <a:pt x="317500" y="1711579"/>
                  </a:lnTo>
                  <a:lnTo>
                    <a:pt x="317627" y="1711452"/>
                  </a:lnTo>
                  <a:lnTo>
                    <a:pt x="300609" y="1784477"/>
                  </a:lnTo>
                  <a:lnTo>
                    <a:pt x="300609" y="1784223"/>
                  </a:lnTo>
                  <a:lnTo>
                    <a:pt x="300532" y="1784477"/>
                  </a:lnTo>
                  <a:lnTo>
                    <a:pt x="282829" y="1854073"/>
                  </a:lnTo>
                  <a:lnTo>
                    <a:pt x="282956" y="1853819"/>
                  </a:lnTo>
                  <a:lnTo>
                    <a:pt x="264668" y="1920113"/>
                  </a:lnTo>
                  <a:lnTo>
                    <a:pt x="264668" y="1919859"/>
                  </a:lnTo>
                  <a:lnTo>
                    <a:pt x="264579" y="1920113"/>
                  </a:lnTo>
                  <a:lnTo>
                    <a:pt x="245872" y="1982470"/>
                  </a:lnTo>
                  <a:lnTo>
                    <a:pt x="245872" y="1982216"/>
                  </a:lnTo>
                  <a:lnTo>
                    <a:pt x="245783" y="1982470"/>
                  </a:lnTo>
                  <a:lnTo>
                    <a:pt x="226441" y="2040890"/>
                  </a:lnTo>
                  <a:lnTo>
                    <a:pt x="226568" y="2040636"/>
                  </a:lnTo>
                  <a:lnTo>
                    <a:pt x="206756" y="2095119"/>
                  </a:lnTo>
                  <a:lnTo>
                    <a:pt x="206883" y="2094865"/>
                  </a:lnTo>
                  <a:lnTo>
                    <a:pt x="186563" y="2145284"/>
                  </a:lnTo>
                  <a:lnTo>
                    <a:pt x="186817" y="2144903"/>
                  </a:lnTo>
                  <a:lnTo>
                    <a:pt x="165989" y="2190623"/>
                  </a:lnTo>
                  <a:lnTo>
                    <a:pt x="166243" y="2190242"/>
                  </a:lnTo>
                  <a:lnTo>
                    <a:pt x="145415" y="2230882"/>
                  </a:lnTo>
                  <a:lnTo>
                    <a:pt x="145110" y="2231390"/>
                  </a:lnTo>
                  <a:lnTo>
                    <a:pt x="124396" y="2266785"/>
                  </a:lnTo>
                  <a:lnTo>
                    <a:pt x="124015" y="2267331"/>
                  </a:lnTo>
                  <a:lnTo>
                    <a:pt x="102870" y="2297938"/>
                  </a:lnTo>
                  <a:lnTo>
                    <a:pt x="103378" y="2297176"/>
                  </a:lnTo>
                  <a:lnTo>
                    <a:pt x="82321" y="2322411"/>
                  </a:lnTo>
                  <a:lnTo>
                    <a:pt x="40678" y="2356154"/>
                  </a:lnTo>
                  <a:lnTo>
                    <a:pt x="0" y="2367419"/>
                  </a:lnTo>
                  <a:lnTo>
                    <a:pt x="1270" y="2387092"/>
                  </a:lnTo>
                  <a:lnTo>
                    <a:pt x="13081" y="2386330"/>
                  </a:lnTo>
                  <a:lnTo>
                    <a:pt x="25781" y="2383663"/>
                  </a:lnTo>
                  <a:lnTo>
                    <a:pt x="49784" y="2373896"/>
                  </a:lnTo>
                  <a:lnTo>
                    <a:pt x="60274" y="2366772"/>
                  </a:lnTo>
                  <a:lnTo>
                    <a:pt x="60464" y="2366657"/>
                  </a:lnTo>
                  <a:lnTo>
                    <a:pt x="62903" y="2365006"/>
                  </a:lnTo>
                  <a:lnTo>
                    <a:pt x="63652" y="2364486"/>
                  </a:lnTo>
                  <a:lnTo>
                    <a:pt x="73406" y="2357894"/>
                  </a:lnTo>
                  <a:lnTo>
                    <a:pt x="74485" y="2356866"/>
                  </a:lnTo>
                  <a:lnTo>
                    <a:pt x="75577" y="2355850"/>
                  </a:lnTo>
                  <a:lnTo>
                    <a:pt x="89446" y="2342908"/>
                  </a:lnTo>
                  <a:lnTo>
                    <a:pt x="90538" y="2341880"/>
                  </a:lnTo>
                  <a:lnTo>
                    <a:pt x="96393" y="2336431"/>
                  </a:lnTo>
                  <a:lnTo>
                    <a:pt x="107416" y="2323211"/>
                  </a:lnTo>
                  <a:lnTo>
                    <a:pt x="108153" y="2322322"/>
                  </a:lnTo>
                  <a:lnTo>
                    <a:pt x="118872" y="2309495"/>
                  </a:lnTo>
                  <a:lnTo>
                    <a:pt x="126873" y="2297938"/>
                  </a:lnTo>
                  <a:lnTo>
                    <a:pt x="140970" y="2277618"/>
                  </a:lnTo>
                  <a:lnTo>
                    <a:pt x="147383" y="2266696"/>
                  </a:lnTo>
                  <a:lnTo>
                    <a:pt x="162687" y="2240661"/>
                  </a:lnTo>
                  <a:lnTo>
                    <a:pt x="184023" y="2199005"/>
                  </a:lnTo>
                  <a:lnTo>
                    <a:pt x="187960" y="2190242"/>
                  </a:lnTo>
                  <a:lnTo>
                    <a:pt x="204851" y="2152777"/>
                  </a:lnTo>
                  <a:lnTo>
                    <a:pt x="208026" y="2144903"/>
                  </a:lnTo>
                  <a:lnTo>
                    <a:pt x="225298" y="2102104"/>
                  </a:lnTo>
                  <a:lnTo>
                    <a:pt x="227926" y="2094865"/>
                  </a:lnTo>
                  <a:lnTo>
                    <a:pt x="245237" y="2047240"/>
                  </a:lnTo>
                  <a:lnTo>
                    <a:pt x="247421" y="2040636"/>
                  </a:lnTo>
                  <a:lnTo>
                    <a:pt x="264795" y="1988312"/>
                  </a:lnTo>
                  <a:lnTo>
                    <a:pt x="283718" y="1925447"/>
                  </a:lnTo>
                  <a:lnTo>
                    <a:pt x="302006" y="1859026"/>
                  </a:lnTo>
                  <a:lnTo>
                    <a:pt x="303326" y="1853819"/>
                  </a:lnTo>
                  <a:lnTo>
                    <a:pt x="319786" y="1789049"/>
                  </a:lnTo>
                  <a:lnTo>
                    <a:pt x="336931" y="1715770"/>
                  </a:lnTo>
                  <a:lnTo>
                    <a:pt x="337845" y="1711452"/>
                  </a:lnTo>
                  <a:lnTo>
                    <a:pt x="353187" y="1639443"/>
                  </a:lnTo>
                  <a:lnTo>
                    <a:pt x="353987" y="1635379"/>
                  </a:lnTo>
                  <a:lnTo>
                    <a:pt x="368935" y="1560195"/>
                  </a:lnTo>
                  <a:lnTo>
                    <a:pt x="383794" y="1478280"/>
                  </a:lnTo>
                  <a:lnTo>
                    <a:pt x="397764" y="1393825"/>
                  </a:lnTo>
                  <a:lnTo>
                    <a:pt x="410845" y="1306957"/>
                  </a:lnTo>
                  <a:lnTo>
                    <a:pt x="423164" y="1218057"/>
                  </a:lnTo>
                  <a:lnTo>
                    <a:pt x="434467" y="1127125"/>
                  </a:lnTo>
                  <a:lnTo>
                    <a:pt x="444754" y="1034542"/>
                  </a:lnTo>
                  <a:lnTo>
                    <a:pt x="453898" y="940308"/>
                  </a:lnTo>
                  <a:lnTo>
                    <a:pt x="462026" y="844804"/>
                  </a:lnTo>
                  <a:lnTo>
                    <a:pt x="474853" y="650367"/>
                  </a:lnTo>
                  <a:lnTo>
                    <a:pt x="482727" y="452755"/>
                  </a:lnTo>
                  <a:lnTo>
                    <a:pt x="482727" y="452120"/>
                  </a:lnTo>
                  <a:lnTo>
                    <a:pt x="484441" y="330085"/>
                  </a:lnTo>
                  <a:lnTo>
                    <a:pt x="512699" y="330454"/>
                  </a:lnTo>
                  <a:close/>
                </a:path>
                <a:path w="2359025" h="2387600">
                  <a:moveTo>
                    <a:pt x="2359025" y="0"/>
                  </a:moveTo>
                  <a:lnTo>
                    <a:pt x="1872869" y="0"/>
                  </a:lnTo>
                  <a:lnTo>
                    <a:pt x="1872869" y="246888"/>
                  </a:lnTo>
                  <a:lnTo>
                    <a:pt x="2359025" y="246888"/>
                  </a:lnTo>
                  <a:lnTo>
                    <a:pt x="235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0610087" y="121919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Dynamic</a:t>
            </a:r>
            <a:r>
              <a:rPr sz="1800" spc="-40" dirty="0"/>
              <a:t> </a:t>
            </a:r>
            <a:r>
              <a:rPr sz="1800" spc="-5" dirty="0"/>
              <a:t>Occupancy</a:t>
            </a:r>
            <a:r>
              <a:rPr sz="1800" spc="-60" dirty="0"/>
              <a:t> </a:t>
            </a:r>
            <a:r>
              <a:rPr sz="1800" dirty="0"/>
              <a:t>Mechanism</a:t>
            </a:r>
            <a:r>
              <a:rPr sz="1800" spc="-50" dirty="0"/>
              <a:t> </a:t>
            </a:r>
            <a:r>
              <a:rPr sz="1800" dirty="0"/>
              <a:t>:</a:t>
            </a:r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357460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362" y="1052830"/>
            <a:ext cx="8006080" cy="584200"/>
            <a:chOff x="737362" y="1052830"/>
            <a:chExt cx="8006080" cy="584200"/>
          </a:xfrm>
        </p:grpSpPr>
        <p:sp>
          <p:nvSpPr>
            <p:cNvPr id="3" name="object 3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16354" y="764285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254" y="731596"/>
            <a:ext cx="158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Storage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7616" y="1053083"/>
            <a:ext cx="10564495" cy="2834640"/>
            <a:chOff x="737616" y="1053083"/>
            <a:chExt cx="10564495" cy="2834640"/>
          </a:xfrm>
        </p:grpSpPr>
        <p:sp>
          <p:nvSpPr>
            <p:cNvPr id="10" name="object 10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3452" y="1431289"/>
              <a:ext cx="1962785" cy="1214120"/>
            </a:xfrm>
            <a:custGeom>
              <a:avLst/>
              <a:gdLst/>
              <a:ahLst/>
              <a:cxnLst/>
              <a:rect l="l" t="t" r="r" b="b"/>
              <a:pathLst>
                <a:path w="1962784" h="1214120">
                  <a:moveTo>
                    <a:pt x="95758" y="8636"/>
                  </a:moveTo>
                  <a:lnTo>
                    <a:pt x="66802" y="7620"/>
                  </a:lnTo>
                  <a:lnTo>
                    <a:pt x="28943" y="1104912"/>
                  </a:lnTo>
                  <a:lnTo>
                    <a:pt x="0" y="1103884"/>
                  </a:lnTo>
                  <a:lnTo>
                    <a:pt x="40386" y="1192276"/>
                  </a:lnTo>
                  <a:lnTo>
                    <a:pt x="79425" y="1120394"/>
                  </a:lnTo>
                  <a:lnTo>
                    <a:pt x="86741" y="1106932"/>
                  </a:lnTo>
                  <a:lnTo>
                    <a:pt x="57899" y="1105928"/>
                  </a:lnTo>
                  <a:lnTo>
                    <a:pt x="95758" y="8636"/>
                  </a:lnTo>
                  <a:close/>
                </a:path>
                <a:path w="1962784" h="1214120">
                  <a:moveTo>
                    <a:pt x="700786" y="29972"/>
                  </a:moveTo>
                  <a:lnTo>
                    <a:pt x="671830" y="28956"/>
                  </a:lnTo>
                  <a:lnTo>
                    <a:pt x="633971" y="1126248"/>
                  </a:lnTo>
                  <a:lnTo>
                    <a:pt x="605028" y="1125220"/>
                  </a:lnTo>
                  <a:lnTo>
                    <a:pt x="645414" y="1213612"/>
                  </a:lnTo>
                  <a:lnTo>
                    <a:pt x="684453" y="1141730"/>
                  </a:lnTo>
                  <a:lnTo>
                    <a:pt x="691769" y="1128268"/>
                  </a:lnTo>
                  <a:lnTo>
                    <a:pt x="662927" y="1127264"/>
                  </a:lnTo>
                  <a:lnTo>
                    <a:pt x="700786" y="29972"/>
                  </a:lnTo>
                  <a:close/>
                </a:path>
                <a:path w="1962784" h="1214120">
                  <a:moveTo>
                    <a:pt x="1273810" y="1016"/>
                  </a:moveTo>
                  <a:lnTo>
                    <a:pt x="1244854" y="0"/>
                  </a:lnTo>
                  <a:lnTo>
                    <a:pt x="1206995" y="1097292"/>
                  </a:lnTo>
                  <a:lnTo>
                    <a:pt x="1178052" y="1096264"/>
                  </a:lnTo>
                  <a:lnTo>
                    <a:pt x="1218438" y="1184656"/>
                  </a:lnTo>
                  <a:lnTo>
                    <a:pt x="1257477" y="1112774"/>
                  </a:lnTo>
                  <a:lnTo>
                    <a:pt x="1264793" y="1099312"/>
                  </a:lnTo>
                  <a:lnTo>
                    <a:pt x="1235951" y="1098308"/>
                  </a:lnTo>
                  <a:lnTo>
                    <a:pt x="1273810" y="1016"/>
                  </a:lnTo>
                  <a:close/>
                </a:path>
                <a:path w="1962784" h="1214120">
                  <a:moveTo>
                    <a:pt x="1962658" y="26924"/>
                  </a:moveTo>
                  <a:lnTo>
                    <a:pt x="1933702" y="25908"/>
                  </a:lnTo>
                  <a:lnTo>
                    <a:pt x="1895843" y="1123200"/>
                  </a:lnTo>
                  <a:lnTo>
                    <a:pt x="1866900" y="1122172"/>
                  </a:lnTo>
                  <a:lnTo>
                    <a:pt x="1907286" y="1210564"/>
                  </a:lnTo>
                  <a:lnTo>
                    <a:pt x="1946325" y="1138682"/>
                  </a:lnTo>
                  <a:lnTo>
                    <a:pt x="1953641" y="1125220"/>
                  </a:lnTo>
                  <a:lnTo>
                    <a:pt x="1924799" y="1124216"/>
                  </a:lnTo>
                  <a:lnTo>
                    <a:pt x="1962658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970263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8970263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8737219" y="1219199"/>
              <a:ext cx="2359025" cy="2387600"/>
            </a:xfrm>
            <a:custGeom>
              <a:avLst/>
              <a:gdLst/>
              <a:ahLst/>
              <a:cxnLst/>
              <a:rect l="l" t="t" r="r" b="b"/>
              <a:pathLst>
                <a:path w="2359025" h="2387600">
                  <a:moveTo>
                    <a:pt x="512699" y="330454"/>
                  </a:moveTo>
                  <a:lnTo>
                    <a:pt x="506247" y="317119"/>
                  </a:lnTo>
                  <a:lnTo>
                    <a:pt x="475615" y="253746"/>
                  </a:lnTo>
                  <a:lnTo>
                    <a:pt x="436499" y="329438"/>
                  </a:lnTo>
                  <a:lnTo>
                    <a:pt x="464629" y="329819"/>
                  </a:lnTo>
                  <a:lnTo>
                    <a:pt x="462915" y="452374"/>
                  </a:lnTo>
                  <a:lnTo>
                    <a:pt x="463042" y="452120"/>
                  </a:lnTo>
                  <a:lnTo>
                    <a:pt x="455041" y="649097"/>
                  </a:lnTo>
                  <a:lnTo>
                    <a:pt x="455015" y="649351"/>
                  </a:lnTo>
                  <a:lnTo>
                    <a:pt x="454952" y="650367"/>
                  </a:lnTo>
                  <a:lnTo>
                    <a:pt x="442214" y="843407"/>
                  </a:lnTo>
                  <a:lnTo>
                    <a:pt x="442214" y="843153"/>
                  </a:lnTo>
                  <a:lnTo>
                    <a:pt x="442188" y="843407"/>
                  </a:lnTo>
                  <a:lnTo>
                    <a:pt x="434213" y="938530"/>
                  </a:lnTo>
                  <a:lnTo>
                    <a:pt x="434200" y="938657"/>
                  </a:lnTo>
                  <a:lnTo>
                    <a:pt x="425069" y="1032383"/>
                  </a:lnTo>
                  <a:lnTo>
                    <a:pt x="425043" y="1032510"/>
                  </a:lnTo>
                  <a:lnTo>
                    <a:pt x="414782" y="1124839"/>
                  </a:lnTo>
                  <a:lnTo>
                    <a:pt x="414782" y="1124712"/>
                  </a:lnTo>
                  <a:lnTo>
                    <a:pt x="414756" y="1124839"/>
                  </a:lnTo>
                  <a:lnTo>
                    <a:pt x="403479" y="1215517"/>
                  </a:lnTo>
                  <a:lnTo>
                    <a:pt x="403479" y="1215390"/>
                  </a:lnTo>
                  <a:lnTo>
                    <a:pt x="403453" y="1215517"/>
                  </a:lnTo>
                  <a:lnTo>
                    <a:pt x="391287" y="1304290"/>
                  </a:lnTo>
                  <a:lnTo>
                    <a:pt x="391287" y="1304163"/>
                  </a:lnTo>
                  <a:lnTo>
                    <a:pt x="391261" y="1304290"/>
                  </a:lnTo>
                  <a:lnTo>
                    <a:pt x="378206" y="1390777"/>
                  </a:lnTo>
                  <a:lnTo>
                    <a:pt x="378206" y="1390650"/>
                  </a:lnTo>
                  <a:lnTo>
                    <a:pt x="378180" y="1390777"/>
                  </a:lnTo>
                  <a:lnTo>
                    <a:pt x="364236" y="1474978"/>
                  </a:lnTo>
                  <a:lnTo>
                    <a:pt x="364236" y="1474851"/>
                  </a:lnTo>
                  <a:lnTo>
                    <a:pt x="364210" y="1474978"/>
                  </a:lnTo>
                  <a:lnTo>
                    <a:pt x="349377" y="1556639"/>
                  </a:lnTo>
                  <a:lnTo>
                    <a:pt x="349377" y="1556512"/>
                  </a:lnTo>
                  <a:lnTo>
                    <a:pt x="349351" y="1556639"/>
                  </a:lnTo>
                  <a:lnTo>
                    <a:pt x="333756" y="1635506"/>
                  </a:lnTo>
                  <a:lnTo>
                    <a:pt x="333883" y="1635379"/>
                  </a:lnTo>
                  <a:lnTo>
                    <a:pt x="317500" y="1711579"/>
                  </a:lnTo>
                  <a:lnTo>
                    <a:pt x="317627" y="1711452"/>
                  </a:lnTo>
                  <a:lnTo>
                    <a:pt x="300609" y="1784477"/>
                  </a:lnTo>
                  <a:lnTo>
                    <a:pt x="300609" y="1784223"/>
                  </a:lnTo>
                  <a:lnTo>
                    <a:pt x="300532" y="1784477"/>
                  </a:lnTo>
                  <a:lnTo>
                    <a:pt x="282829" y="1854073"/>
                  </a:lnTo>
                  <a:lnTo>
                    <a:pt x="282956" y="1853819"/>
                  </a:lnTo>
                  <a:lnTo>
                    <a:pt x="264668" y="1920113"/>
                  </a:lnTo>
                  <a:lnTo>
                    <a:pt x="264668" y="1919859"/>
                  </a:lnTo>
                  <a:lnTo>
                    <a:pt x="264579" y="1920113"/>
                  </a:lnTo>
                  <a:lnTo>
                    <a:pt x="245872" y="1982470"/>
                  </a:lnTo>
                  <a:lnTo>
                    <a:pt x="245872" y="1982216"/>
                  </a:lnTo>
                  <a:lnTo>
                    <a:pt x="245783" y="1982470"/>
                  </a:lnTo>
                  <a:lnTo>
                    <a:pt x="226441" y="2040890"/>
                  </a:lnTo>
                  <a:lnTo>
                    <a:pt x="226568" y="2040636"/>
                  </a:lnTo>
                  <a:lnTo>
                    <a:pt x="206756" y="2095119"/>
                  </a:lnTo>
                  <a:lnTo>
                    <a:pt x="206883" y="2094865"/>
                  </a:lnTo>
                  <a:lnTo>
                    <a:pt x="186563" y="2145284"/>
                  </a:lnTo>
                  <a:lnTo>
                    <a:pt x="186817" y="2144903"/>
                  </a:lnTo>
                  <a:lnTo>
                    <a:pt x="165989" y="2190623"/>
                  </a:lnTo>
                  <a:lnTo>
                    <a:pt x="166243" y="2190242"/>
                  </a:lnTo>
                  <a:lnTo>
                    <a:pt x="145415" y="2230882"/>
                  </a:lnTo>
                  <a:lnTo>
                    <a:pt x="145110" y="2231390"/>
                  </a:lnTo>
                  <a:lnTo>
                    <a:pt x="124396" y="2266785"/>
                  </a:lnTo>
                  <a:lnTo>
                    <a:pt x="124015" y="2267331"/>
                  </a:lnTo>
                  <a:lnTo>
                    <a:pt x="102870" y="2297938"/>
                  </a:lnTo>
                  <a:lnTo>
                    <a:pt x="103378" y="2297176"/>
                  </a:lnTo>
                  <a:lnTo>
                    <a:pt x="82321" y="2322411"/>
                  </a:lnTo>
                  <a:lnTo>
                    <a:pt x="40678" y="2356154"/>
                  </a:lnTo>
                  <a:lnTo>
                    <a:pt x="0" y="2367419"/>
                  </a:lnTo>
                  <a:lnTo>
                    <a:pt x="1270" y="2387092"/>
                  </a:lnTo>
                  <a:lnTo>
                    <a:pt x="13081" y="2386330"/>
                  </a:lnTo>
                  <a:lnTo>
                    <a:pt x="25781" y="2383663"/>
                  </a:lnTo>
                  <a:lnTo>
                    <a:pt x="49784" y="2373896"/>
                  </a:lnTo>
                  <a:lnTo>
                    <a:pt x="60274" y="2366772"/>
                  </a:lnTo>
                  <a:lnTo>
                    <a:pt x="60464" y="2366657"/>
                  </a:lnTo>
                  <a:lnTo>
                    <a:pt x="62903" y="2365006"/>
                  </a:lnTo>
                  <a:lnTo>
                    <a:pt x="63652" y="2364486"/>
                  </a:lnTo>
                  <a:lnTo>
                    <a:pt x="73406" y="2357894"/>
                  </a:lnTo>
                  <a:lnTo>
                    <a:pt x="74485" y="2356866"/>
                  </a:lnTo>
                  <a:lnTo>
                    <a:pt x="75577" y="2355850"/>
                  </a:lnTo>
                  <a:lnTo>
                    <a:pt x="89446" y="2342908"/>
                  </a:lnTo>
                  <a:lnTo>
                    <a:pt x="90538" y="2341880"/>
                  </a:lnTo>
                  <a:lnTo>
                    <a:pt x="96393" y="2336431"/>
                  </a:lnTo>
                  <a:lnTo>
                    <a:pt x="107416" y="2323211"/>
                  </a:lnTo>
                  <a:lnTo>
                    <a:pt x="108153" y="2322322"/>
                  </a:lnTo>
                  <a:lnTo>
                    <a:pt x="118872" y="2309495"/>
                  </a:lnTo>
                  <a:lnTo>
                    <a:pt x="126873" y="2297938"/>
                  </a:lnTo>
                  <a:lnTo>
                    <a:pt x="140970" y="2277618"/>
                  </a:lnTo>
                  <a:lnTo>
                    <a:pt x="147383" y="2266696"/>
                  </a:lnTo>
                  <a:lnTo>
                    <a:pt x="162687" y="2240661"/>
                  </a:lnTo>
                  <a:lnTo>
                    <a:pt x="184023" y="2199005"/>
                  </a:lnTo>
                  <a:lnTo>
                    <a:pt x="187960" y="2190242"/>
                  </a:lnTo>
                  <a:lnTo>
                    <a:pt x="204851" y="2152777"/>
                  </a:lnTo>
                  <a:lnTo>
                    <a:pt x="208026" y="2144903"/>
                  </a:lnTo>
                  <a:lnTo>
                    <a:pt x="225298" y="2102104"/>
                  </a:lnTo>
                  <a:lnTo>
                    <a:pt x="227926" y="2094865"/>
                  </a:lnTo>
                  <a:lnTo>
                    <a:pt x="245237" y="2047240"/>
                  </a:lnTo>
                  <a:lnTo>
                    <a:pt x="247421" y="2040636"/>
                  </a:lnTo>
                  <a:lnTo>
                    <a:pt x="264795" y="1988312"/>
                  </a:lnTo>
                  <a:lnTo>
                    <a:pt x="283718" y="1925447"/>
                  </a:lnTo>
                  <a:lnTo>
                    <a:pt x="302006" y="1859026"/>
                  </a:lnTo>
                  <a:lnTo>
                    <a:pt x="303326" y="1853819"/>
                  </a:lnTo>
                  <a:lnTo>
                    <a:pt x="319786" y="1789049"/>
                  </a:lnTo>
                  <a:lnTo>
                    <a:pt x="336931" y="1715770"/>
                  </a:lnTo>
                  <a:lnTo>
                    <a:pt x="337845" y="1711452"/>
                  </a:lnTo>
                  <a:lnTo>
                    <a:pt x="353187" y="1639443"/>
                  </a:lnTo>
                  <a:lnTo>
                    <a:pt x="353987" y="1635379"/>
                  </a:lnTo>
                  <a:lnTo>
                    <a:pt x="368935" y="1560195"/>
                  </a:lnTo>
                  <a:lnTo>
                    <a:pt x="383794" y="1478280"/>
                  </a:lnTo>
                  <a:lnTo>
                    <a:pt x="397764" y="1393825"/>
                  </a:lnTo>
                  <a:lnTo>
                    <a:pt x="410845" y="1306957"/>
                  </a:lnTo>
                  <a:lnTo>
                    <a:pt x="423164" y="1218057"/>
                  </a:lnTo>
                  <a:lnTo>
                    <a:pt x="434467" y="1127125"/>
                  </a:lnTo>
                  <a:lnTo>
                    <a:pt x="444754" y="1034542"/>
                  </a:lnTo>
                  <a:lnTo>
                    <a:pt x="453898" y="940308"/>
                  </a:lnTo>
                  <a:lnTo>
                    <a:pt x="462026" y="844804"/>
                  </a:lnTo>
                  <a:lnTo>
                    <a:pt x="474853" y="650367"/>
                  </a:lnTo>
                  <a:lnTo>
                    <a:pt x="482727" y="452755"/>
                  </a:lnTo>
                  <a:lnTo>
                    <a:pt x="482727" y="452120"/>
                  </a:lnTo>
                  <a:lnTo>
                    <a:pt x="484441" y="330085"/>
                  </a:lnTo>
                  <a:lnTo>
                    <a:pt x="512699" y="330454"/>
                  </a:lnTo>
                  <a:close/>
                </a:path>
                <a:path w="2359025" h="2387600">
                  <a:moveTo>
                    <a:pt x="2359025" y="0"/>
                  </a:moveTo>
                  <a:lnTo>
                    <a:pt x="1872869" y="0"/>
                  </a:lnTo>
                  <a:lnTo>
                    <a:pt x="1872869" y="246888"/>
                  </a:lnTo>
                  <a:lnTo>
                    <a:pt x="2359025" y="246888"/>
                  </a:lnTo>
                  <a:lnTo>
                    <a:pt x="235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0610087" y="121919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Dynamic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Occupancy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Mechanism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593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362" y="1052830"/>
            <a:ext cx="8006080" cy="584200"/>
            <a:chOff x="737362" y="1052830"/>
            <a:chExt cx="8006080" cy="584200"/>
          </a:xfrm>
        </p:grpSpPr>
        <p:sp>
          <p:nvSpPr>
            <p:cNvPr id="3" name="object 3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16354" y="764285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96254" y="731596"/>
            <a:ext cx="1581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Storage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7616" y="1053083"/>
            <a:ext cx="10564495" cy="2834640"/>
            <a:chOff x="737616" y="1053083"/>
            <a:chExt cx="10564495" cy="2834640"/>
          </a:xfrm>
        </p:grpSpPr>
        <p:sp>
          <p:nvSpPr>
            <p:cNvPr id="10" name="object 10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7092" y="1059179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020" y="12603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2476" y="12725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86940" y="12542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5788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5867" y="124967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18431" y="12512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1427" y="120853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85787" y="121615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9480" y="1208531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50708" y="121462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8968" y="1225295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92039" y="1231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3712" y="1804415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2020" y="1923287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9583" y="1898903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128516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82895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86940" y="265175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75788" y="264718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529583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28516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82895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481827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080760" y="2622803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675119" y="26304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58811" y="262280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940039" y="262737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83452" y="1225295"/>
              <a:ext cx="3173095" cy="1419860"/>
            </a:xfrm>
            <a:custGeom>
              <a:avLst/>
              <a:gdLst/>
              <a:ahLst/>
              <a:cxnLst/>
              <a:rect l="l" t="t" r="r" b="b"/>
              <a:pathLst>
                <a:path w="3173095" h="1419860">
                  <a:moveTo>
                    <a:pt x="95758" y="214630"/>
                  </a:moveTo>
                  <a:lnTo>
                    <a:pt x="66802" y="213614"/>
                  </a:lnTo>
                  <a:lnTo>
                    <a:pt x="28943" y="1310906"/>
                  </a:lnTo>
                  <a:lnTo>
                    <a:pt x="0" y="1309878"/>
                  </a:lnTo>
                  <a:lnTo>
                    <a:pt x="40386" y="1398270"/>
                  </a:lnTo>
                  <a:lnTo>
                    <a:pt x="79425" y="1326388"/>
                  </a:lnTo>
                  <a:lnTo>
                    <a:pt x="86741" y="1312926"/>
                  </a:lnTo>
                  <a:lnTo>
                    <a:pt x="57899" y="1311922"/>
                  </a:lnTo>
                  <a:lnTo>
                    <a:pt x="95758" y="214630"/>
                  </a:lnTo>
                  <a:close/>
                </a:path>
                <a:path w="3173095" h="1419860">
                  <a:moveTo>
                    <a:pt x="700786" y="235966"/>
                  </a:moveTo>
                  <a:lnTo>
                    <a:pt x="671830" y="234950"/>
                  </a:lnTo>
                  <a:lnTo>
                    <a:pt x="633971" y="1332242"/>
                  </a:lnTo>
                  <a:lnTo>
                    <a:pt x="605028" y="1331214"/>
                  </a:lnTo>
                  <a:lnTo>
                    <a:pt x="645414" y="1419606"/>
                  </a:lnTo>
                  <a:lnTo>
                    <a:pt x="684453" y="1347724"/>
                  </a:lnTo>
                  <a:lnTo>
                    <a:pt x="691769" y="1334262"/>
                  </a:lnTo>
                  <a:lnTo>
                    <a:pt x="662927" y="1333258"/>
                  </a:lnTo>
                  <a:lnTo>
                    <a:pt x="700786" y="235966"/>
                  </a:lnTo>
                  <a:close/>
                </a:path>
                <a:path w="3173095" h="1419860">
                  <a:moveTo>
                    <a:pt x="1273810" y="207010"/>
                  </a:moveTo>
                  <a:lnTo>
                    <a:pt x="1244854" y="205994"/>
                  </a:lnTo>
                  <a:lnTo>
                    <a:pt x="1206995" y="1303286"/>
                  </a:lnTo>
                  <a:lnTo>
                    <a:pt x="1178052" y="1302258"/>
                  </a:lnTo>
                  <a:lnTo>
                    <a:pt x="1218438" y="1390650"/>
                  </a:lnTo>
                  <a:lnTo>
                    <a:pt x="1257477" y="1318768"/>
                  </a:lnTo>
                  <a:lnTo>
                    <a:pt x="1264793" y="1305306"/>
                  </a:lnTo>
                  <a:lnTo>
                    <a:pt x="1235951" y="1304302"/>
                  </a:lnTo>
                  <a:lnTo>
                    <a:pt x="1273810" y="207010"/>
                  </a:lnTo>
                  <a:close/>
                </a:path>
                <a:path w="3173095" h="1419860">
                  <a:moveTo>
                    <a:pt x="1962658" y="232918"/>
                  </a:moveTo>
                  <a:lnTo>
                    <a:pt x="1933702" y="231902"/>
                  </a:lnTo>
                  <a:lnTo>
                    <a:pt x="1895843" y="1329194"/>
                  </a:lnTo>
                  <a:lnTo>
                    <a:pt x="1866900" y="1328166"/>
                  </a:lnTo>
                  <a:lnTo>
                    <a:pt x="1907286" y="1416558"/>
                  </a:lnTo>
                  <a:lnTo>
                    <a:pt x="1946325" y="1344676"/>
                  </a:lnTo>
                  <a:lnTo>
                    <a:pt x="1953641" y="1331214"/>
                  </a:lnTo>
                  <a:lnTo>
                    <a:pt x="1924799" y="1330210"/>
                  </a:lnTo>
                  <a:lnTo>
                    <a:pt x="1962658" y="232918"/>
                  </a:lnTo>
                  <a:close/>
                </a:path>
                <a:path w="3173095" h="1419860">
                  <a:moveTo>
                    <a:pt x="3172968" y="0"/>
                  </a:moveTo>
                  <a:lnTo>
                    <a:pt x="2686812" y="0"/>
                  </a:lnTo>
                  <a:lnTo>
                    <a:pt x="2686812" y="246888"/>
                  </a:lnTo>
                  <a:lnTo>
                    <a:pt x="3172968" y="246888"/>
                  </a:lnTo>
                  <a:lnTo>
                    <a:pt x="3172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970263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9828275" y="122529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43712" y="3310127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522476" y="352958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186940" y="3511295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75788" y="350672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529583" y="3493007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28516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882895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481827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080760" y="3482339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40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675119" y="34899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258811" y="348233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7940039" y="348843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37219" y="1219199"/>
              <a:ext cx="2359025" cy="2387600"/>
            </a:xfrm>
            <a:custGeom>
              <a:avLst/>
              <a:gdLst/>
              <a:ahLst/>
              <a:cxnLst/>
              <a:rect l="l" t="t" r="r" b="b"/>
              <a:pathLst>
                <a:path w="2359025" h="2387600">
                  <a:moveTo>
                    <a:pt x="512699" y="330454"/>
                  </a:moveTo>
                  <a:lnTo>
                    <a:pt x="506247" y="317119"/>
                  </a:lnTo>
                  <a:lnTo>
                    <a:pt x="475615" y="253746"/>
                  </a:lnTo>
                  <a:lnTo>
                    <a:pt x="436499" y="329438"/>
                  </a:lnTo>
                  <a:lnTo>
                    <a:pt x="464629" y="329819"/>
                  </a:lnTo>
                  <a:lnTo>
                    <a:pt x="462915" y="452374"/>
                  </a:lnTo>
                  <a:lnTo>
                    <a:pt x="463042" y="452120"/>
                  </a:lnTo>
                  <a:lnTo>
                    <a:pt x="455041" y="649097"/>
                  </a:lnTo>
                  <a:lnTo>
                    <a:pt x="455015" y="649351"/>
                  </a:lnTo>
                  <a:lnTo>
                    <a:pt x="454952" y="650367"/>
                  </a:lnTo>
                  <a:lnTo>
                    <a:pt x="442214" y="843407"/>
                  </a:lnTo>
                  <a:lnTo>
                    <a:pt x="442214" y="843153"/>
                  </a:lnTo>
                  <a:lnTo>
                    <a:pt x="442188" y="843407"/>
                  </a:lnTo>
                  <a:lnTo>
                    <a:pt x="434213" y="938530"/>
                  </a:lnTo>
                  <a:lnTo>
                    <a:pt x="434200" y="938657"/>
                  </a:lnTo>
                  <a:lnTo>
                    <a:pt x="425069" y="1032383"/>
                  </a:lnTo>
                  <a:lnTo>
                    <a:pt x="425043" y="1032510"/>
                  </a:lnTo>
                  <a:lnTo>
                    <a:pt x="414782" y="1124839"/>
                  </a:lnTo>
                  <a:lnTo>
                    <a:pt x="414782" y="1124712"/>
                  </a:lnTo>
                  <a:lnTo>
                    <a:pt x="414756" y="1124839"/>
                  </a:lnTo>
                  <a:lnTo>
                    <a:pt x="403479" y="1215517"/>
                  </a:lnTo>
                  <a:lnTo>
                    <a:pt x="403479" y="1215390"/>
                  </a:lnTo>
                  <a:lnTo>
                    <a:pt x="403453" y="1215517"/>
                  </a:lnTo>
                  <a:lnTo>
                    <a:pt x="391287" y="1304290"/>
                  </a:lnTo>
                  <a:lnTo>
                    <a:pt x="391287" y="1304163"/>
                  </a:lnTo>
                  <a:lnTo>
                    <a:pt x="391261" y="1304290"/>
                  </a:lnTo>
                  <a:lnTo>
                    <a:pt x="378206" y="1390777"/>
                  </a:lnTo>
                  <a:lnTo>
                    <a:pt x="378206" y="1390650"/>
                  </a:lnTo>
                  <a:lnTo>
                    <a:pt x="378180" y="1390777"/>
                  </a:lnTo>
                  <a:lnTo>
                    <a:pt x="364236" y="1474978"/>
                  </a:lnTo>
                  <a:lnTo>
                    <a:pt x="364236" y="1474851"/>
                  </a:lnTo>
                  <a:lnTo>
                    <a:pt x="364210" y="1474978"/>
                  </a:lnTo>
                  <a:lnTo>
                    <a:pt x="349377" y="1556639"/>
                  </a:lnTo>
                  <a:lnTo>
                    <a:pt x="349377" y="1556512"/>
                  </a:lnTo>
                  <a:lnTo>
                    <a:pt x="349351" y="1556639"/>
                  </a:lnTo>
                  <a:lnTo>
                    <a:pt x="333756" y="1635506"/>
                  </a:lnTo>
                  <a:lnTo>
                    <a:pt x="333883" y="1635379"/>
                  </a:lnTo>
                  <a:lnTo>
                    <a:pt x="317500" y="1711579"/>
                  </a:lnTo>
                  <a:lnTo>
                    <a:pt x="317627" y="1711452"/>
                  </a:lnTo>
                  <a:lnTo>
                    <a:pt x="300609" y="1784477"/>
                  </a:lnTo>
                  <a:lnTo>
                    <a:pt x="300609" y="1784223"/>
                  </a:lnTo>
                  <a:lnTo>
                    <a:pt x="300532" y="1784477"/>
                  </a:lnTo>
                  <a:lnTo>
                    <a:pt x="282829" y="1854073"/>
                  </a:lnTo>
                  <a:lnTo>
                    <a:pt x="282956" y="1853819"/>
                  </a:lnTo>
                  <a:lnTo>
                    <a:pt x="264668" y="1920113"/>
                  </a:lnTo>
                  <a:lnTo>
                    <a:pt x="264668" y="1919859"/>
                  </a:lnTo>
                  <a:lnTo>
                    <a:pt x="264579" y="1920113"/>
                  </a:lnTo>
                  <a:lnTo>
                    <a:pt x="245872" y="1982470"/>
                  </a:lnTo>
                  <a:lnTo>
                    <a:pt x="245872" y="1982216"/>
                  </a:lnTo>
                  <a:lnTo>
                    <a:pt x="245783" y="1982470"/>
                  </a:lnTo>
                  <a:lnTo>
                    <a:pt x="226441" y="2040890"/>
                  </a:lnTo>
                  <a:lnTo>
                    <a:pt x="226568" y="2040636"/>
                  </a:lnTo>
                  <a:lnTo>
                    <a:pt x="206756" y="2095119"/>
                  </a:lnTo>
                  <a:lnTo>
                    <a:pt x="206883" y="2094865"/>
                  </a:lnTo>
                  <a:lnTo>
                    <a:pt x="186563" y="2145284"/>
                  </a:lnTo>
                  <a:lnTo>
                    <a:pt x="186817" y="2144903"/>
                  </a:lnTo>
                  <a:lnTo>
                    <a:pt x="165989" y="2190623"/>
                  </a:lnTo>
                  <a:lnTo>
                    <a:pt x="166243" y="2190242"/>
                  </a:lnTo>
                  <a:lnTo>
                    <a:pt x="145415" y="2230882"/>
                  </a:lnTo>
                  <a:lnTo>
                    <a:pt x="145110" y="2231390"/>
                  </a:lnTo>
                  <a:lnTo>
                    <a:pt x="124396" y="2266785"/>
                  </a:lnTo>
                  <a:lnTo>
                    <a:pt x="124015" y="2267331"/>
                  </a:lnTo>
                  <a:lnTo>
                    <a:pt x="102870" y="2297938"/>
                  </a:lnTo>
                  <a:lnTo>
                    <a:pt x="103378" y="2297176"/>
                  </a:lnTo>
                  <a:lnTo>
                    <a:pt x="82321" y="2322411"/>
                  </a:lnTo>
                  <a:lnTo>
                    <a:pt x="40678" y="2356154"/>
                  </a:lnTo>
                  <a:lnTo>
                    <a:pt x="0" y="2367419"/>
                  </a:lnTo>
                  <a:lnTo>
                    <a:pt x="1270" y="2387092"/>
                  </a:lnTo>
                  <a:lnTo>
                    <a:pt x="13081" y="2386330"/>
                  </a:lnTo>
                  <a:lnTo>
                    <a:pt x="25781" y="2383663"/>
                  </a:lnTo>
                  <a:lnTo>
                    <a:pt x="49784" y="2373896"/>
                  </a:lnTo>
                  <a:lnTo>
                    <a:pt x="60274" y="2366772"/>
                  </a:lnTo>
                  <a:lnTo>
                    <a:pt x="60464" y="2366657"/>
                  </a:lnTo>
                  <a:lnTo>
                    <a:pt x="62903" y="2365006"/>
                  </a:lnTo>
                  <a:lnTo>
                    <a:pt x="63652" y="2364486"/>
                  </a:lnTo>
                  <a:lnTo>
                    <a:pt x="73406" y="2357894"/>
                  </a:lnTo>
                  <a:lnTo>
                    <a:pt x="74485" y="2356866"/>
                  </a:lnTo>
                  <a:lnTo>
                    <a:pt x="75577" y="2355850"/>
                  </a:lnTo>
                  <a:lnTo>
                    <a:pt x="89446" y="2342908"/>
                  </a:lnTo>
                  <a:lnTo>
                    <a:pt x="90538" y="2341880"/>
                  </a:lnTo>
                  <a:lnTo>
                    <a:pt x="96393" y="2336431"/>
                  </a:lnTo>
                  <a:lnTo>
                    <a:pt x="107416" y="2323211"/>
                  </a:lnTo>
                  <a:lnTo>
                    <a:pt x="108153" y="2322322"/>
                  </a:lnTo>
                  <a:lnTo>
                    <a:pt x="118872" y="2309495"/>
                  </a:lnTo>
                  <a:lnTo>
                    <a:pt x="126873" y="2297938"/>
                  </a:lnTo>
                  <a:lnTo>
                    <a:pt x="140970" y="2277618"/>
                  </a:lnTo>
                  <a:lnTo>
                    <a:pt x="147383" y="2266696"/>
                  </a:lnTo>
                  <a:lnTo>
                    <a:pt x="162687" y="2240661"/>
                  </a:lnTo>
                  <a:lnTo>
                    <a:pt x="184023" y="2199005"/>
                  </a:lnTo>
                  <a:lnTo>
                    <a:pt x="187960" y="2190242"/>
                  </a:lnTo>
                  <a:lnTo>
                    <a:pt x="204851" y="2152777"/>
                  </a:lnTo>
                  <a:lnTo>
                    <a:pt x="208026" y="2144903"/>
                  </a:lnTo>
                  <a:lnTo>
                    <a:pt x="225298" y="2102104"/>
                  </a:lnTo>
                  <a:lnTo>
                    <a:pt x="227926" y="2094865"/>
                  </a:lnTo>
                  <a:lnTo>
                    <a:pt x="245237" y="2047240"/>
                  </a:lnTo>
                  <a:lnTo>
                    <a:pt x="247421" y="2040636"/>
                  </a:lnTo>
                  <a:lnTo>
                    <a:pt x="264795" y="1988312"/>
                  </a:lnTo>
                  <a:lnTo>
                    <a:pt x="283718" y="1925447"/>
                  </a:lnTo>
                  <a:lnTo>
                    <a:pt x="302006" y="1859026"/>
                  </a:lnTo>
                  <a:lnTo>
                    <a:pt x="303326" y="1853819"/>
                  </a:lnTo>
                  <a:lnTo>
                    <a:pt x="319786" y="1789049"/>
                  </a:lnTo>
                  <a:lnTo>
                    <a:pt x="336931" y="1715770"/>
                  </a:lnTo>
                  <a:lnTo>
                    <a:pt x="337845" y="1711452"/>
                  </a:lnTo>
                  <a:lnTo>
                    <a:pt x="353187" y="1639443"/>
                  </a:lnTo>
                  <a:lnTo>
                    <a:pt x="353987" y="1635379"/>
                  </a:lnTo>
                  <a:lnTo>
                    <a:pt x="368935" y="1560195"/>
                  </a:lnTo>
                  <a:lnTo>
                    <a:pt x="383794" y="1478280"/>
                  </a:lnTo>
                  <a:lnTo>
                    <a:pt x="397764" y="1393825"/>
                  </a:lnTo>
                  <a:lnTo>
                    <a:pt x="410845" y="1306957"/>
                  </a:lnTo>
                  <a:lnTo>
                    <a:pt x="423164" y="1218057"/>
                  </a:lnTo>
                  <a:lnTo>
                    <a:pt x="434467" y="1127125"/>
                  </a:lnTo>
                  <a:lnTo>
                    <a:pt x="444754" y="1034542"/>
                  </a:lnTo>
                  <a:lnTo>
                    <a:pt x="453898" y="940308"/>
                  </a:lnTo>
                  <a:lnTo>
                    <a:pt x="462026" y="844804"/>
                  </a:lnTo>
                  <a:lnTo>
                    <a:pt x="474853" y="650367"/>
                  </a:lnTo>
                  <a:lnTo>
                    <a:pt x="482727" y="452755"/>
                  </a:lnTo>
                  <a:lnTo>
                    <a:pt x="482727" y="452120"/>
                  </a:lnTo>
                  <a:lnTo>
                    <a:pt x="484441" y="330085"/>
                  </a:lnTo>
                  <a:lnTo>
                    <a:pt x="512699" y="330454"/>
                  </a:lnTo>
                  <a:close/>
                </a:path>
                <a:path w="2359025" h="2387600">
                  <a:moveTo>
                    <a:pt x="2359025" y="0"/>
                  </a:moveTo>
                  <a:lnTo>
                    <a:pt x="1872869" y="0"/>
                  </a:lnTo>
                  <a:lnTo>
                    <a:pt x="1872869" y="246888"/>
                  </a:lnTo>
                  <a:lnTo>
                    <a:pt x="2359025" y="246888"/>
                  </a:lnTo>
                  <a:lnTo>
                    <a:pt x="23590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0610087" y="121919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Dynamic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Occupancy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Mechanism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1873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7380" y="4256913"/>
            <a:ext cx="9589135" cy="864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56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Important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Notes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for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Storage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Memory:</a:t>
            </a:r>
            <a:endParaRPr sz="1300">
              <a:latin typeface="Calibri"/>
              <a:cs typeface="Calibri"/>
            </a:endParaRPr>
          </a:p>
          <a:p>
            <a:pPr marL="299085" indent="-287020">
              <a:lnSpc>
                <a:spcPts val="168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i="1" spc="-5" dirty="0">
                <a:latin typeface="Calibri"/>
                <a:cs typeface="Calibri"/>
              </a:rPr>
              <a:t>Storage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memory</a:t>
            </a:r>
            <a:r>
              <a:rPr sz="1400" i="1" spc="-3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can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borrow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space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from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execution</a:t>
            </a:r>
            <a:r>
              <a:rPr sz="1400" i="1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memory</a:t>
            </a:r>
            <a:r>
              <a:rPr sz="1400" i="1" spc="-4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only </a:t>
            </a:r>
            <a:r>
              <a:rPr sz="1400" i="1" dirty="0">
                <a:latin typeface="Calibri"/>
                <a:cs typeface="Calibri"/>
              </a:rPr>
              <a:t>if </a:t>
            </a:r>
            <a:r>
              <a:rPr sz="1400" i="1" spc="-5" dirty="0">
                <a:latin typeface="Calibri"/>
                <a:cs typeface="Calibri"/>
              </a:rPr>
              <a:t>blocks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are not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used </a:t>
            </a:r>
            <a:r>
              <a:rPr sz="1400" i="1" dirty="0">
                <a:latin typeface="Calibri"/>
                <a:cs typeface="Calibri"/>
              </a:rPr>
              <a:t>in </a:t>
            </a:r>
            <a:r>
              <a:rPr sz="1400" i="1" spc="-5" dirty="0">
                <a:latin typeface="Calibri"/>
                <a:cs typeface="Calibri"/>
              </a:rPr>
              <a:t>Execution</a:t>
            </a:r>
            <a:r>
              <a:rPr sz="1400" i="1" spc="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memory.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ts val="1689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400" i="1" spc="-5" dirty="0">
                <a:latin typeface="Calibri"/>
                <a:cs typeface="Calibri"/>
              </a:rPr>
              <a:t>Storage </a:t>
            </a:r>
            <a:r>
              <a:rPr sz="1400" i="1" dirty="0">
                <a:latin typeface="Calibri"/>
                <a:cs typeface="Calibri"/>
              </a:rPr>
              <a:t>memory </a:t>
            </a:r>
            <a:r>
              <a:rPr sz="1400" i="1" spc="-5" dirty="0">
                <a:latin typeface="Calibri"/>
                <a:cs typeface="Calibri"/>
              </a:rPr>
              <a:t>can not forcefully evict </a:t>
            </a:r>
            <a:r>
              <a:rPr sz="1400" i="1" dirty="0">
                <a:latin typeface="Calibri"/>
                <a:cs typeface="Calibri"/>
              </a:rPr>
              <a:t>the </a:t>
            </a:r>
            <a:r>
              <a:rPr sz="1400" i="1" spc="-10" dirty="0">
                <a:latin typeface="Calibri"/>
                <a:cs typeface="Calibri"/>
              </a:rPr>
              <a:t>excess </a:t>
            </a:r>
            <a:r>
              <a:rPr sz="1400" i="1" spc="-5" dirty="0">
                <a:latin typeface="Calibri"/>
                <a:cs typeface="Calibri"/>
              </a:rPr>
              <a:t>blocks occupied </a:t>
            </a:r>
            <a:r>
              <a:rPr sz="1400" i="1" spc="-10" dirty="0">
                <a:latin typeface="Calibri"/>
                <a:cs typeface="Calibri"/>
              </a:rPr>
              <a:t>by </a:t>
            </a:r>
            <a:r>
              <a:rPr sz="1400" i="1" spc="-5" dirty="0">
                <a:latin typeface="Calibri"/>
                <a:cs typeface="Calibri"/>
              </a:rPr>
              <a:t>Execution </a:t>
            </a:r>
            <a:r>
              <a:rPr sz="1400" i="1" spc="-10" dirty="0">
                <a:latin typeface="Calibri"/>
                <a:cs typeface="Calibri"/>
              </a:rPr>
              <a:t>Memory. </a:t>
            </a:r>
            <a:r>
              <a:rPr sz="1400" i="1" spc="-5" dirty="0">
                <a:latin typeface="Calibri"/>
                <a:cs typeface="Calibri"/>
              </a:rPr>
              <a:t>It </a:t>
            </a:r>
            <a:r>
              <a:rPr sz="1400" i="1" dirty="0">
                <a:latin typeface="Calibri"/>
                <a:cs typeface="Calibri"/>
              </a:rPr>
              <a:t>will wait till </a:t>
            </a:r>
            <a:r>
              <a:rPr sz="1400" i="1" spc="-5" dirty="0">
                <a:latin typeface="Calibri"/>
                <a:cs typeface="Calibri"/>
              </a:rPr>
              <a:t>spark </a:t>
            </a:r>
            <a:r>
              <a:rPr sz="1400" i="1" dirty="0">
                <a:latin typeface="Calibri"/>
                <a:cs typeface="Calibri"/>
              </a:rPr>
              <a:t>releases the </a:t>
            </a:r>
            <a:r>
              <a:rPr sz="1400" i="1" spc="-10" dirty="0">
                <a:latin typeface="Calibri"/>
                <a:cs typeface="Calibri"/>
              </a:rPr>
              <a:t>excess </a:t>
            </a:r>
            <a:r>
              <a:rPr sz="1400" i="1" spc="-30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blocks stored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i="1" spc="-10" dirty="0">
                <a:latin typeface="Calibri"/>
                <a:cs typeface="Calibri"/>
              </a:rPr>
              <a:t>by</a:t>
            </a:r>
            <a:r>
              <a:rPr sz="1400" i="1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Execution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memory</a:t>
            </a:r>
            <a:r>
              <a:rPr sz="1400" i="1" spc="-4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and</a:t>
            </a:r>
            <a:r>
              <a:rPr sz="1400" i="1" spc="1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then</a:t>
            </a:r>
            <a:r>
              <a:rPr sz="1400" i="1" spc="-10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occupies</a:t>
            </a:r>
            <a:r>
              <a:rPr sz="1400" i="1" dirty="0">
                <a:latin typeface="Calibri"/>
                <a:cs typeface="Calibri"/>
              </a:rPr>
              <a:t> them.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7362" y="1052830"/>
            <a:ext cx="10565130" cy="2835275"/>
            <a:chOff x="737362" y="1052830"/>
            <a:chExt cx="10565130" cy="2835275"/>
          </a:xfrm>
        </p:grpSpPr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283452" y="1431289"/>
              <a:ext cx="1962785" cy="1214120"/>
            </a:xfrm>
            <a:custGeom>
              <a:avLst/>
              <a:gdLst/>
              <a:ahLst/>
              <a:cxnLst/>
              <a:rect l="l" t="t" r="r" b="b"/>
              <a:pathLst>
                <a:path w="1962784" h="1214120">
                  <a:moveTo>
                    <a:pt x="95758" y="8636"/>
                  </a:moveTo>
                  <a:lnTo>
                    <a:pt x="66802" y="7620"/>
                  </a:lnTo>
                  <a:lnTo>
                    <a:pt x="28943" y="1104912"/>
                  </a:lnTo>
                  <a:lnTo>
                    <a:pt x="0" y="1103884"/>
                  </a:lnTo>
                  <a:lnTo>
                    <a:pt x="40386" y="1192276"/>
                  </a:lnTo>
                  <a:lnTo>
                    <a:pt x="79425" y="1120394"/>
                  </a:lnTo>
                  <a:lnTo>
                    <a:pt x="86741" y="1106932"/>
                  </a:lnTo>
                  <a:lnTo>
                    <a:pt x="57899" y="1105928"/>
                  </a:lnTo>
                  <a:lnTo>
                    <a:pt x="95758" y="8636"/>
                  </a:lnTo>
                  <a:close/>
                </a:path>
                <a:path w="1962784" h="1214120">
                  <a:moveTo>
                    <a:pt x="700786" y="29972"/>
                  </a:moveTo>
                  <a:lnTo>
                    <a:pt x="671830" y="28956"/>
                  </a:lnTo>
                  <a:lnTo>
                    <a:pt x="633971" y="1126248"/>
                  </a:lnTo>
                  <a:lnTo>
                    <a:pt x="605028" y="1125220"/>
                  </a:lnTo>
                  <a:lnTo>
                    <a:pt x="645414" y="1213612"/>
                  </a:lnTo>
                  <a:lnTo>
                    <a:pt x="684453" y="1141730"/>
                  </a:lnTo>
                  <a:lnTo>
                    <a:pt x="691769" y="1128268"/>
                  </a:lnTo>
                  <a:lnTo>
                    <a:pt x="662927" y="1127264"/>
                  </a:lnTo>
                  <a:lnTo>
                    <a:pt x="700786" y="29972"/>
                  </a:lnTo>
                  <a:close/>
                </a:path>
                <a:path w="1962784" h="1214120">
                  <a:moveTo>
                    <a:pt x="1273810" y="1016"/>
                  </a:moveTo>
                  <a:lnTo>
                    <a:pt x="1244854" y="0"/>
                  </a:lnTo>
                  <a:lnTo>
                    <a:pt x="1206995" y="1097292"/>
                  </a:lnTo>
                  <a:lnTo>
                    <a:pt x="1178052" y="1096264"/>
                  </a:lnTo>
                  <a:lnTo>
                    <a:pt x="1218438" y="1184656"/>
                  </a:lnTo>
                  <a:lnTo>
                    <a:pt x="1257477" y="1112774"/>
                  </a:lnTo>
                  <a:lnTo>
                    <a:pt x="1264793" y="1099312"/>
                  </a:lnTo>
                  <a:lnTo>
                    <a:pt x="1235951" y="1098308"/>
                  </a:lnTo>
                  <a:lnTo>
                    <a:pt x="1273810" y="1016"/>
                  </a:lnTo>
                  <a:close/>
                </a:path>
                <a:path w="1962784" h="1214120">
                  <a:moveTo>
                    <a:pt x="1962658" y="26924"/>
                  </a:moveTo>
                  <a:lnTo>
                    <a:pt x="1933702" y="25908"/>
                  </a:lnTo>
                  <a:lnTo>
                    <a:pt x="1895843" y="1123200"/>
                  </a:lnTo>
                  <a:lnTo>
                    <a:pt x="1866900" y="1122172"/>
                  </a:lnTo>
                  <a:lnTo>
                    <a:pt x="1907286" y="1210564"/>
                  </a:lnTo>
                  <a:lnTo>
                    <a:pt x="1946325" y="1138682"/>
                  </a:lnTo>
                  <a:lnTo>
                    <a:pt x="1953641" y="1125220"/>
                  </a:lnTo>
                  <a:lnTo>
                    <a:pt x="1924799" y="1124216"/>
                  </a:lnTo>
                  <a:lnTo>
                    <a:pt x="1962658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70264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970264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092063" y="1219199"/>
              <a:ext cx="5004435" cy="2387600"/>
            </a:xfrm>
            <a:custGeom>
              <a:avLst/>
              <a:gdLst/>
              <a:ahLst/>
              <a:cxnLst/>
              <a:rect l="l" t="t" r="r" b="b"/>
              <a:pathLst>
                <a:path w="5004434" h="2387600">
                  <a:moveTo>
                    <a:pt x="3156839" y="331343"/>
                  </a:moveTo>
                  <a:lnTo>
                    <a:pt x="3150184" y="316611"/>
                  </a:lnTo>
                  <a:lnTo>
                    <a:pt x="3121787" y="253746"/>
                  </a:lnTo>
                  <a:lnTo>
                    <a:pt x="3080766" y="328422"/>
                  </a:lnTo>
                  <a:lnTo>
                    <a:pt x="3108604" y="329501"/>
                  </a:lnTo>
                  <a:lnTo>
                    <a:pt x="3107309" y="352679"/>
                  </a:lnTo>
                  <a:lnTo>
                    <a:pt x="3107309" y="352171"/>
                  </a:lnTo>
                  <a:lnTo>
                    <a:pt x="3107245" y="352679"/>
                  </a:lnTo>
                  <a:lnTo>
                    <a:pt x="3101848" y="401828"/>
                  </a:lnTo>
                  <a:lnTo>
                    <a:pt x="3101848" y="401320"/>
                  </a:lnTo>
                  <a:lnTo>
                    <a:pt x="3101759" y="401828"/>
                  </a:lnTo>
                  <a:lnTo>
                    <a:pt x="3094101" y="450977"/>
                  </a:lnTo>
                  <a:lnTo>
                    <a:pt x="3094101" y="450596"/>
                  </a:lnTo>
                  <a:lnTo>
                    <a:pt x="3094024" y="450977"/>
                  </a:lnTo>
                  <a:lnTo>
                    <a:pt x="3084195" y="500126"/>
                  </a:lnTo>
                  <a:lnTo>
                    <a:pt x="3084322" y="499745"/>
                  </a:lnTo>
                  <a:lnTo>
                    <a:pt x="3072257" y="549148"/>
                  </a:lnTo>
                  <a:lnTo>
                    <a:pt x="3072257" y="548767"/>
                  </a:lnTo>
                  <a:lnTo>
                    <a:pt x="3072142" y="549148"/>
                  </a:lnTo>
                  <a:lnTo>
                    <a:pt x="3058160" y="598043"/>
                  </a:lnTo>
                  <a:lnTo>
                    <a:pt x="3042386" y="646366"/>
                  </a:lnTo>
                  <a:lnTo>
                    <a:pt x="3042259" y="646684"/>
                  </a:lnTo>
                  <a:lnTo>
                    <a:pt x="3024124" y="695325"/>
                  </a:lnTo>
                  <a:lnTo>
                    <a:pt x="3024251" y="694944"/>
                  </a:lnTo>
                  <a:lnTo>
                    <a:pt x="3024086" y="695325"/>
                  </a:lnTo>
                  <a:lnTo>
                    <a:pt x="3004185" y="743585"/>
                  </a:lnTo>
                  <a:lnTo>
                    <a:pt x="2982341" y="791718"/>
                  </a:lnTo>
                  <a:lnTo>
                    <a:pt x="2958719" y="839343"/>
                  </a:lnTo>
                  <a:lnTo>
                    <a:pt x="2933065" y="886841"/>
                  </a:lnTo>
                  <a:lnTo>
                    <a:pt x="2932912" y="887095"/>
                  </a:lnTo>
                  <a:lnTo>
                    <a:pt x="2905506" y="934466"/>
                  </a:lnTo>
                  <a:lnTo>
                    <a:pt x="2905633" y="934212"/>
                  </a:lnTo>
                  <a:lnTo>
                    <a:pt x="2905468" y="934466"/>
                  </a:lnTo>
                  <a:lnTo>
                    <a:pt x="2876296" y="981329"/>
                  </a:lnTo>
                  <a:lnTo>
                    <a:pt x="2876423" y="981075"/>
                  </a:lnTo>
                  <a:lnTo>
                    <a:pt x="2876245" y="981329"/>
                  </a:lnTo>
                  <a:lnTo>
                    <a:pt x="2845308" y="1027938"/>
                  </a:lnTo>
                  <a:lnTo>
                    <a:pt x="2845435" y="1027684"/>
                  </a:lnTo>
                  <a:lnTo>
                    <a:pt x="2845244" y="1027938"/>
                  </a:lnTo>
                  <a:lnTo>
                    <a:pt x="2812542" y="1074166"/>
                  </a:lnTo>
                  <a:lnTo>
                    <a:pt x="2812796" y="1074039"/>
                  </a:lnTo>
                  <a:lnTo>
                    <a:pt x="2778125" y="1120013"/>
                  </a:lnTo>
                  <a:lnTo>
                    <a:pt x="2778379" y="1119759"/>
                  </a:lnTo>
                  <a:lnTo>
                    <a:pt x="2742184" y="1165479"/>
                  </a:lnTo>
                  <a:lnTo>
                    <a:pt x="2742311" y="1165225"/>
                  </a:lnTo>
                  <a:lnTo>
                    <a:pt x="2742095" y="1165479"/>
                  </a:lnTo>
                  <a:lnTo>
                    <a:pt x="2704465" y="1210310"/>
                  </a:lnTo>
                  <a:lnTo>
                    <a:pt x="2704592" y="1210183"/>
                  </a:lnTo>
                  <a:lnTo>
                    <a:pt x="2665349" y="1254887"/>
                  </a:lnTo>
                  <a:lnTo>
                    <a:pt x="2665476" y="1254633"/>
                  </a:lnTo>
                  <a:lnTo>
                    <a:pt x="2665234" y="1254887"/>
                  </a:lnTo>
                  <a:lnTo>
                    <a:pt x="2624582" y="1298829"/>
                  </a:lnTo>
                  <a:lnTo>
                    <a:pt x="2538603" y="1385316"/>
                  </a:lnTo>
                  <a:lnTo>
                    <a:pt x="2538857" y="1384935"/>
                  </a:lnTo>
                  <a:lnTo>
                    <a:pt x="2447036" y="1469263"/>
                  </a:lnTo>
                  <a:lnTo>
                    <a:pt x="2447290" y="1469009"/>
                  </a:lnTo>
                  <a:lnTo>
                    <a:pt x="2446985" y="1469263"/>
                  </a:lnTo>
                  <a:lnTo>
                    <a:pt x="2349881" y="1550797"/>
                  </a:lnTo>
                  <a:lnTo>
                    <a:pt x="2350135" y="1550543"/>
                  </a:lnTo>
                  <a:lnTo>
                    <a:pt x="2349804" y="1550797"/>
                  </a:lnTo>
                  <a:lnTo>
                    <a:pt x="2247646" y="1629537"/>
                  </a:lnTo>
                  <a:lnTo>
                    <a:pt x="2247900" y="1629410"/>
                  </a:lnTo>
                  <a:lnTo>
                    <a:pt x="2140585" y="1705610"/>
                  </a:lnTo>
                  <a:lnTo>
                    <a:pt x="2140839" y="1705356"/>
                  </a:lnTo>
                  <a:lnTo>
                    <a:pt x="2028825" y="1778381"/>
                  </a:lnTo>
                  <a:lnTo>
                    <a:pt x="2029206" y="1778254"/>
                  </a:lnTo>
                  <a:lnTo>
                    <a:pt x="1912874" y="1847977"/>
                  </a:lnTo>
                  <a:lnTo>
                    <a:pt x="1913255" y="1847850"/>
                  </a:lnTo>
                  <a:lnTo>
                    <a:pt x="1792986" y="1914017"/>
                  </a:lnTo>
                  <a:lnTo>
                    <a:pt x="1793367" y="1913890"/>
                  </a:lnTo>
                  <a:lnTo>
                    <a:pt x="1669288" y="1976501"/>
                  </a:lnTo>
                  <a:lnTo>
                    <a:pt x="1669669" y="1976247"/>
                  </a:lnTo>
                  <a:lnTo>
                    <a:pt x="1542161" y="2034921"/>
                  </a:lnTo>
                  <a:lnTo>
                    <a:pt x="1542542" y="2034794"/>
                  </a:lnTo>
                  <a:lnTo>
                    <a:pt x="1411859" y="2089404"/>
                  </a:lnTo>
                  <a:lnTo>
                    <a:pt x="1412240" y="2089277"/>
                  </a:lnTo>
                  <a:lnTo>
                    <a:pt x="1278890" y="2139696"/>
                  </a:lnTo>
                  <a:lnTo>
                    <a:pt x="1143254" y="2185416"/>
                  </a:lnTo>
                  <a:lnTo>
                    <a:pt x="1143508" y="2185289"/>
                  </a:lnTo>
                  <a:lnTo>
                    <a:pt x="1005205" y="2226437"/>
                  </a:lnTo>
                  <a:lnTo>
                    <a:pt x="1005586" y="2226310"/>
                  </a:lnTo>
                  <a:lnTo>
                    <a:pt x="1005090" y="2226437"/>
                  </a:lnTo>
                  <a:lnTo>
                    <a:pt x="865378" y="2262759"/>
                  </a:lnTo>
                  <a:lnTo>
                    <a:pt x="865759" y="2262632"/>
                  </a:lnTo>
                  <a:lnTo>
                    <a:pt x="723646" y="2293874"/>
                  </a:lnTo>
                  <a:lnTo>
                    <a:pt x="724027" y="2293747"/>
                  </a:lnTo>
                  <a:lnTo>
                    <a:pt x="580644" y="2319794"/>
                  </a:lnTo>
                  <a:lnTo>
                    <a:pt x="581025" y="2319794"/>
                  </a:lnTo>
                  <a:lnTo>
                    <a:pt x="436359" y="2340356"/>
                  </a:lnTo>
                  <a:lnTo>
                    <a:pt x="436753" y="2340229"/>
                  </a:lnTo>
                  <a:lnTo>
                    <a:pt x="291465" y="2355215"/>
                  </a:lnTo>
                  <a:lnTo>
                    <a:pt x="291846" y="2355215"/>
                  </a:lnTo>
                  <a:lnTo>
                    <a:pt x="145796" y="2364371"/>
                  </a:lnTo>
                  <a:lnTo>
                    <a:pt x="146177" y="2364371"/>
                  </a:lnTo>
                  <a:lnTo>
                    <a:pt x="73152" y="2366657"/>
                  </a:lnTo>
                  <a:lnTo>
                    <a:pt x="0" y="2367419"/>
                  </a:lnTo>
                  <a:lnTo>
                    <a:pt x="254" y="2387092"/>
                  </a:lnTo>
                  <a:lnTo>
                    <a:pt x="73533" y="2386330"/>
                  </a:lnTo>
                  <a:lnTo>
                    <a:pt x="146939" y="2384056"/>
                  </a:lnTo>
                  <a:lnTo>
                    <a:pt x="293243" y="2374900"/>
                  </a:lnTo>
                  <a:lnTo>
                    <a:pt x="439039" y="2359914"/>
                  </a:lnTo>
                  <a:lnTo>
                    <a:pt x="576783" y="2340356"/>
                  </a:lnTo>
                  <a:lnTo>
                    <a:pt x="583946" y="2339340"/>
                  </a:lnTo>
                  <a:lnTo>
                    <a:pt x="727837" y="2313178"/>
                  </a:lnTo>
                  <a:lnTo>
                    <a:pt x="815797" y="2293874"/>
                  </a:lnTo>
                  <a:lnTo>
                    <a:pt x="870204" y="2281936"/>
                  </a:lnTo>
                  <a:lnTo>
                    <a:pt x="944105" y="2262759"/>
                  </a:lnTo>
                  <a:lnTo>
                    <a:pt x="1010666" y="2245487"/>
                  </a:lnTo>
                  <a:lnTo>
                    <a:pt x="1149350" y="2204212"/>
                  </a:lnTo>
                  <a:lnTo>
                    <a:pt x="1205103" y="2185416"/>
                  </a:lnTo>
                  <a:lnTo>
                    <a:pt x="1285748" y="2158238"/>
                  </a:lnTo>
                  <a:lnTo>
                    <a:pt x="1335087" y="2139569"/>
                  </a:lnTo>
                  <a:lnTo>
                    <a:pt x="1419352" y="2107692"/>
                  </a:lnTo>
                  <a:lnTo>
                    <a:pt x="1463497" y="2089277"/>
                  </a:lnTo>
                  <a:lnTo>
                    <a:pt x="1550289" y="2053082"/>
                  </a:lnTo>
                  <a:lnTo>
                    <a:pt x="1590014" y="2034794"/>
                  </a:lnTo>
                  <a:lnTo>
                    <a:pt x="1678051" y="1994281"/>
                  </a:lnTo>
                  <a:lnTo>
                    <a:pt x="1713280" y="1976501"/>
                  </a:lnTo>
                  <a:lnTo>
                    <a:pt x="1802384" y="1931543"/>
                  </a:lnTo>
                  <a:lnTo>
                    <a:pt x="1834413" y="1913890"/>
                  </a:lnTo>
                  <a:lnTo>
                    <a:pt x="1922907" y="1865122"/>
                  </a:lnTo>
                  <a:lnTo>
                    <a:pt x="1951672" y="1847850"/>
                  </a:lnTo>
                  <a:lnTo>
                    <a:pt x="2039493" y="1795145"/>
                  </a:lnTo>
                  <a:lnTo>
                    <a:pt x="2065388" y="1778254"/>
                  </a:lnTo>
                  <a:lnTo>
                    <a:pt x="2151888" y="1721866"/>
                  </a:lnTo>
                  <a:lnTo>
                    <a:pt x="2174786" y="1705610"/>
                  </a:lnTo>
                  <a:lnTo>
                    <a:pt x="2259584" y="1645412"/>
                  </a:lnTo>
                  <a:lnTo>
                    <a:pt x="2280348" y="1629410"/>
                  </a:lnTo>
                  <a:lnTo>
                    <a:pt x="2362454" y="1566164"/>
                  </a:lnTo>
                  <a:lnTo>
                    <a:pt x="2460244" y="1483995"/>
                  </a:lnTo>
                  <a:lnTo>
                    <a:pt x="2552446" y="1399413"/>
                  </a:lnTo>
                  <a:lnTo>
                    <a:pt x="2566479" y="1385316"/>
                  </a:lnTo>
                  <a:lnTo>
                    <a:pt x="2639060" y="1312418"/>
                  </a:lnTo>
                  <a:lnTo>
                    <a:pt x="2651861" y="1298575"/>
                  </a:lnTo>
                  <a:lnTo>
                    <a:pt x="2680081" y="1268095"/>
                  </a:lnTo>
                  <a:lnTo>
                    <a:pt x="2719578" y="1223137"/>
                  </a:lnTo>
                  <a:lnTo>
                    <a:pt x="2730423" y="1210183"/>
                  </a:lnTo>
                  <a:lnTo>
                    <a:pt x="2757551" y="1177798"/>
                  </a:lnTo>
                  <a:lnTo>
                    <a:pt x="2793873" y="1131951"/>
                  </a:lnTo>
                  <a:lnTo>
                    <a:pt x="2803042" y="1119759"/>
                  </a:lnTo>
                  <a:lnTo>
                    <a:pt x="2828671" y="1085723"/>
                  </a:lnTo>
                  <a:lnTo>
                    <a:pt x="2836938" y="1074039"/>
                  </a:lnTo>
                  <a:lnTo>
                    <a:pt x="2861691" y="1039114"/>
                  </a:lnTo>
                  <a:lnTo>
                    <a:pt x="2893060" y="991997"/>
                  </a:lnTo>
                  <a:lnTo>
                    <a:pt x="2922524" y="944499"/>
                  </a:lnTo>
                  <a:lnTo>
                    <a:pt x="2950337" y="896620"/>
                  </a:lnTo>
                  <a:lnTo>
                    <a:pt x="2976245" y="848614"/>
                  </a:lnTo>
                  <a:lnTo>
                    <a:pt x="2980829" y="839343"/>
                  </a:lnTo>
                  <a:lnTo>
                    <a:pt x="3000248" y="800100"/>
                  </a:lnTo>
                  <a:lnTo>
                    <a:pt x="3004172" y="791464"/>
                  </a:lnTo>
                  <a:lnTo>
                    <a:pt x="3022473" y="751332"/>
                  </a:lnTo>
                  <a:lnTo>
                    <a:pt x="3025762" y="743331"/>
                  </a:lnTo>
                  <a:lnTo>
                    <a:pt x="3042666" y="702310"/>
                  </a:lnTo>
                  <a:lnTo>
                    <a:pt x="3060954" y="653034"/>
                  </a:lnTo>
                  <a:lnTo>
                    <a:pt x="3063163" y="646303"/>
                  </a:lnTo>
                  <a:lnTo>
                    <a:pt x="3077210" y="603631"/>
                  </a:lnTo>
                  <a:lnTo>
                    <a:pt x="3078911" y="597662"/>
                  </a:lnTo>
                  <a:lnTo>
                    <a:pt x="3091434" y="554101"/>
                  </a:lnTo>
                  <a:lnTo>
                    <a:pt x="3103626" y="504190"/>
                  </a:lnTo>
                  <a:lnTo>
                    <a:pt x="3104515" y="499745"/>
                  </a:lnTo>
                  <a:lnTo>
                    <a:pt x="3113659" y="454279"/>
                  </a:lnTo>
                  <a:lnTo>
                    <a:pt x="3121533" y="404241"/>
                  </a:lnTo>
                  <a:lnTo>
                    <a:pt x="3126994" y="354076"/>
                  </a:lnTo>
                  <a:lnTo>
                    <a:pt x="3128403" y="330263"/>
                  </a:lnTo>
                  <a:lnTo>
                    <a:pt x="3156839" y="331343"/>
                  </a:lnTo>
                  <a:close/>
                </a:path>
                <a:path w="5004434" h="2387600">
                  <a:moveTo>
                    <a:pt x="5004181" y="0"/>
                  </a:moveTo>
                  <a:lnTo>
                    <a:pt x="4518025" y="0"/>
                  </a:lnTo>
                  <a:lnTo>
                    <a:pt x="4518025" y="246888"/>
                  </a:lnTo>
                  <a:lnTo>
                    <a:pt x="5004181" y="246888"/>
                  </a:lnTo>
                  <a:lnTo>
                    <a:pt x="5004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10610088" y="1219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745607" y="623061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76373" y="689228"/>
            <a:ext cx="157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/>
              <a:t>Dynamic</a:t>
            </a:r>
            <a:r>
              <a:rPr sz="1800" spc="-40" dirty="0"/>
              <a:t> </a:t>
            </a:r>
            <a:r>
              <a:rPr sz="1800" spc="-5" dirty="0"/>
              <a:t>Occupancy</a:t>
            </a:r>
            <a:r>
              <a:rPr sz="1800" spc="-60" dirty="0"/>
              <a:t> </a:t>
            </a:r>
            <a:r>
              <a:rPr sz="1800" dirty="0"/>
              <a:t>Mechanism</a:t>
            </a:r>
            <a:r>
              <a:rPr sz="1800" spc="-50" dirty="0"/>
              <a:t> </a:t>
            </a:r>
            <a:r>
              <a:rPr sz="1800" dirty="0"/>
              <a:t>:</a:t>
            </a:r>
            <a:endParaRPr sz="1800"/>
          </a:p>
        </p:txBody>
      </p:sp>
      <p:sp>
        <p:nvSpPr>
          <p:cNvPr id="102" name="object 102"/>
          <p:cNvSpPr txBox="1"/>
          <p:nvPr/>
        </p:nvSpPr>
        <p:spPr>
          <a:xfrm>
            <a:off x="6268592" y="180517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8092185" y="1772157"/>
            <a:ext cx="342265" cy="343535"/>
            <a:chOff x="8092185" y="1772157"/>
            <a:chExt cx="342265" cy="343535"/>
          </a:xfrm>
        </p:grpSpPr>
        <p:sp>
          <p:nvSpPr>
            <p:cNvPr id="104" name="object 104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7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7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8188579" y="177927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7357618" y="1816354"/>
            <a:ext cx="342265" cy="343535"/>
            <a:chOff x="7357618" y="1816354"/>
            <a:chExt cx="342265" cy="343535"/>
          </a:xfrm>
        </p:grpSpPr>
        <p:sp>
          <p:nvSpPr>
            <p:cNvPr id="108" name="object 108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7454010" y="182346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1" name="object 111"/>
          <p:cNvGrpSpPr/>
          <p:nvPr/>
        </p:nvGrpSpPr>
        <p:grpSpPr>
          <a:xfrm>
            <a:off x="6801611" y="1802892"/>
            <a:ext cx="341630" cy="342900"/>
            <a:chOff x="6801611" y="1802892"/>
            <a:chExt cx="341630" cy="342900"/>
          </a:xfrm>
        </p:grpSpPr>
        <p:sp>
          <p:nvSpPr>
            <p:cNvPr id="112" name="object 112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6898005" y="180975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75831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362" y="1052830"/>
            <a:ext cx="10565130" cy="2835275"/>
            <a:chOff x="737362" y="1052830"/>
            <a:chExt cx="10565130" cy="2835275"/>
          </a:xfrm>
        </p:grpSpPr>
        <p:sp>
          <p:nvSpPr>
            <p:cNvPr id="3" name="object 3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83452" y="1431289"/>
              <a:ext cx="1962785" cy="1214120"/>
            </a:xfrm>
            <a:custGeom>
              <a:avLst/>
              <a:gdLst/>
              <a:ahLst/>
              <a:cxnLst/>
              <a:rect l="l" t="t" r="r" b="b"/>
              <a:pathLst>
                <a:path w="1962784" h="1214120">
                  <a:moveTo>
                    <a:pt x="95758" y="8636"/>
                  </a:moveTo>
                  <a:lnTo>
                    <a:pt x="66802" y="7620"/>
                  </a:lnTo>
                  <a:lnTo>
                    <a:pt x="28943" y="1104912"/>
                  </a:lnTo>
                  <a:lnTo>
                    <a:pt x="0" y="1103884"/>
                  </a:lnTo>
                  <a:lnTo>
                    <a:pt x="40386" y="1192276"/>
                  </a:lnTo>
                  <a:lnTo>
                    <a:pt x="79425" y="1120394"/>
                  </a:lnTo>
                  <a:lnTo>
                    <a:pt x="86741" y="1106932"/>
                  </a:lnTo>
                  <a:lnTo>
                    <a:pt x="57899" y="1105928"/>
                  </a:lnTo>
                  <a:lnTo>
                    <a:pt x="95758" y="8636"/>
                  </a:lnTo>
                  <a:close/>
                </a:path>
                <a:path w="1962784" h="1214120">
                  <a:moveTo>
                    <a:pt x="700786" y="29972"/>
                  </a:moveTo>
                  <a:lnTo>
                    <a:pt x="671830" y="28956"/>
                  </a:lnTo>
                  <a:lnTo>
                    <a:pt x="633971" y="1126248"/>
                  </a:lnTo>
                  <a:lnTo>
                    <a:pt x="605028" y="1125220"/>
                  </a:lnTo>
                  <a:lnTo>
                    <a:pt x="645414" y="1213612"/>
                  </a:lnTo>
                  <a:lnTo>
                    <a:pt x="684453" y="1141730"/>
                  </a:lnTo>
                  <a:lnTo>
                    <a:pt x="691769" y="1128268"/>
                  </a:lnTo>
                  <a:lnTo>
                    <a:pt x="662927" y="1127264"/>
                  </a:lnTo>
                  <a:lnTo>
                    <a:pt x="700786" y="29972"/>
                  </a:lnTo>
                  <a:close/>
                </a:path>
                <a:path w="1962784" h="1214120">
                  <a:moveTo>
                    <a:pt x="1273810" y="1016"/>
                  </a:moveTo>
                  <a:lnTo>
                    <a:pt x="1244854" y="0"/>
                  </a:lnTo>
                  <a:lnTo>
                    <a:pt x="1206995" y="1097292"/>
                  </a:lnTo>
                  <a:lnTo>
                    <a:pt x="1178052" y="1096264"/>
                  </a:lnTo>
                  <a:lnTo>
                    <a:pt x="1218438" y="1184656"/>
                  </a:lnTo>
                  <a:lnTo>
                    <a:pt x="1257477" y="1112774"/>
                  </a:lnTo>
                  <a:lnTo>
                    <a:pt x="1264793" y="1099312"/>
                  </a:lnTo>
                  <a:lnTo>
                    <a:pt x="1235951" y="1098308"/>
                  </a:lnTo>
                  <a:lnTo>
                    <a:pt x="1273810" y="1016"/>
                  </a:lnTo>
                  <a:close/>
                </a:path>
                <a:path w="1962784" h="1214120">
                  <a:moveTo>
                    <a:pt x="1962658" y="26924"/>
                  </a:moveTo>
                  <a:lnTo>
                    <a:pt x="1933702" y="25908"/>
                  </a:lnTo>
                  <a:lnTo>
                    <a:pt x="1895843" y="1123200"/>
                  </a:lnTo>
                  <a:lnTo>
                    <a:pt x="1866900" y="1122172"/>
                  </a:lnTo>
                  <a:lnTo>
                    <a:pt x="1907286" y="1210564"/>
                  </a:lnTo>
                  <a:lnTo>
                    <a:pt x="1946325" y="1138682"/>
                  </a:lnTo>
                  <a:lnTo>
                    <a:pt x="1953641" y="1125220"/>
                  </a:lnTo>
                  <a:lnTo>
                    <a:pt x="1924799" y="1124216"/>
                  </a:lnTo>
                  <a:lnTo>
                    <a:pt x="1962658" y="26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970264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70264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092063" y="1219199"/>
              <a:ext cx="5004435" cy="2387600"/>
            </a:xfrm>
            <a:custGeom>
              <a:avLst/>
              <a:gdLst/>
              <a:ahLst/>
              <a:cxnLst/>
              <a:rect l="l" t="t" r="r" b="b"/>
              <a:pathLst>
                <a:path w="5004434" h="2387600">
                  <a:moveTo>
                    <a:pt x="3156839" y="331343"/>
                  </a:moveTo>
                  <a:lnTo>
                    <a:pt x="3150184" y="316611"/>
                  </a:lnTo>
                  <a:lnTo>
                    <a:pt x="3121787" y="253746"/>
                  </a:lnTo>
                  <a:lnTo>
                    <a:pt x="3080766" y="328422"/>
                  </a:lnTo>
                  <a:lnTo>
                    <a:pt x="3108604" y="329501"/>
                  </a:lnTo>
                  <a:lnTo>
                    <a:pt x="3107309" y="352679"/>
                  </a:lnTo>
                  <a:lnTo>
                    <a:pt x="3107309" y="352171"/>
                  </a:lnTo>
                  <a:lnTo>
                    <a:pt x="3107245" y="352679"/>
                  </a:lnTo>
                  <a:lnTo>
                    <a:pt x="3101848" y="401828"/>
                  </a:lnTo>
                  <a:lnTo>
                    <a:pt x="3101848" y="401320"/>
                  </a:lnTo>
                  <a:lnTo>
                    <a:pt x="3101759" y="401828"/>
                  </a:lnTo>
                  <a:lnTo>
                    <a:pt x="3094101" y="450977"/>
                  </a:lnTo>
                  <a:lnTo>
                    <a:pt x="3094101" y="450596"/>
                  </a:lnTo>
                  <a:lnTo>
                    <a:pt x="3094024" y="450977"/>
                  </a:lnTo>
                  <a:lnTo>
                    <a:pt x="3084195" y="500126"/>
                  </a:lnTo>
                  <a:lnTo>
                    <a:pt x="3084322" y="499745"/>
                  </a:lnTo>
                  <a:lnTo>
                    <a:pt x="3072257" y="549148"/>
                  </a:lnTo>
                  <a:lnTo>
                    <a:pt x="3072257" y="548767"/>
                  </a:lnTo>
                  <a:lnTo>
                    <a:pt x="3072142" y="549148"/>
                  </a:lnTo>
                  <a:lnTo>
                    <a:pt x="3058160" y="598043"/>
                  </a:lnTo>
                  <a:lnTo>
                    <a:pt x="3042386" y="646366"/>
                  </a:lnTo>
                  <a:lnTo>
                    <a:pt x="3042259" y="646684"/>
                  </a:lnTo>
                  <a:lnTo>
                    <a:pt x="3024124" y="695325"/>
                  </a:lnTo>
                  <a:lnTo>
                    <a:pt x="3024251" y="694944"/>
                  </a:lnTo>
                  <a:lnTo>
                    <a:pt x="3024086" y="695325"/>
                  </a:lnTo>
                  <a:lnTo>
                    <a:pt x="3004185" y="743585"/>
                  </a:lnTo>
                  <a:lnTo>
                    <a:pt x="2982341" y="791718"/>
                  </a:lnTo>
                  <a:lnTo>
                    <a:pt x="2958719" y="839343"/>
                  </a:lnTo>
                  <a:lnTo>
                    <a:pt x="2933065" y="886841"/>
                  </a:lnTo>
                  <a:lnTo>
                    <a:pt x="2932912" y="887095"/>
                  </a:lnTo>
                  <a:lnTo>
                    <a:pt x="2905506" y="934466"/>
                  </a:lnTo>
                  <a:lnTo>
                    <a:pt x="2905633" y="934212"/>
                  </a:lnTo>
                  <a:lnTo>
                    <a:pt x="2905468" y="934466"/>
                  </a:lnTo>
                  <a:lnTo>
                    <a:pt x="2876296" y="981329"/>
                  </a:lnTo>
                  <a:lnTo>
                    <a:pt x="2876423" y="981075"/>
                  </a:lnTo>
                  <a:lnTo>
                    <a:pt x="2876245" y="981329"/>
                  </a:lnTo>
                  <a:lnTo>
                    <a:pt x="2845308" y="1027938"/>
                  </a:lnTo>
                  <a:lnTo>
                    <a:pt x="2845435" y="1027684"/>
                  </a:lnTo>
                  <a:lnTo>
                    <a:pt x="2845244" y="1027938"/>
                  </a:lnTo>
                  <a:lnTo>
                    <a:pt x="2812542" y="1074166"/>
                  </a:lnTo>
                  <a:lnTo>
                    <a:pt x="2812796" y="1074039"/>
                  </a:lnTo>
                  <a:lnTo>
                    <a:pt x="2778125" y="1120013"/>
                  </a:lnTo>
                  <a:lnTo>
                    <a:pt x="2778379" y="1119759"/>
                  </a:lnTo>
                  <a:lnTo>
                    <a:pt x="2742184" y="1165479"/>
                  </a:lnTo>
                  <a:lnTo>
                    <a:pt x="2742311" y="1165225"/>
                  </a:lnTo>
                  <a:lnTo>
                    <a:pt x="2742095" y="1165479"/>
                  </a:lnTo>
                  <a:lnTo>
                    <a:pt x="2704465" y="1210310"/>
                  </a:lnTo>
                  <a:lnTo>
                    <a:pt x="2704592" y="1210183"/>
                  </a:lnTo>
                  <a:lnTo>
                    <a:pt x="2665349" y="1254887"/>
                  </a:lnTo>
                  <a:lnTo>
                    <a:pt x="2665476" y="1254633"/>
                  </a:lnTo>
                  <a:lnTo>
                    <a:pt x="2665234" y="1254887"/>
                  </a:lnTo>
                  <a:lnTo>
                    <a:pt x="2624582" y="1298829"/>
                  </a:lnTo>
                  <a:lnTo>
                    <a:pt x="2538603" y="1385316"/>
                  </a:lnTo>
                  <a:lnTo>
                    <a:pt x="2538857" y="1384935"/>
                  </a:lnTo>
                  <a:lnTo>
                    <a:pt x="2447036" y="1469263"/>
                  </a:lnTo>
                  <a:lnTo>
                    <a:pt x="2447290" y="1469009"/>
                  </a:lnTo>
                  <a:lnTo>
                    <a:pt x="2446985" y="1469263"/>
                  </a:lnTo>
                  <a:lnTo>
                    <a:pt x="2349881" y="1550797"/>
                  </a:lnTo>
                  <a:lnTo>
                    <a:pt x="2350135" y="1550543"/>
                  </a:lnTo>
                  <a:lnTo>
                    <a:pt x="2349804" y="1550797"/>
                  </a:lnTo>
                  <a:lnTo>
                    <a:pt x="2247646" y="1629537"/>
                  </a:lnTo>
                  <a:lnTo>
                    <a:pt x="2247900" y="1629410"/>
                  </a:lnTo>
                  <a:lnTo>
                    <a:pt x="2140585" y="1705610"/>
                  </a:lnTo>
                  <a:lnTo>
                    <a:pt x="2140839" y="1705356"/>
                  </a:lnTo>
                  <a:lnTo>
                    <a:pt x="2028825" y="1778381"/>
                  </a:lnTo>
                  <a:lnTo>
                    <a:pt x="2029206" y="1778254"/>
                  </a:lnTo>
                  <a:lnTo>
                    <a:pt x="1912874" y="1847977"/>
                  </a:lnTo>
                  <a:lnTo>
                    <a:pt x="1913255" y="1847850"/>
                  </a:lnTo>
                  <a:lnTo>
                    <a:pt x="1792986" y="1914017"/>
                  </a:lnTo>
                  <a:lnTo>
                    <a:pt x="1793367" y="1913890"/>
                  </a:lnTo>
                  <a:lnTo>
                    <a:pt x="1669288" y="1976501"/>
                  </a:lnTo>
                  <a:lnTo>
                    <a:pt x="1669669" y="1976247"/>
                  </a:lnTo>
                  <a:lnTo>
                    <a:pt x="1542161" y="2034921"/>
                  </a:lnTo>
                  <a:lnTo>
                    <a:pt x="1542542" y="2034794"/>
                  </a:lnTo>
                  <a:lnTo>
                    <a:pt x="1411859" y="2089404"/>
                  </a:lnTo>
                  <a:lnTo>
                    <a:pt x="1412240" y="2089277"/>
                  </a:lnTo>
                  <a:lnTo>
                    <a:pt x="1278890" y="2139696"/>
                  </a:lnTo>
                  <a:lnTo>
                    <a:pt x="1143254" y="2185416"/>
                  </a:lnTo>
                  <a:lnTo>
                    <a:pt x="1143508" y="2185289"/>
                  </a:lnTo>
                  <a:lnTo>
                    <a:pt x="1005205" y="2226437"/>
                  </a:lnTo>
                  <a:lnTo>
                    <a:pt x="1005586" y="2226310"/>
                  </a:lnTo>
                  <a:lnTo>
                    <a:pt x="1005090" y="2226437"/>
                  </a:lnTo>
                  <a:lnTo>
                    <a:pt x="865378" y="2262759"/>
                  </a:lnTo>
                  <a:lnTo>
                    <a:pt x="865759" y="2262632"/>
                  </a:lnTo>
                  <a:lnTo>
                    <a:pt x="723646" y="2293874"/>
                  </a:lnTo>
                  <a:lnTo>
                    <a:pt x="724027" y="2293747"/>
                  </a:lnTo>
                  <a:lnTo>
                    <a:pt x="580644" y="2319794"/>
                  </a:lnTo>
                  <a:lnTo>
                    <a:pt x="581025" y="2319794"/>
                  </a:lnTo>
                  <a:lnTo>
                    <a:pt x="436359" y="2340356"/>
                  </a:lnTo>
                  <a:lnTo>
                    <a:pt x="436753" y="2340229"/>
                  </a:lnTo>
                  <a:lnTo>
                    <a:pt x="291465" y="2355215"/>
                  </a:lnTo>
                  <a:lnTo>
                    <a:pt x="291846" y="2355215"/>
                  </a:lnTo>
                  <a:lnTo>
                    <a:pt x="145796" y="2364371"/>
                  </a:lnTo>
                  <a:lnTo>
                    <a:pt x="146177" y="2364371"/>
                  </a:lnTo>
                  <a:lnTo>
                    <a:pt x="73152" y="2366657"/>
                  </a:lnTo>
                  <a:lnTo>
                    <a:pt x="0" y="2367419"/>
                  </a:lnTo>
                  <a:lnTo>
                    <a:pt x="254" y="2387092"/>
                  </a:lnTo>
                  <a:lnTo>
                    <a:pt x="73533" y="2386330"/>
                  </a:lnTo>
                  <a:lnTo>
                    <a:pt x="146939" y="2384056"/>
                  </a:lnTo>
                  <a:lnTo>
                    <a:pt x="293243" y="2374900"/>
                  </a:lnTo>
                  <a:lnTo>
                    <a:pt x="439039" y="2359914"/>
                  </a:lnTo>
                  <a:lnTo>
                    <a:pt x="576783" y="2340356"/>
                  </a:lnTo>
                  <a:lnTo>
                    <a:pt x="583946" y="2339340"/>
                  </a:lnTo>
                  <a:lnTo>
                    <a:pt x="727837" y="2313178"/>
                  </a:lnTo>
                  <a:lnTo>
                    <a:pt x="815797" y="2293874"/>
                  </a:lnTo>
                  <a:lnTo>
                    <a:pt x="870204" y="2281936"/>
                  </a:lnTo>
                  <a:lnTo>
                    <a:pt x="944105" y="2262759"/>
                  </a:lnTo>
                  <a:lnTo>
                    <a:pt x="1010666" y="2245487"/>
                  </a:lnTo>
                  <a:lnTo>
                    <a:pt x="1149350" y="2204212"/>
                  </a:lnTo>
                  <a:lnTo>
                    <a:pt x="1205103" y="2185416"/>
                  </a:lnTo>
                  <a:lnTo>
                    <a:pt x="1285748" y="2158238"/>
                  </a:lnTo>
                  <a:lnTo>
                    <a:pt x="1335087" y="2139569"/>
                  </a:lnTo>
                  <a:lnTo>
                    <a:pt x="1419352" y="2107692"/>
                  </a:lnTo>
                  <a:lnTo>
                    <a:pt x="1463497" y="2089277"/>
                  </a:lnTo>
                  <a:lnTo>
                    <a:pt x="1550289" y="2053082"/>
                  </a:lnTo>
                  <a:lnTo>
                    <a:pt x="1590014" y="2034794"/>
                  </a:lnTo>
                  <a:lnTo>
                    <a:pt x="1678051" y="1994281"/>
                  </a:lnTo>
                  <a:lnTo>
                    <a:pt x="1713280" y="1976501"/>
                  </a:lnTo>
                  <a:lnTo>
                    <a:pt x="1802384" y="1931543"/>
                  </a:lnTo>
                  <a:lnTo>
                    <a:pt x="1834413" y="1913890"/>
                  </a:lnTo>
                  <a:lnTo>
                    <a:pt x="1922907" y="1865122"/>
                  </a:lnTo>
                  <a:lnTo>
                    <a:pt x="1951672" y="1847850"/>
                  </a:lnTo>
                  <a:lnTo>
                    <a:pt x="2039493" y="1795145"/>
                  </a:lnTo>
                  <a:lnTo>
                    <a:pt x="2065388" y="1778254"/>
                  </a:lnTo>
                  <a:lnTo>
                    <a:pt x="2151888" y="1721866"/>
                  </a:lnTo>
                  <a:lnTo>
                    <a:pt x="2174786" y="1705610"/>
                  </a:lnTo>
                  <a:lnTo>
                    <a:pt x="2259584" y="1645412"/>
                  </a:lnTo>
                  <a:lnTo>
                    <a:pt x="2280348" y="1629410"/>
                  </a:lnTo>
                  <a:lnTo>
                    <a:pt x="2362454" y="1566164"/>
                  </a:lnTo>
                  <a:lnTo>
                    <a:pt x="2460244" y="1483995"/>
                  </a:lnTo>
                  <a:lnTo>
                    <a:pt x="2552446" y="1399413"/>
                  </a:lnTo>
                  <a:lnTo>
                    <a:pt x="2566479" y="1385316"/>
                  </a:lnTo>
                  <a:lnTo>
                    <a:pt x="2639060" y="1312418"/>
                  </a:lnTo>
                  <a:lnTo>
                    <a:pt x="2651861" y="1298575"/>
                  </a:lnTo>
                  <a:lnTo>
                    <a:pt x="2680081" y="1268095"/>
                  </a:lnTo>
                  <a:lnTo>
                    <a:pt x="2719578" y="1223137"/>
                  </a:lnTo>
                  <a:lnTo>
                    <a:pt x="2730423" y="1210183"/>
                  </a:lnTo>
                  <a:lnTo>
                    <a:pt x="2757551" y="1177798"/>
                  </a:lnTo>
                  <a:lnTo>
                    <a:pt x="2793873" y="1131951"/>
                  </a:lnTo>
                  <a:lnTo>
                    <a:pt x="2803042" y="1119759"/>
                  </a:lnTo>
                  <a:lnTo>
                    <a:pt x="2828671" y="1085723"/>
                  </a:lnTo>
                  <a:lnTo>
                    <a:pt x="2836938" y="1074039"/>
                  </a:lnTo>
                  <a:lnTo>
                    <a:pt x="2861691" y="1039114"/>
                  </a:lnTo>
                  <a:lnTo>
                    <a:pt x="2893060" y="991997"/>
                  </a:lnTo>
                  <a:lnTo>
                    <a:pt x="2922524" y="944499"/>
                  </a:lnTo>
                  <a:lnTo>
                    <a:pt x="2950337" y="896620"/>
                  </a:lnTo>
                  <a:lnTo>
                    <a:pt x="2976245" y="848614"/>
                  </a:lnTo>
                  <a:lnTo>
                    <a:pt x="2980829" y="839343"/>
                  </a:lnTo>
                  <a:lnTo>
                    <a:pt x="3000248" y="800100"/>
                  </a:lnTo>
                  <a:lnTo>
                    <a:pt x="3004172" y="791464"/>
                  </a:lnTo>
                  <a:lnTo>
                    <a:pt x="3022473" y="751332"/>
                  </a:lnTo>
                  <a:lnTo>
                    <a:pt x="3025762" y="743331"/>
                  </a:lnTo>
                  <a:lnTo>
                    <a:pt x="3042666" y="702310"/>
                  </a:lnTo>
                  <a:lnTo>
                    <a:pt x="3060954" y="653034"/>
                  </a:lnTo>
                  <a:lnTo>
                    <a:pt x="3063163" y="646303"/>
                  </a:lnTo>
                  <a:lnTo>
                    <a:pt x="3077210" y="603631"/>
                  </a:lnTo>
                  <a:lnTo>
                    <a:pt x="3078911" y="597662"/>
                  </a:lnTo>
                  <a:lnTo>
                    <a:pt x="3091434" y="554101"/>
                  </a:lnTo>
                  <a:lnTo>
                    <a:pt x="3103626" y="504190"/>
                  </a:lnTo>
                  <a:lnTo>
                    <a:pt x="3104515" y="499745"/>
                  </a:lnTo>
                  <a:lnTo>
                    <a:pt x="3113659" y="454279"/>
                  </a:lnTo>
                  <a:lnTo>
                    <a:pt x="3121533" y="404241"/>
                  </a:lnTo>
                  <a:lnTo>
                    <a:pt x="3126994" y="354076"/>
                  </a:lnTo>
                  <a:lnTo>
                    <a:pt x="3128403" y="330263"/>
                  </a:lnTo>
                  <a:lnTo>
                    <a:pt x="3156839" y="331343"/>
                  </a:lnTo>
                  <a:close/>
                </a:path>
                <a:path w="5004434" h="2387600">
                  <a:moveTo>
                    <a:pt x="5004181" y="0"/>
                  </a:moveTo>
                  <a:lnTo>
                    <a:pt x="4518025" y="0"/>
                  </a:lnTo>
                  <a:lnTo>
                    <a:pt x="4518025" y="246888"/>
                  </a:lnTo>
                  <a:lnTo>
                    <a:pt x="5004181" y="246888"/>
                  </a:lnTo>
                  <a:lnTo>
                    <a:pt x="5004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10610088" y="1219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5745607" y="623061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976373" y="689228"/>
            <a:ext cx="157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Dynamic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Occupancy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Mechanism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268592" y="180517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8092185" y="1772157"/>
            <a:ext cx="342265" cy="343535"/>
            <a:chOff x="8092185" y="1772157"/>
            <a:chExt cx="342265" cy="343535"/>
          </a:xfrm>
        </p:grpSpPr>
        <p:sp>
          <p:nvSpPr>
            <p:cNvPr id="103" name="object 103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7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7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8188579" y="177927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7357618" y="1816354"/>
            <a:ext cx="342265" cy="343535"/>
            <a:chOff x="7357618" y="1816354"/>
            <a:chExt cx="342265" cy="343535"/>
          </a:xfrm>
        </p:grpSpPr>
        <p:sp>
          <p:nvSpPr>
            <p:cNvPr id="107" name="object 107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7454010" y="182346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6801611" y="1802892"/>
            <a:ext cx="341630" cy="342900"/>
            <a:chOff x="6801611" y="1802892"/>
            <a:chExt cx="341630" cy="342900"/>
          </a:xfrm>
        </p:grpSpPr>
        <p:sp>
          <p:nvSpPr>
            <p:cNvPr id="111" name="object 111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6898005" y="180975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94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25044"/>
            <a:ext cx="1074229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Configuration</a:t>
            </a:r>
            <a:r>
              <a:rPr sz="1500" b="1" spc="-20" dirty="0">
                <a:latin typeface="Calibri"/>
                <a:cs typeface="Calibri"/>
              </a:rPr>
              <a:t> </a:t>
            </a:r>
            <a:r>
              <a:rPr sz="1500" b="1" spc="-5" dirty="0">
                <a:latin typeface="Calibri"/>
                <a:cs typeface="Calibri"/>
              </a:rPr>
              <a:t>Properties:</a:t>
            </a:r>
            <a:endParaRPr sz="1500" dirty="0">
              <a:latin typeface="Calibri"/>
              <a:cs typeface="Calibri"/>
            </a:endParaRPr>
          </a:p>
          <a:p>
            <a:pPr marL="12700" marR="7987030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spark.driver.memory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10" dirty="0">
                <a:latin typeface="Calibri"/>
                <a:cs typeface="Calibri"/>
              </a:rPr>
              <a:t>Default </a:t>
            </a:r>
            <a:r>
              <a:rPr sz="1500" spc="-5" dirty="0">
                <a:latin typeface="Calibri"/>
                <a:cs typeface="Calibri"/>
              </a:rPr>
              <a:t>1024 </a:t>
            </a:r>
            <a:r>
              <a:rPr sz="1500" spc="-3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spark.driver.cores </a:t>
            </a:r>
            <a:r>
              <a:rPr sz="1500" dirty="0">
                <a:latin typeface="Calibri"/>
                <a:cs typeface="Calibri"/>
              </a:rPr>
              <a:t>: </a:t>
            </a:r>
            <a:r>
              <a:rPr sz="1500" spc="-10" dirty="0">
                <a:latin typeface="Calibri"/>
                <a:cs typeface="Calibri"/>
              </a:rPr>
              <a:t>Default </a:t>
            </a:r>
            <a:r>
              <a:rPr sz="1500" dirty="0">
                <a:latin typeface="Calibri"/>
                <a:cs typeface="Calibri"/>
              </a:rPr>
              <a:t>1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spark.driver.maxResultSize: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latin typeface="Calibri"/>
                <a:cs typeface="Calibri"/>
              </a:rPr>
              <a:t>Limit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Spark</a:t>
            </a:r>
            <a:r>
              <a:rPr sz="1500" dirty="0">
                <a:latin typeface="Calibri"/>
                <a:cs typeface="Calibri"/>
              </a:rPr>
              <a:t> action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(e.g.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collect)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bytes.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Should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 </a:t>
            </a:r>
            <a:r>
              <a:rPr sz="1500" spc="-5" dirty="0">
                <a:latin typeface="Calibri"/>
                <a:cs typeface="Calibri"/>
              </a:rPr>
              <a:t>least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1M,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or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0 </a:t>
            </a:r>
            <a:r>
              <a:rPr sz="1500" spc="-15" dirty="0">
                <a:latin typeface="Calibri"/>
                <a:cs typeface="Calibri"/>
              </a:rPr>
              <a:t>for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unlimited.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Jobs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will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-5" dirty="0">
                <a:latin typeface="Calibri"/>
                <a:cs typeface="Calibri"/>
              </a:rPr>
              <a:t>aborted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total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above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limit.</a:t>
            </a:r>
          </a:p>
          <a:p>
            <a:pPr marL="756285" marR="5080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Having </a:t>
            </a:r>
            <a:r>
              <a:rPr sz="1500" dirty="0">
                <a:latin typeface="Calibri"/>
                <a:cs typeface="Calibri"/>
              </a:rPr>
              <a:t>a high limit </a:t>
            </a:r>
            <a:r>
              <a:rPr sz="1500" spc="-10" dirty="0">
                <a:latin typeface="Calibri"/>
                <a:cs typeface="Calibri"/>
              </a:rPr>
              <a:t>may </a:t>
            </a:r>
            <a:r>
              <a:rPr sz="1500" spc="-5" dirty="0">
                <a:latin typeface="Calibri"/>
                <a:cs typeface="Calibri"/>
              </a:rPr>
              <a:t>cause </a:t>
            </a:r>
            <a:r>
              <a:rPr sz="1500" dirty="0">
                <a:latin typeface="Calibri"/>
                <a:cs typeface="Calibri"/>
              </a:rPr>
              <a:t>out-of-memory </a:t>
            </a:r>
            <a:r>
              <a:rPr sz="1500" spc="-10" dirty="0">
                <a:latin typeface="Calibri"/>
                <a:cs typeface="Calibri"/>
              </a:rPr>
              <a:t>errors </a:t>
            </a:r>
            <a:r>
              <a:rPr sz="1500" dirty="0">
                <a:latin typeface="Calibri"/>
                <a:cs typeface="Calibri"/>
              </a:rPr>
              <a:t>in </a:t>
            </a:r>
            <a:r>
              <a:rPr sz="1500" spc="-5" dirty="0">
                <a:latin typeface="Calibri"/>
                <a:cs typeface="Calibri"/>
              </a:rPr>
              <a:t>driver </a:t>
            </a:r>
            <a:r>
              <a:rPr sz="1500" dirty="0">
                <a:latin typeface="Calibri"/>
                <a:cs typeface="Calibri"/>
              </a:rPr>
              <a:t>(depends </a:t>
            </a:r>
            <a:r>
              <a:rPr sz="1500" spc="-5" dirty="0">
                <a:latin typeface="Calibri"/>
                <a:cs typeface="Calibri"/>
              </a:rPr>
              <a:t>on </a:t>
            </a:r>
            <a:r>
              <a:rPr sz="1500" spc="-10" dirty="0">
                <a:latin typeface="Calibri"/>
                <a:cs typeface="Calibri"/>
              </a:rPr>
              <a:t>spark.driver.memory </a:t>
            </a:r>
            <a:r>
              <a:rPr sz="1500" dirty="0">
                <a:latin typeface="Calibri"/>
                <a:cs typeface="Calibri"/>
              </a:rPr>
              <a:t>and memory </a:t>
            </a:r>
            <a:r>
              <a:rPr sz="1500" spc="-5" dirty="0">
                <a:latin typeface="Calibri"/>
                <a:cs typeface="Calibri"/>
              </a:rPr>
              <a:t>overhead of objects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 JVM).</a:t>
            </a:r>
          </a:p>
          <a:p>
            <a:pPr marL="12700" marR="4261485" indent="45720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10" dirty="0">
                <a:latin typeface="Calibri"/>
                <a:cs typeface="Calibri"/>
              </a:rPr>
              <a:t>Setting </a:t>
            </a:r>
            <a:r>
              <a:rPr sz="1500" dirty="0">
                <a:latin typeface="Calibri"/>
                <a:cs typeface="Calibri"/>
              </a:rPr>
              <a:t>a </a:t>
            </a:r>
            <a:r>
              <a:rPr sz="1500" spc="-5" dirty="0">
                <a:latin typeface="Calibri"/>
                <a:cs typeface="Calibri"/>
              </a:rPr>
              <a:t>proper </a:t>
            </a:r>
            <a:r>
              <a:rPr sz="1500" dirty="0">
                <a:latin typeface="Calibri"/>
                <a:cs typeface="Calibri"/>
              </a:rPr>
              <a:t>limit </a:t>
            </a:r>
            <a:r>
              <a:rPr sz="1500" spc="-5" dirty="0">
                <a:latin typeface="Calibri"/>
                <a:cs typeface="Calibri"/>
              </a:rPr>
              <a:t>can protect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5" dirty="0">
                <a:latin typeface="Calibri"/>
                <a:cs typeface="Calibri"/>
              </a:rPr>
              <a:t>driver </a:t>
            </a:r>
            <a:r>
              <a:rPr sz="1500" spc="-10" dirty="0">
                <a:latin typeface="Calibri"/>
                <a:cs typeface="Calibri"/>
              </a:rPr>
              <a:t>from </a:t>
            </a:r>
            <a:r>
              <a:rPr sz="1500" dirty="0">
                <a:latin typeface="Calibri"/>
                <a:cs typeface="Calibri"/>
              </a:rPr>
              <a:t>out-of-memory </a:t>
            </a:r>
            <a:r>
              <a:rPr sz="1500" spc="-10" dirty="0">
                <a:latin typeface="Calibri"/>
                <a:cs typeface="Calibri"/>
              </a:rPr>
              <a:t>errors.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spark.driver.memoryOverhead: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Default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driverMemory *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0.10,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minimum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 384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Amount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of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(non-heap)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be </a:t>
            </a:r>
            <a:r>
              <a:rPr sz="1500" spc="-5" dirty="0">
                <a:latin typeface="Calibri"/>
                <a:cs typeface="Calibri"/>
              </a:rPr>
              <a:t>allocated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driver</a:t>
            </a:r>
            <a:r>
              <a:rPr sz="1500" spc="-10" dirty="0">
                <a:latin typeface="Calibri"/>
                <a:cs typeface="Calibri"/>
              </a:rPr>
              <a:t> process</a:t>
            </a:r>
            <a:r>
              <a:rPr sz="1500" dirty="0">
                <a:latin typeface="Calibri"/>
                <a:cs typeface="Calibri"/>
              </a:rPr>
              <a:t> in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cluster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mode,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MiB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unless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otherwise </a:t>
            </a:r>
            <a:r>
              <a:rPr sz="1500" spc="-5" dirty="0">
                <a:latin typeface="Calibri"/>
                <a:cs typeface="Calibri"/>
              </a:rPr>
              <a:t>specified.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This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is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accounts</a:t>
            </a:r>
            <a:r>
              <a:rPr sz="1500" spc="-15" dirty="0">
                <a:latin typeface="Calibri"/>
                <a:cs typeface="Calibri"/>
              </a:rPr>
              <a:t> for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things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VM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overheads,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interned strings,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other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native </a:t>
            </a:r>
            <a:r>
              <a:rPr sz="1500" spc="-5" dirty="0">
                <a:latin typeface="Calibri"/>
                <a:cs typeface="Calibri"/>
              </a:rPr>
              <a:t>overheads,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etc.</a:t>
            </a:r>
            <a:endParaRPr sz="15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500" spc="-5" dirty="0">
                <a:latin typeface="Calibri"/>
                <a:cs typeface="Calibri"/>
              </a:rPr>
              <a:t>This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tends</a:t>
            </a:r>
            <a:r>
              <a:rPr sz="1500" spc="-10" dirty="0">
                <a:latin typeface="Calibri"/>
                <a:cs typeface="Calibri"/>
              </a:rPr>
              <a:t> 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grow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with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 </a:t>
            </a:r>
            <a:r>
              <a:rPr sz="1500" spc="-15" dirty="0">
                <a:latin typeface="Calibri"/>
                <a:cs typeface="Calibri"/>
              </a:rPr>
              <a:t>size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(typically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6-10%).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b="1" i="1" dirty="0">
                <a:latin typeface="Calibri"/>
                <a:cs typeface="Calibri"/>
              </a:rPr>
              <a:t>All</a:t>
            </a:r>
            <a:r>
              <a:rPr sz="1500" b="1" i="1" spc="-50" dirty="0">
                <a:latin typeface="Calibri"/>
                <a:cs typeface="Calibri"/>
              </a:rPr>
              <a:t> </a:t>
            </a:r>
            <a:r>
              <a:rPr sz="1500" b="1" i="1" spc="-5" dirty="0">
                <a:latin typeface="Calibri"/>
                <a:cs typeface="Calibri"/>
              </a:rPr>
              <a:t>Properties:</a:t>
            </a: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i="1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https://spark.apache.org/docs/latest/configuration.html</a:t>
            </a:r>
            <a:endParaRPr sz="1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40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362" y="1052830"/>
            <a:ext cx="10565130" cy="2835275"/>
            <a:chOff x="737362" y="1052830"/>
            <a:chExt cx="10565130" cy="2835275"/>
          </a:xfrm>
        </p:grpSpPr>
        <p:sp>
          <p:nvSpPr>
            <p:cNvPr id="3" name="object 3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406146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4061460" y="571500"/>
                  </a:lnTo>
                  <a:lnTo>
                    <a:pt x="406146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3712" y="1059180"/>
              <a:ext cx="4061460" cy="571500"/>
            </a:xfrm>
            <a:custGeom>
              <a:avLst/>
              <a:gdLst/>
              <a:ahLst/>
              <a:cxnLst/>
              <a:rect l="l" t="t" r="r" b="b"/>
              <a:pathLst>
                <a:path w="4061460" h="571500">
                  <a:moveTo>
                    <a:pt x="0" y="571500"/>
                  </a:moveTo>
                  <a:lnTo>
                    <a:pt x="4061460" y="571500"/>
                  </a:lnTo>
                  <a:lnTo>
                    <a:pt x="406146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393192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3931920" y="571500"/>
                  </a:lnTo>
                  <a:lnTo>
                    <a:pt x="3931920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5171" y="1059180"/>
              <a:ext cx="3931920" cy="571500"/>
            </a:xfrm>
            <a:custGeom>
              <a:avLst/>
              <a:gdLst/>
              <a:ahLst/>
              <a:cxnLst/>
              <a:rect l="l" t="t" r="r" b="b"/>
              <a:pathLst>
                <a:path w="3931920" h="571500">
                  <a:moveTo>
                    <a:pt x="0" y="571500"/>
                  </a:moveTo>
                  <a:lnTo>
                    <a:pt x="3931920" y="571500"/>
                  </a:lnTo>
                  <a:lnTo>
                    <a:pt x="393192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50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255879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2558796" y="571500"/>
                  </a:lnTo>
                  <a:lnTo>
                    <a:pt x="255879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37092" y="1059180"/>
              <a:ext cx="2559050" cy="571500"/>
            </a:xfrm>
            <a:custGeom>
              <a:avLst/>
              <a:gdLst/>
              <a:ahLst/>
              <a:cxnLst/>
              <a:rect l="l" t="t" r="r" b="b"/>
              <a:pathLst>
                <a:path w="2559050" h="571500">
                  <a:moveTo>
                    <a:pt x="0" y="571500"/>
                  </a:moveTo>
                  <a:lnTo>
                    <a:pt x="2558796" y="571500"/>
                  </a:lnTo>
                  <a:lnTo>
                    <a:pt x="255879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2020" y="126034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2476" y="12725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6940" y="12542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7578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5868" y="124968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8432" y="12512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1427" y="120853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85788" y="121615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5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5" y="248412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9480" y="1208532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5" y="248412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950707" y="121462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458968" y="1225296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5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892040" y="1231392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5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3712" y="1804416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2020" y="1923288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09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486156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6156" y="248412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2476" y="1935480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19">
                  <a:moveTo>
                    <a:pt x="0" y="248412"/>
                  </a:moveTo>
                  <a:lnTo>
                    <a:pt x="486156" y="248412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6940" y="191871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75788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484632" y="0"/>
                  </a:moveTo>
                  <a:lnTo>
                    <a:pt x="0" y="0"/>
                  </a:lnTo>
                  <a:lnTo>
                    <a:pt x="0" y="248412"/>
                  </a:lnTo>
                  <a:lnTo>
                    <a:pt x="484632" y="248412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529584" y="1898904"/>
              <a:ext cx="485140" cy="248920"/>
            </a:xfrm>
            <a:custGeom>
              <a:avLst/>
              <a:gdLst/>
              <a:ahLst/>
              <a:cxnLst/>
              <a:rect l="l" t="t" r="r" b="b"/>
              <a:pathLst>
                <a:path w="485139" h="248919">
                  <a:moveTo>
                    <a:pt x="0" y="248412"/>
                  </a:moveTo>
                  <a:lnTo>
                    <a:pt x="484632" y="248412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8412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28515" y="1912619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2896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481827" y="188823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86096" y="1478660"/>
              <a:ext cx="635635" cy="415290"/>
            </a:xfrm>
            <a:custGeom>
              <a:avLst/>
              <a:gdLst/>
              <a:ahLst/>
              <a:cxnLst/>
              <a:rect l="l" t="t" r="r" b="b"/>
              <a:pathLst>
                <a:path w="635635" h="415289">
                  <a:moveTo>
                    <a:pt x="86868" y="324739"/>
                  </a:moveTo>
                  <a:lnTo>
                    <a:pt x="57861" y="324027"/>
                  </a:lnTo>
                  <a:lnTo>
                    <a:pt x="65532" y="762"/>
                  </a:lnTo>
                  <a:lnTo>
                    <a:pt x="36576" y="0"/>
                  </a:lnTo>
                  <a:lnTo>
                    <a:pt x="28917" y="323303"/>
                  </a:lnTo>
                  <a:lnTo>
                    <a:pt x="0" y="322580"/>
                  </a:lnTo>
                  <a:lnTo>
                    <a:pt x="41402" y="410464"/>
                  </a:lnTo>
                  <a:lnTo>
                    <a:pt x="79590" y="338455"/>
                  </a:lnTo>
                  <a:lnTo>
                    <a:pt x="86868" y="324739"/>
                  </a:lnTo>
                  <a:close/>
                </a:path>
                <a:path w="635635" h="415289">
                  <a:moveTo>
                    <a:pt x="635508" y="329311"/>
                  </a:moveTo>
                  <a:lnTo>
                    <a:pt x="606501" y="328599"/>
                  </a:lnTo>
                  <a:lnTo>
                    <a:pt x="614172" y="5334"/>
                  </a:lnTo>
                  <a:lnTo>
                    <a:pt x="585216" y="4572"/>
                  </a:lnTo>
                  <a:lnTo>
                    <a:pt x="577557" y="327875"/>
                  </a:lnTo>
                  <a:lnTo>
                    <a:pt x="548640" y="327152"/>
                  </a:lnTo>
                  <a:lnTo>
                    <a:pt x="590042" y="415036"/>
                  </a:lnTo>
                  <a:lnTo>
                    <a:pt x="628230" y="343027"/>
                  </a:lnTo>
                  <a:lnTo>
                    <a:pt x="635508" y="3293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799338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7993380" y="571500"/>
                  </a:lnTo>
                  <a:lnTo>
                    <a:pt x="799338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43712" y="2500883"/>
              <a:ext cx="7993380" cy="571500"/>
            </a:xfrm>
            <a:custGeom>
              <a:avLst/>
              <a:gdLst/>
              <a:ahLst/>
              <a:cxnLst/>
              <a:rect l="l" t="t" r="r" b="b"/>
              <a:pathLst>
                <a:path w="7993380" h="571500">
                  <a:moveTo>
                    <a:pt x="0" y="571500"/>
                  </a:moveTo>
                  <a:lnTo>
                    <a:pt x="7993380" y="571500"/>
                  </a:lnTo>
                  <a:lnTo>
                    <a:pt x="799338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22020" y="2657855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522476" y="2670047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186940" y="265176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5788" y="2647188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4632" y="246887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29584" y="2633472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7"/>
                  </a:moveTo>
                  <a:lnTo>
                    <a:pt x="484632" y="246887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28515" y="2645663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82896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481827" y="262280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83452" y="1225295"/>
              <a:ext cx="3173095" cy="1419860"/>
            </a:xfrm>
            <a:custGeom>
              <a:avLst/>
              <a:gdLst/>
              <a:ahLst/>
              <a:cxnLst/>
              <a:rect l="l" t="t" r="r" b="b"/>
              <a:pathLst>
                <a:path w="3173095" h="1419860">
                  <a:moveTo>
                    <a:pt x="95758" y="214630"/>
                  </a:moveTo>
                  <a:lnTo>
                    <a:pt x="66802" y="213614"/>
                  </a:lnTo>
                  <a:lnTo>
                    <a:pt x="28943" y="1310906"/>
                  </a:lnTo>
                  <a:lnTo>
                    <a:pt x="0" y="1309878"/>
                  </a:lnTo>
                  <a:lnTo>
                    <a:pt x="40386" y="1398270"/>
                  </a:lnTo>
                  <a:lnTo>
                    <a:pt x="79425" y="1326388"/>
                  </a:lnTo>
                  <a:lnTo>
                    <a:pt x="86741" y="1312926"/>
                  </a:lnTo>
                  <a:lnTo>
                    <a:pt x="57899" y="1311922"/>
                  </a:lnTo>
                  <a:lnTo>
                    <a:pt x="95758" y="214630"/>
                  </a:lnTo>
                  <a:close/>
                </a:path>
                <a:path w="3173095" h="1419860">
                  <a:moveTo>
                    <a:pt x="700786" y="235966"/>
                  </a:moveTo>
                  <a:lnTo>
                    <a:pt x="671830" y="234950"/>
                  </a:lnTo>
                  <a:lnTo>
                    <a:pt x="633971" y="1332242"/>
                  </a:lnTo>
                  <a:lnTo>
                    <a:pt x="605028" y="1331214"/>
                  </a:lnTo>
                  <a:lnTo>
                    <a:pt x="645414" y="1419606"/>
                  </a:lnTo>
                  <a:lnTo>
                    <a:pt x="684453" y="1347724"/>
                  </a:lnTo>
                  <a:lnTo>
                    <a:pt x="691769" y="1334262"/>
                  </a:lnTo>
                  <a:lnTo>
                    <a:pt x="662927" y="1333258"/>
                  </a:lnTo>
                  <a:lnTo>
                    <a:pt x="700786" y="235966"/>
                  </a:lnTo>
                  <a:close/>
                </a:path>
                <a:path w="3173095" h="1419860">
                  <a:moveTo>
                    <a:pt x="1273810" y="207010"/>
                  </a:moveTo>
                  <a:lnTo>
                    <a:pt x="1244854" y="205994"/>
                  </a:lnTo>
                  <a:lnTo>
                    <a:pt x="1206995" y="1303286"/>
                  </a:lnTo>
                  <a:lnTo>
                    <a:pt x="1178052" y="1302258"/>
                  </a:lnTo>
                  <a:lnTo>
                    <a:pt x="1218438" y="1390650"/>
                  </a:lnTo>
                  <a:lnTo>
                    <a:pt x="1257477" y="1318768"/>
                  </a:lnTo>
                  <a:lnTo>
                    <a:pt x="1264793" y="1305306"/>
                  </a:lnTo>
                  <a:lnTo>
                    <a:pt x="1235951" y="1304302"/>
                  </a:lnTo>
                  <a:lnTo>
                    <a:pt x="1273810" y="207010"/>
                  </a:lnTo>
                  <a:close/>
                </a:path>
                <a:path w="3173095" h="1419860">
                  <a:moveTo>
                    <a:pt x="1962658" y="232918"/>
                  </a:moveTo>
                  <a:lnTo>
                    <a:pt x="1933702" y="231902"/>
                  </a:lnTo>
                  <a:lnTo>
                    <a:pt x="1895843" y="1329194"/>
                  </a:lnTo>
                  <a:lnTo>
                    <a:pt x="1866900" y="1328166"/>
                  </a:lnTo>
                  <a:lnTo>
                    <a:pt x="1907286" y="1416558"/>
                  </a:lnTo>
                  <a:lnTo>
                    <a:pt x="1946325" y="1344676"/>
                  </a:lnTo>
                  <a:lnTo>
                    <a:pt x="1953641" y="1331214"/>
                  </a:lnTo>
                  <a:lnTo>
                    <a:pt x="1924799" y="1330210"/>
                  </a:lnTo>
                  <a:lnTo>
                    <a:pt x="1962658" y="232918"/>
                  </a:lnTo>
                  <a:close/>
                </a:path>
                <a:path w="3173095" h="1419860">
                  <a:moveTo>
                    <a:pt x="3172968" y="0"/>
                  </a:moveTo>
                  <a:lnTo>
                    <a:pt x="2686812" y="0"/>
                  </a:lnTo>
                  <a:lnTo>
                    <a:pt x="2686812" y="246888"/>
                  </a:lnTo>
                  <a:lnTo>
                    <a:pt x="3172968" y="246888"/>
                  </a:lnTo>
                  <a:lnTo>
                    <a:pt x="31729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970264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9828276" y="1225296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5347716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5347716" y="571500"/>
                  </a:lnTo>
                  <a:lnTo>
                    <a:pt x="534771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43712" y="3310128"/>
              <a:ext cx="5347970" cy="571500"/>
            </a:xfrm>
            <a:custGeom>
              <a:avLst/>
              <a:gdLst/>
              <a:ahLst/>
              <a:cxnLst/>
              <a:rect l="l" t="t" r="r" b="b"/>
              <a:pathLst>
                <a:path w="5347970" h="571500">
                  <a:moveTo>
                    <a:pt x="0" y="571500"/>
                  </a:moveTo>
                  <a:lnTo>
                    <a:pt x="5347716" y="571500"/>
                  </a:lnTo>
                  <a:lnTo>
                    <a:pt x="5347716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6156" y="246888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22020" y="3517391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4">
                  <a:moveTo>
                    <a:pt x="0" y="246888"/>
                  </a:moveTo>
                  <a:lnTo>
                    <a:pt x="486156" y="246888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22476" y="352958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486156" y="0"/>
                  </a:moveTo>
                  <a:lnTo>
                    <a:pt x="0" y="0"/>
                  </a:lnTo>
                  <a:lnTo>
                    <a:pt x="0" y="248411"/>
                  </a:lnTo>
                  <a:lnTo>
                    <a:pt x="486156" y="248411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186940" y="3511296"/>
              <a:ext cx="486409" cy="248920"/>
            </a:xfrm>
            <a:custGeom>
              <a:avLst/>
              <a:gdLst/>
              <a:ahLst/>
              <a:cxnLst/>
              <a:rect l="l" t="t" r="r" b="b"/>
              <a:pathLst>
                <a:path w="486410" h="248920">
                  <a:moveTo>
                    <a:pt x="0" y="248411"/>
                  </a:moveTo>
                  <a:lnTo>
                    <a:pt x="486156" y="248411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8411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875788" y="3506724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484632" y="0"/>
                  </a:moveTo>
                  <a:lnTo>
                    <a:pt x="0" y="0"/>
                  </a:lnTo>
                  <a:lnTo>
                    <a:pt x="0" y="246888"/>
                  </a:lnTo>
                  <a:lnTo>
                    <a:pt x="484632" y="246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529584" y="3493008"/>
              <a:ext cx="485140" cy="247015"/>
            </a:xfrm>
            <a:custGeom>
              <a:avLst/>
              <a:gdLst/>
              <a:ahLst/>
              <a:cxnLst/>
              <a:rect l="l" t="t" r="r" b="b"/>
              <a:pathLst>
                <a:path w="485139" h="247014">
                  <a:moveTo>
                    <a:pt x="0" y="246888"/>
                  </a:moveTo>
                  <a:lnTo>
                    <a:pt x="484632" y="246888"/>
                  </a:lnTo>
                  <a:lnTo>
                    <a:pt x="484632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6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6" y="246887"/>
                  </a:lnTo>
                  <a:lnTo>
                    <a:pt x="486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28515" y="3505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6" y="246887"/>
                  </a:lnTo>
                  <a:lnTo>
                    <a:pt x="486156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882896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486155" y="0"/>
                  </a:moveTo>
                  <a:lnTo>
                    <a:pt x="0" y="0"/>
                  </a:lnTo>
                  <a:lnTo>
                    <a:pt x="0" y="246887"/>
                  </a:lnTo>
                  <a:lnTo>
                    <a:pt x="486155" y="24688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481827" y="348234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10" h="247014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092063" y="1219199"/>
              <a:ext cx="5004435" cy="2387600"/>
            </a:xfrm>
            <a:custGeom>
              <a:avLst/>
              <a:gdLst/>
              <a:ahLst/>
              <a:cxnLst/>
              <a:rect l="l" t="t" r="r" b="b"/>
              <a:pathLst>
                <a:path w="5004434" h="2387600">
                  <a:moveTo>
                    <a:pt x="3156839" y="331343"/>
                  </a:moveTo>
                  <a:lnTo>
                    <a:pt x="3150184" y="316611"/>
                  </a:lnTo>
                  <a:lnTo>
                    <a:pt x="3121787" y="253746"/>
                  </a:lnTo>
                  <a:lnTo>
                    <a:pt x="3080766" y="328422"/>
                  </a:lnTo>
                  <a:lnTo>
                    <a:pt x="3108604" y="329501"/>
                  </a:lnTo>
                  <a:lnTo>
                    <a:pt x="3107309" y="352679"/>
                  </a:lnTo>
                  <a:lnTo>
                    <a:pt x="3107309" y="352171"/>
                  </a:lnTo>
                  <a:lnTo>
                    <a:pt x="3107245" y="352679"/>
                  </a:lnTo>
                  <a:lnTo>
                    <a:pt x="3101848" y="401828"/>
                  </a:lnTo>
                  <a:lnTo>
                    <a:pt x="3101848" y="401320"/>
                  </a:lnTo>
                  <a:lnTo>
                    <a:pt x="3101759" y="401828"/>
                  </a:lnTo>
                  <a:lnTo>
                    <a:pt x="3094101" y="450977"/>
                  </a:lnTo>
                  <a:lnTo>
                    <a:pt x="3094101" y="450596"/>
                  </a:lnTo>
                  <a:lnTo>
                    <a:pt x="3094024" y="450977"/>
                  </a:lnTo>
                  <a:lnTo>
                    <a:pt x="3084195" y="500126"/>
                  </a:lnTo>
                  <a:lnTo>
                    <a:pt x="3084322" y="499745"/>
                  </a:lnTo>
                  <a:lnTo>
                    <a:pt x="3072257" y="549148"/>
                  </a:lnTo>
                  <a:lnTo>
                    <a:pt x="3072257" y="548767"/>
                  </a:lnTo>
                  <a:lnTo>
                    <a:pt x="3072142" y="549148"/>
                  </a:lnTo>
                  <a:lnTo>
                    <a:pt x="3058160" y="598043"/>
                  </a:lnTo>
                  <a:lnTo>
                    <a:pt x="3042386" y="646366"/>
                  </a:lnTo>
                  <a:lnTo>
                    <a:pt x="3042259" y="646684"/>
                  </a:lnTo>
                  <a:lnTo>
                    <a:pt x="3024124" y="695325"/>
                  </a:lnTo>
                  <a:lnTo>
                    <a:pt x="3024251" y="694944"/>
                  </a:lnTo>
                  <a:lnTo>
                    <a:pt x="3024086" y="695325"/>
                  </a:lnTo>
                  <a:lnTo>
                    <a:pt x="3004185" y="743585"/>
                  </a:lnTo>
                  <a:lnTo>
                    <a:pt x="2982341" y="791718"/>
                  </a:lnTo>
                  <a:lnTo>
                    <a:pt x="2958719" y="839343"/>
                  </a:lnTo>
                  <a:lnTo>
                    <a:pt x="2933065" y="886841"/>
                  </a:lnTo>
                  <a:lnTo>
                    <a:pt x="2932912" y="887095"/>
                  </a:lnTo>
                  <a:lnTo>
                    <a:pt x="2905506" y="934466"/>
                  </a:lnTo>
                  <a:lnTo>
                    <a:pt x="2905633" y="934212"/>
                  </a:lnTo>
                  <a:lnTo>
                    <a:pt x="2905468" y="934466"/>
                  </a:lnTo>
                  <a:lnTo>
                    <a:pt x="2876296" y="981329"/>
                  </a:lnTo>
                  <a:lnTo>
                    <a:pt x="2876423" y="981075"/>
                  </a:lnTo>
                  <a:lnTo>
                    <a:pt x="2876245" y="981329"/>
                  </a:lnTo>
                  <a:lnTo>
                    <a:pt x="2845308" y="1027938"/>
                  </a:lnTo>
                  <a:lnTo>
                    <a:pt x="2845435" y="1027684"/>
                  </a:lnTo>
                  <a:lnTo>
                    <a:pt x="2845244" y="1027938"/>
                  </a:lnTo>
                  <a:lnTo>
                    <a:pt x="2812542" y="1074166"/>
                  </a:lnTo>
                  <a:lnTo>
                    <a:pt x="2812796" y="1074039"/>
                  </a:lnTo>
                  <a:lnTo>
                    <a:pt x="2778125" y="1120013"/>
                  </a:lnTo>
                  <a:lnTo>
                    <a:pt x="2778379" y="1119759"/>
                  </a:lnTo>
                  <a:lnTo>
                    <a:pt x="2742184" y="1165479"/>
                  </a:lnTo>
                  <a:lnTo>
                    <a:pt x="2742311" y="1165225"/>
                  </a:lnTo>
                  <a:lnTo>
                    <a:pt x="2742095" y="1165479"/>
                  </a:lnTo>
                  <a:lnTo>
                    <a:pt x="2704465" y="1210310"/>
                  </a:lnTo>
                  <a:lnTo>
                    <a:pt x="2704592" y="1210183"/>
                  </a:lnTo>
                  <a:lnTo>
                    <a:pt x="2665349" y="1254887"/>
                  </a:lnTo>
                  <a:lnTo>
                    <a:pt x="2665476" y="1254633"/>
                  </a:lnTo>
                  <a:lnTo>
                    <a:pt x="2665234" y="1254887"/>
                  </a:lnTo>
                  <a:lnTo>
                    <a:pt x="2624582" y="1298829"/>
                  </a:lnTo>
                  <a:lnTo>
                    <a:pt x="2538603" y="1385316"/>
                  </a:lnTo>
                  <a:lnTo>
                    <a:pt x="2538857" y="1384935"/>
                  </a:lnTo>
                  <a:lnTo>
                    <a:pt x="2447036" y="1469263"/>
                  </a:lnTo>
                  <a:lnTo>
                    <a:pt x="2447290" y="1469009"/>
                  </a:lnTo>
                  <a:lnTo>
                    <a:pt x="2446985" y="1469263"/>
                  </a:lnTo>
                  <a:lnTo>
                    <a:pt x="2349881" y="1550797"/>
                  </a:lnTo>
                  <a:lnTo>
                    <a:pt x="2350135" y="1550543"/>
                  </a:lnTo>
                  <a:lnTo>
                    <a:pt x="2349804" y="1550797"/>
                  </a:lnTo>
                  <a:lnTo>
                    <a:pt x="2247646" y="1629537"/>
                  </a:lnTo>
                  <a:lnTo>
                    <a:pt x="2247900" y="1629410"/>
                  </a:lnTo>
                  <a:lnTo>
                    <a:pt x="2140585" y="1705610"/>
                  </a:lnTo>
                  <a:lnTo>
                    <a:pt x="2140839" y="1705356"/>
                  </a:lnTo>
                  <a:lnTo>
                    <a:pt x="2028825" y="1778381"/>
                  </a:lnTo>
                  <a:lnTo>
                    <a:pt x="2029206" y="1778254"/>
                  </a:lnTo>
                  <a:lnTo>
                    <a:pt x="1912874" y="1847977"/>
                  </a:lnTo>
                  <a:lnTo>
                    <a:pt x="1913255" y="1847850"/>
                  </a:lnTo>
                  <a:lnTo>
                    <a:pt x="1792986" y="1914017"/>
                  </a:lnTo>
                  <a:lnTo>
                    <a:pt x="1793367" y="1913890"/>
                  </a:lnTo>
                  <a:lnTo>
                    <a:pt x="1669288" y="1976501"/>
                  </a:lnTo>
                  <a:lnTo>
                    <a:pt x="1669669" y="1976247"/>
                  </a:lnTo>
                  <a:lnTo>
                    <a:pt x="1542161" y="2034921"/>
                  </a:lnTo>
                  <a:lnTo>
                    <a:pt x="1542542" y="2034794"/>
                  </a:lnTo>
                  <a:lnTo>
                    <a:pt x="1411859" y="2089404"/>
                  </a:lnTo>
                  <a:lnTo>
                    <a:pt x="1412240" y="2089277"/>
                  </a:lnTo>
                  <a:lnTo>
                    <a:pt x="1278890" y="2139696"/>
                  </a:lnTo>
                  <a:lnTo>
                    <a:pt x="1143254" y="2185416"/>
                  </a:lnTo>
                  <a:lnTo>
                    <a:pt x="1143508" y="2185289"/>
                  </a:lnTo>
                  <a:lnTo>
                    <a:pt x="1005205" y="2226437"/>
                  </a:lnTo>
                  <a:lnTo>
                    <a:pt x="1005586" y="2226310"/>
                  </a:lnTo>
                  <a:lnTo>
                    <a:pt x="1005090" y="2226437"/>
                  </a:lnTo>
                  <a:lnTo>
                    <a:pt x="865378" y="2262759"/>
                  </a:lnTo>
                  <a:lnTo>
                    <a:pt x="865759" y="2262632"/>
                  </a:lnTo>
                  <a:lnTo>
                    <a:pt x="723646" y="2293874"/>
                  </a:lnTo>
                  <a:lnTo>
                    <a:pt x="724027" y="2293747"/>
                  </a:lnTo>
                  <a:lnTo>
                    <a:pt x="580644" y="2319794"/>
                  </a:lnTo>
                  <a:lnTo>
                    <a:pt x="581025" y="2319794"/>
                  </a:lnTo>
                  <a:lnTo>
                    <a:pt x="436359" y="2340356"/>
                  </a:lnTo>
                  <a:lnTo>
                    <a:pt x="436753" y="2340229"/>
                  </a:lnTo>
                  <a:lnTo>
                    <a:pt x="291465" y="2355215"/>
                  </a:lnTo>
                  <a:lnTo>
                    <a:pt x="291846" y="2355215"/>
                  </a:lnTo>
                  <a:lnTo>
                    <a:pt x="145796" y="2364371"/>
                  </a:lnTo>
                  <a:lnTo>
                    <a:pt x="146177" y="2364371"/>
                  </a:lnTo>
                  <a:lnTo>
                    <a:pt x="73152" y="2366657"/>
                  </a:lnTo>
                  <a:lnTo>
                    <a:pt x="0" y="2367419"/>
                  </a:lnTo>
                  <a:lnTo>
                    <a:pt x="254" y="2387092"/>
                  </a:lnTo>
                  <a:lnTo>
                    <a:pt x="73533" y="2386330"/>
                  </a:lnTo>
                  <a:lnTo>
                    <a:pt x="146939" y="2384056"/>
                  </a:lnTo>
                  <a:lnTo>
                    <a:pt x="293243" y="2374900"/>
                  </a:lnTo>
                  <a:lnTo>
                    <a:pt x="439039" y="2359914"/>
                  </a:lnTo>
                  <a:lnTo>
                    <a:pt x="576783" y="2340356"/>
                  </a:lnTo>
                  <a:lnTo>
                    <a:pt x="583946" y="2339340"/>
                  </a:lnTo>
                  <a:lnTo>
                    <a:pt x="727837" y="2313178"/>
                  </a:lnTo>
                  <a:lnTo>
                    <a:pt x="815797" y="2293874"/>
                  </a:lnTo>
                  <a:lnTo>
                    <a:pt x="870204" y="2281936"/>
                  </a:lnTo>
                  <a:lnTo>
                    <a:pt x="944105" y="2262759"/>
                  </a:lnTo>
                  <a:lnTo>
                    <a:pt x="1010666" y="2245487"/>
                  </a:lnTo>
                  <a:lnTo>
                    <a:pt x="1149350" y="2204212"/>
                  </a:lnTo>
                  <a:lnTo>
                    <a:pt x="1205103" y="2185416"/>
                  </a:lnTo>
                  <a:lnTo>
                    <a:pt x="1285748" y="2158238"/>
                  </a:lnTo>
                  <a:lnTo>
                    <a:pt x="1335087" y="2139569"/>
                  </a:lnTo>
                  <a:lnTo>
                    <a:pt x="1419352" y="2107692"/>
                  </a:lnTo>
                  <a:lnTo>
                    <a:pt x="1463497" y="2089277"/>
                  </a:lnTo>
                  <a:lnTo>
                    <a:pt x="1550289" y="2053082"/>
                  </a:lnTo>
                  <a:lnTo>
                    <a:pt x="1590014" y="2034794"/>
                  </a:lnTo>
                  <a:lnTo>
                    <a:pt x="1678051" y="1994281"/>
                  </a:lnTo>
                  <a:lnTo>
                    <a:pt x="1713280" y="1976501"/>
                  </a:lnTo>
                  <a:lnTo>
                    <a:pt x="1802384" y="1931543"/>
                  </a:lnTo>
                  <a:lnTo>
                    <a:pt x="1834413" y="1913890"/>
                  </a:lnTo>
                  <a:lnTo>
                    <a:pt x="1922907" y="1865122"/>
                  </a:lnTo>
                  <a:lnTo>
                    <a:pt x="1951672" y="1847850"/>
                  </a:lnTo>
                  <a:lnTo>
                    <a:pt x="2039493" y="1795145"/>
                  </a:lnTo>
                  <a:lnTo>
                    <a:pt x="2065388" y="1778254"/>
                  </a:lnTo>
                  <a:lnTo>
                    <a:pt x="2151888" y="1721866"/>
                  </a:lnTo>
                  <a:lnTo>
                    <a:pt x="2174786" y="1705610"/>
                  </a:lnTo>
                  <a:lnTo>
                    <a:pt x="2259584" y="1645412"/>
                  </a:lnTo>
                  <a:lnTo>
                    <a:pt x="2280348" y="1629410"/>
                  </a:lnTo>
                  <a:lnTo>
                    <a:pt x="2362454" y="1566164"/>
                  </a:lnTo>
                  <a:lnTo>
                    <a:pt x="2460244" y="1483995"/>
                  </a:lnTo>
                  <a:lnTo>
                    <a:pt x="2552446" y="1399413"/>
                  </a:lnTo>
                  <a:lnTo>
                    <a:pt x="2566479" y="1385316"/>
                  </a:lnTo>
                  <a:lnTo>
                    <a:pt x="2639060" y="1312418"/>
                  </a:lnTo>
                  <a:lnTo>
                    <a:pt x="2651861" y="1298575"/>
                  </a:lnTo>
                  <a:lnTo>
                    <a:pt x="2680081" y="1268095"/>
                  </a:lnTo>
                  <a:lnTo>
                    <a:pt x="2719578" y="1223137"/>
                  </a:lnTo>
                  <a:lnTo>
                    <a:pt x="2730423" y="1210183"/>
                  </a:lnTo>
                  <a:lnTo>
                    <a:pt x="2757551" y="1177798"/>
                  </a:lnTo>
                  <a:lnTo>
                    <a:pt x="2793873" y="1131951"/>
                  </a:lnTo>
                  <a:lnTo>
                    <a:pt x="2803042" y="1119759"/>
                  </a:lnTo>
                  <a:lnTo>
                    <a:pt x="2828671" y="1085723"/>
                  </a:lnTo>
                  <a:lnTo>
                    <a:pt x="2836938" y="1074039"/>
                  </a:lnTo>
                  <a:lnTo>
                    <a:pt x="2861691" y="1039114"/>
                  </a:lnTo>
                  <a:lnTo>
                    <a:pt x="2893060" y="991997"/>
                  </a:lnTo>
                  <a:lnTo>
                    <a:pt x="2922524" y="944499"/>
                  </a:lnTo>
                  <a:lnTo>
                    <a:pt x="2950337" y="896620"/>
                  </a:lnTo>
                  <a:lnTo>
                    <a:pt x="2976245" y="848614"/>
                  </a:lnTo>
                  <a:lnTo>
                    <a:pt x="2980829" y="839343"/>
                  </a:lnTo>
                  <a:lnTo>
                    <a:pt x="3000248" y="800100"/>
                  </a:lnTo>
                  <a:lnTo>
                    <a:pt x="3004172" y="791464"/>
                  </a:lnTo>
                  <a:lnTo>
                    <a:pt x="3022473" y="751332"/>
                  </a:lnTo>
                  <a:lnTo>
                    <a:pt x="3025762" y="743331"/>
                  </a:lnTo>
                  <a:lnTo>
                    <a:pt x="3042666" y="702310"/>
                  </a:lnTo>
                  <a:lnTo>
                    <a:pt x="3060954" y="653034"/>
                  </a:lnTo>
                  <a:lnTo>
                    <a:pt x="3063163" y="646303"/>
                  </a:lnTo>
                  <a:lnTo>
                    <a:pt x="3077210" y="603631"/>
                  </a:lnTo>
                  <a:lnTo>
                    <a:pt x="3078911" y="597662"/>
                  </a:lnTo>
                  <a:lnTo>
                    <a:pt x="3091434" y="554101"/>
                  </a:lnTo>
                  <a:lnTo>
                    <a:pt x="3103626" y="504190"/>
                  </a:lnTo>
                  <a:lnTo>
                    <a:pt x="3104515" y="499745"/>
                  </a:lnTo>
                  <a:lnTo>
                    <a:pt x="3113659" y="454279"/>
                  </a:lnTo>
                  <a:lnTo>
                    <a:pt x="3121533" y="404241"/>
                  </a:lnTo>
                  <a:lnTo>
                    <a:pt x="3126994" y="354076"/>
                  </a:lnTo>
                  <a:lnTo>
                    <a:pt x="3128403" y="330263"/>
                  </a:lnTo>
                  <a:lnTo>
                    <a:pt x="3156839" y="331343"/>
                  </a:lnTo>
                  <a:close/>
                </a:path>
                <a:path w="5004434" h="2387600">
                  <a:moveTo>
                    <a:pt x="5004181" y="0"/>
                  </a:moveTo>
                  <a:lnTo>
                    <a:pt x="4518025" y="0"/>
                  </a:lnTo>
                  <a:lnTo>
                    <a:pt x="4518025" y="246888"/>
                  </a:lnTo>
                  <a:lnTo>
                    <a:pt x="5004181" y="246888"/>
                  </a:lnTo>
                  <a:lnTo>
                    <a:pt x="5004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0610088" y="1219200"/>
              <a:ext cx="486409" cy="247015"/>
            </a:xfrm>
            <a:custGeom>
              <a:avLst/>
              <a:gdLst/>
              <a:ahLst/>
              <a:cxnLst/>
              <a:rect l="l" t="t" r="r" b="b"/>
              <a:pathLst>
                <a:path w="486409" h="247015">
                  <a:moveTo>
                    <a:pt x="0" y="246887"/>
                  </a:moveTo>
                  <a:lnTo>
                    <a:pt x="486155" y="246887"/>
                  </a:lnTo>
                  <a:lnTo>
                    <a:pt x="486155" y="0"/>
                  </a:lnTo>
                  <a:lnTo>
                    <a:pt x="0" y="0"/>
                  </a:lnTo>
                  <a:lnTo>
                    <a:pt x="0" y="24688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178296" y="1804416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745607" y="623061"/>
            <a:ext cx="1779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976373" y="689228"/>
            <a:ext cx="1577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336151" y="751713"/>
            <a:ext cx="404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spc="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8739" y="0"/>
            <a:ext cx="3195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Dynamic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Occupancy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Mechanism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268592" y="1805178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8092185" y="1772157"/>
            <a:ext cx="342265" cy="343535"/>
            <a:chOff x="8092185" y="1772157"/>
            <a:chExt cx="342265" cy="343535"/>
          </a:xfrm>
        </p:grpSpPr>
        <p:sp>
          <p:nvSpPr>
            <p:cNvPr id="102" name="object 102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7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98535" y="1778507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7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8188579" y="177927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7357618" y="1816354"/>
            <a:ext cx="342265" cy="343535"/>
            <a:chOff x="7357618" y="1816354"/>
            <a:chExt cx="342265" cy="343535"/>
          </a:xfrm>
        </p:grpSpPr>
        <p:sp>
          <p:nvSpPr>
            <p:cNvPr id="106" name="object 106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1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4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1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3" y="165354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363968" y="1822704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4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1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3" y="165354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1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7454010" y="1823465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6801611" y="1802892"/>
            <a:ext cx="341630" cy="342900"/>
            <a:chOff x="6801611" y="1802892"/>
            <a:chExt cx="341630" cy="342900"/>
          </a:xfrm>
        </p:grpSpPr>
        <p:sp>
          <p:nvSpPr>
            <p:cNvPr id="110" name="object 110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164592" y="0"/>
                  </a:moveTo>
                  <a:lnTo>
                    <a:pt x="120826" y="5907"/>
                  </a:lnTo>
                  <a:lnTo>
                    <a:pt x="81505" y="22577"/>
                  </a:lnTo>
                  <a:lnTo>
                    <a:pt x="48196" y="48434"/>
                  </a:lnTo>
                  <a:lnTo>
                    <a:pt x="22464" y="81900"/>
                  </a:lnTo>
                  <a:lnTo>
                    <a:pt x="5877" y="121399"/>
                  </a:lnTo>
                  <a:lnTo>
                    <a:pt x="0" y="165353"/>
                  </a:lnTo>
                  <a:lnTo>
                    <a:pt x="5877" y="209308"/>
                  </a:lnTo>
                  <a:lnTo>
                    <a:pt x="22464" y="248807"/>
                  </a:lnTo>
                  <a:lnTo>
                    <a:pt x="48196" y="282273"/>
                  </a:lnTo>
                  <a:lnTo>
                    <a:pt x="81505" y="308130"/>
                  </a:lnTo>
                  <a:lnTo>
                    <a:pt x="120826" y="324800"/>
                  </a:lnTo>
                  <a:lnTo>
                    <a:pt x="164592" y="330708"/>
                  </a:lnTo>
                  <a:lnTo>
                    <a:pt x="208357" y="324800"/>
                  </a:lnTo>
                  <a:lnTo>
                    <a:pt x="247678" y="308130"/>
                  </a:lnTo>
                  <a:lnTo>
                    <a:pt x="280987" y="282273"/>
                  </a:lnTo>
                  <a:lnTo>
                    <a:pt x="306719" y="248807"/>
                  </a:lnTo>
                  <a:lnTo>
                    <a:pt x="323306" y="209308"/>
                  </a:lnTo>
                  <a:lnTo>
                    <a:pt x="329184" y="165353"/>
                  </a:lnTo>
                  <a:lnTo>
                    <a:pt x="323306" y="121399"/>
                  </a:lnTo>
                  <a:lnTo>
                    <a:pt x="306719" y="81900"/>
                  </a:lnTo>
                  <a:lnTo>
                    <a:pt x="280987" y="48434"/>
                  </a:lnTo>
                  <a:lnTo>
                    <a:pt x="247678" y="22577"/>
                  </a:lnTo>
                  <a:lnTo>
                    <a:pt x="208357" y="5907"/>
                  </a:lnTo>
                  <a:lnTo>
                    <a:pt x="16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807707" y="1808988"/>
              <a:ext cx="329565" cy="330835"/>
            </a:xfrm>
            <a:custGeom>
              <a:avLst/>
              <a:gdLst/>
              <a:ahLst/>
              <a:cxnLst/>
              <a:rect l="l" t="t" r="r" b="b"/>
              <a:pathLst>
                <a:path w="329565" h="330835">
                  <a:moveTo>
                    <a:pt x="0" y="165353"/>
                  </a:moveTo>
                  <a:lnTo>
                    <a:pt x="5877" y="121399"/>
                  </a:lnTo>
                  <a:lnTo>
                    <a:pt x="22464" y="81900"/>
                  </a:lnTo>
                  <a:lnTo>
                    <a:pt x="48196" y="48434"/>
                  </a:lnTo>
                  <a:lnTo>
                    <a:pt x="81505" y="22577"/>
                  </a:lnTo>
                  <a:lnTo>
                    <a:pt x="120826" y="5907"/>
                  </a:lnTo>
                  <a:lnTo>
                    <a:pt x="164592" y="0"/>
                  </a:lnTo>
                  <a:lnTo>
                    <a:pt x="208357" y="5907"/>
                  </a:lnTo>
                  <a:lnTo>
                    <a:pt x="247678" y="22577"/>
                  </a:lnTo>
                  <a:lnTo>
                    <a:pt x="280987" y="48434"/>
                  </a:lnTo>
                  <a:lnTo>
                    <a:pt x="306719" y="81900"/>
                  </a:lnTo>
                  <a:lnTo>
                    <a:pt x="323306" y="121399"/>
                  </a:lnTo>
                  <a:lnTo>
                    <a:pt x="329184" y="165353"/>
                  </a:lnTo>
                  <a:lnTo>
                    <a:pt x="323306" y="209308"/>
                  </a:lnTo>
                  <a:lnTo>
                    <a:pt x="306719" y="248807"/>
                  </a:lnTo>
                  <a:lnTo>
                    <a:pt x="280987" y="282273"/>
                  </a:lnTo>
                  <a:lnTo>
                    <a:pt x="247678" y="308130"/>
                  </a:lnTo>
                  <a:lnTo>
                    <a:pt x="208357" y="324800"/>
                  </a:lnTo>
                  <a:lnTo>
                    <a:pt x="164592" y="330708"/>
                  </a:lnTo>
                  <a:lnTo>
                    <a:pt x="120826" y="324800"/>
                  </a:lnTo>
                  <a:lnTo>
                    <a:pt x="81505" y="308130"/>
                  </a:lnTo>
                  <a:lnTo>
                    <a:pt x="48196" y="282273"/>
                  </a:lnTo>
                  <a:lnTo>
                    <a:pt x="22464" y="248807"/>
                  </a:lnTo>
                  <a:lnTo>
                    <a:pt x="5877" y="209308"/>
                  </a:lnTo>
                  <a:lnTo>
                    <a:pt x="0" y="165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898005" y="1809750"/>
            <a:ext cx="151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2159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437134"/>
            <a:ext cx="80581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Ex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 understanding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purpose.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Calibri"/>
                <a:cs typeface="Calibri"/>
              </a:rPr>
              <a:t>Take</a:t>
            </a:r>
            <a:r>
              <a:rPr sz="1800" dirty="0">
                <a:latin typeface="Calibri"/>
                <a:cs typeface="Calibri"/>
              </a:rPr>
              <a:t> 4GB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leave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configurations.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04253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Memory(EM)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4GB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Reserved </a:t>
            </a:r>
            <a:r>
              <a:rPr sz="1800" spc="-5" dirty="0">
                <a:latin typeface="Calibri"/>
                <a:cs typeface="Calibri"/>
              </a:rPr>
              <a:t>Memory(RM)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=300MB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Usable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EM-RM=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4GB 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4096MB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300MB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3796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MB</a:t>
            </a:r>
          </a:p>
          <a:p>
            <a:pPr marL="12700" marR="508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spark.memory.fraction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(Fraction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heap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0.75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Spark.memory.storageFraction(Amount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immune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eviction)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0.50</a:t>
            </a:r>
          </a:p>
        </p:txBody>
      </p:sp>
    </p:spTree>
    <p:extLst>
      <p:ext uri="{BB962C8B-B14F-4D97-AF65-F5344CB8AC3E}">
        <p14:creationId xmlns:p14="http://schemas.microsoft.com/office/powerpoint/2010/main" val="2508095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5564" y="537972"/>
            <a:ext cx="5424170" cy="3400425"/>
            <a:chOff x="1845564" y="537972"/>
            <a:chExt cx="5424170" cy="3400425"/>
          </a:xfrm>
        </p:grpSpPr>
        <p:sp>
          <p:nvSpPr>
            <p:cNvPr id="3" name="object 3"/>
            <p:cNvSpPr/>
            <p:nvPr/>
          </p:nvSpPr>
          <p:spPr>
            <a:xfrm>
              <a:off x="1851660" y="544068"/>
              <a:ext cx="5412105" cy="3388360"/>
            </a:xfrm>
            <a:custGeom>
              <a:avLst/>
              <a:gdLst/>
              <a:ahLst/>
              <a:cxnLst/>
              <a:rect l="l" t="t" r="r" b="b"/>
              <a:pathLst>
                <a:path w="5412105" h="3388360">
                  <a:moveTo>
                    <a:pt x="5411724" y="0"/>
                  </a:moveTo>
                  <a:lnTo>
                    <a:pt x="0" y="0"/>
                  </a:lnTo>
                  <a:lnTo>
                    <a:pt x="0" y="3387852"/>
                  </a:lnTo>
                  <a:lnTo>
                    <a:pt x="5411724" y="3387852"/>
                  </a:lnTo>
                  <a:lnTo>
                    <a:pt x="54117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51660" y="544068"/>
              <a:ext cx="5412105" cy="3388360"/>
            </a:xfrm>
            <a:custGeom>
              <a:avLst/>
              <a:gdLst/>
              <a:ahLst/>
              <a:cxnLst/>
              <a:rect l="l" t="t" r="r" b="b"/>
              <a:pathLst>
                <a:path w="5412105" h="3388360">
                  <a:moveTo>
                    <a:pt x="0" y="3387852"/>
                  </a:moveTo>
                  <a:lnTo>
                    <a:pt x="5411724" y="3387852"/>
                  </a:lnTo>
                  <a:lnTo>
                    <a:pt x="5411724" y="0"/>
                  </a:lnTo>
                  <a:lnTo>
                    <a:pt x="0" y="0"/>
                  </a:lnTo>
                  <a:lnTo>
                    <a:pt x="0" y="338785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053208" y="525526"/>
            <a:ext cx="28994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i="1" spc="-15" dirty="0">
                <a:latin typeface="Calibri"/>
                <a:cs typeface="Calibri"/>
              </a:rPr>
              <a:t>Spark.executor.memory</a:t>
            </a:r>
            <a:r>
              <a:rPr sz="1300" i="1" spc="1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=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4GB</a:t>
            </a:r>
            <a:r>
              <a:rPr sz="1300" i="1" spc="2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=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FF0000"/>
                </a:solidFill>
                <a:latin typeface="Calibri"/>
                <a:cs typeface="Calibri"/>
              </a:rPr>
              <a:t>4096</a:t>
            </a:r>
            <a:r>
              <a:rPr sz="1500" b="1" i="1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i="1" dirty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2516" y="4081271"/>
            <a:ext cx="5420995" cy="733425"/>
          </a:xfrm>
          <a:prstGeom prst="rect">
            <a:avLst/>
          </a:prstGeom>
          <a:solidFill>
            <a:srgbClr val="DAE2F3"/>
          </a:solidFill>
          <a:ln w="12192">
            <a:solidFill>
              <a:srgbClr val="41709C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339725">
              <a:lnSpc>
                <a:spcPct val="100000"/>
              </a:lnSpc>
              <a:spcBef>
                <a:spcPts val="280"/>
              </a:spcBef>
            </a:pPr>
            <a:r>
              <a:rPr sz="1500" spc="-5" dirty="0">
                <a:latin typeface="Calibri"/>
                <a:cs typeface="Calibri"/>
              </a:rPr>
              <a:t>Overhead</a:t>
            </a:r>
            <a:endParaRPr sz="1500">
              <a:latin typeface="Calibri"/>
              <a:cs typeface="Calibri"/>
            </a:endParaRPr>
          </a:p>
          <a:p>
            <a:pPr marL="339725">
              <a:lnSpc>
                <a:spcPts val="1555"/>
              </a:lnSpc>
              <a:spcBef>
                <a:spcPts val="15"/>
              </a:spcBef>
            </a:pPr>
            <a:r>
              <a:rPr sz="1300" i="1" spc="-10" dirty="0">
                <a:latin typeface="Calibri"/>
                <a:cs typeface="Calibri"/>
              </a:rPr>
              <a:t>spark.executor.memoryOverhead</a:t>
            </a:r>
            <a:endParaRPr sz="1300">
              <a:latin typeface="Calibri"/>
              <a:cs typeface="Calibri"/>
            </a:endParaRPr>
          </a:p>
          <a:p>
            <a:pPr marL="339725">
              <a:lnSpc>
                <a:spcPts val="1795"/>
              </a:lnSpc>
            </a:pPr>
            <a:r>
              <a:rPr sz="1300" i="1" spc="-5" dirty="0">
                <a:latin typeface="Calibri"/>
                <a:cs typeface="Calibri"/>
              </a:rPr>
              <a:t>10% </a:t>
            </a:r>
            <a:r>
              <a:rPr sz="1300" i="1" spc="-10" dirty="0">
                <a:latin typeface="Calibri"/>
                <a:cs typeface="Calibri"/>
              </a:rPr>
              <a:t>or</a:t>
            </a:r>
            <a:r>
              <a:rPr sz="1300" i="1" spc="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a</a:t>
            </a:r>
            <a:r>
              <a:rPr sz="1300" i="1" spc="-1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minimum 384MB</a:t>
            </a:r>
            <a:r>
              <a:rPr sz="1300" i="1" spc="2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=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500" b="1" i="1" spc="-5" dirty="0">
                <a:solidFill>
                  <a:srgbClr val="FF0000"/>
                </a:solidFill>
                <a:latin typeface="Calibri"/>
                <a:cs typeface="Calibri"/>
              </a:rPr>
              <a:t>409.6</a:t>
            </a:r>
            <a:r>
              <a:rPr sz="1500" b="1" i="1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00" b="1" i="1" dirty="0">
                <a:solidFill>
                  <a:srgbClr val="FF0000"/>
                </a:solidFill>
                <a:latin typeface="Calibri"/>
                <a:cs typeface="Calibri"/>
              </a:rPr>
              <a:t>MB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967483" y="1062227"/>
          <a:ext cx="5139690" cy="2767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0480"/>
                <a:gridCol w="2569210"/>
              </a:tblGrid>
              <a:tr h="1822703"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300" spc="-5" dirty="0">
                          <a:latin typeface="Calibri"/>
                          <a:cs typeface="Calibri"/>
                        </a:rPr>
                        <a:t>Spark</a:t>
                      </a:r>
                      <a:r>
                        <a:rPr sz="13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latin typeface="Calibri"/>
                          <a:cs typeface="Calibri"/>
                        </a:rPr>
                        <a:t>Memory</a:t>
                      </a:r>
                      <a:endParaRPr sz="13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5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08915" marR="9620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Usable Memory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rk.mem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.fr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cti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100" i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08915">
                        <a:lnSpc>
                          <a:spcPts val="1770"/>
                        </a:lnSpc>
                      </a:pPr>
                      <a:r>
                        <a:rPr sz="1100" i="1" spc="-5" dirty="0">
                          <a:latin typeface="Calibri"/>
                          <a:cs typeface="Calibri"/>
                        </a:rPr>
                        <a:t>(1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spark.memory.storageFraction</a:t>
                      </a:r>
                      <a:r>
                        <a:rPr sz="1500" i="1" spc="-5" dirty="0">
                          <a:latin typeface="Calibri"/>
                          <a:cs typeface="Calibri"/>
                        </a:rPr>
                        <a:t>)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1500" i="1" spc="-5" dirty="0">
                          <a:latin typeface="Calibri"/>
                          <a:cs typeface="Calibri"/>
                        </a:rPr>
                        <a:t>=3796</a:t>
                      </a:r>
                      <a:r>
                        <a:rPr sz="15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i="1" spc="-5" dirty="0">
                          <a:latin typeface="Calibri"/>
                          <a:cs typeface="Calibri"/>
                        </a:rPr>
                        <a:t>0.75</a:t>
                      </a:r>
                      <a:r>
                        <a:rPr sz="15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5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i="1" spc="-5" dirty="0">
                          <a:latin typeface="Calibri"/>
                          <a:cs typeface="Calibri"/>
                        </a:rPr>
                        <a:t>0.5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208915">
                        <a:lnSpc>
                          <a:spcPct val="100000"/>
                        </a:lnSpc>
                      </a:pPr>
                      <a:r>
                        <a:rPr sz="15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5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i="1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1423.5</a:t>
                      </a:r>
                      <a:r>
                        <a:rPr sz="1500" b="1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38100">
                      <a:solidFill>
                        <a:srgbClr val="843B0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352425">
                        <a:lnSpc>
                          <a:spcPct val="100000"/>
                        </a:lnSpc>
                      </a:pPr>
                      <a:r>
                        <a:rPr sz="1500" spc="-15" dirty="0">
                          <a:latin typeface="Calibri"/>
                          <a:cs typeface="Calibri"/>
                        </a:rPr>
                        <a:t>Storage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Memory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352425" marR="4648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Usable Memory 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spark.memory.fraction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 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spark.memory.storageFraction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52425">
                        <a:lnSpc>
                          <a:spcPts val="1305"/>
                        </a:lnSpc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=3796</a:t>
                      </a:r>
                      <a:r>
                        <a:rPr sz="1100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0.75</a:t>
                      </a:r>
                      <a:r>
                        <a:rPr sz="1100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0.5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52425">
                        <a:lnSpc>
                          <a:spcPts val="1785"/>
                        </a:lnSpc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1423.5</a:t>
                      </a:r>
                      <a:r>
                        <a:rPr sz="1500" b="1" i="1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MB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843B0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9050">
                      <a:solidFill>
                        <a:srgbClr val="41709C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3316">
                <a:tc gridSpan="2">
                  <a:txBody>
                    <a:bodyPr/>
                    <a:lstStyle/>
                    <a:p>
                      <a:pPr marL="92075">
                        <a:lnSpc>
                          <a:spcPts val="1745"/>
                        </a:lnSpc>
                        <a:spcBef>
                          <a:spcPts val="1275"/>
                        </a:spcBef>
                      </a:pPr>
                      <a:r>
                        <a:rPr sz="2250" baseline="-555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2250" spc="15" baseline="-55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50" baseline="-5555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250" spc="300" baseline="-55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(Usable</a:t>
                      </a:r>
                      <a:r>
                        <a:rPr sz="11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1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(1</a:t>
                      </a:r>
                      <a:r>
                        <a:rPr sz="1100" i="1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spark.memory.fraction))</a:t>
                      </a:r>
                      <a:r>
                        <a:rPr sz="1100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3796</a:t>
                      </a:r>
                      <a:r>
                        <a:rPr sz="1100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(1-0.75)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877820">
                        <a:lnSpc>
                          <a:spcPts val="1745"/>
                        </a:lnSpc>
                      </a:pPr>
                      <a:r>
                        <a:rPr sz="1100" i="1" dirty="0">
                          <a:latin typeface="Calibri"/>
                          <a:cs typeface="Calibri"/>
                        </a:rPr>
                        <a:t>=3796</a:t>
                      </a:r>
                      <a:r>
                        <a:rPr sz="1100" i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100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0.25 </a:t>
                      </a:r>
                      <a:r>
                        <a:rPr sz="1100" i="1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i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949</a:t>
                      </a:r>
                      <a:r>
                        <a:rPr sz="1500" b="1" i="1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MB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16192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905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ACB8C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21563"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2250" spc="-7" baseline="-11111" dirty="0">
                          <a:latin typeface="Calibri"/>
                          <a:cs typeface="Calibri"/>
                        </a:rPr>
                        <a:t>Reserved</a:t>
                      </a:r>
                      <a:r>
                        <a:rPr sz="2250" spc="7" baseline="-111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50" baseline="-1111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2250" spc="179" baseline="-1111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i="1" spc="-5" dirty="0">
                          <a:latin typeface="Calibri"/>
                          <a:cs typeface="Calibri"/>
                        </a:rPr>
                        <a:t>(reserved_system_memory_bytes</a:t>
                      </a:r>
                      <a:r>
                        <a:rPr sz="1300" i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i="1" spc="-5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300" i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300MB</a:t>
                      </a:r>
                      <a:r>
                        <a:rPr sz="1300" i="1" spc="-5" dirty="0">
                          <a:latin typeface="Calibri"/>
                          <a:cs typeface="Calibri"/>
                        </a:rPr>
                        <a:t>)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507D31"/>
                      </a:solidFill>
                      <a:prstDash val="solid"/>
                    </a:lnL>
                    <a:lnR w="12700">
                      <a:solidFill>
                        <a:srgbClr val="507D31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lnB w="12700">
                      <a:solidFill>
                        <a:srgbClr val="507D31"/>
                      </a:solidFill>
                      <a:prstDash val="solid"/>
                    </a:lnB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7373873" y="1055369"/>
            <a:ext cx="222885" cy="2456815"/>
          </a:xfrm>
          <a:custGeom>
            <a:avLst/>
            <a:gdLst/>
            <a:ahLst/>
            <a:cxnLst/>
            <a:rect l="l" t="t" r="r" b="b"/>
            <a:pathLst>
              <a:path w="222884" h="2456815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1"/>
                </a:lnTo>
                <a:lnTo>
                  <a:pt x="111251" y="1209802"/>
                </a:lnTo>
                <a:lnTo>
                  <a:pt x="119991" y="1217039"/>
                </a:lnTo>
                <a:lnTo>
                  <a:pt x="143827" y="1222930"/>
                </a:lnTo>
                <a:lnTo>
                  <a:pt x="179189" y="1226893"/>
                </a:lnTo>
                <a:lnTo>
                  <a:pt x="222503" y="1228343"/>
                </a:lnTo>
                <a:lnTo>
                  <a:pt x="179189" y="1229794"/>
                </a:lnTo>
                <a:lnTo>
                  <a:pt x="143827" y="1233757"/>
                </a:lnTo>
                <a:lnTo>
                  <a:pt x="119991" y="1239648"/>
                </a:lnTo>
                <a:lnTo>
                  <a:pt x="111251" y="1246885"/>
                </a:lnTo>
                <a:lnTo>
                  <a:pt x="111251" y="2438145"/>
                </a:lnTo>
                <a:lnTo>
                  <a:pt x="102512" y="2445383"/>
                </a:lnTo>
                <a:lnTo>
                  <a:pt x="78676" y="2451274"/>
                </a:lnTo>
                <a:lnTo>
                  <a:pt x="43314" y="2455237"/>
                </a:lnTo>
                <a:lnTo>
                  <a:pt x="0" y="2456688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663942" y="1473200"/>
            <a:ext cx="215900" cy="126174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dirty="0">
                <a:latin typeface="Calibri"/>
                <a:cs typeface="Calibri"/>
              </a:rPr>
              <a:t>Usable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056626" y="1034033"/>
            <a:ext cx="222885" cy="2775585"/>
          </a:xfrm>
          <a:custGeom>
            <a:avLst/>
            <a:gdLst/>
            <a:ahLst/>
            <a:cxnLst/>
            <a:rect l="l" t="t" r="r" b="b"/>
            <a:pathLst>
              <a:path w="222884" h="2775585">
                <a:moveTo>
                  <a:pt x="0" y="0"/>
                </a:moveTo>
                <a:lnTo>
                  <a:pt x="43314" y="1450"/>
                </a:lnTo>
                <a:lnTo>
                  <a:pt x="78676" y="5413"/>
                </a:lnTo>
                <a:lnTo>
                  <a:pt x="102512" y="11304"/>
                </a:lnTo>
                <a:lnTo>
                  <a:pt x="111251" y="18541"/>
                </a:lnTo>
                <a:lnTo>
                  <a:pt x="111251" y="1369060"/>
                </a:lnTo>
                <a:lnTo>
                  <a:pt x="119991" y="1376297"/>
                </a:lnTo>
                <a:lnTo>
                  <a:pt x="143827" y="1382188"/>
                </a:lnTo>
                <a:lnTo>
                  <a:pt x="179189" y="1386151"/>
                </a:lnTo>
                <a:lnTo>
                  <a:pt x="222503" y="1387602"/>
                </a:lnTo>
                <a:lnTo>
                  <a:pt x="179189" y="1389052"/>
                </a:lnTo>
                <a:lnTo>
                  <a:pt x="143827" y="1393015"/>
                </a:lnTo>
                <a:lnTo>
                  <a:pt x="119991" y="1398906"/>
                </a:lnTo>
                <a:lnTo>
                  <a:pt x="111251" y="1406143"/>
                </a:lnTo>
                <a:lnTo>
                  <a:pt x="111251" y="2756661"/>
                </a:lnTo>
                <a:lnTo>
                  <a:pt x="102512" y="2763899"/>
                </a:lnTo>
                <a:lnTo>
                  <a:pt x="78676" y="2769790"/>
                </a:lnTo>
                <a:lnTo>
                  <a:pt x="43314" y="2773753"/>
                </a:lnTo>
                <a:lnTo>
                  <a:pt x="0" y="2775204"/>
                </a:lnTo>
              </a:path>
            </a:pathLst>
          </a:custGeom>
          <a:ln w="28956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39277" y="1473200"/>
            <a:ext cx="215900" cy="14103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525"/>
              </a:lnSpc>
            </a:pPr>
            <a:r>
              <a:rPr sz="1500" spc="-10" dirty="0">
                <a:latin typeface="Calibri"/>
                <a:cs typeface="Calibri"/>
              </a:rPr>
              <a:t>Executor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Memory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2516" y="4936235"/>
            <a:ext cx="5420995" cy="733425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14300" marR="3484879">
              <a:lnSpc>
                <a:spcPct val="100000"/>
              </a:lnSpc>
              <a:spcBef>
                <a:spcPts val="309"/>
              </a:spcBef>
            </a:pPr>
            <a:r>
              <a:rPr sz="1500" spc="-10" dirty="0">
                <a:latin typeface="Calibri"/>
                <a:cs typeface="Calibri"/>
              </a:rPr>
              <a:t>Off-Heap 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spark.memory.offHeap.size </a:t>
            </a:r>
            <a:r>
              <a:rPr sz="1300" i="1" spc="-280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It</a:t>
            </a:r>
            <a:r>
              <a:rPr sz="1300" i="1" spc="5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is</a:t>
            </a:r>
            <a:r>
              <a:rPr sz="1300" i="1" dirty="0">
                <a:latin typeface="Calibri"/>
                <a:cs typeface="Calibri"/>
              </a:rPr>
              <a:t> </a:t>
            </a:r>
            <a:r>
              <a:rPr sz="1300" i="1" spc="-5" dirty="0">
                <a:latin typeface="Calibri"/>
                <a:cs typeface="Calibri"/>
              </a:rPr>
              <a:t>disabled</a:t>
            </a:r>
            <a:r>
              <a:rPr sz="1300" i="1" spc="-30" dirty="0">
                <a:latin typeface="Calibri"/>
                <a:cs typeface="Calibri"/>
              </a:rPr>
              <a:t> </a:t>
            </a:r>
            <a:r>
              <a:rPr sz="1300" i="1" spc="-10" dirty="0">
                <a:latin typeface="Calibri"/>
                <a:cs typeface="Calibri"/>
              </a:rPr>
              <a:t>by</a:t>
            </a:r>
            <a:r>
              <a:rPr sz="1300" i="1" spc="-5" dirty="0">
                <a:latin typeface="Calibri"/>
                <a:cs typeface="Calibri"/>
              </a:rPr>
              <a:t> default.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991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59607" y="885444"/>
            <a:ext cx="1781810" cy="3512820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35451" y="1412747"/>
            <a:ext cx="1283335" cy="39624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51460">
              <a:lnSpc>
                <a:spcPct val="100000"/>
              </a:lnSpc>
              <a:spcBef>
                <a:spcPts val="56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9167" y="3084576"/>
            <a:ext cx="1282065" cy="36131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430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1453" y="3531870"/>
            <a:ext cx="1283335" cy="666115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202565" marR="196215" indent="222250">
              <a:lnSpc>
                <a:spcPct val="100000"/>
              </a:lnSpc>
              <a:spcBef>
                <a:spcPts val="720"/>
              </a:spcBef>
            </a:pPr>
            <a:r>
              <a:rPr sz="1500" spc="-5" dirty="0">
                <a:latin typeface="Calibri"/>
                <a:cs typeface="Calibri"/>
              </a:rPr>
              <a:t>Spark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ppl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ca</a:t>
            </a:r>
            <a:r>
              <a:rPr sz="1500" dirty="0">
                <a:latin typeface="Calibri"/>
                <a:cs typeface="Calibri"/>
              </a:rPr>
              <a:t>ti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7223" y="404876"/>
            <a:ext cx="2853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Driver in </a:t>
            </a:r>
            <a:r>
              <a:rPr sz="1800" b="0" spc="-10" dirty="0">
                <a:latin typeface="Calibri"/>
                <a:cs typeface="Calibri"/>
              </a:rPr>
              <a:t>Cluster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deploy</a:t>
            </a:r>
            <a:r>
              <a:rPr sz="1800" b="0" spc="-5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2692" y="1906523"/>
            <a:ext cx="1839595" cy="609600"/>
          </a:xfrm>
          <a:prstGeom prst="rect">
            <a:avLst/>
          </a:prstGeom>
          <a:solidFill>
            <a:srgbClr val="ECECEC"/>
          </a:solidFill>
          <a:ln w="12191">
            <a:solidFill>
              <a:srgbClr val="41709C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210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42922" y="2161413"/>
            <a:ext cx="917575" cy="88265"/>
          </a:xfrm>
          <a:custGeom>
            <a:avLst/>
            <a:gdLst/>
            <a:ahLst/>
            <a:cxnLst/>
            <a:rect l="l" t="t" r="r" b="b"/>
            <a:pathLst>
              <a:path w="917575" h="88264">
                <a:moveTo>
                  <a:pt x="75564" y="12064"/>
                </a:moveTo>
                <a:lnTo>
                  <a:pt x="0" y="51308"/>
                </a:lnTo>
                <a:lnTo>
                  <a:pt x="76834" y="88264"/>
                </a:lnTo>
                <a:lnTo>
                  <a:pt x="76367" y="60198"/>
                </a:lnTo>
                <a:lnTo>
                  <a:pt x="63626" y="60198"/>
                </a:lnTo>
                <a:lnTo>
                  <a:pt x="63372" y="40386"/>
                </a:lnTo>
                <a:lnTo>
                  <a:pt x="76033" y="40188"/>
                </a:lnTo>
                <a:lnTo>
                  <a:pt x="75564" y="12064"/>
                </a:lnTo>
                <a:close/>
              </a:path>
              <a:path w="917575" h="88264">
                <a:moveTo>
                  <a:pt x="898584" y="28066"/>
                </a:moveTo>
                <a:lnTo>
                  <a:pt x="853439" y="28066"/>
                </a:lnTo>
                <a:lnTo>
                  <a:pt x="853694" y="47878"/>
                </a:lnTo>
                <a:lnTo>
                  <a:pt x="841033" y="48076"/>
                </a:lnTo>
                <a:lnTo>
                  <a:pt x="841501" y="76200"/>
                </a:lnTo>
                <a:lnTo>
                  <a:pt x="917066" y="36957"/>
                </a:lnTo>
                <a:lnTo>
                  <a:pt x="898584" y="28066"/>
                </a:lnTo>
                <a:close/>
              </a:path>
              <a:path w="917575" h="88264">
                <a:moveTo>
                  <a:pt x="76033" y="40188"/>
                </a:moveTo>
                <a:lnTo>
                  <a:pt x="63372" y="40386"/>
                </a:lnTo>
                <a:lnTo>
                  <a:pt x="63626" y="60198"/>
                </a:lnTo>
                <a:lnTo>
                  <a:pt x="76363" y="59999"/>
                </a:lnTo>
                <a:lnTo>
                  <a:pt x="76033" y="40188"/>
                </a:lnTo>
                <a:close/>
              </a:path>
              <a:path w="917575" h="88264">
                <a:moveTo>
                  <a:pt x="76363" y="59999"/>
                </a:moveTo>
                <a:lnTo>
                  <a:pt x="63626" y="60198"/>
                </a:lnTo>
                <a:lnTo>
                  <a:pt x="76367" y="60198"/>
                </a:lnTo>
                <a:lnTo>
                  <a:pt x="76363" y="59999"/>
                </a:lnTo>
                <a:close/>
              </a:path>
              <a:path w="917575" h="88264">
                <a:moveTo>
                  <a:pt x="840703" y="28265"/>
                </a:moveTo>
                <a:lnTo>
                  <a:pt x="76033" y="40188"/>
                </a:lnTo>
                <a:lnTo>
                  <a:pt x="76363" y="59999"/>
                </a:lnTo>
                <a:lnTo>
                  <a:pt x="841033" y="48076"/>
                </a:lnTo>
                <a:lnTo>
                  <a:pt x="840703" y="28265"/>
                </a:lnTo>
                <a:close/>
              </a:path>
              <a:path w="917575" h="88264">
                <a:moveTo>
                  <a:pt x="853439" y="28066"/>
                </a:moveTo>
                <a:lnTo>
                  <a:pt x="840703" y="28265"/>
                </a:lnTo>
                <a:lnTo>
                  <a:pt x="841033" y="48076"/>
                </a:lnTo>
                <a:lnTo>
                  <a:pt x="853694" y="47878"/>
                </a:lnTo>
                <a:lnTo>
                  <a:pt x="853439" y="28066"/>
                </a:lnTo>
                <a:close/>
              </a:path>
              <a:path w="917575" h="88264">
                <a:moveTo>
                  <a:pt x="840232" y="0"/>
                </a:moveTo>
                <a:lnTo>
                  <a:pt x="840703" y="28265"/>
                </a:lnTo>
                <a:lnTo>
                  <a:pt x="853439" y="28066"/>
                </a:lnTo>
                <a:lnTo>
                  <a:pt x="898584" y="28066"/>
                </a:lnTo>
                <a:lnTo>
                  <a:pt x="8402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182611" y="850391"/>
            <a:ext cx="1914525" cy="4468495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07223" y="1560575"/>
            <a:ext cx="1283335" cy="3556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40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2923" y="3192779"/>
            <a:ext cx="1557655" cy="1813560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69850" rIns="0" bIns="0" rtlCol="0">
            <a:spAutoFit/>
          </a:bodyPr>
          <a:lstStyle/>
          <a:p>
            <a:pPr marL="495934">
              <a:lnSpc>
                <a:spcPct val="100000"/>
              </a:lnSpc>
              <a:spcBef>
                <a:spcPts val="550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9530" y="4277105"/>
            <a:ext cx="1130935" cy="527685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22860" rIns="0" bIns="0" rtlCol="0">
            <a:spAutoFit/>
          </a:bodyPr>
          <a:lstStyle/>
          <a:p>
            <a:pPr marL="127000" marR="119380" indent="222250">
              <a:lnSpc>
                <a:spcPct val="100000"/>
              </a:lnSpc>
              <a:spcBef>
                <a:spcPts val="180"/>
              </a:spcBef>
            </a:pPr>
            <a:r>
              <a:rPr sz="1500" spc="-5" dirty="0">
                <a:latin typeface="Calibri"/>
                <a:cs typeface="Calibri"/>
              </a:rPr>
              <a:t>Spark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ppl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ca</a:t>
            </a:r>
            <a:r>
              <a:rPr sz="1500" dirty="0">
                <a:latin typeface="Calibri"/>
                <a:cs typeface="Calibri"/>
              </a:rPr>
              <a:t>ti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68768" y="3665220"/>
            <a:ext cx="1130935" cy="46672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264795" marR="255904" indent="85090">
              <a:lnSpc>
                <a:spcPts val="1800"/>
              </a:lnSpc>
              <a:spcBef>
                <a:spcPts val="5"/>
              </a:spcBef>
            </a:pPr>
            <a:r>
              <a:rPr sz="1500" spc="-5" dirty="0">
                <a:latin typeface="Calibri"/>
                <a:cs typeface="Calibri"/>
              </a:rPr>
              <a:t>Spark </a:t>
            </a:r>
            <a:r>
              <a:rPr sz="1500" dirty="0">
                <a:latin typeface="Calibri"/>
                <a:cs typeface="Calibri"/>
              </a:rPr>
              <a:t> C</a:t>
            </a:r>
            <a:r>
              <a:rPr sz="1500" spc="-5" dirty="0">
                <a:latin typeface="Calibri"/>
                <a:cs typeface="Calibri"/>
              </a:rPr>
              <a:t>o</a:t>
            </a:r>
            <a:r>
              <a:rPr sz="1500" spc="-10" dirty="0">
                <a:latin typeface="Calibri"/>
                <a:cs typeface="Calibri"/>
              </a:rPr>
              <a:t>n</a:t>
            </a:r>
            <a:r>
              <a:rPr sz="1500" spc="-15" dirty="0">
                <a:latin typeface="Calibri"/>
                <a:cs typeface="Calibri"/>
              </a:rPr>
              <a:t>t</a:t>
            </a:r>
            <a:r>
              <a:rPr sz="1500" spc="-30" dirty="0">
                <a:latin typeface="Calibri"/>
                <a:cs typeface="Calibri"/>
              </a:rPr>
              <a:t>e</a:t>
            </a:r>
            <a:r>
              <a:rPr sz="1500" spc="-5" dirty="0">
                <a:latin typeface="Calibri"/>
                <a:cs typeface="Calibri"/>
              </a:rPr>
              <a:t>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6804" y="441197"/>
            <a:ext cx="2740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Driver in Client</a:t>
            </a:r>
            <a:r>
              <a:rPr sz="1800" spc="-10" dirty="0">
                <a:latin typeface="Calibri"/>
                <a:cs typeface="Calibri"/>
              </a:rPr>
              <a:t> deploy</a:t>
            </a:r>
            <a:r>
              <a:rPr sz="1800" dirty="0">
                <a:latin typeface="Calibri"/>
                <a:cs typeface="Calibri"/>
              </a:rPr>
              <a:t> mode: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35451" y="2346960"/>
            <a:ext cx="1283335" cy="3873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530"/>
              </a:spcBef>
            </a:pPr>
            <a:r>
              <a:rPr sz="1500" spc="-10" dirty="0">
                <a:latin typeface="Calibri"/>
                <a:cs typeface="Calibri"/>
              </a:rPr>
              <a:t>Off-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35451" y="1866900"/>
            <a:ext cx="1283335" cy="3886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62255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latin typeface="Calibri"/>
                <a:cs typeface="Calibri"/>
              </a:rPr>
              <a:t>Overhead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07223" y="2517648"/>
            <a:ext cx="1283335" cy="3873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530"/>
              </a:spcBef>
            </a:pPr>
            <a:r>
              <a:rPr sz="1500" spc="-10" dirty="0">
                <a:latin typeface="Calibri"/>
                <a:cs typeface="Calibri"/>
              </a:rPr>
              <a:t>Off-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7223" y="2016251"/>
            <a:ext cx="1283335" cy="3886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535"/>
              </a:spcBef>
            </a:pPr>
            <a:r>
              <a:rPr sz="1500" spc="-5" dirty="0">
                <a:latin typeface="Calibri"/>
                <a:cs typeface="Calibri"/>
              </a:rPr>
              <a:t>Overhead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450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4520" y="1434083"/>
            <a:ext cx="7790815" cy="221615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Times New Roman"/>
              <a:cs typeface="Times New Roman"/>
            </a:endParaRPr>
          </a:p>
          <a:p>
            <a:pPr marL="828675">
              <a:lnSpc>
                <a:spcPct val="100000"/>
              </a:lnSpc>
            </a:pPr>
            <a:r>
              <a:rPr sz="4800" b="0" spc="-35" dirty="0">
                <a:latin typeface="Calibri"/>
                <a:cs typeface="Calibri"/>
              </a:rPr>
              <a:t>Executors</a:t>
            </a:r>
            <a:r>
              <a:rPr sz="4800" b="0" spc="-5" dirty="0">
                <a:latin typeface="Calibri"/>
                <a:cs typeface="Calibri"/>
              </a:rPr>
              <a:t> </a:t>
            </a:r>
            <a:r>
              <a:rPr sz="4800" b="0" spc="-15" dirty="0">
                <a:latin typeface="Calibri"/>
                <a:cs typeface="Calibri"/>
              </a:rPr>
              <a:t>Configurations</a:t>
            </a:r>
            <a:endParaRPr sz="4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997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4950" y="437133"/>
            <a:ext cx="6631940" cy="2971165"/>
            <a:chOff x="2774950" y="437133"/>
            <a:chExt cx="6631940" cy="2971165"/>
          </a:xfrm>
        </p:grpSpPr>
        <p:sp>
          <p:nvSpPr>
            <p:cNvPr id="3" name="object 3"/>
            <p:cNvSpPr/>
            <p:nvPr/>
          </p:nvSpPr>
          <p:spPr>
            <a:xfrm>
              <a:off x="2781300" y="443483"/>
              <a:ext cx="6619240" cy="2958465"/>
            </a:xfrm>
            <a:custGeom>
              <a:avLst/>
              <a:gdLst/>
              <a:ahLst/>
              <a:cxnLst/>
              <a:rect l="l" t="t" r="r" b="b"/>
              <a:pathLst>
                <a:path w="6619240" h="2958465">
                  <a:moveTo>
                    <a:pt x="6618732" y="0"/>
                  </a:moveTo>
                  <a:lnTo>
                    <a:pt x="0" y="0"/>
                  </a:lnTo>
                  <a:lnTo>
                    <a:pt x="0" y="2958084"/>
                  </a:lnTo>
                  <a:lnTo>
                    <a:pt x="6618732" y="2958084"/>
                  </a:lnTo>
                  <a:lnTo>
                    <a:pt x="66187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81300" y="443483"/>
              <a:ext cx="6619240" cy="2958465"/>
            </a:xfrm>
            <a:custGeom>
              <a:avLst/>
              <a:gdLst/>
              <a:ahLst/>
              <a:cxnLst/>
              <a:rect l="l" t="t" r="r" b="b"/>
              <a:pathLst>
                <a:path w="6619240" h="2958465">
                  <a:moveTo>
                    <a:pt x="0" y="2958084"/>
                  </a:moveTo>
                  <a:lnTo>
                    <a:pt x="6618732" y="2958084"/>
                  </a:lnTo>
                  <a:lnTo>
                    <a:pt x="6618732" y="0"/>
                  </a:lnTo>
                  <a:lnTo>
                    <a:pt x="0" y="0"/>
                  </a:lnTo>
                  <a:lnTo>
                    <a:pt x="0" y="295808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82340" y="923543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2334767" y="0"/>
                  </a:moveTo>
                  <a:lnTo>
                    <a:pt x="0" y="0"/>
                  </a:lnTo>
                  <a:lnTo>
                    <a:pt x="0" y="1970531"/>
                  </a:lnTo>
                  <a:lnTo>
                    <a:pt x="2334767" y="1970531"/>
                  </a:lnTo>
                  <a:lnTo>
                    <a:pt x="2334767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340" y="923543"/>
              <a:ext cx="2334895" cy="1971039"/>
            </a:xfrm>
            <a:custGeom>
              <a:avLst/>
              <a:gdLst/>
              <a:ahLst/>
              <a:cxnLst/>
              <a:rect l="l" t="t" r="r" b="b"/>
              <a:pathLst>
                <a:path w="2334895" h="1971039">
                  <a:moveTo>
                    <a:pt x="0" y="1970531"/>
                  </a:moveTo>
                  <a:lnTo>
                    <a:pt x="2334767" y="1970531"/>
                  </a:lnTo>
                  <a:lnTo>
                    <a:pt x="2334767" y="0"/>
                  </a:lnTo>
                  <a:lnTo>
                    <a:pt x="0" y="0"/>
                  </a:lnTo>
                  <a:lnTo>
                    <a:pt x="0" y="197053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07035" y="3723208"/>
            <a:ext cx="1083754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b="1" spc="-10" dirty="0">
                <a:latin typeface="Calibri"/>
                <a:cs typeface="Calibri"/>
              </a:rPr>
              <a:t>Executors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Cores: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spc="-15" dirty="0">
                <a:latin typeface="Calibri"/>
                <a:cs typeface="Calibri"/>
              </a:rPr>
              <a:t>Executors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worker/data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charge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running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tasks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job.</a:t>
            </a:r>
            <a:endParaRPr sz="1800" dirty="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Each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comprises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JVM.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at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beginning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spark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lifetime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spark job.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After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run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assigned </a:t>
            </a:r>
            <a:r>
              <a:rPr sz="1800" spc="-10" dirty="0">
                <a:latin typeface="Calibri"/>
                <a:cs typeface="Calibri"/>
              </a:rPr>
              <a:t>task, </a:t>
            </a: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send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0" dirty="0">
                <a:latin typeface="Calibri"/>
                <a:cs typeface="Calibri"/>
              </a:rPr>
              <a:t>driver.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They</a:t>
            </a:r>
            <a:r>
              <a:rPr sz="1800" dirty="0">
                <a:latin typeface="Calibri"/>
                <a:cs typeface="Calibri"/>
              </a:rPr>
              <a:t> also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in-memory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storage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RDDs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cached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programs.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Each </a:t>
            </a:r>
            <a:r>
              <a:rPr sz="1800" spc="-15" dirty="0">
                <a:latin typeface="Calibri"/>
                <a:cs typeface="Calibri"/>
              </a:rPr>
              <a:t>worker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 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cores.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"/>
              <a:tabLst>
                <a:tab pos="75692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tasks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parallel,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launch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multiple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cores.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84194" y="923924"/>
            <a:ext cx="7207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13150" y="1474977"/>
            <a:ext cx="933450" cy="601345"/>
            <a:chOff x="3613150" y="1474977"/>
            <a:chExt cx="933450" cy="601345"/>
          </a:xfrm>
        </p:grpSpPr>
        <p:sp>
          <p:nvSpPr>
            <p:cNvPr id="10" name="object 10"/>
            <p:cNvSpPr/>
            <p:nvPr/>
          </p:nvSpPr>
          <p:spPr>
            <a:xfrm>
              <a:off x="3619500" y="1481327"/>
              <a:ext cx="920750" cy="588645"/>
            </a:xfrm>
            <a:custGeom>
              <a:avLst/>
              <a:gdLst/>
              <a:ahLst/>
              <a:cxnLst/>
              <a:rect l="l" t="t" r="r" b="b"/>
              <a:pathLst>
                <a:path w="920750" h="588644">
                  <a:moveTo>
                    <a:pt x="920496" y="0"/>
                  </a:moveTo>
                  <a:lnTo>
                    <a:pt x="0" y="0"/>
                  </a:lnTo>
                  <a:lnTo>
                    <a:pt x="0" y="588263"/>
                  </a:lnTo>
                  <a:lnTo>
                    <a:pt x="920496" y="588263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9500" y="1481327"/>
              <a:ext cx="920750" cy="588645"/>
            </a:xfrm>
            <a:custGeom>
              <a:avLst/>
              <a:gdLst/>
              <a:ahLst/>
              <a:cxnLst/>
              <a:rect l="l" t="t" r="r" b="b"/>
              <a:pathLst>
                <a:path w="920750" h="588644">
                  <a:moveTo>
                    <a:pt x="0" y="588263"/>
                  </a:moveTo>
                  <a:lnTo>
                    <a:pt x="920496" y="588263"/>
                  </a:lnTo>
                  <a:lnTo>
                    <a:pt x="92049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625596" y="1680972"/>
            <a:ext cx="908685" cy="38290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7937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625"/>
              </a:spcBef>
            </a:pPr>
            <a:r>
              <a:rPr sz="1800" b="1" spc="-35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13150" y="1474977"/>
            <a:ext cx="636270" cy="206375"/>
            <a:chOff x="3613150" y="1474977"/>
            <a:chExt cx="636270" cy="206375"/>
          </a:xfrm>
        </p:grpSpPr>
        <p:sp>
          <p:nvSpPr>
            <p:cNvPr id="14" name="object 14"/>
            <p:cNvSpPr/>
            <p:nvPr/>
          </p:nvSpPr>
          <p:spPr>
            <a:xfrm>
              <a:off x="3619500" y="1481327"/>
              <a:ext cx="623570" cy="193675"/>
            </a:xfrm>
            <a:custGeom>
              <a:avLst/>
              <a:gdLst/>
              <a:ahLst/>
              <a:cxnLst/>
              <a:rect l="l" t="t" r="r" b="b"/>
              <a:pathLst>
                <a:path w="623570" h="193675">
                  <a:moveTo>
                    <a:pt x="623315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623315" y="193548"/>
                  </a:lnTo>
                  <a:lnTo>
                    <a:pt x="623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19500" y="1481327"/>
              <a:ext cx="623570" cy="193675"/>
            </a:xfrm>
            <a:custGeom>
              <a:avLst/>
              <a:gdLst/>
              <a:ahLst/>
              <a:cxnLst/>
              <a:rect l="l" t="t" r="r" b="b"/>
              <a:pathLst>
                <a:path w="623570" h="193675">
                  <a:moveTo>
                    <a:pt x="0" y="193548"/>
                  </a:moveTo>
                  <a:lnTo>
                    <a:pt x="623315" y="193548"/>
                  </a:lnTo>
                  <a:lnTo>
                    <a:pt x="623315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33927" y="1472945"/>
            <a:ext cx="395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ore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73752" y="841222"/>
            <a:ext cx="996950" cy="510540"/>
            <a:chOff x="4873752" y="841222"/>
            <a:chExt cx="996950" cy="51054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3752" y="883932"/>
              <a:ext cx="996353" cy="3670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6716" y="841222"/>
              <a:ext cx="807364" cy="51005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3188" y="923543"/>
              <a:ext cx="886967" cy="25907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41721" y="914527"/>
            <a:ext cx="482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</a:t>
            </a:r>
            <a:r>
              <a:rPr sz="1500" spc="5" dirty="0">
                <a:latin typeface="Calibri"/>
                <a:cs typeface="Calibri"/>
              </a:rPr>
              <a:t>h</a:t>
            </a:r>
            <a:r>
              <a:rPr sz="1500" dirty="0">
                <a:latin typeface="Calibri"/>
                <a:cs typeface="Calibri"/>
              </a:rPr>
              <a:t>e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3613403" y="2182367"/>
          <a:ext cx="920750" cy="586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570"/>
                <a:gridCol w="297180"/>
              </a:tblGrid>
              <a:tr h="19354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Core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393191">
                <a:tc grid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4672329" y="1459738"/>
            <a:ext cx="933450" cy="599440"/>
            <a:chOff x="4672329" y="1459738"/>
            <a:chExt cx="933450" cy="599440"/>
          </a:xfrm>
        </p:grpSpPr>
        <p:sp>
          <p:nvSpPr>
            <p:cNvPr id="24" name="object 24"/>
            <p:cNvSpPr/>
            <p:nvPr/>
          </p:nvSpPr>
          <p:spPr>
            <a:xfrm>
              <a:off x="4678679" y="1466088"/>
              <a:ext cx="920750" cy="586740"/>
            </a:xfrm>
            <a:custGeom>
              <a:avLst/>
              <a:gdLst/>
              <a:ahLst/>
              <a:cxnLst/>
              <a:rect l="l" t="t" r="r" b="b"/>
              <a:pathLst>
                <a:path w="920750" h="586739">
                  <a:moveTo>
                    <a:pt x="920496" y="0"/>
                  </a:moveTo>
                  <a:lnTo>
                    <a:pt x="0" y="0"/>
                  </a:lnTo>
                  <a:lnTo>
                    <a:pt x="0" y="586739"/>
                  </a:lnTo>
                  <a:lnTo>
                    <a:pt x="920496" y="586739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678679" y="1466088"/>
              <a:ext cx="920750" cy="586740"/>
            </a:xfrm>
            <a:custGeom>
              <a:avLst/>
              <a:gdLst/>
              <a:ahLst/>
              <a:cxnLst/>
              <a:rect l="l" t="t" r="r" b="b"/>
              <a:pathLst>
                <a:path w="920750" h="586739">
                  <a:moveTo>
                    <a:pt x="0" y="586739"/>
                  </a:moveTo>
                  <a:lnTo>
                    <a:pt x="920496" y="586739"/>
                  </a:lnTo>
                  <a:lnTo>
                    <a:pt x="92049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84776" y="1665732"/>
            <a:ext cx="908685" cy="398145"/>
          </a:xfrm>
          <a:prstGeom prst="rect">
            <a:avLst/>
          </a:prstGeom>
          <a:solidFill>
            <a:srgbClr val="5B9BD4"/>
          </a:solidFill>
        </p:spPr>
        <p:txBody>
          <a:bodyPr vert="horz" wrap="square" lIns="0" tIns="7874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620"/>
              </a:spcBef>
            </a:pPr>
            <a:r>
              <a:rPr sz="1800" b="1" spc="-35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672329" y="1459738"/>
            <a:ext cx="636270" cy="206375"/>
            <a:chOff x="4672329" y="1459738"/>
            <a:chExt cx="636270" cy="206375"/>
          </a:xfrm>
        </p:grpSpPr>
        <p:sp>
          <p:nvSpPr>
            <p:cNvPr id="28" name="object 28"/>
            <p:cNvSpPr/>
            <p:nvPr/>
          </p:nvSpPr>
          <p:spPr>
            <a:xfrm>
              <a:off x="4678679" y="1466088"/>
              <a:ext cx="623570" cy="193675"/>
            </a:xfrm>
            <a:custGeom>
              <a:avLst/>
              <a:gdLst/>
              <a:ahLst/>
              <a:cxnLst/>
              <a:rect l="l" t="t" r="r" b="b"/>
              <a:pathLst>
                <a:path w="623570" h="193675">
                  <a:moveTo>
                    <a:pt x="623315" y="0"/>
                  </a:moveTo>
                  <a:lnTo>
                    <a:pt x="0" y="0"/>
                  </a:lnTo>
                  <a:lnTo>
                    <a:pt x="0" y="193548"/>
                  </a:lnTo>
                  <a:lnTo>
                    <a:pt x="623315" y="193548"/>
                  </a:lnTo>
                  <a:lnTo>
                    <a:pt x="623315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78679" y="1466088"/>
              <a:ext cx="623570" cy="193675"/>
            </a:xfrm>
            <a:custGeom>
              <a:avLst/>
              <a:gdLst/>
              <a:ahLst/>
              <a:cxnLst/>
              <a:rect l="l" t="t" r="r" b="b"/>
              <a:pathLst>
                <a:path w="623570" h="193675">
                  <a:moveTo>
                    <a:pt x="0" y="193548"/>
                  </a:moveTo>
                  <a:lnTo>
                    <a:pt x="623315" y="193548"/>
                  </a:lnTo>
                  <a:lnTo>
                    <a:pt x="623315" y="0"/>
                  </a:lnTo>
                  <a:lnTo>
                    <a:pt x="0" y="0"/>
                  </a:lnTo>
                  <a:lnTo>
                    <a:pt x="0" y="193548"/>
                  </a:lnTo>
                  <a:close/>
                </a:path>
              </a:pathLst>
            </a:custGeom>
            <a:ln w="12192">
              <a:solidFill>
                <a:srgbClr val="AD5A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792726" y="1457706"/>
            <a:ext cx="3956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C</a:t>
            </a:r>
            <a:r>
              <a:rPr sz="1100" dirty="0">
                <a:latin typeface="Calibri"/>
                <a:cs typeface="Calibri"/>
              </a:rPr>
              <a:t>ore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672329" y="2197354"/>
            <a:ext cx="933450" cy="601345"/>
            <a:chOff x="4672329" y="2197354"/>
            <a:chExt cx="933450" cy="601345"/>
          </a:xfrm>
        </p:grpSpPr>
        <p:sp>
          <p:nvSpPr>
            <p:cNvPr id="32" name="object 32"/>
            <p:cNvSpPr/>
            <p:nvPr/>
          </p:nvSpPr>
          <p:spPr>
            <a:xfrm>
              <a:off x="4678680" y="2203703"/>
              <a:ext cx="920750" cy="588645"/>
            </a:xfrm>
            <a:custGeom>
              <a:avLst/>
              <a:gdLst/>
              <a:ahLst/>
              <a:cxnLst/>
              <a:rect l="l" t="t" r="r" b="b"/>
              <a:pathLst>
                <a:path w="920750" h="588644">
                  <a:moveTo>
                    <a:pt x="920496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0" y="588264"/>
                  </a:lnTo>
                  <a:lnTo>
                    <a:pt x="920496" y="588264"/>
                  </a:lnTo>
                  <a:lnTo>
                    <a:pt x="920496" y="178308"/>
                  </a:lnTo>
                  <a:lnTo>
                    <a:pt x="9204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78679" y="2203704"/>
              <a:ext cx="920750" cy="588645"/>
            </a:xfrm>
            <a:custGeom>
              <a:avLst/>
              <a:gdLst/>
              <a:ahLst/>
              <a:cxnLst/>
              <a:rect l="l" t="t" r="r" b="b"/>
              <a:pathLst>
                <a:path w="920750" h="588644">
                  <a:moveTo>
                    <a:pt x="0" y="588263"/>
                  </a:moveTo>
                  <a:lnTo>
                    <a:pt x="920496" y="588263"/>
                  </a:lnTo>
                  <a:lnTo>
                    <a:pt x="920496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684776" y="2470150"/>
            <a:ext cx="908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87823" y="2188464"/>
            <a:ext cx="623570" cy="193675"/>
          </a:xfrm>
          <a:custGeom>
            <a:avLst/>
            <a:gdLst/>
            <a:ahLst/>
            <a:cxnLst/>
            <a:rect l="l" t="t" r="r" b="b"/>
            <a:pathLst>
              <a:path w="623570" h="193675">
                <a:moveTo>
                  <a:pt x="0" y="193548"/>
                </a:moveTo>
                <a:lnTo>
                  <a:pt x="623315" y="193548"/>
                </a:lnTo>
                <a:lnTo>
                  <a:pt x="623315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689347" y="2202179"/>
            <a:ext cx="615950" cy="17399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25730">
              <a:lnSpc>
                <a:spcPts val="1250"/>
              </a:lnSpc>
            </a:pPr>
            <a:r>
              <a:rPr sz="1100" spc="-5" dirty="0">
                <a:latin typeface="Calibri"/>
                <a:cs typeface="Calibri"/>
              </a:rPr>
              <a:t>Core</a:t>
            </a:r>
            <a:r>
              <a:rPr sz="1100" spc="-4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490461" y="940053"/>
            <a:ext cx="2346325" cy="1983739"/>
            <a:chOff x="6490461" y="940053"/>
            <a:chExt cx="2346325" cy="1983739"/>
          </a:xfrm>
        </p:grpSpPr>
        <p:sp>
          <p:nvSpPr>
            <p:cNvPr id="38" name="object 38"/>
            <p:cNvSpPr/>
            <p:nvPr/>
          </p:nvSpPr>
          <p:spPr>
            <a:xfrm>
              <a:off x="6496811" y="946403"/>
              <a:ext cx="2333625" cy="1971039"/>
            </a:xfrm>
            <a:custGeom>
              <a:avLst/>
              <a:gdLst/>
              <a:ahLst/>
              <a:cxnLst/>
              <a:rect l="l" t="t" r="r" b="b"/>
              <a:pathLst>
                <a:path w="2333625" h="1971039">
                  <a:moveTo>
                    <a:pt x="2333243" y="0"/>
                  </a:moveTo>
                  <a:lnTo>
                    <a:pt x="0" y="0"/>
                  </a:lnTo>
                  <a:lnTo>
                    <a:pt x="0" y="1970532"/>
                  </a:lnTo>
                  <a:lnTo>
                    <a:pt x="2333243" y="1970532"/>
                  </a:lnTo>
                  <a:lnTo>
                    <a:pt x="2333243" y="0"/>
                  </a:lnTo>
                  <a:close/>
                </a:path>
              </a:pathLst>
            </a:custGeom>
            <a:solidFill>
              <a:srgbClr val="C5DF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96811" y="946403"/>
              <a:ext cx="2333625" cy="1971039"/>
            </a:xfrm>
            <a:custGeom>
              <a:avLst/>
              <a:gdLst/>
              <a:ahLst/>
              <a:cxnLst/>
              <a:rect l="l" t="t" r="r" b="b"/>
              <a:pathLst>
                <a:path w="2333625" h="1971039">
                  <a:moveTo>
                    <a:pt x="0" y="1970532"/>
                  </a:moveTo>
                  <a:lnTo>
                    <a:pt x="2333243" y="1970532"/>
                  </a:lnTo>
                  <a:lnTo>
                    <a:pt x="2333243" y="0"/>
                  </a:lnTo>
                  <a:lnTo>
                    <a:pt x="0" y="0"/>
                  </a:lnTo>
                  <a:lnTo>
                    <a:pt x="0" y="197053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585966" y="946149"/>
            <a:ext cx="73469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Executor</a:t>
            </a:r>
            <a:r>
              <a:rPr sz="1300" spc="-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2</a:t>
            </a:r>
            <a:endParaRPr sz="1300">
              <a:latin typeface="Calibri"/>
              <a:cs typeface="Calibri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6627876" y="1498091"/>
          <a:ext cx="920750" cy="586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570"/>
                <a:gridCol w="297180"/>
              </a:tblGrid>
              <a:tr h="19354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Core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0" marR="0" marT="381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393191">
                <a:tc grid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7888223" y="864057"/>
            <a:ext cx="996950" cy="508634"/>
            <a:chOff x="7888223" y="864057"/>
            <a:chExt cx="996950" cy="508634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8223" y="906792"/>
              <a:ext cx="996353" cy="36701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1187" y="864057"/>
              <a:ext cx="807364" cy="50855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7659" y="946404"/>
              <a:ext cx="886968" cy="25907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947659" y="936752"/>
            <a:ext cx="8763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Cache</a:t>
            </a:r>
            <a:endParaRPr sz="1500">
              <a:latin typeface="Calibri"/>
              <a:cs typeface="Calibri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6627876" y="2203704"/>
          <a:ext cx="920750" cy="5882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570"/>
                <a:gridCol w="297180"/>
              </a:tblGrid>
              <a:tr h="19354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Core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394715">
                <a:tc gridSpan="2"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685531" y="1482852"/>
          <a:ext cx="922655" cy="586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570"/>
                <a:gridCol w="299085"/>
              </a:tblGrid>
              <a:tr h="193548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Core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AD5A20"/>
                      </a:solidFill>
                      <a:prstDash val="solid"/>
                    </a:lnR>
                    <a:lnT w="12700">
                      <a:solidFill>
                        <a:srgbClr val="AD5A20"/>
                      </a:solidFill>
                      <a:prstDash val="solid"/>
                    </a:lnT>
                    <a:lnB w="12700">
                      <a:solidFill>
                        <a:srgbClr val="AD5A20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AD5A20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>
                      <a:solidFill>
                        <a:srgbClr val="41709C"/>
                      </a:solidFill>
                      <a:prstDash val="solid"/>
                    </a:lnT>
                    <a:solidFill>
                      <a:srgbClr val="5B9BD4"/>
                    </a:solidFill>
                  </a:tcPr>
                </a:tc>
              </a:tr>
              <a:tr h="393191">
                <a:tc gridSpan="2">
                  <a:txBody>
                    <a:bodyPr/>
                    <a:lstStyle/>
                    <a:p>
                      <a:pPr marL="255904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800" b="1" spc="-35" dirty="0">
                          <a:latin typeface="Calibri"/>
                          <a:cs typeface="Calibri"/>
                        </a:rPr>
                        <a:t>Task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41709C"/>
                      </a:solidFill>
                      <a:prstDash val="solid"/>
                    </a:lnL>
                    <a:lnR w="12700">
                      <a:solidFill>
                        <a:srgbClr val="41709C"/>
                      </a:solidFill>
                      <a:prstDash val="solid"/>
                    </a:lnR>
                    <a:lnT w="12700" cap="flat" cmpd="sng" algn="ctr">
                      <a:solidFill>
                        <a:srgbClr val="AD5A2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1709C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grpSp>
        <p:nvGrpSpPr>
          <p:cNvPr id="49" name="object 49"/>
          <p:cNvGrpSpPr/>
          <p:nvPr/>
        </p:nvGrpSpPr>
        <p:grpSpPr>
          <a:xfrm>
            <a:off x="7685278" y="2220214"/>
            <a:ext cx="934719" cy="599440"/>
            <a:chOff x="7685278" y="2220214"/>
            <a:chExt cx="934719" cy="599440"/>
          </a:xfrm>
        </p:grpSpPr>
        <p:sp>
          <p:nvSpPr>
            <p:cNvPr id="50" name="object 50"/>
            <p:cNvSpPr/>
            <p:nvPr/>
          </p:nvSpPr>
          <p:spPr>
            <a:xfrm>
              <a:off x="7691628" y="2226563"/>
              <a:ext cx="922019" cy="586740"/>
            </a:xfrm>
            <a:custGeom>
              <a:avLst/>
              <a:gdLst/>
              <a:ahLst/>
              <a:cxnLst/>
              <a:rect l="l" t="t" r="r" b="b"/>
              <a:pathLst>
                <a:path w="922020" h="586739">
                  <a:moveTo>
                    <a:pt x="922020" y="0"/>
                  </a:moveTo>
                  <a:lnTo>
                    <a:pt x="0" y="0"/>
                  </a:lnTo>
                  <a:lnTo>
                    <a:pt x="0" y="178308"/>
                  </a:lnTo>
                  <a:lnTo>
                    <a:pt x="0" y="586740"/>
                  </a:lnTo>
                  <a:lnTo>
                    <a:pt x="922020" y="586740"/>
                  </a:lnTo>
                  <a:lnTo>
                    <a:pt x="922020" y="178308"/>
                  </a:lnTo>
                  <a:lnTo>
                    <a:pt x="92202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91628" y="2226564"/>
              <a:ext cx="922019" cy="586740"/>
            </a:xfrm>
            <a:custGeom>
              <a:avLst/>
              <a:gdLst/>
              <a:ahLst/>
              <a:cxnLst/>
              <a:rect l="l" t="t" r="r" b="b"/>
              <a:pathLst>
                <a:path w="922020" h="586739">
                  <a:moveTo>
                    <a:pt x="0" y="586739"/>
                  </a:moveTo>
                  <a:lnTo>
                    <a:pt x="922020" y="586739"/>
                  </a:lnTo>
                  <a:lnTo>
                    <a:pt x="922020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697723" y="2492197"/>
            <a:ext cx="909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latin typeface="Calibri"/>
                <a:cs typeface="Calibri"/>
              </a:rPr>
              <a:t>Task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702295" y="2211323"/>
            <a:ext cx="623570" cy="193675"/>
          </a:xfrm>
          <a:custGeom>
            <a:avLst/>
            <a:gdLst/>
            <a:ahLst/>
            <a:cxnLst/>
            <a:rect l="l" t="t" r="r" b="b"/>
            <a:pathLst>
              <a:path w="623570" h="193675">
                <a:moveTo>
                  <a:pt x="0" y="193548"/>
                </a:moveTo>
                <a:lnTo>
                  <a:pt x="623316" y="193548"/>
                </a:lnTo>
                <a:lnTo>
                  <a:pt x="623316" y="0"/>
                </a:lnTo>
                <a:lnTo>
                  <a:pt x="0" y="0"/>
                </a:lnTo>
                <a:lnTo>
                  <a:pt x="0" y="193548"/>
                </a:lnTo>
                <a:close/>
              </a:path>
            </a:pathLst>
          </a:custGeom>
          <a:ln w="12192">
            <a:solidFill>
              <a:srgbClr val="AD5A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7703057" y="2225039"/>
            <a:ext cx="616585" cy="173990"/>
          </a:xfrm>
          <a:prstGeom prst="rect">
            <a:avLst/>
          </a:prstGeom>
          <a:solidFill>
            <a:srgbClr val="EC7C30"/>
          </a:solidFill>
        </p:spPr>
        <p:txBody>
          <a:bodyPr vert="horz" wrap="square" lIns="0" tIns="0" rIns="0" bIns="0" rtlCol="0">
            <a:spAutoFit/>
          </a:bodyPr>
          <a:lstStyle/>
          <a:p>
            <a:pPr marL="126364">
              <a:lnSpc>
                <a:spcPts val="1245"/>
              </a:lnSpc>
            </a:pPr>
            <a:r>
              <a:rPr sz="1100" dirty="0">
                <a:latin typeface="Calibri"/>
                <a:cs typeface="Calibri"/>
              </a:rPr>
              <a:t>Core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419344" y="470916"/>
            <a:ext cx="1214755" cy="294640"/>
          </a:xfrm>
          <a:custGeom>
            <a:avLst/>
            <a:gdLst/>
            <a:ahLst/>
            <a:cxnLst/>
            <a:rect l="l" t="t" r="r" b="b"/>
            <a:pathLst>
              <a:path w="1214754" h="294640">
                <a:moveTo>
                  <a:pt x="1165605" y="0"/>
                </a:moveTo>
                <a:lnTo>
                  <a:pt x="49021" y="0"/>
                </a:lnTo>
                <a:lnTo>
                  <a:pt x="29950" y="3855"/>
                </a:lnTo>
                <a:lnTo>
                  <a:pt x="14366" y="14366"/>
                </a:lnTo>
                <a:lnTo>
                  <a:pt x="3855" y="29950"/>
                </a:lnTo>
                <a:lnTo>
                  <a:pt x="0" y="49022"/>
                </a:lnTo>
                <a:lnTo>
                  <a:pt x="0" y="245110"/>
                </a:lnTo>
                <a:lnTo>
                  <a:pt x="3855" y="264181"/>
                </a:lnTo>
                <a:lnTo>
                  <a:pt x="14366" y="279765"/>
                </a:lnTo>
                <a:lnTo>
                  <a:pt x="29950" y="290276"/>
                </a:lnTo>
                <a:lnTo>
                  <a:pt x="49021" y="294132"/>
                </a:lnTo>
                <a:lnTo>
                  <a:pt x="1165605" y="294132"/>
                </a:lnTo>
                <a:lnTo>
                  <a:pt x="1184677" y="290276"/>
                </a:lnTo>
                <a:lnTo>
                  <a:pt x="1200261" y="279765"/>
                </a:lnTo>
                <a:lnTo>
                  <a:pt x="1210772" y="264181"/>
                </a:lnTo>
                <a:lnTo>
                  <a:pt x="1214627" y="245110"/>
                </a:lnTo>
                <a:lnTo>
                  <a:pt x="1214627" y="49022"/>
                </a:lnTo>
                <a:lnTo>
                  <a:pt x="1210772" y="29950"/>
                </a:lnTo>
                <a:lnTo>
                  <a:pt x="1200261" y="14366"/>
                </a:lnTo>
                <a:lnTo>
                  <a:pt x="1184677" y="3855"/>
                </a:lnTo>
                <a:lnTo>
                  <a:pt x="1165605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5421010" y="453009"/>
            <a:ext cx="12115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u="sng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 </a:t>
            </a:r>
            <a:r>
              <a:rPr sz="1800" b="0" u="sng" spc="-35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 </a:t>
            </a:r>
            <a:r>
              <a:rPr sz="1800" b="0" u="sng" spc="-15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Data</a:t>
            </a:r>
            <a:r>
              <a:rPr sz="1800" b="0" u="sng" spc="-30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 </a:t>
            </a:r>
            <a:r>
              <a:rPr sz="1800" b="0" u="sng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Node</a:t>
            </a:r>
            <a:r>
              <a:rPr sz="1800" b="0" u="sng" spc="-25" dirty="0">
                <a:solidFill>
                  <a:srgbClr val="FFFFFF"/>
                </a:solidFill>
                <a:uFill>
                  <a:solidFill>
                    <a:srgbClr val="507D31"/>
                  </a:solidFill>
                </a:uFill>
                <a:latin typeface="Calibri"/>
                <a:cs typeface="Calibri"/>
              </a:rPr>
              <a:t> 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625596" y="1187196"/>
            <a:ext cx="914400" cy="250190"/>
          </a:xfrm>
          <a:custGeom>
            <a:avLst/>
            <a:gdLst/>
            <a:ahLst/>
            <a:cxnLst/>
            <a:rect l="l" t="t" r="r" b="b"/>
            <a:pathLst>
              <a:path w="914400" h="250190">
                <a:moveTo>
                  <a:pt x="0" y="249936"/>
                </a:moveTo>
                <a:lnTo>
                  <a:pt x="914400" y="249936"/>
                </a:lnTo>
                <a:lnTo>
                  <a:pt x="914400" y="0"/>
                </a:lnTo>
                <a:lnTo>
                  <a:pt x="0" y="0"/>
                </a:lnTo>
                <a:lnTo>
                  <a:pt x="0" y="249936"/>
                </a:lnTo>
                <a:close/>
              </a:path>
            </a:pathLst>
          </a:custGeom>
          <a:ln w="12191">
            <a:solidFill>
              <a:srgbClr val="BB8B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3625596" y="1193291"/>
            <a:ext cx="908685" cy="26035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88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70"/>
              </a:spcBef>
            </a:pPr>
            <a:r>
              <a:rPr sz="1300" spc="-10" dirty="0">
                <a:latin typeface="Calibri"/>
                <a:cs typeface="Calibri"/>
              </a:rPr>
              <a:t>JVM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Heap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640068" y="1187196"/>
            <a:ext cx="914400" cy="250190"/>
          </a:xfrm>
          <a:prstGeom prst="rect">
            <a:avLst/>
          </a:prstGeom>
          <a:solidFill>
            <a:srgbClr val="FFC000"/>
          </a:solidFill>
          <a:ln w="12192">
            <a:solidFill>
              <a:srgbClr val="BB8B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20"/>
              </a:spcBef>
            </a:pPr>
            <a:r>
              <a:rPr sz="1300" spc="-10" dirty="0">
                <a:latin typeface="Calibri"/>
                <a:cs typeface="Calibri"/>
              </a:rPr>
              <a:t>JVM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Heap</a:t>
            </a:r>
            <a:endParaRPr sz="13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33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64" y="292100"/>
            <a:ext cx="11294110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options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play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very important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amount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CPU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 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spark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Lets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configure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--executor-memory: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1000M,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2G)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(Default: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1G).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--num-executors: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launch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(Default: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2).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--executor-cores: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cores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executor.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(Default: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YARN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mode).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583374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properties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Executors.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spark.executor.memory </a:t>
            </a:r>
            <a:r>
              <a:rPr sz="1800" b="1" dirty="0">
                <a:latin typeface="Calibri"/>
                <a:cs typeface="Calibri"/>
              </a:rPr>
              <a:t>: </a:t>
            </a:r>
            <a:r>
              <a:rPr sz="1800" spc="-10" dirty="0">
                <a:latin typeface="Calibri"/>
                <a:cs typeface="Calibri"/>
              </a:rPr>
              <a:t>Default </a:t>
            </a:r>
            <a:r>
              <a:rPr sz="1800" spc="-5" dirty="0">
                <a:latin typeface="Calibri"/>
                <a:cs typeface="Calibri"/>
              </a:rPr>
              <a:t>(1G)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spark.executor.cores: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2.</a:t>
            </a: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Spark.executor.memoryOverhead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: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10%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dirty="0">
                <a:latin typeface="Calibri"/>
                <a:cs typeface="Calibri"/>
              </a:rPr>
              <a:t> 384MB </a:t>
            </a:r>
            <a:r>
              <a:rPr sz="1800" spc="-10" dirty="0">
                <a:latin typeface="Calibri"/>
                <a:cs typeface="Calibri"/>
              </a:rPr>
              <a:t>(Whichever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higher)</a:t>
            </a:r>
            <a:endParaRPr sz="1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The amount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off-heap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executor,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MiB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unless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otherwise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specified.</a:t>
            </a:r>
            <a:endParaRPr sz="1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accounts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things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like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VM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overheads,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native</a:t>
            </a:r>
            <a:r>
              <a:rPr sz="1800" spc="-5" dirty="0">
                <a:latin typeface="Calibri"/>
                <a:cs typeface="Calibri"/>
              </a:rPr>
              <a:t> overheads,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etc.</a:t>
            </a:r>
            <a:endParaRPr sz="18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-10" dirty="0">
                <a:latin typeface="Calibri"/>
                <a:cs typeface="Calibri"/>
              </a:rPr>
              <a:t> tends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grow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(typically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6-10%).</a:t>
            </a:r>
          </a:p>
          <a:p>
            <a:pPr marL="75628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plan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performance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tuning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consider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as </a:t>
            </a:r>
            <a:r>
              <a:rPr sz="1800" spc="-5" dirty="0">
                <a:latin typeface="Calibri"/>
                <a:cs typeface="Calibri"/>
              </a:rPr>
              <a:t>well.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spark.executor.heartbeatInterval: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Default</a:t>
            </a:r>
            <a:r>
              <a:rPr sz="1800" dirty="0">
                <a:latin typeface="Calibri"/>
                <a:cs typeface="Calibri"/>
              </a:rPr>
              <a:t> 10s</a:t>
            </a:r>
          </a:p>
          <a:p>
            <a:pPr marL="756285" marR="31115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1800" spc="-10" dirty="0">
                <a:latin typeface="Calibri"/>
                <a:cs typeface="Calibri"/>
              </a:rPr>
              <a:t>Interval</a:t>
            </a:r>
            <a:r>
              <a:rPr sz="1800" spc="-5" dirty="0">
                <a:latin typeface="Calibri"/>
                <a:cs typeface="Calibri"/>
              </a:rPr>
              <a:t> between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executor's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heartbeats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driver.</a:t>
            </a:r>
            <a:r>
              <a:rPr sz="1800" spc="-5" dirty="0">
                <a:latin typeface="Calibri"/>
                <a:cs typeface="Calibri"/>
              </a:rPr>
              <a:t> Heartbeats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know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executor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still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alive.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12700" marR="6093460">
              <a:lnSpc>
                <a:spcPct val="100000"/>
              </a:lnSpc>
            </a:pPr>
            <a:r>
              <a:rPr sz="1800" i="1" spc="-15" dirty="0">
                <a:latin typeface="Calibri"/>
                <a:cs typeface="Calibri"/>
              </a:rPr>
              <a:t>List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of all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Configuration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properties: 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https://spark.apache.org/docs/2.4.0/configuration.html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6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94759" y="1909572"/>
            <a:ext cx="1783080" cy="2656840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620"/>
              </a:spcBef>
            </a:pPr>
            <a:r>
              <a:rPr sz="1800" spc="-5" dirty="0">
                <a:latin typeface="Calibri"/>
                <a:cs typeface="Calibri"/>
              </a:rPr>
              <a:t>Driver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1647" y="2653283"/>
            <a:ext cx="1283335" cy="3886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68580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1647" y="3235451"/>
            <a:ext cx="1283335" cy="35369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400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Context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2409" y="3752850"/>
            <a:ext cx="1283335" cy="650875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sz="1500" spc="-5" dirty="0">
                <a:latin typeface="Calibri"/>
                <a:cs typeface="Calibri"/>
              </a:rPr>
              <a:t>Spark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Calibri"/>
                <a:cs typeface="Calibri"/>
              </a:rPr>
              <a:t>Application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889750" y="1004061"/>
            <a:ext cx="1852295" cy="2285365"/>
            <a:chOff x="6889750" y="1004061"/>
            <a:chExt cx="1852295" cy="2285365"/>
          </a:xfrm>
        </p:grpSpPr>
        <p:sp>
          <p:nvSpPr>
            <p:cNvPr id="7" name="object 7"/>
            <p:cNvSpPr/>
            <p:nvPr/>
          </p:nvSpPr>
          <p:spPr>
            <a:xfrm>
              <a:off x="6896100" y="1010411"/>
              <a:ext cx="1839595" cy="2272665"/>
            </a:xfrm>
            <a:custGeom>
              <a:avLst/>
              <a:gdLst/>
              <a:ahLst/>
              <a:cxnLst/>
              <a:rect l="l" t="t" r="r" b="b"/>
              <a:pathLst>
                <a:path w="1839595" h="2272665">
                  <a:moveTo>
                    <a:pt x="1839468" y="0"/>
                  </a:moveTo>
                  <a:lnTo>
                    <a:pt x="0" y="0"/>
                  </a:lnTo>
                  <a:lnTo>
                    <a:pt x="0" y="2272283"/>
                  </a:lnTo>
                  <a:lnTo>
                    <a:pt x="1839468" y="2272283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896100" y="1010411"/>
              <a:ext cx="1839595" cy="2272665"/>
            </a:xfrm>
            <a:custGeom>
              <a:avLst/>
              <a:gdLst/>
              <a:ahLst/>
              <a:cxnLst/>
              <a:rect l="l" t="t" r="r" b="b"/>
              <a:pathLst>
                <a:path w="1839595" h="2272665">
                  <a:moveTo>
                    <a:pt x="0" y="2272283"/>
                  </a:moveTo>
                  <a:lnTo>
                    <a:pt x="1839468" y="2272283"/>
                  </a:lnTo>
                  <a:lnTo>
                    <a:pt x="1839468" y="0"/>
                  </a:lnTo>
                  <a:lnTo>
                    <a:pt x="0" y="0"/>
                  </a:lnTo>
                  <a:lnTo>
                    <a:pt x="0" y="2272283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73594" y="1158316"/>
            <a:ext cx="12852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3656" y="1857755"/>
            <a:ext cx="1324610" cy="4191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47306" y="2485389"/>
            <a:ext cx="361950" cy="270510"/>
            <a:chOff x="7147306" y="2485389"/>
            <a:chExt cx="361950" cy="270510"/>
          </a:xfrm>
        </p:grpSpPr>
        <p:sp>
          <p:nvSpPr>
            <p:cNvPr id="12" name="object 12"/>
            <p:cNvSpPr/>
            <p:nvPr/>
          </p:nvSpPr>
          <p:spPr>
            <a:xfrm>
              <a:off x="7498080" y="2491739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5"/>
                  </a:moveTo>
                  <a:lnTo>
                    <a:pt x="4572" y="257555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53656" y="2491739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5"/>
                  </a:moveTo>
                  <a:lnTo>
                    <a:pt x="348996" y="257555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71893" y="2526029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47710" y="2529967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13419" y="2490216"/>
            <a:ext cx="349250" cy="259079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65593" y="2963926"/>
            <a:ext cx="363220" cy="270510"/>
            <a:chOff x="7165593" y="2963926"/>
            <a:chExt cx="363220" cy="270510"/>
          </a:xfrm>
        </p:grpSpPr>
        <p:sp>
          <p:nvSpPr>
            <p:cNvPr id="18" name="object 18"/>
            <p:cNvSpPr/>
            <p:nvPr/>
          </p:nvSpPr>
          <p:spPr>
            <a:xfrm>
              <a:off x="7171943" y="2970276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6"/>
                  </a:moveTo>
                  <a:lnTo>
                    <a:pt x="4572" y="257556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71943" y="2970276"/>
              <a:ext cx="350520" cy="257810"/>
            </a:xfrm>
            <a:custGeom>
              <a:avLst/>
              <a:gdLst/>
              <a:ahLst/>
              <a:cxnLst/>
              <a:rect l="l" t="t" r="r" b="b"/>
              <a:pathLst>
                <a:path w="350520" h="257810">
                  <a:moveTo>
                    <a:pt x="0" y="257556"/>
                  </a:moveTo>
                  <a:lnTo>
                    <a:pt x="350520" y="257556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91705" y="3004311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19822" y="2847593"/>
            <a:ext cx="1839595" cy="2952750"/>
            <a:chOff x="6896100" y="2947161"/>
            <a:chExt cx="1839595" cy="2952750"/>
          </a:xfrm>
        </p:grpSpPr>
        <p:sp>
          <p:nvSpPr>
            <p:cNvPr id="22" name="object 22"/>
            <p:cNvSpPr/>
            <p:nvPr/>
          </p:nvSpPr>
          <p:spPr>
            <a:xfrm>
              <a:off x="7719060" y="2953511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5">
                  <a:moveTo>
                    <a:pt x="0" y="268224"/>
                  </a:moveTo>
                  <a:lnTo>
                    <a:pt x="348996" y="268224"/>
                  </a:lnTo>
                  <a:lnTo>
                    <a:pt x="348996" y="10668"/>
                  </a:lnTo>
                  <a:lnTo>
                    <a:pt x="0" y="10668"/>
                  </a:lnTo>
                  <a:lnTo>
                    <a:pt x="0" y="268224"/>
                  </a:lnTo>
                  <a:close/>
                </a:path>
                <a:path w="932815" h="268605">
                  <a:moveTo>
                    <a:pt x="583692" y="257556"/>
                  </a:moveTo>
                  <a:lnTo>
                    <a:pt x="932688" y="257556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96100" y="3625595"/>
              <a:ext cx="1839595" cy="2273935"/>
            </a:xfrm>
            <a:custGeom>
              <a:avLst/>
              <a:gdLst/>
              <a:ahLst/>
              <a:cxnLst/>
              <a:rect l="l" t="t" r="r" b="b"/>
              <a:pathLst>
                <a:path w="1839595" h="2273935">
                  <a:moveTo>
                    <a:pt x="1839468" y="0"/>
                  </a:moveTo>
                  <a:lnTo>
                    <a:pt x="0" y="0"/>
                  </a:lnTo>
                  <a:lnTo>
                    <a:pt x="0" y="2273807"/>
                  </a:lnTo>
                  <a:lnTo>
                    <a:pt x="1839468" y="2273807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896100" y="3625596"/>
            <a:ext cx="1839595" cy="227393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75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53656" y="5106923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28204" y="5111496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302752" y="5103876"/>
            <a:ext cx="349250" cy="257810"/>
          </a:xfrm>
          <a:custGeom>
            <a:avLst/>
            <a:gdLst/>
            <a:ahLst/>
            <a:cxnLst/>
            <a:rect l="l" t="t" r="r" b="b"/>
            <a:pathLst>
              <a:path w="349250" h="257810">
                <a:moveTo>
                  <a:pt x="0" y="257556"/>
                </a:moveTo>
                <a:lnTo>
                  <a:pt x="348996" y="257556"/>
                </a:lnTo>
                <a:lnTo>
                  <a:pt x="348996" y="0"/>
                </a:lnTo>
                <a:lnTo>
                  <a:pt x="0" y="0"/>
                </a:lnTo>
                <a:lnTo>
                  <a:pt x="0" y="257556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171943" y="5585459"/>
            <a:ext cx="35052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14066" y="2148077"/>
            <a:ext cx="5844540" cy="3695700"/>
            <a:chOff x="2814066" y="2148077"/>
            <a:chExt cx="5844540" cy="3695700"/>
          </a:xfrm>
        </p:grpSpPr>
        <p:sp>
          <p:nvSpPr>
            <p:cNvPr id="30" name="object 30"/>
            <p:cNvSpPr/>
            <p:nvPr/>
          </p:nvSpPr>
          <p:spPr>
            <a:xfrm>
              <a:off x="5552694" y="2148077"/>
              <a:ext cx="1343660" cy="1055370"/>
            </a:xfrm>
            <a:custGeom>
              <a:avLst/>
              <a:gdLst/>
              <a:ahLst/>
              <a:cxnLst/>
              <a:rect l="l" t="t" r="r" b="b"/>
              <a:pathLst>
                <a:path w="1343659" h="1055370">
                  <a:moveTo>
                    <a:pt x="36448" y="977900"/>
                  </a:moveTo>
                  <a:lnTo>
                    <a:pt x="0" y="1054989"/>
                  </a:lnTo>
                  <a:lnTo>
                    <a:pt x="83438" y="1037844"/>
                  </a:lnTo>
                  <a:lnTo>
                    <a:pt x="72189" y="1023493"/>
                  </a:lnTo>
                  <a:lnTo>
                    <a:pt x="56006" y="1023493"/>
                  </a:lnTo>
                  <a:lnTo>
                    <a:pt x="43814" y="1007999"/>
                  </a:lnTo>
                  <a:lnTo>
                    <a:pt x="53859" y="1000110"/>
                  </a:lnTo>
                  <a:lnTo>
                    <a:pt x="36448" y="977900"/>
                  </a:lnTo>
                  <a:close/>
                </a:path>
                <a:path w="1343659" h="1055370">
                  <a:moveTo>
                    <a:pt x="53859" y="1000110"/>
                  </a:moveTo>
                  <a:lnTo>
                    <a:pt x="43814" y="1007999"/>
                  </a:lnTo>
                  <a:lnTo>
                    <a:pt x="56006" y="1023493"/>
                  </a:lnTo>
                  <a:lnTo>
                    <a:pt x="66024" y="1015628"/>
                  </a:lnTo>
                  <a:lnTo>
                    <a:pt x="53859" y="1000110"/>
                  </a:lnTo>
                  <a:close/>
                </a:path>
                <a:path w="1343659" h="1055370">
                  <a:moveTo>
                    <a:pt x="66024" y="1015628"/>
                  </a:moveTo>
                  <a:lnTo>
                    <a:pt x="56006" y="1023493"/>
                  </a:lnTo>
                  <a:lnTo>
                    <a:pt x="72189" y="1023493"/>
                  </a:lnTo>
                  <a:lnTo>
                    <a:pt x="66024" y="1015628"/>
                  </a:lnTo>
                  <a:close/>
                </a:path>
                <a:path w="1343659" h="1055370">
                  <a:moveTo>
                    <a:pt x="1277399" y="39221"/>
                  </a:moveTo>
                  <a:lnTo>
                    <a:pt x="53859" y="1000110"/>
                  </a:lnTo>
                  <a:lnTo>
                    <a:pt x="66024" y="1015628"/>
                  </a:lnTo>
                  <a:lnTo>
                    <a:pt x="1289672" y="54877"/>
                  </a:lnTo>
                  <a:lnTo>
                    <a:pt x="1277399" y="39221"/>
                  </a:lnTo>
                  <a:close/>
                </a:path>
                <a:path w="1343659" h="1055370">
                  <a:moveTo>
                    <a:pt x="1328701" y="31369"/>
                  </a:moveTo>
                  <a:lnTo>
                    <a:pt x="1287399" y="31369"/>
                  </a:lnTo>
                  <a:lnTo>
                    <a:pt x="1299717" y="46989"/>
                  </a:lnTo>
                  <a:lnTo>
                    <a:pt x="1289672" y="54877"/>
                  </a:lnTo>
                  <a:lnTo>
                    <a:pt x="1307083" y="77088"/>
                  </a:lnTo>
                  <a:lnTo>
                    <a:pt x="1328701" y="31369"/>
                  </a:lnTo>
                  <a:close/>
                </a:path>
                <a:path w="1343659" h="1055370">
                  <a:moveTo>
                    <a:pt x="1287399" y="31369"/>
                  </a:moveTo>
                  <a:lnTo>
                    <a:pt x="1277399" y="39221"/>
                  </a:lnTo>
                  <a:lnTo>
                    <a:pt x="1289672" y="54877"/>
                  </a:lnTo>
                  <a:lnTo>
                    <a:pt x="1299717" y="46989"/>
                  </a:lnTo>
                  <a:lnTo>
                    <a:pt x="1287399" y="31369"/>
                  </a:lnTo>
                  <a:close/>
                </a:path>
                <a:path w="1343659" h="1055370">
                  <a:moveTo>
                    <a:pt x="1343532" y="0"/>
                  </a:moveTo>
                  <a:lnTo>
                    <a:pt x="1260094" y="17145"/>
                  </a:lnTo>
                  <a:lnTo>
                    <a:pt x="1277399" y="39221"/>
                  </a:lnTo>
                  <a:lnTo>
                    <a:pt x="1287399" y="31369"/>
                  </a:lnTo>
                  <a:lnTo>
                    <a:pt x="1328701" y="31369"/>
                  </a:lnTo>
                  <a:lnTo>
                    <a:pt x="1343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719060" y="5568695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4">
                  <a:moveTo>
                    <a:pt x="0" y="268223"/>
                  </a:moveTo>
                  <a:lnTo>
                    <a:pt x="348996" y="268223"/>
                  </a:lnTo>
                  <a:lnTo>
                    <a:pt x="348996" y="10667"/>
                  </a:lnTo>
                  <a:lnTo>
                    <a:pt x="0" y="10667"/>
                  </a:lnTo>
                  <a:lnTo>
                    <a:pt x="0" y="268223"/>
                  </a:lnTo>
                  <a:close/>
                </a:path>
                <a:path w="932815" h="268604">
                  <a:moveTo>
                    <a:pt x="583692" y="257555"/>
                  </a:moveTo>
                  <a:lnTo>
                    <a:pt x="932688" y="257555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14066" y="3232785"/>
              <a:ext cx="917575" cy="88265"/>
            </a:xfrm>
            <a:custGeom>
              <a:avLst/>
              <a:gdLst/>
              <a:ahLst/>
              <a:cxnLst/>
              <a:rect l="l" t="t" r="r" b="b"/>
              <a:pathLst>
                <a:path w="917575" h="88264">
                  <a:moveTo>
                    <a:pt x="75564" y="12064"/>
                  </a:moveTo>
                  <a:lnTo>
                    <a:pt x="0" y="51307"/>
                  </a:lnTo>
                  <a:lnTo>
                    <a:pt x="76834" y="88264"/>
                  </a:lnTo>
                  <a:lnTo>
                    <a:pt x="76367" y="60198"/>
                  </a:lnTo>
                  <a:lnTo>
                    <a:pt x="63626" y="60198"/>
                  </a:lnTo>
                  <a:lnTo>
                    <a:pt x="63372" y="40386"/>
                  </a:lnTo>
                  <a:lnTo>
                    <a:pt x="76033" y="40188"/>
                  </a:lnTo>
                  <a:lnTo>
                    <a:pt x="75564" y="12064"/>
                  </a:lnTo>
                  <a:close/>
                </a:path>
                <a:path w="917575" h="88264">
                  <a:moveTo>
                    <a:pt x="898584" y="28066"/>
                  </a:moveTo>
                  <a:lnTo>
                    <a:pt x="853439" y="28066"/>
                  </a:lnTo>
                  <a:lnTo>
                    <a:pt x="853694" y="47878"/>
                  </a:lnTo>
                  <a:lnTo>
                    <a:pt x="841033" y="48076"/>
                  </a:lnTo>
                  <a:lnTo>
                    <a:pt x="841501" y="76200"/>
                  </a:lnTo>
                  <a:lnTo>
                    <a:pt x="917067" y="36956"/>
                  </a:lnTo>
                  <a:lnTo>
                    <a:pt x="898584" y="28066"/>
                  </a:lnTo>
                  <a:close/>
                </a:path>
                <a:path w="917575" h="88264">
                  <a:moveTo>
                    <a:pt x="76033" y="40188"/>
                  </a:moveTo>
                  <a:lnTo>
                    <a:pt x="63372" y="40386"/>
                  </a:lnTo>
                  <a:lnTo>
                    <a:pt x="63626" y="60198"/>
                  </a:lnTo>
                  <a:lnTo>
                    <a:pt x="76363" y="59999"/>
                  </a:lnTo>
                  <a:lnTo>
                    <a:pt x="76033" y="40188"/>
                  </a:lnTo>
                  <a:close/>
                </a:path>
                <a:path w="917575" h="88264">
                  <a:moveTo>
                    <a:pt x="76363" y="59999"/>
                  </a:moveTo>
                  <a:lnTo>
                    <a:pt x="63626" y="60198"/>
                  </a:lnTo>
                  <a:lnTo>
                    <a:pt x="76367" y="60198"/>
                  </a:lnTo>
                  <a:lnTo>
                    <a:pt x="76363" y="59999"/>
                  </a:lnTo>
                  <a:close/>
                </a:path>
                <a:path w="917575" h="88264">
                  <a:moveTo>
                    <a:pt x="840703" y="28265"/>
                  </a:moveTo>
                  <a:lnTo>
                    <a:pt x="76033" y="40188"/>
                  </a:lnTo>
                  <a:lnTo>
                    <a:pt x="76363" y="59999"/>
                  </a:lnTo>
                  <a:lnTo>
                    <a:pt x="841033" y="48076"/>
                  </a:lnTo>
                  <a:lnTo>
                    <a:pt x="840703" y="28265"/>
                  </a:lnTo>
                  <a:close/>
                </a:path>
                <a:path w="917575" h="88264">
                  <a:moveTo>
                    <a:pt x="853439" y="28066"/>
                  </a:moveTo>
                  <a:lnTo>
                    <a:pt x="840703" y="28265"/>
                  </a:lnTo>
                  <a:lnTo>
                    <a:pt x="841033" y="48076"/>
                  </a:lnTo>
                  <a:lnTo>
                    <a:pt x="853694" y="47878"/>
                  </a:lnTo>
                  <a:lnTo>
                    <a:pt x="853439" y="28066"/>
                  </a:lnTo>
                  <a:close/>
                </a:path>
                <a:path w="917575" h="88264">
                  <a:moveTo>
                    <a:pt x="840232" y="0"/>
                  </a:moveTo>
                  <a:lnTo>
                    <a:pt x="840703" y="28265"/>
                  </a:lnTo>
                  <a:lnTo>
                    <a:pt x="853439" y="28066"/>
                  </a:lnTo>
                  <a:lnTo>
                    <a:pt x="898584" y="28066"/>
                  </a:lnTo>
                  <a:lnTo>
                    <a:pt x="8402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82041" y="183641"/>
            <a:ext cx="4881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Spark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Runtime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Components</a:t>
            </a:r>
            <a:r>
              <a:rPr sz="1800" b="0" dirty="0">
                <a:latin typeface="Calibri"/>
                <a:cs typeface="Calibri"/>
              </a:rPr>
              <a:t> in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Cluster</a:t>
            </a:r>
            <a:r>
              <a:rPr sz="1800" b="0" spc="5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deploy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3836" y="2979420"/>
            <a:ext cx="1839595" cy="609600"/>
          </a:xfrm>
          <a:prstGeom prst="rect">
            <a:avLst/>
          </a:prstGeom>
          <a:solidFill>
            <a:srgbClr val="ECECEC"/>
          </a:solidFill>
          <a:ln w="12191">
            <a:solidFill>
              <a:srgbClr val="41709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1200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08847" y="5063997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314446" y="801369"/>
            <a:ext cx="6510020" cy="5734050"/>
            <a:chOff x="3314446" y="801369"/>
            <a:chExt cx="6510020" cy="5734050"/>
          </a:xfrm>
        </p:grpSpPr>
        <p:sp>
          <p:nvSpPr>
            <p:cNvPr id="39" name="object 39"/>
            <p:cNvSpPr/>
            <p:nvPr/>
          </p:nvSpPr>
          <p:spPr>
            <a:xfrm>
              <a:off x="5586222" y="3370325"/>
              <a:ext cx="1310640" cy="1393190"/>
            </a:xfrm>
            <a:custGeom>
              <a:avLst/>
              <a:gdLst/>
              <a:ahLst/>
              <a:cxnLst/>
              <a:rect l="l" t="t" r="r" b="b"/>
              <a:pathLst>
                <a:path w="1310640" h="1393189">
                  <a:moveTo>
                    <a:pt x="1251115" y="1344292"/>
                  </a:moveTo>
                  <a:lnTo>
                    <a:pt x="1230502" y="1363726"/>
                  </a:lnTo>
                  <a:lnTo>
                    <a:pt x="1310512" y="1393063"/>
                  </a:lnTo>
                  <a:lnTo>
                    <a:pt x="1298657" y="1353566"/>
                  </a:lnTo>
                  <a:lnTo>
                    <a:pt x="1259839" y="1353566"/>
                  </a:lnTo>
                  <a:lnTo>
                    <a:pt x="1251115" y="1344292"/>
                  </a:lnTo>
                  <a:close/>
                </a:path>
                <a:path w="1310640" h="1393189">
                  <a:moveTo>
                    <a:pt x="1265495" y="1330734"/>
                  </a:moveTo>
                  <a:lnTo>
                    <a:pt x="1251115" y="1344292"/>
                  </a:lnTo>
                  <a:lnTo>
                    <a:pt x="1259839" y="1353566"/>
                  </a:lnTo>
                  <a:lnTo>
                    <a:pt x="1274191" y="1339977"/>
                  </a:lnTo>
                  <a:lnTo>
                    <a:pt x="1265495" y="1330734"/>
                  </a:lnTo>
                  <a:close/>
                </a:path>
                <a:path w="1310640" h="1393189">
                  <a:moveTo>
                    <a:pt x="1286002" y="1311402"/>
                  </a:moveTo>
                  <a:lnTo>
                    <a:pt x="1265495" y="1330734"/>
                  </a:lnTo>
                  <a:lnTo>
                    <a:pt x="1274191" y="1339977"/>
                  </a:lnTo>
                  <a:lnTo>
                    <a:pt x="1259839" y="1353566"/>
                  </a:lnTo>
                  <a:lnTo>
                    <a:pt x="1298657" y="1353566"/>
                  </a:lnTo>
                  <a:lnTo>
                    <a:pt x="1286002" y="1311402"/>
                  </a:lnTo>
                  <a:close/>
                </a:path>
                <a:path w="1310640" h="1393189">
                  <a:moveTo>
                    <a:pt x="59397" y="48770"/>
                  </a:moveTo>
                  <a:lnTo>
                    <a:pt x="45017" y="62328"/>
                  </a:lnTo>
                  <a:lnTo>
                    <a:pt x="1251115" y="1344292"/>
                  </a:lnTo>
                  <a:lnTo>
                    <a:pt x="1265495" y="1330734"/>
                  </a:lnTo>
                  <a:lnTo>
                    <a:pt x="59397" y="48770"/>
                  </a:lnTo>
                  <a:close/>
                </a:path>
                <a:path w="1310640" h="1393189">
                  <a:moveTo>
                    <a:pt x="0" y="0"/>
                  </a:moveTo>
                  <a:lnTo>
                    <a:pt x="24511" y="81661"/>
                  </a:lnTo>
                  <a:lnTo>
                    <a:pt x="45017" y="62328"/>
                  </a:lnTo>
                  <a:lnTo>
                    <a:pt x="36322" y="53086"/>
                  </a:lnTo>
                  <a:lnTo>
                    <a:pt x="50673" y="39497"/>
                  </a:lnTo>
                  <a:lnTo>
                    <a:pt x="69233" y="39497"/>
                  </a:lnTo>
                  <a:lnTo>
                    <a:pt x="80010" y="29337"/>
                  </a:lnTo>
                  <a:lnTo>
                    <a:pt x="0" y="0"/>
                  </a:lnTo>
                  <a:close/>
                </a:path>
                <a:path w="1310640" h="1393189">
                  <a:moveTo>
                    <a:pt x="50673" y="39497"/>
                  </a:moveTo>
                  <a:lnTo>
                    <a:pt x="36322" y="53086"/>
                  </a:lnTo>
                  <a:lnTo>
                    <a:pt x="45017" y="62328"/>
                  </a:lnTo>
                  <a:lnTo>
                    <a:pt x="59397" y="48770"/>
                  </a:lnTo>
                  <a:lnTo>
                    <a:pt x="50673" y="39497"/>
                  </a:lnTo>
                  <a:close/>
                </a:path>
                <a:path w="1310640" h="1393189">
                  <a:moveTo>
                    <a:pt x="69233" y="39497"/>
                  </a:moveTo>
                  <a:lnTo>
                    <a:pt x="50673" y="39497"/>
                  </a:lnTo>
                  <a:lnTo>
                    <a:pt x="59397" y="48770"/>
                  </a:lnTo>
                  <a:lnTo>
                    <a:pt x="69233" y="39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20796" y="807719"/>
              <a:ext cx="6497320" cy="5721350"/>
            </a:xfrm>
            <a:custGeom>
              <a:avLst/>
              <a:gdLst/>
              <a:ahLst/>
              <a:cxnLst/>
              <a:rect l="l" t="t" r="r" b="b"/>
              <a:pathLst>
                <a:path w="6497320" h="5721350">
                  <a:moveTo>
                    <a:pt x="0" y="5721096"/>
                  </a:moveTo>
                  <a:lnTo>
                    <a:pt x="6496811" y="5721096"/>
                  </a:lnTo>
                  <a:lnTo>
                    <a:pt x="6496811" y="0"/>
                  </a:lnTo>
                  <a:lnTo>
                    <a:pt x="0" y="0"/>
                  </a:lnTo>
                  <a:lnTo>
                    <a:pt x="0" y="57210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27476" y="897635"/>
              <a:ext cx="867410" cy="230504"/>
            </a:xfrm>
            <a:custGeom>
              <a:avLst/>
              <a:gdLst/>
              <a:ahLst/>
              <a:cxnLst/>
              <a:rect l="l" t="t" r="r" b="b"/>
              <a:pathLst>
                <a:path w="867410" h="230505">
                  <a:moveTo>
                    <a:pt x="828801" y="0"/>
                  </a:moveTo>
                  <a:lnTo>
                    <a:pt x="38353" y="0"/>
                  </a:lnTo>
                  <a:lnTo>
                    <a:pt x="23413" y="3010"/>
                  </a:lnTo>
                  <a:lnTo>
                    <a:pt x="11223" y="11223"/>
                  </a:lnTo>
                  <a:lnTo>
                    <a:pt x="3010" y="23413"/>
                  </a:lnTo>
                  <a:lnTo>
                    <a:pt x="0" y="38353"/>
                  </a:lnTo>
                  <a:lnTo>
                    <a:pt x="0" y="191769"/>
                  </a:lnTo>
                  <a:lnTo>
                    <a:pt x="3010" y="206710"/>
                  </a:lnTo>
                  <a:lnTo>
                    <a:pt x="11223" y="218900"/>
                  </a:lnTo>
                  <a:lnTo>
                    <a:pt x="23413" y="227113"/>
                  </a:lnTo>
                  <a:lnTo>
                    <a:pt x="38353" y="230124"/>
                  </a:lnTo>
                  <a:lnTo>
                    <a:pt x="828801" y="230124"/>
                  </a:lnTo>
                  <a:lnTo>
                    <a:pt x="843742" y="227113"/>
                  </a:lnTo>
                  <a:lnTo>
                    <a:pt x="855932" y="218900"/>
                  </a:lnTo>
                  <a:lnTo>
                    <a:pt x="864145" y="206710"/>
                  </a:lnTo>
                  <a:lnTo>
                    <a:pt x="867156" y="191769"/>
                  </a:lnTo>
                  <a:lnTo>
                    <a:pt x="867156" y="38353"/>
                  </a:lnTo>
                  <a:lnTo>
                    <a:pt x="864145" y="23413"/>
                  </a:lnTo>
                  <a:lnTo>
                    <a:pt x="855932" y="11223"/>
                  </a:lnTo>
                  <a:lnTo>
                    <a:pt x="843742" y="3010"/>
                  </a:lnTo>
                  <a:lnTo>
                    <a:pt x="82880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27476" y="897635"/>
              <a:ext cx="867410" cy="230504"/>
            </a:xfrm>
            <a:custGeom>
              <a:avLst/>
              <a:gdLst/>
              <a:ahLst/>
              <a:cxnLst/>
              <a:rect l="l" t="t" r="r" b="b"/>
              <a:pathLst>
                <a:path w="867410" h="230505">
                  <a:moveTo>
                    <a:pt x="0" y="38353"/>
                  </a:moveTo>
                  <a:lnTo>
                    <a:pt x="3010" y="23413"/>
                  </a:lnTo>
                  <a:lnTo>
                    <a:pt x="11223" y="11223"/>
                  </a:lnTo>
                  <a:lnTo>
                    <a:pt x="23413" y="3010"/>
                  </a:lnTo>
                  <a:lnTo>
                    <a:pt x="38353" y="0"/>
                  </a:lnTo>
                  <a:lnTo>
                    <a:pt x="828801" y="0"/>
                  </a:lnTo>
                  <a:lnTo>
                    <a:pt x="843742" y="3010"/>
                  </a:lnTo>
                  <a:lnTo>
                    <a:pt x="855932" y="11223"/>
                  </a:lnTo>
                  <a:lnTo>
                    <a:pt x="864145" y="23413"/>
                  </a:lnTo>
                  <a:lnTo>
                    <a:pt x="867156" y="38353"/>
                  </a:lnTo>
                  <a:lnTo>
                    <a:pt x="867156" y="191769"/>
                  </a:lnTo>
                  <a:lnTo>
                    <a:pt x="864145" y="206710"/>
                  </a:lnTo>
                  <a:lnTo>
                    <a:pt x="855932" y="218900"/>
                  </a:lnTo>
                  <a:lnTo>
                    <a:pt x="843742" y="227113"/>
                  </a:lnTo>
                  <a:lnTo>
                    <a:pt x="828801" y="230124"/>
                  </a:lnTo>
                  <a:lnTo>
                    <a:pt x="38353" y="230124"/>
                  </a:lnTo>
                  <a:lnTo>
                    <a:pt x="23413" y="227113"/>
                  </a:lnTo>
                  <a:lnTo>
                    <a:pt x="11223" y="218900"/>
                  </a:lnTo>
                  <a:lnTo>
                    <a:pt x="3010" y="206710"/>
                  </a:lnTo>
                  <a:lnTo>
                    <a:pt x="0" y="191769"/>
                  </a:lnTo>
                  <a:lnTo>
                    <a:pt x="0" y="3835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24503" y="848359"/>
            <a:ext cx="673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42733" y="2483866"/>
            <a:ext cx="2945765" cy="640080"/>
            <a:chOff x="7142733" y="2483866"/>
            <a:chExt cx="2945765" cy="640080"/>
          </a:xfrm>
        </p:grpSpPr>
        <p:sp>
          <p:nvSpPr>
            <p:cNvPr id="45" name="object 45"/>
            <p:cNvSpPr/>
            <p:nvPr/>
          </p:nvSpPr>
          <p:spPr>
            <a:xfrm>
              <a:off x="8598407" y="2490216"/>
              <a:ext cx="1486535" cy="630555"/>
            </a:xfrm>
            <a:custGeom>
              <a:avLst/>
              <a:gdLst/>
              <a:ahLst/>
              <a:cxnLst/>
              <a:rect l="l" t="t" r="r" b="b"/>
              <a:pathLst>
                <a:path w="1486534" h="630555">
                  <a:moveTo>
                    <a:pt x="64008" y="128778"/>
                  </a:moveTo>
                  <a:lnTo>
                    <a:pt x="1486408" y="0"/>
                  </a:lnTo>
                </a:path>
                <a:path w="1486534" h="630555">
                  <a:moveTo>
                    <a:pt x="0" y="630174"/>
                  </a:moveTo>
                  <a:lnTo>
                    <a:pt x="1422400" y="501396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348996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348996" y="259079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0" y="259079"/>
                  </a:moveTo>
                  <a:lnTo>
                    <a:pt x="348996" y="259079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151491" y="2340991"/>
            <a:ext cx="6705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0" dirty="0">
                <a:latin typeface="Calibri"/>
                <a:cs typeface="Calibri"/>
              </a:rPr>
              <a:t>T</a:t>
            </a:r>
            <a:r>
              <a:rPr sz="1300" spc="-5" dirty="0">
                <a:latin typeface="Calibri"/>
                <a:cs typeface="Calibri"/>
              </a:rPr>
              <a:t>ask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Slots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39298" y="2830194"/>
            <a:ext cx="15138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" dirty="0">
                <a:latin typeface="Calibri"/>
                <a:cs typeface="Calibri"/>
              </a:rPr>
              <a:t>Unoccupied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30" dirty="0">
                <a:latin typeface="Calibri"/>
                <a:cs typeface="Calibri"/>
              </a:rPr>
              <a:t>Task</a:t>
            </a:r>
            <a:r>
              <a:rPr sz="1300" spc="-5" dirty="0">
                <a:latin typeface="Calibri"/>
                <a:cs typeface="Calibri"/>
              </a:rPr>
              <a:t> Slots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79564" y="4469891"/>
            <a:ext cx="1324610" cy="42100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28204" y="2496311"/>
            <a:ext cx="349250" cy="258445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59752" y="2455290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170419" y="2964179"/>
            <a:ext cx="361315" cy="269875"/>
            <a:chOff x="7170419" y="2964179"/>
            <a:chExt cx="361315" cy="269875"/>
          </a:xfrm>
        </p:grpSpPr>
        <p:sp>
          <p:nvSpPr>
            <p:cNvPr id="54" name="object 54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182611" y="2934461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66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8371" y="1909572"/>
            <a:ext cx="1839595" cy="4079875"/>
          </a:xfrm>
          <a:prstGeom prst="rect">
            <a:avLst/>
          </a:prstGeom>
          <a:solidFill>
            <a:srgbClr val="ECECEC"/>
          </a:solidFill>
          <a:ln w="12192">
            <a:solidFill>
              <a:srgbClr val="41709C"/>
            </a:solidFill>
          </a:ln>
        </p:spPr>
        <p:txBody>
          <a:bodyPr vert="horz" wrap="square" lIns="0" tIns="104139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819"/>
              </a:spcBef>
            </a:pPr>
            <a:r>
              <a:rPr sz="1800" spc="-5" dirty="0">
                <a:latin typeface="Calibri"/>
                <a:cs typeface="Calibri"/>
              </a:rPr>
              <a:t>Client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6032" y="2482595"/>
            <a:ext cx="1324610" cy="3251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72415">
              <a:lnSpc>
                <a:spcPct val="100000"/>
              </a:lnSpc>
              <a:spcBef>
                <a:spcPts val="28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6294" y="1228242"/>
            <a:ext cx="1347470" cy="200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libri"/>
              <a:cs typeface="Calibri"/>
            </a:endParaRPr>
          </a:p>
          <a:p>
            <a:pPr marL="23876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  <a:p>
            <a:pPr marL="104775" indent="-20320">
              <a:lnSpc>
                <a:spcPct val="172900"/>
              </a:lnSpc>
              <a:spcBef>
                <a:spcPts val="805"/>
              </a:spcBef>
              <a:tabLst>
                <a:tab pos="661035" algn="l"/>
                <a:tab pos="1235075" algn="l"/>
              </a:tabLst>
            </a:pPr>
            <a:r>
              <a:rPr sz="2700" baseline="1543" dirty="0">
                <a:latin typeface="Calibri"/>
                <a:cs typeface="Calibri"/>
              </a:rPr>
              <a:t>T	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2700" baseline="1543" dirty="0">
                <a:latin typeface="Calibri"/>
                <a:cs typeface="Calibri"/>
              </a:rPr>
              <a:t>T  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6294" y="3844544"/>
            <a:ext cx="1347470" cy="200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9375" algn="ctr">
              <a:lnSpc>
                <a:spcPts val="1710"/>
              </a:lnSpc>
            </a:pPr>
            <a:r>
              <a:rPr sz="1800" spc="-5" dirty="0">
                <a:latin typeface="Calibri"/>
                <a:cs typeface="Calibri"/>
              </a:rPr>
              <a:t>E</a:t>
            </a:r>
            <a:r>
              <a:rPr sz="1800" spc="-55" dirty="0">
                <a:latin typeface="Calibri"/>
                <a:cs typeface="Calibri"/>
              </a:rPr>
              <a:t>x</a:t>
            </a:r>
            <a:r>
              <a:rPr sz="1800" dirty="0">
                <a:latin typeface="Calibri"/>
                <a:cs typeface="Calibri"/>
              </a:rPr>
              <a:t>ecu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>
              <a:latin typeface="Calibri"/>
              <a:cs typeface="Calibri"/>
            </a:endParaRPr>
          </a:p>
          <a:p>
            <a:pPr marR="81915" algn="ctr">
              <a:lnSpc>
                <a:spcPct val="100000"/>
              </a:lnSpc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  <a:p>
            <a:pPr marL="104775" indent="-20320">
              <a:lnSpc>
                <a:spcPct val="172900"/>
              </a:lnSpc>
              <a:spcBef>
                <a:spcPts val="630"/>
              </a:spcBef>
              <a:tabLst>
                <a:tab pos="661035" algn="l"/>
                <a:tab pos="1235075" algn="l"/>
              </a:tabLst>
            </a:pPr>
            <a:r>
              <a:rPr sz="2700" baseline="1543" dirty="0">
                <a:latin typeface="Calibri"/>
                <a:cs typeface="Calibri"/>
              </a:rPr>
              <a:t>T	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2700" baseline="3086" dirty="0">
                <a:latin typeface="Calibri"/>
                <a:cs typeface="Calibri"/>
              </a:rPr>
              <a:t>T  </a:t>
            </a: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2041" y="183641"/>
            <a:ext cx="4768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0" spc="-5" dirty="0">
                <a:latin typeface="Calibri"/>
                <a:cs typeface="Calibri"/>
              </a:rPr>
              <a:t>Spark</a:t>
            </a:r>
            <a:r>
              <a:rPr sz="1800" b="0" spc="-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Runtime</a:t>
            </a:r>
            <a:r>
              <a:rPr sz="1800" b="0" spc="15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Components </a:t>
            </a:r>
            <a:r>
              <a:rPr sz="1800" b="0" dirty="0">
                <a:latin typeface="Calibri"/>
                <a:cs typeface="Calibri"/>
              </a:rPr>
              <a:t>in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spc="-5" dirty="0">
                <a:latin typeface="Calibri"/>
                <a:cs typeface="Calibri"/>
              </a:rPr>
              <a:t>Client</a:t>
            </a:r>
            <a:r>
              <a:rPr sz="1800" b="0" dirty="0">
                <a:latin typeface="Calibri"/>
                <a:cs typeface="Calibri"/>
              </a:rPr>
              <a:t> </a:t>
            </a:r>
            <a:r>
              <a:rPr sz="1800" b="0" spc="-10" dirty="0">
                <a:latin typeface="Calibri"/>
                <a:cs typeface="Calibri"/>
              </a:rPr>
              <a:t>deploy</a:t>
            </a:r>
            <a:r>
              <a:rPr sz="1800" b="0" spc="10" dirty="0">
                <a:latin typeface="Calibri"/>
                <a:cs typeface="Calibri"/>
              </a:rPr>
              <a:t> </a:t>
            </a:r>
            <a:r>
              <a:rPr sz="1800" b="0" dirty="0">
                <a:latin typeface="Calibri"/>
                <a:cs typeface="Calibri"/>
              </a:rPr>
              <a:t>mode: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52694" y="2148077"/>
            <a:ext cx="1343660" cy="1055370"/>
          </a:xfrm>
          <a:custGeom>
            <a:avLst/>
            <a:gdLst/>
            <a:ahLst/>
            <a:cxnLst/>
            <a:rect l="l" t="t" r="r" b="b"/>
            <a:pathLst>
              <a:path w="1343659" h="1055370">
                <a:moveTo>
                  <a:pt x="36448" y="977900"/>
                </a:moveTo>
                <a:lnTo>
                  <a:pt x="0" y="1054989"/>
                </a:lnTo>
                <a:lnTo>
                  <a:pt x="83438" y="1037844"/>
                </a:lnTo>
                <a:lnTo>
                  <a:pt x="72189" y="1023493"/>
                </a:lnTo>
                <a:lnTo>
                  <a:pt x="56006" y="1023493"/>
                </a:lnTo>
                <a:lnTo>
                  <a:pt x="43814" y="1007999"/>
                </a:lnTo>
                <a:lnTo>
                  <a:pt x="53859" y="1000110"/>
                </a:lnTo>
                <a:lnTo>
                  <a:pt x="36448" y="977900"/>
                </a:lnTo>
                <a:close/>
              </a:path>
              <a:path w="1343659" h="1055370">
                <a:moveTo>
                  <a:pt x="53859" y="1000110"/>
                </a:moveTo>
                <a:lnTo>
                  <a:pt x="43814" y="1007999"/>
                </a:lnTo>
                <a:lnTo>
                  <a:pt x="56006" y="1023493"/>
                </a:lnTo>
                <a:lnTo>
                  <a:pt x="66024" y="1015628"/>
                </a:lnTo>
                <a:lnTo>
                  <a:pt x="53859" y="1000110"/>
                </a:lnTo>
                <a:close/>
              </a:path>
              <a:path w="1343659" h="1055370">
                <a:moveTo>
                  <a:pt x="66024" y="1015628"/>
                </a:moveTo>
                <a:lnTo>
                  <a:pt x="56006" y="1023493"/>
                </a:lnTo>
                <a:lnTo>
                  <a:pt x="72189" y="1023493"/>
                </a:lnTo>
                <a:lnTo>
                  <a:pt x="66024" y="1015628"/>
                </a:lnTo>
                <a:close/>
              </a:path>
              <a:path w="1343659" h="1055370">
                <a:moveTo>
                  <a:pt x="1277399" y="39221"/>
                </a:moveTo>
                <a:lnTo>
                  <a:pt x="53859" y="1000110"/>
                </a:lnTo>
                <a:lnTo>
                  <a:pt x="66024" y="1015628"/>
                </a:lnTo>
                <a:lnTo>
                  <a:pt x="1289672" y="54877"/>
                </a:lnTo>
                <a:lnTo>
                  <a:pt x="1277399" y="39221"/>
                </a:lnTo>
                <a:close/>
              </a:path>
              <a:path w="1343659" h="1055370">
                <a:moveTo>
                  <a:pt x="1328701" y="31369"/>
                </a:moveTo>
                <a:lnTo>
                  <a:pt x="1287399" y="31369"/>
                </a:lnTo>
                <a:lnTo>
                  <a:pt x="1299717" y="46989"/>
                </a:lnTo>
                <a:lnTo>
                  <a:pt x="1289672" y="54877"/>
                </a:lnTo>
                <a:lnTo>
                  <a:pt x="1307083" y="77088"/>
                </a:lnTo>
                <a:lnTo>
                  <a:pt x="1328701" y="31369"/>
                </a:lnTo>
                <a:close/>
              </a:path>
              <a:path w="1343659" h="1055370">
                <a:moveTo>
                  <a:pt x="1287399" y="31369"/>
                </a:moveTo>
                <a:lnTo>
                  <a:pt x="1277399" y="39221"/>
                </a:lnTo>
                <a:lnTo>
                  <a:pt x="1289672" y="54877"/>
                </a:lnTo>
                <a:lnTo>
                  <a:pt x="1299717" y="46989"/>
                </a:lnTo>
                <a:lnTo>
                  <a:pt x="1287399" y="31369"/>
                </a:lnTo>
                <a:close/>
              </a:path>
              <a:path w="1343659" h="1055370">
                <a:moveTo>
                  <a:pt x="1343532" y="0"/>
                </a:moveTo>
                <a:lnTo>
                  <a:pt x="1260094" y="17145"/>
                </a:lnTo>
                <a:lnTo>
                  <a:pt x="1277399" y="39221"/>
                </a:lnTo>
                <a:lnTo>
                  <a:pt x="1287399" y="31369"/>
                </a:lnTo>
                <a:lnTo>
                  <a:pt x="1328701" y="31369"/>
                </a:lnTo>
                <a:lnTo>
                  <a:pt x="13435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14446" y="801369"/>
            <a:ext cx="6510020" cy="5734050"/>
            <a:chOff x="3314446" y="801369"/>
            <a:chExt cx="6510020" cy="5734050"/>
          </a:xfrm>
        </p:grpSpPr>
        <p:sp>
          <p:nvSpPr>
            <p:cNvPr id="9" name="object 9"/>
            <p:cNvSpPr/>
            <p:nvPr/>
          </p:nvSpPr>
          <p:spPr>
            <a:xfrm>
              <a:off x="5586222" y="3370325"/>
              <a:ext cx="1310640" cy="1393190"/>
            </a:xfrm>
            <a:custGeom>
              <a:avLst/>
              <a:gdLst/>
              <a:ahLst/>
              <a:cxnLst/>
              <a:rect l="l" t="t" r="r" b="b"/>
              <a:pathLst>
                <a:path w="1310640" h="1393189">
                  <a:moveTo>
                    <a:pt x="1251115" y="1344292"/>
                  </a:moveTo>
                  <a:lnTo>
                    <a:pt x="1230502" y="1363726"/>
                  </a:lnTo>
                  <a:lnTo>
                    <a:pt x="1310512" y="1393063"/>
                  </a:lnTo>
                  <a:lnTo>
                    <a:pt x="1298657" y="1353566"/>
                  </a:lnTo>
                  <a:lnTo>
                    <a:pt x="1259839" y="1353566"/>
                  </a:lnTo>
                  <a:lnTo>
                    <a:pt x="1251115" y="1344292"/>
                  </a:lnTo>
                  <a:close/>
                </a:path>
                <a:path w="1310640" h="1393189">
                  <a:moveTo>
                    <a:pt x="1265495" y="1330734"/>
                  </a:moveTo>
                  <a:lnTo>
                    <a:pt x="1251115" y="1344292"/>
                  </a:lnTo>
                  <a:lnTo>
                    <a:pt x="1259839" y="1353566"/>
                  </a:lnTo>
                  <a:lnTo>
                    <a:pt x="1274191" y="1339977"/>
                  </a:lnTo>
                  <a:lnTo>
                    <a:pt x="1265495" y="1330734"/>
                  </a:lnTo>
                  <a:close/>
                </a:path>
                <a:path w="1310640" h="1393189">
                  <a:moveTo>
                    <a:pt x="1286002" y="1311402"/>
                  </a:moveTo>
                  <a:lnTo>
                    <a:pt x="1265495" y="1330734"/>
                  </a:lnTo>
                  <a:lnTo>
                    <a:pt x="1274191" y="1339977"/>
                  </a:lnTo>
                  <a:lnTo>
                    <a:pt x="1259839" y="1353566"/>
                  </a:lnTo>
                  <a:lnTo>
                    <a:pt x="1298657" y="1353566"/>
                  </a:lnTo>
                  <a:lnTo>
                    <a:pt x="1286002" y="1311402"/>
                  </a:lnTo>
                  <a:close/>
                </a:path>
                <a:path w="1310640" h="1393189">
                  <a:moveTo>
                    <a:pt x="59397" y="48770"/>
                  </a:moveTo>
                  <a:lnTo>
                    <a:pt x="45017" y="62328"/>
                  </a:lnTo>
                  <a:lnTo>
                    <a:pt x="1251115" y="1344292"/>
                  </a:lnTo>
                  <a:lnTo>
                    <a:pt x="1265495" y="1330734"/>
                  </a:lnTo>
                  <a:lnTo>
                    <a:pt x="59397" y="48770"/>
                  </a:lnTo>
                  <a:close/>
                </a:path>
                <a:path w="1310640" h="1393189">
                  <a:moveTo>
                    <a:pt x="0" y="0"/>
                  </a:moveTo>
                  <a:lnTo>
                    <a:pt x="24511" y="81661"/>
                  </a:lnTo>
                  <a:lnTo>
                    <a:pt x="45017" y="62328"/>
                  </a:lnTo>
                  <a:lnTo>
                    <a:pt x="36322" y="53086"/>
                  </a:lnTo>
                  <a:lnTo>
                    <a:pt x="50673" y="39497"/>
                  </a:lnTo>
                  <a:lnTo>
                    <a:pt x="69233" y="39497"/>
                  </a:lnTo>
                  <a:lnTo>
                    <a:pt x="80010" y="29337"/>
                  </a:lnTo>
                  <a:lnTo>
                    <a:pt x="0" y="0"/>
                  </a:lnTo>
                  <a:close/>
                </a:path>
                <a:path w="1310640" h="1393189">
                  <a:moveTo>
                    <a:pt x="50673" y="39497"/>
                  </a:moveTo>
                  <a:lnTo>
                    <a:pt x="36322" y="53086"/>
                  </a:lnTo>
                  <a:lnTo>
                    <a:pt x="45017" y="62328"/>
                  </a:lnTo>
                  <a:lnTo>
                    <a:pt x="59397" y="48770"/>
                  </a:lnTo>
                  <a:lnTo>
                    <a:pt x="50673" y="39497"/>
                  </a:lnTo>
                  <a:close/>
                </a:path>
                <a:path w="1310640" h="1393189">
                  <a:moveTo>
                    <a:pt x="69233" y="39497"/>
                  </a:moveTo>
                  <a:lnTo>
                    <a:pt x="50673" y="39497"/>
                  </a:lnTo>
                  <a:lnTo>
                    <a:pt x="59397" y="48770"/>
                  </a:lnTo>
                  <a:lnTo>
                    <a:pt x="69233" y="394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20796" y="807719"/>
              <a:ext cx="6497320" cy="5721350"/>
            </a:xfrm>
            <a:custGeom>
              <a:avLst/>
              <a:gdLst/>
              <a:ahLst/>
              <a:cxnLst/>
              <a:rect l="l" t="t" r="r" b="b"/>
              <a:pathLst>
                <a:path w="6497320" h="5721350">
                  <a:moveTo>
                    <a:pt x="0" y="5721096"/>
                  </a:moveTo>
                  <a:lnTo>
                    <a:pt x="6496811" y="5721096"/>
                  </a:lnTo>
                  <a:lnTo>
                    <a:pt x="6496811" y="0"/>
                  </a:lnTo>
                  <a:lnTo>
                    <a:pt x="0" y="0"/>
                  </a:lnTo>
                  <a:lnTo>
                    <a:pt x="0" y="572109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95344" y="3211067"/>
            <a:ext cx="1557655" cy="1920239"/>
          </a:xfrm>
          <a:prstGeom prst="rect">
            <a:avLst/>
          </a:prstGeom>
          <a:solidFill>
            <a:srgbClr val="C5DFB4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95934">
              <a:lnSpc>
                <a:spcPts val="2045"/>
              </a:lnSpc>
            </a:pPr>
            <a:r>
              <a:rPr sz="1800" spc="-5" dirty="0">
                <a:latin typeface="Calibri"/>
                <a:cs typeface="Calibri"/>
              </a:rPr>
              <a:t>Driver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76521" y="4232909"/>
            <a:ext cx="1130935" cy="660400"/>
          </a:xfrm>
          <a:prstGeom prst="rect">
            <a:avLst/>
          </a:prstGeom>
          <a:solidFill>
            <a:srgbClr val="6FAC46"/>
          </a:solidFill>
          <a:ln w="19811">
            <a:solidFill>
              <a:srgbClr val="FFFFFF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27000" marR="119380" indent="222250">
              <a:lnSpc>
                <a:spcPct val="100000"/>
              </a:lnSpc>
              <a:spcBef>
                <a:spcPts val="705"/>
              </a:spcBef>
            </a:pPr>
            <a:r>
              <a:rPr sz="1500" dirty="0">
                <a:latin typeface="Calibri"/>
                <a:cs typeface="Calibri"/>
              </a:rPr>
              <a:t>Spark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</a:t>
            </a:r>
            <a:r>
              <a:rPr sz="1500" dirty="0">
                <a:latin typeface="Calibri"/>
                <a:cs typeface="Calibri"/>
              </a:rPr>
              <a:t>ppl</a:t>
            </a:r>
            <a:r>
              <a:rPr sz="1500" spc="5" dirty="0">
                <a:latin typeface="Calibri"/>
                <a:cs typeface="Calibri"/>
              </a:rPr>
              <a:t>i</a:t>
            </a:r>
            <a:r>
              <a:rPr sz="1500" spc="-15" dirty="0">
                <a:latin typeface="Calibri"/>
                <a:cs typeface="Calibri"/>
              </a:rPr>
              <a:t>ca</a:t>
            </a:r>
            <a:r>
              <a:rPr sz="1500" dirty="0">
                <a:latin typeface="Calibri"/>
                <a:cs typeface="Calibri"/>
              </a:rPr>
              <a:t>ti</a:t>
            </a:r>
            <a:r>
              <a:rPr sz="1500" spc="-5" dirty="0">
                <a:latin typeface="Calibri"/>
                <a:cs typeface="Calibri"/>
              </a:rPr>
              <a:t>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75759" y="3692652"/>
            <a:ext cx="1130935" cy="436245"/>
          </a:xfrm>
          <a:prstGeom prst="rect">
            <a:avLst/>
          </a:prstGeom>
          <a:solidFill>
            <a:srgbClr val="FFD966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49885">
              <a:lnSpc>
                <a:spcPts val="1625"/>
              </a:lnSpc>
            </a:pPr>
            <a:r>
              <a:rPr sz="1500" dirty="0">
                <a:latin typeface="Calibri"/>
                <a:cs typeface="Calibri"/>
              </a:rPr>
              <a:t>Spark</a:t>
            </a:r>
            <a:endParaRPr sz="1500">
              <a:latin typeface="Calibri"/>
              <a:cs typeface="Calibri"/>
            </a:endParaRPr>
          </a:p>
          <a:p>
            <a:pPr marL="264795">
              <a:lnSpc>
                <a:spcPct val="100000"/>
              </a:lnSpc>
            </a:pPr>
            <a:r>
              <a:rPr sz="1500" spc="-10" dirty="0">
                <a:latin typeface="Calibri"/>
                <a:cs typeface="Calibri"/>
              </a:rPr>
              <a:t>Context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96100" y="1010411"/>
            <a:ext cx="1839595" cy="2272665"/>
          </a:xfrm>
          <a:custGeom>
            <a:avLst/>
            <a:gdLst/>
            <a:ahLst/>
            <a:cxnLst/>
            <a:rect l="l" t="t" r="r" b="b"/>
            <a:pathLst>
              <a:path w="1839595" h="2272665">
                <a:moveTo>
                  <a:pt x="1839468" y="0"/>
                </a:moveTo>
                <a:lnTo>
                  <a:pt x="0" y="0"/>
                </a:lnTo>
                <a:lnTo>
                  <a:pt x="0" y="2272283"/>
                </a:lnTo>
                <a:lnTo>
                  <a:pt x="1839468" y="2272283"/>
                </a:lnTo>
                <a:lnTo>
                  <a:pt x="1839468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6100" y="1010411"/>
            <a:ext cx="1839595" cy="227266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53656" y="1857755"/>
            <a:ext cx="1324610" cy="4191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660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47306" y="2485389"/>
            <a:ext cx="361950" cy="270510"/>
            <a:chOff x="7147306" y="2485389"/>
            <a:chExt cx="361950" cy="270510"/>
          </a:xfrm>
        </p:grpSpPr>
        <p:sp>
          <p:nvSpPr>
            <p:cNvPr id="18" name="object 18"/>
            <p:cNvSpPr/>
            <p:nvPr/>
          </p:nvSpPr>
          <p:spPr>
            <a:xfrm>
              <a:off x="7498080" y="2491739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5"/>
                  </a:moveTo>
                  <a:lnTo>
                    <a:pt x="4572" y="257555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53656" y="2491739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5"/>
                  </a:moveTo>
                  <a:lnTo>
                    <a:pt x="348996" y="257555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71893" y="2526029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7710" y="2529967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13419" y="2490216"/>
            <a:ext cx="349250" cy="259079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165593" y="2963926"/>
            <a:ext cx="363220" cy="270510"/>
            <a:chOff x="7165593" y="2963926"/>
            <a:chExt cx="363220" cy="270510"/>
          </a:xfrm>
        </p:grpSpPr>
        <p:sp>
          <p:nvSpPr>
            <p:cNvPr id="24" name="object 24"/>
            <p:cNvSpPr/>
            <p:nvPr/>
          </p:nvSpPr>
          <p:spPr>
            <a:xfrm>
              <a:off x="7171943" y="2970276"/>
              <a:ext cx="5080" cy="257810"/>
            </a:xfrm>
            <a:custGeom>
              <a:avLst/>
              <a:gdLst/>
              <a:ahLst/>
              <a:cxnLst/>
              <a:rect l="l" t="t" r="r" b="b"/>
              <a:pathLst>
                <a:path w="5079" h="257810">
                  <a:moveTo>
                    <a:pt x="0" y="257556"/>
                  </a:moveTo>
                  <a:lnTo>
                    <a:pt x="4572" y="257556"/>
                  </a:lnTo>
                  <a:lnTo>
                    <a:pt x="4572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171943" y="2970276"/>
              <a:ext cx="350520" cy="257810"/>
            </a:xfrm>
            <a:custGeom>
              <a:avLst/>
              <a:gdLst/>
              <a:ahLst/>
              <a:cxnLst/>
              <a:rect l="l" t="t" r="r" b="b"/>
              <a:pathLst>
                <a:path w="350520" h="257810">
                  <a:moveTo>
                    <a:pt x="0" y="257556"/>
                  </a:moveTo>
                  <a:lnTo>
                    <a:pt x="350520" y="257556"/>
                  </a:lnTo>
                  <a:lnTo>
                    <a:pt x="350520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291705" y="3004311"/>
            <a:ext cx="11176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896100" y="2947161"/>
            <a:ext cx="1839595" cy="2952750"/>
            <a:chOff x="6896100" y="2947161"/>
            <a:chExt cx="1839595" cy="2952750"/>
          </a:xfrm>
        </p:grpSpPr>
        <p:sp>
          <p:nvSpPr>
            <p:cNvPr id="28" name="object 28"/>
            <p:cNvSpPr/>
            <p:nvPr/>
          </p:nvSpPr>
          <p:spPr>
            <a:xfrm>
              <a:off x="7719060" y="2953511"/>
              <a:ext cx="932815" cy="268605"/>
            </a:xfrm>
            <a:custGeom>
              <a:avLst/>
              <a:gdLst/>
              <a:ahLst/>
              <a:cxnLst/>
              <a:rect l="l" t="t" r="r" b="b"/>
              <a:pathLst>
                <a:path w="932815" h="268605">
                  <a:moveTo>
                    <a:pt x="0" y="268224"/>
                  </a:moveTo>
                  <a:lnTo>
                    <a:pt x="348996" y="268224"/>
                  </a:lnTo>
                  <a:lnTo>
                    <a:pt x="348996" y="10668"/>
                  </a:lnTo>
                  <a:lnTo>
                    <a:pt x="0" y="10668"/>
                  </a:lnTo>
                  <a:lnTo>
                    <a:pt x="0" y="268224"/>
                  </a:lnTo>
                  <a:close/>
                </a:path>
                <a:path w="932815" h="268605">
                  <a:moveTo>
                    <a:pt x="583692" y="257556"/>
                  </a:moveTo>
                  <a:lnTo>
                    <a:pt x="932688" y="257556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96100" y="3625595"/>
              <a:ext cx="1839595" cy="2273935"/>
            </a:xfrm>
            <a:custGeom>
              <a:avLst/>
              <a:gdLst/>
              <a:ahLst/>
              <a:cxnLst/>
              <a:rect l="l" t="t" r="r" b="b"/>
              <a:pathLst>
                <a:path w="1839595" h="2273935">
                  <a:moveTo>
                    <a:pt x="1839468" y="0"/>
                  </a:moveTo>
                  <a:lnTo>
                    <a:pt x="0" y="0"/>
                  </a:lnTo>
                  <a:lnTo>
                    <a:pt x="0" y="2273807"/>
                  </a:lnTo>
                  <a:lnTo>
                    <a:pt x="1839468" y="2273807"/>
                  </a:lnTo>
                  <a:lnTo>
                    <a:pt x="1839468" y="0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96100" y="3625596"/>
            <a:ext cx="1839595" cy="2273935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1275"/>
              </a:spcBef>
            </a:pPr>
            <a:r>
              <a:rPr sz="1800" spc="-10" dirty="0">
                <a:latin typeface="Calibri"/>
                <a:cs typeface="Calibri"/>
              </a:rPr>
              <a:t>Executor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JVM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53656" y="5106923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8204" y="5111496"/>
            <a:ext cx="34925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552694" y="2148077"/>
            <a:ext cx="3105785" cy="3695700"/>
            <a:chOff x="5552694" y="2148077"/>
            <a:chExt cx="3105785" cy="3695700"/>
          </a:xfrm>
        </p:grpSpPr>
        <p:sp>
          <p:nvSpPr>
            <p:cNvPr id="34" name="object 34"/>
            <p:cNvSpPr/>
            <p:nvPr/>
          </p:nvSpPr>
          <p:spPr>
            <a:xfrm>
              <a:off x="7719060" y="5103876"/>
              <a:ext cx="932815" cy="733425"/>
            </a:xfrm>
            <a:custGeom>
              <a:avLst/>
              <a:gdLst/>
              <a:ahLst/>
              <a:cxnLst/>
              <a:rect l="l" t="t" r="r" b="b"/>
              <a:pathLst>
                <a:path w="932815" h="733425">
                  <a:moveTo>
                    <a:pt x="583692" y="257556"/>
                  </a:moveTo>
                  <a:lnTo>
                    <a:pt x="932688" y="257556"/>
                  </a:lnTo>
                  <a:lnTo>
                    <a:pt x="932688" y="0"/>
                  </a:lnTo>
                  <a:lnTo>
                    <a:pt x="583692" y="0"/>
                  </a:lnTo>
                  <a:lnTo>
                    <a:pt x="583692" y="257556"/>
                  </a:lnTo>
                  <a:close/>
                </a:path>
                <a:path w="932815" h="733425">
                  <a:moveTo>
                    <a:pt x="0" y="733044"/>
                  </a:moveTo>
                  <a:lnTo>
                    <a:pt x="348996" y="733044"/>
                  </a:lnTo>
                  <a:lnTo>
                    <a:pt x="348996" y="475488"/>
                  </a:lnTo>
                  <a:lnTo>
                    <a:pt x="0" y="475488"/>
                  </a:lnTo>
                  <a:lnTo>
                    <a:pt x="0" y="733044"/>
                  </a:lnTo>
                  <a:close/>
                </a:path>
                <a:path w="932815" h="733425">
                  <a:moveTo>
                    <a:pt x="583692" y="722376"/>
                  </a:moveTo>
                  <a:lnTo>
                    <a:pt x="932688" y="722376"/>
                  </a:lnTo>
                  <a:lnTo>
                    <a:pt x="932688" y="464820"/>
                  </a:lnTo>
                  <a:lnTo>
                    <a:pt x="583692" y="464820"/>
                  </a:lnTo>
                  <a:lnTo>
                    <a:pt x="583692" y="72237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52694" y="2148077"/>
              <a:ext cx="1343660" cy="1055370"/>
            </a:xfrm>
            <a:custGeom>
              <a:avLst/>
              <a:gdLst/>
              <a:ahLst/>
              <a:cxnLst/>
              <a:rect l="l" t="t" r="r" b="b"/>
              <a:pathLst>
                <a:path w="1343659" h="1055370">
                  <a:moveTo>
                    <a:pt x="36448" y="977900"/>
                  </a:moveTo>
                  <a:lnTo>
                    <a:pt x="0" y="1054989"/>
                  </a:lnTo>
                  <a:lnTo>
                    <a:pt x="83438" y="1037844"/>
                  </a:lnTo>
                  <a:lnTo>
                    <a:pt x="72189" y="1023493"/>
                  </a:lnTo>
                  <a:lnTo>
                    <a:pt x="56006" y="1023493"/>
                  </a:lnTo>
                  <a:lnTo>
                    <a:pt x="43814" y="1007999"/>
                  </a:lnTo>
                  <a:lnTo>
                    <a:pt x="53859" y="1000110"/>
                  </a:lnTo>
                  <a:lnTo>
                    <a:pt x="36448" y="977900"/>
                  </a:lnTo>
                  <a:close/>
                </a:path>
                <a:path w="1343659" h="1055370">
                  <a:moveTo>
                    <a:pt x="53859" y="1000110"/>
                  </a:moveTo>
                  <a:lnTo>
                    <a:pt x="43814" y="1007999"/>
                  </a:lnTo>
                  <a:lnTo>
                    <a:pt x="56006" y="1023493"/>
                  </a:lnTo>
                  <a:lnTo>
                    <a:pt x="66024" y="1015628"/>
                  </a:lnTo>
                  <a:lnTo>
                    <a:pt x="53859" y="1000110"/>
                  </a:lnTo>
                  <a:close/>
                </a:path>
                <a:path w="1343659" h="1055370">
                  <a:moveTo>
                    <a:pt x="66024" y="1015628"/>
                  </a:moveTo>
                  <a:lnTo>
                    <a:pt x="56006" y="1023493"/>
                  </a:lnTo>
                  <a:lnTo>
                    <a:pt x="72189" y="1023493"/>
                  </a:lnTo>
                  <a:lnTo>
                    <a:pt x="66024" y="1015628"/>
                  </a:lnTo>
                  <a:close/>
                </a:path>
                <a:path w="1343659" h="1055370">
                  <a:moveTo>
                    <a:pt x="1277399" y="39221"/>
                  </a:moveTo>
                  <a:lnTo>
                    <a:pt x="53859" y="1000110"/>
                  </a:lnTo>
                  <a:lnTo>
                    <a:pt x="66024" y="1015628"/>
                  </a:lnTo>
                  <a:lnTo>
                    <a:pt x="1289672" y="54877"/>
                  </a:lnTo>
                  <a:lnTo>
                    <a:pt x="1277399" y="39221"/>
                  </a:lnTo>
                  <a:close/>
                </a:path>
                <a:path w="1343659" h="1055370">
                  <a:moveTo>
                    <a:pt x="1328701" y="31369"/>
                  </a:moveTo>
                  <a:lnTo>
                    <a:pt x="1287399" y="31369"/>
                  </a:lnTo>
                  <a:lnTo>
                    <a:pt x="1299717" y="46989"/>
                  </a:lnTo>
                  <a:lnTo>
                    <a:pt x="1289672" y="54877"/>
                  </a:lnTo>
                  <a:lnTo>
                    <a:pt x="1307083" y="77088"/>
                  </a:lnTo>
                  <a:lnTo>
                    <a:pt x="1328701" y="31369"/>
                  </a:lnTo>
                  <a:close/>
                </a:path>
                <a:path w="1343659" h="1055370">
                  <a:moveTo>
                    <a:pt x="1287399" y="31369"/>
                  </a:moveTo>
                  <a:lnTo>
                    <a:pt x="1277399" y="39221"/>
                  </a:lnTo>
                  <a:lnTo>
                    <a:pt x="1289672" y="54877"/>
                  </a:lnTo>
                  <a:lnTo>
                    <a:pt x="1299717" y="46989"/>
                  </a:lnTo>
                  <a:lnTo>
                    <a:pt x="1287399" y="31369"/>
                  </a:lnTo>
                  <a:close/>
                </a:path>
                <a:path w="1343659" h="1055370">
                  <a:moveTo>
                    <a:pt x="1343532" y="0"/>
                  </a:moveTo>
                  <a:lnTo>
                    <a:pt x="1260094" y="17145"/>
                  </a:lnTo>
                  <a:lnTo>
                    <a:pt x="1277399" y="39221"/>
                  </a:lnTo>
                  <a:lnTo>
                    <a:pt x="1287399" y="31369"/>
                  </a:lnTo>
                  <a:lnTo>
                    <a:pt x="1328701" y="31369"/>
                  </a:lnTo>
                  <a:lnTo>
                    <a:pt x="13435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302751" y="5099304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171943" y="5585459"/>
            <a:ext cx="350520" cy="257810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0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08847" y="5063997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79564" y="4469891"/>
            <a:ext cx="1324610" cy="42100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665"/>
              </a:spcBef>
            </a:pPr>
            <a:r>
              <a:rPr sz="1500" dirty="0">
                <a:latin typeface="Calibri"/>
                <a:cs typeface="Calibri"/>
              </a:rPr>
              <a:t>JVM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Heap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28204" y="2496311"/>
            <a:ext cx="349250" cy="258445"/>
          </a:xfrm>
          <a:prstGeom prst="rect">
            <a:avLst/>
          </a:prstGeom>
          <a:solidFill>
            <a:srgbClr val="8FAADC"/>
          </a:solidFill>
          <a:ln w="12192">
            <a:solidFill>
              <a:srgbClr val="41709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142733" y="2483866"/>
            <a:ext cx="361950" cy="271780"/>
            <a:chOff x="7142733" y="2483866"/>
            <a:chExt cx="361950" cy="271780"/>
          </a:xfrm>
        </p:grpSpPr>
        <p:sp>
          <p:nvSpPr>
            <p:cNvPr id="43" name="object 43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348996" y="0"/>
                  </a:moveTo>
                  <a:lnTo>
                    <a:pt x="0" y="0"/>
                  </a:lnTo>
                  <a:lnTo>
                    <a:pt x="0" y="259079"/>
                  </a:lnTo>
                  <a:lnTo>
                    <a:pt x="348996" y="259079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49083" y="2490216"/>
              <a:ext cx="349250" cy="259079"/>
            </a:xfrm>
            <a:custGeom>
              <a:avLst/>
              <a:gdLst/>
              <a:ahLst/>
              <a:cxnLst/>
              <a:rect l="l" t="t" r="r" b="b"/>
              <a:pathLst>
                <a:path w="349250" h="259080">
                  <a:moveTo>
                    <a:pt x="0" y="259079"/>
                  </a:moveTo>
                  <a:lnTo>
                    <a:pt x="348996" y="259079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90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159752" y="2455290"/>
            <a:ext cx="3327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70419" y="2964179"/>
            <a:ext cx="361315" cy="269875"/>
            <a:chOff x="7170419" y="2964179"/>
            <a:chExt cx="361315" cy="269875"/>
          </a:xfrm>
        </p:grpSpPr>
        <p:sp>
          <p:nvSpPr>
            <p:cNvPr id="47" name="object 47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348996" y="0"/>
                  </a:moveTo>
                  <a:lnTo>
                    <a:pt x="0" y="0"/>
                  </a:lnTo>
                  <a:lnTo>
                    <a:pt x="0" y="257556"/>
                  </a:lnTo>
                  <a:lnTo>
                    <a:pt x="348996" y="257556"/>
                  </a:lnTo>
                  <a:lnTo>
                    <a:pt x="348996" y="0"/>
                  </a:lnTo>
                  <a:close/>
                </a:path>
              </a:pathLst>
            </a:custGeom>
            <a:solidFill>
              <a:srgbClr val="8FAAD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6515" y="2970275"/>
              <a:ext cx="349250" cy="257810"/>
            </a:xfrm>
            <a:custGeom>
              <a:avLst/>
              <a:gdLst/>
              <a:ahLst/>
              <a:cxnLst/>
              <a:rect l="l" t="t" r="r" b="b"/>
              <a:pathLst>
                <a:path w="349250" h="257810">
                  <a:moveTo>
                    <a:pt x="0" y="257556"/>
                  </a:moveTo>
                  <a:lnTo>
                    <a:pt x="348996" y="257556"/>
                  </a:lnTo>
                  <a:lnTo>
                    <a:pt x="348996" y="0"/>
                  </a:lnTo>
                  <a:lnTo>
                    <a:pt x="0" y="0"/>
                  </a:lnTo>
                  <a:lnTo>
                    <a:pt x="0" y="257556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182611" y="2934461"/>
            <a:ext cx="334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9510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</TotalTime>
  <Words>2379</Words>
  <Application>Microsoft Office PowerPoint</Application>
  <PresentationFormat>Widescreen</PresentationFormat>
  <Paragraphs>507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 MT</vt:lpstr>
      <vt:lpstr>Calibri</vt:lpstr>
      <vt:lpstr>Calibri Light</vt:lpstr>
      <vt:lpstr>Times New Roman</vt:lpstr>
      <vt:lpstr>Wingdings</vt:lpstr>
      <vt:lpstr>Retrospect</vt:lpstr>
      <vt:lpstr> Driver Configurations</vt:lpstr>
      <vt:lpstr>PowerPoint Presentation</vt:lpstr>
      <vt:lpstr>PowerPoint Presentation</vt:lpstr>
      <vt:lpstr>Driver in Cluster deploy mode:</vt:lpstr>
      <vt:lpstr> Executors Configurations</vt:lpstr>
      <vt:lpstr>  Data Node </vt:lpstr>
      <vt:lpstr>PowerPoint Presentation</vt:lpstr>
      <vt:lpstr>Spark Runtime Components in Cluster deploy mode:</vt:lpstr>
      <vt:lpstr>Spark Runtime Components in Client deploy mode:</vt:lpstr>
      <vt:lpstr>Node Manager</vt:lpstr>
      <vt:lpstr>PowerPoint Presentation</vt:lpstr>
      <vt:lpstr>PowerPoint Presentation</vt:lpstr>
      <vt:lpstr>PowerPoint Presentation</vt:lpstr>
      <vt:lpstr>PowerPoint Presentation</vt:lpstr>
      <vt:lpstr> Parallelism Configurations</vt:lpstr>
      <vt:lpstr>PowerPoint Presentation</vt:lpstr>
      <vt:lpstr>PowerPoint Presentation</vt:lpstr>
      <vt:lpstr> Memory Management</vt:lpstr>
      <vt:lpstr>YARN Cluster Manager</vt:lpstr>
      <vt:lpstr>PowerPoint Presentation</vt:lpstr>
      <vt:lpstr>Node Manager</vt:lpstr>
      <vt:lpstr>yarn-site.xml</vt:lpstr>
      <vt:lpstr>PowerPoint Presentation</vt:lpstr>
      <vt:lpstr>PowerPoint Presentation</vt:lpstr>
      <vt:lpstr>Dynamic Occupancy Mechanism :</vt:lpstr>
      <vt:lpstr>PowerPoint Presentation</vt:lpstr>
      <vt:lpstr>PowerPoint Presentation</vt:lpstr>
      <vt:lpstr>Dynamic Occupancy Mechanism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Driver Configurations</dc:title>
  <dc:creator>Microsoft account</dc:creator>
  <cp:lastModifiedBy>Microsoft account</cp:lastModifiedBy>
  <cp:revision>3</cp:revision>
  <dcterms:created xsi:type="dcterms:W3CDTF">2024-02-21T15:48:01Z</dcterms:created>
  <dcterms:modified xsi:type="dcterms:W3CDTF">2024-02-22T06:50:28Z</dcterms:modified>
</cp:coreProperties>
</file>