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media/image15.jpg" ContentType="image/jpg"/>
  <Override PartName="/ppt/media/image16.jpg" ContentType="image/jpg"/>
  <Override PartName="/ppt/media/image17.jpg" ContentType="image/jpg"/>
  <Override PartName="/ppt/media/image19.jpg" ContentType="image/jpg"/>
  <Override PartName="/ppt/media/image18.jpg" ContentType="image/jpg"/>
  <Override PartName="/ppt/media/image38.jpg" ContentType="image/jpg"/>
  <Override PartName="/ppt/media/image39.jpg" ContentType="image/jpg"/>
  <Override PartName="/ppt/media/image32.jpg" ContentType="image/jpg"/>
  <Override PartName="/ppt/media/image30.jpg" ContentType="image/jpg"/>
  <Override PartName="/ppt/media/image23.jpg" ContentType="image/jpg"/>
  <Override PartName="/ppt/media/image31.jpg" ContentType="image/jpg"/>
  <Override PartName="/ppt/media/image21.jpg" ContentType="image/jpg"/>
  <Override PartName="/ppt/media/image20.jpg" ContentType="image/jpg"/>
  <Override PartName="/ppt/media/image22.jpg" ContentType="image/jpg"/>
  <Override PartName="/ppt/media/image26.jpg" ContentType="image/jpg"/>
  <Override PartName="/ppt/media/image29.jpg" ContentType="image/jpg"/>
  <Override PartName="/ppt/media/image25.jpg" ContentType="image/jpg"/>
  <Override PartName="/ppt/media/image27.jpg" ContentType="image/jpg"/>
  <Override PartName="/ppt/media/image28.jpg" ContentType="image/jpg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3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2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65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83C5-C967-4F97-916C-2F19F7C857CF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381D-460F-445C-A39B-3E353908230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25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83C5-C967-4F97-916C-2F19F7C857CF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381D-460F-445C-A39B-3E353908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8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83C5-C967-4F97-916C-2F19F7C857CF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381D-460F-445C-A39B-3E353908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26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83C5-C967-4F97-916C-2F19F7C857CF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381D-460F-445C-A39B-3E353908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01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83C5-C967-4F97-916C-2F19F7C857CF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381D-460F-445C-A39B-3E353908230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44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83C5-C967-4F97-916C-2F19F7C857CF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381D-460F-445C-A39B-3E353908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82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83C5-C967-4F97-916C-2F19F7C857CF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381D-460F-445C-A39B-3E353908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8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83C5-C967-4F97-916C-2F19F7C857CF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381D-460F-445C-A39B-3E353908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47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83C5-C967-4F97-916C-2F19F7C857CF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381D-460F-445C-A39B-3E353908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40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50483C5-C967-4F97-916C-2F19F7C857CF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11381D-460F-445C-A39B-3E353908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27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83C5-C967-4F97-916C-2F19F7C857CF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1381D-460F-445C-A39B-3E353908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70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50483C5-C967-4F97-916C-2F19F7C857CF}" type="datetimeFigureOut">
              <a:rPr lang="en-IN" smtClean="0"/>
              <a:t>12-02-2024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11381D-460F-445C-A39B-3E353908230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62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13" Type="http://schemas.openxmlformats.org/officeDocument/2006/relationships/image" Target="../media/image26.jpg"/><Relationship Id="rId3" Type="http://schemas.openxmlformats.org/officeDocument/2006/relationships/image" Target="../media/image16.jpg"/><Relationship Id="rId7" Type="http://schemas.openxmlformats.org/officeDocument/2006/relationships/image" Target="../media/image20.jpg"/><Relationship Id="rId12" Type="http://schemas.openxmlformats.org/officeDocument/2006/relationships/image" Target="../media/image25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11" Type="http://schemas.openxmlformats.org/officeDocument/2006/relationships/image" Target="../media/image24.png"/><Relationship Id="rId5" Type="http://schemas.openxmlformats.org/officeDocument/2006/relationships/image" Target="../media/image18.jpg"/><Relationship Id="rId10" Type="http://schemas.openxmlformats.org/officeDocument/2006/relationships/image" Target="../media/image23.jpg"/><Relationship Id="rId4" Type="http://schemas.openxmlformats.org/officeDocument/2006/relationships/image" Target="../media/image17.jpg"/><Relationship Id="rId9" Type="http://schemas.openxmlformats.org/officeDocument/2006/relationships/image" Target="../media/image22.jpg"/><Relationship Id="rId14" Type="http://schemas.openxmlformats.org/officeDocument/2006/relationships/image" Target="../media/image2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running-on-yarn.html#configuration" TargetMode="External"/><Relationship Id="rId2" Type="http://schemas.openxmlformats.org/officeDocument/2006/relationships/hyperlink" Target="https://spark.apache.org/docs/latest/sql-performance-tuning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rdd-programming-guide.htm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87292" y="2048382"/>
            <a:ext cx="436880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55900" algn="l"/>
              </a:tabLst>
            </a:pPr>
            <a:r>
              <a:rPr sz="5500" spc="25" dirty="0"/>
              <a:t>P</a:t>
            </a:r>
            <a:r>
              <a:rPr sz="5500" spc="-5" dirty="0"/>
              <a:t>ySpark</a:t>
            </a:r>
            <a:r>
              <a:rPr sz="5500" dirty="0"/>
              <a:t>	</a:t>
            </a:r>
            <a:r>
              <a:rPr sz="5500" spc="-5" dirty="0"/>
              <a:t>Ind</a:t>
            </a:r>
            <a:r>
              <a:rPr sz="5500" spc="-75" dirty="0"/>
              <a:t>e</a:t>
            </a:r>
            <a:r>
              <a:rPr sz="5500" spc="-5" dirty="0"/>
              <a:t>x</a:t>
            </a:r>
            <a:endParaRPr sz="5500"/>
          </a:p>
        </p:txBody>
      </p:sp>
    </p:spTree>
    <p:extLst>
      <p:ext uri="{BB962C8B-B14F-4D97-AF65-F5344CB8AC3E}">
        <p14:creationId xmlns:p14="http://schemas.microsoft.com/office/powerpoint/2010/main" val="3950257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621" y="570738"/>
            <a:ext cx="11080115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biggest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any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big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achieve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“Scale”.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RDBMS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databases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Oracle,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sql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server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etc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oldest approaches of </a:t>
            </a:r>
            <a:r>
              <a:rPr sz="1800" spc="-10" dirty="0">
                <a:latin typeface="Calibri"/>
                <a:cs typeface="Calibri"/>
              </a:rPr>
              <a:t>storing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processing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data. </a:t>
            </a:r>
            <a:r>
              <a:rPr sz="1800" dirty="0">
                <a:latin typeface="Calibri"/>
                <a:cs typeface="Calibri"/>
              </a:rPr>
              <a:t>But as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10" dirty="0">
                <a:latin typeface="Calibri"/>
                <a:cs typeface="Calibri"/>
              </a:rPr>
              <a:t>grows, </a:t>
            </a:r>
            <a:r>
              <a:rPr sz="1800" spc="-5" dirty="0">
                <a:latin typeface="Calibri"/>
                <a:cs typeface="Calibri"/>
              </a:rPr>
              <a:t>they </a:t>
            </a:r>
            <a:r>
              <a:rPr sz="1800" spc="-10" dirty="0">
                <a:latin typeface="Calibri"/>
                <a:cs typeface="Calibri"/>
              </a:rPr>
              <a:t>are </a:t>
            </a:r>
            <a:r>
              <a:rPr sz="1800" spc="-5" dirty="0">
                <a:latin typeface="Calibri"/>
                <a:cs typeface="Calibri"/>
              </a:rPr>
              <a:t>unable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scale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accordingly.</a:t>
            </a:r>
            <a:endParaRPr sz="1800">
              <a:latin typeface="Calibri"/>
              <a:cs typeface="Calibri"/>
            </a:endParaRPr>
          </a:p>
          <a:p>
            <a:pPr marL="299085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approaches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different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effective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systems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GFS,</a:t>
            </a:r>
            <a:r>
              <a:rPr sz="1800" spc="-5" dirty="0">
                <a:latin typeface="Calibri"/>
                <a:cs typeface="Calibri"/>
              </a:rPr>
              <a:t> MapReduce.</a:t>
            </a:r>
            <a:endParaRPr sz="1800">
              <a:latin typeface="Calibri"/>
              <a:cs typeface="Calibri"/>
            </a:endParaRPr>
          </a:p>
          <a:p>
            <a:pPr marL="299085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Still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 </a:t>
            </a:r>
            <a:r>
              <a:rPr sz="1800" spc="-10" dirty="0">
                <a:latin typeface="Calibri"/>
                <a:cs typeface="Calibri"/>
              </a:rPr>
              <a:t>resolved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fully:</a:t>
            </a:r>
            <a:endParaRPr sz="1800">
              <a:latin typeface="Calibri"/>
              <a:cs typeface="Calibri"/>
            </a:endParaRPr>
          </a:p>
          <a:p>
            <a:pPr marL="431800" algn="just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For example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 </a:t>
            </a:r>
            <a:r>
              <a:rPr sz="1800" spc="-5" dirty="0">
                <a:latin typeface="Calibri"/>
                <a:cs typeface="Calibri"/>
              </a:rPr>
              <a:t>Lets</a:t>
            </a:r>
            <a:r>
              <a:rPr sz="1800" dirty="0">
                <a:latin typeface="Calibri"/>
                <a:cs typeface="Calibri"/>
              </a:rPr>
              <a:t> see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shortcomings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MapReduce.</a:t>
            </a:r>
            <a:endParaRPr sz="1800">
              <a:latin typeface="Calibri"/>
              <a:cs typeface="Calibri"/>
            </a:endParaRPr>
          </a:p>
          <a:p>
            <a:pPr marL="1270000" lvl="1" indent="-343535" algn="just">
              <a:lnSpc>
                <a:spcPct val="100000"/>
              </a:lnSpc>
              <a:buAutoNum type="arabicPeriod"/>
              <a:tabLst>
                <a:tab pos="1270635" algn="l"/>
              </a:tabLst>
            </a:pPr>
            <a:r>
              <a:rPr sz="1800" spc="-10" dirty="0">
                <a:latin typeface="Calibri"/>
                <a:cs typeface="Calibri"/>
              </a:rPr>
              <a:t>Hard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manage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administer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operational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complexity.</a:t>
            </a:r>
            <a:endParaRPr sz="1800">
              <a:latin typeface="Calibri"/>
              <a:cs typeface="Calibri"/>
            </a:endParaRPr>
          </a:p>
          <a:p>
            <a:pPr marL="1270000" marR="5715" lvl="1" indent="-343535" algn="just">
              <a:lnSpc>
                <a:spcPct val="100000"/>
              </a:lnSpc>
              <a:buAutoNum type="arabicPeriod"/>
              <a:tabLst>
                <a:tab pos="1270635" algn="l"/>
              </a:tabLst>
            </a:pPr>
            <a:r>
              <a:rPr sz="1800" spc="-5" dirty="0">
                <a:latin typeface="Calibri"/>
                <a:cs typeface="Calibri"/>
              </a:rPr>
              <a:t>MapReduce </a:t>
            </a:r>
            <a:r>
              <a:rPr sz="1800" spc="-15" dirty="0">
                <a:latin typeface="Calibri"/>
                <a:cs typeface="Calibri"/>
              </a:rPr>
              <a:t>forces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5" dirty="0">
                <a:latin typeface="Calibri"/>
                <a:cs typeface="Calibri"/>
              </a:rPr>
              <a:t>processing </a:t>
            </a:r>
            <a:r>
              <a:rPr sz="1800" spc="-10" dirty="0">
                <a:latin typeface="Calibri"/>
                <a:cs typeface="Calibri"/>
              </a:rPr>
              <a:t>into </a:t>
            </a:r>
            <a:r>
              <a:rPr sz="1800" dirty="0">
                <a:latin typeface="Calibri"/>
                <a:cs typeface="Calibri"/>
              </a:rPr>
              <a:t>Map and </a:t>
            </a:r>
            <a:r>
              <a:rPr sz="1800" spc="-5" dirty="0">
                <a:latin typeface="Calibri"/>
                <a:cs typeface="Calibri"/>
              </a:rPr>
              <a:t>Reduce. Other </a:t>
            </a:r>
            <a:r>
              <a:rPr sz="1800" spc="-10" dirty="0">
                <a:latin typeface="Calibri"/>
                <a:cs typeface="Calibri"/>
              </a:rPr>
              <a:t>workflows </a:t>
            </a:r>
            <a:r>
              <a:rPr sz="1800" spc="-20" dirty="0">
                <a:latin typeface="Calibri"/>
                <a:cs typeface="Calibri"/>
              </a:rPr>
              <a:t>like </a:t>
            </a:r>
            <a:r>
              <a:rPr sz="1800" spc="-5" dirty="0">
                <a:latin typeface="Calibri"/>
                <a:cs typeface="Calibri"/>
              </a:rPr>
              <a:t>join, </a:t>
            </a:r>
            <a:r>
              <a:rPr sz="1800" spc="-30" dirty="0">
                <a:latin typeface="Calibri"/>
                <a:cs typeface="Calibri"/>
              </a:rPr>
              <a:t>filter, </a:t>
            </a:r>
            <a:r>
              <a:rPr sz="1800" dirty="0">
                <a:latin typeface="Calibri"/>
                <a:cs typeface="Calibri"/>
              </a:rPr>
              <a:t>union </a:t>
            </a:r>
            <a:r>
              <a:rPr sz="1800" spc="-10" dirty="0">
                <a:latin typeface="Calibri"/>
                <a:cs typeface="Calibri"/>
              </a:rPr>
              <a:t>etcs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missing.</a:t>
            </a:r>
            <a:endParaRPr sz="1800">
              <a:latin typeface="Calibri"/>
              <a:cs typeface="Calibri"/>
            </a:endParaRPr>
          </a:p>
          <a:p>
            <a:pPr marL="1270000" marR="6350" lvl="1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270000" algn="l"/>
                <a:tab pos="1270635" algn="l"/>
              </a:tabLst>
            </a:pPr>
            <a:r>
              <a:rPr sz="1800" spc="-10" dirty="0">
                <a:latin typeface="Calibri"/>
                <a:cs typeface="Calibri"/>
              </a:rPr>
              <a:t>Stateless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machine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read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write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disk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before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after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map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reduce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stages.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repeated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disk</a:t>
            </a:r>
            <a:r>
              <a:rPr sz="1800" dirty="0">
                <a:latin typeface="Calibri"/>
                <a:cs typeface="Calibri"/>
              </a:rPr>
              <a:t> I/O </a:t>
            </a:r>
            <a:r>
              <a:rPr sz="1800" spc="-10" dirty="0">
                <a:latin typeface="Calibri"/>
                <a:cs typeface="Calibri"/>
              </a:rPr>
              <a:t>took</a:t>
            </a:r>
            <a:r>
              <a:rPr sz="1800" spc="-5" dirty="0">
                <a:latin typeface="Calibri"/>
                <a:cs typeface="Calibri"/>
              </a:rPr>
              <a:t> its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toll: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large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jobs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could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hours,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days.</a:t>
            </a:r>
            <a:endParaRPr sz="1800">
              <a:latin typeface="Calibri"/>
              <a:cs typeface="Calibri"/>
            </a:endParaRPr>
          </a:p>
          <a:p>
            <a:pPr marL="1270000" lvl="1" indent="-343535">
              <a:lnSpc>
                <a:spcPct val="100000"/>
              </a:lnSpc>
              <a:buAutoNum type="arabicPeriod"/>
              <a:tabLst>
                <a:tab pos="1270000" algn="l"/>
                <a:tab pos="1270635" algn="l"/>
              </a:tabLst>
            </a:pPr>
            <a:r>
              <a:rPr sz="1800" spc="-15" dirty="0">
                <a:latin typeface="Calibri"/>
                <a:cs typeface="Calibri"/>
              </a:rPr>
              <a:t>Java </a:t>
            </a:r>
            <a:r>
              <a:rPr sz="1800" spc="-5" dirty="0">
                <a:latin typeface="Calibri"/>
                <a:cs typeface="Calibri"/>
              </a:rPr>
              <a:t>Natively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support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languages </a:t>
            </a:r>
            <a:r>
              <a:rPr sz="1800" dirty="0">
                <a:latin typeface="Calibri"/>
                <a:cs typeface="Calibri"/>
              </a:rPr>
              <a:t>missing.</a:t>
            </a:r>
            <a:endParaRPr sz="1800">
              <a:latin typeface="Calibri"/>
              <a:cs typeface="Calibri"/>
            </a:endParaRPr>
          </a:p>
          <a:p>
            <a:pPr marL="1270000" lvl="1" indent="-343535">
              <a:lnSpc>
                <a:spcPct val="100000"/>
              </a:lnSpc>
              <a:buAutoNum type="arabicPeriod"/>
              <a:tabLst>
                <a:tab pos="1270000" algn="l"/>
                <a:tab pos="1270635" algn="l"/>
              </a:tabLst>
            </a:pPr>
            <a:r>
              <a:rPr sz="1800" spc="-10" dirty="0">
                <a:latin typeface="Calibri"/>
                <a:cs typeface="Calibri"/>
              </a:rPr>
              <a:t>Only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support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batch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good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streaming,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Machine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Learning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interactive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like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queries.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4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7280" y="3192652"/>
            <a:ext cx="10674350" cy="1992630"/>
            <a:chOff x="597280" y="3192652"/>
            <a:chExt cx="10674350" cy="19926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455" y="3195827"/>
              <a:ext cx="10668000" cy="19857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0455" y="3195827"/>
              <a:ext cx="10668000" cy="1986280"/>
            </a:xfrm>
            <a:custGeom>
              <a:avLst/>
              <a:gdLst/>
              <a:ahLst/>
              <a:cxnLst/>
              <a:rect l="l" t="t" r="r" b="b"/>
              <a:pathLst>
                <a:path w="10668000" h="1986279">
                  <a:moveTo>
                    <a:pt x="0" y="1985772"/>
                  </a:moveTo>
                  <a:lnTo>
                    <a:pt x="10668000" y="1985772"/>
                  </a:lnTo>
                  <a:lnTo>
                    <a:pt x="10668000" y="0"/>
                  </a:lnTo>
                  <a:lnTo>
                    <a:pt x="0" y="0"/>
                  </a:lnTo>
                  <a:lnTo>
                    <a:pt x="0" y="1985772"/>
                  </a:lnTo>
                  <a:close/>
                </a:path>
              </a:pathLst>
            </a:custGeom>
            <a:ln w="6096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8051" y="3994404"/>
              <a:ext cx="691896" cy="7421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78051" y="3994404"/>
              <a:ext cx="692150" cy="742315"/>
            </a:xfrm>
            <a:custGeom>
              <a:avLst/>
              <a:gdLst/>
              <a:ahLst/>
              <a:cxnLst/>
              <a:rect l="l" t="t" r="r" b="b"/>
              <a:pathLst>
                <a:path w="692150" h="742314">
                  <a:moveTo>
                    <a:pt x="691896" y="86487"/>
                  </a:moveTo>
                  <a:lnTo>
                    <a:pt x="664702" y="120145"/>
                  </a:lnTo>
                  <a:lnTo>
                    <a:pt x="590549" y="147637"/>
                  </a:lnTo>
                  <a:lnTo>
                    <a:pt x="539347" y="158199"/>
                  </a:lnTo>
                  <a:lnTo>
                    <a:pt x="480583" y="166175"/>
                  </a:lnTo>
                  <a:lnTo>
                    <a:pt x="415653" y="171216"/>
                  </a:lnTo>
                  <a:lnTo>
                    <a:pt x="345947" y="172974"/>
                  </a:lnTo>
                  <a:lnTo>
                    <a:pt x="276242" y="171216"/>
                  </a:lnTo>
                  <a:lnTo>
                    <a:pt x="211312" y="166175"/>
                  </a:lnTo>
                  <a:lnTo>
                    <a:pt x="152548" y="158199"/>
                  </a:lnTo>
                  <a:lnTo>
                    <a:pt x="101345" y="147637"/>
                  </a:lnTo>
                  <a:lnTo>
                    <a:pt x="59096" y="134836"/>
                  </a:lnTo>
                  <a:lnTo>
                    <a:pt x="7030" y="103913"/>
                  </a:lnTo>
                  <a:lnTo>
                    <a:pt x="0" y="86487"/>
                  </a:lnTo>
                  <a:lnTo>
                    <a:pt x="7030" y="69060"/>
                  </a:lnTo>
                  <a:lnTo>
                    <a:pt x="59096" y="38137"/>
                  </a:lnTo>
                  <a:lnTo>
                    <a:pt x="101345" y="25336"/>
                  </a:lnTo>
                  <a:lnTo>
                    <a:pt x="152548" y="14774"/>
                  </a:lnTo>
                  <a:lnTo>
                    <a:pt x="211312" y="6798"/>
                  </a:lnTo>
                  <a:lnTo>
                    <a:pt x="276242" y="1757"/>
                  </a:lnTo>
                  <a:lnTo>
                    <a:pt x="345947" y="0"/>
                  </a:lnTo>
                  <a:lnTo>
                    <a:pt x="415653" y="1757"/>
                  </a:lnTo>
                  <a:lnTo>
                    <a:pt x="480583" y="6798"/>
                  </a:lnTo>
                  <a:lnTo>
                    <a:pt x="539347" y="14774"/>
                  </a:lnTo>
                  <a:lnTo>
                    <a:pt x="590549" y="25336"/>
                  </a:lnTo>
                  <a:lnTo>
                    <a:pt x="632799" y="38137"/>
                  </a:lnTo>
                  <a:lnTo>
                    <a:pt x="684865" y="69060"/>
                  </a:lnTo>
                  <a:lnTo>
                    <a:pt x="691896" y="86487"/>
                  </a:lnTo>
                  <a:close/>
                </a:path>
                <a:path w="692150" h="742314">
                  <a:moveTo>
                    <a:pt x="691896" y="86487"/>
                  </a:moveTo>
                  <a:lnTo>
                    <a:pt x="691896" y="655701"/>
                  </a:lnTo>
                  <a:lnTo>
                    <a:pt x="684865" y="673127"/>
                  </a:lnTo>
                  <a:lnTo>
                    <a:pt x="632799" y="704050"/>
                  </a:lnTo>
                  <a:lnTo>
                    <a:pt x="590549" y="716851"/>
                  </a:lnTo>
                  <a:lnTo>
                    <a:pt x="539347" y="727413"/>
                  </a:lnTo>
                  <a:lnTo>
                    <a:pt x="480583" y="735389"/>
                  </a:lnTo>
                  <a:lnTo>
                    <a:pt x="415653" y="740430"/>
                  </a:lnTo>
                  <a:lnTo>
                    <a:pt x="345947" y="742188"/>
                  </a:lnTo>
                  <a:lnTo>
                    <a:pt x="276242" y="740430"/>
                  </a:lnTo>
                  <a:lnTo>
                    <a:pt x="211312" y="735389"/>
                  </a:lnTo>
                  <a:lnTo>
                    <a:pt x="152548" y="727413"/>
                  </a:lnTo>
                  <a:lnTo>
                    <a:pt x="101345" y="716851"/>
                  </a:lnTo>
                  <a:lnTo>
                    <a:pt x="59096" y="704050"/>
                  </a:lnTo>
                  <a:lnTo>
                    <a:pt x="7030" y="673127"/>
                  </a:lnTo>
                  <a:lnTo>
                    <a:pt x="0" y="655701"/>
                  </a:lnTo>
                  <a:lnTo>
                    <a:pt x="0" y="86487"/>
                  </a:lnTo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73175" y="4244467"/>
            <a:ext cx="513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H</a:t>
            </a:r>
            <a:r>
              <a:rPr sz="1800" b="1" spc="5" dirty="0">
                <a:latin typeface="Calibri"/>
                <a:cs typeface="Calibri"/>
              </a:rPr>
              <a:t>D</a:t>
            </a:r>
            <a:r>
              <a:rPr sz="1800" b="1" spc="-25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647060" y="3736721"/>
            <a:ext cx="3377565" cy="826769"/>
            <a:chOff x="2647060" y="3736721"/>
            <a:chExt cx="3377565" cy="826769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3283" y="3742944"/>
              <a:ext cx="1033271" cy="81381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650235" y="3739896"/>
              <a:ext cx="1039494" cy="820419"/>
            </a:xfrm>
            <a:custGeom>
              <a:avLst/>
              <a:gdLst/>
              <a:ahLst/>
              <a:cxnLst/>
              <a:rect l="l" t="t" r="r" b="b"/>
              <a:pathLst>
                <a:path w="1039495" h="820420">
                  <a:moveTo>
                    <a:pt x="0" y="819911"/>
                  </a:moveTo>
                  <a:lnTo>
                    <a:pt x="1039367" y="819911"/>
                  </a:lnTo>
                  <a:lnTo>
                    <a:pt x="1039367" y="0"/>
                  </a:lnTo>
                  <a:lnTo>
                    <a:pt x="0" y="0"/>
                  </a:lnTo>
                  <a:lnTo>
                    <a:pt x="0" y="819911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45151" y="3950208"/>
              <a:ext cx="1376172" cy="47091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45151" y="3950208"/>
              <a:ext cx="1376680" cy="471170"/>
            </a:xfrm>
            <a:custGeom>
              <a:avLst/>
              <a:gdLst/>
              <a:ahLst/>
              <a:cxnLst/>
              <a:rect l="l" t="t" r="r" b="b"/>
              <a:pathLst>
                <a:path w="1376679" h="471170">
                  <a:moveTo>
                    <a:pt x="0" y="78486"/>
                  </a:moveTo>
                  <a:lnTo>
                    <a:pt x="6173" y="47952"/>
                  </a:lnTo>
                  <a:lnTo>
                    <a:pt x="23002" y="23002"/>
                  </a:lnTo>
                  <a:lnTo>
                    <a:pt x="47952" y="6173"/>
                  </a:lnTo>
                  <a:lnTo>
                    <a:pt x="78486" y="0"/>
                  </a:lnTo>
                  <a:lnTo>
                    <a:pt x="1297686" y="0"/>
                  </a:lnTo>
                  <a:lnTo>
                    <a:pt x="1328219" y="6173"/>
                  </a:lnTo>
                  <a:lnTo>
                    <a:pt x="1353169" y="23002"/>
                  </a:lnTo>
                  <a:lnTo>
                    <a:pt x="1369998" y="47952"/>
                  </a:lnTo>
                  <a:lnTo>
                    <a:pt x="1376172" y="78486"/>
                  </a:lnTo>
                  <a:lnTo>
                    <a:pt x="1376172" y="392430"/>
                  </a:lnTo>
                  <a:lnTo>
                    <a:pt x="1369998" y="422963"/>
                  </a:lnTo>
                  <a:lnTo>
                    <a:pt x="1353169" y="447913"/>
                  </a:lnTo>
                  <a:lnTo>
                    <a:pt x="1328219" y="464742"/>
                  </a:lnTo>
                  <a:lnTo>
                    <a:pt x="1297686" y="470916"/>
                  </a:lnTo>
                  <a:lnTo>
                    <a:pt x="78486" y="470916"/>
                  </a:lnTo>
                  <a:lnTo>
                    <a:pt x="47952" y="464742"/>
                  </a:lnTo>
                  <a:lnTo>
                    <a:pt x="23002" y="447913"/>
                  </a:lnTo>
                  <a:lnTo>
                    <a:pt x="6173" y="422963"/>
                  </a:lnTo>
                  <a:lnTo>
                    <a:pt x="0" y="392430"/>
                  </a:lnTo>
                  <a:lnTo>
                    <a:pt x="0" y="78486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780788" y="4021328"/>
            <a:ext cx="1118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Operation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629272" y="3736721"/>
            <a:ext cx="2962910" cy="826769"/>
            <a:chOff x="6629272" y="3736721"/>
            <a:chExt cx="2962910" cy="826769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35495" y="3742944"/>
              <a:ext cx="1033272" cy="81381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632447" y="3739896"/>
              <a:ext cx="1039494" cy="820419"/>
            </a:xfrm>
            <a:custGeom>
              <a:avLst/>
              <a:gdLst/>
              <a:ahLst/>
              <a:cxnLst/>
              <a:rect l="l" t="t" r="r" b="b"/>
              <a:pathLst>
                <a:path w="1039495" h="820420">
                  <a:moveTo>
                    <a:pt x="0" y="819911"/>
                  </a:moveTo>
                  <a:lnTo>
                    <a:pt x="1039368" y="819911"/>
                  </a:lnTo>
                  <a:lnTo>
                    <a:pt x="1039368" y="0"/>
                  </a:lnTo>
                  <a:lnTo>
                    <a:pt x="0" y="0"/>
                  </a:lnTo>
                  <a:lnTo>
                    <a:pt x="0" y="819911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3879" y="3954780"/>
              <a:ext cx="1405127" cy="46939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183879" y="3954780"/>
              <a:ext cx="1405255" cy="469900"/>
            </a:xfrm>
            <a:custGeom>
              <a:avLst/>
              <a:gdLst/>
              <a:ahLst/>
              <a:cxnLst/>
              <a:rect l="l" t="t" r="r" b="b"/>
              <a:pathLst>
                <a:path w="1405254" h="469900">
                  <a:moveTo>
                    <a:pt x="0" y="78232"/>
                  </a:moveTo>
                  <a:lnTo>
                    <a:pt x="6151" y="47791"/>
                  </a:lnTo>
                  <a:lnTo>
                    <a:pt x="22923" y="22923"/>
                  </a:lnTo>
                  <a:lnTo>
                    <a:pt x="47791" y="6151"/>
                  </a:lnTo>
                  <a:lnTo>
                    <a:pt x="78231" y="0"/>
                  </a:lnTo>
                  <a:lnTo>
                    <a:pt x="1326896" y="0"/>
                  </a:lnTo>
                  <a:lnTo>
                    <a:pt x="1357336" y="6151"/>
                  </a:lnTo>
                  <a:lnTo>
                    <a:pt x="1382204" y="22923"/>
                  </a:lnTo>
                  <a:lnTo>
                    <a:pt x="1398976" y="47791"/>
                  </a:lnTo>
                  <a:lnTo>
                    <a:pt x="1405127" y="78232"/>
                  </a:lnTo>
                  <a:lnTo>
                    <a:pt x="1405127" y="391160"/>
                  </a:lnTo>
                  <a:lnTo>
                    <a:pt x="1398976" y="421600"/>
                  </a:lnTo>
                  <a:lnTo>
                    <a:pt x="1382204" y="446468"/>
                  </a:lnTo>
                  <a:lnTo>
                    <a:pt x="1357336" y="463240"/>
                  </a:lnTo>
                  <a:lnTo>
                    <a:pt x="1326896" y="469392"/>
                  </a:lnTo>
                  <a:lnTo>
                    <a:pt x="78231" y="469392"/>
                  </a:lnTo>
                  <a:lnTo>
                    <a:pt x="47791" y="463240"/>
                  </a:lnTo>
                  <a:lnTo>
                    <a:pt x="22923" y="446468"/>
                  </a:lnTo>
                  <a:lnTo>
                    <a:pt x="6151" y="421600"/>
                  </a:lnTo>
                  <a:lnTo>
                    <a:pt x="0" y="391160"/>
                  </a:lnTo>
                  <a:lnTo>
                    <a:pt x="0" y="78232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311895" y="4024960"/>
            <a:ext cx="1161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Operation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07792" y="4623815"/>
            <a:ext cx="699516" cy="356616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2907792" y="4623815"/>
            <a:ext cx="699770" cy="35687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libri"/>
                <a:cs typeface="Calibri"/>
              </a:rPr>
              <a:t>RAM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62571" y="4623815"/>
            <a:ext cx="701040" cy="356616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6862571" y="4623815"/>
            <a:ext cx="701040" cy="356870"/>
          </a:xfrm>
          <a:prstGeom prst="rect">
            <a:avLst/>
          </a:prstGeom>
          <a:ln w="6096">
            <a:solidFill>
              <a:srgbClr val="EC7C3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Calibri"/>
                <a:cs typeface="Calibri"/>
              </a:rPr>
              <a:t>RAM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420984" y="3776345"/>
            <a:ext cx="698500" cy="747395"/>
            <a:chOff x="10420984" y="3776345"/>
            <a:chExt cx="698500" cy="747395"/>
          </a:xfrm>
        </p:grpSpPr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24159" y="3779520"/>
              <a:ext cx="691896" cy="74066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0424159" y="3779520"/>
              <a:ext cx="692150" cy="741045"/>
            </a:xfrm>
            <a:custGeom>
              <a:avLst/>
              <a:gdLst/>
              <a:ahLst/>
              <a:cxnLst/>
              <a:rect l="l" t="t" r="r" b="b"/>
              <a:pathLst>
                <a:path w="692150" h="741045">
                  <a:moveTo>
                    <a:pt x="691896" y="86486"/>
                  </a:moveTo>
                  <a:lnTo>
                    <a:pt x="664702" y="120145"/>
                  </a:lnTo>
                  <a:lnTo>
                    <a:pt x="590550" y="147637"/>
                  </a:lnTo>
                  <a:lnTo>
                    <a:pt x="539347" y="158199"/>
                  </a:lnTo>
                  <a:lnTo>
                    <a:pt x="480583" y="166175"/>
                  </a:lnTo>
                  <a:lnTo>
                    <a:pt x="415653" y="171216"/>
                  </a:lnTo>
                  <a:lnTo>
                    <a:pt x="345948" y="172973"/>
                  </a:lnTo>
                  <a:lnTo>
                    <a:pt x="276242" y="171216"/>
                  </a:lnTo>
                  <a:lnTo>
                    <a:pt x="211312" y="166175"/>
                  </a:lnTo>
                  <a:lnTo>
                    <a:pt x="152548" y="158199"/>
                  </a:lnTo>
                  <a:lnTo>
                    <a:pt x="101346" y="147637"/>
                  </a:lnTo>
                  <a:lnTo>
                    <a:pt x="59096" y="134836"/>
                  </a:lnTo>
                  <a:lnTo>
                    <a:pt x="7030" y="103913"/>
                  </a:lnTo>
                  <a:lnTo>
                    <a:pt x="0" y="86486"/>
                  </a:lnTo>
                  <a:lnTo>
                    <a:pt x="7030" y="69060"/>
                  </a:lnTo>
                  <a:lnTo>
                    <a:pt x="59096" y="38137"/>
                  </a:lnTo>
                  <a:lnTo>
                    <a:pt x="101346" y="25336"/>
                  </a:lnTo>
                  <a:lnTo>
                    <a:pt x="152548" y="14774"/>
                  </a:lnTo>
                  <a:lnTo>
                    <a:pt x="211312" y="6798"/>
                  </a:lnTo>
                  <a:lnTo>
                    <a:pt x="276242" y="1757"/>
                  </a:lnTo>
                  <a:lnTo>
                    <a:pt x="345948" y="0"/>
                  </a:lnTo>
                  <a:lnTo>
                    <a:pt x="415653" y="1757"/>
                  </a:lnTo>
                  <a:lnTo>
                    <a:pt x="480583" y="6798"/>
                  </a:lnTo>
                  <a:lnTo>
                    <a:pt x="539347" y="14774"/>
                  </a:lnTo>
                  <a:lnTo>
                    <a:pt x="590550" y="25336"/>
                  </a:lnTo>
                  <a:lnTo>
                    <a:pt x="632799" y="38137"/>
                  </a:lnTo>
                  <a:lnTo>
                    <a:pt x="684865" y="69060"/>
                  </a:lnTo>
                  <a:lnTo>
                    <a:pt x="691896" y="86486"/>
                  </a:lnTo>
                  <a:close/>
                </a:path>
                <a:path w="692150" h="741045">
                  <a:moveTo>
                    <a:pt x="691896" y="86486"/>
                  </a:moveTo>
                  <a:lnTo>
                    <a:pt x="691896" y="654176"/>
                  </a:lnTo>
                  <a:lnTo>
                    <a:pt x="684865" y="671603"/>
                  </a:lnTo>
                  <a:lnTo>
                    <a:pt x="632799" y="702526"/>
                  </a:lnTo>
                  <a:lnTo>
                    <a:pt x="590550" y="715327"/>
                  </a:lnTo>
                  <a:lnTo>
                    <a:pt x="539347" y="725889"/>
                  </a:lnTo>
                  <a:lnTo>
                    <a:pt x="480583" y="733865"/>
                  </a:lnTo>
                  <a:lnTo>
                    <a:pt x="415653" y="738906"/>
                  </a:lnTo>
                  <a:lnTo>
                    <a:pt x="345948" y="740663"/>
                  </a:lnTo>
                  <a:lnTo>
                    <a:pt x="276242" y="738906"/>
                  </a:lnTo>
                  <a:lnTo>
                    <a:pt x="211312" y="733865"/>
                  </a:lnTo>
                  <a:lnTo>
                    <a:pt x="152548" y="725889"/>
                  </a:lnTo>
                  <a:lnTo>
                    <a:pt x="101346" y="715327"/>
                  </a:lnTo>
                  <a:lnTo>
                    <a:pt x="59096" y="702526"/>
                  </a:lnTo>
                  <a:lnTo>
                    <a:pt x="7030" y="671603"/>
                  </a:lnTo>
                  <a:lnTo>
                    <a:pt x="0" y="654176"/>
                  </a:lnTo>
                  <a:lnTo>
                    <a:pt x="0" y="86486"/>
                  </a:lnTo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520806" y="4028313"/>
            <a:ext cx="513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H</a:t>
            </a:r>
            <a:r>
              <a:rPr sz="1800" b="1" spc="5" dirty="0">
                <a:latin typeface="Calibri"/>
                <a:cs typeface="Calibri"/>
              </a:rPr>
              <a:t>D</a:t>
            </a:r>
            <a:r>
              <a:rPr sz="1800" b="1" spc="-25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985772" y="2910839"/>
            <a:ext cx="8290559" cy="1463040"/>
            <a:chOff x="1985772" y="2910839"/>
            <a:chExt cx="8290559" cy="1463040"/>
          </a:xfrm>
        </p:grpSpPr>
        <p:sp>
          <p:nvSpPr>
            <p:cNvPr id="29" name="object 29"/>
            <p:cNvSpPr/>
            <p:nvPr/>
          </p:nvSpPr>
          <p:spPr>
            <a:xfrm>
              <a:off x="1985772" y="4099559"/>
              <a:ext cx="8290559" cy="274320"/>
            </a:xfrm>
            <a:custGeom>
              <a:avLst/>
              <a:gdLst/>
              <a:ahLst/>
              <a:cxnLst/>
              <a:rect l="l" t="t" r="r" b="b"/>
              <a:pathLst>
                <a:path w="8290559" h="274320">
                  <a:moveTo>
                    <a:pt x="403606" y="236220"/>
                  </a:moveTo>
                  <a:lnTo>
                    <a:pt x="390906" y="229870"/>
                  </a:lnTo>
                  <a:lnTo>
                    <a:pt x="327406" y="198120"/>
                  </a:lnTo>
                  <a:lnTo>
                    <a:pt x="327406" y="229870"/>
                  </a:lnTo>
                  <a:lnTo>
                    <a:pt x="0" y="229870"/>
                  </a:lnTo>
                  <a:lnTo>
                    <a:pt x="0" y="242570"/>
                  </a:lnTo>
                  <a:lnTo>
                    <a:pt x="327406" y="242570"/>
                  </a:lnTo>
                  <a:lnTo>
                    <a:pt x="327406" y="274320"/>
                  </a:lnTo>
                  <a:lnTo>
                    <a:pt x="390906" y="242570"/>
                  </a:lnTo>
                  <a:lnTo>
                    <a:pt x="403606" y="236220"/>
                  </a:lnTo>
                  <a:close/>
                </a:path>
                <a:path w="8290559" h="274320">
                  <a:moveTo>
                    <a:pt x="2342134" y="50292"/>
                  </a:moveTo>
                  <a:lnTo>
                    <a:pt x="2329434" y="43942"/>
                  </a:lnTo>
                  <a:lnTo>
                    <a:pt x="2265934" y="12192"/>
                  </a:lnTo>
                  <a:lnTo>
                    <a:pt x="2265934" y="43942"/>
                  </a:lnTo>
                  <a:lnTo>
                    <a:pt x="1938528" y="43942"/>
                  </a:lnTo>
                  <a:lnTo>
                    <a:pt x="1938528" y="56642"/>
                  </a:lnTo>
                  <a:lnTo>
                    <a:pt x="2265934" y="56642"/>
                  </a:lnTo>
                  <a:lnTo>
                    <a:pt x="2265934" y="88392"/>
                  </a:lnTo>
                  <a:lnTo>
                    <a:pt x="2329434" y="56642"/>
                  </a:lnTo>
                  <a:lnTo>
                    <a:pt x="2342134" y="50292"/>
                  </a:lnTo>
                  <a:close/>
                </a:path>
                <a:path w="8290559" h="274320">
                  <a:moveTo>
                    <a:pt x="4500118" y="70104"/>
                  </a:moveTo>
                  <a:lnTo>
                    <a:pt x="4487418" y="63754"/>
                  </a:lnTo>
                  <a:lnTo>
                    <a:pt x="4423918" y="32004"/>
                  </a:lnTo>
                  <a:lnTo>
                    <a:pt x="4423918" y="63754"/>
                  </a:lnTo>
                  <a:lnTo>
                    <a:pt x="4096512" y="63754"/>
                  </a:lnTo>
                  <a:lnTo>
                    <a:pt x="4096512" y="76454"/>
                  </a:lnTo>
                  <a:lnTo>
                    <a:pt x="4423918" y="76454"/>
                  </a:lnTo>
                  <a:lnTo>
                    <a:pt x="4423918" y="108204"/>
                  </a:lnTo>
                  <a:lnTo>
                    <a:pt x="4487418" y="76454"/>
                  </a:lnTo>
                  <a:lnTo>
                    <a:pt x="4500118" y="70104"/>
                  </a:lnTo>
                  <a:close/>
                </a:path>
                <a:path w="8290559" h="274320">
                  <a:moveTo>
                    <a:pt x="6135370" y="85344"/>
                  </a:moveTo>
                  <a:lnTo>
                    <a:pt x="6122670" y="78994"/>
                  </a:lnTo>
                  <a:lnTo>
                    <a:pt x="6059170" y="47244"/>
                  </a:lnTo>
                  <a:lnTo>
                    <a:pt x="6059170" y="78994"/>
                  </a:lnTo>
                  <a:lnTo>
                    <a:pt x="5731764" y="78994"/>
                  </a:lnTo>
                  <a:lnTo>
                    <a:pt x="5731764" y="91694"/>
                  </a:lnTo>
                  <a:lnTo>
                    <a:pt x="6059170" y="91694"/>
                  </a:lnTo>
                  <a:lnTo>
                    <a:pt x="6059170" y="123444"/>
                  </a:lnTo>
                  <a:lnTo>
                    <a:pt x="6122670" y="91694"/>
                  </a:lnTo>
                  <a:lnTo>
                    <a:pt x="6135370" y="85344"/>
                  </a:lnTo>
                  <a:close/>
                </a:path>
                <a:path w="8290559" h="274320">
                  <a:moveTo>
                    <a:pt x="8290306" y="38100"/>
                  </a:moveTo>
                  <a:lnTo>
                    <a:pt x="8277606" y="31750"/>
                  </a:lnTo>
                  <a:lnTo>
                    <a:pt x="8214106" y="0"/>
                  </a:lnTo>
                  <a:lnTo>
                    <a:pt x="8214106" y="31750"/>
                  </a:lnTo>
                  <a:lnTo>
                    <a:pt x="7886700" y="31750"/>
                  </a:lnTo>
                  <a:lnTo>
                    <a:pt x="7886700" y="44450"/>
                  </a:lnTo>
                  <a:lnTo>
                    <a:pt x="8214106" y="44450"/>
                  </a:lnTo>
                  <a:lnTo>
                    <a:pt x="8214106" y="76200"/>
                  </a:lnTo>
                  <a:lnTo>
                    <a:pt x="8277606" y="44450"/>
                  </a:lnTo>
                  <a:lnTo>
                    <a:pt x="8290306" y="3810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34355" y="2916935"/>
              <a:ext cx="1399540" cy="303530"/>
            </a:xfrm>
            <a:custGeom>
              <a:avLst/>
              <a:gdLst/>
              <a:ahLst/>
              <a:cxnLst/>
              <a:rect l="l" t="t" r="r" b="b"/>
              <a:pathLst>
                <a:path w="1399540" h="303530">
                  <a:moveTo>
                    <a:pt x="0" y="303275"/>
                  </a:moveTo>
                  <a:lnTo>
                    <a:pt x="1399031" y="303275"/>
                  </a:lnTo>
                  <a:lnTo>
                    <a:pt x="1399031" y="0"/>
                  </a:lnTo>
                  <a:lnTo>
                    <a:pt x="0" y="0"/>
                  </a:lnTo>
                  <a:lnTo>
                    <a:pt x="0" y="30327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597408" y="493776"/>
          <a:ext cx="10667362" cy="20375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9865"/>
                <a:gridCol w="958849"/>
                <a:gridCol w="800100"/>
                <a:gridCol w="933450"/>
                <a:gridCol w="314960"/>
                <a:gridCol w="472439"/>
                <a:gridCol w="925194"/>
                <a:gridCol w="936625"/>
                <a:gridCol w="1064895"/>
                <a:gridCol w="2800985"/>
              </a:tblGrid>
              <a:tr h="29565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1709C"/>
                      </a:solidFill>
                      <a:prstDash val="solid"/>
                    </a:lnR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5410">
                        <a:lnSpc>
                          <a:spcPts val="2140"/>
                        </a:lnSpc>
                        <a:spcBef>
                          <a:spcPts val="8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Map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Reduce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635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7419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29944">
                        <a:lnSpc>
                          <a:spcPct val="100000"/>
                        </a:lnSpc>
                        <a:spcBef>
                          <a:spcPts val="148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HDFS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6FAC46"/>
                      </a:solidFill>
                      <a:prstDash val="solid"/>
                    </a:lnL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130175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HDFS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3017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Reads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75590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204470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HDFS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04470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Writes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3825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HDFS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41709C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6256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HDFS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625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Reads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T w="6350">
                      <a:solidFill>
                        <a:srgbClr val="41709C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63220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MR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254000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HDFS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54000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Writes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07010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HDFS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6350">
                      <a:solidFill>
                        <a:srgbClr val="6FAC46"/>
                      </a:solidFill>
                      <a:prstDash val="solid"/>
                    </a:lnR>
                    <a:lnT w="6350">
                      <a:solidFill>
                        <a:srgbClr val="6FAC46"/>
                      </a:solidFill>
                      <a:prstDash val="solid"/>
                    </a:lnT>
                    <a:lnB w="6350">
                      <a:solidFill>
                        <a:srgbClr val="6FAC4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32" name="object 32"/>
          <p:cNvGrpSpPr/>
          <p:nvPr/>
        </p:nvGrpSpPr>
        <p:grpSpPr>
          <a:xfrm>
            <a:off x="600455" y="795527"/>
            <a:ext cx="10668000" cy="1742439"/>
            <a:chOff x="600455" y="795527"/>
            <a:chExt cx="10668000" cy="1742439"/>
          </a:xfrm>
        </p:grpSpPr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0455" y="795527"/>
              <a:ext cx="10668000" cy="174193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261616" y="1773935"/>
              <a:ext cx="5873750" cy="131445"/>
            </a:xfrm>
            <a:custGeom>
              <a:avLst/>
              <a:gdLst/>
              <a:ahLst/>
              <a:cxnLst/>
              <a:rect l="l" t="t" r="r" b="b"/>
              <a:pathLst>
                <a:path w="5873750" h="131444">
                  <a:moveTo>
                    <a:pt x="403606" y="92964"/>
                  </a:moveTo>
                  <a:lnTo>
                    <a:pt x="390906" y="86614"/>
                  </a:lnTo>
                  <a:lnTo>
                    <a:pt x="327406" y="54864"/>
                  </a:lnTo>
                  <a:lnTo>
                    <a:pt x="327406" y="86614"/>
                  </a:lnTo>
                  <a:lnTo>
                    <a:pt x="0" y="86614"/>
                  </a:lnTo>
                  <a:lnTo>
                    <a:pt x="0" y="99314"/>
                  </a:lnTo>
                  <a:lnTo>
                    <a:pt x="327406" y="99314"/>
                  </a:lnTo>
                  <a:lnTo>
                    <a:pt x="327406" y="131064"/>
                  </a:lnTo>
                  <a:lnTo>
                    <a:pt x="390906" y="99314"/>
                  </a:lnTo>
                  <a:lnTo>
                    <a:pt x="403606" y="92964"/>
                  </a:lnTo>
                  <a:close/>
                </a:path>
                <a:path w="5873750" h="131444">
                  <a:moveTo>
                    <a:pt x="2230882" y="92964"/>
                  </a:moveTo>
                  <a:lnTo>
                    <a:pt x="2218182" y="86614"/>
                  </a:lnTo>
                  <a:lnTo>
                    <a:pt x="2154682" y="54864"/>
                  </a:lnTo>
                  <a:lnTo>
                    <a:pt x="2154682" y="86614"/>
                  </a:lnTo>
                  <a:lnTo>
                    <a:pt x="1827276" y="86614"/>
                  </a:lnTo>
                  <a:lnTo>
                    <a:pt x="1827276" y="99314"/>
                  </a:lnTo>
                  <a:lnTo>
                    <a:pt x="2154682" y="99314"/>
                  </a:lnTo>
                  <a:lnTo>
                    <a:pt x="2154682" y="131064"/>
                  </a:lnTo>
                  <a:lnTo>
                    <a:pt x="2218182" y="99314"/>
                  </a:lnTo>
                  <a:lnTo>
                    <a:pt x="2230882" y="92964"/>
                  </a:lnTo>
                  <a:close/>
                </a:path>
                <a:path w="5873750" h="131444">
                  <a:moveTo>
                    <a:pt x="3892042" y="54864"/>
                  </a:moveTo>
                  <a:lnTo>
                    <a:pt x="3879342" y="48514"/>
                  </a:lnTo>
                  <a:lnTo>
                    <a:pt x="3815842" y="16764"/>
                  </a:lnTo>
                  <a:lnTo>
                    <a:pt x="3815842" y="48514"/>
                  </a:lnTo>
                  <a:lnTo>
                    <a:pt x="3488436" y="48514"/>
                  </a:lnTo>
                  <a:lnTo>
                    <a:pt x="3488436" y="61214"/>
                  </a:lnTo>
                  <a:lnTo>
                    <a:pt x="3815842" y="61214"/>
                  </a:lnTo>
                  <a:lnTo>
                    <a:pt x="3815842" y="92964"/>
                  </a:lnTo>
                  <a:lnTo>
                    <a:pt x="3879342" y="61214"/>
                  </a:lnTo>
                  <a:lnTo>
                    <a:pt x="3892042" y="54864"/>
                  </a:lnTo>
                  <a:close/>
                </a:path>
                <a:path w="5873750" h="131444">
                  <a:moveTo>
                    <a:pt x="5873242" y="38100"/>
                  </a:moveTo>
                  <a:lnTo>
                    <a:pt x="5860542" y="31750"/>
                  </a:lnTo>
                  <a:lnTo>
                    <a:pt x="5797042" y="0"/>
                  </a:lnTo>
                  <a:lnTo>
                    <a:pt x="5797042" y="31750"/>
                  </a:lnTo>
                  <a:lnTo>
                    <a:pt x="5469636" y="31750"/>
                  </a:lnTo>
                  <a:lnTo>
                    <a:pt x="5469636" y="44450"/>
                  </a:lnTo>
                  <a:lnTo>
                    <a:pt x="5797042" y="44450"/>
                  </a:lnTo>
                  <a:lnTo>
                    <a:pt x="5797042" y="76200"/>
                  </a:lnTo>
                  <a:lnTo>
                    <a:pt x="5860542" y="44450"/>
                  </a:lnTo>
                  <a:lnTo>
                    <a:pt x="5873242" y="3810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35023" y="1510283"/>
              <a:ext cx="691895" cy="74218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335023" y="1510283"/>
              <a:ext cx="692150" cy="742315"/>
            </a:xfrm>
            <a:custGeom>
              <a:avLst/>
              <a:gdLst/>
              <a:ahLst/>
              <a:cxnLst/>
              <a:rect l="l" t="t" r="r" b="b"/>
              <a:pathLst>
                <a:path w="692150" h="742314">
                  <a:moveTo>
                    <a:pt x="691895" y="86487"/>
                  </a:moveTo>
                  <a:lnTo>
                    <a:pt x="664702" y="120145"/>
                  </a:lnTo>
                  <a:lnTo>
                    <a:pt x="590549" y="147637"/>
                  </a:lnTo>
                  <a:lnTo>
                    <a:pt x="539347" y="158199"/>
                  </a:lnTo>
                  <a:lnTo>
                    <a:pt x="480583" y="166175"/>
                  </a:lnTo>
                  <a:lnTo>
                    <a:pt x="415653" y="171216"/>
                  </a:lnTo>
                  <a:lnTo>
                    <a:pt x="345948" y="172974"/>
                  </a:lnTo>
                  <a:lnTo>
                    <a:pt x="276242" y="171216"/>
                  </a:lnTo>
                  <a:lnTo>
                    <a:pt x="211312" y="166175"/>
                  </a:lnTo>
                  <a:lnTo>
                    <a:pt x="152548" y="158199"/>
                  </a:lnTo>
                  <a:lnTo>
                    <a:pt x="101346" y="147637"/>
                  </a:lnTo>
                  <a:lnTo>
                    <a:pt x="59096" y="134836"/>
                  </a:lnTo>
                  <a:lnTo>
                    <a:pt x="7030" y="103913"/>
                  </a:lnTo>
                  <a:lnTo>
                    <a:pt x="0" y="86487"/>
                  </a:lnTo>
                  <a:lnTo>
                    <a:pt x="7030" y="69060"/>
                  </a:lnTo>
                  <a:lnTo>
                    <a:pt x="59096" y="38137"/>
                  </a:lnTo>
                  <a:lnTo>
                    <a:pt x="101345" y="25336"/>
                  </a:lnTo>
                  <a:lnTo>
                    <a:pt x="152548" y="14774"/>
                  </a:lnTo>
                  <a:lnTo>
                    <a:pt x="211312" y="6798"/>
                  </a:lnTo>
                  <a:lnTo>
                    <a:pt x="276242" y="1757"/>
                  </a:lnTo>
                  <a:lnTo>
                    <a:pt x="345948" y="0"/>
                  </a:lnTo>
                  <a:lnTo>
                    <a:pt x="415653" y="1757"/>
                  </a:lnTo>
                  <a:lnTo>
                    <a:pt x="480583" y="6798"/>
                  </a:lnTo>
                  <a:lnTo>
                    <a:pt x="539347" y="14774"/>
                  </a:lnTo>
                  <a:lnTo>
                    <a:pt x="590550" y="25336"/>
                  </a:lnTo>
                  <a:lnTo>
                    <a:pt x="632799" y="38137"/>
                  </a:lnTo>
                  <a:lnTo>
                    <a:pt x="684865" y="69060"/>
                  </a:lnTo>
                  <a:lnTo>
                    <a:pt x="691895" y="86487"/>
                  </a:lnTo>
                  <a:close/>
                </a:path>
                <a:path w="692150" h="742314">
                  <a:moveTo>
                    <a:pt x="691895" y="86487"/>
                  </a:moveTo>
                  <a:lnTo>
                    <a:pt x="691895" y="655701"/>
                  </a:lnTo>
                  <a:lnTo>
                    <a:pt x="684865" y="673127"/>
                  </a:lnTo>
                  <a:lnTo>
                    <a:pt x="632799" y="704050"/>
                  </a:lnTo>
                  <a:lnTo>
                    <a:pt x="590549" y="716851"/>
                  </a:lnTo>
                  <a:lnTo>
                    <a:pt x="539347" y="727413"/>
                  </a:lnTo>
                  <a:lnTo>
                    <a:pt x="480583" y="735389"/>
                  </a:lnTo>
                  <a:lnTo>
                    <a:pt x="415653" y="740430"/>
                  </a:lnTo>
                  <a:lnTo>
                    <a:pt x="345948" y="742188"/>
                  </a:lnTo>
                  <a:lnTo>
                    <a:pt x="276242" y="740430"/>
                  </a:lnTo>
                  <a:lnTo>
                    <a:pt x="211312" y="735389"/>
                  </a:lnTo>
                  <a:lnTo>
                    <a:pt x="152548" y="727413"/>
                  </a:lnTo>
                  <a:lnTo>
                    <a:pt x="101346" y="716851"/>
                  </a:lnTo>
                  <a:lnTo>
                    <a:pt x="59096" y="704050"/>
                  </a:lnTo>
                  <a:lnTo>
                    <a:pt x="7030" y="673127"/>
                  </a:lnTo>
                  <a:lnTo>
                    <a:pt x="0" y="655701"/>
                  </a:lnTo>
                  <a:lnTo>
                    <a:pt x="0" y="86487"/>
                  </a:lnTo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77072" y="1481327"/>
              <a:ext cx="691896" cy="74218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8577072" y="1481327"/>
              <a:ext cx="692150" cy="742315"/>
            </a:xfrm>
            <a:custGeom>
              <a:avLst/>
              <a:gdLst/>
              <a:ahLst/>
              <a:cxnLst/>
              <a:rect l="l" t="t" r="r" b="b"/>
              <a:pathLst>
                <a:path w="692150" h="742314">
                  <a:moveTo>
                    <a:pt x="691896" y="86487"/>
                  </a:moveTo>
                  <a:lnTo>
                    <a:pt x="664702" y="120145"/>
                  </a:lnTo>
                  <a:lnTo>
                    <a:pt x="590550" y="147637"/>
                  </a:lnTo>
                  <a:lnTo>
                    <a:pt x="539347" y="158199"/>
                  </a:lnTo>
                  <a:lnTo>
                    <a:pt x="480583" y="166175"/>
                  </a:lnTo>
                  <a:lnTo>
                    <a:pt x="415653" y="171216"/>
                  </a:lnTo>
                  <a:lnTo>
                    <a:pt x="345948" y="172974"/>
                  </a:lnTo>
                  <a:lnTo>
                    <a:pt x="276242" y="171216"/>
                  </a:lnTo>
                  <a:lnTo>
                    <a:pt x="211312" y="166175"/>
                  </a:lnTo>
                  <a:lnTo>
                    <a:pt x="152548" y="158199"/>
                  </a:lnTo>
                  <a:lnTo>
                    <a:pt x="101346" y="147637"/>
                  </a:lnTo>
                  <a:lnTo>
                    <a:pt x="59096" y="134836"/>
                  </a:lnTo>
                  <a:lnTo>
                    <a:pt x="7030" y="103913"/>
                  </a:lnTo>
                  <a:lnTo>
                    <a:pt x="0" y="86487"/>
                  </a:lnTo>
                  <a:lnTo>
                    <a:pt x="7030" y="69060"/>
                  </a:lnTo>
                  <a:lnTo>
                    <a:pt x="59096" y="38137"/>
                  </a:lnTo>
                  <a:lnTo>
                    <a:pt x="101345" y="25336"/>
                  </a:lnTo>
                  <a:lnTo>
                    <a:pt x="152548" y="14774"/>
                  </a:lnTo>
                  <a:lnTo>
                    <a:pt x="211312" y="6798"/>
                  </a:lnTo>
                  <a:lnTo>
                    <a:pt x="276242" y="1757"/>
                  </a:lnTo>
                  <a:lnTo>
                    <a:pt x="345948" y="0"/>
                  </a:lnTo>
                  <a:lnTo>
                    <a:pt x="415653" y="1757"/>
                  </a:lnTo>
                  <a:lnTo>
                    <a:pt x="480583" y="6798"/>
                  </a:lnTo>
                  <a:lnTo>
                    <a:pt x="539347" y="14774"/>
                  </a:lnTo>
                  <a:lnTo>
                    <a:pt x="590549" y="25336"/>
                  </a:lnTo>
                  <a:lnTo>
                    <a:pt x="632799" y="38137"/>
                  </a:lnTo>
                  <a:lnTo>
                    <a:pt x="684865" y="69060"/>
                  </a:lnTo>
                  <a:lnTo>
                    <a:pt x="691896" y="86487"/>
                  </a:lnTo>
                  <a:close/>
                </a:path>
                <a:path w="692150" h="742314">
                  <a:moveTo>
                    <a:pt x="691896" y="86487"/>
                  </a:moveTo>
                  <a:lnTo>
                    <a:pt x="691896" y="655701"/>
                  </a:lnTo>
                  <a:lnTo>
                    <a:pt x="684865" y="673127"/>
                  </a:lnTo>
                  <a:lnTo>
                    <a:pt x="632799" y="704050"/>
                  </a:lnTo>
                  <a:lnTo>
                    <a:pt x="590550" y="716851"/>
                  </a:lnTo>
                  <a:lnTo>
                    <a:pt x="539347" y="727413"/>
                  </a:lnTo>
                  <a:lnTo>
                    <a:pt x="480583" y="735389"/>
                  </a:lnTo>
                  <a:lnTo>
                    <a:pt x="415653" y="740430"/>
                  </a:lnTo>
                  <a:lnTo>
                    <a:pt x="345948" y="742188"/>
                  </a:lnTo>
                  <a:lnTo>
                    <a:pt x="276242" y="740430"/>
                  </a:lnTo>
                  <a:lnTo>
                    <a:pt x="211312" y="735389"/>
                  </a:lnTo>
                  <a:lnTo>
                    <a:pt x="152548" y="727413"/>
                  </a:lnTo>
                  <a:lnTo>
                    <a:pt x="101346" y="716851"/>
                  </a:lnTo>
                  <a:lnTo>
                    <a:pt x="59096" y="704050"/>
                  </a:lnTo>
                  <a:lnTo>
                    <a:pt x="7030" y="673127"/>
                  </a:lnTo>
                  <a:lnTo>
                    <a:pt x="0" y="655701"/>
                  </a:lnTo>
                  <a:lnTo>
                    <a:pt x="0" y="86487"/>
                  </a:lnTo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67811" y="1656588"/>
              <a:ext cx="772667" cy="46939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067811" y="1656588"/>
              <a:ext cx="772795" cy="469900"/>
            </a:xfrm>
            <a:custGeom>
              <a:avLst/>
              <a:gdLst/>
              <a:ahLst/>
              <a:cxnLst/>
              <a:rect l="l" t="t" r="r" b="b"/>
              <a:pathLst>
                <a:path w="772795" h="469900">
                  <a:moveTo>
                    <a:pt x="0" y="78232"/>
                  </a:moveTo>
                  <a:lnTo>
                    <a:pt x="6151" y="47791"/>
                  </a:lnTo>
                  <a:lnTo>
                    <a:pt x="22923" y="22923"/>
                  </a:lnTo>
                  <a:lnTo>
                    <a:pt x="47791" y="6151"/>
                  </a:lnTo>
                  <a:lnTo>
                    <a:pt x="78231" y="0"/>
                  </a:lnTo>
                  <a:lnTo>
                    <a:pt x="694436" y="0"/>
                  </a:lnTo>
                  <a:lnTo>
                    <a:pt x="724876" y="6151"/>
                  </a:lnTo>
                  <a:lnTo>
                    <a:pt x="749744" y="22923"/>
                  </a:lnTo>
                  <a:lnTo>
                    <a:pt x="766516" y="47791"/>
                  </a:lnTo>
                  <a:lnTo>
                    <a:pt x="772667" y="78232"/>
                  </a:lnTo>
                  <a:lnTo>
                    <a:pt x="772667" y="391160"/>
                  </a:lnTo>
                  <a:lnTo>
                    <a:pt x="766516" y="421600"/>
                  </a:lnTo>
                  <a:lnTo>
                    <a:pt x="749744" y="446468"/>
                  </a:lnTo>
                  <a:lnTo>
                    <a:pt x="724876" y="463240"/>
                  </a:lnTo>
                  <a:lnTo>
                    <a:pt x="694436" y="469391"/>
                  </a:lnTo>
                  <a:lnTo>
                    <a:pt x="78231" y="469391"/>
                  </a:lnTo>
                  <a:lnTo>
                    <a:pt x="47791" y="463240"/>
                  </a:lnTo>
                  <a:lnTo>
                    <a:pt x="22923" y="446468"/>
                  </a:lnTo>
                  <a:lnTo>
                    <a:pt x="6151" y="421600"/>
                  </a:lnTo>
                  <a:lnTo>
                    <a:pt x="0" y="391160"/>
                  </a:lnTo>
                  <a:lnTo>
                    <a:pt x="0" y="78232"/>
                  </a:lnTo>
                  <a:close/>
                </a:path>
              </a:pathLst>
            </a:custGeom>
            <a:ln w="609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80788" y="1481327"/>
              <a:ext cx="691896" cy="742188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780788" y="1481327"/>
              <a:ext cx="692150" cy="742315"/>
            </a:xfrm>
            <a:custGeom>
              <a:avLst/>
              <a:gdLst/>
              <a:ahLst/>
              <a:cxnLst/>
              <a:rect l="l" t="t" r="r" b="b"/>
              <a:pathLst>
                <a:path w="692150" h="742314">
                  <a:moveTo>
                    <a:pt x="691896" y="86487"/>
                  </a:moveTo>
                  <a:lnTo>
                    <a:pt x="664702" y="120145"/>
                  </a:lnTo>
                  <a:lnTo>
                    <a:pt x="590550" y="147637"/>
                  </a:lnTo>
                  <a:lnTo>
                    <a:pt x="539347" y="158199"/>
                  </a:lnTo>
                  <a:lnTo>
                    <a:pt x="480583" y="166175"/>
                  </a:lnTo>
                  <a:lnTo>
                    <a:pt x="415653" y="171216"/>
                  </a:lnTo>
                  <a:lnTo>
                    <a:pt x="345948" y="172974"/>
                  </a:lnTo>
                  <a:lnTo>
                    <a:pt x="276242" y="171216"/>
                  </a:lnTo>
                  <a:lnTo>
                    <a:pt x="211312" y="166175"/>
                  </a:lnTo>
                  <a:lnTo>
                    <a:pt x="152548" y="158199"/>
                  </a:lnTo>
                  <a:lnTo>
                    <a:pt x="101346" y="147637"/>
                  </a:lnTo>
                  <a:lnTo>
                    <a:pt x="59096" y="134836"/>
                  </a:lnTo>
                  <a:lnTo>
                    <a:pt x="7030" y="103913"/>
                  </a:lnTo>
                  <a:lnTo>
                    <a:pt x="0" y="86487"/>
                  </a:lnTo>
                  <a:lnTo>
                    <a:pt x="7030" y="69060"/>
                  </a:lnTo>
                  <a:lnTo>
                    <a:pt x="59096" y="38137"/>
                  </a:lnTo>
                  <a:lnTo>
                    <a:pt x="101346" y="25336"/>
                  </a:lnTo>
                  <a:lnTo>
                    <a:pt x="152548" y="14774"/>
                  </a:lnTo>
                  <a:lnTo>
                    <a:pt x="211312" y="6798"/>
                  </a:lnTo>
                  <a:lnTo>
                    <a:pt x="276242" y="1757"/>
                  </a:lnTo>
                  <a:lnTo>
                    <a:pt x="345948" y="0"/>
                  </a:lnTo>
                  <a:lnTo>
                    <a:pt x="415653" y="1757"/>
                  </a:lnTo>
                  <a:lnTo>
                    <a:pt x="480583" y="6798"/>
                  </a:lnTo>
                  <a:lnTo>
                    <a:pt x="539347" y="14774"/>
                  </a:lnTo>
                  <a:lnTo>
                    <a:pt x="590550" y="25336"/>
                  </a:lnTo>
                  <a:lnTo>
                    <a:pt x="632799" y="38137"/>
                  </a:lnTo>
                  <a:lnTo>
                    <a:pt x="684865" y="69060"/>
                  </a:lnTo>
                  <a:lnTo>
                    <a:pt x="691896" y="86487"/>
                  </a:lnTo>
                  <a:close/>
                </a:path>
                <a:path w="692150" h="742314">
                  <a:moveTo>
                    <a:pt x="691896" y="86487"/>
                  </a:moveTo>
                  <a:lnTo>
                    <a:pt x="691896" y="655701"/>
                  </a:lnTo>
                  <a:lnTo>
                    <a:pt x="684865" y="673127"/>
                  </a:lnTo>
                  <a:lnTo>
                    <a:pt x="632799" y="704050"/>
                  </a:lnTo>
                  <a:lnTo>
                    <a:pt x="590550" y="716851"/>
                  </a:lnTo>
                  <a:lnTo>
                    <a:pt x="539347" y="727413"/>
                  </a:lnTo>
                  <a:lnTo>
                    <a:pt x="480583" y="735389"/>
                  </a:lnTo>
                  <a:lnTo>
                    <a:pt x="415653" y="740430"/>
                  </a:lnTo>
                  <a:lnTo>
                    <a:pt x="345948" y="742188"/>
                  </a:lnTo>
                  <a:lnTo>
                    <a:pt x="276242" y="740430"/>
                  </a:lnTo>
                  <a:lnTo>
                    <a:pt x="211312" y="735389"/>
                  </a:lnTo>
                  <a:lnTo>
                    <a:pt x="152548" y="727413"/>
                  </a:lnTo>
                  <a:lnTo>
                    <a:pt x="101346" y="716851"/>
                  </a:lnTo>
                  <a:lnTo>
                    <a:pt x="59096" y="704050"/>
                  </a:lnTo>
                  <a:lnTo>
                    <a:pt x="7030" y="673127"/>
                  </a:lnTo>
                  <a:lnTo>
                    <a:pt x="0" y="655701"/>
                  </a:lnTo>
                  <a:lnTo>
                    <a:pt x="0" y="86487"/>
                  </a:lnTo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00444" y="1656588"/>
              <a:ext cx="772667" cy="46939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600444" y="1656588"/>
              <a:ext cx="772795" cy="469900"/>
            </a:xfrm>
            <a:custGeom>
              <a:avLst/>
              <a:gdLst/>
              <a:ahLst/>
              <a:cxnLst/>
              <a:rect l="l" t="t" r="r" b="b"/>
              <a:pathLst>
                <a:path w="772795" h="469900">
                  <a:moveTo>
                    <a:pt x="0" y="78232"/>
                  </a:moveTo>
                  <a:lnTo>
                    <a:pt x="6151" y="47791"/>
                  </a:lnTo>
                  <a:lnTo>
                    <a:pt x="22923" y="22923"/>
                  </a:lnTo>
                  <a:lnTo>
                    <a:pt x="47791" y="6151"/>
                  </a:lnTo>
                  <a:lnTo>
                    <a:pt x="78231" y="0"/>
                  </a:lnTo>
                  <a:lnTo>
                    <a:pt x="694435" y="0"/>
                  </a:lnTo>
                  <a:lnTo>
                    <a:pt x="724876" y="6151"/>
                  </a:lnTo>
                  <a:lnTo>
                    <a:pt x="749744" y="22923"/>
                  </a:lnTo>
                  <a:lnTo>
                    <a:pt x="766516" y="47791"/>
                  </a:lnTo>
                  <a:lnTo>
                    <a:pt x="772667" y="78232"/>
                  </a:lnTo>
                  <a:lnTo>
                    <a:pt x="772667" y="391160"/>
                  </a:lnTo>
                  <a:lnTo>
                    <a:pt x="766516" y="421600"/>
                  </a:lnTo>
                  <a:lnTo>
                    <a:pt x="749744" y="446468"/>
                  </a:lnTo>
                  <a:lnTo>
                    <a:pt x="724876" y="463240"/>
                  </a:lnTo>
                  <a:lnTo>
                    <a:pt x="694435" y="469391"/>
                  </a:lnTo>
                  <a:lnTo>
                    <a:pt x="78231" y="469391"/>
                  </a:lnTo>
                  <a:lnTo>
                    <a:pt x="47791" y="463240"/>
                  </a:lnTo>
                  <a:lnTo>
                    <a:pt x="22923" y="446468"/>
                  </a:lnTo>
                  <a:lnTo>
                    <a:pt x="6151" y="421600"/>
                  </a:lnTo>
                  <a:lnTo>
                    <a:pt x="0" y="391160"/>
                  </a:lnTo>
                  <a:lnTo>
                    <a:pt x="0" y="78232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140452" y="2923032"/>
            <a:ext cx="1386840" cy="269875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0" rIns="0" bIns="0" rtlCol="0">
            <a:spAutoFit/>
          </a:bodyPr>
          <a:lstStyle/>
          <a:p>
            <a:pPr marL="426720">
              <a:lnSpc>
                <a:spcPts val="2110"/>
              </a:lnSpc>
            </a:pPr>
            <a:r>
              <a:rPr sz="1800" b="1" dirty="0">
                <a:latin typeface="Calibri"/>
                <a:cs typeface="Calibri"/>
              </a:rPr>
              <a:t>Spark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21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6458" y="363982"/>
            <a:ext cx="11080115" cy="5516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sz="1800" spc="-8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handle </a:t>
            </a:r>
            <a:r>
              <a:rPr sz="1800" dirty="0">
                <a:latin typeface="Calibri"/>
                <a:cs typeface="Calibri"/>
              </a:rPr>
              <a:t>these </a:t>
            </a:r>
            <a:r>
              <a:rPr sz="1800" spc="-10" dirty="0">
                <a:latin typeface="Calibri"/>
                <a:cs typeface="Calibri"/>
              </a:rPr>
              <a:t>problems, </a:t>
            </a:r>
            <a:r>
              <a:rPr sz="1800" spc="-5" dirty="0">
                <a:latin typeface="Calibri"/>
                <a:cs typeface="Calibri"/>
              </a:rPr>
              <a:t>engineers developed </a:t>
            </a:r>
            <a:r>
              <a:rPr sz="1800" spc="-15" dirty="0">
                <a:latin typeface="Calibri"/>
                <a:cs typeface="Calibri"/>
              </a:rPr>
              <a:t>different systems </a:t>
            </a:r>
            <a:r>
              <a:rPr sz="1800" spc="-10" dirty="0">
                <a:latin typeface="Calibri"/>
                <a:cs typeface="Calibri"/>
              </a:rPr>
              <a:t>at </a:t>
            </a:r>
            <a:r>
              <a:rPr sz="1800" spc="-15" dirty="0">
                <a:latin typeface="Calibri"/>
                <a:cs typeface="Calibri"/>
              </a:rPr>
              <a:t>different </a:t>
            </a:r>
            <a:r>
              <a:rPr sz="1800" dirty="0">
                <a:latin typeface="Calibri"/>
                <a:cs typeface="Calibri"/>
              </a:rPr>
              <a:t>times </a:t>
            </a:r>
            <a:r>
              <a:rPr sz="1800" spc="-5" dirty="0">
                <a:latin typeface="Calibri"/>
                <a:cs typeface="Calibri"/>
              </a:rPr>
              <a:t>(Hive, </a:t>
            </a:r>
            <a:r>
              <a:rPr sz="1800" spc="-10" dirty="0">
                <a:latin typeface="Calibri"/>
                <a:cs typeface="Calibri"/>
              </a:rPr>
              <a:t>Storm, </a:t>
            </a:r>
            <a:r>
              <a:rPr sz="1800" dirty="0">
                <a:latin typeface="Calibri"/>
                <a:cs typeface="Calibri"/>
              </a:rPr>
              <a:t>Impala, </a:t>
            </a:r>
            <a:r>
              <a:rPr sz="1800" spc="-5" dirty="0">
                <a:latin typeface="Calibri"/>
                <a:cs typeface="Calibri"/>
              </a:rPr>
              <a:t>Giraph, </a:t>
            </a:r>
            <a:r>
              <a:rPr sz="1800" dirty="0">
                <a:latin typeface="Calibri"/>
                <a:cs typeface="Calibri"/>
              </a:rPr>
              <a:t> Mahout </a:t>
            </a:r>
            <a:r>
              <a:rPr sz="1800" spc="-5" dirty="0">
                <a:latin typeface="Calibri"/>
                <a:cs typeface="Calibri"/>
              </a:rPr>
              <a:t>etc). </a:t>
            </a:r>
            <a:r>
              <a:rPr sz="1800" spc="-10" dirty="0">
                <a:latin typeface="Calibri"/>
                <a:cs typeface="Calibri"/>
              </a:rPr>
              <a:t>Each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these </a:t>
            </a:r>
            <a:r>
              <a:rPr sz="1800" spc="-15" dirty="0">
                <a:latin typeface="Calibri"/>
                <a:cs typeface="Calibri"/>
              </a:rPr>
              <a:t>systems have </a:t>
            </a:r>
            <a:r>
              <a:rPr sz="1800" dirty="0">
                <a:latin typeface="Calibri"/>
                <a:cs typeface="Calibri"/>
              </a:rPr>
              <a:t>their </a:t>
            </a:r>
            <a:r>
              <a:rPr sz="1800" spc="-5" dirty="0">
                <a:latin typeface="Calibri"/>
                <a:cs typeface="Calibri"/>
              </a:rPr>
              <a:t>own </a:t>
            </a:r>
            <a:r>
              <a:rPr sz="1800" dirty="0">
                <a:latin typeface="Calibri"/>
                <a:cs typeface="Calibri"/>
              </a:rPr>
              <a:t>APIs and </a:t>
            </a:r>
            <a:r>
              <a:rPr sz="1800" spc="-10" dirty="0">
                <a:latin typeface="Calibri"/>
                <a:cs typeface="Calibri"/>
              </a:rPr>
              <a:t>cluster </a:t>
            </a:r>
            <a:r>
              <a:rPr sz="1800" spc="-5" dirty="0">
                <a:latin typeface="Calibri"/>
                <a:cs typeface="Calibri"/>
              </a:rPr>
              <a:t>configurations. This </a:t>
            </a:r>
            <a:r>
              <a:rPr sz="1800" dirty="0">
                <a:latin typeface="Calibri"/>
                <a:cs typeface="Calibri"/>
              </a:rPr>
              <a:t>adds </a:t>
            </a:r>
            <a:r>
              <a:rPr sz="1800" spc="-5" dirty="0">
                <a:latin typeface="Calibri"/>
                <a:cs typeface="Calibri"/>
              </a:rPr>
              <a:t>further </a:t>
            </a:r>
            <a:r>
              <a:rPr sz="1800" spc="-10" dirty="0">
                <a:latin typeface="Calibri"/>
                <a:cs typeface="Calibri"/>
              </a:rPr>
              <a:t>operational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complexity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Hadoop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Map </a:t>
            </a:r>
            <a:r>
              <a:rPr sz="1800" spc="-10" dirty="0">
                <a:latin typeface="Calibri"/>
                <a:cs typeface="Calibri"/>
              </a:rPr>
              <a:t>Reduce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Systems.</a:t>
            </a:r>
            <a:endParaRPr sz="1800">
              <a:latin typeface="Calibri"/>
              <a:cs typeface="Calibri"/>
            </a:endParaRPr>
          </a:p>
          <a:p>
            <a:pPr marL="299085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So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develop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single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unified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</a:t>
            </a:r>
            <a:r>
              <a:rPr sz="1800" spc="-5" dirty="0">
                <a:latin typeface="Calibri"/>
                <a:cs typeface="Calibri"/>
              </a:rPr>
              <a:t> having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capabilities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solve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problems.</a:t>
            </a:r>
            <a:endParaRPr sz="1800">
              <a:latin typeface="Calibri"/>
              <a:cs typeface="Calibri"/>
            </a:endParaRPr>
          </a:p>
          <a:p>
            <a:pPr marL="299085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2009,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researchers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UC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Berkeley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who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had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previously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worked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Hadoop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MapReduce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took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challenge</a:t>
            </a:r>
            <a:endParaRPr sz="1800">
              <a:latin typeface="Calibri"/>
              <a:cs typeface="Calibri"/>
            </a:endParaRPr>
          </a:p>
          <a:p>
            <a:pPr marL="299085" algn="just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they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Spark.</a:t>
            </a:r>
            <a:endParaRPr sz="1800">
              <a:latin typeface="Calibri"/>
              <a:cs typeface="Calibri"/>
            </a:endParaRPr>
          </a:p>
          <a:p>
            <a:pPr marL="299085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Ideas</a:t>
            </a:r>
            <a:r>
              <a:rPr sz="1800" spc="-10" dirty="0">
                <a:latin typeface="Calibri"/>
                <a:cs typeface="Calibri"/>
              </a:rPr>
              <a:t> from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Hadoop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MapReduce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borrowed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enhanced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 </a:t>
            </a:r>
            <a:r>
              <a:rPr sz="1800" spc="-10" dirty="0">
                <a:latin typeface="Calibri"/>
                <a:cs typeface="Calibri"/>
              </a:rPr>
              <a:t>Project.</a:t>
            </a:r>
            <a:endParaRPr sz="1800">
              <a:latin typeface="Calibri"/>
              <a:cs typeface="Calibri"/>
            </a:endParaRPr>
          </a:p>
          <a:p>
            <a:pPr marL="299085" marR="7620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Spark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fault-tolerant,</a:t>
            </a:r>
            <a:r>
              <a:rPr sz="1800" spc="-5" dirty="0">
                <a:latin typeface="Calibri"/>
                <a:cs typeface="Calibri"/>
              </a:rPr>
              <a:t> massively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parallel,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in-memory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spc="-5" dirty="0">
                <a:latin typeface="Calibri"/>
                <a:cs typeface="Calibri"/>
              </a:rPr>
              <a:t> support,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easy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APIs</a:t>
            </a:r>
            <a:r>
              <a:rPr sz="1800" spc="40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 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multiple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language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unified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manner.</a:t>
            </a:r>
            <a:endParaRPr sz="1800">
              <a:latin typeface="Calibri"/>
              <a:cs typeface="Calibri"/>
            </a:endParaRPr>
          </a:p>
          <a:p>
            <a:pPr marL="299085" marR="374015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By 2013, Spark had </a:t>
            </a:r>
            <a:r>
              <a:rPr sz="1800" spc="-5" dirty="0">
                <a:latin typeface="Calibri"/>
                <a:cs typeface="Calibri"/>
              </a:rPr>
              <a:t>gained widespread </a:t>
            </a:r>
            <a:r>
              <a:rPr sz="1800" dirty="0">
                <a:latin typeface="Calibri"/>
                <a:cs typeface="Calibri"/>
              </a:rPr>
              <a:t>use and </a:t>
            </a:r>
            <a:r>
              <a:rPr sz="1800" spc="-15" dirty="0">
                <a:latin typeface="Calibri"/>
                <a:cs typeface="Calibri"/>
              </a:rPr>
              <a:t>popularity. </a:t>
            </a:r>
            <a:r>
              <a:rPr sz="1800" spc="-5" dirty="0">
                <a:latin typeface="Calibri"/>
                <a:cs typeface="Calibri"/>
              </a:rPr>
              <a:t>Some of its </a:t>
            </a:r>
            <a:r>
              <a:rPr sz="1800" spc="-15" dirty="0">
                <a:latin typeface="Calibri"/>
                <a:cs typeface="Calibri"/>
              </a:rPr>
              <a:t>creators </a:t>
            </a:r>
            <a:r>
              <a:rPr sz="1800" spc="-10" dirty="0">
                <a:latin typeface="Calibri"/>
                <a:cs typeface="Calibri"/>
              </a:rPr>
              <a:t>donated </a:t>
            </a:r>
            <a:r>
              <a:rPr sz="1800" dirty="0">
                <a:latin typeface="Calibri"/>
                <a:cs typeface="Calibri"/>
              </a:rPr>
              <a:t>the Spark </a:t>
            </a:r>
            <a:r>
              <a:rPr sz="1800" spc="-5" dirty="0">
                <a:latin typeface="Calibri"/>
                <a:cs typeface="Calibri"/>
              </a:rPr>
              <a:t>project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formed</a:t>
            </a:r>
            <a:r>
              <a:rPr sz="1800" dirty="0">
                <a:latin typeface="Calibri"/>
                <a:cs typeface="Calibri"/>
              </a:rPr>
              <a:t> a </a:t>
            </a:r>
            <a:r>
              <a:rPr sz="1800" spc="-10" dirty="0">
                <a:latin typeface="Calibri"/>
                <a:cs typeface="Calibri"/>
              </a:rPr>
              <a:t>company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called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Databricks.</a:t>
            </a:r>
            <a:endParaRPr sz="1800">
              <a:latin typeface="Calibri"/>
              <a:cs typeface="Calibri"/>
            </a:endParaRPr>
          </a:p>
          <a:p>
            <a:pPr marL="299085" indent="-287020" algn="just">
              <a:lnSpc>
                <a:spcPct val="100000"/>
              </a:lnSpc>
              <a:buFont typeface="Arial MT"/>
              <a:buChar char="•"/>
              <a:tabLst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Databricks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community 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open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source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developers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worked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release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Apache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Spark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1.0 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May</a:t>
            </a:r>
            <a:r>
              <a:rPr sz="1800" dirty="0">
                <a:latin typeface="Calibri"/>
                <a:cs typeface="Calibri"/>
              </a:rPr>
              <a:t> 2014.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0.5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Calibri"/>
                <a:cs typeface="Calibri"/>
              </a:rPr>
              <a:t>June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2012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1.0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Calibri"/>
                <a:cs typeface="Calibri"/>
              </a:rPr>
              <a:t>May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2014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1.5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Sep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2015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2.0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Calibri"/>
                <a:cs typeface="Calibri"/>
              </a:rPr>
              <a:t>July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2016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2.4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Wingdings"/>
                <a:cs typeface="Wingdings"/>
              </a:rPr>
              <a:t></a:t>
            </a:r>
            <a:r>
              <a:rPr sz="1800" spc="-5" dirty="0">
                <a:latin typeface="Calibri"/>
                <a:cs typeface="Calibri"/>
              </a:rPr>
              <a:t>Nov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2018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3.0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Calibri"/>
                <a:cs typeface="Calibri"/>
              </a:rPr>
              <a:t>June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2020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3.1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Calibri"/>
                <a:cs typeface="Calibri"/>
              </a:rPr>
              <a:t>Mar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2021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004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6020" y="1202436"/>
            <a:ext cx="5791200" cy="159004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4191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300"/>
              </a:spcBef>
            </a:pPr>
            <a:r>
              <a:rPr sz="4100" b="0" spc="-10" dirty="0">
                <a:latin typeface="Calibri"/>
                <a:cs typeface="Calibri"/>
              </a:rPr>
              <a:t>What</a:t>
            </a:r>
            <a:r>
              <a:rPr sz="4100" b="0" spc="-35" dirty="0">
                <a:latin typeface="Calibri"/>
                <a:cs typeface="Calibri"/>
              </a:rPr>
              <a:t> </a:t>
            </a:r>
            <a:r>
              <a:rPr sz="4100" b="0" dirty="0">
                <a:latin typeface="Calibri"/>
                <a:cs typeface="Calibri"/>
              </a:rPr>
              <a:t>is</a:t>
            </a:r>
            <a:r>
              <a:rPr sz="4100" b="0" spc="-20" dirty="0">
                <a:latin typeface="Calibri"/>
                <a:cs typeface="Calibri"/>
              </a:rPr>
              <a:t> </a:t>
            </a:r>
            <a:r>
              <a:rPr sz="4100" b="0" spc="-5" dirty="0">
                <a:latin typeface="Calibri"/>
                <a:cs typeface="Calibri"/>
              </a:rPr>
              <a:t>Spark</a:t>
            </a:r>
            <a:r>
              <a:rPr sz="4100" b="0" spc="-45" dirty="0">
                <a:latin typeface="Calibri"/>
                <a:cs typeface="Calibri"/>
              </a:rPr>
              <a:t> </a:t>
            </a:r>
            <a:r>
              <a:rPr sz="4100" b="0" dirty="0">
                <a:latin typeface="Calibri"/>
                <a:cs typeface="Calibri"/>
              </a:rPr>
              <a:t>?</a:t>
            </a:r>
            <a:endParaRPr sz="4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060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0" y="164083"/>
            <a:ext cx="10999470" cy="31813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8600" algn="just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1" dirty="0">
                <a:latin typeface="Calibri"/>
                <a:cs typeface="Calibri"/>
              </a:rPr>
              <a:t>Unified: </a:t>
            </a:r>
            <a:r>
              <a:rPr sz="2000" spc="-5" dirty="0">
                <a:latin typeface="Calibri"/>
                <a:cs typeface="Calibri"/>
              </a:rPr>
              <a:t>Spark is </a:t>
            </a:r>
            <a:r>
              <a:rPr sz="2000" dirty="0">
                <a:latin typeface="Calibri"/>
                <a:cs typeface="Calibri"/>
              </a:rPr>
              <a:t>a unified analytics engine </a:t>
            </a:r>
            <a:r>
              <a:rPr sz="2000" spc="-5" dirty="0">
                <a:latin typeface="Calibri"/>
                <a:cs typeface="Calibri"/>
              </a:rPr>
              <a:t>mainly designed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10" dirty="0">
                <a:latin typeface="Calibri"/>
                <a:cs typeface="Calibri"/>
              </a:rPr>
              <a:t>large-scale </a:t>
            </a:r>
            <a:r>
              <a:rPr sz="2000" spc="-5" dirty="0">
                <a:latin typeface="Calibri"/>
                <a:cs typeface="Calibri"/>
              </a:rPr>
              <a:t>distributed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spc="-5" dirty="0">
                <a:latin typeface="Calibri"/>
                <a:cs typeface="Calibri"/>
              </a:rPr>
              <a:t>processing,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on-premises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centers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cloud.</a:t>
            </a:r>
            <a:endParaRPr sz="2000">
              <a:latin typeface="Calibri"/>
              <a:cs typeface="Calibri"/>
            </a:endParaRPr>
          </a:p>
          <a:p>
            <a:pPr marL="241300" indent="-228600" algn="just">
              <a:lnSpc>
                <a:spcPts val="2280"/>
              </a:lnSpc>
              <a:spcBef>
                <a:spcPts val="72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1" dirty="0">
                <a:latin typeface="Calibri"/>
                <a:cs typeface="Calibri"/>
              </a:rPr>
              <a:t>Speed: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Spark </a:t>
            </a:r>
            <a:r>
              <a:rPr sz="2000" spc="-10" dirty="0">
                <a:latin typeface="Calibri"/>
                <a:cs typeface="Calibri"/>
              </a:rPr>
              <a:t>provides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in-memory </a:t>
            </a:r>
            <a:r>
              <a:rPr sz="2000" spc="-15" dirty="0">
                <a:latin typeface="Calibri"/>
                <a:cs typeface="Calibri"/>
              </a:rPr>
              <a:t>storage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10" dirty="0">
                <a:latin typeface="Calibri"/>
                <a:cs typeface="Calibri"/>
              </a:rPr>
              <a:t>intermediate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computations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limited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disk </a:t>
            </a:r>
            <a:r>
              <a:rPr sz="2000" spc="-10" dirty="0">
                <a:latin typeface="Calibri"/>
                <a:cs typeface="Calibri"/>
              </a:rPr>
              <a:t>I/O,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gives</a:t>
            </a:r>
            <a:endParaRPr sz="2000">
              <a:latin typeface="Calibri"/>
              <a:cs typeface="Calibri"/>
            </a:endParaRPr>
          </a:p>
          <a:p>
            <a:pPr marL="241300" algn="just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huge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performance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boost. </a:t>
            </a:r>
            <a:r>
              <a:rPr sz="2000" dirty="0">
                <a:latin typeface="Calibri"/>
                <a:cs typeface="Calibri"/>
              </a:rPr>
              <a:t>Run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workloads</a:t>
            </a:r>
            <a:r>
              <a:rPr sz="2000" dirty="0">
                <a:latin typeface="Calibri"/>
                <a:cs typeface="Calibri"/>
              </a:rPr>
              <a:t> 100x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faster.</a:t>
            </a:r>
            <a:endParaRPr sz="200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216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1" spc="-10" dirty="0">
                <a:latin typeface="Calibri"/>
                <a:cs typeface="Calibri"/>
              </a:rPr>
              <a:t>Ease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(Polyglot):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Write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applications</a:t>
            </a:r>
            <a:r>
              <a:rPr sz="2000" dirty="0">
                <a:latin typeface="Calibri"/>
                <a:cs typeface="Calibri"/>
              </a:rPr>
              <a:t> quickly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Java,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Scala,</a:t>
            </a:r>
            <a:r>
              <a:rPr sz="2000" dirty="0">
                <a:latin typeface="Calibri"/>
                <a:cs typeface="Calibri"/>
              </a:rPr>
              <a:t> Python,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SQL.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Scala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functional </a:t>
            </a:r>
            <a:r>
              <a:rPr sz="2000" spc="-10" dirty="0">
                <a:latin typeface="Calibri"/>
                <a:cs typeface="Calibri"/>
              </a:rPr>
              <a:t>programming </a:t>
            </a:r>
            <a:r>
              <a:rPr sz="2000" spc="-5" dirty="0">
                <a:latin typeface="Calibri"/>
                <a:cs typeface="Calibri"/>
              </a:rPr>
              <a:t>language </a:t>
            </a:r>
            <a:r>
              <a:rPr sz="2000" dirty="0">
                <a:latin typeface="Calibri"/>
                <a:cs typeface="Calibri"/>
              </a:rPr>
              <a:t>spark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written. </a:t>
            </a:r>
            <a:r>
              <a:rPr sz="2000" dirty="0">
                <a:latin typeface="Calibri"/>
                <a:cs typeface="Calibri"/>
              </a:rPr>
              <a:t>Spark </a:t>
            </a:r>
            <a:r>
              <a:rPr sz="2000" spc="-5" dirty="0">
                <a:latin typeface="Calibri"/>
                <a:cs typeface="Calibri"/>
              </a:rPr>
              <a:t>achieves </a:t>
            </a:r>
            <a:r>
              <a:rPr sz="2000" dirty="0">
                <a:latin typeface="Calibri"/>
                <a:cs typeface="Calibri"/>
              </a:rPr>
              <a:t>simplicity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spc="-10" dirty="0">
                <a:latin typeface="Calibri"/>
                <a:cs typeface="Calibri"/>
              </a:rPr>
              <a:t>providing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fundamental </a:t>
            </a:r>
            <a:r>
              <a:rPr sz="2000" spc="-5" dirty="0">
                <a:latin typeface="Calibri"/>
                <a:cs typeface="Calibri"/>
              </a:rPr>
              <a:t> abstraction </a:t>
            </a:r>
            <a:r>
              <a:rPr sz="2000" dirty="0">
                <a:latin typeface="Calibri"/>
                <a:cs typeface="Calibri"/>
              </a:rPr>
              <a:t>of a </a:t>
            </a:r>
            <a:r>
              <a:rPr sz="2000" spc="-5" dirty="0">
                <a:latin typeface="Calibri"/>
                <a:cs typeface="Calibri"/>
              </a:rPr>
              <a:t>simple logical </a:t>
            </a:r>
            <a:r>
              <a:rPr sz="2000" dirty="0">
                <a:latin typeface="Calibri"/>
                <a:cs typeface="Calibri"/>
              </a:rPr>
              <a:t>RDD </a:t>
            </a:r>
            <a:r>
              <a:rPr sz="2000" spc="-5" dirty="0">
                <a:latin typeface="Calibri"/>
                <a:cs typeface="Calibri"/>
              </a:rPr>
              <a:t>upon which </a:t>
            </a:r>
            <a:r>
              <a:rPr sz="2000" dirty="0">
                <a:latin typeface="Calibri"/>
                <a:cs typeface="Calibri"/>
              </a:rPr>
              <a:t>all </a:t>
            </a:r>
            <a:r>
              <a:rPr sz="2000" spc="-5" dirty="0">
                <a:latin typeface="Calibri"/>
                <a:cs typeface="Calibri"/>
              </a:rPr>
              <a:t>other higher-level structured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spc="-5" dirty="0">
                <a:latin typeface="Calibri"/>
                <a:cs typeface="Calibri"/>
              </a:rPr>
              <a:t>abstractions, such </a:t>
            </a:r>
            <a:r>
              <a:rPr sz="2000" dirty="0">
                <a:latin typeface="Calibri"/>
                <a:cs typeface="Calibri"/>
              </a:rPr>
              <a:t> 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DataFrames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Datasets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constructed.</a:t>
            </a:r>
            <a:endParaRPr sz="2000">
              <a:latin typeface="Calibri"/>
              <a:cs typeface="Calibri"/>
            </a:endParaRPr>
          </a:p>
          <a:p>
            <a:pPr marL="241300" indent="-228600" algn="just">
              <a:lnSpc>
                <a:spcPts val="2280"/>
              </a:lnSpc>
              <a:spcBef>
                <a:spcPts val="72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b="1" spc="-5" dirty="0">
                <a:latin typeface="Calibri"/>
                <a:cs typeface="Calibri"/>
              </a:rPr>
              <a:t>Generality:</a:t>
            </a:r>
            <a:r>
              <a:rPr sz="2000" b="1" spc="5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Spark</a:t>
            </a:r>
            <a:r>
              <a:rPr sz="2000" spc="58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powers</a:t>
            </a:r>
            <a:r>
              <a:rPr sz="2000" spc="5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stack</a:t>
            </a:r>
            <a:r>
              <a:rPr sz="2000" spc="5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5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libraries</a:t>
            </a:r>
            <a:r>
              <a:rPr sz="2000" spc="5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including</a:t>
            </a:r>
            <a:r>
              <a:rPr sz="2000" spc="5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SQL</a:t>
            </a:r>
            <a:r>
              <a:rPr sz="2000" spc="5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5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DataFrames,</a:t>
            </a:r>
            <a:r>
              <a:rPr sz="2000" spc="6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MLib</a:t>
            </a:r>
            <a:r>
              <a:rPr sz="2000" spc="590" dirty="0">
                <a:latin typeface="Calibri"/>
                <a:cs typeface="Calibri"/>
              </a:rPr>
              <a:t>  </a:t>
            </a:r>
            <a:r>
              <a:rPr sz="2000" spc="-20" dirty="0">
                <a:latin typeface="Calibri"/>
                <a:cs typeface="Calibri"/>
              </a:rPr>
              <a:t>for</a:t>
            </a:r>
            <a:r>
              <a:rPr sz="2000" spc="5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machine</a:t>
            </a:r>
            <a:endParaRPr sz="2000">
              <a:latin typeface="Calibri"/>
              <a:cs typeface="Calibri"/>
            </a:endParaRPr>
          </a:p>
          <a:p>
            <a:pPr marL="241300" algn="just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learning,</a:t>
            </a:r>
            <a:r>
              <a:rPr sz="2000" spc="5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GraphX,</a:t>
            </a:r>
            <a:r>
              <a:rPr sz="2000" spc="5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spc="5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Spark</a:t>
            </a:r>
            <a:r>
              <a:rPr sz="2000" spc="5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Streaming.</a:t>
            </a:r>
            <a:r>
              <a:rPr sz="2000" spc="59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You</a:t>
            </a:r>
            <a:r>
              <a:rPr sz="2000" spc="5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5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combine</a:t>
            </a:r>
            <a:r>
              <a:rPr sz="2000" spc="6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5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libraries</a:t>
            </a:r>
            <a:r>
              <a:rPr sz="2000" spc="5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seamlessly</a:t>
            </a:r>
            <a:r>
              <a:rPr sz="2000" spc="59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0" y="3288919"/>
            <a:ext cx="12331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application.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91128" y="4716779"/>
            <a:ext cx="3797935" cy="51054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1266190">
              <a:lnSpc>
                <a:spcPct val="100000"/>
              </a:lnSpc>
              <a:spcBef>
                <a:spcPts val="81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Apache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Spark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91128" y="3474720"/>
            <a:ext cx="707390" cy="1127760"/>
          </a:xfrm>
          <a:prstGeom prst="rect">
            <a:avLst/>
          </a:prstGeom>
          <a:solidFill>
            <a:srgbClr val="1F3863"/>
          </a:solidFill>
          <a:ln w="12192">
            <a:solidFill>
              <a:srgbClr val="41709C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76530" marR="85725" indent="-8255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ark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42531" y="3474720"/>
            <a:ext cx="931544" cy="1127760"/>
          </a:xfrm>
          <a:prstGeom prst="rect">
            <a:avLst/>
          </a:prstGeom>
          <a:solidFill>
            <a:srgbClr val="1F3863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21285">
              <a:lnSpc>
                <a:spcPct val="100000"/>
              </a:lnSpc>
              <a:spcBef>
                <a:spcPts val="117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GraphX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1200" y="3474720"/>
            <a:ext cx="650875" cy="1127760"/>
          </a:xfrm>
          <a:prstGeom prst="rect">
            <a:avLst/>
          </a:prstGeom>
          <a:solidFill>
            <a:srgbClr val="1F3863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15570">
              <a:lnSpc>
                <a:spcPct val="100000"/>
              </a:lnSpc>
              <a:spcBef>
                <a:spcPts val="117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Mlib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4276" y="3474720"/>
            <a:ext cx="1202690" cy="1127760"/>
          </a:xfrm>
          <a:prstGeom prst="rect">
            <a:avLst/>
          </a:prstGeom>
          <a:solidFill>
            <a:srgbClr val="1F3863"/>
          </a:solidFill>
          <a:ln w="12192">
            <a:solidFill>
              <a:srgbClr val="41709C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128270" marR="122555" indent="21336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Spark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ea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ing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897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520" y="191515"/>
            <a:ext cx="10920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alibri"/>
                <a:cs typeface="Calibri"/>
              </a:rPr>
              <a:t>Extensibility: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Decouples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Storage.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focuses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fast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parallel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computation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engine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storage.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Storage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extended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sources.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67851" y="1089660"/>
            <a:ext cx="8059420" cy="5530850"/>
            <a:chOff x="1567851" y="1089660"/>
            <a:chExt cx="8059420" cy="5530850"/>
          </a:xfrm>
        </p:grpSpPr>
        <p:sp>
          <p:nvSpPr>
            <p:cNvPr id="4" name="object 4"/>
            <p:cNvSpPr/>
            <p:nvPr/>
          </p:nvSpPr>
          <p:spPr>
            <a:xfrm>
              <a:off x="4004309" y="2414777"/>
              <a:ext cx="2520950" cy="2109470"/>
            </a:xfrm>
            <a:custGeom>
              <a:avLst/>
              <a:gdLst/>
              <a:ahLst/>
              <a:cxnLst/>
              <a:rect l="l" t="t" r="r" b="b"/>
              <a:pathLst>
                <a:path w="2520950" h="2109470">
                  <a:moveTo>
                    <a:pt x="0" y="1054608"/>
                  </a:moveTo>
                  <a:lnTo>
                    <a:pt x="1051" y="1011138"/>
                  </a:lnTo>
                  <a:lnTo>
                    <a:pt x="4177" y="968116"/>
                  </a:lnTo>
                  <a:lnTo>
                    <a:pt x="9339" y="925575"/>
                  </a:lnTo>
                  <a:lnTo>
                    <a:pt x="16495" y="883550"/>
                  </a:lnTo>
                  <a:lnTo>
                    <a:pt x="25605" y="842073"/>
                  </a:lnTo>
                  <a:lnTo>
                    <a:pt x="36628" y="801180"/>
                  </a:lnTo>
                  <a:lnTo>
                    <a:pt x="49523" y="760904"/>
                  </a:lnTo>
                  <a:lnTo>
                    <a:pt x="64251" y="721278"/>
                  </a:lnTo>
                  <a:lnTo>
                    <a:pt x="80771" y="682338"/>
                  </a:lnTo>
                  <a:lnTo>
                    <a:pt x="99042" y="644116"/>
                  </a:lnTo>
                  <a:lnTo>
                    <a:pt x="119023" y="606647"/>
                  </a:lnTo>
                  <a:lnTo>
                    <a:pt x="140674" y="569964"/>
                  </a:lnTo>
                  <a:lnTo>
                    <a:pt x="163955" y="534102"/>
                  </a:lnTo>
                  <a:lnTo>
                    <a:pt x="188825" y="499095"/>
                  </a:lnTo>
                  <a:lnTo>
                    <a:pt x="215243" y="464976"/>
                  </a:lnTo>
                  <a:lnTo>
                    <a:pt x="243169" y="431779"/>
                  </a:lnTo>
                  <a:lnTo>
                    <a:pt x="272562" y="399539"/>
                  </a:lnTo>
                  <a:lnTo>
                    <a:pt x="303382" y="368289"/>
                  </a:lnTo>
                  <a:lnTo>
                    <a:pt x="335589" y="338063"/>
                  </a:lnTo>
                  <a:lnTo>
                    <a:pt x="369141" y="308895"/>
                  </a:lnTo>
                  <a:lnTo>
                    <a:pt x="403998" y="280820"/>
                  </a:lnTo>
                  <a:lnTo>
                    <a:pt x="440120" y="253870"/>
                  </a:lnTo>
                  <a:lnTo>
                    <a:pt x="477466" y="228080"/>
                  </a:lnTo>
                  <a:lnTo>
                    <a:pt x="515995" y="203484"/>
                  </a:lnTo>
                  <a:lnTo>
                    <a:pt x="555668" y="180116"/>
                  </a:lnTo>
                  <a:lnTo>
                    <a:pt x="596443" y="158009"/>
                  </a:lnTo>
                  <a:lnTo>
                    <a:pt x="638280" y="137198"/>
                  </a:lnTo>
                  <a:lnTo>
                    <a:pt x="681138" y="117717"/>
                  </a:lnTo>
                  <a:lnTo>
                    <a:pt x="724977" y="99599"/>
                  </a:lnTo>
                  <a:lnTo>
                    <a:pt x="769756" y="82879"/>
                  </a:lnTo>
                  <a:lnTo>
                    <a:pt x="815436" y="67590"/>
                  </a:lnTo>
                  <a:lnTo>
                    <a:pt x="861974" y="53766"/>
                  </a:lnTo>
                  <a:lnTo>
                    <a:pt x="909331" y="41442"/>
                  </a:lnTo>
                  <a:lnTo>
                    <a:pt x="957466" y="30650"/>
                  </a:lnTo>
                  <a:lnTo>
                    <a:pt x="1006339" y="21426"/>
                  </a:lnTo>
                  <a:lnTo>
                    <a:pt x="1055909" y="13803"/>
                  </a:lnTo>
                  <a:lnTo>
                    <a:pt x="1106135" y="7815"/>
                  </a:lnTo>
                  <a:lnTo>
                    <a:pt x="1156977" y="3496"/>
                  </a:lnTo>
                  <a:lnTo>
                    <a:pt x="1208395" y="879"/>
                  </a:lnTo>
                  <a:lnTo>
                    <a:pt x="1260348" y="0"/>
                  </a:lnTo>
                  <a:lnTo>
                    <a:pt x="1312300" y="879"/>
                  </a:lnTo>
                  <a:lnTo>
                    <a:pt x="1363718" y="3496"/>
                  </a:lnTo>
                  <a:lnTo>
                    <a:pt x="1414560" y="7815"/>
                  </a:lnTo>
                  <a:lnTo>
                    <a:pt x="1464786" y="13803"/>
                  </a:lnTo>
                  <a:lnTo>
                    <a:pt x="1514356" y="21426"/>
                  </a:lnTo>
                  <a:lnTo>
                    <a:pt x="1563229" y="30650"/>
                  </a:lnTo>
                  <a:lnTo>
                    <a:pt x="1611364" y="41442"/>
                  </a:lnTo>
                  <a:lnTo>
                    <a:pt x="1658721" y="53766"/>
                  </a:lnTo>
                  <a:lnTo>
                    <a:pt x="1705259" y="67590"/>
                  </a:lnTo>
                  <a:lnTo>
                    <a:pt x="1750939" y="82879"/>
                  </a:lnTo>
                  <a:lnTo>
                    <a:pt x="1795718" y="99599"/>
                  </a:lnTo>
                  <a:lnTo>
                    <a:pt x="1839557" y="117717"/>
                  </a:lnTo>
                  <a:lnTo>
                    <a:pt x="1882415" y="137198"/>
                  </a:lnTo>
                  <a:lnTo>
                    <a:pt x="1924252" y="158009"/>
                  </a:lnTo>
                  <a:lnTo>
                    <a:pt x="1965027" y="180116"/>
                  </a:lnTo>
                  <a:lnTo>
                    <a:pt x="2004700" y="203484"/>
                  </a:lnTo>
                  <a:lnTo>
                    <a:pt x="2043229" y="228080"/>
                  </a:lnTo>
                  <a:lnTo>
                    <a:pt x="2080575" y="253870"/>
                  </a:lnTo>
                  <a:lnTo>
                    <a:pt x="2116697" y="280820"/>
                  </a:lnTo>
                  <a:lnTo>
                    <a:pt x="2151554" y="308895"/>
                  </a:lnTo>
                  <a:lnTo>
                    <a:pt x="2185106" y="338063"/>
                  </a:lnTo>
                  <a:lnTo>
                    <a:pt x="2217313" y="368289"/>
                  </a:lnTo>
                  <a:lnTo>
                    <a:pt x="2248133" y="399539"/>
                  </a:lnTo>
                  <a:lnTo>
                    <a:pt x="2277526" y="431779"/>
                  </a:lnTo>
                  <a:lnTo>
                    <a:pt x="2305452" y="464976"/>
                  </a:lnTo>
                  <a:lnTo>
                    <a:pt x="2331870" y="499095"/>
                  </a:lnTo>
                  <a:lnTo>
                    <a:pt x="2356740" y="534102"/>
                  </a:lnTo>
                  <a:lnTo>
                    <a:pt x="2380021" y="569964"/>
                  </a:lnTo>
                  <a:lnTo>
                    <a:pt x="2401672" y="606647"/>
                  </a:lnTo>
                  <a:lnTo>
                    <a:pt x="2421653" y="644116"/>
                  </a:lnTo>
                  <a:lnTo>
                    <a:pt x="2439924" y="682338"/>
                  </a:lnTo>
                  <a:lnTo>
                    <a:pt x="2456444" y="721278"/>
                  </a:lnTo>
                  <a:lnTo>
                    <a:pt x="2471172" y="760904"/>
                  </a:lnTo>
                  <a:lnTo>
                    <a:pt x="2484067" y="801180"/>
                  </a:lnTo>
                  <a:lnTo>
                    <a:pt x="2495090" y="842073"/>
                  </a:lnTo>
                  <a:lnTo>
                    <a:pt x="2504200" y="883550"/>
                  </a:lnTo>
                  <a:lnTo>
                    <a:pt x="2511356" y="925575"/>
                  </a:lnTo>
                  <a:lnTo>
                    <a:pt x="2516518" y="968116"/>
                  </a:lnTo>
                  <a:lnTo>
                    <a:pt x="2519644" y="1011138"/>
                  </a:lnTo>
                  <a:lnTo>
                    <a:pt x="2520695" y="1054608"/>
                  </a:lnTo>
                  <a:lnTo>
                    <a:pt x="2519644" y="1098077"/>
                  </a:lnTo>
                  <a:lnTo>
                    <a:pt x="2516518" y="1141099"/>
                  </a:lnTo>
                  <a:lnTo>
                    <a:pt x="2511356" y="1183640"/>
                  </a:lnTo>
                  <a:lnTo>
                    <a:pt x="2504200" y="1225665"/>
                  </a:lnTo>
                  <a:lnTo>
                    <a:pt x="2495090" y="1267142"/>
                  </a:lnTo>
                  <a:lnTo>
                    <a:pt x="2484067" y="1308035"/>
                  </a:lnTo>
                  <a:lnTo>
                    <a:pt x="2471172" y="1348311"/>
                  </a:lnTo>
                  <a:lnTo>
                    <a:pt x="2456444" y="1387937"/>
                  </a:lnTo>
                  <a:lnTo>
                    <a:pt x="2439924" y="1426877"/>
                  </a:lnTo>
                  <a:lnTo>
                    <a:pt x="2421653" y="1465099"/>
                  </a:lnTo>
                  <a:lnTo>
                    <a:pt x="2401672" y="1502568"/>
                  </a:lnTo>
                  <a:lnTo>
                    <a:pt x="2380021" y="1539251"/>
                  </a:lnTo>
                  <a:lnTo>
                    <a:pt x="2356740" y="1575113"/>
                  </a:lnTo>
                  <a:lnTo>
                    <a:pt x="2331870" y="1610120"/>
                  </a:lnTo>
                  <a:lnTo>
                    <a:pt x="2305452" y="1644239"/>
                  </a:lnTo>
                  <a:lnTo>
                    <a:pt x="2277526" y="1677436"/>
                  </a:lnTo>
                  <a:lnTo>
                    <a:pt x="2248133" y="1709676"/>
                  </a:lnTo>
                  <a:lnTo>
                    <a:pt x="2217313" y="1740926"/>
                  </a:lnTo>
                  <a:lnTo>
                    <a:pt x="2185106" y="1771152"/>
                  </a:lnTo>
                  <a:lnTo>
                    <a:pt x="2151554" y="1800320"/>
                  </a:lnTo>
                  <a:lnTo>
                    <a:pt x="2116697" y="1828395"/>
                  </a:lnTo>
                  <a:lnTo>
                    <a:pt x="2080575" y="1855345"/>
                  </a:lnTo>
                  <a:lnTo>
                    <a:pt x="2043229" y="1881135"/>
                  </a:lnTo>
                  <a:lnTo>
                    <a:pt x="2004700" y="1905731"/>
                  </a:lnTo>
                  <a:lnTo>
                    <a:pt x="1965027" y="1929099"/>
                  </a:lnTo>
                  <a:lnTo>
                    <a:pt x="1924252" y="1951206"/>
                  </a:lnTo>
                  <a:lnTo>
                    <a:pt x="1882415" y="1972017"/>
                  </a:lnTo>
                  <a:lnTo>
                    <a:pt x="1839557" y="1991498"/>
                  </a:lnTo>
                  <a:lnTo>
                    <a:pt x="1795718" y="2009616"/>
                  </a:lnTo>
                  <a:lnTo>
                    <a:pt x="1750939" y="2026336"/>
                  </a:lnTo>
                  <a:lnTo>
                    <a:pt x="1705259" y="2041625"/>
                  </a:lnTo>
                  <a:lnTo>
                    <a:pt x="1658721" y="2055449"/>
                  </a:lnTo>
                  <a:lnTo>
                    <a:pt x="1611364" y="2067773"/>
                  </a:lnTo>
                  <a:lnTo>
                    <a:pt x="1563229" y="2078565"/>
                  </a:lnTo>
                  <a:lnTo>
                    <a:pt x="1514356" y="2087789"/>
                  </a:lnTo>
                  <a:lnTo>
                    <a:pt x="1464786" y="2095412"/>
                  </a:lnTo>
                  <a:lnTo>
                    <a:pt x="1414560" y="2101400"/>
                  </a:lnTo>
                  <a:lnTo>
                    <a:pt x="1363718" y="2105719"/>
                  </a:lnTo>
                  <a:lnTo>
                    <a:pt x="1312300" y="2108336"/>
                  </a:lnTo>
                  <a:lnTo>
                    <a:pt x="1260348" y="2109216"/>
                  </a:lnTo>
                  <a:lnTo>
                    <a:pt x="1208395" y="2108336"/>
                  </a:lnTo>
                  <a:lnTo>
                    <a:pt x="1156977" y="2105719"/>
                  </a:lnTo>
                  <a:lnTo>
                    <a:pt x="1106135" y="2101400"/>
                  </a:lnTo>
                  <a:lnTo>
                    <a:pt x="1055909" y="2095412"/>
                  </a:lnTo>
                  <a:lnTo>
                    <a:pt x="1006339" y="2087789"/>
                  </a:lnTo>
                  <a:lnTo>
                    <a:pt x="957466" y="2078565"/>
                  </a:lnTo>
                  <a:lnTo>
                    <a:pt x="909331" y="2067773"/>
                  </a:lnTo>
                  <a:lnTo>
                    <a:pt x="861974" y="2055449"/>
                  </a:lnTo>
                  <a:lnTo>
                    <a:pt x="815436" y="2041625"/>
                  </a:lnTo>
                  <a:lnTo>
                    <a:pt x="769756" y="2026336"/>
                  </a:lnTo>
                  <a:lnTo>
                    <a:pt x="724977" y="2009616"/>
                  </a:lnTo>
                  <a:lnTo>
                    <a:pt x="681138" y="1991498"/>
                  </a:lnTo>
                  <a:lnTo>
                    <a:pt x="638280" y="1972017"/>
                  </a:lnTo>
                  <a:lnTo>
                    <a:pt x="596443" y="1951206"/>
                  </a:lnTo>
                  <a:lnTo>
                    <a:pt x="555668" y="1929099"/>
                  </a:lnTo>
                  <a:lnTo>
                    <a:pt x="515995" y="1905731"/>
                  </a:lnTo>
                  <a:lnTo>
                    <a:pt x="477466" y="1881135"/>
                  </a:lnTo>
                  <a:lnTo>
                    <a:pt x="440120" y="1855345"/>
                  </a:lnTo>
                  <a:lnTo>
                    <a:pt x="403998" y="1828395"/>
                  </a:lnTo>
                  <a:lnTo>
                    <a:pt x="369141" y="1800320"/>
                  </a:lnTo>
                  <a:lnTo>
                    <a:pt x="335589" y="1771152"/>
                  </a:lnTo>
                  <a:lnTo>
                    <a:pt x="303382" y="1740926"/>
                  </a:lnTo>
                  <a:lnTo>
                    <a:pt x="272562" y="1709676"/>
                  </a:lnTo>
                  <a:lnTo>
                    <a:pt x="243169" y="1677436"/>
                  </a:lnTo>
                  <a:lnTo>
                    <a:pt x="215243" y="1644239"/>
                  </a:lnTo>
                  <a:lnTo>
                    <a:pt x="188825" y="1610120"/>
                  </a:lnTo>
                  <a:lnTo>
                    <a:pt x="163955" y="1575113"/>
                  </a:lnTo>
                  <a:lnTo>
                    <a:pt x="140674" y="1539251"/>
                  </a:lnTo>
                  <a:lnTo>
                    <a:pt x="119023" y="1502568"/>
                  </a:lnTo>
                  <a:lnTo>
                    <a:pt x="99042" y="1465099"/>
                  </a:lnTo>
                  <a:lnTo>
                    <a:pt x="80771" y="1426877"/>
                  </a:lnTo>
                  <a:lnTo>
                    <a:pt x="64251" y="1387937"/>
                  </a:lnTo>
                  <a:lnTo>
                    <a:pt x="49523" y="1348311"/>
                  </a:lnTo>
                  <a:lnTo>
                    <a:pt x="36628" y="1308035"/>
                  </a:lnTo>
                  <a:lnTo>
                    <a:pt x="25605" y="1267142"/>
                  </a:lnTo>
                  <a:lnTo>
                    <a:pt x="16495" y="1225665"/>
                  </a:lnTo>
                  <a:lnTo>
                    <a:pt x="9339" y="1183640"/>
                  </a:lnTo>
                  <a:lnTo>
                    <a:pt x="4177" y="1141099"/>
                  </a:lnTo>
                  <a:lnTo>
                    <a:pt x="1051" y="1098077"/>
                  </a:lnTo>
                  <a:lnTo>
                    <a:pt x="0" y="1054608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8075" y="2916936"/>
              <a:ext cx="1691639" cy="8930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7851" y="2046732"/>
              <a:ext cx="1036664" cy="6736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7224" y="1089660"/>
              <a:ext cx="741363" cy="7772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419350" y="1479042"/>
              <a:ext cx="1965325" cy="1260475"/>
            </a:xfrm>
            <a:custGeom>
              <a:avLst/>
              <a:gdLst/>
              <a:ahLst/>
              <a:cxnLst/>
              <a:rect l="l" t="t" r="r" b="b"/>
              <a:pathLst>
                <a:path w="1965325" h="1260475">
                  <a:moveTo>
                    <a:pt x="106689" y="45324"/>
                  </a:moveTo>
                  <a:lnTo>
                    <a:pt x="86242" y="77455"/>
                  </a:lnTo>
                  <a:lnTo>
                    <a:pt x="1944624" y="1260348"/>
                  </a:lnTo>
                  <a:lnTo>
                    <a:pt x="1965071" y="1228217"/>
                  </a:lnTo>
                  <a:lnTo>
                    <a:pt x="106689" y="45324"/>
                  </a:lnTo>
                  <a:close/>
                </a:path>
                <a:path w="1965325" h="1260475">
                  <a:moveTo>
                    <a:pt x="0" y="0"/>
                  </a:moveTo>
                  <a:lnTo>
                    <a:pt x="65786" y="109600"/>
                  </a:lnTo>
                  <a:lnTo>
                    <a:pt x="86242" y="77455"/>
                  </a:lnTo>
                  <a:lnTo>
                    <a:pt x="70104" y="67183"/>
                  </a:lnTo>
                  <a:lnTo>
                    <a:pt x="90550" y="35052"/>
                  </a:lnTo>
                  <a:lnTo>
                    <a:pt x="113226" y="35052"/>
                  </a:lnTo>
                  <a:lnTo>
                    <a:pt x="127126" y="13208"/>
                  </a:lnTo>
                  <a:lnTo>
                    <a:pt x="0" y="0"/>
                  </a:lnTo>
                  <a:close/>
                </a:path>
                <a:path w="1965325" h="1260475">
                  <a:moveTo>
                    <a:pt x="90550" y="35052"/>
                  </a:moveTo>
                  <a:lnTo>
                    <a:pt x="70104" y="67183"/>
                  </a:lnTo>
                  <a:lnTo>
                    <a:pt x="86242" y="77455"/>
                  </a:lnTo>
                  <a:lnTo>
                    <a:pt x="106689" y="45324"/>
                  </a:lnTo>
                  <a:lnTo>
                    <a:pt x="90550" y="35052"/>
                  </a:lnTo>
                  <a:close/>
                </a:path>
                <a:path w="1965325" h="1260475">
                  <a:moveTo>
                    <a:pt x="113226" y="35052"/>
                  </a:moveTo>
                  <a:lnTo>
                    <a:pt x="90550" y="35052"/>
                  </a:lnTo>
                  <a:lnTo>
                    <a:pt x="106689" y="45324"/>
                  </a:lnTo>
                  <a:lnTo>
                    <a:pt x="113226" y="35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7890" y="2943327"/>
              <a:ext cx="1102292" cy="78742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605278" y="2581401"/>
              <a:ext cx="1656080" cy="1837689"/>
            </a:xfrm>
            <a:custGeom>
              <a:avLst/>
              <a:gdLst/>
              <a:ahLst/>
              <a:cxnLst/>
              <a:rect l="l" t="t" r="r" b="b"/>
              <a:pathLst>
                <a:path w="1656079" h="1837689">
                  <a:moveTo>
                    <a:pt x="1400302" y="991489"/>
                  </a:moveTo>
                  <a:lnTo>
                    <a:pt x="264617" y="921677"/>
                  </a:lnTo>
                  <a:lnTo>
                    <a:pt x="264693" y="920496"/>
                  </a:lnTo>
                  <a:lnTo>
                    <a:pt x="266954" y="883666"/>
                  </a:lnTo>
                  <a:lnTo>
                    <a:pt x="149352" y="933704"/>
                  </a:lnTo>
                  <a:lnTo>
                    <a:pt x="259969" y="997712"/>
                  </a:lnTo>
                  <a:lnTo>
                    <a:pt x="262280" y="959777"/>
                  </a:lnTo>
                  <a:lnTo>
                    <a:pt x="1398016" y="1029462"/>
                  </a:lnTo>
                  <a:lnTo>
                    <a:pt x="1400302" y="991489"/>
                  </a:lnTo>
                  <a:close/>
                </a:path>
                <a:path w="1656079" h="1837689">
                  <a:moveTo>
                    <a:pt x="1447927" y="611759"/>
                  </a:moveTo>
                  <a:lnTo>
                    <a:pt x="112509" y="35001"/>
                  </a:lnTo>
                  <a:lnTo>
                    <a:pt x="115773" y="27432"/>
                  </a:lnTo>
                  <a:lnTo>
                    <a:pt x="127635" y="0"/>
                  </a:lnTo>
                  <a:lnTo>
                    <a:pt x="0" y="7112"/>
                  </a:lnTo>
                  <a:lnTo>
                    <a:pt x="82296" y="104902"/>
                  </a:lnTo>
                  <a:lnTo>
                    <a:pt x="97409" y="69938"/>
                  </a:lnTo>
                  <a:lnTo>
                    <a:pt x="1432814" y="646684"/>
                  </a:lnTo>
                  <a:lnTo>
                    <a:pt x="1447927" y="611759"/>
                  </a:lnTo>
                  <a:close/>
                </a:path>
                <a:path w="1656079" h="1837689">
                  <a:moveTo>
                    <a:pt x="1655953" y="1532890"/>
                  </a:moveTo>
                  <a:lnTo>
                    <a:pt x="1646809" y="1495806"/>
                  </a:lnTo>
                  <a:lnTo>
                    <a:pt x="574103" y="1763356"/>
                  </a:lnTo>
                  <a:lnTo>
                    <a:pt x="564896" y="1726438"/>
                  </a:lnTo>
                  <a:lnTo>
                    <a:pt x="467868" y="1809623"/>
                  </a:lnTo>
                  <a:lnTo>
                    <a:pt x="592582" y="1837309"/>
                  </a:lnTo>
                  <a:lnTo>
                    <a:pt x="584517" y="1805051"/>
                  </a:lnTo>
                  <a:lnTo>
                    <a:pt x="583374" y="1800453"/>
                  </a:lnTo>
                  <a:lnTo>
                    <a:pt x="1655953" y="15328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86712" y="5017007"/>
              <a:ext cx="1293876" cy="51054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181350" y="4323841"/>
              <a:ext cx="1780539" cy="1684020"/>
            </a:xfrm>
            <a:custGeom>
              <a:avLst/>
              <a:gdLst/>
              <a:ahLst/>
              <a:cxnLst/>
              <a:rect l="l" t="t" r="r" b="b"/>
              <a:pathLst>
                <a:path w="1780539" h="1684020">
                  <a:moveTo>
                    <a:pt x="1392555" y="31496"/>
                  </a:moveTo>
                  <a:lnTo>
                    <a:pt x="1371219" y="0"/>
                  </a:lnTo>
                  <a:lnTo>
                    <a:pt x="84048" y="868997"/>
                  </a:lnTo>
                  <a:lnTo>
                    <a:pt x="62738" y="837438"/>
                  </a:lnTo>
                  <a:lnTo>
                    <a:pt x="0" y="948690"/>
                  </a:lnTo>
                  <a:lnTo>
                    <a:pt x="126746" y="932180"/>
                  </a:lnTo>
                  <a:lnTo>
                    <a:pt x="112585" y="911225"/>
                  </a:lnTo>
                  <a:lnTo>
                    <a:pt x="105397" y="900595"/>
                  </a:lnTo>
                  <a:lnTo>
                    <a:pt x="1392555" y="31496"/>
                  </a:lnTo>
                  <a:close/>
                </a:path>
                <a:path w="1780539" h="1684020">
                  <a:moveTo>
                    <a:pt x="1780286" y="185039"/>
                  </a:moveTo>
                  <a:lnTo>
                    <a:pt x="1754251" y="157353"/>
                  </a:lnTo>
                  <a:lnTo>
                    <a:pt x="225717" y="1591576"/>
                  </a:lnTo>
                  <a:lnTo>
                    <a:pt x="199644" y="1563789"/>
                  </a:lnTo>
                  <a:lnTo>
                    <a:pt x="155448" y="1683677"/>
                  </a:lnTo>
                  <a:lnTo>
                    <a:pt x="277876" y="1647139"/>
                  </a:lnTo>
                  <a:lnTo>
                    <a:pt x="264033" y="1632394"/>
                  </a:lnTo>
                  <a:lnTo>
                    <a:pt x="251841" y="1619402"/>
                  </a:lnTo>
                  <a:lnTo>
                    <a:pt x="1780286" y="1850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56161" y="1168908"/>
              <a:ext cx="1670787" cy="58115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135878" y="1608581"/>
              <a:ext cx="2047239" cy="1621155"/>
            </a:xfrm>
            <a:custGeom>
              <a:avLst/>
              <a:gdLst/>
              <a:ahLst/>
              <a:cxnLst/>
              <a:rect l="l" t="t" r="r" b="b"/>
              <a:pathLst>
                <a:path w="2047240" h="1621155">
                  <a:moveTo>
                    <a:pt x="1899793" y="0"/>
                  </a:moveTo>
                  <a:lnTo>
                    <a:pt x="1772158" y="8382"/>
                  </a:lnTo>
                  <a:lnTo>
                    <a:pt x="1791385" y="41249"/>
                  </a:lnTo>
                  <a:lnTo>
                    <a:pt x="0" y="1088390"/>
                  </a:lnTo>
                  <a:lnTo>
                    <a:pt x="19304" y="1121283"/>
                  </a:lnTo>
                  <a:lnTo>
                    <a:pt x="1810664" y="74155"/>
                  </a:lnTo>
                  <a:lnTo>
                    <a:pt x="1829943" y="107061"/>
                  </a:lnTo>
                  <a:lnTo>
                    <a:pt x="1879155" y="31623"/>
                  </a:lnTo>
                  <a:lnTo>
                    <a:pt x="1899793" y="0"/>
                  </a:lnTo>
                  <a:close/>
                </a:path>
                <a:path w="2047240" h="1621155">
                  <a:moveTo>
                    <a:pt x="2046859" y="926592"/>
                  </a:moveTo>
                  <a:lnTo>
                    <a:pt x="1919605" y="915797"/>
                  </a:lnTo>
                  <a:lnTo>
                    <a:pt x="1933676" y="951153"/>
                  </a:lnTo>
                  <a:lnTo>
                    <a:pt x="340868" y="1585468"/>
                  </a:lnTo>
                  <a:lnTo>
                    <a:pt x="354965" y="1620901"/>
                  </a:lnTo>
                  <a:lnTo>
                    <a:pt x="1947799" y="986586"/>
                  </a:lnTo>
                  <a:lnTo>
                    <a:pt x="1961896" y="1021969"/>
                  </a:lnTo>
                  <a:lnTo>
                    <a:pt x="2031238" y="944118"/>
                  </a:lnTo>
                  <a:lnTo>
                    <a:pt x="2046859" y="926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13776" y="3582824"/>
              <a:ext cx="1067523" cy="43901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496558" y="3630167"/>
              <a:ext cx="1618615" cy="153035"/>
            </a:xfrm>
            <a:custGeom>
              <a:avLst/>
              <a:gdLst/>
              <a:ahLst/>
              <a:cxnLst/>
              <a:rect l="l" t="t" r="r" b="b"/>
              <a:pathLst>
                <a:path w="1618615" h="153035">
                  <a:moveTo>
                    <a:pt x="1507109" y="38861"/>
                  </a:moveTo>
                  <a:lnTo>
                    <a:pt x="1505157" y="77006"/>
                  </a:lnTo>
                  <a:lnTo>
                    <a:pt x="1524126" y="77977"/>
                  </a:lnTo>
                  <a:lnTo>
                    <a:pt x="1522221" y="115950"/>
                  </a:lnTo>
                  <a:lnTo>
                    <a:pt x="1503164" y="115950"/>
                  </a:lnTo>
                  <a:lnTo>
                    <a:pt x="1501266" y="153034"/>
                  </a:lnTo>
                  <a:lnTo>
                    <a:pt x="1586109" y="115950"/>
                  </a:lnTo>
                  <a:lnTo>
                    <a:pt x="1522221" y="115950"/>
                  </a:lnTo>
                  <a:lnTo>
                    <a:pt x="1503214" y="114978"/>
                  </a:lnTo>
                  <a:lnTo>
                    <a:pt x="1588333" y="114978"/>
                  </a:lnTo>
                  <a:lnTo>
                    <a:pt x="1618361" y="101853"/>
                  </a:lnTo>
                  <a:lnTo>
                    <a:pt x="1507109" y="38861"/>
                  </a:lnTo>
                  <a:close/>
                </a:path>
                <a:path w="1618615" h="153035">
                  <a:moveTo>
                    <a:pt x="1505157" y="77006"/>
                  </a:moveTo>
                  <a:lnTo>
                    <a:pt x="1503214" y="114978"/>
                  </a:lnTo>
                  <a:lnTo>
                    <a:pt x="1522221" y="115950"/>
                  </a:lnTo>
                  <a:lnTo>
                    <a:pt x="1524126" y="77977"/>
                  </a:lnTo>
                  <a:lnTo>
                    <a:pt x="1505157" y="77006"/>
                  </a:lnTo>
                  <a:close/>
                </a:path>
                <a:path w="1618615" h="153035">
                  <a:moveTo>
                    <a:pt x="2031" y="0"/>
                  </a:moveTo>
                  <a:lnTo>
                    <a:pt x="0" y="38099"/>
                  </a:lnTo>
                  <a:lnTo>
                    <a:pt x="1503214" y="114978"/>
                  </a:lnTo>
                  <a:lnTo>
                    <a:pt x="1505157" y="77006"/>
                  </a:lnTo>
                  <a:lnTo>
                    <a:pt x="20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82355" y="4492056"/>
              <a:ext cx="912345" cy="113455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218809" y="4154424"/>
              <a:ext cx="1964689" cy="862330"/>
            </a:xfrm>
            <a:custGeom>
              <a:avLst/>
              <a:gdLst/>
              <a:ahLst/>
              <a:cxnLst/>
              <a:rect l="l" t="t" r="r" b="b"/>
              <a:pathLst>
                <a:path w="1964690" h="862329">
                  <a:moveTo>
                    <a:pt x="1852041" y="827022"/>
                  </a:moveTo>
                  <a:lnTo>
                    <a:pt x="1837055" y="862076"/>
                  </a:lnTo>
                  <a:lnTo>
                    <a:pt x="1964563" y="854456"/>
                  </a:lnTo>
                  <a:lnTo>
                    <a:pt x="1947687" y="834517"/>
                  </a:lnTo>
                  <a:lnTo>
                    <a:pt x="1869566" y="834517"/>
                  </a:lnTo>
                  <a:lnTo>
                    <a:pt x="1852041" y="827022"/>
                  </a:lnTo>
                  <a:close/>
                </a:path>
                <a:path w="1964690" h="862329">
                  <a:moveTo>
                    <a:pt x="1867027" y="791970"/>
                  </a:moveTo>
                  <a:lnTo>
                    <a:pt x="1852041" y="827022"/>
                  </a:lnTo>
                  <a:lnTo>
                    <a:pt x="1869566" y="834517"/>
                  </a:lnTo>
                  <a:lnTo>
                    <a:pt x="1884552" y="799464"/>
                  </a:lnTo>
                  <a:lnTo>
                    <a:pt x="1867027" y="791970"/>
                  </a:lnTo>
                  <a:close/>
                </a:path>
                <a:path w="1964690" h="862329">
                  <a:moveTo>
                    <a:pt x="1882013" y="756919"/>
                  </a:moveTo>
                  <a:lnTo>
                    <a:pt x="1867027" y="791970"/>
                  </a:lnTo>
                  <a:lnTo>
                    <a:pt x="1884552" y="799464"/>
                  </a:lnTo>
                  <a:lnTo>
                    <a:pt x="1869566" y="834517"/>
                  </a:lnTo>
                  <a:lnTo>
                    <a:pt x="1947687" y="834517"/>
                  </a:lnTo>
                  <a:lnTo>
                    <a:pt x="1882013" y="756919"/>
                  </a:lnTo>
                  <a:close/>
                </a:path>
                <a:path w="1964690" h="862329">
                  <a:moveTo>
                    <a:pt x="14986" y="0"/>
                  </a:moveTo>
                  <a:lnTo>
                    <a:pt x="0" y="35051"/>
                  </a:lnTo>
                  <a:lnTo>
                    <a:pt x="1852041" y="827022"/>
                  </a:lnTo>
                  <a:lnTo>
                    <a:pt x="1867027" y="791970"/>
                  </a:lnTo>
                  <a:lnTo>
                    <a:pt x="149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08424" y="6006083"/>
              <a:ext cx="992685" cy="61417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759577" y="4417060"/>
              <a:ext cx="2560955" cy="1820545"/>
            </a:xfrm>
            <a:custGeom>
              <a:avLst/>
              <a:gdLst/>
              <a:ahLst/>
              <a:cxnLst/>
              <a:rect l="l" t="t" r="r" b="b"/>
              <a:pathLst>
                <a:path w="2560954" h="1820545">
                  <a:moveTo>
                    <a:pt x="2456672" y="1769589"/>
                  </a:moveTo>
                  <a:lnTo>
                    <a:pt x="2434717" y="1800669"/>
                  </a:lnTo>
                  <a:lnTo>
                    <a:pt x="2560954" y="1820037"/>
                  </a:lnTo>
                  <a:lnTo>
                    <a:pt x="2539822" y="1780565"/>
                  </a:lnTo>
                  <a:lnTo>
                    <a:pt x="2472181" y="1780565"/>
                  </a:lnTo>
                  <a:lnTo>
                    <a:pt x="2456672" y="1769589"/>
                  </a:lnTo>
                  <a:close/>
                </a:path>
                <a:path w="2560954" h="1820545">
                  <a:moveTo>
                    <a:pt x="2478679" y="1738435"/>
                  </a:moveTo>
                  <a:lnTo>
                    <a:pt x="2456672" y="1769589"/>
                  </a:lnTo>
                  <a:lnTo>
                    <a:pt x="2472181" y="1780565"/>
                  </a:lnTo>
                  <a:lnTo>
                    <a:pt x="2494279" y="1749475"/>
                  </a:lnTo>
                  <a:lnTo>
                    <a:pt x="2478679" y="1738435"/>
                  </a:lnTo>
                  <a:close/>
                </a:path>
                <a:path w="2560954" h="1820545">
                  <a:moveTo>
                    <a:pt x="2500629" y="1707362"/>
                  </a:moveTo>
                  <a:lnTo>
                    <a:pt x="2478679" y="1738435"/>
                  </a:lnTo>
                  <a:lnTo>
                    <a:pt x="2494279" y="1749475"/>
                  </a:lnTo>
                  <a:lnTo>
                    <a:pt x="2472181" y="1780565"/>
                  </a:lnTo>
                  <a:lnTo>
                    <a:pt x="2539822" y="1780565"/>
                  </a:lnTo>
                  <a:lnTo>
                    <a:pt x="2500629" y="1707362"/>
                  </a:lnTo>
                  <a:close/>
                </a:path>
                <a:path w="2560954" h="1820545">
                  <a:moveTo>
                    <a:pt x="22098" y="0"/>
                  </a:moveTo>
                  <a:lnTo>
                    <a:pt x="0" y="30987"/>
                  </a:lnTo>
                  <a:lnTo>
                    <a:pt x="2456672" y="1769589"/>
                  </a:lnTo>
                  <a:lnTo>
                    <a:pt x="2478679" y="1738435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73168" y="5742431"/>
              <a:ext cx="1723643" cy="65836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337048" y="4522977"/>
              <a:ext cx="133350" cy="1221740"/>
            </a:xfrm>
            <a:custGeom>
              <a:avLst/>
              <a:gdLst/>
              <a:ahLst/>
              <a:cxnLst/>
              <a:rect l="l" t="t" r="r" b="b"/>
              <a:pathLst>
                <a:path w="133350" h="1221739">
                  <a:moveTo>
                    <a:pt x="57181" y="1108202"/>
                  </a:moveTo>
                  <a:lnTo>
                    <a:pt x="19050" y="1110170"/>
                  </a:lnTo>
                  <a:lnTo>
                    <a:pt x="82041" y="1221371"/>
                  </a:lnTo>
                  <a:lnTo>
                    <a:pt x="123186" y="1127239"/>
                  </a:lnTo>
                  <a:lnTo>
                    <a:pt x="58165" y="1127239"/>
                  </a:lnTo>
                  <a:lnTo>
                    <a:pt x="57181" y="1108202"/>
                  </a:lnTo>
                  <a:close/>
                </a:path>
                <a:path w="133350" h="1221739">
                  <a:moveTo>
                    <a:pt x="95157" y="1106242"/>
                  </a:moveTo>
                  <a:lnTo>
                    <a:pt x="57181" y="1108202"/>
                  </a:lnTo>
                  <a:lnTo>
                    <a:pt x="58165" y="1127239"/>
                  </a:lnTo>
                  <a:lnTo>
                    <a:pt x="96138" y="1125270"/>
                  </a:lnTo>
                  <a:lnTo>
                    <a:pt x="95157" y="1106242"/>
                  </a:lnTo>
                  <a:close/>
                </a:path>
                <a:path w="133350" h="1221739">
                  <a:moveTo>
                    <a:pt x="133223" y="1104277"/>
                  </a:moveTo>
                  <a:lnTo>
                    <a:pt x="95157" y="1106242"/>
                  </a:lnTo>
                  <a:lnTo>
                    <a:pt x="96138" y="1125270"/>
                  </a:lnTo>
                  <a:lnTo>
                    <a:pt x="58165" y="1127239"/>
                  </a:lnTo>
                  <a:lnTo>
                    <a:pt x="123186" y="1127239"/>
                  </a:lnTo>
                  <a:lnTo>
                    <a:pt x="133223" y="1104277"/>
                  </a:lnTo>
                  <a:close/>
                </a:path>
                <a:path w="133350" h="1221739">
                  <a:moveTo>
                    <a:pt x="38100" y="0"/>
                  </a:moveTo>
                  <a:lnTo>
                    <a:pt x="0" y="2032"/>
                  </a:lnTo>
                  <a:lnTo>
                    <a:pt x="57181" y="1108202"/>
                  </a:lnTo>
                  <a:lnTo>
                    <a:pt x="95157" y="1106242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259165" y="2193730"/>
            <a:ext cx="921715" cy="70055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99260" y="4107179"/>
            <a:ext cx="1298047" cy="512063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884764" y="5761985"/>
            <a:ext cx="1353590" cy="61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9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0" y="243966"/>
            <a:ext cx="21431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dirty="0">
                <a:latin typeface="Calibri"/>
                <a:cs typeface="Calibri"/>
              </a:rPr>
              <a:t>Runs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Everywhere: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400" y="554615"/>
            <a:ext cx="1638935" cy="207391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698500" indent="-228600">
              <a:lnSpc>
                <a:spcPct val="100000"/>
              </a:lnSpc>
              <a:spcBef>
                <a:spcPts val="395"/>
              </a:spcBef>
              <a:buFont typeface="Wingdings"/>
              <a:buChar char=""/>
              <a:tabLst>
                <a:tab pos="698500" algn="l"/>
              </a:tabLst>
            </a:pPr>
            <a:r>
              <a:rPr sz="1600" spc="-35" dirty="0">
                <a:latin typeface="Calibri"/>
                <a:cs typeface="Calibri"/>
              </a:rPr>
              <a:t>YARN</a:t>
            </a:r>
            <a:endParaRPr sz="16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300"/>
              </a:spcBef>
              <a:buFont typeface="Wingdings"/>
              <a:buChar char=""/>
              <a:tabLst>
                <a:tab pos="698500" algn="l"/>
              </a:tabLst>
            </a:pPr>
            <a:r>
              <a:rPr sz="1600" spc="-5" dirty="0">
                <a:latin typeface="Calibri"/>
                <a:cs typeface="Calibri"/>
              </a:rPr>
              <a:t>Mesos</a:t>
            </a:r>
            <a:endParaRPr sz="16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315"/>
              </a:spcBef>
              <a:buFont typeface="Wingdings"/>
              <a:buChar char=""/>
              <a:tabLst>
                <a:tab pos="698500" algn="l"/>
              </a:tabLst>
            </a:pPr>
            <a:r>
              <a:rPr sz="1600" spc="-10" dirty="0">
                <a:latin typeface="Calibri"/>
                <a:cs typeface="Calibri"/>
              </a:rPr>
              <a:t>Standalone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alibri"/>
                <a:cs typeface="Calibri"/>
              </a:rPr>
              <a:t>Open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Source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alibri"/>
                <a:cs typeface="Calibri"/>
              </a:rPr>
              <a:t>Scalable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>
                <a:latin typeface="Calibri"/>
                <a:cs typeface="Calibri"/>
              </a:rPr>
              <a:t>Distributed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400" y="2601315"/>
            <a:ext cx="2394585" cy="110490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10" dirty="0">
                <a:latin typeface="Calibri"/>
                <a:cs typeface="Calibri"/>
              </a:rPr>
              <a:t>Powerful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Caching</a:t>
            </a:r>
            <a:endParaRPr sz="2000">
              <a:latin typeface="Calibri"/>
              <a:cs typeface="Calibri"/>
            </a:endParaRPr>
          </a:p>
          <a:p>
            <a:pPr marL="241300" marR="5080" indent="-228600">
              <a:lnSpc>
                <a:spcPts val="2160"/>
              </a:lnSpc>
              <a:spcBef>
                <a:spcPts val="10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10" dirty="0">
                <a:latin typeface="Calibri"/>
                <a:cs typeface="Calibri"/>
              </a:rPr>
              <a:t>Real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Time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Batch </a:t>
            </a:r>
            <a:r>
              <a:rPr sz="2000" b="1" spc="-434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Processing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3604" y="485292"/>
            <a:ext cx="1193165" cy="72072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15"/>
              </a:spcBef>
              <a:buFont typeface="Wingdings"/>
              <a:buChar char=""/>
              <a:tabLst>
                <a:tab pos="241300" algn="l"/>
              </a:tabLst>
            </a:pPr>
            <a:r>
              <a:rPr sz="1600" spc="-30" dirty="0">
                <a:latin typeface="Calibri"/>
                <a:cs typeface="Calibri"/>
              </a:rPr>
              <a:t>K</a:t>
            </a:r>
            <a:r>
              <a:rPr sz="1600" spc="-10" dirty="0">
                <a:latin typeface="Calibri"/>
                <a:cs typeface="Calibri"/>
              </a:rPr>
              <a:t>ubern</a:t>
            </a:r>
            <a:r>
              <a:rPr sz="1600" spc="-25" dirty="0">
                <a:latin typeface="Calibri"/>
                <a:cs typeface="Calibri"/>
              </a:rPr>
              <a:t>e</a:t>
            </a:r>
            <a:r>
              <a:rPr sz="1600" spc="-15" dirty="0">
                <a:latin typeface="Calibri"/>
                <a:cs typeface="Calibri"/>
              </a:rPr>
              <a:t>t</a:t>
            </a:r>
            <a:r>
              <a:rPr sz="1600" spc="-5" dirty="0"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15"/>
              </a:spcBef>
              <a:buFont typeface="Wingdings"/>
              <a:buChar char=""/>
              <a:tabLst>
                <a:tab pos="241300" algn="l"/>
              </a:tabLst>
            </a:pPr>
            <a:r>
              <a:rPr sz="1600" spc="-15" dirty="0">
                <a:latin typeface="Calibri"/>
                <a:cs typeface="Calibri"/>
              </a:rPr>
              <a:t>EC2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(AWS)</a:t>
            </a:r>
            <a:endParaRPr sz="1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226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6020" y="1202436"/>
            <a:ext cx="5791200" cy="159004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419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0"/>
              </a:spcBef>
            </a:pPr>
            <a:r>
              <a:rPr sz="4100" b="0" spc="-5" dirty="0">
                <a:latin typeface="Calibri"/>
                <a:cs typeface="Calibri"/>
              </a:rPr>
              <a:t>Spark</a:t>
            </a:r>
            <a:r>
              <a:rPr sz="4100" b="0" spc="-45" dirty="0">
                <a:latin typeface="Calibri"/>
                <a:cs typeface="Calibri"/>
              </a:rPr>
              <a:t> </a:t>
            </a:r>
            <a:r>
              <a:rPr sz="4100" b="0" spc="-10" dirty="0">
                <a:latin typeface="Calibri"/>
                <a:cs typeface="Calibri"/>
              </a:rPr>
              <a:t>Components</a:t>
            </a:r>
            <a:endParaRPr sz="4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128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3088" y="3294888"/>
            <a:ext cx="5568950" cy="797560"/>
            <a:chOff x="323088" y="3294888"/>
            <a:chExt cx="5568950" cy="797560"/>
          </a:xfrm>
        </p:grpSpPr>
        <p:sp>
          <p:nvSpPr>
            <p:cNvPr id="3" name="object 3"/>
            <p:cNvSpPr/>
            <p:nvPr/>
          </p:nvSpPr>
          <p:spPr>
            <a:xfrm>
              <a:off x="329184" y="3300984"/>
              <a:ext cx="5556885" cy="784860"/>
            </a:xfrm>
            <a:custGeom>
              <a:avLst/>
              <a:gdLst/>
              <a:ahLst/>
              <a:cxnLst/>
              <a:rect l="l" t="t" r="r" b="b"/>
              <a:pathLst>
                <a:path w="5556885" h="784860">
                  <a:moveTo>
                    <a:pt x="5556504" y="0"/>
                  </a:moveTo>
                  <a:lnTo>
                    <a:pt x="0" y="0"/>
                  </a:lnTo>
                  <a:lnTo>
                    <a:pt x="0" y="784859"/>
                  </a:lnTo>
                  <a:lnTo>
                    <a:pt x="5556504" y="784859"/>
                  </a:lnTo>
                  <a:lnTo>
                    <a:pt x="555650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9184" y="3300984"/>
              <a:ext cx="5556885" cy="784860"/>
            </a:xfrm>
            <a:custGeom>
              <a:avLst/>
              <a:gdLst/>
              <a:ahLst/>
              <a:cxnLst/>
              <a:rect l="l" t="t" r="r" b="b"/>
              <a:pathLst>
                <a:path w="5556885" h="784860">
                  <a:moveTo>
                    <a:pt x="0" y="784859"/>
                  </a:moveTo>
                  <a:lnTo>
                    <a:pt x="5556504" y="784859"/>
                  </a:lnTo>
                  <a:lnTo>
                    <a:pt x="5556504" y="0"/>
                  </a:lnTo>
                  <a:lnTo>
                    <a:pt x="0" y="0"/>
                  </a:lnTo>
                  <a:lnTo>
                    <a:pt x="0" y="78485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639" y="3451860"/>
              <a:ext cx="1142999" cy="48310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44495" y="3451860"/>
              <a:ext cx="1199387" cy="48310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9352" y="3439668"/>
              <a:ext cx="627888" cy="4907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02708" y="3451860"/>
              <a:ext cx="437388" cy="48310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29184" y="1399032"/>
            <a:ext cx="1047115" cy="78359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345440" marR="224790" indent="-113030">
              <a:lnSpc>
                <a:spcPct val="100000"/>
              </a:lnSpc>
              <a:spcBef>
                <a:spcPts val="81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4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ARK 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9184" y="2365248"/>
            <a:ext cx="5556885" cy="78359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Apache Spark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04359" y="1397508"/>
            <a:ext cx="1508760" cy="78359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imes New Roman"/>
              <a:cs typeface="Times New Roman"/>
            </a:endParaRPr>
          </a:p>
          <a:p>
            <a:pPr marL="410209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GraphX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48000" y="1397508"/>
            <a:ext cx="1274445" cy="78359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imes New Roman"/>
              <a:cs typeface="Times New Roman"/>
            </a:endParaRPr>
          </a:p>
          <a:p>
            <a:pPr marL="40513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MLib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01139" y="1417319"/>
            <a:ext cx="1412875" cy="783590"/>
          </a:xfrm>
          <a:prstGeom prst="rect">
            <a:avLst/>
          </a:prstGeom>
          <a:solidFill>
            <a:srgbClr val="5B9BD4"/>
          </a:solidFill>
          <a:ln w="12191">
            <a:solidFill>
              <a:srgbClr val="41709C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805"/>
              </a:spcBef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SPARK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STREAMING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75628" y="883665"/>
            <a:ext cx="1652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02020"/>
                </a:solidFill>
                <a:latin typeface="Arial"/>
                <a:cs typeface="Arial"/>
              </a:rPr>
              <a:t>Spark</a:t>
            </a:r>
            <a:r>
              <a:rPr sz="1800" b="1" spc="-70" dirty="0">
                <a:solidFill>
                  <a:srgbClr val="20202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02020"/>
                </a:solidFill>
                <a:latin typeface="Arial"/>
                <a:cs typeface="Arial"/>
              </a:rPr>
              <a:t>Modules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75628" y="1234185"/>
            <a:ext cx="5947410" cy="3348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3335" indent="-28702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299720" algn="l"/>
              </a:tabLst>
            </a:pP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Core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 -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Transformations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Actions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 -APIs</a:t>
            </a:r>
            <a:r>
              <a:rPr sz="1800" spc="50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such</a:t>
            </a:r>
            <a:r>
              <a:rPr sz="1800" spc="49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as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 map,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reduce,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join,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filter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 etc.</a:t>
            </a:r>
            <a:r>
              <a:rPr sz="1800" spc="-3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They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typically</a:t>
            </a:r>
            <a:r>
              <a:rPr sz="1800" spc="3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Arial MT"/>
                <a:cs typeface="Arial MT"/>
              </a:rPr>
              <a:t>work</a:t>
            </a:r>
            <a:r>
              <a:rPr sz="1800" spc="3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on</a:t>
            </a:r>
            <a:r>
              <a:rPr sz="1800" spc="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RDD</a:t>
            </a:r>
            <a:endParaRPr sz="1800">
              <a:latin typeface="Arial MT"/>
              <a:cs typeface="Arial MT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299720" algn="l"/>
              </a:tabLst>
            </a:pP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Spark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SQL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and Data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Frames -APIs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and Spark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SQL 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interface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for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batch processing on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top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of Data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Frames 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or </a:t>
            </a:r>
            <a:r>
              <a:rPr sz="1800" spc="-49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Data Sets(not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available</a:t>
            </a:r>
            <a:r>
              <a:rPr sz="1800" spc="3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Python)</a:t>
            </a:r>
            <a:endParaRPr sz="1800">
              <a:latin typeface="Arial MT"/>
              <a:cs typeface="Arial MT"/>
            </a:endParaRPr>
          </a:p>
          <a:p>
            <a:pPr marL="299085" marR="13335" indent="-28702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299720" algn="l"/>
              </a:tabLst>
            </a:pP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Structured Streaming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- APIs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and Spark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SQL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interface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 for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 stream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data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processing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on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top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 of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Data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Frames</a:t>
            </a:r>
            <a:endParaRPr sz="1800">
              <a:latin typeface="Arial MT"/>
              <a:cs typeface="Arial MT"/>
            </a:endParaRPr>
          </a:p>
          <a:p>
            <a:pPr marL="299085" marR="13970" indent="-287020" algn="just">
              <a:lnSpc>
                <a:spcPct val="100000"/>
              </a:lnSpc>
              <a:spcBef>
                <a:spcPts val="605"/>
              </a:spcBef>
              <a:buChar char="•"/>
              <a:tabLst>
                <a:tab pos="299720" algn="l"/>
              </a:tabLst>
            </a:pP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Machine Learning Pipelines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-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Machine Learning data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pipelines</a:t>
            </a:r>
            <a:r>
              <a:rPr sz="1800" spc="18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to</a:t>
            </a:r>
            <a:r>
              <a:rPr sz="1800" spc="18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apply</a:t>
            </a:r>
            <a:r>
              <a:rPr sz="1800" spc="19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Machine</a:t>
            </a:r>
            <a:r>
              <a:rPr sz="1800" spc="19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Learning</a:t>
            </a:r>
            <a:r>
              <a:rPr sz="1800" spc="18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algorithms</a:t>
            </a:r>
            <a:r>
              <a:rPr sz="1800" spc="19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on</a:t>
            </a:r>
            <a:r>
              <a:rPr sz="1800" spc="18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top </a:t>
            </a:r>
            <a:r>
              <a:rPr sz="1800" spc="-49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of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Data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 Frames</a:t>
            </a:r>
            <a:endParaRPr sz="1800">
              <a:latin typeface="Arial MT"/>
              <a:cs typeface="Arial MT"/>
            </a:endParaRPr>
          </a:p>
          <a:p>
            <a:pPr marL="299085" indent="-287020" algn="just">
              <a:lnSpc>
                <a:spcPct val="100000"/>
              </a:lnSpc>
              <a:spcBef>
                <a:spcPts val="600"/>
              </a:spcBef>
              <a:buChar char="•"/>
              <a:tabLst>
                <a:tab pos="299720" algn="l"/>
              </a:tabLst>
            </a:pP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GraphX</a:t>
            </a:r>
            <a:r>
              <a:rPr sz="1800" spc="-10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–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02020"/>
                </a:solidFill>
                <a:latin typeface="Arial MT"/>
                <a:cs typeface="Arial MT"/>
              </a:rPr>
              <a:t>For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 graphs</a:t>
            </a:r>
            <a:r>
              <a:rPr sz="1800" spc="1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and</a:t>
            </a:r>
            <a:r>
              <a:rPr sz="1800" spc="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graph-parallel</a:t>
            </a:r>
            <a:r>
              <a:rPr sz="1800" spc="35" dirty="0">
                <a:solidFill>
                  <a:srgbClr val="20202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Arial MT"/>
                <a:cs typeface="Arial MT"/>
              </a:rPr>
              <a:t>computation.</a:t>
            </a:r>
            <a:endParaRPr sz="18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69523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6020" y="1202436"/>
            <a:ext cx="6527800" cy="159004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419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0"/>
              </a:spcBef>
            </a:pPr>
            <a:r>
              <a:rPr sz="4100" b="0" spc="-5" dirty="0">
                <a:latin typeface="Calibri"/>
                <a:cs typeface="Calibri"/>
              </a:rPr>
              <a:t>Ch</a:t>
            </a:r>
            <a:r>
              <a:rPr sz="4100" b="0" spc="-15" dirty="0">
                <a:latin typeface="Calibri"/>
                <a:cs typeface="Calibri"/>
              </a:rPr>
              <a:t> </a:t>
            </a:r>
            <a:r>
              <a:rPr sz="4100" b="0" dirty="0">
                <a:latin typeface="Calibri"/>
                <a:cs typeface="Calibri"/>
              </a:rPr>
              <a:t>2</a:t>
            </a:r>
            <a:r>
              <a:rPr sz="4100" b="0" spc="-15" dirty="0">
                <a:latin typeface="Calibri"/>
                <a:cs typeface="Calibri"/>
              </a:rPr>
              <a:t> </a:t>
            </a:r>
            <a:r>
              <a:rPr sz="4100" b="0" spc="-5" dirty="0">
                <a:latin typeface="Calibri"/>
                <a:cs typeface="Calibri"/>
              </a:rPr>
              <a:t>(Spark</a:t>
            </a:r>
            <a:r>
              <a:rPr sz="4100" b="0" spc="-55" dirty="0">
                <a:latin typeface="Calibri"/>
                <a:cs typeface="Calibri"/>
              </a:rPr>
              <a:t> </a:t>
            </a:r>
            <a:r>
              <a:rPr sz="4100" b="0" spc="-5" dirty="0">
                <a:latin typeface="Calibri"/>
                <a:cs typeface="Calibri"/>
              </a:rPr>
              <a:t>Session)</a:t>
            </a:r>
            <a:endParaRPr sz="4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438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32333" y="323850"/>
            <a:ext cx="5622925" cy="5986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b="1" i="1" dirty="0">
                <a:latin typeface="Calibri"/>
                <a:cs typeface="Calibri"/>
              </a:rPr>
              <a:t>Introduction</a:t>
            </a:r>
            <a:r>
              <a:rPr sz="1700" b="1" i="1" spc="-35" dirty="0">
                <a:latin typeface="Calibri"/>
                <a:cs typeface="Calibri"/>
              </a:rPr>
              <a:t> </a:t>
            </a:r>
            <a:r>
              <a:rPr sz="1700" b="1" i="1" spc="-15" dirty="0">
                <a:latin typeface="Calibri"/>
                <a:cs typeface="Calibri"/>
              </a:rPr>
              <a:t>to </a:t>
            </a:r>
            <a:r>
              <a:rPr sz="1700" b="1" i="1" spc="-5" dirty="0">
                <a:latin typeface="Calibri"/>
                <a:cs typeface="Calibri"/>
              </a:rPr>
              <a:t>Spark</a:t>
            </a:r>
            <a:endParaRPr sz="17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1700" b="1" i="1" spc="-5" dirty="0">
                <a:latin typeface="Calibri"/>
                <a:cs typeface="Calibri"/>
              </a:rPr>
              <a:t>Why</a:t>
            </a:r>
            <a:r>
              <a:rPr sz="1700" b="1" i="1" spc="-30" dirty="0">
                <a:latin typeface="Calibri"/>
                <a:cs typeface="Calibri"/>
              </a:rPr>
              <a:t> </a:t>
            </a:r>
            <a:r>
              <a:rPr sz="1700" b="1" i="1" spc="-5" dirty="0">
                <a:latin typeface="Calibri"/>
                <a:cs typeface="Calibri"/>
              </a:rPr>
              <a:t>Spark</a:t>
            </a:r>
            <a:r>
              <a:rPr sz="1700" b="1" i="1" spc="-35" dirty="0">
                <a:latin typeface="Calibri"/>
                <a:cs typeface="Calibri"/>
              </a:rPr>
              <a:t> </a:t>
            </a:r>
            <a:r>
              <a:rPr sz="1700" b="1" i="1" spc="-5" dirty="0">
                <a:latin typeface="Calibri"/>
                <a:cs typeface="Calibri"/>
              </a:rPr>
              <a:t>was</a:t>
            </a:r>
            <a:r>
              <a:rPr sz="1700" b="1" i="1" spc="-10" dirty="0">
                <a:latin typeface="Calibri"/>
                <a:cs typeface="Calibri"/>
              </a:rPr>
              <a:t> </a:t>
            </a:r>
            <a:r>
              <a:rPr sz="1700" b="1" i="1" dirty="0">
                <a:latin typeface="Calibri"/>
                <a:cs typeface="Calibri"/>
              </a:rPr>
              <a:t>developed</a:t>
            </a:r>
            <a:endParaRPr sz="17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1700" b="1" i="1" dirty="0">
                <a:latin typeface="Calibri"/>
                <a:cs typeface="Calibri"/>
              </a:rPr>
              <a:t>What</a:t>
            </a:r>
            <a:r>
              <a:rPr sz="1700" b="1" i="1" spc="-25" dirty="0">
                <a:latin typeface="Calibri"/>
                <a:cs typeface="Calibri"/>
              </a:rPr>
              <a:t> </a:t>
            </a:r>
            <a:r>
              <a:rPr sz="1700" b="1" i="1" dirty="0">
                <a:latin typeface="Calibri"/>
                <a:cs typeface="Calibri"/>
              </a:rPr>
              <a:t>is</a:t>
            </a:r>
            <a:r>
              <a:rPr sz="1700" b="1" i="1" spc="-5" dirty="0">
                <a:latin typeface="Calibri"/>
                <a:cs typeface="Calibri"/>
              </a:rPr>
              <a:t> Spark/Spark</a:t>
            </a:r>
            <a:r>
              <a:rPr sz="1700" b="1" i="1" spc="-20" dirty="0">
                <a:latin typeface="Calibri"/>
                <a:cs typeface="Calibri"/>
              </a:rPr>
              <a:t> </a:t>
            </a:r>
            <a:r>
              <a:rPr sz="1700" b="1" i="1" spc="-10" dirty="0">
                <a:latin typeface="Calibri"/>
                <a:cs typeface="Calibri"/>
              </a:rPr>
              <a:t>Features</a:t>
            </a:r>
            <a:endParaRPr sz="17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1700" b="1" i="1" spc="-5" dirty="0">
                <a:latin typeface="Calibri"/>
                <a:cs typeface="Calibri"/>
              </a:rPr>
              <a:t>Spark</a:t>
            </a:r>
            <a:r>
              <a:rPr sz="1700" b="1" i="1" spc="-40" dirty="0">
                <a:latin typeface="Calibri"/>
                <a:cs typeface="Calibri"/>
              </a:rPr>
              <a:t> </a:t>
            </a:r>
            <a:r>
              <a:rPr sz="1700" b="1" i="1" dirty="0">
                <a:latin typeface="Calibri"/>
                <a:cs typeface="Calibri"/>
              </a:rPr>
              <a:t>Components</a:t>
            </a:r>
            <a:endParaRPr sz="17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b="1" i="1" spc="-5" dirty="0">
                <a:latin typeface="Calibri"/>
                <a:cs typeface="Calibri"/>
              </a:rPr>
              <a:t>Spark</a:t>
            </a:r>
            <a:r>
              <a:rPr sz="1700" b="1" i="1" spc="-35" dirty="0">
                <a:latin typeface="Calibri"/>
                <a:cs typeface="Calibri"/>
              </a:rPr>
              <a:t> </a:t>
            </a:r>
            <a:r>
              <a:rPr sz="1700" b="1" i="1" spc="-5" dirty="0">
                <a:latin typeface="Calibri"/>
                <a:cs typeface="Calibri"/>
              </a:rPr>
              <a:t>Session</a:t>
            </a:r>
            <a:endParaRPr sz="17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1700" b="1" i="1" spc="-5" dirty="0">
                <a:latin typeface="Calibri"/>
                <a:cs typeface="Calibri"/>
              </a:rPr>
              <a:t>Spark</a:t>
            </a:r>
            <a:r>
              <a:rPr sz="1700" b="1" i="1" spc="-35" dirty="0">
                <a:latin typeface="Calibri"/>
                <a:cs typeface="Calibri"/>
              </a:rPr>
              <a:t> </a:t>
            </a:r>
            <a:r>
              <a:rPr sz="1700" b="1" i="1" spc="-10" dirty="0">
                <a:latin typeface="Calibri"/>
                <a:cs typeface="Calibri"/>
              </a:rPr>
              <a:t>Context</a:t>
            </a:r>
            <a:endParaRPr sz="17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1700" b="1" i="1" spc="-5" dirty="0">
                <a:latin typeface="Calibri"/>
                <a:cs typeface="Calibri"/>
              </a:rPr>
              <a:t>Spark</a:t>
            </a:r>
            <a:r>
              <a:rPr sz="1700" b="1" i="1" spc="-35" dirty="0">
                <a:latin typeface="Calibri"/>
                <a:cs typeface="Calibri"/>
              </a:rPr>
              <a:t> </a:t>
            </a:r>
            <a:r>
              <a:rPr sz="1700" b="1" i="1" spc="-5" dirty="0">
                <a:latin typeface="Calibri"/>
                <a:cs typeface="Calibri"/>
              </a:rPr>
              <a:t>Session</a:t>
            </a:r>
            <a:endParaRPr sz="17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1700" b="1" i="1" spc="-5" dirty="0">
                <a:latin typeface="Calibri"/>
                <a:cs typeface="Calibri"/>
              </a:rPr>
              <a:t>spark-submit</a:t>
            </a:r>
            <a:endParaRPr sz="17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b="1" i="1" dirty="0">
                <a:latin typeface="Calibri"/>
                <a:cs typeface="Calibri"/>
              </a:rPr>
              <a:t>RDD</a:t>
            </a:r>
            <a:r>
              <a:rPr sz="1700" b="1" i="1" spc="-10" dirty="0">
                <a:latin typeface="Calibri"/>
                <a:cs typeface="Calibri"/>
              </a:rPr>
              <a:t> Fundamentals</a:t>
            </a:r>
            <a:endParaRPr sz="17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1700" b="1" i="1" dirty="0">
                <a:latin typeface="Calibri"/>
                <a:cs typeface="Calibri"/>
              </a:rPr>
              <a:t>What</a:t>
            </a:r>
            <a:r>
              <a:rPr sz="1700" b="1" i="1" spc="-40" dirty="0">
                <a:latin typeface="Calibri"/>
                <a:cs typeface="Calibri"/>
              </a:rPr>
              <a:t> </a:t>
            </a:r>
            <a:r>
              <a:rPr sz="1700" b="1" i="1" dirty="0">
                <a:latin typeface="Calibri"/>
                <a:cs typeface="Calibri"/>
              </a:rPr>
              <a:t>is</a:t>
            </a:r>
            <a:r>
              <a:rPr sz="1700" b="1" i="1" spc="-20" dirty="0">
                <a:latin typeface="Calibri"/>
                <a:cs typeface="Calibri"/>
              </a:rPr>
              <a:t> </a:t>
            </a:r>
            <a:r>
              <a:rPr sz="1700" b="1" i="1" dirty="0">
                <a:latin typeface="Calibri"/>
                <a:cs typeface="Calibri"/>
              </a:rPr>
              <a:t>RDD</a:t>
            </a:r>
            <a:endParaRPr sz="17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1700" b="1" i="1" dirty="0">
                <a:latin typeface="Calibri"/>
                <a:cs typeface="Calibri"/>
              </a:rPr>
              <a:t>RDD</a:t>
            </a:r>
            <a:r>
              <a:rPr sz="1700" b="1" i="1" spc="-15" dirty="0">
                <a:latin typeface="Calibri"/>
                <a:cs typeface="Calibri"/>
              </a:rPr>
              <a:t> </a:t>
            </a:r>
            <a:r>
              <a:rPr sz="1700" b="1" i="1" spc="-10" dirty="0">
                <a:latin typeface="Calibri"/>
                <a:cs typeface="Calibri"/>
              </a:rPr>
              <a:t>Features</a:t>
            </a:r>
            <a:endParaRPr sz="17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1700" b="1" i="1" dirty="0">
                <a:latin typeface="Calibri"/>
                <a:cs typeface="Calibri"/>
              </a:rPr>
              <a:t>When</a:t>
            </a:r>
            <a:r>
              <a:rPr sz="1700" b="1" i="1" spc="-25" dirty="0">
                <a:latin typeface="Calibri"/>
                <a:cs typeface="Calibri"/>
              </a:rPr>
              <a:t> </a:t>
            </a:r>
            <a:r>
              <a:rPr sz="1700" b="1" i="1" spc="-15" dirty="0">
                <a:latin typeface="Calibri"/>
                <a:cs typeface="Calibri"/>
              </a:rPr>
              <a:t>to</a:t>
            </a:r>
            <a:r>
              <a:rPr sz="1700" b="1" i="1" spc="-10" dirty="0">
                <a:latin typeface="Calibri"/>
                <a:cs typeface="Calibri"/>
              </a:rPr>
              <a:t> </a:t>
            </a:r>
            <a:r>
              <a:rPr sz="1700" b="1" i="1" spc="-5" dirty="0">
                <a:latin typeface="Calibri"/>
                <a:cs typeface="Calibri"/>
              </a:rPr>
              <a:t>use</a:t>
            </a:r>
            <a:r>
              <a:rPr sz="1700" b="1" i="1" spc="-15" dirty="0">
                <a:latin typeface="Calibri"/>
                <a:cs typeface="Calibri"/>
              </a:rPr>
              <a:t> </a:t>
            </a:r>
            <a:r>
              <a:rPr sz="1700" b="1" i="1" dirty="0">
                <a:latin typeface="Calibri"/>
                <a:cs typeface="Calibri"/>
              </a:rPr>
              <a:t>RDDs</a:t>
            </a:r>
            <a:endParaRPr sz="17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1700" b="1" i="1" dirty="0">
                <a:latin typeface="Calibri"/>
                <a:cs typeface="Calibri"/>
              </a:rPr>
              <a:t>RDD</a:t>
            </a:r>
            <a:r>
              <a:rPr sz="1700" b="1" i="1" spc="-15" dirty="0">
                <a:latin typeface="Calibri"/>
                <a:cs typeface="Calibri"/>
              </a:rPr>
              <a:t> </a:t>
            </a:r>
            <a:r>
              <a:rPr sz="1700" b="1" i="1" dirty="0">
                <a:latin typeface="Calibri"/>
                <a:cs typeface="Calibri"/>
              </a:rPr>
              <a:t>Properties</a:t>
            </a:r>
            <a:r>
              <a:rPr sz="1700" b="1" i="1" spc="-40" dirty="0">
                <a:latin typeface="Calibri"/>
                <a:cs typeface="Calibri"/>
              </a:rPr>
              <a:t> </a:t>
            </a:r>
            <a:r>
              <a:rPr sz="1700" b="1" i="1" dirty="0">
                <a:latin typeface="Calibri"/>
                <a:cs typeface="Calibri"/>
              </a:rPr>
              <a:t>and</a:t>
            </a:r>
            <a:r>
              <a:rPr sz="1700" b="1" i="1" spc="-15" dirty="0">
                <a:latin typeface="Calibri"/>
                <a:cs typeface="Calibri"/>
              </a:rPr>
              <a:t> </a:t>
            </a:r>
            <a:r>
              <a:rPr sz="1700" b="1" i="1" dirty="0">
                <a:latin typeface="Calibri"/>
                <a:cs typeface="Calibri"/>
              </a:rPr>
              <a:t>Problems</a:t>
            </a:r>
            <a:endParaRPr sz="17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b="1" i="1" dirty="0">
                <a:latin typeface="Calibri"/>
                <a:cs typeface="Calibri"/>
              </a:rPr>
              <a:t>Create</a:t>
            </a:r>
            <a:r>
              <a:rPr sz="1700" b="1" i="1" spc="-40" dirty="0">
                <a:latin typeface="Calibri"/>
                <a:cs typeface="Calibri"/>
              </a:rPr>
              <a:t> </a:t>
            </a:r>
            <a:r>
              <a:rPr sz="1700" b="1" i="1" dirty="0">
                <a:latin typeface="Calibri"/>
                <a:cs typeface="Calibri"/>
              </a:rPr>
              <a:t>RDD</a:t>
            </a:r>
            <a:endParaRPr sz="17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b="1" i="1" dirty="0">
                <a:latin typeface="Calibri"/>
                <a:cs typeface="Calibri"/>
              </a:rPr>
              <a:t>RDD</a:t>
            </a:r>
            <a:r>
              <a:rPr sz="1700" b="1" i="1" spc="-20" dirty="0">
                <a:latin typeface="Calibri"/>
                <a:cs typeface="Calibri"/>
              </a:rPr>
              <a:t> </a:t>
            </a:r>
            <a:r>
              <a:rPr sz="1700" b="1" i="1" spc="-5" dirty="0">
                <a:latin typeface="Calibri"/>
                <a:cs typeface="Calibri"/>
              </a:rPr>
              <a:t>Operations</a:t>
            </a:r>
            <a:endParaRPr sz="17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1700" b="1" i="1" spc="-10" dirty="0">
                <a:latin typeface="Calibri"/>
                <a:cs typeface="Calibri"/>
              </a:rPr>
              <a:t>Transformations</a:t>
            </a:r>
            <a:r>
              <a:rPr sz="1700" b="1" i="1" spc="-30" dirty="0">
                <a:latin typeface="Calibri"/>
                <a:cs typeface="Calibri"/>
              </a:rPr>
              <a:t> </a:t>
            </a:r>
            <a:r>
              <a:rPr sz="1700" b="1" i="1" dirty="0">
                <a:latin typeface="Calibri"/>
                <a:cs typeface="Calibri"/>
              </a:rPr>
              <a:t>and</a:t>
            </a:r>
            <a:r>
              <a:rPr sz="1700" b="1" i="1" spc="-5" dirty="0">
                <a:latin typeface="Calibri"/>
                <a:cs typeface="Calibri"/>
              </a:rPr>
              <a:t> </a:t>
            </a:r>
            <a:r>
              <a:rPr sz="1700" b="1" i="1" dirty="0">
                <a:latin typeface="Calibri"/>
                <a:cs typeface="Calibri"/>
              </a:rPr>
              <a:t>Actions</a:t>
            </a:r>
            <a:endParaRPr sz="1700">
              <a:latin typeface="Calibri"/>
              <a:cs typeface="Calibri"/>
            </a:endParaRPr>
          </a:p>
          <a:p>
            <a:pPr marL="1670685" lvl="2" indent="-287020">
              <a:lnSpc>
                <a:spcPct val="100000"/>
              </a:lnSpc>
              <a:buFont typeface="Wingdings"/>
              <a:buChar char=""/>
              <a:tabLst>
                <a:tab pos="1671320" algn="l"/>
              </a:tabLst>
            </a:pPr>
            <a:r>
              <a:rPr sz="1700" i="1" spc="-20" dirty="0">
                <a:latin typeface="Calibri"/>
                <a:cs typeface="Calibri"/>
              </a:rPr>
              <a:t>Row</a:t>
            </a:r>
            <a:r>
              <a:rPr sz="1700" i="1" dirty="0">
                <a:latin typeface="Calibri"/>
                <a:cs typeface="Calibri"/>
              </a:rPr>
              <a:t> </a:t>
            </a:r>
            <a:r>
              <a:rPr sz="1700" i="1" spc="-5" dirty="0">
                <a:latin typeface="Calibri"/>
                <a:cs typeface="Calibri"/>
              </a:rPr>
              <a:t>Level</a:t>
            </a:r>
            <a:r>
              <a:rPr sz="1700" i="1" spc="-15" dirty="0">
                <a:latin typeface="Calibri"/>
                <a:cs typeface="Calibri"/>
              </a:rPr>
              <a:t> </a:t>
            </a:r>
            <a:r>
              <a:rPr sz="1700" i="1" spc="-10" dirty="0">
                <a:latin typeface="Calibri"/>
                <a:cs typeface="Calibri"/>
              </a:rPr>
              <a:t>Transformations</a:t>
            </a:r>
            <a:r>
              <a:rPr sz="1700" i="1" spc="5" dirty="0">
                <a:latin typeface="Calibri"/>
                <a:cs typeface="Calibri"/>
              </a:rPr>
              <a:t> </a:t>
            </a:r>
            <a:r>
              <a:rPr sz="1700" i="1" spc="-5" dirty="0">
                <a:latin typeface="Calibri"/>
                <a:cs typeface="Calibri"/>
              </a:rPr>
              <a:t>(map,</a:t>
            </a:r>
            <a:r>
              <a:rPr sz="1700" i="1" spc="-10" dirty="0">
                <a:latin typeface="Calibri"/>
                <a:cs typeface="Calibri"/>
              </a:rPr>
              <a:t> </a:t>
            </a:r>
            <a:r>
              <a:rPr sz="1700" i="1" spc="-5" dirty="0">
                <a:latin typeface="Calibri"/>
                <a:cs typeface="Calibri"/>
              </a:rPr>
              <a:t>flatMap,</a:t>
            </a:r>
            <a:endParaRPr sz="1700">
              <a:latin typeface="Calibri"/>
              <a:cs typeface="Calibri"/>
            </a:endParaRPr>
          </a:p>
          <a:p>
            <a:pPr marL="1670685">
              <a:lnSpc>
                <a:spcPct val="100000"/>
              </a:lnSpc>
            </a:pPr>
            <a:r>
              <a:rPr sz="1700" i="1" spc="-5" dirty="0">
                <a:latin typeface="Calibri"/>
                <a:cs typeface="Calibri"/>
              </a:rPr>
              <a:t>filter)</a:t>
            </a:r>
            <a:endParaRPr sz="1700">
              <a:latin typeface="Calibri"/>
              <a:cs typeface="Calibri"/>
            </a:endParaRPr>
          </a:p>
          <a:p>
            <a:pPr marL="1670685" lvl="2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1671320" algn="l"/>
              </a:tabLst>
            </a:pPr>
            <a:r>
              <a:rPr sz="1700" i="1" dirty="0">
                <a:latin typeface="Calibri"/>
                <a:cs typeface="Calibri"/>
              </a:rPr>
              <a:t>Join</a:t>
            </a:r>
            <a:r>
              <a:rPr sz="1700" i="1" spc="-20" dirty="0">
                <a:latin typeface="Calibri"/>
                <a:cs typeface="Calibri"/>
              </a:rPr>
              <a:t> </a:t>
            </a:r>
            <a:r>
              <a:rPr sz="1700" i="1" spc="5" dirty="0">
                <a:latin typeface="Calibri"/>
                <a:cs typeface="Calibri"/>
              </a:rPr>
              <a:t>(join,</a:t>
            </a:r>
            <a:r>
              <a:rPr sz="1700" i="1" spc="-15" dirty="0">
                <a:latin typeface="Calibri"/>
                <a:cs typeface="Calibri"/>
              </a:rPr>
              <a:t> </a:t>
            </a:r>
            <a:r>
              <a:rPr sz="1700" i="1" spc="-5" dirty="0">
                <a:latin typeface="Calibri"/>
                <a:cs typeface="Calibri"/>
              </a:rPr>
              <a:t>cogroup,</a:t>
            </a:r>
            <a:r>
              <a:rPr sz="1700" i="1" dirty="0">
                <a:latin typeface="Calibri"/>
                <a:cs typeface="Calibri"/>
              </a:rPr>
              <a:t> </a:t>
            </a:r>
            <a:r>
              <a:rPr sz="1700" i="1" spc="-5" dirty="0">
                <a:latin typeface="Calibri"/>
                <a:cs typeface="Calibri"/>
              </a:rPr>
              <a:t>cartesian)</a:t>
            </a:r>
            <a:endParaRPr sz="1700">
              <a:latin typeface="Calibri"/>
              <a:cs typeface="Calibri"/>
            </a:endParaRPr>
          </a:p>
          <a:p>
            <a:pPr marL="1670685" lvl="2" indent="-287020">
              <a:lnSpc>
                <a:spcPct val="100000"/>
              </a:lnSpc>
              <a:buFont typeface="Wingdings"/>
              <a:buChar char=""/>
              <a:tabLst>
                <a:tab pos="1671320" algn="l"/>
              </a:tabLst>
            </a:pPr>
            <a:r>
              <a:rPr sz="1700" i="1" spc="-35" dirty="0">
                <a:latin typeface="Calibri"/>
                <a:cs typeface="Calibri"/>
              </a:rPr>
              <a:t>Total</a:t>
            </a:r>
            <a:r>
              <a:rPr sz="1700" i="1" spc="-25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Aggregations</a:t>
            </a:r>
            <a:r>
              <a:rPr sz="1700" i="1" spc="-35" dirty="0">
                <a:latin typeface="Calibri"/>
                <a:cs typeface="Calibri"/>
              </a:rPr>
              <a:t> </a:t>
            </a:r>
            <a:r>
              <a:rPr sz="1700" i="1" spc="-5" dirty="0">
                <a:latin typeface="Calibri"/>
                <a:cs typeface="Calibri"/>
              </a:rPr>
              <a:t>(Count,</a:t>
            </a:r>
            <a:r>
              <a:rPr sz="1700" i="1" spc="-25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reduce)</a:t>
            </a:r>
            <a:endParaRPr sz="1700">
              <a:latin typeface="Calibri"/>
              <a:cs typeface="Calibri"/>
            </a:endParaRPr>
          </a:p>
          <a:p>
            <a:pPr marL="1670685" lvl="2" indent="-287020">
              <a:lnSpc>
                <a:spcPct val="100000"/>
              </a:lnSpc>
              <a:buFont typeface="Wingdings"/>
              <a:buChar char=""/>
              <a:tabLst>
                <a:tab pos="1671320" algn="l"/>
              </a:tabLst>
            </a:pPr>
            <a:r>
              <a:rPr sz="1700" i="1" spc="-5" dirty="0">
                <a:latin typeface="Calibri"/>
                <a:cs typeface="Calibri"/>
              </a:rPr>
              <a:t>Shuffle</a:t>
            </a:r>
            <a:r>
              <a:rPr sz="1700" i="1" spc="-20" dirty="0">
                <a:latin typeface="Calibri"/>
                <a:cs typeface="Calibri"/>
              </a:rPr>
              <a:t> </a:t>
            </a:r>
            <a:r>
              <a:rPr sz="1700" i="1" spc="-5" dirty="0">
                <a:latin typeface="Calibri"/>
                <a:cs typeface="Calibri"/>
              </a:rPr>
              <a:t>and</a:t>
            </a:r>
            <a:r>
              <a:rPr sz="1700" i="1" spc="-10" dirty="0">
                <a:latin typeface="Calibri"/>
                <a:cs typeface="Calibri"/>
              </a:rPr>
              <a:t> </a:t>
            </a:r>
            <a:r>
              <a:rPr sz="1700" i="1" spc="-5" dirty="0">
                <a:latin typeface="Calibri"/>
                <a:cs typeface="Calibri"/>
              </a:rPr>
              <a:t>Combiner</a:t>
            </a:r>
            <a:endParaRPr sz="1700">
              <a:latin typeface="Calibri"/>
              <a:cs typeface="Calibri"/>
            </a:endParaRPr>
          </a:p>
          <a:p>
            <a:pPr marL="1670685" marR="5080" lvl="2" indent="-287020">
              <a:lnSpc>
                <a:spcPct val="100000"/>
              </a:lnSpc>
              <a:buFont typeface="Wingdings"/>
              <a:buChar char=""/>
              <a:tabLst>
                <a:tab pos="1671320" algn="l"/>
              </a:tabLst>
            </a:pPr>
            <a:r>
              <a:rPr sz="1700" i="1" spc="-15" dirty="0">
                <a:latin typeface="Calibri"/>
                <a:cs typeface="Calibri"/>
              </a:rPr>
              <a:t>Key </a:t>
            </a:r>
            <a:r>
              <a:rPr sz="1700" i="1" dirty="0">
                <a:latin typeface="Calibri"/>
                <a:cs typeface="Calibri"/>
              </a:rPr>
              <a:t>Aggregations </a:t>
            </a:r>
            <a:r>
              <a:rPr sz="1700" i="1" spc="-10" dirty="0">
                <a:latin typeface="Calibri"/>
                <a:cs typeface="Calibri"/>
              </a:rPr>
              <a:t>(groupByKey </a:t>
            </a:r>
            <a:r>
              <a:rPr sz="1700" i="1" spc="-15" dirty="0">
                <a:latin typeface="Calibri"/>
                <a:cs typeface="Calibri"/>
              </a:rPr>
              <a:t>,reduceByKey, </a:t>
            </a:r>
            <a:r>
              <a:rPr sz="1700" i="1" spc="-370" dirty="0">
                <a:latin typeface="Calibri"/>
                <a:cs typeface="Calibri"/>
              </a:rPr>
              <a:t> </a:t>
            </a:r>
            <a:r>
              <a:rPr sz="1700" i="1" spc="-15" dirty="0">
                <a:latin typeface="Calibri"/>
                <a:cs typeface="Calibri"/>
              </a:rPr>
              <a:t>aggregrateByKey,</a:t>
            </a:r>
            <a:r>
              <a:rPr sz="1700" i="1" spc="-20" dirty="0">
                <a:latin typeface="Calibri"/>
                <a:cs typeface="Calibri"/>
              </a:rPr>
              <a:t> </a:t>
            </a:r>
            <a:r>
              <a:rPr sz="1700" i="1" spc="-10" dirty="0">
                <a:latin typeface="Calibri"/>
                <a:cs typeface="Calibri"/>
              </a:rPr>
              <a:t>countByKey)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3958" y="6283248"/>
            <a:ext cx="102425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299720" algn="l"/>
              </a:tabLst>
            </a:pPr>
            <a:r>
              <a:rPr sz="1700" i="1" dirty="0">
                <a:latin typeface="Calibri"/>
                <a:cs typeface="Calibri"/>
              </a:rPr>
              <a:t>Ranking</a:t>
            </a:r>
            <a:endParaRPr sz="17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4342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924" y="846810"/>
            <a:ext cx="10108565" cy="8502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Wingdings"/>
              <a:buChar char=""/>
              <a:tabLst>
                <a:tab pos="241300" algn="l"/>
              </a:tabLst>
            </a:pPr>
            <a:r>
              <a:rPr sz="1700" spc="-5" dirty="0">
                <a:latin typeface="Calibri"/>
                <a:cs typeface="Calibri"/>
              </a:rPr>
              <a:t>The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first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thing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 </a:t>
            </a:r>
            <a:r>
              <a:rPr sz="1700" spc="-5" dirty="0">
                <a:latin typeface="Calibri"/>
                <a:cs typeface="Calibri"/>
              </a:rPr>
              <a:t>Spark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program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-5" dirty="0">
                <a:latin typeface="Calibri"/>
                <a:cs typeface="Calibri"/>
              </a:rPr>
              <a:t> to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create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 </a:t>
            </a:r>
            <a:r>
              <a:rPr sz="1700" b="1" spc="-10" dirty="0">
                <a:latin typeface="Calibri"/>
                <a:cs typeface="Calibri"/>
              </a:rPr>
              <a:t>SparkContext </a:t>
            </a:r>
            <a:r>
              <a:rPr sz="1700" b="1" spc="-5" dirty="0">
                <a:latin typeface="Calibri"/>
                <a:cs typeface="Calibri"/>
              </a:rPr>
              <a:t>object</a:t>
            </a:r>
            <a:r>
              <a:rPr sz="1700" spc="-5" dirty="0">
                <a:latin typeface="Calibri"/>
                <a:cs typeface="Calibri"/>
              </a:rPr>
              <a:t>,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which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tells Spark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how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to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access a </a:t>
            </a:r>
            <a:r>
              <a:rPr sz="1700" spc="-25" dirty="0">
                <a:latin typeface="Calibri"/>
                <a:cs typeface="Calibri"/>
              </a:rPr>
              <a:t>cluster.</a:t>
            </a:r>
            <a:endParaRPr sz="1700">
              <a:latin typeface="Calibri"/>
              <a:cs typeface="Calibri"/>
            </a:endParaRPr>
          </a:p>
          <a:p>
            <a:pPr marL="241300" indent="-228600">
              <a:lnSpc>
                <a:spcPts val="1939"/>
              </a:lnSpc>
              <a:spcBef>
                <a:spcPts val="290"/>
              </a:spcBef>
              <a:buFont typeface="Wingdings"/>
              <a:buChar char=""/>
              <a:tabLst>
                <a:tab pos="241300" algn="l"/>
              </a:tabLst>
            </a:pPr>
            <a:r>
              <a:rPr sz="1700" spc="-5" dirty="0">
                <a:latin typeface="Calibri"/>
                <a:cs typeface="Calibri"/>
              </a:rPr>
              <a:t>When</a:t>
            </a:r>
            <a:r>
              <a:rPr sz="1700" spc="509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we</a:t>
            </a:r>
            <a:r>
              <a:rPr sz="1700" spc="5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run</a:t>
            </a:r>
            <a:r>
              <a:rPr sz="1700" spc="52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any</a:t>
            </a:r>
            <a:r>
              <a:rPr sz="1700" spc="5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spark</a:t>
            </a:r>
            <a:r>
              <a:rPr sz="1700" spc="5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application,</a:t>
            </a:r>
            <a:r>
              <a:rPr sz="1700" spc="5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the</a:t>
            </a:r>
            <a:r>
              <a:rPr sz="1700" spc="5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driver</a:t>
            </a:r>
            <a:r>
              <a:rPr sz="1700" spc="52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program</a:t>
            </a:r>
            <a:r>
              <a:rPr sz="1700" spc="5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starts,</a:t>
            </a:r>
            <a:r>
              <a:rPr sz="1700" spc="5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which</a:t>
            </a:r>
            <a:r>
              <a:rPr sz="1700" spc="5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has</a:t>
            </a:r>
            <a:r>
              <a:rPr sz="1700" spc="5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the</a:t>
            </a:r>
            <a:r>
              <a:rPr sz="1700" spc="5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main()</a:t>
            </a:r>
            <a:r>
              <a:rPr sz="1700" spc="5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function</a:t>
            </a:r>
            <a:r>
              <a:rPr sz="1700" spc="5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and</a:t>
            </a:r>
            <a:r>
              <a:rPr sz="1700" spc="5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the</a:t>
            </a:r>
            <a:endParaRPr sz="1700">
              <a:latin typeface="Calibri"/>
              <a:cs typeface="Calibri"/>
            </a:endParaRPr>
          </a:p>
          <a:p>
            <a:pPr marL="240665">
              <a:lnSpc>
                <a:spcPts val="1939"/>
              </a:lnSpc>
            </a:pPr>
            <a:r>
              <a:rPr sz="1700" spc="-10" dirty="0">
                <a:latin typeface="Calibri"/>
                <a:cs typeface="Calibri"/>
              </a:rPr>
              <a:t>SparkContext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gets initiated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here.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2924" y="4676343"/>
            <a:ext cx="10109835" cy="1138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1939"/>
              </a:lnSpc>
              <a:spcBef>
                <a:spcPts val="105"/>
              </a:spcBef>
              <a:buFont typeface="Wingdings"/>
              <a:buChar char=""/>
              <a:tabLst>
                <a:tab pos="241300" algn="l"/>
              </a:tabLst>
            </a:pPr>
            <a:r>
              <a:rPr sz="1700" spc="-5" dirty="0">
                <a:latin typeface="Calibri"/>
                <a:cs typeface="Calibri"/>
              </a:rPr>
              <a:t>Prior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to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2.0,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to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create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SparkContext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we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first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need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to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build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SparkConf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object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that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contains</a:t>
            </a:r>
            <a:r>
              <a:rPr sz="1700" spc="15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information</a:t>
            </a:r>
            <a:r>
              <a:rPr sz="1700" spc="15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about</a:t>
            </a:r>
            <a:endParaRPr sz="1700">
              <a:latin typeface="Calibri"/>
              <a:cs typeface="Calibri"/>
            </a:endParaRPr>
          </a:p>
          <a:p>
            <a:pPr marL="240665">
              <a:lnSpc>
                <a:spcPts val="1939"/>
              </a:lnSpc>
            </a:pPr>
            <a:r>
              <a:rPr sz="1700" spc="5" dirty="0">
                <a:latin typeface="Calibri"/>
                <a:cs typeface="Calibri"/>
              </a:rPr>
              <a:t>the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application.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(This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old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way</a:t>
            </a:r>
            <a:r>
              <a:rPr sz="1700" dirty="0">
                <a:latin typeface="Calibri"/>
                <a:cs typeface="Calibri"/>
              </a:rPr>
              <a:t> of doing.)</a:t>
            </a:r>
            <a:endParaRPr sz="1700">
              <a:latin typeface="Calibri"/>
              <a:cs typeface="Calibri"/>
            </a:endParaRPr>
          </a:p>
          <a:p>
            <a:pPr marL="640080" marR="3662679">
              <a:lnSpc>
                <a:spcPts val="2450"/>
              </a:lnSpc>
              <a:spcBef>
                <a:spcPts val="80"/>
              </a:spcBef>
            </a:pPr>
            <a:r>
              <a:rPr sz="1800" spc="-10" dirty="0">
                <a:latin typeface="Calibri"/>
                <a:cs typeface="Calibri"/>
              </a:rPr>
              <a:t>conf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SparkConf().setAppName(appName).setMaster(master)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 = </a:t>
            </a:r>
            <a:r>
              <a:rPr sz="1800" spc="-10" dirty="0">
                <a:latin typeface="Calibri"/>
                <a:cs typeface="Calibri"/>
              </a:rPr>
              <a:t>SparkContext(conf=conf)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79" y="106679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4"/>
                </a:lnTo>
                <a:lnTo>
                  <a:pt x="10515600" y="641604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724" y="47624"/>
            <a:ext cx="3328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Initializing</a:t>
            </a:r>
            <a:r>
              <a:rPr sz="4000" b="0" spc="-7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Spark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2075" y="2061007"/>
            <a:ext cx="4430099" cy="211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09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844" y="939545"/>
            <a:ext cx="10552430" cy="221488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8600">
              <a:lnSpc>
                <a:spcPts val="1839"/>
              </a:lnSpc>
              <a:spcBef>
                <a:spcPts val="330"/>
              </a:spcBef>
              <a:buFont typeface="Wingdings"/>
              <a:buChar char=""/>
              <a:tabLst>
                <a:tab pos="241300" algn="l"/>
              </a:tabLst>
            </a:pPr>
            <a:r>
              <a:rPr sz="1700" spc="-5" dirty="0">
                <a:latin typeface="Calibri"/>
                <a:cs typeface="Calibri"/>
              </a:rPr>
              <a:t>In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spark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2.0</a:t>
            </a:r>
            <a:r>
              <a:rPr sz="1700" spc="1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and</a:t>
            </a:r>
            <a:r>
              <a:rPr sz="1700" spc="13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onwards,</a:t>
            </a:r>
            <a:r>
              <a:rPr sz="1700" spc="1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we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can</a:t>
            </a:r>
            <a:r>
              <a:rPr sz="1700" spc="1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create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1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1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spark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object</a:t>
            </a:r>
            <a:r>
              <a:rPr sz="1700" spc="1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using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SparkSession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class.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Then</a:t>
            </a:r>
            <a:r>
              <a:rPr sz="1700" spc="1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using</a:t>
            </a:r>
            <a:r>
              <a:rPr sz="1700" spc="1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this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object</a:t>
            </a:r>
            <a:r>
              <a:rPr sz="1700" spc="1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we</a:t>
            </a:r>
            <a:r>
              <a:rPr sz="1700" spc="14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can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access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SparkContext.</a:t>
            </a:r>
            <a:endParaRPr sz="1700">
              <a:latin typeface="Calibri"/>
              <a:cs typeface="Calibri"/>
            </a:endParaRPr>
          </a:p>
          <a:p>
            <a:pPr marL="932815">
              <a:lnSpc>
                <a:spcPts val="1705"/>
              </a:lnSpc>
            </a:pPr>
            <a:r>
              <a:rPr sz="1700" spc="-10" dirty="0">
                <a:latin typeface="Calibri"/>
                <a:cs typeface="Calibri"/>
              </a:rPr>
              <a:t>from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pyspark.sql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import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SparkSession</a:t>
            </a:r>
            <a:endParaRPr sz="1700">
              <a:latin typeface="Calibri"/>
              <a:cs typeface="Calibri"/>
            </a:endParaRPr>
          </a:p>
          <a:p>
            <a:pPr marL="932815">
              <a:lnSpc>
                <a:spcPts val="1835"/>
              </a:lnSpc>
            </a:pPr>
            <a:r>
              <a:rPr sz="1700" dirty="0">
                <a:latin typeface="Calibri"/>
                <a:cs typeface="Calibri"/>
              </a:rPr>
              <a:t>spark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SparkSession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\</a:t>
            </a:r>
            <a:endParaRPr sz="1700">
              <a:latin typeface="Calibri"/>
              <a:cs typeface="Calibri"/>
            </a:endParaRPr>
          </a:p>
          <a:p>
            <a:pPr marL="1376680">
              <a:lnSpc>
                <a:spcPts val="1835"/>
              </a:lnSpc>
            </a:pPr>
            <a:r>
              <a:rPr sz="1700" spc="-5" dirty="0">
                <a:latin typeface="Calibri"/>
                <a:cs typeface="Calibri"/>
              </a:rPr>
              <a:t>.builder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\</a:t>
            </a:r>
            <a:endParaRPr sz="1700">
              <a:latin typeface="Calibri"/>
              <a:cs typeface="Calibri"/>
            </a:endParaRPr>
          </a:p>
          <a:p>
            <a:pPr marL="1376680">
              <a:lnSpc>
                <a:spcPts val="1835"/>
              </a:lnSpc>
            </a:pPr>
            <a:r>
              <a:rPr sz="1700" spc="-10" dirty="0">
                <a:latin typeface="Calibri"/>
                <a:cs typeface="Calibri"/>
              </a:rPr>
              <a:t>.master('yarn')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\</a:t>
            </a:r>
            <a:endParaRPr sz="1700">
              <a:latin typeface="Calibri"/>
              <a:cs typeface="Calibri"/>
            </a:endParaRPr>
          </a:p>
          <a:p>
            <a:pPr marL="1327785">
              <a:lnSpc>
                <a:spcPts val="1835"/>
              </a:lnSpc>
            </a:pPr>
            <a:r>
              <a:rPr sz="1700" spc="-5" dirty="0">
                <a:latin typeface="Calibri"/>
                <a:cs typeface="Calibri"/>
              </a:rPr>
              <a:t>.appName("Python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Spark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SQL </a:t>
            </a:r>
            <a:r>
              <a:rPr sz="1700" dirty="0">
                <a:latin typeface="Calibri"/>
                <a:cs typeface="Calibri"/>
              </a:rPr>
              <a:t>basic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example")</a:t>
            </a:r>
            <a:r>
              <a:rPr sz="1700" dirty="0">
                <a:latin typeface="Calibri"/>
                <a:cs typeface="Calibri"/>
              </a:rPr>
              <a:t> \</a:t>
            </a:r>
            <a:endParaRPr sz="1700">
              <a:latin typeface="Calibri"/>
              <a:cs typeface="Calibri"/>
            </a:endParaRPr>
          </a:p>
          <a:p>
            <a:pPr marL="1327785">
              <a:lnSpc>
                <a:spcPts val="1939"/>
              </a:lnSpc>
            </a:pPr>
            <a:r>
              <a:rPr sz="1700" spc="-5" dirty="0">
                <a:latin typeface="Calibri"/>
                <a:cs typeface="Calibri"/>
              </a:rPr>
              <a:t>.getOrCreate()</a:t>
            </a:r>
            <a:endParaRPr sz="1700">
              <a:latin typeface="Calibri"/>
              <a:cs typeface="Calibri"/>
            </a:endParaRPr>
          </a:p>
          <a:p>
            <a:pPr marL="340360" indent="-327660">
              <a:lnSpc>
                <a:spcPct val="100000"/>
              </a:lnSpc>
              <a:spcBef>
                <a:spcPts val="300"/>
              </a:spcBef>
              <a:buFont typeface="Wingdings"/>
              <a:buChar char=""/>
              <a:tabLst>
                <a:tab pos="339725" algn="l"/>
                <a:tab pos="340360" algn="l"/>
              </a:tabLst>
            </a:pPr>
            <a:r>
              <a:rPr sz="1700" spc="-10" dirty="0">
                <a:latin typeface="Calibri"/>
                <a:cs typeface="Calibri"/>
              </a:rPr>
              <a:t>spark.sparkContext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79" y="106679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4"/>
                </a:lnTo>
                <a:lnTo>
                  <a:pt x="10515600" y="641604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5724" y="47624"/>
            <a:ext cx="33280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Initializing</a:t>
            </a:r>
            <a:r>
              <a:rPr sz="4000" b="0" spc="-7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Spark</a:t>
            </a:r>
            <a:endParaRPr sz="4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90445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7311" y="1702307"/>
            <a:ext cx="5516880" cy="216103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877311" y="1702307"/>
            <a:ext cx="5516880" cy="216154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147955" rIns="0" bIns="0" rtlCol="0">
            <a:spAutoFit/>
          </a:bodyPr>
          <a:lstStyle/>
          <a:p>
            <a:pPr marL="1343660" marR="1336675" algn="ctr">
              <a:lnSpc>
                <a:spcPts val="4750"/>
              </a:lnSpc>
              <a:spcBef>
                <a:spcPts val="1165"/>
              </a:spcBef>
            </a:pP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4400" spc="-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4400" spc="-7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od</a:t>
            </a:r>
            <a:r>
              <a:rPr sz="44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ction  </a:t>
            </a:r>
            <a:r>
              <a:rPr sz="4400" spc="-19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endParaRPr sz="4400">
              <a:latin typeface="Calibri"/>
              <a:cs typeface="Calibri"/>
            </a:endParaRPr>
          </a:p>
          <a:p>
            <a:pPr algn="ctr">
              <a:lnSpc>
                <a:spcPts val="4685"/>
              </a:lnSpc>
            </a:pPr>
            <a:r>
              <a:rPr sz="4400" spc="-5" dirty="0">
                <a:solidFill>
                  <a:srgbClr val="FFFFFF"/>
                </a:solidFill>
                <a:latin typeface="Calibri"/>
                <a:cs typeface="Calibri"/>
              </a:rPr>
              <a:t>Spark</a:t>
            </a:r>
            <a:r>
              <a:rPr sz="4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endParaRPr sz="4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5238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10087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Calibri Light"/>
                <a:cs typeface="Calibri Light"/>
              </a:rPr>
              <a:t>SparkSession</a:t>
            </a:r>
            <a:r>
              <a:rPr sz="4000" b="0" spc="-5" dirty="0">
                <a:latin typeface="Calibri Light"/>
                <a:cs typeface="Calibri Light"/>
              </a:rPr>
              <a:t> :</a:t>
            </a:r>
            <a:r>
              <a:rPr sz="4000" b="0" spc="-2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The </a:t>
            </a:r>
            <a:r>
              <a:rPr sz="4000" b="0" spc="-10" dirty="0">
                <a:latin typeface="Calibri Light"/>
                <a:cs typeface="Calibri Light"/>
              </a:rPr>
              <a:t>Entry</a:t>
            </a:r>
            <a:r>
              <a:rPr sz="4000" b="0" spc="-25" dirty="0">
                <a:latin typeface="Calibri Light"/>
                <a:cs typeface="Calibri Light"/>
              </a:rPr>
              <a:t> </a:t>
            </a:r>
            <a:r>
              <a:rPr sz="4000" b="0" spc="-10" dirty="0">
                <a:latin typeface="Calibri Light"/>
                <a:cs typeface="Calibri Light"/>
              </a:rPr>
              <a:t>point</a:t>
            </a:r>
            <a:r>
              <a:rPr sz="4000" b="0" spc="-2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Spark</a:t>
            </a:r>
            <a:r>
              <a:rPr sz="4000" b="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2.0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25" dirty="0">
                <a:latin typeface="Calibri Light"/>
                <a:cs typeface="Calibri Light"/>
              </a:rPr>
              <a:t>Onwards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4104" y="829183"/>
            <a:ext cx="10921365" cy="3162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In </a:t>
            </a:r>
            <a:r>
              <a:rPr sz="1800" spc="-5" dirty="0">
                <a:latin typeface="Calibri"/>
                <a:cs typeface="Calibri"/>
              </a:rPr>
              <a:t>Spark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2.0,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SparkSession(spark)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RDD,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DataFrame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all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functionalities.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Prior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2.0, </a:t>
            </a:r>
            <a:r>
              <a:rPr sz="1800" spc="-10" dirty="0">
                <a:latin typeface="Calibri"/>
                <a:cs typeface="Calibri"/>
              </a:rPr>
              <a:t>SparkContext(sc)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entry point.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b="1" spc="-10" dirty="0">
                <a:latin typeface="Calibri"/>
                <a:cs typeface="Calibri"/>
              </a:rPr>
              <a:t>SparkContext: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</a:t>
            </a:r>
            <a:r>
              <a:rPr sz="1800" spc="-5" dirty="0">
                <a:latin typeface="Calibri"/>
                <a:cs typeface="Calibri"/>
              </a:rPr>
              <a:t> 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RDD,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Accumulators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broadcast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(&lt;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 </a:t>
            </a:r>
            <a:r>
              <a:rPr sz="1800" dirty="0">
                <a:latin typeface="Calibri"/>
                <a:cs typeface="Calibri"/>
              </a:rPr>
              <a:t>2.0).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SQLContext: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initializing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functionalities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Spark SQL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(&lt;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spark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2.0).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HiveContext: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Super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SQLContext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(&lt;</a:t>
            </a:r>
            <a:r>
              <a:rPr sz="1800" dirty="0">
                <a:latin typeface="Calibri"/>
                <a:cs typeface="Calibri"/>
              </a:rPr>
              <a:t> spark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2.0).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Almost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available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SparkContext,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SQLContext,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HiveContext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available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SparkSession.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spc="-10" dirty="0">
                <a:latin typeface="Calibri"/>
                <a:cs typeface="Calibri"/>
              </a:rPr>
              <a:t>Default,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 Shell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“spark”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SparkSession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(Spark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2.x).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“sc”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created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spark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1.x.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While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real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 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manually.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alibri"/>
              <a:cs typeface="Calibri"/>
            </a:endParaRPr>
          </a:p>
          <a:p>
            <a:pPr marL="283273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Prior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2.0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6604" y="4012691"/>
            <a:ext cx="2270760" cy="1905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46604" y="4012691"/>
            <a:ext cx="2270760" cy="190500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412750" marR="406400" algn="ctr">
              <a:lnSpc>
                <a:spcPct val="100000"/>
              </a:lnSpc>
            </a:pPr>
            <a:r>
              <a:rPr sz="2100" spc="-5" dirty="0">
                <a:latin typeface="Calibri"/>
                <a:cs typeface="Calibri"/>
              </a:rPr>
              <a:t>SparkCo</a:t>
            </a:r>
            <a:r>
              <a:rPr sz="2100" spc="-30" dirty="0">
                <a:latin typeface="Calibri"/>
                <a:cs typeface="Calibri"/>
              </a:rPr>
              <a:t>n</a:t>
            </a:r>
            <a:r>
              <a:rPr sz="2100" spc="-20" dirty="0">
                <a:latin typeface="Calibri"/>
                <a:cs typeface="Calibri"/>
              </a:rPr>
              <a:t>t</a:t>
            </a:r>
            <a:r>
              <a:rPr sz="2100" spc="-40" dirty="0">
                <a:latin typeface="Calibri"/>
                <a:cs typeface="Calibri"/>
              </a:rPr>
              <a:t>e</a:t>
            </a:r>
            <a:r>
              <a:rPr sz="2100" spc="-5" dirty="0">
                <a:latin typeface="Calibri"/>
                <a:cs typeface="Calibri"/>
              </a:rPr>
              <a:t>xt  </a:t>
            </a:r>
            <a:r>
              <a:rPr sz="2100" spc="-15" dirty="0">
                <a:latin typeface="Calibri"/>
                <a:cs typeface="Calibri"/>
              </a:rPr>
              <a:t>SQLContext 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HiveContext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11267" y="4312920"/>
            <a:ext cx="4422775" cy="1137285"/>
            <a:chOff x="4811267" y="4312920"/>
            <a:chExt cx="4422775" cy="1137285"/>
          </a:xfrm>
        </p:grpSpPr>
        <p:sp>
          <p:nvSpPr>
            <p:cNvPr id="8" name="object 8"/>
            <p:cNvSpPr/>
            <p:nvPr/>
          </p:nvSpPr>
          <p:spPr>
            <a:xfrm>
              <a:off x="4817363" y="4696968"/>
              <a:ext cx="1452880" cy="367665"/>
            </a:xfrm>
            <a:custGeom>
              <a:avLst/>
              <a:gdLst/>
              <a:ahLst/>
              <a:cxnLst/>
              <a:rect l="l" t="t" r="r" b="b"/>
              <a:pathLst>
                <a:path w="1452879" h="367664">
                  <a:moveTo>
                    <a:pt x="1268730" y="0"/>
                  </a:moveTo>
                  <a:lnTo>
                    <a:pt x="1268730" y="91820"/>
                  </a:lnTo>
                  <a:lnTo>
                    <a:pt x="0" y="91820"/>
                  </a:lnTo>
                  <a:lnTo>
                    <a:pt x="0" y="275462"/>
                  </a:lnTo>
                  <a:lnTo>
                    <a:pt x="1268730" y="275462"/>
                  </a:lnTo>
                  <a:lnTo>
                    <a:pt x="1268730" y="367283"/>
                  </a:lnTo>
                  <a:lnTo>
                    <a:pt x="1452372" y="183641"/>
                  </a:lnTo>
                  <a:lnTo>
                    <a:pt x="126873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17363" y="4696968"/>
              <a:ext cx="1452880" cy="367665"/>
            </a:xfrm>
            <a:custGeom>
              <a:avLst/>
              <a:gdLst/>
              <a:ahLst/>
              <a:cxnLst/>
              <a:rect l="l" t="t" r="r" b="b"/>
              <a:pathLst>
                <a:path w="1452879" h="367664">
                  <a:moveTo>
                    <a:pt x="0" y="91820"/>
                  </a:moveTo>
                  <a:lnTo>
                    <a:pt x="1268730" y="91820"/>
                  </a:lnTo>
                  <a:lnTo>
                    <a:pt x="1268730" y="0"/>
                  </a:lnTo>
                  <a:lnTo>
                    <a:pt x="1452372" y="183641"/>
                  </a:lnTo>
                  <a:lnTo>
                    <a:pt x="1268730" y="367283"/>
                  </a:lnTo>
                  <a:lnTo>
                    <a:pt x="1268730" y="275462"/>
                  </a:lnTo>
                  <a:lnTo>
                    <a:pt x="0" y="275462"/>
                  </a:lnTo>
                  <a:lnTo>
                    <a:pt x="0" y="9182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70497" y="4322826"/>
              <a:ext cx="2954020" cy="1117600"/>
            </a:xfrm>
            <a:custGeom>
              <a:avLst/>
              <a:gdLst/>
              <a:ahLst/>
              <a:cxnLst/>
              <a:rect l="l" t="t" r="r" b="b"/>
              <a:pathLst>
                <a:path w="2954020" h="1117600">
                  <a:moveTo>
                    <a:pt x="2767329" y="0"/>
                  </a:moveTo>
                  <a:lnTo>
                    <a:pt x="186181" y="0"/>
                  </a:lnTo>
                  <a:lnTo>
                    <a:pt x="136671" y="6647"/>
                  </a:lnTo>
                  <a:lnTo>
                    <a:pt x="92192" y="25409"/>
                  </a:lnTo>
                  <a:lnTo>
                    <a:pt x="54514" y="54514"/>
                  </a:lnTo>
                  <a:lnTo>
                    <a:pt x="25409" y="92192"/>
                  </a:lnTo>
                  <a:lnTo>
                    <a:pt x="6647" y="136671"/>
                  </a:lnTo>
                  <a:lnTo>
                    <a:pt x="0" y="186181"/>
                  </a:lnTo>
                  <a:lnTo>
                    <a:pt x="0" y="930910"/>
                  </a:lnTo>
                  <a:lnTo>
                    <a:pt x="6647" y="980420"/>
                  </a:lnTo>
                  <a:lnTo>
                    <a:pt x="25409" y="1024899"/>
                  </a:lnTo>
                  <a:lnTo>
                    <a:pt x="54514" y="1062577"/>
                  </a:lnTo>
                  <a:lnTo>
                    <a:pt x="92192" y="1091682"/>
                  </a:lnTo>
                  <a:lnTo>
                    <a:pt x="136671" y="1110444"/>
                  </a:lnTo>
                  <a:lnTo>
                    <a:pt x="186181" y="1117092"/>
                  </a:lnTo>
                  <a:lnTo>
                    <a:pt x="2767329" y="1117092"/>
                  </a:lnTo>
                  <a:lnTo>
                    <a:pt x="2816840" y="1110444"/>
                  </a:lnTo>
                  <a:lnTo>
                    <a:pt x="2861319" y="1091682"/>
                  </a:lnTo>
                  <a:lnTo>
                    <a:pt x="2898997" y="1062577"/>
                  </a:lnTo>
                  <a:lnTo>
                    <a:pt x="2928102" y="1024899"/>
                  </a:lnTo>
                  <a:lnTo>
                    <a:pt x="2946864" y="980420"/>
                  </a:lnTo>
                  <a:lnTo>
                    <a:pt x="2953511" y="930910"/>
                  </a:lnTo>
                  <a:lnTo>
                    <a:pt x="2953511" y="186181"/>
                  </a:lnTo>
                  <a:lnTo>
                    <a:pt x="2946864" y="136671"/>
                  </a:lnTo>
                  <a:lnTo>
                    <a:pt x="2928102" y="92192"/>
                  </a:lnTo>
                  <a:lnTo>
                    <a:pt x="2898997" y="54514"/>
                  </a:lnTo>
                  <a:lnTo>
                    <a:pt x="2861319" y="25409"/>
                  </a:lnTo>
                  <a:lnTo>
                    <a:pt x="2816840" y="6647"/>
                  </a:lnTo>
                  <a:lnTo>
                    <a:pt x="2767329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70497" y="4322826"/>
              <a:ext cx="2954020" cy="1117600"/>
            </a:xfrm>
            <a:custGeom>
              <a:avLst/>
              <a:gdLst/>
              <a:ahLst/>
              <a:cxnLst/>
              <a:rect l="l" t="t" r="r" b="b"/>
              <a:pathLst>
                <a:path w="2954020" h="1117600">
                  <a:moveTo>
                    <a:pt x="0" y="186181"/>
                  </a:moveTo>
                  <a:lnTo>
                    <a:pt x="6647" y="136671"/>
                  </a:lnTo>
                  <a:lnTo>
                    <a:pt x="25409" y="92192"/>
                  </a:lnTo>
                  <a:lnTo>
                    <a:pt x="54514" y="54514"/>
                  </a:lnTo>
                  <a:lnTo>
                    <a:pt x="92192" y="25409"/>
                  </a:lnTo>
                  <a:lnTo>
                    <a:pt x="136671" y="6647"/>
                  </a:lnTo>
                  <a:lnTo>
                    <a:pt x="186181" y="0"/>
                  </a:lnTo>
                  <a:lnTo>
                    <a:pt x="2767329" y="0"/>
                  </a:lnTo>
                  <a:lnTo>
                    <a:pt x="2816840" y="6647"/>
                  </a:lnTo>
                  <a:lnTo>
                    <a:pt x="2861319" y="25409"/>
                  </a:lnTo>
                  <a:lnTo>
                    <a:pt x="2898997" y="54514"/>
                  </a:lnTo>
                  <a:lnTo>
                    <a:pt x="2928102" y="92192"/>
                  </a:lnTo>
                  <a:lnTo>
                    <a:pt x="2946864" y="136671"/>
                  </a:lnTo>
                  <a:lnTo>
                    <a:pt x="2953511" y="186181"/>
                  </a:lnTo>
                  <a:lnTo>
                    <a:pt x="2953511" y="930910"/>
                  </a:lnTo>
                  <a:lnTo>
                    <a:pt x="2946864" y="980420"/>
                  </a:lnTo>
                  <a:lnTo>
                    <a:pt x="2928102" y="1024899"/>
                  </a:lnTo>
                  <a:lnTo>
                    <a:pt x="2898997" y="1062577"/>
                  </a:lnTo>
                  <a:lnTo>
                    <a:pt x="2861319" y="1091682"/>
                  </a:lnTo>
                  <a:lnTo>
                    <a:pt x="2816840" y="1110444"/>
                  </a:lnTo>
                  <a:lnTo>
                    <a:pt x="2767329" y="1117092"/>
                  </a:lnTo>
                  <a:lnTo>
                    <a:pt x="186181" y="1117092"/>
                  </a:lnTo>
                  <a:lnTo>
                    <a:pt x="136671" y="1110444"/>
                  </a:lnTo>
                  <a:lnTo>
                    <a:pt x="92192" y="1091682"/>
                  </a:lnTo>
                  <a:lnTo>
                    <a:pt x="54514" y="1062577"/>
                  </a:lnTo>
                  <a:lnTo>
                    <a:pt x="25409" y="1024899"/>
                  </a:lnTo>
                  <a:lnTo>
                    <a:pt x="6647" y="980420"/>
                  </a:lnTo>
                  <a:lnTo>
                    <a:pt x="0" y="930910"/>
                  </a:lnTo>
                  <a:lnTo>
                    <a:pt x="0" y="186181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581647" y="4460494"/>
            <a:ext cx="2330450" cy="811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FFFFFF"/>
                </a:solidFill>
                <a:latin typeface="Calibri"/>
                <a:cs typeface="Calibri"/>
              </a:rPr>
              <a:t>SparkSession</a:t>
            </a:r>
            <a:endParaRPr sz="25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  <a:spcBef>
                <a:spcPts val="70"/>
              </a:spcBef>
            </a:pP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(Also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3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sz="13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old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classes</a:t>
            </a:r>
            <a:r>
              <a:rPr sz="13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13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not </a:t>
            </a:r>
            <a:r>
              <a:rPr sz="1300" spc="-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recommended</a:t>
            </a:r>
            <a:r>
              <a:rPr sz="13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3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alibri"/>
                <a:cs typeface="Calibri"/>
              </a:rPr>
              <a:t>use)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41311" y="4031995"/>
            <a:ext cx="159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2.0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Onwards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7684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102044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Spark</a:t>
            </a:r>
            <a:r>
              <a:rPr sz="4000" b="0" spc="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Session</a:t>
            </a:r>
            <a:r>
              <a:rPr sz="4000" b="0" spc="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:</a:t>
            </a:r>
            <a:r>
              <a:rPr sz="4000" b="0" spc="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The</a:t>
            </a:r>
            <a:r>
              <a:rPr sz="4000" b="0" dirty="0">
                <a:latin typeface="Calibri Light"/>
                <a:cs typeface="Calibri Light"/>
              </a:rPr>
              <a:t> </a:t>
            </a:r>
            <a:r>
              <a:rPr sz="4000" b="0" spc="-10" dirty="0">
                <a:latin typeface="Calibri Light"/>
                <a:cs typeface="Calibri Light"/>
              </a:rPr>
              <a:t>Entry</a:t>
            </a:r>
            <a:r>
              <a:rPr sz="4000" b="0" spc="-20" dirty="0">
                <a:latin typeface="Calibri Light"/>
                <a:cs typeface="Calibri Light"/>
              </a:rPr>
              <a:t> </a:t>
            </a:r>
            <a:r>
              <a:rPr sz="4000" b="0" spc="-10" dirty="0">
                <a:latin typeface="Calibri Light"/>
                <a:cs typeface="Calibri Light"/>
              </a:rPr>
              <a:t>point</a:t>
            </a:r>
            <a:r>
              <a:rPr sz="4000" b="0" spc="-2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Spark</a:t>
            </a:r>
            <a:r>
              <a:rPr sz="4000" b="0" spc="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2.0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25" dirty="0">
                <a:latin typeface="Calibri Light"/>
                <a:cs typeface="Calibri Light"/>
              </a:rPr>
              <a:t>Onwards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6455" y="1781555"/>
            <a:ext cx="1995170" cy="60515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8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House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71346" y="3331209"/>
            <a:ext cx="2161540" cy="831215"/>
            <a:chOff x="1371346" y="3331209"/>
            <a:chExt cx="2161540" cy="831215"/>
          </a:xfrm>
        </p:grpSpPr>
        <p:sp>
          <p:nvSpPr>
            <p:cNvPr id="6" name="object 6"/>
            <p:cNvSpPr/>
            <p:nvPr/>
          </p:nvSpPr>
          <p:spPr>
            <a:xfrm>
              <a:off x="1377696" y="3337559"/>
              <a:ext cx="2148840" cy="818515"/>
            </a:xfrm>
            <a:custGeom>
              <a:avLst/>
              <a:gdLst/>
              <a:ahLst/>
              <a:cxnLst/>
              <a:rect l="l" t="t" r="r" b="b"/>
              <a:pathLst>
                <a:path w="2148840" h="818514">
                  <a:moveTo>
                    <a:pt x="2012441" y="0"/>
                  </a:moveTo>
                  <a:lnTo>
                    <a:pt x="136397" y="0"/>
                  </a:lnTo>
                  <a:lnTo>
                    <a:pt x="93293" y="6955"/>
                  </a:lnTo>
                  <a:lnTo>
                    <a:pt x="55851" y="26322"/>
                  </a:lnTo>
                  <a:lnTo>
                    <a:pt x="26322" y="55851"/>
                  </a:lnTo>
                  <a:lnTo>
                    <a:pt x="6955" y="93293"/>
                  </a:lnTo>
                  <a:lnTo>
                    <a:pt x="0" y="136398"/>
                  </a:lnTo>
                  <a:lnTo>
                    <a:pt x="0" y="681989"/>
                  </a:lnTo>
                  <a:lnTo>
                    <a:pt x="6955" y="725094"/>
                  </a:lnTo>
                  <a:lnTo>
                    <a:pt x="26322" y="762536"/>
                  </a:lnTo>
                  <a:lnTo>
                    <a:pt x="55851" y="792065"/>
                  </a:lnTo>
                  <a:lnTo>
                    <a:pt x="93293" y="811432"/>
                  </a:lnTo>
                  <a:lnTo>
                    <a:pt x="136397" y="818388"/>
                  </a:lnTo>
                  <a:lnTo>
                    <a:pt x="2012441" y="818388"/>
                  </a:lnTo>
                  <a:lnTo>
                    <a:pt x="2055546" y="811432"/>
                  </a:lnTo>
                  <a:lnTo>
                    <a:pt x="2092988" y="792065"/>
                  </a:lnTo>
                  <a:lnTo>
                    <a:pt x="2122517" y="762536"/>
                  </a:lnTo>
                  <a:lnTo>
                    <a:pt x="2141884" y="725094"/>
                  </a:lnTo>
                  <a:lnTo>
                    <a:pt x="2148840" y="681989"/>
                  </a:lnTo>
                  <a:lnTo>
                    <a:pt x="2148840" y="136398"/>
                  </a:lnTo>
                  <a:lnTo>
                    <a:pt x="2141884" y="93293"/>
                  </a:lnTo>
                  <a:lnTo>
                    <a:pt x="2122517" y="55851"/>
                  </a:lnTo>
                  <a:lnTo>
                    <a:pt x="2092988" y="26322"/>
                  </a:lnTo>
                  <a:lnTo>
                    <a:pt x="2055546" y="6955"/>
                  </a:lnTo>
                  <a:lnTo>
                    <a:pt x="201244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77696" y="3337559"/>
              <a:ext cx="2148840" cy="818515"/>
            </a:xfrm>
            <a:custGeom>
              <a:avLst/>
              <a:gdLst/>
              <a:ahLst/>
              <a:cxnLst/>
              <a:rect l="l" t="t" r="r" b="b"/>
              <a:pathLst>
                <a:path w="2148840" h="818514">
                  <a:moveTo>
                    <a:pt x="0" y="136398"/>
                  </a:moveTo>
                  <a:lnTo>
                    <a:pt x="6955" y="93293"/>
                  </a:lnTo>
                  <a:lnTo>
                    <a:pt x="26322" y="55851"/>
                  </a:lnTo>
                  <a:lnTo>
                    <a:pt x="55851" y="26322"/>
                  </a:lnTo>
                  <a:lnTo>
                    <a:pt x="93293" y="6955"/>
                  </a:lnTo>
                  <a:lnTo>
                    <a:pt x="136397" y="0"/>
                  </a:lnTo>
                  <a:lnTo>
                    <a:pt x="2012441" y="0"/>
                  </a:lnTo>
                  <a:lnTo>
                    <a:pt x="2055546" y="6955"/>
                  </a:lnTo>
                  <a:lnTo>
                    <a:pt x="2092988" y="26322"/>
                  </a:lnTo>
                  <a:lnTo>
                    <a:pt x="2122517" y="55851"/>
                  </a:lnTo>
                  <a:lnTo>
                    <a:pt x="2141884" y="93293"/>
                  </a:lnTo>
                  <a:lnTo>
                    <a:pt x="2148840" y="136398"/>
                  </a:lnTo>
                  <a:lnTo>
                    <a:pt x="2148840" y="681989"/>
                  </a:lnTo>
                  <a:lnTo>
                    <a:pt x="2141884" y="725094"/>
                  </a:lnTo>
                  <a:lnTo>
                    <a:pt x="2122517" y="762536"/>
                  </a:lnTo>
                  <a:lnTo>
                    <a:pt x="2092988" y="792065"/>
                  </a:lnTo>
                  <a:lnTo>
                    <a:pt x="2055546" y="811432"/>
                  </a:lnTo>
                  <a:lnTo>
                    <a:pt x="2012441" y="818388"/>
                  </a:lnTo>
                  <a:lnTo>
                    <a:pt x="136397" y="818388"/>
                  </a:lnTo>
                  <a:lnTo>
                    <a:pt x="93293" y="811432"/>
                  </a:lnTo>
                  <a:lnTo>
                    <a:pt x="55851" y="792065"/>
                  </a:lnTo>
                  <a:lnTo>
                    <a:pt x="26322" y="762536"/>
                  </a:lnTo>
                  <a:lnTo>
                    <a:pt x="6955" y="725094"/>
                  </a:lnTo>
                  <a:lnTo>
                    <a:pt x="0" y="681989"/>
                  </a:lnTo>
                  <a:lnTo>
                    <a:pt x="0" y="13639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70913" y="3582416"/>
            <a:ext cx="962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My</a:t>
            </a:r>
            <a:r>
              <a:rPr sz="1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House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48305" y="2386583"/>
            <a:ext cx="1245235" cy="955040"/>
          </a:xfrm>
          <a:custGeom>
            <a:avLst/>
            <a:gdLst/>
            <a:ahLst/>
            <a:cxnLst/>
            <a:rect l="l" t="t" r="r" b="b"/>
            <a:pathLst>
              <a:path w="1245235" h="955039">
                <a:moveTo>
                  <a:pt x="1180386" y="41269"/>
                </a:moveTo>
                <a:lnTo>
                  <a:pt x="0" y="945006"/>
                </a:lnTo>
                <a:lnTo>
                  <a:pt x="7619" y="955039"/>
                </a:lnTo>
                <a:lnTo>
                  <a:pt x="1188146" y="51417"/>
                </a:lnTo>
                <a:lnTo>
                  <a:pt x="1180386" y="41269"/>
                </a:lnTo>
                <a:close/>
              </a:path>
              <a:path w="1245235" h="955039">
                <a:moveTo>
                  <a:pt x="1228380" y="33527"/>
                </a:moveTo>
                <a:lnTo>
                  <a:pt x="1190497" y="33527"/>
                </a:lnTo>
                <a:lnTo>
                  <a:pt x="1198245" y="43687"/>
                </a:lnTo>
                <a:lnTo>
                  <a:pt x="1188146" y="51417"/>
                </a:lnTo>
                <a:lnTo>
                  <a:pt x="1207389" y="76580"/>
                </a:lnTo>
                <a:lnTo>
                  <a:pt x="1228380" y="33527"/>
                </a:lnTo>
                <a:close/>
              </a:path>
              <a:path w="1245235" h="955039">
                <a:moveTo>
                  <a:pt x="1190497" y="33527"/>
                </a:moveTo>
                <a:lnTo>
                  <a:pt x="1180386" y="41269"/>
                </a:lnTo>
                <a:lnTo>
                  <a:pt x="1188146" y="51417"/>
                </a:lnTo>
                <a:lnTo>
                  <a:pt x="1198245" y="43687"/>
                </a:lnTo>
                <a:lnTo>
                  <a:pt x="1190497" y="33527"/>
                </a:lnTo>
                <a:close/>
              </a:path>
              <a:path w="1245235" h="955039">
                <a:moveTo>
                  <a:pt x="1244727" y="0"/>
                </a:moveTo>
                <a:lnTo>
                  <a:pt x="1161160" y="16128"/>
                </a:lnTo>
                <a:lnTo>
                  <a:pt x="1180386" y="41269"/>
                </a:lnTo>
                <a:lnTo>
                  <a:pt x="1190497" y="33527"/>
                </a:lnTo>
                <a:lnTo>
                  <a:pt x="1228380" y="33527"/>
                </a:lnTo>
                <a:lnTo>
                  <a:pt x="124472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4173982" y="3319017"/>
            <a:ext cx="1960880" cy="820419"/>
            <a:chOff x="4173982" y="3319017"/>
            <a:chExt cx="1960880" cy="820419"/>
          </a:xfrm>
        </p:grpSpPr>
        <p:sp>
          <p:nvSpPr>
            <p:cNvPr id="11" name="object 11"/>
            <p:cNvSpPr/>
            <p:nvPr/>
          </p:nvSpPr>
          <p:spPr>
            <a:xfrm>
              <a:off x="4180332" y="3325367"/>
              <a:ext cx="1948180" cy="807720"/>
            </a:xfrm>
            <a:custGeom>
              <a:avLst/>
              <a:gdLst/>
              <a:ahLst/>
              <a:cxnLst/>
              <a:rect l="l" t="t" r="r" b="b"/>
              <a:pathLst>
                <a:path w="1948179" h="807720">
                  <a:moveTo>
                    <a:pt x="1813052" y="0"/>
                  </a:moveTo>
                  <a:lnTo>
                    <a:pt x="134619" y="0"/>
                  </a:lnTo>
                  <a:lnTo>
                    <a:pt x="92090" y="6868"/>
                  </a:lnTo>
                  <a:lnTo>
                    <a:pt x="55138" y="25989"/>
                  </a:lnTo>
                  <a:lnTo>
                    <a:pt x="25989" y="55138"/>
                  </a:lnTo>
                  <a:lnTo>
                    <a:pt x="6868" y="92090"/>
                  </a:lnTo>
                  <a:lnTo>
                    <a:pt x="0" y="134620"/>
                  </a:lnTo>
                  <a:lnTo>
                    <a:pt x="0" y="673100"/>
                  </a:lnTo>
                  <a:lnTo>
                    <a:pt x="6868" y="715629"/>
                  </a:lnTo>
                  <a:lnTo>
                    <a:pt x="25989" y="752581"/>
                  </a:lnTo>
                  <a:lnTo>
                    <a:pt x="55138" y="781730"/>
                  </a:lnTo>
                  <a:lnTo>
                    <a:pt x="92090" y="800851"/>
                  </a:lnTo>
                  <a:lnTo>
                    <a:pt x="134619" y="807720"/>
                  </a:lnTo>
                  <a:lnTo>
                    <a:pt x="1813052" y="807720"/>
                  </a:lnTo>
                  <a:lnTo>
                    <a:pt x="1855581" y="800851"/>
                  </a:lnTo>
                  <a:lnTo>
                    <a:pt x="1892533" y="781730"/>
                  </a:lnTo>
                  <a:lnTo>
                    <a:pt x="1921682" y="752581"/>
                  </a:lnTo>
                  <a:lnTo>
                    <a:pt x="1940803" y="715629"/>
                  </a:lnTo>
                  <a:lnTo>
                    <a:pt x="1947671" y="673100"/>
                  </a:lnTo>
                  <a:lnTo>
                    <a:pt x="1947671" y="134620"/>
                  </a:lnTo>
                  <a:lnTo>
                    <a:pt x="1940803" y="92090"/>
                  </a:lnTo>
                  <a:lnTo>
                    <a:pt x="1921682" y="55138"/>
                  </a:lnTo>
                  <a:lnTo>
                    <a:pt x="1892533" y="25989"/>
                  </a:lnTo>
                  <a:lnTo>
                    <a:pt x="1855581" y="6868"/>
                  </a:lnTo>
                  <a:lnTo>
                    <a:pt x="181305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80332" y="3325367"/>
              <a:ext cx="1948180" cy="807720"/>
            </a:xfrm>
            <a:custGeom>
              <a:avLst/>
              <a:gdLst/>
              <a:ahLst/>
              <a:cxnLst/>
              <a:rect l="l" t="t" r="r" b="b"/>
              <a:pathLst>
                <a:path w="1948179" h="807720">
                  <a:moveTo>
                    <a:pt x="0" y="134620"/>
                  </a:moveTo>
                  <a:lnTo>
                    <a:pt x="6868" y="92090"/>
                  </a:lnTo>
                  <a:lnTo>
                    <a:pt x="25989" y="55138"/>
                  </a:lnTo>
                  <a:lnTo>
                    <a:pt x="55138" y="25989"/>
                  </a:lnTo>
                  <a:lnTo>
                    <a:pt x="92090" y="6868"/>
                  </a:lnTo>
                  <a:lnTo>
                    <a:pt x="134619" y="0"/>
                  </a:lnTo>
                  <a:lnTo>
                    <a:pt x="1813052" y="0"/>
                  </a:lnTo>
                  <a:lnTo>
                    <a:pt x="1855581" y="6868"/>
                  </a:lnTo>
                  <a:lnTo>
                    <a:pt x="1892533" y="25989"/>
                  </a:lnTo>
                  <a:lnTo>
                    <a:pt x="1921682" y="55138"/>
                  </a:lnTo>
                  <a:lnTo>
                    <a:pt x="1940803" y="92090"/>
                  </a:lnTo>
                  <a:lnTo>
                    <a:pt x="1947671" y="134620"/>
                  </a:lnTo>
                  <a:lnTo>
                    <a:pt x="1947671" y="673100"/>
                  </a:lnTo>
                  <a:lnTo>
                    <a:pt x="1940803" y="715629"/>
                  </a:lnTo>
                  <a:lnTo>
                    <a:pt x="1921682" y="752581"/>
                  </a:lnTo>
                  <a:lnTo>
                    <a:pt x="1892533" y="781730"/>
                  </a:lnTo>
                  <a:lnTo>
                    <a:pt x="1855581" y="800851"/>
                  </a:lnTo>
                  <a:lnTo>
                    <a:pt x="1813052" y="807720"/>
                  </a:lnTo>
                  <a:lnTo>
                    <a:pt x="134619" y="807720"/>
                  </a:lnTo>
                  <a:lnTo>
                    <a:pt x="92090" y="800851"/>
                  </a:lnTo>
                  <a:lnTo>
                    <a:pt x="55138" y="781730"/>
                  </a:lnTo>
                  <a:lnTo>
                    <a:pt x="25989" y="752581"/>
                  </a:lnTo>
                  <a:lnTo>
                    <a:pt x="6868" y="715629"/>
                  </a:lnTo>
                  <a:lnTo>
                    <a:pt x="0" y="673100"/>
                  </a:lnTo>
                  <a:lnTo>
                    <a:pt x="0" y="13462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349877" y="3564382"/>
            <a:ext cx="1605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My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Friend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House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80332" y="2386583"/>
            <a:ext cx="978535" cy="942975"/>
          </a:xfrm>
          <a:custGeom>
            <a:avLst/>
            <a:gdLst/>
            <a:ahLst/>
            <a:cxnLst/>
            <a:rect l="l" t="t" r="r" b="b"/>
            <a:pathLst>
              <a:path w="978535" h="942975">
                <a:moveTo>
                  <a:pt x="59263" y="48263"/>
                </a:moveTo>
                <a:lnTo>
                  <a:pt x="50418" y="57448"/>
                </a:lnTo>
                <a:lnTo>
                  <a:pt x="969390" y="942720"/>
                </a:lnTo>
                <a:lnTo>
                  <a:pt x="978153" y="933576"/>
                </a:lnTo>
                <a:lnTo>
                  <a:pt x="59263" y="48263"/>
                </a:lnTo>
                <a:close/>
              </a:path>
              <a:path w="978535" h="942975">
                <a:moveTo>
                  <a:pt x="0" y="0"/>
                </a:moveTo>
                <a:lnTo>
                  <a:pt x="28447" y="80263"/>
                </a:lnTo>
                <a:lnTo>
                  <a:pt x="50418" y="57448"/>
                </a:lnTo>
                <a:lnTo>
                  <a:pt x="41275" y="48640"/>
                </a:lnTo>
                <a:lnTo>
                  <a:pt x="50164" y="39496"/>
                </a:lnTo>
                <a:lnTo>
                  <a:pt x="67705" y="39496"/>
                </a:lnTo>
                <a:lnTo>
                  <a:pt x="81279" y="25400"/>
                </a:lnTo>
                <a:lnTo>
                  <a:pt x="0" y="0"/>
                </a:lnTo>
                <a:close/>
              </a:path>
              <a:path w="978535" h="942975">
                <a:moveTo>
                  <a:pt x="50164" y="39496"/>
                </a:moveTo>
                <a:lnTo>
                  <a:pt x="41275" y="48640"/>
                </a:lnTo>
                <a:lnTo>
                  <a:pt x="50418" y="57448"/>
                </a:lnTo>
                <a:lnTo>
                  <a:pt x="59263" y="48263"/>
                </a:lnTo>
                <a:lnTo>
                  <a:pt x="50164" y="39496"/>
                </a:lnTo>
                <a:close/>
              </a:path>
              <a:path w="978535" h="942975">
                <a:moveTo>
                  <a:pt x="67705" y="39496"/>
                </a:moveTo>
                <a:lnTo>
                  <a:pt x="50164" y="39496"/>
                </a:lnTo>
                <a:lnTo>
                  <a:pt x="59263" y="48263"/>
                </a:lnTo>
                <a:lnTo>
                  <a:pt x="67705" y="3949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16582" y="4151121"/>
            <a:ext cx="638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Object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39461" y="4102049"/>
            <a:ext cx="638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Obje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55719" y="2742691"/>
            <a:ext cx="803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Instance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91861" y="1845386"/>
            <a:ext cx="4876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68768" y="1781555"/>
            <a:ext cx="1996439" cy="60515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150495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18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SparkSession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662418" y="3319017"/>
            <a:ext cx="2163445" cy="831215"/>
            <a:chOff x="7662418" y="3319017"/>
            <a:chExt cx="2163445" cy="831215"/>
          </a:xfrm>
        </p:grpSpPr>
        <p:sp>
          <p:nvSpPr>
            <p:cNvPr id="21" name="object 21"/>
            <p:cNvSpPr/>
            <p:nvPr/>
          </p:nvSpPr>
          <p:spPr>
            <a:xfrm>
              <a:off x="7668768" y="3325367"/>
              <a:ext cx="2150745" cy="818515"/>
            </a:xfrm>
            <a:custGeom>
              <a:avLst/>
              <a:gdLst/>
              <a:ahLst/>
              <a:cxnLst/>
              <a:rect l="l" t="t" r="r" b="b"/>
              <a:pathLst>
                <a:path w="2150745" h="818514">
                  <a:moveTo>
                    <a:pt x="2013965" y="0"/>
                  </a:moveTo>
                  <a:lnTo>
                    <a:pt x="136398" y="0"/>
                  </a:lnTo>
                  <a:lnTo>
                    <a:pt x="93293" y="6955"/>
                  </a:lnTo>
                  <a:lnTo>
                    <a:pt x="55851" y="26322"/>
                  </a:lnTo>
                  <a:lnTo>
                    <a:pt x="26322" y="55851"/>
                  </a:lnTo>
                  <a:lnTo>
                    <a:pt x="6955" y="93293"/>
                  </a:lnTo>
                  <a:lnTo>
                    <a:pt x="0" y="136398"/>
                  </a:lnTo>
                  <a:lnTo>
                    <a:pt x="0" y="681990"/>
                  </a:lnTo>
                  <a:lnTo>
                    <a:pt x="6955" y="725094"/>
                  </a:lnTo>
                  <a:lnTo>
                    <a:pt x="26322" y="762536"/>
                  </a:lnTo>
                  <a:lnTo>
                    <a:pt x="55851" y="792065"/>
                  </a:lnTo>
                  <a:lnTo>
                    <a:pt x="93293" y="811432"/>
                  </a:lnTo>
                  <a:lnTo>
                    <a:pt x="136398" y="818388"/>
                  </a:lnTo>
                  <a:lnTo>
                    <a:pt x="2013965" y="818388"/>
                  </a:lnTo>
                  <a:lnTo>
                    <a:pt x="2057070" y="811432"/>
                  </a:lnTo>
                  <a:lnTo>
                    <a:pt x="2094512" y="792065"/>
                  </a:lnTo>
                  <a:lnTo>
                    <a:pt x="2124041" y="762536"/>
                  </a:lnTo>
                  <a:lnTo>
                    <a:pt x="2143408" y="725094"/>
                  </a:lnTo>
                  <a:lnTo>
                    <a:pt x="2150363" y="681990"/>
                  </a:lnTo>
                  <a:lnTo>
                    <a:pt x="2150363" y="136398"/>
                  </a:lnTo>
                  <a:lnTo>
                    <a:pt x="2143408" y="93293"/>
                  </a:lnTo>
                  <a:lnTo>
                    <a:pt x="2124041" y="55851"/>
                  </a:lnTo>
                  <a:lnTo>
                    <a:pt x="2094512" y="26322"/>
                  </a:lnTo>
                  <a:lnTo>
                    <a:pt x="2057070" y="6955"/>
                  </a:lnTo>
                  <a:lnTo>
                    <a:pt x="201396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68768" y="3325367"/>
              <a:ext cx="2150745" cy="818515"/>
            </a:xfrm>
            <a:custGeom>
              <a:avLst/>
              <a:gdLst/>
              <a:ahLst/>
              <a:cxnLst/>
              <a:rect l="l" t="t" r="r" b="b"/>
              <a:pathLst>
                <a:path w="2150745" h="818514">
                  <a:moveTo>
                    <a:pt x="0" y="136398"/>
                  </a:moveTo>
                  <a:lnTo>
                    <a:pt x="6955" y="93293"/>
                  </a:lnTo>
                  <a:lnTo>
                    <a:pt x="26322" y="55851"/>
                  </a:lnTo>
                  <a:lnTo>
                    <a:pt x="55851" y="26322"/>
                  </a:lnTo>
                  <a:lnTo>
                    <a:pt x="93293" y="6955"/>
                  </a:lnTo>
                  <a:lnTo>
                    <a:pt x="136398" y="0"/>
                  </a:lnTo>
                  <a:lnTo>
                    <a:pt x="2013965" y="0"/>
                  </a:lnTo>
                  <a:lnTo>
                    <a:pt x="2057070" y="6955"/>
                  </a:lnTo>
                  <a:lnTo>
                    <a:pt x="2094512" y="26322"/>
                  </a:lnTo>
                  <a:lnTo>
                    <a:pt x="2124041" y="55851"/>
                  </a:lnTo>
                  <a:lnTo>
                    <a:pt x="2143408" y="93293"/>
                  </a:lnTo>
                  <a:lnTo>
                    <a:pt x="2150363" y="136398"/>
                  </a:lnTo>
                  <a:lnTo>
                    <a:pt x="2150363" y="681990"/>
                  </a:lnTo>
                  <a:lnTo>
                    <a:pt x="2143408" y="725094"/>
                  </a:lnTo>
                  <a:lnTo>
                    <a:pt x="2124041" y="762536"/>
                  </a:lnTo>
                  <a:lnTo>
                    <a:pt x="2094512" y="792065"/>
                  </a:lnTo>
                  <a:lnTo>
                    <a:pt x="2057070" y="811432"/>
                  </a:lnTo>
                  <a:lnTo>
                    <a:pt x="2013965" y="818388"/>
                  </a:lnTo>
                  <a:lnTo>
                    <a:pt x="136398" y="818388"/>
                  </a:lnTo>
                  <a:lnTo>
                    <a:pt x="93293" y="811432"/>
                  </a:lnTo>
                  <a:lnTo>
                    <a:pt x="55851" y="792065"/>
                  </a:lnTo>
                  <a:lnTo>
                    <a:pt x="26322" y="762536"/>
                  </a:lnTo>
                  <a:lnTo>
                    <a:pt x="6955" y="725094"/>
                  </a:lnTo>
                  <a:lnTo>
                    <a:pt x="0" y="681990"/>
                  </a:lnTo>
                  <a:lnTo>
                    <a:pt x="0" y="136398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481441" y="3570478"/>
            <a:ext cx="528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792081" y="1917572"/>
            <a:ext cx="488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</a:t>
            </a:r>
            <a:r>
              <a:rPr sz="1800" spc="-10" dirty="0">
                <a:latin typeface="Calibri"/>
                <a:cs typeface="Calibri"/>
              </a:rPr>
              <a:t>l</a:t>
            </a:r>
            <a:r>
              <a:rPr sz="1800" dirty="0">
                <a:latin typeface="Calibri"/>
                <a:cs typeface="Calibri"/>
              </a:rPr>
              <a:t>ass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041381" y="3562299"/>
            <a:ext cx="638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Obje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635238" y="2386583"/>
            <a:ext cx="115570" cy="939165"/>
          </a:xfrm>
          <a:custGeom>
            <a:avLst/>
            <a:gdLst/>
            <a:ahLst/>
            <a:cxnLst/>
            <a:rect l="l" t="t" r="r" b="b"/>
            <a:pathLst>
              <a:path w="115570" h="939164">
                <a:moveTo>
                  <a:pt x="44350" y="75412"/>
                </a:moveTo>
                <a:lnTo>
                  <a:pt x="31653" y="76474"/>
                </a:lnTo>
                <a:lnTo>
                  <a:pt x="102615" y="938656"/>
                </a:lnTo>
                <a:lnTo>
                  <a:pt x="115315" y="937640"/>
                </a:lnTo>
                <a:lnTo>
                  <a:pt x="44350" y="75412"/>
                </a:lnTo>
                <a:close/>
              </a:path>
              <a:path w="115570" h="939164">
                <a:moveTo>
                  <a:pt x="31750" y="0"/>
                </a:moveTo>
                <a:lnTo>
                  <a:pt x="0" y="79120"/>
                </a:lnTo>
                <a:lnTo>
                  <a:pt x="31653" y="76474"/>
                </a:lnTo>
                <a:lnTo>
                  <a:pt x="30606" y="63753"/>
                </a:lnTo>
                <a:lnTo>
                  <a:pt x="43306" y="62737"/>
                </a:lnTo>
                <a:lnTo>
                  <a:pt x="69852" y="62737"/>
                </a:lnTo>
                <a:lnTo>
                  <a:pt x="31750" y="0"/>
                </a:lnTo>
                <a:close/>
              </a:path>
              <a:path w="115570" h="939164">
                <a:moveTo>
                  <a:pt x="43306" y="62737"/>
                </a:moveTo>
                <a:lnTo>
                  <a:pt x="30606" y="63753"/>
                </a:lnTo>
                <a:lnTo>
                  <a:pt x="31653" y="76474"/>
                </a:lnTo>
                <a:lnTo>
                  <a:pt x="44350" y="75412"/>
                </a:lnTo>
                <a:lnTo>
                  <a:pt x="43306" y="62737"/>
                </a:lnTo>
                <a:close/>
              </a:path>
              <a:path w="115570" h="939164">
                <a:moveTo>
                  <a:pt x="69852" y="62737"/>
                </a:moveTo>
                <a:lnTo>
                  <a:pt x="43306" y="62737"/>
                </a:lnTo>
                <a:lnTo>
                  <a:pt x="44350" y="75412"/>
                </a:lnTo>
                <a:lnTo>
                  <a:pt x="75945" y="72770"/>
                </a:lnTo>
                <a:lnTo>
                  <a:pt x="69852" y="6273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850642" y="2597022"/>
            <a:ext cx="803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Instance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261095" y="2738120"/>
            <a:ext cx="805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n</a:t>
            </a:r>
            <a:r>
              <a:rPr sz="1800" dirty="0">
                <a:latin typeface="Calibri"/>
                <a:cs typeface="Calibri"/>
              </a:rPr>
              <a:t>ce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1700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7355" y="1712976"/>
            <a:ext cx="6923532" cy="19202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67355" y="1712976"/>
            <a:ext cx="6924040" cy="1920239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330200" rIns="0" bIns="0" rtlCol="0">
            <a:spAutoFit/>
          </a:bodyPr>
          <a:lstStyle/>
          <a:p>
            <a:pPr marL="1722755" marR="257810" indent="-1454150">
              <a:lnSpc>
                <a:spcPts val="4750"/>
              </a:lnSpc>
              <a:spcBef>
                <a:spcPts val="2600"/>
              </a:spcBef>
            </a:pPr>
            <a:r>
              <a:rPr sz="4400" b="0" dirty="0">
                <a:solidFill>
                  <a:srgbClr val="FFFFFF"/>
                </a:solidFill>
                <a:latin typeface="Calibri"/>
                <a:cs typeface="Calibri"/>
              </a:rPr>
              <a:t>Spark Session : Spark Object </a:t>
            </a:r>
            <a:r>
              <a:rPr sz="4400" b="0" spc="-9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400" b="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0" dirty="0">
                <a:solidFill>
                  <a:srgbClr val="FFFFFF"/>
                </a:solidFill>
                <a:latin typeface="Calibri"/>
                <a:cs typeface="Calibri"/>
              </a:rPr>
              <a:t>spark-submit</a:t>
            </a:r>
            <a:endParaRPr sz="4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7888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44900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Spark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Session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: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30" dirty="0">
                <a:latin typeface="Calibri Light"/>
                <a:cs typeface="Calibri Light"/>
              </a:rPr>
              <a:t>Create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7" y="859663"/>
            <a:ext cx="6067425" cy="486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pyspark.sql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import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SparkSession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1112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spark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SparkSession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53022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.builder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53022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.master('yarn')</a:t>
            </a:r>
            <a:r>
              <a:rPr sz="1800" dirty="0">
                <a:latin typeface="Calibri"/>
                <a:cs typeface="Calibri"/>
              </a:rPr>
              <a:t> \</a:t>
            </a:r>
            <a:endParaRPr sz="1800">
              <a:latin typeface="Calibri"/>
              <a:cs typeface="Calibri"/>
            </a:endParaRPr>
          </a:p>
          <a:p>
            <a:pPr marL="53022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.appName("Python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SQL basic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example")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53022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.getOrCreate()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1112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Master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yarn,</a:t>
            </a:r>
            <a:r>
              <a:rPr sz="1800" dirty="0">
                <a:latin typeface="Calibri"/>
                <a:cs typeface="Calibri"/>
              </a:rPr>
              <a:t> mesos,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Kubernetes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local(x)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&gt; 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b="1" dirty="0">
                <a:latin typeface="Calibri"/>
                <a:cs typeface="Calibri"/>
              </a:rPr>
              <a:t>How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Run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342900" indent="-226060">
              <a:lnSpc>
                <a:spcPct val="100000"/>
              </a:lnSpc>
              <a:buAutoNum type="arabicPeriod"/>
              <a:tabLst>
                <a:tab pos="343535" algn="l"/>
              </a:tabLst>
            </a:pPr>
            <a:r>
              <a:rPr sz="1800" spc="-15" dirty="0">
                <a:latin typeface="Calibri"/>
                <a:cs typeface="Calibri"/>
              </a:rPr>
              <a:t>Organize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folders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python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under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folder.</a:t>
            </a:r>
            <a:endParaRPr sz="1800">
              <a:latin typeface="Calibri"/>
              <a:cs typeface="Calibri"/>
            </a:endParaRPr>
          </a:p>
          <a:p>
            <a:pPr marL="342900" indent="-226060">
              <a:lnSpc>
                <a:spcPct val="100000"/>
              </a:lnSpc>
              <a:buAutoNum type="arabicPeriod"/>
              <a:tabLst>
                <a:tab pos="343535" algn="l"/>
              </a:tabLst>
            </a:pPr>
            <a:r>
              <a:rPr sz="1800" spc="-20" dirty="0">
                <a:latin typeface="Calibri"/>
                <a:cs typeface="Calibri"/>
              </a:rPr>
              <a:t>Write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above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codes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the .py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file.</a:t>
            </a:r>
            <a:endParaRPr sz="1800">
              <a:latin typeface="Calibri"/>
              <a:cs typeface="Calibri"/>
            </a:endParaRPr>
          </a:p>
          <a:p>
            <a:pPr marL="342900" indent="-226060">
              <a:lnSpc>
                <a:spcPct val="100000"/>
              </a:lnSpc>
              <a:buAutoNum type="arabicPeriod"/>
              <a:tabLst>
                <a:tab pos="343535" algn="l"/>
              </a:tabLst>
            </a:pPr>
            <a:r>
              <a:rPr sz="1800" spc="-15" dirty="0">
                <a:latin typeface="Calibri"/>
                <a:cs typeface="Calibri"/>
              </a:rPr>
              <a:t>Execute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spark-submit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command.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R="4040504" algn="ct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spark2-submit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R="133350"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/devl/example1/src/main/python/bin/basic.py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7538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58089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Spark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Session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: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spark-submit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863" y="968502"/>
            <a:ext cx="9020175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Spark-submit 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utility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run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pyspark</a:t>
            </a:r>
            <a:r>
              <a:rPr sz="1800" spc="-10" dirty="0">
                <a:latin typeface="Calibri"/>
                <a:cs typeface="Calibri"/>
              </a:rPr>
              <a:t> application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job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specifying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options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configurations.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spark-submit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--master &lt;master-url&gt;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--deploy-mode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&lt;deploy-mode&gt;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--conf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&lt;key&lt;=&lt;value&gt;</a:t>
            </a:r>
            <a:r>
              <a:rPr sz="1800" dirty="0">
                <a:latin typeface="Calibri"/>
                <a:cs typeface="Calibri"/>
              </a:rPr>
              <a:t> \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--driver-memory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&lt;value&gt;g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--executor-memory </a:t>
            </a:r>
            <a:r>
              <a:rPr sz="1800" spc="-5" dirty="0">
                <a:latin typeface="Calibri"/>
                <a:cs typeface="Calibri"/>
              </a:rPr>
              <a:t>&lt;value&gt;g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--executor-cores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&lt;number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cores&gt;</a:t>
            </a:r>
            <a:r>
              <a:rPr sz="1800" spc="3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--jars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&lt;comma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separated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dependencies&gt;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--packages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&lt;package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name&gt;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--py-files</a:t>
            </a:r>
            <a:r>
              <a:rPr sz="1800" spc="3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&lt;application&gt;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&lt;application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args&gt;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8906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58089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Spark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Session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: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spark-submit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863" y="968502"/>
            <a:ext cx="10675620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9180" marR="4358640" indent="-104711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--master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Cluster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Manager </a:t>
            </a:r>
            <a:r>
              <a:rPr sz="1800" spc="-10" dirty="0">
                <a:latin typeface="Calibri"/>
                <a:cs typeface="Calibri"/>
              </a:rPr>
              <a:t>(yarn,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mesos,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Kubernetes,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local,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local(k))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 Use </a:t>
            </a:r>
            <a:r>
              <a:rPr sz="1800" spc="-10" dirty="0">
                <a:latin typeface="Calibri"/>
                <a:cs typeface="Calibri"/>
              </a:rPr>
              <a:t>local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locally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worker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node.</a:t>
            </a:r>
            <a:endParaRPr sz="1800">
              <a:latin typeface="Calibri"/>
              <a:cs typeface="Calibri"/>
            </a:endParaRPr>
          </a:p>
          <a:p>
            <a:pPr marL="1059180" marR="66738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local(k)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number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locally,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dirty="0">
                <a:latin typeface="Calibri"/>
                <a:cs typeface="Calibri"/>
              </a:rPr>
              <a:t> runs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 </a:t>
            </a:r>
            <a:r>
              <a:rPr sz="1800" spc="-20" dirty="0">
                <a:latin typeface="Calibri"/>
                <a:cs typeface="Calibri"/>
              </a:rPr>
              <a:t>worker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threads.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--deploy-mode: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Either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cluster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 client</a:t>
            </a:r>
            <a:endParaRPr sz="1800">
              <a:latin typeface="Calibri"/>
              <a:cs typeface="Calibri"/>
            </a:endParaRPr>
          </a:p>
          <a:p>
            <a:pPr marL="1426845" marR="5080" indent="-78676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Cluster: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Driver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runs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worker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see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driver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spark </a:t>
            </a:r>
            <a:r>
              <a:rPr sz="1800" dirty="0">
                <a:latin typeface="Calibri"/>
                <a:cs typeface="Calibri"/>
              </a:rPr>
              <a:t>UI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application.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We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see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logs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terminal.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Logs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available</a:t>
            </a:r>
            <a:r>
              <a:rPr sz="1800" spc="-5" dirty="0">
                <a:latin typeface="Calibri"/>
                <a:cs typeface="Calibri"/>
              </a:rPr>
              <a:t> only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UI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yarn CLI.</a:t>
            </a:r>
            <a:endParaRPr sz="1800">
              <a:latin typeface="Calibri"/>
              <a:cs typeface="Calibri"/>
            </a:endParaRPr>
          </a:p>
          <a:p>
            <a:pPr marL="1426845">
              <a:lnSpc>
                <a:spcPct val="100000"/>
              </a:lnSpc>
            </a:pPr>
            <a:r>
              <a:rPr sz="1800" i="1" spc="-5" dirty="0">
                <a:latin typeface="Calibri"/>
                <a:cs typeface="Calibri"/>
              </a:rPr>
              <a:t>yarn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logs</a:t>
            </a:r>
            <a:r>
              <a:rPr sz="1800" i="1" spc="4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-applicationId</a:t>
            </a:r>
            <a:r>
              <a:rPr sz="1800" i="1" spc="4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application_1622930712080_16253</a:t>
            </a:r>
            <a:endParaRPr sz="1800">
              <a:latin typeface="Calibri"/>
              <a:cs typeface="Calibri"/>
            </a:endParaRPr>
          </a:p>
          <a:p>
            <a:pPr marL="142684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Mainly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production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jobs.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69342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Client: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Driver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runs </a:t>
            </a:r>
            <a:r>
              <a:rPr sz="1800" spc="-10" dirty="0">
                <a:latin typeface="Calibri"/>
                <a:cs typeface="Calibri"/>
              </a:rPr>
              <a:t>locally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dirty="0">
                <a:latin typeface="Calibri"/>
                <a:cs typeface="Calibri"/>
              </a:rPr>
              <a:t> submit the </a:t>
            </a:r>
            <a:r>
              <a:rPr sz="1800" spc="-10" dirty="0">
                <a:latin typeface="Calibri"/>
                <a:cs typeface="Calibri"/>
              </a:rPr>
              <a:t>application.</a:t>
            </a:r>
            <a:endParaRPr sz="1800">
              <a:latin typeface="Calibri"/>
              <a:cs typeface="Calibri"/>
            </a:endParaRPr>
          </a:p>
          <a:p>
            <a:pPr marL="137541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See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logs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terminal.</a:t>
            </a:r>
            <a:endParaRPr sz="1800">
              <a:latin typeface="Calibri"/>
              <a:cs typeface="Calibri"/>
            </a:endParaRPr>
          </a:p>
          <a:p>
            <a:pPr marL="137541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Mainly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interactive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debugging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purpose.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4621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38371" y="1909572"/>
            <a:ext cx="1839595" cy="4079875"/>
          </a:xfrm>
          <a:prstGeom prst="rect">
            <a:avLst/>
          </a:prstGeom>
          <a:solidFill>
            <a:srgbClr val="ECECEC"/>
          </a:solidFill>
          <a:ln w="12192">
            <a:solidFill>
              <a:srgbClr val="41709C"/>
            </a:solidFill>
          </a:ln>
        </p:spPr>
        <p:txBody>
          <a:bodyPr vert="horz" wrap="square" lIns="0" tIns="104139" rIns="0" bIns="0" rtlCol="0">
            <a:spAutoFit/>
          </a:bodyPr>
          <a:lstStyle/>
          <a:p>
            <a:pPr marL="425450">
              <a:lnSpc>
                <a:spcPct val="100000"/>
              </a:lnSpc>
              <a:spcBef>
                <a:spcPts val="819"/>
              </a:spcBef>
            </a:pPr>
            <a:r>
              <a:rPr sz="1800" spc="-5" dirty="0">
                <a:latin typeface="Calibri"/>
                <a:cs typeface="Calibri"/>
              </a:rPr>
              <a:t>Client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6032" y="2482595"/>
            <a:ext cx="1324610" cy="32512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272415">
              <a:lnSpc>
                <a:spcPct val="100000"/>
              </a:lnSpc>
              <a:spcBef>
                <a:spcPts val="285"/>
              </a:spcBef>
            </a:pPr>
            <a:r>
              <a:rPr sz="1500" dirty="0">
                <a:latin typeface="Calibri"/>
                <a:cs typeface="Calibri"/>
              </a:rPr>
              <a:t>JVM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Heap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86294" y="1228242"/>
            <a:ext cx="1347470" cy="2004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10" dirty="0">
                <a:latin typeface="Calibri"/>
                <a:cs typeface="Calibri"/>
              </a:rPr>
              <a:t>Executor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Calibri"/>
              <a:cs typeface="Calibri"/>
            </a:endParaRPr>
          </a:p>
          <a:p>
            <a:pPr marL="23876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Calibri"/>
                <a:cs typeface="Calibri"/>
              </a:rPr>
              <a:t>JVM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Heap</a:t>
            </a:r>
            <a:endParaRPr sz="1500">
              <a:latin typeface="Calibri"/>
              <a:cs typeface="Calibri"/>
            </a:endParaRPr>
          </a:p>
          <a:p>
            <a:pPr marL="104775" indent="-20320">
              <a:lnSpc>
                <a:spcPct val="172900"/>
              </a:lnSpc>
              <a:spcBef>
                <a:spcPts val="805"/>
              </a:spcBef>
              <a:tabLst>
                <a:tab pos="661035" algn="l"/>
                <a:tab pos="1235075" algn="l"/>
              </a:tabLst>
            </a:pPr>
            <a:r>
              <a:rPr sz="2700" baseline="1543" dirty="0">
                <a:latin typeface="Calibri"/>
                <a:cs typeface="Calibri"/>
              </a:rPr>
              <a:t>T	</a:t>
            </a:r>
            <a:r>
              <a:rPr sz="1800" dirty="0">
                <a:latin typeface="Calibri"/>
                <a:cs typeface="Calibri"/>
              </a:rPr>
              <a:t>T	</a:t>
            </a:r>
            <a:r>
              <a:rPr sz="2700" baseline="1543" dirty="0">
                <a:latin typeface="Calibri"/>
                <a:cs typeface="Calibri"/>
              </a:rPr>
              <a:t>T  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86294" y="3844544"/>
            <a:ext cx="1347470" cy="2004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9375" algn="ctr">
              <a:lnSpc>
                <a:spcPts val="1710"/>
              </a:lnSpc>
            </a:pP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55" dirty="0">
                <a:latin typeface="Calibri"/>
                <a:cs typeface="Calibri"/>
              </a:rPr>
              <a:t>x</a:t>
            </a:r>
            <a:r>
              <a:rPr sz="1800" dirty="0">
                <a:latin typeface="Calibri"/>
                <a:cs typeface="Calibri"/>
              </a:rPr>
              <a:t>ecu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Calibri"/>
              <a:cs typeface="Calibri"/>
            </a:endParaRPr>
          </a:p>
          <a:p>
            <a:pPr marR="81915" algn="ctr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JVM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Heap</a:t>
            </a:r>
            <a:endParaRPr sz="1500">
              <a:latin typeface="Calibri"/>
              <a:cs typeface="Calibri"/>
            </a:endParaRPr>
          </a:p>
          <a:p>
            <a:pPr marL="104775" indent="-20320">
              <a:lnSpc>
                <a:spcPct val="172900"/>
              </a:lnSpc>
              <a:spcBef>
                <a:spcPts val="630"/>
              </a:spcBef>
              <a:tabLst>
                <a:tab pos="661035" algn="l"/>
                <a:tab pos="1235075" algn="l"/>
              </a:tabLst>
            </a:pPr>
            <a:r>
              <a:rPr sz="2700" baseline="1543" dirty="0">
                <a:latin typeface="Calibri"/>
                <a:cs typeface="Calibri"/>
              </a:rPr>
              <a:t>T	</a:t>
            </a:r>
            <a:r>
              <a:rPr sz="1800" dirty="0">
                <a:latin typeface="Calibri"/>
                <a:cs typeface="Calibri"/>
              </a:rPr>
              <a:t>T	</a:t>
            </a:r>
            <a:r>
              <a:rPr sz="2700" baseline="3086" dirty="0">
                <a:latin typeface="Calibri"/>
                <a:cs typeface="Calibri"/>
              </a:rPr>
              <a:t>T  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2041" y="183641"/>
            <a:ext cx="4768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Calibri"/>
                <a:cs typeface="Calibri"/>
              </a:rPr>
              <a:t>Spark</a:t>
            </a:r>
            <a:r>
              <a:rPr sz="1800" b="0" spc="-15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Runtime</a:t>
            </a:r>
            <a:r>
              <a:rPr sz="1800" b="0" spc="15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Components </a:t>
            </a:r>
            <a:r>
              <a:rPr sz="1800" b="0" dirty="0">
                <a:latin typeface="Calibri"/>
                <a:cs typeface="Calibri"/>
              </a:rPr>
              <a:t>in</a:t>
            </a:r>
            <a:r>
              <a:rPr sz="1800" b="0" spc="1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Client</a:t>
            </a:r>
            <a:r>
              <a:rPr sz="1800" b="0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deploy</a:t>
            </a:r>
            <a:r>
              <a:rPr sz="1800" b="0" spc="10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mode: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52694" y="2148077"/>
            <a:ext cx="1343660" cy="1055370"/>
          </a:xfrm>
          <a:custGeom>
            <a:avLst/>
            <a:gdLst/>
            <a:ahLst/>
            <a:cxnLst/>
            <a:rect l="l" t="t" r="r" b="b"/>
            <a:pathLst>
              <a:path w="1343659" h="1055370">
                <a:moveTo>
                  <a:pt x="36448" y="977900"/>
                </a:moveTo>
                <a:lnTo>
                  <a:pt x="0" y="1054989"/>
                </a:lnTo>
                <a:lnTo>
                  <a:pt x="83438" y="1037844"/>
                </a:lnTo>
                <a:lnTo>
                  <a:pt x="72189" y="1023493"/>
                </a:lnTo>
                <a:lnTo>
                  <a:pt x="56006" y="1023493"/>
                </a:lnTo>
                <a:lnTo>
                  <a:pt x="43814" y="1007999"/>
                </a:lnTo>
                <a:lnTo>
                  <a:pt x="53859" y="1000110"/>
                </a:lnTo>
                <a:lnTo>
                  <a:pt x="36448" y="977900"/>
                </a:lnTo>
                <a:close/>
              </a:path>
              <a:path w="1343659" h="1055370">
                <a:moveTo>
                  <a:pt x="53859" y="1000110"/>
                </a:moveTo>
                <a:lnTo>
                  <a:pt x="43814" y="1007999"/>
                </a:lnTo>
                <a:lnTo>
                  <a:pt x="56006" y="1023493"/>
                </a:lnTo>
                <a:lnTo>
                  <a:pt x="66024" y="1015628"/>
                </a:lnTo>
                <a:lnTo>
                  <a:pt x="53859" y="1000110"/>
                </a:lnTo>
                <a:close/>
              </a:path>
              <a:path w="1343659" h="1055370">
                <a:moveTo>
                  <a:pt x="66024" y="1015628"/>
                </a:moveTo>
                <a:lnTo>
                  <a:pt x="56006" y="1023493"/>
                </a:lnTo>
                <a:lnTo>
                  <a:pt x="72189" y="1023493"/>
                </a:lnTo>
                <a:lnTo>
                  <a:pt x="66024" y="1015628"/>
                </a:lnTo>
                <a:close/>
              </a:path>
              <a:path w="1343659" h="1055370">
                <a:moveTo>
                  <a:pt x="1277399" y="39221"/>
                </a:moveTo>
                <a:lnTo>
                  <a:pt x="53859" y="1000110"/>
                </a:lnTo>
                <a:lnTo>
                  <a:pt x="66024" y="1015628"/>
                </a:lnTo>
                <a:lnTo>
                  <a:pt x="1289672" y="54877"/>
                </a:lnTo>
                <a:lnTo>
                  <a:pt x="1277399" y="39221"/>
                </a:lnTo>
                <a:close/>
              </a:path>
              <a:path w="1343659" h="1055370">
                <a:moveTo>
                  <a:pt x="1328701" y="31369"/>
                </a:moveTo>
                <a:lnTo>
                  <a:pt x="1287399" y="31369"/>
                </a:lnTo>
                <a:lnTo>
                  <a:pt x="1299717" y="46989"/>
                </a:lnTo>
                <a:lnTo>
                  <a:pt x="1289672" y="54877"/>
                </a:lnTo>
                <a:lnTo>
                  <a:pt x="1307083" y="77088"/>
                </a:lnTo>
                <a:lnTo>
                  <a:pt x="1328701" y="31369"/>
                </a:lnTo>
                <a:close/>
              </a:path>
              <a:path w="1343659" h="1055370">
                <a:moveTo>
                  <a:pt x="1287399" y="31369"/>
                </a:moveTo>
                <a:lnTo>
                  <a:pt x="1277399" y="39221"/>
                </a:lnTo>
                <a:lnTo>
                  <a:pt x="1289672" y="54877"/>
                </a:lnTo>
                <a:lnTo>
                  <a:pt x="1299717" y="46989"/>
                </a:lnTo>
                <a:lnTo>
                  <a:pt x="1287399" y="31369"/>
                </a:lnTo>
                <a:close/>
              </a:path>
              <a:path w="1343659" h="1055370">
                <a:moveTo>
                  <a:pt x="1343532" y="0"/>
                </a:moveTo>
                <a:lnTo>
                  <a:pt x="1260094" y="17145"/>
                </a:lnTo>
                <a:lnTo>
                  <a:pt x="1277399" y="39221"/>
                </a:lnTo>
                <a:lnTo>
                  <a:pt x="1287399" y="31369"/>
                </a:lnTo>
                <a:lnTo>
                  <a:pt x="1328701" y="31369"/>
                </a:lnTo>
                <a:lnTo>
                  <a:pt x="1343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314446" y="801369"/>
            <a:ext cx="6510020" cy="5734050"/>
            <a:chOff x="3314446" y="801369"/>
            <a:chExt cx="6510020" cy="5734050"/>
          </a:xfrm>
        </p:grpSpPr>
        <p:sp>
          <p:nvSpPr>
            <p:cNvPr id="9" name="object 9"/>
            <p:cNvSpPr/>
            <p:nvPr/>
          </p:nvSpPr>
          <p:spPr>
            <a:xfrm>
              <a:off x="5586222" y="3370325"/>
              <a:ext cx="1310640" cy="1393190"/>
            </a:xfrm>
            <a:custGeom>
              <a:avLst/>
              <a:gdLst/>
              <a:ahLst/>
              <a:cxnLst/>
              <a:rect l="l" t="t" r="r" b="b"/>
              <a:pathLst>
                <a:path w="1310640" h="1393189">
                  <a:moveTo>
                    <a:pt x="1251115" y="1344292"/>
                  </a:moveTo>
                  <a:lnTo>
                    <a:pt x="1230502" y="1363726"/>
                  </a:lnTo>
                  <a:lnTo>
                    <a:pt x="1310512" y="1393063"/>
                  </a:lnTo>
                  <a:lnTo>
                    <a:pt x="1298657" y="1353566"/>
                  </a:lnTo>
                  <a:lnTo>
                    <a:pt x="1259839" y="1353566"/>
                  </a:lnTo>
                  <a:lnTo>
                    <a:pt x="1251115" y="1344292"/>
                  </a:lnTo>
                  <a:close/>
                </a:path>
                <a:path w="1310640" h="1393189">
                  <a:moveTo>
                    <a:pt x="1265495" y="1330734"/>
                  </a:moveTo>
                  <a:lnTo>
                    <a:pt x="1251115" y="1344292"/>
                  </a:lnTo>
                  <a:lnTo>
                    <a:pt x="1259839" y="1353566"/>
                  </a:lnTo>
                  <a:lnTo>
                    <a:pt x="1274191" y="1339977"/>
                  </a:lnTo>
                  <a:lnTo>
                    <a:pt x="1265495" y="1330734"/>
                  </a:lnTo>
                  <a:close/>
                </a:path>
                <a:path w="1310640" h="1393189">
                  <a:moveTo>
                    <a:pt x="1286002" y="1311402"/>
                  </a:moveTo>
                  <a:lnTo>
                    <a:pt x="1265495" y="1330734"/>
                  </a:lnTo>
                  <a:lnTo>
                    <a:pt x="1274191" y="1339977"/>
                  </a:lnTo>
                  <a:lnTo>
                    <a:pt x="1259839" y="1353566"/>
                  </a:lnTo>
                  <a:lnTo>
                    <a:pt x="1298657" y="1353566"/>
                  </a:lnTo>
                  <a:lnTo>
                    <a:pt x="1286002" y="1311402"/>
                  </a:lnTo>
                  <a:close/>
                </a:path>
                <a:path w="1310640" h="1393189">
                  <a:moveTo>
                    <a:pt x="59397" y="48770"/>
                  </a:moveTo>
                  <a:lnTo>
                    <a:pt x="45017" y="62328"/>
                  </a:lnTo>
                  <a:lnTo>
                    <a:pt x="1251115" y="1344292"/>
                  </a:lnTo>
                  <a:lnTo>
                    <a:pt x="1265495" y="1330734"/>
                  </a:lnTo>
                  <a:lnTo>
                    <a:pt x="59397" y="48770"/>
                  </a:lnTo>
                  <a:close/>
                </a:path>
                <a:path w="1310640" h="1393189">
                  <a:moveTo>
                    <a:pt x="0" y="0"/>
                  </a:moveTo>
                  <a:lnTo>
                    <a:pt x="24511" y="81661"/>
                  </a:lnTo>
                  <a:lnTo>
                    <a:pt x="45017" y="62328"/>
                  </a:lnTo>
                  <a:lnTo>
                    <a:pt x="36322" y="53086"/>
                  </a:lnTo>
                  <a:lnTo>
                    <a:pt x="50673" y="39497"/>
                  </a:lnTo>
                  <a:lnTo>
                    <a:pt x="69233" y="39497"/>
                  </a:lnTo>
                  <a:lnTo>
                    <a:pt x="80010" y="29337"/>
                  </a:lnTo>
                  <a:lnTo>
                    <a:pt x="0" y="0"/>
                  </a:lnTo>
                  <a:close/>
                </a:path>
                <a:path w="1310640" h="1393189">
                  <a:moveTo>
                    <a:pt x="50673" y="39497"/>
                  </a:moveTo>
                  <a:lnTo>
                    <a:pt x="36322" y="53086"/>
                  </a:lnTo>
                  <a:lnTo>
                    <a:pt x="45017" y="62328"/>
                  </a:lnTo>
                  <a:lnTo>
                    <a:pt x="59397" y="48770"/>
                  </a:lnTo>
                  <a:lnTo>
                    <a:pt x="50673" y="39497"/>
                  </a:lnTo>
                  <a:close/>
                </a:path>
                <a:path w="1310640" h="1393189">
                  <a:moveTo>
                    <a:pt x="69233" y="39497"/>
                  </a:moveTo>
                  <a:lnTo>
                    <a:pt x="50673" y="39497"/>
                  </a:lnTo>
                  <a:lnTo>
                    <a:pt x="59397" y="48770"/>
                  </a:lnTo>
                  <a:lnTo>
                    <a:pt x="69233" y="394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20796" y="807719"/>
              <a:ext cx="6497320" cy="5721350"/>
            </a:xfrm>
            <a:custGeom>
              <a:avLst/>
              <a:gdLst/>
              <a:ahLst/>
              <a:cxnLst/>
              <a:rect l="l" t="t" r="r" b="b"/>
              <a:pathLst>
                <a:path w="6497320" h="5721350">
                  <a:moveTo>
                    <a:pt x="0" y="5721096"/>
                  </a:moveTo>
                  <a:lnTo>
                    <a:pt x="6496811" y="5721096"/>
                  </a:lnTo>
                  <a:lnTo>
                    <a:pt x="6496811" y="0"/>
                  </a:lnTo>
                  <a:lnTo>
                    <a:pt x="0" y="0"/>
                  </a:lnTo>
                  <a:lnTo>
                    <a:pt x="0" y="572109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895344" y="3211067"/>
            <a:ext cx="1557655" cy="1920239"/>
          </a:xfrm>
          <a:prstGeom prst="rect">
            <a:avLst/>
          </a:prstGeom>
          <a:solidFill>
            <a:srgbClr val="C5DFB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95934">
              <a:lnSpc>
                <a:spcPts val="2045"/>
              </a:lnSpc>
            </a:pPr>
            <a:r>
              <a:rPr sz="1800" spc="-5" dirty="0">
                <a:latin typeface="Calibri"/>
                <a:cs typeface="Calibri"/>
              </a:rPr>
              <a:t>Driver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76521" y="4232909"/>
            <a:ext cx="1130935" cy="660400"/>
          </a:xfrm>
          <a:prstGeom prst="rect">
            <a:avLst/>
          </a:prstGeom>
          <a:solidFill>
            <a:srgbClr val="6FAC46"/>
          </a:solidFill>
          <a:ln w="19811">
            <a:solidFill>
              <a:srgbClr val="FFFFFF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127000" marR="119380" indent="222250">
              <a:lnSpc>
                <a:spcPct val="100000"/>
              </a:lnSpc>
              <a:spcBef>
                <a:spcPts val="705"/>
              </a:spcBef>
            </a:pPr>
            <a:r>
              <a:rPr sz="1500" dirty="0">
                <a:latin typeface="Calibri"/>
                <a:cs typeface="Calibri"/>
              </a:rPr>
              <a:t>Spark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ppl</a:t>
            </a:r>
            <a:r>
              <a:rPr sz="1500" spc="5" dirty="0">
                <a:latin typeface="Calibri"/>
                <a:cs typeface="Calibri"/>
              </a:rPr>
              <a:t>i</a:t>
            </a:r>
            <a:r>
              <a:rPr sz="1500" spc="-15" dirty="0">
                <a:latin typeface="Calibri"/>
                <a:cs typeface="Calibri"/>
              </a:rPr>
              <a:t>ca</a:t>
            </a:r>
            <a:r>
              <a:rPr sz="1500" dirty="0">
                <a:latin typeface="Calibri"/>
                <a:cs typeface="Calibri"/>
              </a:rPr>
              <a:t>ti</a:t>
            </a:r>
            <a:r>
              <a:rPr sz="1500" spc="-5" dirty="0">
                <a:latin typeface="Calibri"/>
                <a:cs typeface="Calibri"/>
              </a:rPr>
              <a:t>on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75759" y="3692652"/>
            <a:ext cx="1130935" cy="436245"/>
          </a:xfrm>
          <a:prstGeom prst="rect">
            <a:avLst/>
          </a:prstGeom>
          <a:solidFill>
            <a:srgbClr val="FFD966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9885">
              <a:lnSpc>
                <a:spcPts val="1625"/>
              </a:lnSpc>
            </a:pPr>
            <a:r>
              <a:rPr sz="1500" dirty="0">
                <a:latin typeface="Calibri"/>
                <a:cs typeface="Calibri"/>
              </a:rPr>
              <a:t>Spark</a:t>
            </a:r>
            <a:endParaRPr sz="1500">
              <a:latin typeface="Calibri"/>
              <a:cs typeface="Calibri"/>
            </a:endParaRPr>
          </a:p>
          <a:p>
            <a:pPr marL="264795">
              <a:lnSpc>
                <a:spcPct val="100000"/>
              </a:lnSpc>
            </a:pPr>
            <a:r>
              <a:rPr sz="1500" spc="-10" dirty="0">
                <a:latin typeface="Calibri"/>
                <a:cs typeface="Calibri"/>
              </a:rPr>
              <a:t>Context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96100" y="1010411"/>
            <a:ext cx="1839595" cy="2272665"/>
          </a:xfrm>
          <a:custGeom>
            <a:avLst/>
            <a:gdLst/>
            <a:ahLst/>
            <a:cxnLst/>
            <a:rect l="l" t="t" r="r" b="b"/>
            <a:pathLst>
              <a:path w="1839595" h="2272665">
                <a:moveTo>
                  <a:pt x="1839468" y="0"/>
                </a:moveTo>
                <a:lnTo>
                  <a:pt x="0" y="0"/>
                </a:lnTo>
                <a:lnTo>
                  <a:pt x="0" y="2272283"/>
                </a:lnTo>
                <a:lnTo>
                  <a:pt x="1839468" y="2272283"/>
                </a:lnTo>
                <a:lnTo>
                  <a:pt x="1839468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96100" y="1010411"/>
            <a:ext cx="1839595" cy="2272665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1265"/>
              </a:spcBef>
            </a:pPr>
            <a:r>
              <a:rPr sz="1800" spc="-10" dirty="0">
                <a:latin typeface="Calibri"/>
                <a:cs typeface="Calibri"/>
              </a:rPr>
              <a:t>Executor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53656" y="1857755"/>
            <a:ext cx="1324610" cy="41910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660"/>
              </a:spcBef>
            </a:pPr>
            <a:r>
              <a:rPr sz="1500" dirty="0">
                <a:latin typeface="Calibri"/>
                <a:cs typeface="Calibri"/>
              </a:rPr>
              <a:t>JVM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Heap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147306" y="2485389"/>
            <a:ext cx="361950" cy="270510"/>
            <a:chOff x="7147306" y="2485389"/>
            <a:chExt cx="361950" cy="270510"/>
          </a:xfrm>
        </p:grpSpPr>
        <p:sp>
          <p:nvSpPr>
            <p:cNvPr id="18" name="object 18"/>
            <p:cNvSpPr/>
            <p:nvPr/>
          </p:nvSpPr>
          <p:spPr>
            <a:xfrm>
              <a:off x="7498080" y="2491739"/>
              <a:ext cx="5080" cy="257810"/>
            </a:xfrm>
            <a:custGeom>
              <a:avLst/>
              <a:gdLst/>
              <a:ahLst/>
              <a:cxnLst/>
              <a:rect l="l" t="t" r="r" b="b"/>
              <a:pathLst>
                <a:path w="5079" h="257810">
                  <a:moveTo>
                    <a:pt x="0" y="257555"/>
                  </a:moveTo>
                  <a:lnTo>
                    <a:pt x="4572" y="257555"/>
                  </a:lnTo>
                  <a:lnTo>
                    <a:pt x="4572" y="0"/>
                  </a:lnTo>
                  <a:lnTo>
                    <a:pt x="0" y="0"/>
                  </a:lnTo>
                  <a:lnTo>
                    <a:pt x="0" y="25755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53656" y="2491739"/>
              <a:ext cx="349250" cy="257810"/>
            </a:xfrm>
            <a:custGeom>
              <a:avLst/>
              <a:gdLst/>
              <a:ahLst/>
              <a:cxnLst/>
              <a:rect l="l" t="t" r="r" b="b"/>
              <a:pathLst>
                <a:path w="349250" h="257810">
                  <a:moveTo>
                    <a:pt x="0" y="257555"/>
                  </a:moveTo>
                  <a:lnTo>
                    <a:pt x="348996" y="257555"/>
                  </a:lnTo>
                  <a:lnTo>
                    <a:pt x="348996" y="0"/>
                  </a:lnTo>
                  <a:lnTo>
                    <a:pt x="0" y="0"/>
                  </a:lnTo>
                  <a:lnTo>
                    <a:pt x="0" y="25755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271893" y="2526029"/>
            <a:ext cx="1117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47710" y="2529967"/>
            <a:ext cx="1117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13419" y="2490216"/>
            <a:ext cx="349250" cy="259079"/>
          </a:xfrm>
          <a:prstGeom prst="rect">
            <a:avLst/>
          </a:prstGeom>
          <a:solidFill>
            <a:srgbClr val="8FAADC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985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165593" y="2963926"/>
            <a:ext cx="363220" cy="270510"/>
            <a:chOff x="7165593" y="2963926"/>
            <a:chExt cx="363220" cy="270510"/>
          </a:xfrm>
        </p:grpSpPr>
        <p:sp>
          <p:nvSpPr>
            <p:cNvPr id="24" name="object 24"/>
            <p:cNvSpPr/>
            <p:nvPr/>
          </p:nvSpPr>
          <p:spPr>
            <a:xfrm>
              <a:off x="7171943" y="2970276"/>
              <a:ext cx="5080" cy="257810"/>
            </a:xfrm>
            <a:custGeom>
              <a:avLst/>
              <a:gdLst/>
              <a:ahLst/>
              <a:cxnLst/>
              <a:rect l="l" t="t" r="r" b="b"/>
              <a:pathLst>
                <a:path w="5079" h="257810">
                  <a:moveTo>
                    <a:pt x="0" y="257556"/>
                  </a:moveTo>
                  <a:lnTo>
                    <a:pt x="4572" y="257556"/>
                  </a:lnTo>
                  <a:lnTo>
                    <a:pt x="4572" y="0"/>
                  </a:lnTo>
                  <a:lnTo>
                    <a:pt x="0" y="0"/>
                  </a:lnTo>
                  <a:lnTo>
                    <a:pt x="0" y="25755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71943" y="2970276"/>
              <a:ext cx="350520" cy="257810"/>
            </a:xfrm>
            <a:custGeom>
              <a:avLst/>
              <a:gdLst/>
              <a:ahLst/>
              <a:cxnLst/>
              <a:rect l="l" t="t" r="r" b="b"/>
              <a:pathLst>
                <a:path w="350520" h="257810">
                  <a:moveTo>
                    <a:pt x="0" y="257556"/>
                  </a:moveTo>
                  <a:lnTo>
                    <a:pt x="350520" y="257556"/>
                  </a:lnTo>
                  <a:lnTo>
                    <a:pt x="350520" y="0"/>
                  </a:lnTo>
                  <a:lnTo>
                    <a:pt x="0" y="0"/>
                  </a:lnTo>
                  <a:lnTo>
                    <a:pt x="0" y="2575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291705" y="3004311"/>
            <a:ext cx="1117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896100" y="2947161"/>
            <a:ext cx="1839595" cy="2952750"/>
            <a:chOff x="6896100" y="2947161"/>
            <a:chExt cx="1839595" cy="2952750"/>
          </a:xfrm>
        </p:grpSpPr>
        <p:sp>
          <p:nvSpPr>
            <p:cNvPr id="28" name="object 28"/>
            <p:cNvSpPr/>
            <p:nvPr/>
          </p:nvSpPr>
          <p:spPr>
            <a:xfrm>
              <a:off x="7719060" y="2953511"/>
              <a:ext cx="932815" cy="268605"/>
            </a:xfrm>
            <a:custGeom>
              <a:avLst/>
              <a:gdLst/>
              <a:ahLst/>
              <a:cxnLst/>
              <a:rect l="l" t="t" r="r" b="b"/>
              <a:pathLst>
                <a:path w="932815" h="268605">
                  <a:moveTo>
                    <a:pt x="0" y="268224"/>
                  </a:moveTo>
                  <a:lnTo>
                    <a:pt x="348996" y="268224"/>
                  </a:lnTo>
                  <a:lnTo>
                    <a:pt x="348996" y="10668"/>
                  </a:lnTo>
                  <a:lnTo>
                    <a:pt x="0" y="10668"/>
                  </a:lnTo>
                  <a:lnTo>
                    <a:pt x="0" y="268224"/>
                  </a:lnTo>
                  <a:close/>
                </a:path>
                <a:path w="932815" h="268605">
                  <a:moveTo>
                    <a:pt x="583692" y="257556"/>
                  </a:moveTo>
                  <a:lnTo>
                    <a:pt x="932688" y="257556"/>
                  </a:lnTo>
                  <a:lnTo>
                    <a:pt x="932688" y="0"/>
                  </a:lnTo>
                  <a:lnTo>
                    <a:pt x="583692" y="0"/>
                  </a:lnTo>
                  <a:lnTo>
                    <a:pt x="583692" y="2575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96100" y="3625595"/>
              <a:ext cx="1839595" cy="2273935"/>
            </a:xfrm>
            <a:custGeom>
              <a:avLst/>
              <a:gdLst/>
              <a:ahLst/>
              <a:cxnLst/>
              <a:rect l="l" t="t" r="r" b="b"/>
              <a:pathLst>
                <a:path w="1839595" h="2273935">
                  <a:moveTo>
                    <a:pt x="1839468" y="0"/>
                  </a:moveTo>
                  <a:lnTo>
                    <a:pt x="0" y="0"/>
                  </a:lnTo>
                  <a:lnTo>
                    <a:pt x="0" y="2273807"/>
                  </a:lnTo>
                  <a:lnTo>
                    <a:pt x="1839468" y="2273807"/>
                  </a:lnTo>
                  <a:lnTo>
                    <a:pt x="1839468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896100" y="3625596"/>
            <a:ext cx="1839595" cy="2273935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1275"/>
              </a:spcBef>
            </a:pPr>
            <a:r>
              <a:rPr sz="1800" spc="-10" dirty="0">
                <a:latin typeface="Calibri"/>
                <a:cs typeface="Calibri"/>
              </a:rPr>
              <a:t>Executor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53656" y="5106923"/>
            <a:ext cx="349250" cy="257810"/>
          </a:xfrm>
          <a:prstGeom prst="rect">
            <a:avLst/>
          </a:prstGeom>
          <a:solidFill>
            <a:srgbClr val="8FAADC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85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28204" y="5111496"/>
            <a:ext cx="349250" cy="257810"/>
          </a:xfrm>
          <a:prstGeom prst="rect">
            <a:avLst/>
          </a:prstGeom>
          <a:solidFill>
            <a:srgbClr val="8FAADC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980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552694" y="2148077"/>
            <a:ext cx="3105785" cy="3695700"/>
            <a:chOff x="5552694" y="2148077"/>
            <a:chExt cx="3105785" cy="3695700"/>
          </a:xfrm>
        </p:grpSpPr>
        <p:sp>
          <p:nvSpPr>
            <p:cNvPr id="34" name="object 34"/>
            <p:cNvSpPr/>
            <p:nvPr/>
          </p:nvSpPr>
          <p:spPr>
            <a:xfrm>
              <a:off x="7719060" y="5103876"/>
              <a:ext cx="932815" cy="733425"/>
            </a:xfrm>
            <a:custGeom>
              <a:avLst/>
              <a:gdLst/>
              <a:ahLst/>
              <a:cxnLst/>
              <a:rect l="l" t="t" r="r" b="b"/>
              <a:pathLst>
                <a:path w="932815" h="733425">
                  <a:moveTo>
                    <a:pt x="583692" y="257556"/>
                  </a:moveTo>
                  <a:lnTo>
                    <a:pt x="932688" y="257556"/>
                  </a:lnTo>
                  <a:lnTo>
                    <a:pt x="932688" y="0"/>
                  </a:lnTo>
                  <a:lnTo>
                    <a:pt x="583692" y="0"/>
                  </a:lnTo>
                  <a:lnTo>
                    <a:pt x="583692" y="257556"/>
                  </a:lnTo>
                  <a:close/>
                </a:path>
                <a:path w="932815" h="733425">
                  <a:moveTo>
                    <a:pt x="0" y="733044"/>
                  </a:moveTo>
                  <a:lnTo>
                    <a:pt x="348996" y="733044"/>
                  </a:lnTo>
                  <a:lnTo>
                    <a:pt x="348996" y="475488"/>
                  </a:lnTo>
                  <a:lnTo>
                    <a:pt x="0" y="475488"/>
                  </a:lnTo>
                  <a:lnTo>
                    <a:pt x="0" y="733044"/>
                  </a:lnTo>
                  <a:close/>
                </a:path>
                <a:path w="932815" h="733425">
                  <a:moveTo>
                    <a:pt x="583692" y="722376"/>
                  </a:moveTo>
                  <a:lnTo>
                    <a:pt x="932688" y="722376"/>
                  </a:lnTo>
                  <a:lnTo>
                    <a:pt x="932688" y="464820"/>
                  </a:lnTo>
                  <a:lnTo>
                    <a:pt x="583692" y="464820"/>
                  </a:lnTo>
                  <a:lnTo>
                    <a:pt x="583692" y="72237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52694" y="2148077"/>
              <a:ext cx="1343660" cy="1055370"/>
            </a:xfrm>
            <a:custGeom>
              <a:avLst/>
              <a:gdLst/>
              <a:ahLst/>
              <a:cxnLst/>
              <a:rect l="l" t="t" r="r" b="b"/>
              <a:pathLst>
                <a:path w="1343659" h="1055370">
                  <a:moveTo>
                    <a:pt x="36448" y="977900"/>
                  </a:moveTo>
                  <a:lnTo>
                    <a:pt x="0" y="1054989"/>
                  </a:lnTo>
                  <a:lnTo>
                    <a:pt x="83438" y="1037844"/>
                  </a:lnTo>
                  <a:lnTo>
                    <a:pt x="72189" y="1023493"/>
                  </a:lnTo>
                  <a:lnTo>
                    <a:pt x="56006" y="1023493"/>
                  </a:lnTo>
                  <a:lnTo>
                    <a:pt x="43814" y="1007999"/>
                  </a:lnTo>
                  <a:lnTo>
                    <a:pt x="53859" y="1000110"/>
                  </a:lnTo>
                  <a:lnTo>
                    <a:pt x="36448" y="977900"/>
                  </a:lnTo>
                  <a:close/>
                </a:path>
                <a:path w="1343659" h="1055370">
                  <a:moveTo>
                    <a:pt x="53859" y="1000110"/>
                  </a:moveTo>
                  <a:lnTo>
                    <a:pt x="43814" y="1007999"/>
                  </a:lnTo>
                  <a:lnTo>
                    <a:pt x="56006" y="1023493"/>
                  </a:lnTo>
                  <a:lnTo>
                    <a:pt x="66024" y="1015628"/>
                  </a:lnTo>
                  <a:lnTo>
                    <a:pt x="53859" y="1000110"/>
                  </a:lnTo>
                  <a:close/>
                </a:path>
                <a:path w="1343659" h="1055370">
                  <a:moveTo>
                    <a:pt x="66024" y="1015628"/>
                  </a:moveTo>
                  <a:lnTo>
                    <a:pt x="56006" y="1023493"/>
                  </a:lnTo>
                  <a:lnTo>
                    <a:pt x="72189" y="1023493"/>
                  </a:lnTo>
                  <a:lnTo>
                    <a:pt x="66024" y="1015628"/>
                  </a:lnTo>
                  <a:close/>
                </a:path>
                <a:path w="1343659" h="1055370">
                  <a:moveTo>
                    <a:pt x="1277399" y="39221"/>
                  </a:moveTo>
                  <a:lnTo>
                    <a:pt x="53859" y="1000110"/>
                  </a:lnTo>
                  <a:lnTo>
                    <a:pt x="66024" y="1015628"/>
                  </a:lnTo>
                  <a:lnTo>
                    <a:pt x="1289672" y="54877"/>
                  </a:lnTo>
                  <a:lnTo>
                    <a:pt x="1277399" y="39221"/>
                  </a:lnTo>
                  <a:close/>
                </a:path>
                <a:path w="1343659" h="1055370">
                  <a:moveTo>
                    <a:pt x="1328701" y="31369"/>
                  </a:moveTo>
                  <a:lnTo>
                    <a:pt x="1287399" y="31369"/>
                  </a:lnTo>
                  <a:lnTo>
                    <a:pt x="1299717" y="46989"/>
                  </a:lnTo>
                  <a:lnTo>
                    <a:pt x="1289672" y="54877"/>
                  </a:lnTo>
                  <a:lnTo>
                    <a:pt x="1307083" y="77088"/>
                  </a:lnTo>
                  <a:lnTo>
                    <a:pt x="1328701" y="31369"/>
                  </a:lnTo>
                  <a:close/>
                </a:path>
                <a:path w="1343659" h="1055370">
                  <a:moveTo>
                    <a:pt x="1287399" y="31369"/>
                  </a:moveTo>
                  <a:lnTo>
                    <a:pt x="1277399" y="39221"/>
                  </a:lnTo>
                  <a:lnTo>
                    <a:pt x="1289672" y="54877"/>
                  </a:lnTo>
                  <a:lnTo>
                    <a:pt x="1299717" y="46989"/>
                  </a:lnTo>
                  <a:lnTo>
                    <a:pt x="1287399" y="31369"/>
                  </a:lnTo>
                  <a:close/>
                </a:path>
                <a:path w="1343659" h="1055370">
                  <a:moveTo>
                    <a:pt x="1343532" y="0"/>
                  </a:moveTo>
                  <a:lnTo>
                    <a:pt x="1260094" y="17145"/>
                  </a:lnTo>
                  <a:lnTo>
                    <a:pt x="1277399" y="39221"/>
                  </a:lnTo>
                  <a:lnTo>
                    <a:pt x="1287399" y="31369"/>
                  </a:lnTo>
                  <a:lnTo>
                    <a:pt x="1328701" y="31369"/>
                  </a:lnTo>
                  <a:lnTo>
                    <a:pt x="13435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302751" y="5099304"/>
              <a:ext cx="349250" cy="257810"/>
            </a:xfrm>
            <a:custGeom>
              <a:avLst/>
              <a:gdLst/>
              <a:ahLst/>
              <a:cxnLst/>
              <a:rect l="l" t="t" r="r" b="b"/>
              <a:pathLst>
                <a:path w="349250" h="257810">
                  <a:moveTo>
                    <a:pt x="348996" y="0"/>
                  </a:moveTo>
                  <a:lnTo>
                    <a:pt x="0" y="0"/>
                  </a:lnTo>
                  <a:lnTo>
                    <a:pt x="0" y="257556"/>
                  </a:lnTo>
                  <a:lnTo>
                    <a:pt x="348996" y="257556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302751" y="5099304"/>
              <a:ext cx="349250" cy="257810"/>
            </a:xfrm>
            <a:custGeom>
              <a:avLst/>
              <a:gdLst/>
              <a:ahLst/>
              <a:cxnLst/>
              <a:rect l="l" t="t" r="r" b="b"/>
              <a:pathLst>
                <a:path w="349250" h="257810">
                  <a:moveTo>
                    <a:pt x="0" y="257556"/>
                  </a:moveTo>
                  <a:lnTo>
                    <a:pt x="348996" y="257556"/>
                  </a:lnTo>
                  <a:lnTo>
                    <a:pt x="348996" y="0"/>
                  </a:lnTo>
                  <a:lnTo>
                    <a:pt x="0" y="0"/>
                  </a:lnTo>
                  <a:lnTo>
                    <a:pt x="0" y="2575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171943" y="5585459"/>
            <a:ext cx="350520" cy="257810"/>
          </a:xfrm>
          <a:prstGeom prst="rect">
            <a:avLst/>
          </a:prstGeom>
          <a:solidFill>
            <a:srgbClr val="8FAADC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80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308847" y="5063997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179564" y="4469891"/>
            <a:ext cx="1324610" cy="42100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71780">
              <a:lnSpc>
                <a:spcPct val="100000"/>
              </a:lnSpc>
              <a:spcBef>
                <a:spcPts val="665"/>
              </a:spcBef>
            </a:pPr>
            <a:r>
              <a:rPr sz="1500" dirty="0">
                <a:latin typeface="Calibri"/>
                <a:cs typeface="Calibri"/>
              </a:rPr>
              <a:t>JVM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Heap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728204" y="2496311"/>
            <a:ext cx="349250" cy="258445"/>
          </a:xfrm>
          <a:prstGeom prst="rect">
            <a:avLst/>
          </a:prstGeom>
          <a:solidFill>
            <a:srgbClr val="8FAADC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985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142733" y="2483866"/>
            <a:ext cx="361950" cy="271780"/>
            <a:chOff x="7142733" y="2483866"/>
            <a:chExt cx="361950" cy="271780"/>
          </a:xfrm>
        </p:grpSpPr>
        <p:sp>
          <p:nvSpPr>
            <p:cNvPr id="43" name="object 43"/>
            <p:cNvSpPr/>
            <p:nvPr/>
          </p:nvSpPr>
          <p:spPr>
            <a:xfrm>
              <a:off x="7149083" y="2490216"/>
              <a:ext cx="349250" cy="259079"/>
            </a:xfrm>
            <a:custGeom>
              <a:avLst/>
              <a:gdLst/>
              <a:ahLst/>
              <a:cxnLst/>
              <a:rect l="l" t="t" r="r" b="b"/>
              <a:pathLst>
                <a:path w="349250" h="259080">
                  <a:moveTo>
                    <a:pt x="348996" y="0"/>
                  </a:moveTo>
                  <a:lnTo>
                    <a:pt x="0" y="0"/>
                  </a:lnTo>
                  <a:lnTo>
                    <a:pt x="0" y="259079"/>
                  </a:lnTo>
                  <a:lnTo>
                    <a:pt x="348996" y="259079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49083" y="2490216"/>
              <a:ext cx="349250" cy="259079"/>
            </a:xfrm>
            <a:custGeom>
              <a:avLst/>
              <a:gdLst/>
              <a:ahLst/>
              <a:cxnLst/>
              <a:rect l="l" t="t" r="r" b="b"/>
              <a:pathLst>
                <a:path w="349250" h="259080">
                  <a:moveTo>
                    <a:pt x="0" y="259079"/>
                  </a:moveTo>
                  <a:lnTo>
                    <a:pt x="348996" y="259079"/>
                  </a:lnTo>
                  <a:lnTo>
                    <a:pt x="348996" y="0"/>
                  </a:lnTo>
                  <a:lnTo>
                    <a:pt x="0" y="0"/>
                  </a:lnTo>
                  <a:lnTo>
                    <a:pt x="0" y="25907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159752" y="2455290"/>
            <a:ext cx="332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170419" y="2964179"/>
            <a:ext cx="361315" cy="269875"/>
            <a:chOff x="7170419" y="2964179"/>
            <a:chExt cx="361315" cy="269875"/>
          </a:xfrm>
        </p:grpSpPr>
        <p:sp>
          <p:nvSpPr>
            <p:cNvPr id="47" name="object 47"/>
            <p:cNvSpPr/>
            <p:nvPr/>
          </p:nvSpPr>
          <p:spPr>
            <a:xfrm>
              <a:off x="7176515" y="2970275"/>
              <a:ext cx="349250" cy="257810"/>
            </a:xfrm>
            <a:custGeom>
              <a:avLst/>
              <a:gdLst/>
              <a:ahLst/>
              <a:cxnLst/>
              <a:rect l="l" t="t" r="r" b="b"/>
              <a:pathLst>
                <a:path w="349250" h="257810">
                  <a:moveTo>
                    <a:pt x="348996" y="0"/>
                  </a:moveTo>
                  <a:lnTo>
                    <a:pt x="0" y="0"/>
                  </a:lnTo>
                  <a:lnTo>
                    <a:pt x="0" y="257556"/>
                  </a:lnTo>
                  <a:lnTo>
                    <a:pt x="348996" y="257556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76515" y="2970275"/>
              <a:ext cx="349250" cy="257810"/>
            </a:xfrm>
            <a:custGeom>
              <a:avLst/>
              <a:gdLst/>
              <a:ahLst/>
              <a:cxnLst/>
              <a:rect l="l" t="t" r="r" b="b"/>
              <a:pathLst>
                <a:path w="349250" h="257810">
                  <a:moveTo>
                    <a:pt x="0" y="257556"/>
                  </a:moveTo>
                  <a:lnTo>
                    <a:pt x="348996" y="257556"/>
                  </a:lnTo>
                  <a:lnTo>
                    <a:pt x="348996" y="0"/>
                  </a:lnTo>
                  <a:lnTo>
                    <a:pt x="0" y="0"/>
                  </a:lnTo>
                  <a:lnTo>
                    <a:pt x="0" y="2575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182611" y="2934461"/>
            <a:ext cx="334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743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47852" y="83058"/>
            <a:ext cx="4710430" cy="6245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3485" indent="-28765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1214120" algn="l"/>
              </a:tabLst>
            </a:pPr>
            <a:r>
              <a:rPr sz="1700" i="1" dirty="0">
                <a:latin typeface="Calibri"/>
                <a:cs typeface="Calibri"/>
              </a:rPr>
              <a:t>sorting</a:t>
            </a:r>
            <a:endParaRPr sz="1700">
              <a:latin typeface="Calibri"/>
              <a:cs typeface="Calibri"/>
            </a:endParaRPr>
          </a:p>
          <a:p>
            <a:pPr marL="1213485" indent="-287655">
              <a:lnSpc>
                <a:spcPct val="100000"/>
              </a:lnSpc>
              <a:buFont typeface="Wingdings"/>
              <a:buChar char=""/>
              <a:tabLst>
                <a:tab pos="1214120" algn="l"/>
              </a:tabLst>
            </a:pPr>
            <a:r>
              <a:rPr sz="1700" i="1" spc="-10" dirty="0">
                <a:latin typeface="Calibri"/>
                <a:cs typeface="Calibri"/>
              </a:rPr>
              <a:t>set</a:t>
            </a:r>
            <a:endParaRPr sz="1700">
              <a:latin typeface="Calibri"/>
              <a:cs typeface="Calibri"/>
            </a:endParaRPr>
          </a:p>
          <a:p>
            <a:pPr marL="1213485" indent="-28765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1214120" algn="l"/>
              </a:tabLst>
            </a:pPr>
            <a:r>
              <a:rPr sz="1700" i="1" spc="-5" dirty="0">
                <a:latin typeface="Calibri"/>
                <a:cs typeface="Calibri"/>
              </a:rPr>
              <a:t>sample</a:t>
            </a:r>
            <a:endParaRPr sz="1700">
              <a:latin typeface="Calibri"/>
              <a:cs typeface="Calibri"/>
            </a:endParaRPr>
          </a:p>
          <a:p>
            <a:pPr marL="1213485" indent="-287655">
              <a:lnSpc>
                <a:spcPct val="100000"/>
              </a:lnSpc>
              <a:buFont typeface="Wingdings"/>
              <a:buChar char=""/>
              <a:tabLst>
                <a:tab pos="1214120" algn="l"/>
              </a:tabLst>
            </a:pPr>
            <a:r>
              <a:rPr sz="1700" i="1" dirty="0">
                <a:latin typeface="Calibri"/>
                <a:cs typeface="Calibri"/>
              </a:rPr>
              <a:t>repartition</a:t>
            </a:r>
            <a:r>
              <a:rPr sz="1700" i="1" spc="-50" dirty="0">
                <a:latin typeface="Calibri"/>
                <a:cs typeface="Calibri"/>
              </a:rPr>
              <a:t> </a:t>
            </a:r>
            <a:r>
              <a:rPr sz="1700" i="1" spc="-5" dirty="0">
                <a:latin typeface="Calibri"/>
                <a:cs typeface="Calibri"/>
              </a:rPr>
              <a:t>and</a:t>
            </a:r>
            <a:r>
              <a:rPr sz="1700" i="1" spc="-15" dirty="0">
                <a:latin typeface="Calibri"/>
                <a:cs typeface="Calibri"/>
              </a:rPr>
              <a:t> </a:t>
            </a:r>
            <a:r>
              <a:rPr sz="1700" i="1" spc="-5" dirty="0">
                <a:latin typeface="Calibri"/>
                <a:cs typeface="Calibri"/>
              </a:rPr>
              <a:t>coalesce</a:t>
            </a:r>
            <a:endParaRPr sz="1700">
              <a:latin typeface="Calibri"/>
              <a:cs typeface="Calibri"/>
            </a:endParaRPr>
          </a:p>
          <a:p>
            <a:pPr marL="1213485" indent="-287655">
              <a:lnSpc>
                <a:spcPct val="100000"/>
              </a:lnSpc>
              <a:buFont typeface="Wingdings"/>
              <a:buChar char=""/>
              <a:tabLst>
                <a:tab pos="1214120" algn="l"/>
              </a:tabLst>
            </a:pPr>
            <a:r>
              <a:rPr sz="1700" i="1" spc="-5" dirty="0">
                <a:latin typeface="Calibri"/>
                <a:cs typeface="Calibri"/>
              </a:rPr>
              <a:t>Reading/writing</a:t>
            </a:r>
            <a:r>
              <a:rPr sz="1700" i="1" spc="-45" dirty="0">
                <a:latin typeface="Calibri"/>
                <a:cs typeface="Calibri"/>
              </a:rPr>
              <a:t> </a:t>
            </a:r>
            <a:r>
              <a:rPr sz="1700" i="1" spc="-5" dirty="0">
                <a:latin typeface="Calibri"/>
                <a:cs typeface="Calibri"/>
              </a:rPr>
              <a:t>from</a:t>
            </a:r>
            <a:r>
              <a:rPr sz="1700" i="1" spc="20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rdd</a:t>
            </a:r>
            <a:r>
              <a:rPr sz="1700" i="1" spc="-5" dirty="0">
                <a:latin typeface="Calibri"/>
                <a:cs typeface="Calibri"/>
              </a:rPr>
              <a:t> </a:t>
            </a:r>
            <a:r>
              <a:rPr sz="1700" i="1" spc="-10" dirty="0">
                <a:latin typeface="Calibri"/>
                <a:cs typeface="Calibri"/>
              </a:rPr>
              <a:t>to</a:t>
            </a:r>
            <a:r>
              <a:rPr sz="1700" i="1" spc="-5" dirty="0">
                <a:latin typeface="Calibri"/>
                <a:cs typeface="Calibri"/>
              </a:rPr>
              <a:t> </a:t>
            </a:r>
            <a:r>
              <a:rPr sz="1700" i="1" spc="-10" dirty="0">
                <a:latin typeface="Calibri"/>
                <a:cs typeface="Calibri"/>
              </a:rPr>
              <a:t>HDFS</a:t>
            </a:r>
            <a:endParaRPr sz="17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b="1" spc="-5" dirty="0">
                <a:latin typeface="Calibri"/>
                <a:cs typeface="Calibri"/>
              </a:rPr>
              <a:t>Spark</a:t>
            </a:r>
            <a:r>
              <a:rPr sz="1700" b="1" spc="-50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Cluster</a:t>
            </a:r>
            <a:r>
              <a:rPr sz="1700" b="1" spc="-30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Architecture</a:t>
            </a:r>
            <a:endParaRPr sz="17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1700" i="1" spc="-5" dirty="0">
                <a:latin typeface="Calibri"/>
                <a:cs typeface="Calibri"/>
              </a:rPr>
              <a:t>Detailed</a:t>
            </a:r>
            <a:r>
              <a:rPr sz="1700" i="1" spc="-10" dirty="0">
                <a:latin typeface="Calibri"/>
                <a:cs typeface="Calibri"/>
              </a:rPr>
              <a:t> </a:t>
            </a:r>
            <a:r>
              <a:rPr sz="1700" i="1" spc="-5" dirty="0">
                <a:latin typeface="Calibri"/>
                <a:cs typeface="Calibri"/>
              </a:rPr>
              <a:t>Spark </a:t>
            </a:r>
            <a:r>
              <a:rPr sz="1700" i="1" spc="-10" dirty="0">
                <a:latin typeface="Calibri"/>
                <a:cs typeface="Calibri"/>
              </a:rPr>
              <a:t>Cluster</a:t>
            </a:r>
            <a:r>
              <a:rPr sz="1700" i="1" spc="5" dirty="0">
                <a:latin typeface="Calibri"/>
                <a:cs typeface="Calibri"/>
              </a:rPr>
              <a:t> </a:t>
            </a:r>
            <a:r>
              <a:rPr sz="1700" i="1" spc="-5" dirty="0">
                <a:latin typeface="Calibri"/>
                <a:cs typeface="Calibri"/>
              </a:rPr>
              <a:t>Execution</a:t>
            </a:r>
            <a:r>
              <a:rPr sz="1700" i="1" spc="-10" dirty="0">
                <a:latin typeface="Calibri"/>
                <a:cs typeface="Calibri"/>
              </a:rPr>
              <a:t> </a:t>
            </a:r>
            <a:r>
              <a:rPr sz="1700" i="1" spc="-5" dirty="0">
                <a:latin typeface="Calibri"/>
                <a:cs typeface="Calibri"/>
              </a:rPr>
              <a:t>Architecture</a:t>
            </a:r>
            <a:endParaRPr sz="17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1700" i="1" spc="-35" dirty="0">
                <a:latin typeface="Calibri"/>
                <a:cs typeface="Calibri"/>
              </a:rPr>
              <a:t>YARN</a:t>
            </a:r>
            <a:r>
              <a:rPr sz="1700" i="1" spc="-15" dirty="0">
                <a:latin typeface="Calibri"/>
                <a:cs typeface="Calibri"/>
              </a:rPr>
              <a:t> </a:t>
            </a:r>
            <a:r>
              <a:rPr sz="1700" i="1" spc="-10" dirty="0">
                <a:latin typeface="Calibri"/>
                <a:cs typeface="Calibri"/>
              </a:rPr>
              <a:t>Cluster</a:t>
            </a:r>
            <a:r>
              <a:rPr sz="1700" i="1" spc="-15" dirty="0">
                <a:latin typeface="Calibri"/>
                <a:cs typeface="Calibri"/>
              </a:rPr>
              <a:t> </a:t>
            </a:r>
            <a:r>
              <a:rPr sz="1700" i="1" spc="-5" dirty="0">
                <a:latin typeface="Calibri"/>
                <a:cs typeface="Calibri"/>
              </a:rPr>
              <a:t>Manager</a:t>
            </a:r>
            <a:endParaRPr sz="17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1700" i="1" dirty="0">
                <a:latin typeface="Calibri"/>
                <a:cs typeface="Calibri"/>
              </a:rPr>
              <a:t>JVM</a:t>
            </a:r>
            <a:r>
              <a:rPr sz="1700" i="1" spc="-55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Processes</a:t>
            </a:r>
            <a:endParaRPr sz="1700">
              <a:latin typeface="Calibri"/>
              <a:cs typeface="Calibri"/>
            </a:endParaRPr>
          </a:p>
          <a:p>
            <a:pPr marL="756285" marR="309245" lvl="1" indent="-287020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1700" i="1" spc="-5" dirty="0">
                <a:latin typeface="Calibri"/>
                <a:cs typeface="Calibri"/>
              </a:rPr>
              <a:t>Commonly </a:t>
            </a:r>
            <a:r>
              <a:rPr sz="1700" i="1" dirty="0">
                <a:latin typeface="Calibri"/>
                <a:cs typeface="Calibri"/>
              </a:rPr>
              <a:t>Used</a:t>
            </a:r>
            <a:r>
              <a:rPr sz="1700" i="1" spc="-5" dirty="0">
                <a:latin typeface="Calibri"/>
                <a:cs typeface="Calibri"/>
              </a:rPr>
              <a:t> </a:t>
            </a:r>
            <a:r>
              <a:rPr sz="1700" i="1" spc="-30" dirty="0">
                <a:latin typeface="Calibri"/>
                <a:cs typeface="Calibri"/>
              </a:rPr>
              <a:t>Terms</a:t>
            </a:r>
            <a:r>
              <a:rPr sz="1700" i="1" spc="-5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in</a:t>
            </a:r>
            <a:r>
              <a:rPr sz="1700" i="1" spc="-5" dirty="0">
                <a:latin typeface="Calibri"/>
                <a:cs typeface="Calibri"/>
              </a:rPr>
              <a:t> Spark</a:t>
            </a:r>
            <a:r>
              <a:rPr sz="1700" i="1" spc="-15" dirty="0">
                <a:latin typeface="Calibri"/>
                <a:cs typeface="Calibri"/>
              </a:rPr>
              <a:t> </a:t>
            </a:r>
            <a:r>
              <a:rPr sz="1700" i="1" spc="-5" dirty="0">
                <a:latin typeface="Calibri"/>
                <a:cs typeface="Calibri"/>
              </a:rPr>
              <a:t>Execution </a:t>
            </a:r>
            <a:r>
              <a:rPr sz="1700" i="1" spc="-365" dirty="0">
                <a:latin typeface="Calibri"/>
                <a:cs typeface="Calibri"/>
              </a:rPr>
              <a:t> </a:t>
            </a:r>
            <a:r>
              <a:rPr sz="1700" i="1" spc="-5" dirty="0">
                <a:latin typeface="Calibri"/>
                <a:cs typeface="Calibri"/>
              </a:rPr>
              <a:t>Framework</a:t>
            </a:r>
            <a:endParaRPr sz="17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1700" i="1" dirty="0">
                <a:latin typeface="Calibri"/>
                <a:cs typeface="Calibri"/>
              </a:rPr>
              <a:t>Narrow</a:t>
            </a:r>
            <a:r>
              <a:rPr sz="1700" i="1" spc="-20" dirty="0">
                <a:latin typeface="Calibri"/>
                <a:cs typeface="Calibri"/>
              </a:rPr>
              <a:t> </a:t>
            </a:r>
            <a:r>
              <a:rPr sz="1700" i="1" spc="-5" dirty="0">
                <a:latin typeface="Calibri"/>
                <a:cs typeface="Calibri"/>
              </a:rPr>
              <a:t>and Wide</a:t>
            </a:r>
            <a:r>
              <a:rPr sz="1700" i="1" spc="-15" dirty="0">
                <a:latin typeface="Calibri"/>
                <a:cs typeface="Calibri"/>
              </a:rPr>
              <a:t> </a:t>
            </a:r>
            <a:r>
              <a:rPr sz="1700" i="1" spc="-10" dirty="0">
                <a:latin typeface="Calibri"/>
                <a:cs typeface="Calibri"/>
              </a:rPr>
              <a:t>Transformations</a:t>
            </a:r>
            <a:endParaRPr sz="17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1700" i="1" spc="-5" dirty="0">
                <a:latin typeface="Calibri"/>
                <a:cs typeface="Calibri"/>
              </a:rPr>
              <a:t>RDD</a:t>
            </a:r>
            <a:r>
              <a:rPr sz="1700" i="1" spc="-25" dirty="0">
                <a:latin typeface="Calibri"/>
                <a:cs typeface="Calibri"/>
              </a:rPr>
              <a:t> </a:t>
            </a:r>
            <a:r>
              <a:rPr sz="1700" i="1" spc="-5" dirty="0">
                <a:latin typeface="Calibri"/>
                <a:cs typeface="Calibri"/>
              </a:rPr>
              <a:t>Lineage</a:t>
            </a:r>
            <a:endParaRPr sz="17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1700" i="1" spc="-30" dirty="0">
                <a:latin typeface="Calibri"/>
                <a:cs typeface="Calibri"/>
              </a:rPr>
              <a:t>D</a:t>
            </a:r>
            <a:r>
              <a:rPr sz="1700" i="1" spc="-40" dirty="0">
                <a:latin typeface="Calibri"/>
                <a:cs typeface="Calibri"/>
              </a:rPr>
              <a:t>A</a:t>
            </a:r>
            <a:r>
              <a:rPr sz="1700" i="1" dirty="0">
                <a:latin typeface="Calibri"/>
                <a:cs typeface="Calibri"/>
              </a:rPr>
              <a:t>G </a:t>
            </a:r>
            <a:r>
              <a:rPr sz="1700" i="1" spc="-5" dirty="0">
                <a:latin typeface="Calibri"/>
                <a:cs typeface="Calibri"/>
              </a:rPr>
              <a:t>Sche</a:t>
            </a:r>
            <a:r>
              <a:rPr sz="1700" i="1" spc="-10" dirty="0">
                <a:latin typeface="Calibri"/>
                <a:cs typeface="Calibri"/>
              </a:rPr>
              <a:t>d</a:t>
            </a:r>
            <a:r>
              <a:rPr sz="1700" i="1" spc="-5" dirty="0">
                <a:latin typeface="Calibri"/>
                <a:cs typeface="Calibri"/>
              </a:rPr>
              <a:t>uler</a:t>
            </a:r>
            <a:endParaRPr sz="17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756920" algn="l"/>
              </a:tabLst>
            </a:pPr>
            <a:r>
              <a:rPr sz="1700" i="1" spc="-150" dirty="0">
                <a:latin typeface="Calibri"/>
                <a:cs typeface="Calibri"/>
              </a:rPr>
              <a:t>T</a:t>
            </a:r>
            <a:r>
              <a:rPr sz="1700" i="1" spc="-5" dirty="0">
                <a:latin typeface="Calibri"/>
                <a:cs typeface="Calibri"/>
              </a:rPr>
              <a:t>as</a:t>
            </a:r>
            <a:r>
              <a:rPr sz="1700" i="1" dirty="0">
                <a:latin typeface="Calibri"/>
                <a:cs typeface="Calibri"/>
              </a:rPr>
              <a:t>k </a:t>
            </a:r>
            <a:r>
              <a:rPr sz="1700" i="1" spc="-5" dirty="0">
                <a:latin typeface="Calibri"/>
                <a:cs typeface="Calibri"/>
              </a:rPr>
              <a:t>Schedul</a:t>
            </a:r>
            <a:r>
              <a:rPr sz="1700" i="1" dirty="0">
                <a:latin typeface="Calibri"/>
                <a:cs typeface="Calibri"/>
              </a:rPr>
              <a:t>er</a:t>
            </a:r>
            <a:endParaRPr sz="17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b="1" i="1" dirty="0">
                <a:latin typeface="Calibri"/>
                <a:cs typeface="Calibri"/>
              </a:rPr>
              <a:t>RDD</a:t>
            </a:r>
            <a:r>
              <a:rPr sz="1700" b="1" i="1" spc="-25" dirty="0">
                <a:latin typeface="Calibri"/>
                <a:cs typeface="Calibri"/>
              </a:rPr>
              <a:t> </a:t>
            </a:r>
            <a:r>
              <a:rPr sz="1700" b="1" i="1" spc="-10" dirty="0">
                <a:latin typeface="Calibri"/>
                <a:cs typeface="Calibri"/>
              </a:rPr>
              <a:t>Persistence</a:t>
            </a:r>
            <a:endParaRPr sz="17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b="1" i="1" spc="-5" dirty="0">
                <a:latin typeface="Calibri"/>
                <a:cs typeface="Calibri"/>
              </a:rPr>
              <a:t>Shared</a:t>
            </a:r>
            <a:r>
              <a:rPr sz="1700" b="1" i="1" spc="-25" dirty="0">
                <a:latin typeface="Calibri"/>
                <a:cs typeface="Calibri"/>
              </a:rPr>
              <a:t> </a:t>
            </a:r>
            <a:r>
              <a:rPr sz="1700" b="1" i="1" spc="-10" dirty="0">
                <a:latin typeface="Calibri"/>
                <a:cs typeface="Calibri"/>
              </a:rPr>
              <a:t>Variables</a:t>
            </a:r>
            <a:endParaRPr sz="17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1700" i="1" spc="-5" dirty="0">
                <a:latin typeface="Calibri"/>
                <a:cs typeface="Calibri"/>
              </a:rPr>
              <a:t>Broadcast</a:t>
            </a:r>
            <a:endParaRPr sz="17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1700" i="1" spc="-5" dirty="0">
                <a:latin typeface="Calibri"/>
                <a:cs typeface="Calibri"/>
              </a:rPr>
              <a:t>Accumulator</a:t>
            </a:r>
            <a:endParaRPr sz="17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b="1" i="1" spc="-5" dirty="0">
                <a:latin typeface="Calibri"/>
                <a:cs typeface="Calibri"/>
              </a:rPr>
              <a:t>Spark</a:t>
            </a:r>
            <a:r>
              <a:rPr sz="1700" b="1" i="1" spc="-40" dirty="0">
                <a:latin typeface="Calibri"/>
                <a:cs typeface="Calibri"/>
              </a:rPr>
              <a:t> </a:t>
            </a:r>
            <a:r>
              <a:rPr sz="1700" b="1" i="1" spc="-5" dirty="0">
                <a:latin typeface="Calibri"/>
                <a:cs typeface="Calibri"/>
              </a:rPr>
              <a:t>SQL</a:t>
            </a:r>
            <a:endParaRPr sz="17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1700" i="1" spc="-5" dirty="0">
                <a:latin typeface="Calibri"/>
                <a:cs typeface="Calibri"/>
              </a:rPr>
              <a:t>Architecture</a:t>
            </a:r>
            <a:endParaRPr sz="17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1700" i="1" spc="-10" dirty="0">
                <a:latin typeface="Calibri"/>
                <a:cs typeface="Calibri"/>
              </a:rPr>
              <a:t>Catalyst</a:t>
            </a:r>
            <a:r>
              <a:rPr sz="1700" i="1" spc="-35" dirty="0">
                <a:latin typeface="Calibri"/>
                <a:cs typeface="Calibri"/>
              </a:rPr>
              <a:t> </a:t>
            </a:r>
            <a:r>
              <a:rPr sz="1700" i="1" spc="-5" dirty="0">
                <a:latin typeface="Calibri"/>
                <a:cs typeface="Calibri"/>
              </a:rPr>
              <a:t>Optimizer</a:t>
            </a:r>
            <a:endParaRPr sz="17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1700" i="1" spc="-15" dirty="0">
                <a:latin typeface="Calibri"/>
                <a:cs typeface="Calibri"/>
              </a:rPr>
              <a:t>Volcano</a:t>
            </a:r>
            <a:r>
              <a:rPr sz="1700" i="1" spc="-30" dirty="0">
                <a:latin typeface="Calibri"/>
                <a:cs typeface="Calibri"/>
              </a:rPr>
              <a:t> </a:t>
            </a:r>
            <a:r>
              <a:rPr sz="1700" i="1" spc="-5" dirty="0">
                <a:latin typeface="Calibri"/>
                <a:cs typeface="Calibri"/>
              </a:rPr>
              <a:t>Iterator</a:t>
            </a:r>
            <a:r>
              <a:rPr sz="1700" i="1" spc="-20" dirty="0">
                <a:latin typeface="Calibri"/>
                <a:cs typeface="Calibri"/>
              </a:rPr>
              <a:t> </a:t>
            </a:r>
            <a:r>
              <a:rPr sz="1700" i="1" spc="-5" dirty="0">
                <a:latin typeface="Calibri"/>
                <a:cs typeface="Calibri"/>
              </a:rPr>
              <a:t>Model</a:t>
            </a:r>
            <a:endParaRPr sz="17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1700" i="1" spc="-20" dirty="0">
                <a:latin typeface="Calibri"/>
                <a:cs typeface="Calibri"/>
              </a:rPr>
              <a:t>Tungsten</a:t>
            </a:r>
            <a:r>
              <a:rPr sz="1700" i="1" dirty="0">
                <a:latin typeface="Calibri"/>
                <a:cs typeface="Calibri"/>
              </a:rPr>
              <a:t> </a:t>
            </a:r>
            <a:r>
              <a:rPr sz="1700" i="1" spc="-5" dirty="0">
                <a:latin typeface="Calibri"/>
                <a:cs typeface="Calibri"/>
              </a:rPr>
              <a:t>Execution</a:t>
            </a:r>
            <a:r>
              <a:rPr sz="1700" i="1" spc="-40" dirty="0">
                <a:latin typeface="Calibri"/>
                <a:cs typeface="Calibri"/>
              </a:rPr>
              <a:t> </a:t>
            </a:r>
            <a:r>
              <a:rPr sz="1700" i="1" spc="-10" dirty="0">
                <a:latin typeface="Calibri"/>
                <a:cs typeface="Calibri"/>
              </a:rPr>
              <a:t>Engine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052" y="6302146"/>
            <a:ext cx="2933700" cy="54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9720" algn="l"/>
              </a:tabLst>
            </a:pPr>
            <a:r>
              <a:rPr sz="1700" i="1" spc="-5" dirty="0">
                <a:latin typeface="Calibri"/>
                <a:cs typeface="Calibri"/>
              </a:rPr>
              <a:t>Benchmarks</a:t>
            </a:r>
            <a:endParaRPr sz="17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299720" algn="l"/>
              </a:tabLst>
            </a:pPr>
            <a:r>
              <a:rPr sz="1700" i="1" spc="-5" dirty="0">
                <a:latin typeface="Calibri"/>
                <a:cs typeface="Calibri"/>
              </a:rPr>
              <a:t>Understanding</a:t>
            </a:r>
            <a:r>
              <a:rPr sz="1700" i="1" spc="-40" dirty="0">
                <a:latin typeface="Calibri"/>
                <a:cs typeface="Calibri"/>
              </a:rPr>
              <a:t> </a:t>
            </a:r>
            <a:r>
              <a:rPr sz="1700" i="1" spc="-5" dirty="0">
                <a:latin typeface="Calibri"/>
                <a:cs typeface="Calibri"/>
              </a:rPr>
              <a:t>Execution</a:t>
            </a:r>
            <a:r>
              <a:rPr sz="1700" i="1" spc="-40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Plan</a:t>
            </a:r>
            <a:endParaRPr sz="17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0151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4759" y="1909572"/>
            <a:ext cx="1783080" cy="2656840"/>
          </a:xfrm>
          <a:prstGeom prst="rect">
            <a:avLst/>
          </a:prstGeom>
          <a:solidFill>
            <a:srgbClr val="ECECEC"/>
          </a:solidFill>
          <a:ln w="12192">
            <a:solidFill>
              <a:srgbClr val="41709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381635">
              <a:lnSpc>
                <a:spcPct val="100000"/>
              </a:lnSpc>
              <a:spcBef>
                <a:spcPts val="620"/>
              </a:spcBef>
            </a:pPr>
            <a:r>
              <a:rPr sz="1800" spc="-5" dirty="0">
                <a:latin typeface="Calibri"/>
                <a:cs typeface="Calibri"/>
              </a:rPr>
              <a:t>Driver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41647" y="2653283"/>
            <a:ext cx="1283335" cy="38862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540"/>
              </a:spcBef>
            </a:pPr>
            <a:r>
              <a:rPr sz="1500" dirty="0">
                <a:latin typeface="Calibri"/>
                <a:cs typeface="Calibri"/>
              </a:rPr>
              <a:t>JVM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Heap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1647" y="3235451"/>
            <a:ext cx="1283335" cy="353695"/>
          </a:xfrm>
          <a:prstGeom prst="rect">
            <a:avLst/>
          </a:prstGeom>
          <a:solidFill>
            <a:srgbClr val="FFD966"/>
          </a:solidFill>
          <a:ln w="12192">
            <a:solidFill>
              <a:srgbClr val="41709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400"/>
              </a:spcBef>
            </a:pPr>
            <a:r>
              <a:rPr sz="1500" spc="-5" dirty="0">
                <a:latin typeface="Calibri"/>
                <a:cs typeface="Calibri"/>
              </a:rPr>
              <a:t>Spark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Context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42409" y="3752850"/>
            <a:ext cx="1283335" cy="650875"/>
          </a:xfrm>
          <a:prstGeom prst="rect">
            <a:avLst/>
          </a:prstGeom>
          <a:solidFill>
            <a:srgbClr val="6FAC46"/>
          </a:solidFill>
          <a:ln w="19811">
            <a:solidFill>
              <a:srgbClr val="FFFFFF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5"/>
              </a:spcBef>
            </a:pPr>
            <a:r>
              <a:rPr sz="1500" spc="-5" dirty="0">
                <a:latin typeface="Calibri"/>
                <a:cs typeface="Calibri"/>
              </a:rPr>
              <a:t>Spark</a:t>
            </a:r>
            <a:endParaRPr sz="15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Application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89750" y="1004061"/>
            <a:ext cx="1852295" cy="2285365"/>
            <a:chOff x="6889750" y="1004061"/>
            <a:chExt cx="1852295" cy="2285365"/>
          </a:xfrm>
        </p:grpSpPr>
        <p:sp>
          <p:nvSpPr>
            <p:cNvPr id="7" name="object 7"/>
            <p:cNvSpPr/>
            <p:nvPr/>
          </p:nvSpPr>
          <p:spPr>
            <a:xfrm>
              <a:off x="6896100" y="1010411"/>
              <a:ext cx="1839595" cy="2272665"/>
            </a:xfrm>
            <a:custGeom>
              <a:avLst/>
              <a:gdLst/>
              <a:ahLst/>
              <a:cxnLst/>
              <a:rect l="l" t="t" r="r" b="b"/>
              <a:pathLst>
                <a:path w="1839595" h="2272665">
                  <a:moveTo>
                    <a:pt x="1839468" y="0"/>
                  </a:moveTo>
                  <a:lnTo>
                    <a:pt x="0" y="0"/>
                  </a:lnTo>
                  <a:lnTo>
                    <a:pt x="0" y="2272283"/>
                  </a:lnTo>
                  <a:lnTo>
                    <a:pt x="1839468" y="2272283"/>
                  </a:lnTo>
                  <a:lnTo>
                    <a:pt x="1839468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96100" y="1010411"/>
              <a:ext cx="1839595" cy="2272665"/>
            </a:xfrm>
            <a:custGeom>
              <a:avLst/>
              <a:gdLst/>
              <a:ahLst/>
              <a:cxnLst/>
              <a:rect l="l" t="t" r="r" b="b"/>
              <a:pathLst>
                <a:path w="1839595" h="2272665">
                  <a:moveTo>
                    <a:pt x="0" y="2272283"/>
                  </a:moveTo>
                  <a:lnTo>
                    <a:pt x="1839468" y="2272283"/>
                  </a:lnTo>
                  <a:lnTo>
                    <a:pt x="1839468" y="0"/>
                  </a:lnTo>
                  <a:lnTo>
                    <a:pt x="0" y="0"/>
                  </a:lnTo>
                  <a:lnTo>
                    <a:pt x="0" y="2272283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173594" y="1158316"/>
            <a:ext cx="12852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Executor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53656" y="1857755"/>
            <a:ext cx="1324610" cy="41910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660"/>
              </a:spcBef>
            </a:pPr>
            <a:r>
              <a:rPr sz="1500" dirty="0">
                <a:latin typeface="Calibri"/>
                <a:cs typeface="Calibri"/>
              </a:rPr>
              <a:t>JVM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Heap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147306" y="2485389"/>
            <a:ext cx="361950" cy="270510"/>
            <a:chOff x="7147306" y="2485389"/>
            <a:chExt cx="361950" cy="270510"/>
          </a:xfrm>
        </p:grpSpPr>
        <p:sp>
          <p:nvSpPr>
            <p:cNvPr id="12" name="object 12"/>
            <p:cNvSpPr/>
            <p:nvPr/>
          </p:nvSpPr>
          <p:spPr>
            <a:xfrm>
              <a:off x="7498080" y="2491739"/>
              <a:ext cx="5080" cy="257810"/>
            </a:xfrm>
            <a:custGeom>
              <a:avLst/>
              <a:gdLst/>
              <a:ahLst/>
              <a:cxnLst/>
              <a:rect l="l" t="t" r="r" b="b"/>
              <a:pathLst>
                <a:path w="5079" h="257810">
                  <a:moveTo>
                    <a:pt x="0" y="257555"/>
                  </a:moveTo>
                  <a:lnTo>
                    <a:pt x="4572" y="257555"/>
                  </a:lnTo>
                  <a:lnTo>
                    <a:pt x="4572" y="0"/>
                  </a:lnTo>
                  <a:lnTo>
                    <a:pt x="0" y="0"/>
                  </a:lnTo>
                  <a:lnTo>
                    <a:pt x="0" y="25755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53656" y="2491739"/>
              <a:ext cx="349250" cy="257810"/>
            </a:xfrm>
            <a:custGeom>
              <a:avLst/>
              <a:gdLst/>
              <a:ahLst/>
              <a:cxnLst/>
              <a:rect l="l" t="t" r="r" b="b"/>
              <a:pathLst>
                <a:path w="349250" h="257810">
                  <a:moveTo>
                    <a:pt x="0" y="257555"/>
                  </a:moveTo>
                  <a:lnTo>
                    <a:pt x="348996" y="257555"/>
                  </a:lnTo>
                  <a:lnTo>
                    <a:pt x="348996" y="0"/>
                  </a:lnTo>
                  <a:lnTo>
                    <a:pt x="0" y="0"/>
                  </a:lnTo>
                  <a:lnTo>
                    <a:pt x="0" y="25755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271893" y="2526029"/>
            <a:ext cx="1117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47710" y="2529967"/>
            <a:ext cx="1117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13419" y="2490216"/>
            <a:ext cx="349250" cy="259079"/>
          </a:xfrm>
          <a:prstGeom prst="rect">
            <a:avLst/>
          </a:prstGeom>
          <a:solidFill>
            <a:srgbClr val="8FAADC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985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165593" y="2963926"/>
            <a:ext cx="363220" cy="270510"/>
            <a:chOff x="7165593" y="2963926"/>
            <a:chExt cx="363220" cy="270510"/>
          </a:xfrm>
        </p:grpSpPr>
        <p:sp>
          <p:nvSpPr>
            <p:cNvPr id="18" name="object 18"/>
            <p:cNvSpPr/>
            <p:nvPr/>
          </p:nvSpPr>
          <p:spPr>
            <a:xfrm>
              <a:off x="7171943" y="2970276"/>
              <a:ext cx="5080" cy="257810"/>
            </a:xfrm>
            <a:custGeom>
              <a:avLst/>
              <a:gdLst/>
              <a:ahLst/>
              <a:cxnLst/>
              <a:rect l="l" t="t" r="r" b="b"/>
              <a:pathLst>
                <a:path w="5079" h="257810">
                  <a:moveTo>
                    <a:pt x="0" y="257556"/>
                  </a:moveTo>
                  <a:lnTo>
                    <a:pt x="4572" y="257556"/>
                  </a:lnTo>
                  <a:lnTo>
                    <a:pt x="4572" y="0"/>
                  </a:lnTo>
                  <a:lnTo>
                    <a:pt x="0" y="0"/>
                  </a:lnTo>
                  <a:lnTo>
                    <a:pt x="0" y="25755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71943" y="2970276"/>
              <a:ext cx="350520" cy="257810"/>
            </a:xfrm>
            <a:custGeom>
              <a:avLst/>
              <a:gdLst/>
              <a:ahLst/>
              <a:cxnLst/>
              <a:rect l="l" t="t" r="r" b="b"/>
              <a:pathLst>
                <a:path w="350520" h="257810">
                  <a:moveTo>
                    <a:pt x="0" y="257556"/>
                  </a:moveTo>
                  <a:lnTo>
                    <a:pt x="350520" y="257556"/>
                  </a:lnTo>
                  <a:lnTo>
                    <a:pt x="350520" y="0"/>
                  </a:lnTo>
                  <a:lnTo>
                    <a:pt x="0" y="0"/>
                  </a:lnTo>
                  <a:lnTo>
                    <a:pt x="0" y="2575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291705" y="3004311"/>
            <a:ext cx="1117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896100" y="2947161"/>
            <a:ext cx="1839595" cy="2952750"/>
            <a:chOff x="6896100" y="2947161"/>
            <a:chExt cx="1839595" cy="2952750"/>
          </a:xfrm>
        </p:grpSpPr>
        <p:sp>
          <p:nvSpPr>
            <p:cNvPr id="22" name="object 22"/>
            <p:cNvSpPr/>
            <p:nvPr/>
          </p:nvSpPr>
          <p:spPr>
            <a:xfrm>
              <a:off x="7719060" y="2953511"/>
              <a:ext cx="932815" cy="268605"/>
            </a:xfrm>
            <a:custGeom>
              <a:avLst/>
              <a:gdLst/>
              <a:ahLst/>
              <a:cxnLst/>
              <a:rect l="l" t="t" r="r" b="b"/>
              <a:pathLst>
                <a:path w="932815" h="268605">
                  <a:moveTo>
                    <a:pt x="0" y="268224"/>
                  </a:moveTo>
                  <a:lnTo>
                    <a:pt x="348996" y="268224"/>
                  </a:lnTo>
                  <a:lnTo>
                    <a:pt x="348996" y="10668"/>
                  </a:lnTo>
                  <a:lnTo>
                    <a:pt x="0" y="10668"/>
                  </a:lnTo>
                  <a:lnTo>
                    <a:pt x="0" y="268224"/>
                  </a:lnTo>
                  <a:close/>
                </a:path>
                <a:path w="932815" h="268605">
                  <a:moveTo>
                    <a:pt x="583692" y="257556"/>
                  </a:moveTo>
                  <a:lnTo>
                    <a:pt x="932688" y="257556"/>
                  </a:lnTo>
                  <a:lnTo>
                    <a:pt x="932688" y="0"/>
                  </a:lnTo>
                  <a:lnTo>
                    <a:pt x="583692" y="0"/>
                  </a:lnTo>
                  <a:lnTo>
                    <a:pt x="583692" y="2575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96100" y="3625595"/>
              <a:ext cx="1839595" cy="2273935"/>
            </a:xfrm>
            <a:custGeom>
              <a:avLst/>
              <a:gdLst/>
              <a:ahLst/>
              <a:cxnLst/>
              <a:rect l="l" t="t" r="r" b="b"/>
              <a:pathLst>
                <a:path w="1839595" h="2273935">
                  <a:moveTo>
                    <a:pt x="1839468" y="0"/>
                  </a:moveTo>
                  <a:lnTo>
                    <a:pt x="0" y="0"/>
                  </a:lnTo>
                  <a:lnTo>
                    <a:pt x="0" y="2273807"/>
                  </a:lnTo>
                  <a:lnTo>
                    <a:pt x="1839468" y="2273807"/>
                  </a:lnTo>
                  <a:lnTo>
                    <a:pt x="1839468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896100" y="3625596"/>
            <a:ext cx="1839595" cy="2273935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1275"/>
              </a:spcBef>
            </a:pPr>
            <a:r>
              <a:rPr sz="1800" spc="-10" dirty="0">
                <a:latin typeface="Calibri"/>
                <a:cs typeface="Calibri"/>
              </a:rPr>
              <a:t>Executor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53656" y="5106923"/>
            <a:ext cx="349250" cy="257810"/>
          </a:xfrm>
          <a:prstGeom prst="rect">
            <a:avLst/>
          </a:prstGeom>
          <a:solidFill>
            <a:srgbClr val="8FAADC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85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28204" y="5111496"/>
            <a:ext cx="349250" cy="257810"/>
          </a:xfrm>
          <a:prstGeom prst="rect">
            <a:avLst/>
          </a:prstGeom>
          <a:solidFill>
            <a:srgbClr val="8FAADC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980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302752" y="5103876"/>
            <a:ext cx="349250" cy="257810"/>
          </a:xfrm>
          <a:custGeom>
            <a:avLst/>
            <a:gdLst/>
            <a:ahLst/>
            <a:cxnLst/>
            <a:rect l="l" t="t" r="r" b="b"/>
            <a:pathLst>
              <a:path w="349250" h="257810">
                <a:moveTo>
                  <a:pt x="0" y="257556"/>
                </a:moveTo>
                <a:lnTo>
                  <a:pt x="348996" y="257556"/>
                </a:lnTo>
                <a:lnTo>
                  <a:pt x="348996" y="0"/>
                </a:lnTo>
                <a:lnTo>
                  <a:pt x="0" y="0"/>
                </a:lnTo>
                <a:lnTo>
                  <a:pt x="0" y="257556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171943" y="5585459"/>
            <a:ext cx="350520" cy="257810"/>
          </a:xfrm>
          <a:prstGeom prst="rect">
            <a:avLst/>
          </a:prstGeom>
          <a:solidFill>
            <a:srgbClr val="8FAADC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80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814066" y="2148077"/>
            <a:ext cx="5844540" cy="3695700"/>
            <a:chOff x="2814066" y="2148077"/>
            <a:chExt cx="5844540" cy="3695700"/>
          </a:xfrm>
        </p:grpSpPr>
        <p:sp>
          <p:nvSpPr>
            <p:cNvPr id="30" name="object 30"/>
            <p:cNvSpPr/>
            <p:nvPr/>
          </p:nvSpPr>
          <p:spPr>
            <a:xfrm>
              <a:off x="5552694" y="2148077"/>
              <a:ext cx="1343660" cy="1055370"/>
            </a:xfrm>
            <a:custGeom>
              <a:avLst/>
              <a:gdLst/>
              <a:ahLst/>
              <a:cxnLst/>
              <a:rect l="l" t="t" r="r" b="b"/>
              <a:pathLst>
                <a:path w="1343659" h="1055370">
                  <a:moveTo>
                    <a:pt x="36448" y="977900"/>
                  </a:moveTo>
                  <a:lnTo>
                    <a:pt x="0" y="1054989"/>
                  </a:lnTo>
                  <a:lnTo>
                    <a:pt x="83438" y="1037844"/>
                  </a:lnTo>
                  <a:lnTo>
                    <a:pt x="72189" y="1023493"/>
                  </a:lnTo>
                  <a:lnTo>
                    <a:pt x="56006" y="1023493"/>
                  </a:lnTo>
                  <a:lnTo>
                    <a:pt x="43814" y="1007999"/>
                  </a:lnTo>
                  <a:lnTo>
                    <a:pt x="53859" y="1000110"/>
                  </a:lnTo>
                  <a:lnTo>
                    <a:pt x="36448" y="977900"/>
                  </a:lnTo>
                  <a:close/>
                </a:path>
                <a:path w="1343659" h="1055370">
                  <a:moveTo>
                    <a:pt x="53859" y="1000110"/>
                  </a:moveTo>
                  <a:lnTo>
                    <a:pt x="43814" y="1007999"/>
                  </a:lnTo>
                  <a:lnTo>
                    <a:pt x="56006" y="1023493"/>
                  </a:lnTo>
                  <a:lnTo>
                    <a:pt x="66024" y="1015628"/>
                  </a:lnTo>
                  <a:lnTo>
                    <a:pt x="53859" y="1000110"/>
                  </a:lnTo>
                  <a:close/>
                </a:path>
                <a:path w="1343659" h="1055370">
                  <a:moveTo>
                    <a:pt x="66024" y="1015628"/>
                  </a:moveTo>
                  <a:lnTo>
                    <a:pt x="56006" y="1023493"/>
                  </a:lnTo>
                  <a:lnTo>
                    <a:pt x="72189" y="1023493"/>
                  </a:lnTo>
                  <a:lnTo>
                    <a:pt x="66024" y="1015628"/>
                  </a:lnTo>
                  <a:close/>
                </a:path>
                <a:path w="1343659" h="1055370">
                  <a:moveTo>
                    <a:pt x="1277399" y="39221"/>
                  </a:moveTo>
                  <a:lnTo>
                    <a:pt x="53859" y="1000110"/>
                  </a:lnTo>
                  <a:lnTo>
                    <a:pt x="66024" y="1015628"/>
                  </a:lnTo>
                  <a:lnTo>
                    <a:pt x="1289672" y="54877"/>
                  </a:lnTo>
                  <a:lnTo>
                    <a:pt x="1277399" y="39221"/>
                  </a:lnTo>
                  <a:close/>
                </a:path>
                <a:path w="1343659" h="1055370">
                  <a:moveTo>
                    <a:pt x="1328701" y="31369"/>
                  </a:moveTo>
                  <a:lnTo>
                    <a:pt x="1287399" y="31369"/>
                  </a:lnTo>
                  <a:lnTo>
                    <a:pt x="1299717" y="46989"/>
                  </a:lnTo>
                  <a:lnTo>
                    <a:pt x="1289672" y="54877"/>
                  </a:lnTo>
                  <a:lnTo>
                    <a:pt x="1307083" y="77088"/>
                  </a:lnTo>
                  <a:lnTo>
                    <a:pt x="1328701" y="31369"/>
                  </a:lnTo>
                  <a:close/>
                </a:path>
                <a:path w="1343659" h="1055370">
                  <a:moveTo>
                    <a:pt x="1287399" y="31369"/>
                  </a:moveTo>
                  <a:lnTo>
                    <a:pt x="1277399" y="39221"/>
                  </a:lnTo>
                  <a:lnTo>
                    <a:pt x="1289672" y="54877"/>
                  </a:lnTo>
                  <a:lnTo>
                    <a:pt x="1299717" y="46989"/>
                  </a:lnTo>
                  <a:lnTo>
                    <a:pt x="1287399" y="31369"/>
                  </a:lnTo>
                  <a:close/>
                </a:path>
                <a:path w="1343659" h="1055370">
                  <a:moveTo>
                    <a:pt x="1343532" y="0"/>
                  </a:moveTo>
                  <a:lnTo>
                    <a:pt x="1260094" y="17145"/>
                  </a:lnTo>
                  <a:lnTo>
                    <a:pt x="1277399" y="39221"/>
                  </a:lnTo>
                  <a:lnTo>
                    <a:pt x="1287399" y="31369"/>
                  </a:lnTo>
                  <a:lnTo>
                    <a:pt x="1328701" y="31369"/>
                  </a:lnTo>
                  <a:lnTo>
                    <a:pt x="13435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19060" y="5568695"/>
              <a:ext cx="932815" cy="268605"/>
            </a:xfrm>
            <a:custGeom>
              <a:avLst/>
              <a:gdLst/>
              <a:ahLst/>
              <a:cxnLst/>
              <a:rect l="l" t="t" r="r" b="b"/>
              <a:pathLst>
                <a:path w="932815" h="268604">
                  <a:moveTo>
                    <a:pt x="0" y="268223"/>
                  </a:moveTo>
                  <a:lnTo>
                    <a:pt x="348996" y="268223"/>
                  </a:lnTo>
                  <a:lnTo>
                    <a:pt x="348996" y="10667"/>
                  </a:lnTo>
                  <a:lnTo>
                    <a:pt x="0" y="10667"/>
                  </a:lnTo>
                  <a:lnTo>
                    <a:pt x="0" y="268223"/>
                  </a:lnTo>
                  <a:close/>
                </a:path>
                <a:path w="932815" h="268604">
                  <a:moveTo>
                    <a:pt x="583692" y="257555"/>
                  </a:moveTo>
                  <a:lnTo>
                    <a:pt x="932688" y="257555"/>
                  </a:lnTo>
                  <a:lnTo>
                    <a:pt x="932688" y="0"/>
                  </a:lnTo>
                  <a:lnTo>
                    <a:pt x="583692" y="0"/>
                  </a:lnTo>
                  <a:lnTo>
                    <a:pt x="583692" y="25755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02751" y="5099304"/>
              <a:ext cx="349250" cy="257810"/>
            </a:xfrm>
            <a:custGeom>
              <a:avLst/>
              <a:gdLst/>
              <a:ahLst/>
              <a:cxnLst/>
              <a:rect l="l" t="t" r="r" b="b"/>
              <a:pathLst>
                <a:path w="349250" h="257810">
                  <a:moveTo>
                    <a:pt x="348996" y="0"/>
                  </a:moveTo>
                  <a:lnTo>
                    <a:pt x="0" y="0"/>
                  </a:lnTo>
                  <a:lnTo>
                    <a:pt x="0" y="257556"/>
                  </a:lnTo>
                  <a:lnTo>
                    <a:pt x="348996" y="257556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302751" y="5099304"/>
              <a:ext cx="349250" cy="257810"/>
            </a:xfrm>
            <a:custGeom>
              <a:avLst/>
              <a:gdLst/>
              <a:ahLst/>
              <a:cxnLst/>
              <a:rect l="l" t="t" r="r" b="b"/>
              <a:pathLst>
                <a:path w="349250" h="257810">
                  <a:moveTo>
                    <a:pt x="0" y="257556"/>
                  </a:moveTo>
                  <a:lnTo>
                    <a:pt x="348996" y="257556"/>
                  </a:lnTo>
                  <a:lnTo>
                    <a:pt x="348996" y="0"/>
                  </a:lnTo>
                  <a:lnTo>
                    <a:pt x="0" y="0"/>
                  </a:lnTo>
                  <a:lnTo>
                    <a:pt x="0" y="2575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14066" y="3232785"/>
              <a:ext cx="917575" cy="88265"/>
            </a:xfrm>
            <a:custGeom>
              <a:avLst/>
              <a:gdLst/>
              <a:ahLst/>
              <a:cxnLst/>
              <a:rect l="l" t="t" r="r" b="b"/>
              <a:pathLst>
                <a:path w="917575" h="88264">
                  <a:moveTo>
                    <a:pt x="75564" y="12064"/>
                  </a:moveTo>
                  <a:lnTo>
                    <a:pt x="0" y="51307"/>
                  </a:lnTo>
                  <a:lnTo>
                    <a:pt x="76834" y="88264"/>
                  </a:lnTo>
                  <a:lnTo>
                    <a:pt x="76367" y="60198"/>
                  </a:lnTo>
                  <a:lnTo>
                    <a:pt x="63626" y="60198"/>
                  </a:lnTo>
                  <a:lnTo>
                    <a:pt x="63372" y="40386"/>
                  </a:lnTo>
                  <a:lnTo>
                    <a:pt x="76033" y="40188"/>
                  </a:lnTo>
                  <a:lnTo>
                    <a:pt x="75564" y="12064"/>
                  </a:lnTo>
                  <a:close/>
                </a:path>
                <a:path w="917575" h="88264">
                  <a:moveTo>
                    <a:pt x="898584" y="28066"/>
                  </a:moveTo>
                  <a:lnTo>
                    <a:pt x="853439" y="28066"/>
                  </a:lnTo>
                  <a:lnTo>
                    <a:pt x="853694" y="47878"/>
                  </a:lnTo>
                  <a:lnTo>
                    <a:pt x="841033" y="48076"/>
                  </a:lnTo>
                  <a:lnTo>
                    <a:pt x="841501" y="76200"/>
                  </a:lnTo>
                  <a:lnTo>
                    <a:pt x="917067" y="36956"/>
                  </a:lnTo>
                  <a:lnTo>
                    <a:pt x="898584" y="28066"/>
                  </a:lnTo>
                  <a:close/>
                </a:path>
                <a:path w="917575" h="88264">
                  <a:moveTo>
                    <a:pt x="76033" y="40188"/>
                  </a:moveTo>
                  <a:lnTo>
                    <a:pt x="63372" y="40386"/>
                  </a:lnTo>
                  <a:lnTo>
                    <a:pt x="63626" y="60198"/>
                  </a:lnTo>
                  <a:lnTo>
                    <a:pt x="76363" y="59999"/>
                  </a:lnTo>
                  <a:lnTo>
                    <a:pt x="76033" y="40188"/>
                  </a:lnTo>
                  <a:close/>
                </a:path>
                <a:path w="917575" h="88264">
                  <a:moveTo>
                    <a:pt x="76363" y="59999"/>
                  </a:moveTo>
                  <a:lnTo>
                    <a:pt x="63626" y="60198"/>
                  </a:lnTo>
                  <a:lnTo>
                    <a:pt x="76367" y="60198"/>
                  </a:lnTo>
                  <a:lnTo>
                    <a:pt x="76363" y="59999"/>
                  </a:lnTo>
                  <a:close/>
                </a:path>
                <a:path w="917575" h="88264">
                  <a:moveTo>
                    <a:pt x="840703" y="28265"/>
                  </a:moveTo>
                  <a:lnTo>
                    <a:pt x="76033" y="40188"/>
                  </a:lnTo>
                  <a:lnTo>
                    <a:pt x="76363" y="59999"/>
                  </a:lnTo>
                  <a:lnTo>
                    <a:pt x="841033" y="48076"/>
                  </a:lnTo>
                  <a:lnTo>
                    <a:pt x="840703" y="28265"/>
                  </a:lnTo>
                  <a:close/>
                </a:path>
                <a:path w="917575" h="88264">
                  <a:moveTo>
                    <a:pt x="853439" y="28066"/>
                  </a:moveTo>
                  <a:lnTo>
                    <a:pt x="840703" y="28265"/>
                  </a:lnTo>
                  <a:lnTo>
                    <a:pt x="841033" y="48076"/>
                  </a:lnTo>
                  <a:lnTo>
                    <a:pt x="853694" y="47878"/>
                  </a:lnTo>
                  <a:lnTo>
                    <a:pt x="853439" y="28066"/>
                  </a:lnTo>
                  <a:close/>
                </a:path>
                <a:path w="917575" h="88264">
                  <a:moveTo>
                    <a:pt x="840232" y="0"/>
                  </a:moveTo>
                  <a:lnTo>
                    <a:pt x="840703" y="28265"/>
                  </a:lnTo>
                  <a:lnTo>
                    <a:pt x="853439" y="28066"/>
                  </a:lnTo>
                  <a:lnTo>
                    <a:pt x="898584" y="28066"/>
                  </a:lnTo>
                  <a:lnTo>
                    <a:pt x="8402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282041" y="183641"/>
            <a:ext cx="4881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Calibri"/>
                <a:cs typeface="Calibri"/>
              </a:rPr>
              <a:t>Spark</a:t>
            </a:r>
            <a:r>
              <a:rPr sz="1800" b="0" spc="-15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Runtime</a:t>
            </a:r>
            <a:r>
              <a:rPr sz="1800" b="0" spc="1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Components</a:t>
            </a:r>
            <a:r>
              <a:rPr sz="1800" b="0" dirty="0">
                <a:latin typeface="Calibri"/>
                <a:cs typeface="Calibri"/>
              </a:rPr>
              <a:t> in</a:t>
            </a:r>
            <a:r>
              <a:rPr sz="1800" b="0" spc="5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Cluster</a:t>
            </a:r>
            <a:r>
              <a:rPr sz="1800" b="0" spc="5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deploy</a:t>
            </a:r>
            <a:r>
              <a:rPr sz="1800" b="0" spc="10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mode: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73836" y="2979420"/>
            <a:ext cx="1839595" cy="609600"/>
          </a:xfrm>
          <a:prstGeom prst="rect">
            <a:avLst/>
          </a:prstGeom>
          <a:solidFill>
            <a:srgbClr val="ECECEC"/>
          </a:solidFill>
          <a:ln w="12191">
            <a:solidFill>
              <a:srgbClr val="41709C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42545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latin typeface="Calibri"/>
                <a:cs typeface="Calibri"/>
              </a:rPr>
              <a:t>Client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308847" y="5063997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314446" y="801369"/>
            <a:ext cx="6510020" cy="5734050"/>
            <a:chOff x="3314446" y="801369"/>
            <a:chExt cx="6510020" cy="5734050"/>
          </a:xfrm>
        </p:grpSpPr>
        <p:sp>
          <p:nvSpPr>
            <p:cNvPr id="39" name="object 39"/>
            <p:cNvSpPr/>
            <p:nvPr/>
          </p:nvSpPr>
          <p:spPr>
            <a:xfrm>
              <a:off x="5586222" y="3370325"/>
              <a:ext cx="1310640" cy="1393190"/>
            </a:xfrm>
            <a:custGeom>
              <a:avLst/>
              <a:gdLst/>
              <a:ahLst/>
              <a:cxnLst/>
              <a:rect l="l" t="t" r="r" b="b"/>
              <a:pathLst>
                <a:path w="1310640" h="1393189">
                  <a:moveTo>
                    <a:pt x="1251115" y="1344292"/>
                  </a:moveTo>
                  <a:lnTo>
                    <a:pt x="1230502" y="1363726"/>
                  </a:lnTo>
                  <a:lnTo>
                    <a:pt x="1310512" y="1393063"/>
                  </a:lnTo>
                  <a:lnTo>
                    <a:pt x="1298657" y="1353566"/>
                  </a:lnTo>
                  <a:lnTo>
                    <a:pt x="1259839" y="1353566"/>
                  </a:lnTo>
                  <a:lnTo>
                    <a:pt x="1251115" y="1344292"/>
                  </a:lnTo>
                  <a:close/>
                </a:path>
                <a:path w="1310640" h="1393189">
                  <a:moveTo>
                    <a:pt x="1265495" y="1330734"/>
                  </a:moveTo>
                  <a:lnTo>
                    <a:pt x="1251115" y="1344292"/>
                  </a:lnTo>
                  <a:lnTo>
                    <a:pt x="1259839" y="1353566"/>
                  </a:lnTo>
                  <a:lnTo>
                    <a:pt x="1274191" y="1339977"/>
                  </a:lnTo>
                  <a:lnTo>
                    <a:pt x="1265495" y="1330734"/>
                  </a:lnTo>
                  <a:close/>
                </a:path>
                <a:path w="1310640" h="1393189">
                  <a:moveTo>
                    <a:pt x="1286002" y="1311402"/>
                  </a:moveTo>
                  <a:lnTo>
                    <a:pt x="1265495" y="1330734"/>
                  </a:lnTo>
                  <a:lnTo>
                    <a:pt x="1274191" y="1339977"/>
                  </a:lnTo>
                  <a:lnTo>
                    <a:pt x="1259839" y="1353566"/>
                  </a:lnTo>
                  <a:lnTo>
                    <a:pt x="1298657" y="1353566"/>
                  </a:lnTo>
                  <a:lnTo>
                    <a:pt x="1286002" y="1311402"/>
                  </a:lnTo>
                  <a:close/>
                </a:path>
                <a:path w="1310640" h="1393189">
                  <a:moveTo>
                    <a:pt x="59397" y="48770"/>
                  </a:moveTo>
                  <a:lnTo>
                    <a:pt x="45017" y="62328"/>
                  </a:lnTo>
                  <a:lnTo>
                    <a:pt x="1251115" y="1344292"/>
                  </a:lnTo>
                  <a:lnTo>
                    <a:pt x="1265495" y="1330734"/>
                  </a:lnTo>
                  <a:lnTo>
                    <a:pt x="59397" y="48770"/>
                  </a:lnTo>
                  <a:close/>
                </a:path>
                <a:path w="1310640" h="1393189">
                  <a:moveTo>
                    <a:pt x="0" y="0"/>
                  </a:moveTo>
                  <a:lnTo>
                    <a:pt x="24511" y="81661"/>
                  </a:lnTo>
                  <a:lnTo>
                    <a:pt x="45017" y="62328"/>
                  </a:lnTo>
                  <a:lnTo>
                    <a:pt x="36322" y="53086"/>
                  </a:lnTo>
                  <a:lnTo>
                    <a:pt x="50673" y="39497"/>
                  </a:lnTo>
                  <a:lnTo>
                    <a:pt x="69233" y="39497"/>
                  </a:lnTo>
                  <a:lnTo>
                    <a:pt x="80010" y="29337"/>
                  </a:lnTo>
                  <a:lnTo>
                    <a:pt x="0" y="0"/>
                  </a:lnTo>
                  <a:close/>
                </a:path>
                <a:path w="1310640" h="1393189">
                  <a:moveTo>
                    <a:pt x="50673" y="39497"/>
                  </a:moveTo>
                  <a:lnTo>
                    <a:pt x="36322" y="53086"/>
                  </a:lnTo>
                  <a:lnTo>
                    <a:pt x="45017" y="62328"/>
                  </a:lnTo>
                  <a:lnTo>
                    <a:pt x="59397" y="48770"/>
                  </a:lnTo>
                  <a:lnTo>
                    <a:pt x="50673" y="39497"/>
                  </a:lnTo>
                  <a:close/>
                </a:path>
                <a:path w="1310640" h="1393189">
                  <a:moveTo>
                    <a:pt x="69233" y="39497"/>
                  </a:moveTo>
                  <a:lnTo>
                    <a:pt x="50673" y="39497"/>
                  </a:lnTo>
                  <a:lnTo>
                    <a:pt x="59397" y="48770"/>
                  </a:lnTo>
                  <a:lnTo>
                    <a:pt x="69233" y="394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20796" y="807719"/>
              <a:ext cx="6497320" cy="5721350"/>
            </a:xfrm>
            <a:custGeom>
              <a:avLst/>
              <a:gdLst/>
              <a:ahLst/>
              <a:cxnLst/>
              <a:rect l="l" t="t" r="r" b="b"/>
              <a:pathLst>
                <a:path w="6497320" h="5721350">
                  <a:moveTo>
                    <a:pt x="0" y="5721096"/>
                  </a:moveTo>
                  <a:lnTo>
                    <a:pt x="6496811" y="5721096"/>
                  </a:lnTo>
                  <a:lnTo>
                    <a:pt x="6496811" y="0"/>
                  </a:lnTo>
                  <a:lnTo>
                    <a:pt x="0" y="0"/>
                  </a:lnTo>
                  <a:lnTo>
                    <a:pt x="0" y="572109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27476" y="897635"/>
              <a:ext cx="867410" cy="230504"/>
            </a:xfrm>
            <a:custGeom>
              <a:avLst/>
              <a:gdLst/>
              <a:ahLst/>
              <a:cxnLst/>
              <a:rect l="l" t="t" r="r" b="b"/>
              <a:pathLst>
                <a:path w="867410" h="230505">
                  <a:moveTo>
                    <a:pt x="828801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4"/>
                  </a:lnTo>
                  <a:lnTo>
                    <a:pt x="828801" y="230124"/>
                  </a:lnTo>
                  <a:lnTo>
                    <a:pt x="843742" y="227113"/>
                  </a:lnTo>
                  <a:lnTo>
                    <a:pt x="855932" y="218900"/>
                  </a:lnTo>
                  <a:lnTo>
                    <a:pt x="864145" y="206710"/>
                  </a:lnTo>
                  <a:lnTo>
                    <a:pt x="867156" y="191769"/>
                  </a:lnTo>
                  <a:lnTo>
                    <a:pt x="867156" y="38353"/>
                  </a:lnTo>
                  <a:lnTo>
                    <a:pt x="864145" y="23413"/>
                  </a:lnTo>
                  <a:lnTo>
                    <a:pt x="855932" y="11223"/>
                  </a:lnTo>
                  <a:lnTo>
                    <a:pt x="843742" y="3010"/>
                  </a:lnTo>
                  <a:lnTo>
                    <a:pt x="82880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27476" y="897635"/>
              <a:ext cx="867410" cy="230504"/>
            </a:xfrm>
            <a:custGeom>
              <a:avLst/>
              <a:gdLst/>
              <a:ahLst/>
              <a:cxnLst/>
              <a:rect l="l" t="t" r="r" b="b"/>
              <a:pathLst>
                <a:path w="867410" h="230505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828801" y="0"/>
                  </a:lnTo>
                  <a:lnTo>
                    <a:pt x="843742" y="3010"/>
                  </a:lnTo>
                  <a:lnTo>
                    <a:pt x="855932" y="11223"/>
                  </a:lnTo>
                  <a:lnTo>
                    <a:pt x="864145" y="23413"/>
                  </a:lnTo>
                  <a:lnTo>
                    <a:pt x="867156" y="38353"/>
                  </a:lnTo>
                  <a:lnTo>
                    <a:pt x="867156" y="191769"/>
                  </a:lnTo>
                  <a:lnTo>
                    <a:pt x="864145" y="206710"/>
                  </a:lnTo>
                  <a:lnTo>
                    <a:pt x="855932" y="218900"/>
                  </a:lnTo>
                  <a:lnTo>
                    <a:pt x="843742" y="227113"/>
                  </a:lnTo>
                  <a:lnTo>
                    <a:pt x="828801" y="230124"/>
                  </a:lnTo>
                  <a:lnTo>
                    <a:pt x="38353" y="230124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524503" y="848359"/>
            <a:ext cx="673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598407" y="2490216"/>
            <a:ext cx="1486535" cy="630555"/>
          </a:xfrm>
          <a:custGeom>
            <a:avLst/>
            <a:gdLst/>
            <a:ahLst/>
            <a:cxnLst/>
            <a:rect l="l" t="t" r="r" b="b"/>
            <a:pathLst>
              <a:path w="1486534" h="630555">
                <a:moveTo>
                  <a:pt x="64008" y="128778"/>
                </a:moveTo>
                <a:lnTo>
                  <a:pt x="1486408" y="0"/>
                </a:lnTo>
              </a:path>
              <a:path w="1486534" h="630555">
                <a:moveTo>
                  <a:pt x="0" y="630174"/>
                </a:moveTo>
                <a:lnTo>
                  <a:pt x="1422400" y="501396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0101198" y="2384551"/>
            <a:ext cx="67056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0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ask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Slots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030714" y="2897504"/>
            <a:ext cx="151130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Unoccupied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30" dirty="0">
                <a:latin typeface="Calibri"/>
                <a:cs typeface="Calibri"/>
              </a:rPr>
              <a:t>Task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Slots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179564" y="4469891"/>
            <a:ext cx="1324610" cy="42100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71780">
              <a:lnSpc>
                <a:spcPct val="100000"/>
              </a:lnSpc>
              <a:spcBef>
                <a:spcPts val="665"/>
              </a:spcBef>
            </a:pPr>
            <a:r>
              <a:rPr sz="1500" dirty="0">
                <a:latin typeface="Calibri"/>
                <a:cs typeface="Calibri"/>
              </a:rPr>
              <a:t>JVM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Heap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728204" y="2496311"/>
            <a:ext cx="349250" cy="258445"/>
          </a:xfrm>
          <a:prstGeom prst="rect">
            <a:avLst/>
          </a:prstGeom>
          <a:solidFill>
            <a:srgbClr val="8FAADC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985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7142733" y="2483866"/>
            <a:ext cx="361950" cy="271780"/>
            <a:chOff x="7142733" y="2483866"/>
            <a:chExt cx="361950" cy="271780"/>
          </a:xfrm>
        </p:grpSpPr>
        <p:sp>
          <p:nvSpPr>
            <p:cNvPr id="50" name="object 50"/>
            <p:cNvSpPr/>
            <p:nvPr/>
          </p:nvSpPr>
          <p:spPr>
            <a:xfrm>
              <a:off x="7149083" y="2490216"/>
              <a:ext cx="349250" cy="259079"/>
            </a:xfrm>
            <a:custGeom>
              <a:avLst/>
              <a:gdLst/>
              <a:ahLst/>
              <a:cxnLst/>
              <a:rect l="l" t="t" r="r" b="b"/>
              <a:pathLst>
                <a:path w="349250" h="259080">
                  <a:moveTo>
                    <a:pt x="348996" y="0"/>
                  </a:moveTo>
                  <a:lnTo>
                    <a:pt x="0" y="0"/>
                  </a:lnTo>
                  <a:lnTo>
                    <a:pt x="0" y="259079"/>
                  </a:lnTo>
                  <a:lnTo>
                    <a:pt x="348996" y="259079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149083" y="2490216"/>
              <a:ext cx="349250" cy="259079"/>
            </a:xfrm>
            <a:custGeom>
              <a:avLst/>
              <a:gdLst/>
              <a:ahLst/>
              <a:cxnLst/>
              <a:rect l="l" t="t" r="r" b="b"/>
              <a:pathLst>
                <a:path w="349250" h="259080">
                  <a:moveTo>
                    <a:pt x="0" y="259079"/>
                  </a:moveTo>
                  <a:lnTo>
                    <a:pt x="348996" y="259079"/>
                  </a:lnTo>
                  <a:lnTo>
                    <a:pt x="348996" y="0"/>
                  </a:lnTo>
                  <a:lnTo>
                    <a:pt x="0" y="0"/>
                  </a:lnTo>
                  <a:lnTo>
                    <a:pt x="0" y="25907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7159752" y="2455290"/>
            <a:ext cx="332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7170419" y="2964179"/>
            <a:ext cx="361315" cy="269875"/>
            <a:chOff x="7170419" y="2964179"/>
            <a:chExt cx="361315" cy="269875"/>
          </a:xfrm>
        </p:grpSpPr>
        <p:sp>
          <p:nvSpPr>
            <p:cNvPr id="54" name="object 54"/>
            <p:cNvSpPr/>
            <p:nvPr/>
          </p:nvSpPr>
          <p:spPr>
            <a:xfrm>
              <a:off x="7176515" y="2970275"/>
              <a:ext cx="349250" cy="257810"/>
            </a:xfrm>
            <a:custGeom>
              <a:avLst/>
              <a:gdLst/>
              <a:ahLst/>
              <a:cxnLst/>
              <a:rect l="l" t="t" r="r" b="b"/>
              <a:pathLst>
                <a:path w="349250" h="257810">
                  <a:moveTo>
                    <a:pt x="348996" y="0"/>
                  </a:moveTo>
                  <a:lnTo>
                    <a:pt x="0" y="0"/>
                  </a:lnTo>
                  <a:lnTo>
                    <a:pt x="0" y="257556"/>
                  </a:lnTo>
                  <a:lnTo>
                    <a:pt x="348996" y="257556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176515" y="2970275"/>
              <a:ext cx="349250" cy="257810"/>
            </a:xfrm>
            <a:custGeom>
              <a:avLst/>
              <a:gdLst/>
              <a:ahLst/>
              <a:cxnLst/>
              <a:rect l="l" t="t" r="r" b="b"/>
              <a:pathLst>
                <a:path w="349250" h="257810">
                  <a:moveTo>
                    <a:pt x="0" y="257556"/>
                  </a:moveTo>
                  <a:lnTo>
                    <a:pt x="348996" y="257556"/>
                  </a:lnTo>
                  <a:lnTo>
                    <a:pt x="348996" y="0"/>
                  </a:lnTo>
                  <a:lnTo>
                    <a:pt x="0" y="0"/>
                  </a:lnTo>
                  <a:lnTo>
                    <a:pt x="0" y="2575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7182611" y="2934461"/>
            <a:ext cx="334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3668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58089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Spark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Session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: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spark-submit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863" y="968502"/>
            <a:ext cx="9844405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--conf: </a:t>
            </a:r>
            <a:r>
              <a:rPr sz="1800" spc="-35" dirty="0">
                <a:latin typeface="Calibri"/>
                <a:cs typeface="Calibri"/>
              </a:rPr>
              <a:t>We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runtime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configurations,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shuffle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parameters,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configurations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–conf.</a:t>
            </a:r>
            <a:endParaRPr sz="1800">
              <a:latin typeface="Calibri"/>
              <a:cs typeface="Calibri"/>
            </a:endParaRPr>
          </a:p>
          <a:p>
            <a:pPr marL="74549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Ex: --conf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spark.sql.shuffle.partitions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300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spc="-10" dirty="0">
                <a:latin typeface="Calibri"/>
                <a:cs typeface="Calibri"/>
              </a:rPr>
              <a:t>configures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partitions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used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shuffling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joins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aggregations.</a:t>
            </a:r>
            <a:endParaRPr sz="1800">
              <a:latin typeface="Calibri"/>
              <a:cs typeface="Calibri"/>
            </a:endParaRPr>
          </a:p>
          <a:p>
            <a:pPr marL="1217930">
              <a:lnSpc>
                <a:spcPct val="100000"/>
              </a:lnSpc>
            </a:pPr>
            <a:r>
              <a:rPr sz="1800" i="1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https://spark.apache.org/docs/latest/sql-performance-tuning.html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R="898525"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--conf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spark.yarn.appMasterEnv.HDFS_PATH=“practice/retail_db/orders”</a:t>
            </a:r>
            <a:endParaRPr sz="1800">
              <a:latin typeface="Calibri"/>
              <a:cs typeface="Calibri"/>
            </a:endParaRPr>
          </a:p>
          <a:p>
            <a:pPr marR="173990" algn="ctr">
              <a:lnSpc>
                <a:spcPct val="100000"/>
              </a:lnSpc>
            </a:pPr>
            <a:r>
              <a:rPr sz="1800" spc="-35" dirty="0">
                <a:latin typeface="Calibri"/>
                <a:cs typeface="Calibri"/>
              </a:rPr>
              <a:t>We</a:t>
            </a:r>
            <a:r>
              <a:rPr sz="1800" spc="-5" dirty="0">
                <a:latin typeface="Calibri"/>
                <a:cs typeface="Calibri"/>
              </a:rPr>
              <a:t> 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environment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spark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running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yarn.</a:t>
            </a:r>
            <a:endParaRPr sz="1800">
              <a:latin typeface="Calibri"/>
              <a:cs typeface="Calibri"/>
            </a:endParaRPr>
          </a:p>
          <a:p>
            <a:pPr marR="544830" algn="ctr">
              <a:lnSpc>
                <a:spcPct val="100000"/>
              </a:lnSpc>
            </a:pPr>
            <a:r>
              <a:rPr sz="1800" i="1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https://spark.apache.org/docs/latest/running-on-yarn.html#configuration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Calibri"/>
                <a:cs typeface="Calibri"/>
              </a:rPr>
              <a:t>Default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Spark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Properties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File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(spark-defaults.conf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)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There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</a:t>
            </a:r>
            <a:r>
              <a:rPr sz="1800" dirty="0">
                <a:latin typeface="Calibri"/>
                <a:cs typeface="Calibri"/>
              </a:rPr>
              <a:t> spark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properties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$SPARK_HOME/conf/spark-defaults.conf.</a:t>
            </a:r>
            <a:endParaRPr sz="1800">
              <a:latin typeface="Calibri"/>
              <a:cs typeface="Calibri"/>
            </a:endParaRPr>
          </a:p>
          <a:p>
            <a:pPr marL="955675" marR="1017905" indent="-486409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This </a:t>
            </a:r>
            <a:r>
              <a:rPr sz="1800" spc="-10" dirty="0">
                <a:latin typeface="Calibri"/>
                <a:cs typeface="Calibri"/>
              </a:rPr>
              <a:t>could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overridden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spark-submit’s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“--properties-file”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command-line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option.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Ex</a:t>
            </a:r>
            <a:r>
              <a:rPr sz="1800" dirty="0">
                <a:latin typeface="Calibri"/>
                <a:cs typeface="Calibri"/>
              </a:rPr>
              <a:t> - </a:t>
            </a:r>
            <a:r>
              <a:rPr sz="1800" spc="-5" dirty="0">
                <a:latin typeface="Calibri"/>
                <a:cs typeface="Calibri"/>
              </a:rPr>
              <a:t>spark-submit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--properties-file</a:t>
            </a:r>
            <a:r>
              <a:rPr sz="1800" dirty="0">
                <a:latin typeface="Calibri"/>
                <a:cs typeface="Calibri"/>
              </a:rPr>
              <a:t> [FILE]</a:t>
            </a:r>
            <a:endParaRPr sz="1800">
              <a:latin typeface="Calibri"/>
              <a:cs typeface="Calibri"/>
            </a:endParaRPr>
          </a:p>
          <a:p>
            <a:pPr marL="1217930" marR="1614805" indent="-74866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Individual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properties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overridden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spark-sumit’s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options.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Ex-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spark.submit.deployMode=client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file.</a:t>
            </a:r>
            <a:endParaRPr sz="1800">
              <a:latin typeface="Calibri"/>
              <a:cs typeface="Calibri"/>
            </a:endParaRPr>
          </a:p>
          <a:p>
            <a:pPr marL="1217930">
              <a:lnSpc>
                <a:spcPct val="100000"/>
              </a:lnSpc>
            </a:pPr>
            <a:r>
              <a:rPr sz="1800" spc="-35" dirty="0">
                <a:latin typeface="Calibri"/>
                <a:cs typeface="Calibri"/>
              </a:rPr>
              <a:t>We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override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dirty="0">
                <a:latin typeface="Calibri"/>
                <a:cs typeface="Calibri"/>
              </a:rPr>
              <a:t> using</a:t>
            </a:r>
            <a:endParaRPr sz="1800">
              <a:latin typeface="Calibri"/>
              <a:cs typeface="Calibri"/>
            </a:endParaRPr>
          </a:p>
          <a:p>
            <a:pPr marL="231838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spark-submit</a:t>
            </a:r>
            <a:r>
              <a:rPr sz="1800" spc="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--deploy-mode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“cluster”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3270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58089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Spark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Session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: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spark-submit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863" y="968502"/>
            <a:ext cx="739330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--driver-memory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memory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allocate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driver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(Default: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1024M).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--executor-memory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memory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--executor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cores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CPU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cores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use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executor</a:t>
            </a:r>
            <a:r>
              <a:rPr sz="1800" spc="-10" dirty="0">
                <a:latin typeface="Calibri"/>
                <a:cs typeface="Calibri"/>
              </a:rPr>
              <a:t> process.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5878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58089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Spark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Session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: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spark-submit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863" y="968502"/>
            <a:ext cx="1037653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--jars: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Dependency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.jar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files.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Ex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 </a:t>
            </a:r>
            <a:r>
              <a:rPr sz="1800" spc="-10" dirty="0">
                <a:latin typeface="Calibri"/>
                <a:cs typeface="Calibri"/>
              </a:rPr>
              <a:t>--jars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/devl/src/main/python/lib/ojdbc7.jar,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fil2.jar,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file3.jar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--packages: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Pass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dependency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packages.</a:t>
            </a:r>
            <a:endParaRPr sz="1800">
              <a:latin typeface="Calibri"/>
              <a:cs typeface="Calibri"/>
            </a:endParaRPr>
          </a:p>
          <a:p>
            <a:pPr marL="27432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Ex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--packages </a:t>
            </a:r>
            <a:r>
              <a:rPr sz="1800" spc="-5" dirty="0">
                <a:latin typeface="Calibri"/>
                <a:cs typeface="Calibri"/>
              </a:rPr>
              <a:t>org.apache.spark:spark-avro_2.11:2.4.4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--py-files: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–py-files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.py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.zip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files.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–py-files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uploaded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cluster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before</a:t>
            </a:r>
            <a:r>
              <a:rPr sz="1800" dirty="0">
                <a:latin typeface="Calibri"/>
                <a:cs typeface="Calibri"/>
              </a:rPr>
              <a:t> it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application.</a:t>
            </a:r>
            <a:endParaRPr sz="1800">
              <a:latin typeface="Calibri"/>
              <a:cs typeface="Calibri"/>
            </a:endParaRPr>
          </a:p>
          <a:p>
            <a:pPr marL="27432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Ex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--py-files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file1.py,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file2.py,file3.zip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9741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58089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Spark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Session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: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spark-submit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863" y="968502"/>
            <a:ext cx="679069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spark-submit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--master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“yarn”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--deploy-mode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“client”\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--conf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spark.sql.shuffle.partitions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300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6413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--conf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spark.yarn.appMasterEnv.HDFS_PATH=“practice/retail_db/orders”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--driver-memory</a:t>
            </a:r>
            <a:r>
              <a:rPr sz="1800" spc="3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1024M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--executor-memory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1024M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--num-executors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3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--jars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--jars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/devl/src/main/python/lib/ojdbc7.jar,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fil2.jar,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file3.jar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--packages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org.apache.spark:spark-avro_2.11:2.4.4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--py-files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file1.py,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file2.py,file3.zip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/dev/example1/src/main/python/bin/basic.py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arg1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arg2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arg3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6204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6020" y="1202436"/>
            <a:ext cx="5791200" cy="159004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41910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3300"/>
              </a:spcBef>
            </a:pPr>
            <a:r>
              <a:rPr sz="4100" b="0" spc="-10" dirty="0">
                <a:latin typeface="Calibri"/>
                <a:cs typeface="Calibri"/>
              </a:rPr>
              <a:t>What</a:t>
            </a:r>
            <a:r>
              <a:rPr sz="4100" b="0" spc="-40" dirty="0">
                <a:latin typeface="Calibri"/>
                <a:cs typeface="Calibri"/>
              </a:rPr>
              <a:t> </a:t>
            </a:r>
            <a:r>
              <a:rPr sz="4100" b="0" dirty="0">
                <a:latin typeface="Calibri"/>
                <a:cs typeface="Calibri"/>
              </a:rPr>
              <a:t>is</a:t>
            </a:r>
            <a:r>
              <a:rPr sz="4100" b="0" spc="-15" dirty="0">
                <a:latin typeface="Calibri"/>
                <a:cs typeface="Calibri"/>
              </a:rPr>
              <a:t> </a:t>
            </a:r>
            <a:r>
              <a:rPr sz="4100" b="0" dirty="0">
                <a:latin typeface="Calibri"/>
                <a:cs typeface="Calibri"/>
              </a:rPr>
              <a:t>RDD</a:t>
            </a:r>
            <a:r>
              <a:rPr sz="4100" b="0" spc="-30" dirty="0">
                <a:latin typeface="Calibri"/>
                <a:cs typeface="Calibri"/>
              </a:rPr>
              <a:t> </a:t>
            </a:r>
            <a:r>
              <a:rPr sz="4100" b="0" dirty="0">
                <a:latin typeface="Calibri"/>
                <a:cs typeface="Calibri"/>
              </a:rPr>
              <a:t>?</a:t>
            </a:r>
            <a:endParaRPr sz="4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6599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417" y="222910"/>
            <a:ext cx="9328785" cy="197231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900" b="1" spc="-5" dirty="0">
                <a:latin typeface="Calibri"/>
                <a:cs typeface="Calibri"/>
              </a:rPr>
              <a:t>Spark </a:t>
            </a:r>
            <a:r>
              <a:rPr sz="1900" b="1" spc="-15" dirty="0">
                <a:latin typeface="Calibri"/>
                <a:cs typeface="Calibri"/>
              </a:rPr>
              <a:t>Data</a:t>
            </a:r>
            <a:r>
              <a:rPr sz="1900" b="1" spc="-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Structures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900" spc="-5" dirty="0">
                <a:latin typeface="Calibri"/>
                <a:cs typeface="Calibri"/>
              </a:rPr>
              <a:t>2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types of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data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structures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PySpark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-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RDD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Data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Frames.</a:t>
            </a:r>
            <a:endParaRPr sz="1900">
              <a:latin typeface="Calibri"/>
              <a:cs typeface="Calibri"/>
            </a:endParaRPr>
          </a:p>
          <a:p>
            <a:pPr marL="698500" marR="5080" indent="-228600">
              <a:lnSpc>
                <a:spcPts val="2050"/>
              </a:lnSpc>
              <a:spcBef>
                <a:spcPts val="52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900" dirty="0">
                <a:latin typeface="Calibri"/>
                <a:cs typeface="Calibri"/>
              </a:rPr>
              <a:t>RDD</a:t>
            </a:r>
            <a:r>
              <a:rPr sz="1900" spc="28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spc="28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28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low-level</a:t>
            </a:r>
            <a:r>
              <a:rPr sz="1900" spc="28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data</a:t>
            </a:r>
            <a:r>
              <a:rPr sz="1900" spc="28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structure</a:t>
            </a:r>
            <a:r>
              <a:rPr sz="1900" spc="28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which</a:t>
            </a:r>
            <a:r>
              <a:rPr sz="1900" spc="28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spark</a:t>
            </a:r>
            <a:r>
              <a:rPr sz="1900" spc="29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uses</a:t>
            </a:r>
            <a:r>
              <a:rPr sz="1900" spc="28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spc="28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distribute</a:t>
            </a:r>
            <a:r>
              <a:rPr sz="1900" spc="29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28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data</a:t>
            </a:r>
            <a:r>
              <a:rPr sz="1900" spc="28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between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tasks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while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data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being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processed.</a:t>
            </a:r>
            <a:endParaRPr sz="1900">
              <a:latin typeface="Calibri"/>
              <a:cs typeface="Calibri"/>
            </a:endParaRPr>
          </a:p>
          <a:p>
            <a:pPr marL="698500" marR="5080" indent="-228600">
              <a:lnSpc>
                <a:spcPts val="2050"/>
              </a:lnSpc>
              <a:spcBef>
                <a:spcPts val="509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900" spc="-15" dirty="0">
                <a:latin typeface="Calibri"/>
                <a:cs typeface="Calibri"/>
              </a:rPr>
              <a:t>DataFrame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created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on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top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RDDs.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40" dirty="0">
                <a:latin typeface="Calibri"/>
                <a:cs typeface="Calibri"/>
              </a:rPr>
              <a:t>We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can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seamlessly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move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between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RDD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DataFrame.</a:t>
            </a:r>
            <a:endParaRPr sz="19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1713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813" y="764539"/>
            <a:ext cx="10836275" cy="38569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208279">
              <a:lnSpc>
                <a:spcPts val="2160"/>
              </a:lnSpc>
              <a:spcBef>
                <a:spcPts val="375"/>
              </a:spcBef>
            </a:pPr>
            <a:r>
              <a:rPr sz="2000" spc="-10" dirty="0">
                <a:latin typeface="Calibri Light"/>
                <a:cs typeface="Calibri Light"/>
              </a:rPr>
              <a:t>RDD</a:t>
            </a:r>
            <a:r>
              <a:rPr sz="2000" spc="-4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is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one</a:t>
            </a:r>
            <a:r>
              <a:rPr sz="2000" spc="-3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of</a:t>
            </a:r>
            <a:r>
              <a:rPr sz="2000" spc="-3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the</a:t>
            </a:r>
            <a:r>
              <a:rPr sz="2000" spc="-30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fundamental</a:t>
            </a:r>
            <a:r>
              <a:rPr sz="2000" spc="-45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abstractions</a:t>
            </a:r>
            <a:r>
              <a:rPr sz="2000" spc="-5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of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Spark</a:t>
            </a:r>
            <a:r>
              <a:rPr sz="2000" spc="-6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on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which</a:t>
            </a:r>
            <a:r>
              <a:rPr sz="2000" spc="-4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it</a:t>
            </a:r>
            <a:r>
              <a:rPr sz="2000" spc="-15" dirty="0">
                <a:latin typeface="Calibri Light"/>
                <a:cs typeface="Calibri Light"/>
              </a:rPr>
              <a:t> was</a:t>
            </a:r>
            <a:r>
              <a:rPr sz="2000" spc="-45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created</a:t>
            </a:r>
            <a:r>
              <a:rPr sz="2000" spc="-65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initially.</a:t>
            </a:r>
            <a:r>
              <a:rPr sz="2000" spc="-50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Almost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everything</a:t>
            </a:r>
            <a:r>
              <a:rPr sz="2000" spc="-4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in </a:t>
            </a:r>
            <a:r>
              <a:rPr sz="2000" spc="-44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Spark</a:t>
            </a:r>
            <a:r>
              <a:rPr sz="2000" spc="-7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is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built</a:t>
            </a:r>
            <a:r>
              <a:rPr sz="2000" spc="-4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on</a:t>
            </a:r>
            <a:r>
              <a:rPr sz="2000" spc="-4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top</a:t>
            </a:r>
            <a:r>
              <a:rPr sz="2000" spc="-4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of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RDDs.</a:t>
            </a:r>
            <a:endParaRPr sz="20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solidFill>
                  <a:srgbClr val="FF0000"/>
                </a:solidFill>
                <a:latin typeface="Calibri Light"/>
                <a:cs typeface="Calibri Light"/>
              </a:rPr>
              <a:t>R</a:t>
            </a:r>
            <a:r>
              <a:rPr sz="2000" spc="-15" dirty="0">
                <a:latin typeface="Calibri Light"/>
                <a:cs typeface="Calibri Light"/>
              </a:rPr>
              <a:t>esilient</a:t>
            </a:r>
            <a:r>
              <a:rPr sz="2000" spc="-4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–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“able</a:t>
            </a:r>
            <a:r>
              <a:rPr sz="2000" spc="-4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to</a:t>
            </a:r>
            <a:r>
              <a:rPr sz="2000" spc="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withstand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or</a:t>
            </a:r>
            <a:r>
              <a:rPr sz="2000" spc="-15" dirty="0">
                <a:latin typeface="Calibri Light"/>
                <a:cs typeface="Calibri Light"/>
              </a:rPr>
              <a:t> recover</a:t>
            </a:r>
            <a:r>
              <a:rPr sz="2000" spc="-3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quickly</a:t>
            </a:r>
            <a:r>
              <a:rPr sz="2000" spc="-2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from </a:t>
            </a:r>
            <a:r>
              <a:rPr sz="2000" spc="-5" dirty="0">
                <a:latin typeface="Calibri Light"/>
                <a:cs typeface="Calibri Light"/>
              </a:rPr>
              <a:t>difficult</a:t>
            </a:r>
            <a:r>
              <a:rPr sz="2000" spc="-25" dirty="0">
                <a:latin typeface="Calibri Light"/>
                <a:cs typeface="Calibri Light"/>
              </a:rPr>
              <a:t> conditions”.</a:t>
            </a:r>
            <a:endParaRPr sz="2000">
              <a:latin typeface="Calibri Light"/>
              <a:cs typeface="Calibri Light"/>
            </a:endParaRPr>
          </a:p>
          <a:p>
            <a:pPr marL="1155700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 Light"/>
                <a:cs typeface="Calibri Light"/>
              </a:rPr>
              <a:t>RDDs</a:t>
            </a:r>
            <a:r>
              <a:rPr sz="200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are</a:t>
            </a:r>
            <a:r>
              <a:rPr sz="2000" spc="-4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immutable</a:t>
            </a:r>
            <a:r>
              <a:rPr sz="2000" spc="-2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and</a:t>
            </a:r>
            <a:r>
              <a:rPr sz="2000" spc="-3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can </a:t>
            </a:r>
            <a:r>
              <a:rPr sz="2000" dirty="0">
                <a:latin typeface="Calibri Light"/>
                <a:cs typeface="Calibri Light"/>
              </a:rPr>
              <a:t>not</a:t>
            </a:r>
            <a:r>
              <a:rPr sz="2000" spc="-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be</a:t>
            </a:r>
            <a:r>
              <a:rPr sz="2000" spc="-1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modified</a:t>
            </a:r>
            <a:r>
              <a:rPr sz="2000" spc="-3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once</a:t>
            </a:r>
            <a:r>
              <a:rPr sz="2000" spc="-3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created.</a:t>
            </a:r>
            <a:endParaRPr sz="2000">
              <a:latin typeface="Calibri Light"/>
              <a:cs typeface="Calibri Light"/>
            </a:endParaRPr>
          </a:p>
          <a:p>
            <a:pPr marL="1155700" marR="1013460" indent="-228600">
              <a:lnSpc>
                <a:spcPts val="2160"/>
              </a:lnSpc>
              <a:spcBef>
                <a:spcPts val="53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 Light"/>
                <a:cs typeface="Calibri Light"/>
              </a:rPr>
              <a:t>Fault </a:t>
            </a:r>
            <a:r>
              <a:rPr sz="2000" spc="-30" dirty="0">
                <a:latin typeface="Calibri Light"/>
                <a:cs typeface="Calibri Light"/>
              </a:rPr>
              <a:t>Tolerance </a:t>
            </a:r>
            <a:r>
              <a:rPr sz="2000" dirty="0">
                <a:latin typeface="Calibri Light"/>
                <a:cs typeface="Calibri Light"/>
              </a:rPr>
              <a:t>– </a:t>
            </a:r>
            <a:r>
              <a:rPr sz="2000" spc="-5" dirty="0">
                <a:latin typeface="Calibri Light"/>
                <a:cs typeface="Calibri Light"/>
              </a:rPr>
              <a:t>RDDs </a:t>
            </a:r>
            <a:r>
              <a:rPr sz="2000" spc="-10" dirty="0">
                <a:latin typeface="Calibri Light"/>
                <a:cs typeface="Calibri Light"/>
              </a:rPr>
              <a:t>track data </a:t>
            </a:r>
            <a:r>
              <a:rPr sz="2000" spc="-5" dirty="0">
                <a:latin typeface="Calibri Light"/>
                <a:cs typeface="Calibri Light"/>
              </a:rPr>
              <a:t>lineage </a:t>
            </a:r>
            <a:r>
              <a:rPr sz="2000" spc="-10" dirty="0">
                <a:latin typeface="Calibri Light"/>
                <a:cs typeface="Calibri Light"/>
              </a:rPr>
              <a:t>information </a:t>
            </a:r>
            <a:r>
              <a:rPr sz="2000" spc="-15" dirty="0">
                <a:latin typeface="Calibri Light"/>
                <a:cs typeface="Calibri Light"/>
              </a:rPr>
              <a:t>to recover </a:t>
            </a:r>
            <a:r>
              <a:rPr sz="2000" spc="-5" dirty="0">
                <a:latin typeface="Calibri Light"/>
                <a:cs typeface="Calibri Light"/>
              </a:rPr>
              <a:t>lost </a:t>
            </a:r>
            <a:r>
              <a:rPr sz="2000" spc="-10" dirty="0">
                <a:latin typeface="Calibri Light"/>
                <a:cs typeface="Calibri Light"/>
              </a:rPr>
              <a:t>data </a:t>
            </a:r>
            <a:r>
              <a:rPr sz="2000" dirty="0">
                <a:latin typeface="Calibri Light"/>
                <a:cs typeface="Calibri Light"/>
              </a:rPr>
              <a:t>quickly and </a:t>
            </a:r>
            <a:r>
              <a:rPr sz="2000" spc="-44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automatically</a:t>
            </a:r>
            <a:r>
              <a:rPr sz="2000" spc="-4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failure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at any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point</a:t>
            </a:r>
            <a:r>
              <a:rPr sz="2000" spc="-2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of</a:t>
            </a:r>
            <a:r>
              <a:rPr sz="2000" spc="-10" dirty="0">
                <a:latin typeface="Calibri Light"/>
                <a:cs typeface="Calibri Light"/>
              </a:rPr>
              <a:t> execution</a:t>
            </a:r>
            <a:r>
              <a:rPr sz="2000" spc="-4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cycle.</a:t>
            </a:r>
            <a:endParaRPr sz="2000">
              <a:latin typeface="Calibri Light"/>
              <a:cs typeface="Calibri Light"/>
            </a:endParaRPr>
          </a:p>
          <a:p>
            <a:pPr marL="12700">
              <a:lnSpc>
                <a:spcPts val="2280"/>
              </a:lnSpc>
              <a:spcBef>
                <a:spcPts val="220"/>
              </a:spcBef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000" spc="-5" dirty="0">
                <a:latin typeface="Calibri"/>
                <a:cs typeface="Calibri"/>
              </a:rPr>
              <a:t>istributed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 Light"/>
                <a:cs typeface="Calibri Light"/>
              </a:rPr>
              <a:t>Divided</a:t>
            </a:r>
            <a:r>
              <a:rPr sz="2000" spc="-3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into</a:t>
            </a:r>
            <a:r>
              <a:rPr sz="2000" spc="-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smaller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chucks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called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Partitions</a:t>
            </a:r>
            <a:r>
              <a:rPr sz="2000" spc="-3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and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distributed</a:t>
            </a:r>
            <a:r>
              <a:rPr sz="2000" spc="-4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across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multiple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nodes</a:t>
            </a:r>
            <a:r>
              <a:rPr sz="2000" spc="-3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across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the</a:t>
            </a:r>
            <a:endParaRPr sz="2000">
              <a:latin typeface="Calibri Light"/>
              <a:cs typeface="Calibri Light"/>
            </a:endParaRPr>
          </a:p>
          <a:p>
            <a:pPr marL="12700">
              <a:lnSpc>
                <a:spcPts val="2280"/>
              </a:lnSpc>
            </a:pPr>
            <a:r>
              <a:rPr sz="2000" spc="-35" dirty="0">
                <a:latin typeface="Calibri Light"/>
                <a:cs typeface="Calibri Light"/>
              </a:rPr>
              <a:t>cluster.</a:t>
            </a:r>
            <a:endParaRPr sz="2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000" spc="-10" dirty="0">
                <a:latin typeface="Calibri"/>
                <a:cs typeface="Calibri"/>
              </a:rPr>
              <a:t>atasets</a:t>
            </a:r>
            <a:r>
              <a:rPr sz="2000" dirty="0">
                <a:latin typeface="Calibri"/>
                <a:cs typeface="Calibri"/>
              </a:rPr>
              <a:t> –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Holds</a:t>
            </a:r>
            <a:r>
              <a:rPr sz="2000" spc="-3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data.</a:t>
            </a:r>
            <a:endParaRPr sz="20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5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2000" spc="-20" dirty="0">
                <a:solidFill>
                  <a:srgbClr val="FF0000"/>
                </a:solidFill>
                <a:latin typeface="Calibri Light"/>
                <a:cs typeface="Calibri Light"/>
              </a:rPr>
              <a:t>***Correction</a:t>
            </a:r>
            <a:r>
              <a:rPr sz="2000" spc="-5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 Light"/>
                <a:cs typeface="Calibri Light"/>
              </a:rPr>
              <a:t>-</a:t>
            </a:r>
            <a:r>
              <a:rPr sz="2000" spc="44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 Light"/>
                <a:cs typeface="Calibri Light"/>
              </a:rPr>
              <a:t>I</a:t>
            </a:r>
            <a:r>
              <a:rPr sz="2000" spc="-1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 Light"/>
                <a:cs typeface="Calibri Light"/>
              </a:rPr>
              <a:t>said</a:t>
            </a:r>
            <a:r>
              <a:rPr sz="2000" spc="-4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 Light"/>
                <a:cs typeface="Calibri Light"/>
              </a:rPr>
              <a:t>100MB.</a:t>
            </a:r>
            <a:r>
              <a:rPr sz="2000" spc="-5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 Light"/>
                <a:cs typeface="Calibri Light"/>
              </a:rPr>
              <a:t>It</a:t>
            </a:r>
            <a:r>
              <a:rPr sz="2000" spc="-2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 Light"/>
                <a:cs typeface="Calibri Light"/>
              </a:rPr>
              <a:t>is</a:t>
            </a:r>
            <a:r>
              <a:rPr sz="2000" spc="-10" dirty="0">
                <a:solidFill>
                  <a:srgbClr val="FF0000"/>
                </a:solidFill>
                <a:latin typeface="Calibri Light"/>
                <a:cs typeface="Calibri Light"/>
              </a:rPr>
              <a:t> 200MB</a:t>
            </a:r>
            <a:r>
              <a:rPr sz="2000" spc="-6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 Light"/>
                <a:cs typeface="Calibri Light"/>
              </a:rPr>
              <a:t>File</a:t>
            </a:r>
            <a:r>
              <a:rPr sz="2000" spc="-3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 Light"/>
                <a:cs typeface="Calibri Light"/>
              </a:rPr>
              <a:t>would</a:t>
            </a:r>
            <a:r>
              <a:rPr sz="2000" spc="-5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 Light"/>
                <a:cs typeface="Calibri Light"/>
              </a:rPr>
              <a:t>be</a:t>
            </a:r>
            <a:r>
              <a:rPr sz="2000" spc="-3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 Light"/>
                <a:cs typeface="Calibri Light"/>
              </a:rPr>
              <a:t>divided</a:t>
            </a:r>
            <a:r>
              <a:rPr sz="2000" spc="-5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 Light"/>
                <a:cs typeface="Calibri Light"/>
              </a:rPr>
              <a:t>into</a:t>
            </a:r>
            <a:r>
              <a:rPr sz="2000" spc="-3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 Light"/>
                <a:cs typeface="Calibri Light"/>
              </a:rPr>
              <a:t>2</a:t>
            </a:r>
            <a:r>
              <a:rPr sz="2000" spc="-1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 Light"/>
                <a:cs typeface="Calibri Light"/>
              </a:rPr>
              <a:t>partitions</a:t>
            </a:r>
            <a:r>
              <a:rPr sz="2000" spc="-5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 Light"/>
                <a:cs typeface="Calibri Light"/>
              </a:rPr>
              <a:t>–</a:t>
            </a:r>
            <a:r>
              <a:rPr sz="2000" spc="-2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 Light"/>
                <a:cs typeface="Calibri Light"/>
              </a:rPr>
              <a:t>128MB</a:t>
            </a:r>
            <a:r>
              <a:rPr sz="2000" spc="-5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 Light"/>
                <a:cs typeface="Calibri Light"/>
              </a:rPr>
              <a:t>and</a:t>
            </a:r>
            <a:r>
              <a:rPr sz="2000" spc="-4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 Light"/>
                <a:cs typeface="Calibri Light"/>
              </a:rPr>
              <a:t>72MB.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7358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RDD</a:t>
            </a:r>
            <a:r>
              <a:rPr sz="4000" b="0" spc="-1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– </a:t>
            </a:r>
            <a:r>
              <a:rPr sz="4000" b="0" spc="-15" dirty="0">
                <a:latin typeface="Calibri Light"/>
                <a:cs typeface="Calibri Light"/>
              </a:rPr>
              <a:t>Resilient</a:t>
            </a:r>
            <a:r>
              <a:rPr sz="4000" b="0" spc="-25" dirty="0">
                <a:latin typeface="Calibri Light"/>
                <a:cs typeface="Calibri Light"/>
              </a:rPr>
              <a:t> </a:t>
            </a:r>
            <a:r>
              <a:rPr sz="4000" b="0" spc="-15" dirty="0">
                <a:latin typeface="Calibri Light"/>
                <a:cs typeface="Calibri Light"/>
              </a:rPr>
              <a:t>Distributed</a:t>
            </a:r>
            <a:r>
              <a:rPr sz="4000" b="0" spc="-25" dirty="0">
                <a:latin typeface="Calibri Light"/>
                <a:cs typeface="Calibri Light"/>
              </a:rPr>
              <a:t> </a:t>
            </a:r>
            <a:r>
              <a:rPr sz="4000" b="0" spc="-20" dirty="0">
                <a:latin typeface="Calibri Light"/>
                <a:cs typeface="Calibri Light"/>
              </a:rPr>
              <a:t>Datasets</a:t>
            </a:r>
            <a:endParaRPr sz="4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271387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6465" y="797407"/>
            <a:ext cx="4049395" cy="205295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5" dirty="0">
                <a:latin typeface="Calibri Light"/>
                <a:cs typeface="Calibri Light"/>
              </a:rPr>
              <a:t>Resilience</a:t>
            </a:r>
            <a:endParaRPr sz="2000">
              <a:latin typeface="Calibri Light"/>
              <a:cs typeface="Calibri Light"/>
            </a:endParaRPr>
          </a:p>
          <a:p>
            <a:pPr marL="469900" indent="-457834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5" dirty="0">
                <a:latin typeface="Calibri Light"/>
                <a:cs typeface="Calibri Light"/>
              </a:rPr>
              <a:t>Distributed</a:t>
            </a:r>
            <a:endParaRPr sz="2000">
              <a:latin typeface="Calibri Light"/>
              <a:cs typeface="Calibri Light"/>
            </a:endParaRPr>
          </a:p>
          <a:p>
            <a:pPr marL="469900" indent="-457834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5" dirty="0">
                <a:latin typeface="Calibri Light"/>
                <a:cs typeface="Calibri Light"/>
              </a:rPr>
              <a:t>Lazy</a:t>
            </a:r>
            <a:r>
              <a:rPr sz="2000" spc="-5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Evaluation</a:t>
            </a:r>
            <a:endParaRPr sz="2000">
              <a:latin typeface="Calibri Light"/>
              <a:cs typeface="Calibri Light"/>
            </a:endParaRPr>
          </a:p>
          <a:p>
            <a:pPr marL="469900" indent="-457834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5" dirty="0">
                <a:latin typeface="Calibri Light"/>
                <a:cs typeface="Calibri Light"/>
              </a:rPr>
              <a:t>Immutability</a:t>
            </a:r>
            <a:endParaRPr sz="2000">
              <a:latin typeface="Calibri Light"/>
              <a:cs typeface="Calibri Light"/>
            </a:endParaRPr>
          </a:p>
          <a:p>
            <a:pPr marL="469900" indent="-457834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dirty="0">
                <a:latin typeface="Calibri Light"/>
                <a:cs typeface="Calibri Light"/>
              </a:rPr>
              <a:t>In-memory</a:t>
            </a:r>
            <a:r>
              <a:rPr sz="2000" spc="-6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Computation</a:t>
            </a:r>
            <a:endParaRPr sz="2000">
              <a:latin typeface="Calibri Light"/>
              <a:cs typeface="Calibri Light"/>
            </a:endParaRPr>
          </a:p>
          <a:p>
            <a:pPr marL="469900" indent="-457834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5" dirty="0">
                <a:latin typeface="Calibri Light"/>
                <a:cs typeface="Calibri Light"/>
              </a:rPr>
              <a:t>Structured</a:t>
            </a:r>
            <a:r>
              <a:rPr sz="2000" spc="-5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or</a:t>
            </a:r>
            <a:r>
              <a:rPr sz="2000" spc="-2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semi-structured</a:t>
            </a:r>
            <a:r>
              <a:rPr sz="2000" spc="-45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Data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39408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RDD</a:t>
            </a:r>
            <a:r>
              <a:rPr sz="4000" b="0" spc="-5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Main</a:t>
            </a:r>
            <a:r>
              <a:rPr sz="4000" b="0" spc="-35" dirty="0">
                <a:latin typeface="Calibri Light"/>
                <a:cs typeface="Calibri Light"/>
              </a:rPr>
              <a:t> </a:t>
            </a:r>
            <a:r>
              <a:rPr sz="4000" b="0" spc="-25" dirty="0">
                <a:latin typeface="Calibri Light"/>
                <a:cs typeface="Calibri Light"/>
              </a:rPr>
              <a:t>Features</a:t>
            </a:r>
            <a:endParaRPr sz="4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34688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95262"/>
            <a:ext cx="10440670" cy="107569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10" dirty="0">
                <a:latin typeface="Calibri Light"/>
                <a:cs typeface="Calibri Light"/>
              </a:rPr>
              <a:t>Resilience</a:t>
            </a:r>
            <a:endParaRPr sz="2000">
              <a:latin typeface="Calibri Light"/>
              <a:cs typeface="Calibri Light"/>
            </a:endParaRPr>
          </a:p>
          <a:p>
            <a:pPr marL="698500" lvl="1" indent="-22923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300" spc="-10" dirty="0">
                <a:latin typeface="Calibri"/>
                <a:cs typeface="Calibri"/>
              </a:rPr>
              <a:t>Fault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Tolerance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–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RDDs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track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data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lineage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information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to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recover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lost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data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quickly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and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automatically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on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failure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at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any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point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of</a:t>
            </a:r>
            <a:r>
              <a:rPr sz="1300" spc="7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execution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cycle.</a:t>
            </a:r>
            <a:endParaRPr sz="1300">
              <a:latin typeface="Calibri"/>
              <a:cs typeface="Calibri"/>
            </a:endParaRPr>
          </a:p>
          <a:p>
            <a:pPr marL="698500" marR="5080" lvl="1" indent="-229235">
              <a:lnSpc>
                <a:spcPts val="1400"/>
              </a:lnSpc>
              <a:spcBef>
                <a:spcPts val="53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300" spc="-5" dirty="0">
                <a:latin typeface="Calibri"/>
                <a:cs typeface="Calibri"/>
              </a:rPr>
              <a:t>Spark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keeps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record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of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lineage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while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tracking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transformations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that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have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been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performed.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If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any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part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of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RDD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lost,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then</a:t>
            </a:r>
            <a:r>
              <a:rPr sz="1300" spc="7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spark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will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utilize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this </a:t>
            </a:r>
            <a:r>
              <a:rPr sz="1300" spc="-28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lineage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record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to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quickly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and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efficiently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re-compute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RDD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using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identical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operations.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39" y="71627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4"/>
                </a:lnTo>
                <a:lnTo>
                  <a:pt x="10515600" y="641604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5770" y="12014"/>
            <a:ext cx="39408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RDD</a:t>
            </a:r>
            <a:r>
              <a:rPr sz="4000" b="0" spc="-5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Main</a:t>
            </a:r>
            <a:r>
              <a:rPr sz="4000" b="0" spc="-35" dirty="0">
                <a:latin typeface="Calibri Light"/>
                <a:cs typeface="Calibri Light"/>
              </a:rPr>
              <a:t> </a:t>
            </a:r>
            <a:r>
              <a:rPr sz="4000" b="0" spc="-25" dirty="0">
                <a:latin typeface="Calibri Light"/>
                <a:cs typeface="Calibri Light"/>
              </a:rPr>
              <a:t>Features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1875" y="2643441"/>
            <a:ext cx="3576764" cy="12610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301997" y="3495802"/>
            <a:ext cx="442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DD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9360" y="3114801"/>
            <a:ext cx="1036955" cy="441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4130" algn="ctr">
              <a:lnSpc>
                <a:spcPts val="1520"/>
              </a:lnSpc>
              <a:spcBef>
                <a:spcPts val="95"/>
              </a:spcBef>
            </a:pPr>
            <a:r>
              <a:rPr sz="1300" spc="-10" dirty="0">
                <a:latin typeface="Calibri"/>
                <a:cs typeface="Calibri"/>
              </a:rPr>
              <a:t>Create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RDD</a:t>
            </a:r>
            <a:endParaRPr sz="1300">
              <a:latin typeface="Calibri"/>
              <a:cs typeface="Calibri"/>
            </a:endParaRPr>
          </a:p>
          <a:p>
            <a:pPr algn="ctr">
              <a:lnSpc>
                <a:spcPts val="1760"/>
              </a:lnSpc>
            </a:pPr>
            <a:r>
              <a:rPr sz="1500" b="1" spc="-10" dirty="0">
                <a:latin typeface="Calibri"/>
                <a:cs typeface="Calibri"/>
              </a:rPr>
              <a:t>sc.parallelize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4783" y="2231135"/>
            <a:ext cx="2743200" cy="65074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034783" y="2231135"/>
            <a:ext cx="2743200" cy="650875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173355" rIns="0" bIns="0" rtlCol="0">
            <a:spAutoFit/>
          </a:bodyPr>
          <a:lstStyle/>
          <a:p>
            <a:pPr marL="619125">
              <a:lnSpc>
                <a:spcPct val="100000"/>
              </a:lnSpc>
              <a:spcBef>
                <a:spcPts val="1365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Transformations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449057" y="4061205"/>
            <a:ext cx="1767205" cy="787400"/>
            <a:chOff x="7449057" y="4061205"/>
            <a:chExt cx="1767205" cy="787400"/>
          </a:xfrm>
        </p:grpSpPr>
        <p:sp>
          <p:nvSpPr>
            <p:cNvPr id="11" name="object 11"/>
            <p:cNvSpPr/>
            <p:nvPr/>
          </p:nvSpPr>
          <p:spPr>
            <a:xfrm>
              <a:off x="7455407" y="4067555"/>
              <a:ext cx="1754505" cy="774700"/>
            </a:xfrm>
            <a:custGeom>
              <a:avLst/>
              <a:gdLst/>
              <a:ahLst/>
              <a:cxnLst/>
              <a:rect l="l" t="t" r="r" b="b"/>
              <a:pathLst>
                <a:path w="1754504" h="774700">
                  <a:moveTo>
                    <a:pt x="877062" y="0"/>
                  </a:moveTo>
                  <a:lnTo>
                    <a:pt x="0" y="387096"/>
                  </a:lnTo>
                  <a:lnTo>
                    <a:pt x="877062" y="774192"/>
                  </a:lnTo>
                  <a:lnTo>
                    <a:pt x="1754124" y="387096"/>
                  </a:lnTo>
                  <a:lnTo>
                    <a:pt x="87706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55407" y="4067555"/>
              <a:ext cx="1754505" cy="774700"/>
            </a:xfrm>
            <a:custGeom>
              <a:avLst/>
              <a:gdLst/>
              <a:ahLst/>
              <a:cxnLst/>
              <a:rect l="l" t="t" r="r" b="b"/>
              <a:pathLst>
                <a:path w="1754504" h="774700">
                  <a:moveTo>
                    <a:pt x="0" y="387096"/>
                  </a:moveTo>
                  <a:lnTo>
                    <a:pt x="877062" y="0"/>
                  </a:lnTo>
                  <a:lnTo>
                    <a:pt x="1754124" y="387096"/>
                  </a:lnTo>
                  <a:lnTo>
                    <a:pt x="877062" y="774192"/>
                  </a:lnTo>
                  <a:lnTo>
                    <a:pt x="0" y="387096"/>
                  </a:lnTo>
                  <a:close/>
                </a:path>
              </a:pathLst>
            </a:custGeom>
            <a:ln w="12192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976996" y="4291076"/>
            <a:ext cx="714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Actions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93026" y="5495290"/>
            <a:ext cx="2616200" cy="671195"/>
            <a:chOff x="7193026" y="5495290"/>
            <a:chExt cx="2616200" cy="671195"/>
          </a:xfrm>
        </p:grpSpPr>
        <p:sp>
          <p:nvSpPr>
            <p:cNvPr id="15" name="object 15"/>
            <p:cNvSpPr/>
            <p:nvPr/>
          </p:nvSpPr>
          <p:spPr>
            <a:xfrm>
              <a:off x="7199376" y="5501640"/>
              <a:ext cx="2603500" cy="658495"/>
            </a:xfrm>
            <a:custGeom>
              <a:avLst/>
              <a:gdLst/>
              <a:ahLst/>
              <a:cxnLst/>
              <a:rect l="l" t="t" r="r" b="b"/>
              <a:pathLst>
                <a:path w="2603500" h="658495">
                  <a:moveTo>
                    <a:pt x="2493264" y="0"/>
                  </a:moveTo>
                  <a:lnTo>
                    <a:pt x="109727" y="0"/>
                  </a:lnTo>
                  <a:lnTo>
                    <a:pt x="67026" y="8626"/>
                  </a:lnTo>
                  <a:lnTo>
                    <a:pt x="32146" y="32146"/>
                  </a:lnTo>
                  <a:lnTo>
                    <a:pt x="8626" y="67026"/>
                  </a:lnTo>
                  <a:lnTo>
                    <a:pt x="0" y="109728"/>
                  </a:lnTo>
                  <a:lnTo>
                    <a:pt x="0" y="548640"/>
                  </a:lnTo>
                  <a:lnTo>
                    <a:pt x="8626" y="591352"/>
                  </a:lnTo>
                  <a:lnTo>
                    <a:pt x="32146" y="626230"/>
                  </a:lnTo>
                  <a:lnTo>
                    <a:pt x="67026" y="649745"/>
                  </a:lnTo>
                  <a:lnTo>
                    <a:pt x="109727" y="658368"/>
                  </a:lnTo>
                  <a:lnTo>
                    <a:pt x="2493264" y="658368"/>
                  </a:lnTo>
                  <a:lnTo>
                    <a:pt x="2535965" y="649745"/>
                  </a:lnTo>
                  <a:lnTo>
                    <a:pt x="2570845" y="626230"/>
                  </a:lnTo>
                  <a:lnTo>
                    <a:pt x="2594365" y="591352"/>
                  </a:lnTo>
                  <a:lnTo>
                    <a:pt x="2602992" y="548640"/>
                  </a:lnTo>
                  <a:lnTo>
                    <a:pt x="2602992" y="109728"/>
                  </a:lnTo>
                  <a:lnTo>
                    <a:pt x="2594365" y="67026"/>
                  </a:lnTo>
                  <a:lnTo>
                    <a:pt x="2570845" y="32146"/>
                  </a:lnTo>
                  <a:lnTo>
                    <a:pt x="2535965" y="8626"/>
                  </a:lnTo>
                  <a:lnTo>
                    <a:pt x="249326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99376" y="5501640"/>
              <a:ext cx="2603500" cy="658495"/>
            </a:xfrm>
            <a:custGeom>
              <a:avLst/>
              <a:gdLst/>
              <a:ahLst/>
              <a:cxnLst/>
              <a:rect l="l" t="t" r="r" b="b"/>
              <a:pathLst>
                <a:path w="2603500" h="658495">
                  <a:moveTo>
                    <a:pt x="0" y="109728"/>
                  </a:moveTo>
                  <a:lnTo>
                    <a:pt x="8626" y="67026"/>
                  </a:lnTo>
                  <a:lnTo>
                    <a:pt x="32146" y="32146"/>
                  </a:lnTo>
                  <a:lnTo>
                    <a:pt x="67026" y="8626"/>
                  </a:lnTo>
                  <a:lnTo>
                    <a:pt x="109727" y="0"/>
                  </a:lnTo>
                  <a:lnTo>
                    <a:pt x="2493264" y="0"/>
                  </a:lnTo>
                  <a:lnTo>
                    <a:pt x="2535965" y="8626"/>
                  </a:lnTo>
                  <a:lnTo>
                    <a:pt x="2570845" y="32146"/>
                  </a:lnTo>
                  <a:lnTo>
                    <a:pt x="2594365" y="67026"/>
                  </a:lnTo>
                  <a:lnTo>
                    <a:pt x="2602992" y="109728"/>
                  </a:lnTo>
                  <a:lnTo>
                    <a:pt x="2602992" y="548640"/>
                  </a:lnTo>
                  <a:lnTo>
                    <a:pt x="2594365" y="591352"/>
                  </a:lnTo>
                  <a:lnTo>
                    <a:pt x="2570845" y="626230"/>
                  </a:lnTo>
                  <a:lnTo>
                    <a:pt x="2535965" y="649745"/>
                  </a:lnTo>
                  <a:lnTo>
                    <a:pt x="2493264" y="658368"/>
                  </a:lnTo>
                  <a:lnTo>
                    <a:pt x="109727" y="658368"/>
                  </a:lnTo>
                  <a:lnTo>
                    <a:pt x="67026" y="649745"/>
                  </a:lnTo>
                  <a:lnTo>
                    <a:pt x="32146" y="626230"/>
                  </a:lnTo>
                  <a:lnTo>
                    <a:pt x="8626" y="591352"/>
                  </a:lnTo>
                  <a:lnTo>
                    <a:pt x="0" y="548640"/>
                  </a:lnTo>
                  <a:lnTo>
                    <a:pt x="0" y="109728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203438" y="5666943"/>
            <a:ext cx="597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ult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36720" y="2518410"/>
            <a:ext cx="4185285" cy="2983230"/>
            <a:chOff x="4236720" y="2518410"/>
            <a:chExt cx="4185285" cy="2983230"/>
          </a:xfrm>
        </p:grpSpPr>
        <p:sp>
          <p:nvSpPr>
            <p:cNvPr id="19" name="object 19"/>
            <p:cNvSpPr/>
            <p:nvPr/>
          </p:nvSpPr>
          <p:spPr>
            <a:xfrm>
              <a:off x="4236720" y="2518409"/>
              <a:ext cx="4185285" cy="1980564"/>
            </a:xfrm>
            <a:custGeom>
              <a:avLst/>
              <a:gdLst/>
              <a:ahLst/>
              <a:cxnLst/>
              <a:rect l="l" t="t" r="r" b="b"/>
              <a:pathLst>
                <a:path w="4185284" h="1980564">
                  <a:moveTo>
                    <a:pt x="2799207" y="38100"/>
                  </a:moveTo>
                  <a:lnTo>
                    <a:pt x="2779382" y="28194"/>
                  </a:lnTo>
                  <a:lnTo>
                    <a:pt x="2723007" y="0"/>
                  </a:lnTo>
                  <a:lnTo>
                    <a:pt x="2723007" y="28194"/>
                  </a:lnTo>
                  <a:lnTo>
                    <a:pt x="0" y="28194"/>
                  </a:lnTo>
                  <a:lnTo>
                    <a:pt x="0" y="445897"/>
                  </a:lnTo>
                  <a:lnTo>
                    <a:pt x="19812" y="445897"/>
                  </a:lnTo>
                  <a:lnTo>
                    <a:pt x="19812" y="48006"/>
                  </a:lnTo>
                  <a:lnTo>
                    <a:pt x="2723007" y="48006"/>
                  </a:lnTo>
                  <a:lnTo>
                    <a:pt x="2723007" y="76200"/>
                  </a:lnTo>
                  <a:lnTo>
                    <a:pt x="2779395" y="48006"/>
                  </a:lnTo>
                  <a:lnTo>
                    <a:pt x="2799207" y="38100"/>
                  </a:lnTo>
                  <a:close/>
                </a:path>
                <a:path w="4185284" h="1980564">
                  <a:moveTo>
                    <a:pt x="3218942" y="1936750"/>
                  </a:moveTo>
                  <a:lnTo>
                    <a:pt x="3189986" y="1922272"/>
                  </a:lnTo>
                  <a:lnTo>
                    <a:pt x="3132074" y="1893316"/>
                  </a:lnTo>
                  <a:lnTo>
                    <a:pt x="3132074" y="1922272"/>
                  </a:lnTo>
                  <a:lnTo>
                    <a:pt x="120396" y="1922272"/>
                  </a:lnTo>
                  <a:lnTo>
                    <a:pt x="120396" y="1380744"/>
                  </a:lnTo>
                  <a:lnTo>
                    <a:pt x="91440" y="1380744"/>
                  </a:lnTo>
                  <a:lnTo>
                    <a:pt x="91440" y="1951228"/>
                  </a:lnTo>
                  <a:lnTo>
                    <a:pt x="3132074" y="1951228"/>
                  </a:lnTo>
                  <a:lnTo>
                    <a:pt x="3132074" y="1980184"/>
                  </a:lnTo>
                  <a:lnTo>
                    <a:pt x="3189986" y="1951228"/>
                  </a:lnTo>
                  <a:lnTo>
                    <a:pt x="3218942" y="1936750"/>
                  </a:lnTo>
                  <a:close/>
                </a:path>
                <a:path w="4185284" h="1980564">
                  <a:moveTo>
                    <a:pt x="4185158" y="364236"/>
                  </a:moveTo>
                  <a:lnTo>
                    <a:pt x="4156202" y="364236"/>
                  </a:lnTo>
                  <a:lnTo>
                    <a:pt x="4156202" y="1128268"/>
                  </a:lnTo>
                  <a:lnTo>
                    <a:pt x="1094994" y="1128268"/>
                  </a:lnTo>
                  <a:lnTo>
                    <a:pt x="1094994" y="1099312"/>
                  </a:lnTo>
                  <a:lnTo>
                    <a:pt x="1008126" y="1142746"/>
                  </a:lnTo>
                  <a:lnTo>
                    <a:pt x="1094994" y="1186180"/>
                  </a:lnTo>
                  <a:lnTo>
                    <a:pt x="1094994" y="1157224"/>
                  </a:lnTo>
                  <a:lnTo>
                    <a:pt x="4185158" y="1157224"/>
                  </a:lnTo>
                  <a:lnTo>
                    <a:pt x="4185158" y="1142746"/>
                  </a:lnTo>
                  <a:lnTo>
                    <a:pt x="4185158" y="1128268"/>
                  </a:lnTo>
                  <a:lnTo>
                    <a:pt x="4185158" y="364236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290560" y="4842510"/>
              <a:ext cx="86995" cy="659130"/>
            </a:xfrm>
            <a:custGeom>
              <a:avLst/>
              <a:gdLst/>
              <a:ahLst/>
              <a:cxnLst/>
              <a:rect l="l" t="t" r="r" b="b"/>
              <a:pathLst>
                <a:path w="86995" h="659129">
                  <a:moveTo>
                    <a:pt x="28956" y="572134"/>
                  </a:moveTo>
                  <a:lnTo>
                    <a:pt x="0" y="572134"/>
                  </a:lnTo>
                  <a:lnTo>
                    <a:pt x="43434" y="659002"/>
                  </a:lnTo>
                  <a:lnTo>
                    <a:pt x="79628" y="586612"/>
                  </a:lnTo>
                  <a:lnTo>
                    <a:pt x="28956" y="586612"/>
                  </a:lnTo>
                  <a:lnTo>
                    <a:pt x="28956" y="572134"/>
                  </a:lnTo>
                  <a:close/>
                </a:path>
                <a:path w="86995" h="659129">
                  <a:moveTo>
                    <a:pt x="57912" y="0"/>
                  </a:moveTo>
                  <a:lnTo>
                    <a:pt x="28956" y="0"/>
                  </a:lnTo>
                  <a:lnTo>
                    <a:pt x="28956" y="586612"/>
                  </a:lnTo>
                  <a:lnTo>
                    <a:pt x="57912" y="586612"/>
                  </a:lnTo>
                  <a:lnTo>
                    <a:pt x="57912" y="0"/>
                  </a:lnTo>
                  <a:close/>
                </a:path>
                <a:path w="86995" h="659129">
                  <a:moveTo>
                    <a:pt x="86868" y="572134"/>
                  </a:moveTo>
                  <a:lnTo>
                    <a:pt x="57912" y="572134"/>
                  </a:lnTo>
                  <a:lnTo>
                    <a:pt x="57912" y="586612"/>
                  </a:lnTo>
                  <a:lnTo>
                    <a:pt x="79628" y="586612"/>
                  </a:lnTo>
                  <a:lnTo>
                    <a:pt x="86868" y="57213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249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80694" y="548132"/>
            <a:ext cx="3806825" cy="5709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169670" indent="-286385" algn="r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sz="1700" b="1" i="1" spc="-5" dirty="0">
                <a:latin typeface="Calibri"/>
                <a:cs typeface="Calibri"/>
              </a:rPr>
              <a:t>DataFrame</a:t>
            </a:r>
            <a:r>
              <a:rPr sz="1700" b="1" i="1" spc="-50" dirty="0">
                <a:latin typeface="Calibri"/>
                <a:cs typeface="Calibri"/>
              </a:rPr>
              <a:t> </a:t>
            </a:r>
            <a:r>
              <a:rPr sz="1700" b="1" i="1" spc="-5" dirty="0">
                <a:latin typeface="Calibri"/>
                <a:cs typeface="Calibri"/>
              </a:rPr>
              <a:t>Fundamentals</a:t>
            </a:r>
            <a:endParaRPr sz="1700">
              <a:latin typeface="Calibri"/>
              <a:cs typeface="Calibri"/>
            </a:endParaRPr>
          </a:p>
          <a:p>
            <a:pPr marL="287020" marR="1180465" lvl="1" indent="-287020" algn="r">
              <a:lnSpc>
                <a:spcPct val="100000"/>
              </a:lnSpc>
              <a:buFont typeface="Wingdings"/>
              <a:buChar char=""/>
              <a:tabLst>
                <a:tab pos="287020" algn="l"/>
              </a:tabLst>
            </a:pPr>
            <a:r>
              <a:rPr sz="1700" i="1" spc="-5" dirty="0">
                <a:latin typeface="Calibri"/>
                <a:cs typeface="Calibri"/>
              </a:rPr>
              <a:t>What</a:t>
            </a:r>
            <a:r>
              <a:rPr sz="1700" i="1" spc="-15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is</a:t>
            </a:r>
            <a:r>
              <a:rPr sz="1700" i="1" spc="-15" dirty="0">
                <a:latin typeface="Calibri"/>
                <a:cs typeface="Calibri"/>
              </a:rPr>
              <a:t> </a:t>
            </a:r>
            <a:r>
              <a:rPr sz="1700" i="1" dirty="0">
                <a:latin typeface="Calibri"/>
                <a:cs typeface="Calibri"/>
              </a:rPr>
              <a:t>a</a:t>
            </a:r>
            <a:r>
              <a:rPr sz="1700" i="1" spc="-15" dirty="0">
                <a:latin typeface="Calibri"/>
                <a:cs typeface="Calibri"/>
              </a:rPr>
              <a:t> </a:t>
            </a:r>
            <a:r>
              <a:rPr sz="1700" i="1" spc="-10" dirty="0">
                <a:latin typeface="Calibri"/>
                <a:cs typeface="Calibri"/>
              </a:rPr>
              <a:t>DataFrame</a:t>
            </a:r>
            <a:endParaRPr sz="17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1700" i="1" spc="-5" dirty="0">
                <a:latin typeface="Calibri"/>
                <a:cs typeface="Calibri"/>
              </a:rPr>
              <a:t>Sources</a:t>
            </a:r>
            <a:endParaRPr sz="17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1700" i="1" spc="-5" dirty="0">
                <a:latin typeface="Calibri"/>
                <a:cs typeface="Calibri"/>
              </a:rPr>
              <a:t>Features</a:t>
            </a:r>
            <a:endParaRPr sz="1700">
              <a:latin typeface="Calibri"/>
              <a:cs typeface="Calibri"/>
            </a:endParaRPr>
          </a:p>
          <a:p>
            <a:pPr marL="756285" lvl="1" indent="-287020">
              <a:lnSpc>
                <a:spcPts val="2030"/>
              </a:lnSpc>
              <a:buFont typeface="Wingdings"/>
              <a:buChar char=""/>
              <a:tabLst>
                <a:tab pos="756920" algn="l"/>
              </a:tabLst>
            </a:pPr>
            <a:r>
              <a:rPr sz="1700" i="1" spc="-5" dirty="0">
                <a:latin typeface="Calibri"/>
                <a:cs typeface="Calibri"/>
              </a:rPr>
              <a:t>Organization</a:t>
            </a:r>
            <a:endParaRPr sz="1700">
              <a:latin typeface="Calibri"/>
              <a:cs typeface="Calibri"/>
            </a:endParaRPr>
          </a:p>
          <a:p>
            <a:pPr marL="299085" indent="-287020">
              <a:lnSpc>
                <a:spcPts val="215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i="1" spc="-5" dirty="0">
                <a:latin typeface="Calibri"/>
                <a:cs typeface="Calibri"/>
              </a:rPr>
              <a:t>SparkSession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1800" i="1" spc="-10" dirty="0">
                <a:latin typeface="Calibri"/>
                <a:cs typeface="Calibri"/>
              </a:rPr>
              <a:t>Introduction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to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SparkSession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1800" i="1" spc="-5" dirty="0">
                <a:latin typeface="Calibri"/>
                <a:cs typeface="Calibri"/>
              </a:rPr>
              <a:t>Spark</a:t>
            </a:r>
            <a:r>
              <a:rPr sz="1800" i="1" spc="-5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Object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1800" i="1" spc="-5" dirty="0">
                <a:latin typeface="Calibri"/>
                <a:cs typeface="Calibri"/>
              </a:rPr>
              <a:t>Spark</a:t>
            </a:r>
            <a:r>
              <a:rPr sz="1800" i="1" spc="-4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Submit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1800" b="1" i="1" dirty="0">
                <a:latin typeface="Calibri"/>
                <a:cs typeface="Calibri"/>
              </a:rPr>
              <a:t>Commonly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used </a:t>
            </a:r>
            <a:r>
              <a:rPr sz="1800" b="1" i="1" spc="-10" dirty="0">
                <a:latin typeface="Calibri"/>
                <a:cs typeface="Calibri"/>
              </a:rPr>
              <a:t>Functions</a:t>
            </a:r>
            <a:endParaRPr sz="1800">
              <a:latin typeface="Calibri"/>
              <a:cs typeface="Calibri"/>
            </a:endParaRPr>
          </a:p>
          <a:p>
            <a:pPr marL="1213485" lvl="2" indent="-287020">
              <a:lnSpc>
                <a:spcPct val="100000"/>
              </a:lnSpc>
              <a:buFont typeface="Wingdings"/>
              <a:buChar char=""/>
              <a:tabLst>
                <a:tab pos="1214120" algn="l"/>
              </a:tabLst>
            </a:pPr>
            <a:r>
              <a:rPr sz="1800" i="1" spc="-5" dirty="0">
                <a:latin typeface="Calibri"/>
                <a:cs typeface="Calibri"/>
              </a:rPr>
              <a:t>version</a:t>
            </a:r>
            <a:endParaRPr sz="1800">
              <a:latin typeface="Calibri"/>
              <a:cs typeface="Calibri"/>
            </a:endParaRPr>
          </a:p>
          <a:p>
            <a:pPr marL="1213485" lvl="2" indent="-287020">
              <a:lnSpc>
                <a:spcPct val="100000"/>
              </a:lnSpc>
              <a:buFont typeface="Wingdings"/>
              <a:buChar char=""/>
              <a:tabLst>
                <a:tab pos="1214120" algn="l"/>
              </a:tabLst>
            </a:pPr>
            <a:r>
              <a:rPr sz="1800" i="1" spc="-5" dirty="0">
                <a:latin typeface="Calibri"/>
                <a:cs typeface="Calibri"/>
              </a:rPr>
              <a:t>range</a:t>
            </a:r>
            <a:endParaRPr sz="1800">
              <a:latin typeface="Calibri"/>
              <a:cs typeface="Calibri"/>
            </a:endParaRPr>
          </a:p>
          <a:p>
            <a:pPr marL="1213485" lvl="2" indent="-287020">
              <a:lnSpc>
                <a:spcPct val="100000"/>
              </a:lnSpc>
              <a:buFont typeface="Wingdings"/>
              <a:buChar char=""/>
              <a:tabLst>
                <a:tab pos="1214120" algn="l"/>
              </a:tabLst>
            </a:pPr>
            <a:r>
              <a:rPr sz="1800" i="1" spc="-10" dirty="0">
                <a:latin typeface="Calibri"/>
                <a:cs typeface="Calibri"/>
              </a:rPr>
              <a:t>createDataFrame</a:t>
            </a:r>
            <a:endParaRPr sz="1800">
              <a:latin typeface="Calibri"/>
              <a:cs typeface="Calibri"/>
            </a:endParaRPr>
          </a:p>
          <a:p>
            <a:pPr marL="1213485" lvl="2" indent="-287020">
              <a:lnSpc>
                <a:spcPct val="100000"/>
              </a:lnSpc>
              <a:buFont typeface="Wingdings"/>
              <a:buChar char=""/>
              <a:tabLst>
                <a:tab pos="1214120" algn="l"/>
              </a:tabLst>
            </a:pPr>
            <a:r>
              <a:rPr sz="1800" i="1" spc="-5" dirty="0">
                <a:latin typeface="Calibri"/>
                <a:cs typeface="Calibri"/>
              </a:rPr>
              <a:t>sql</a:t>
            </a:r>
            <a:endParaRPr sz="1800">
              <a:latin typeface="Calibri"/>
              <a:cs typeface="Calibri"/>
            </a:endParaRPr>
          </a:p>
          <a:p>
            <a:pPr marL="1213485" lvl="2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1214120" algn="l"/>
              </a:tabLst>
            </a:pPr>
            <a:r>
              <a:rPr sz="1800" i="1" spc="-10" dirty="0"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  <a:p>
            <a:pPr marL="1213485" lvl="2" indent="-287020">
              <a:lnSpc>
                <a:spcPct val="100000"/>
              </a:lnSpc>
              <a:buFont typeface="Wingdings"/>
              <a:buChar char=""/>
              <a:tabLst>
                <a:tab pos="1214120" algn="l"/>
              </a:tabLst>
            </a:pPr>
            <a:r>
              <a:rPr sz="1800" i="1" spc="-15" dirty="0">
                <a:latin typeface="Calibri"/>
                <a:cs typeface="Calibri"/>
              </a:rPr>
              <a:t>sparkContext</a:t>
            </a:r>
            <a:endParaRPr sz="1800">
              <a:latin typeface="Calibri"/>
              <a:cs typeface="Calibri"/>
            </a:endParaRPr>
          </a:p>
          <a:p>
            <a:pPr marL="1213485" lvl="2" indent="-287020">
              <a:lnSpc>
                <a:spcPct val="100000"/>
              </a:lnSpc>
              <a:buFont typeface="Wingdings"/>
              <a:buChar char=""/>
              <a:tabLst>
                <a:tab pos="1214120" algn="l"/>
              </a:tabLst>
            </a:pPr>
            <a:r>
              <a:rPr sz="1800" i="1" spc="-10" dirty="0">
                <a:latin typeface="Calibri"/>
                <a:cs typeface="Calibri"/>
              </a:rPr>
              <a:t>conf</a:t>
            </a:r>
            <a:endParaRPr sz="1800">
              <a:latin typeface="Calibri"/>
              <a:cs typeface="Calibri"/>
            </a:endParaRPr>
          </a:p>
          <a:p>
            <a:pPr marL="1213485" marR="5080" lvl="2" indent="-287020">
              <a:lnSpc>
                <a:spcPct val="100000"/>
              </a:lnSpc>
              <a:buFont typeface="Wingdings"/>
              <a:buChar char=""/>
              <a:tabLst>
                <a:tab pos="1214120" algn="l"/>
              </a:tabLst>
            </a:pPr>
            <a:r>
              <a:rPr sz="1800" i="1" dirty="0">
                <a:latin typeface="Calibri"/>
                <a:cs typeface="Calibri"/>
              </a:rPr>
              <a:t>read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spc="-35" dirty="0">
                <a:latin typeface="Calibri"/>
                <a:cs typeface="Calibri"/>
              </a:rPr>
              <a:t>(csv,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text,</a:t>
            </a:r>
            <a:r>
              <a:rPr sz="1800" i="1" spc="-5" dirty="0">
                <a:latin typeface="Calibri"/>
                <a:cs typeface="Calibri"/>
              </a:rPr>
              <a:t> orc, 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parquet,json,avro,hive,jdbc)</a:t>
            </a:r>
            <a:endParaRPr sz="1800">
              <a:latin typeface="Calibri"/>
              <a:cs typeface="Calibri"/>
            </a:endParaRPr>
          </a:p>
          <a:p>
            <a:pPr marL="1213485" lvl="2" indent="-287020">
              <a:lnSpc>
                <a:spcPct val="100000"/>
              </a:lnSpc>
              <a:buFont typeface="Wingdings"/>
              <a:buChar char=""/>
              <a:tabLst>
                <a:tab pos="1214120" algn="l"/>
              </a:tabLst>
            </a:pPr>
            <a:r>
              <a:rPr sz="1800" i="1" spc="-5" dirty="0">
                <a:latin typeface="Calibri"/>
                <a:cs typeface="Calibri"/>
              </a:rPr>
              <a:t>udf</a:t>
            </a:r>
            <a:endParaRPr sz="1800">
              <a:latin typeface="Calibri"/>
              <a:cs typeface="Calibri"/>
            </a:endParaRPr>
          </a:p>
          <a:p>
            <a:pPr marL="1213485" lvl="2" indent="-287020">
              <a:lnSpc>
                <a:spcPct val="100000"/>
              </a:lnSpc>
              <a:buFont typeface="Wingdings"/>
              <a:buChar char=""/>
              <a:tabLst>
                <a:tab pos="1214120" algn="l"/>
              </a:tabLst>
            </a:pPr>
            <a:r>
              <a:rPr sz="1800" i="1" spc="-5" dirty="0">
                <a:latin typeface="Calibri"/>
                <a:cs typeface="Calibri"/>
              </a:rPr>
              <a:t>newSession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5450" y="6232347"/>
            <a:ext cx="999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</a:tabLst>
            </a:pPr>
            <a:r>
              <a:rPr sz="1800" i="1" spc="-20" dirty="0">
                <a:latin typeface="Calibri"/>
                <a:cs typeface="Calibri"/>
              </a:rPr>
              <a:t>stop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"/>
              <a:tabLst>
                <a:tab pos="299720" algn="l"/>
              </a:tabLst>
            </a:pPr>
            <a:r>
              <a:rPr sz="1800" i="1" spc="-15" dirty="0">
                <a:latin typeface="Calibri"/>
                <a:cs typeface="Calibri"/>
              </a:rPr>
              <a:t>catalog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57452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166" y="386588"/>
            <a:ext cx="1320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2.</a:t>
            </a:r>
            <a:r>
              <a:rPr sz="1800" spc="-80" dirty="0"/>
              <a:t> </a:t>
            </a:r>
            <a:r>
              <a:rPr sz="1800" spc="-5" dirty="0"/>
              <a:t>Distributed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823366" y="665174"/>
            <a:ext cx="1058672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300" spc="-5" dirty="0">
                <a:latin typeface="Calibri"/>
                <a:cs typeface="Calibri"/>
              </a:rPr>
              <a:t>RDD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will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be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divided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into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partitions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while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data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being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processed.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Each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partition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will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be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processed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by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one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task.</a:t>
            </a:r>
            <a:endParaRPr sz="13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300" spc="-5" dirty="0">
                <a:latin typeface="Calibri"/>
                <a:cs typeface="Calibri"/>
              </a:rPr>
              <a:t>If</a:t>
            </a:r>
            <a:r>
              <a:rPr sz="1300" spc="10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spark</a:t>
            </a:r>
            <a:r>
              <a:rPr sz="1300" spc="1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is</a:t>
            </a:r>
            <a:r>
              <a:rPr sz="1300" spc="10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running</a:t>
            </a:r>
            <a:r>
              <a:rPr sz="1300" spc="1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in</a:t>
            </a:r>
            <a:r>
              <a:rPr sz="1300" spc="110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YARN</a:t>
            </a:r>
            <a:r>
              <a:rPr sz="1300" spc="10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cluster,</a:t>
            </a:r>
            <a:r>
              <a:rPr sz="1300" spc="114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the</a:t>
            </a:r>
            <a:r>
              <a:rPr sz="1300" spc="11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number</a:t>
            </a:r>
            <a:r>
              <a:rPr sz="1300" spc="10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of</a:t>
            </a:r>
            <a:r>
              <a:rPr sz="1300" spc="1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RDD</a:t>
            </a:r>
            <a:r>
              <a:rPr sz="1300" spc="10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partitions</a:t>
            </a:r>
            <a:r>
              <a:rPr sz="1300" spc="10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is</a:t>
            </a:r>
            <a:r>
              <a:rPr sz="1300" spc="1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typically</a:t>
            </a:r>
            <a:r>
              <a:rPr sz="1300" spc="1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based</a:t>
            </a:r>
            <a:r>
              <a:rPr sz="1300" spc="114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on</a:t>
            </a:r>
            <a:r>
              <a:rPr sz="1300" spc="1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HDFS</a:t>
            </a:r>
            <a:r>
              <a:rPr sz="1300" spc="1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block</a:t>
            </a:r>
            <a:r>
              <a:rPr sz="1300" spc="1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size</a:t>
            </a:r>
            <a:r>
              <a:rPr sz="1300" spc="114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which</a:t>
            </a:r>
            <a:r>
              <a:rPr sz="1300" spc="1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is</a:t>
            </a:r>
            <a:r>
              <a:rPr sz="1300" spc="114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128MB</a:t>
            </a:r>
            <a:r>
              <a:rPr sz="1300" spc="1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by</a:t>
            </a:r>
            <a:r>
              <a:rPr sz="1300" spc="10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default.</a:t>
            </a:r>
            <a:r>
              <a:rPr sz="1300" spc="114" dirty="0">
                <a:latin typeface="Calibri"/>
                <a:cs typeface="Calibri"/>
              </a:rPr>
              <a:t> </a:t>
            </a:r>
            <a:r>
              <a:rPr sz="1300" spc="-30" dirty="0">
                <a:latin typeface="Calibri"/>
                <a:cs typeface="Calibri"/>
              </a:rPr>
              <a:t>We</a:t>
            </a:r>
            <a:r>
              <a:rPr sz="1300" spc="114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can</a:t>
            </a:r>
            <a:r>
              <a:rPr sz="1300" spc="1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control</a:t>
            </a:r>
            <a:r>
              <a:rPr sz="1300" spc="1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 </a:t>
            </a:r>
            <a:r>
              <a:rPr sz="1300" spc="-28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number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of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minimum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partitions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by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using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additional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arguments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while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invoking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APIs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such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as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textFile.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97697" y="2355850"/>
            <a:ext cx="2125345" cy="1265555"/>
            <a:chOff x="7997697" y="2355850"/>
            <a:chExt cx="2125345" cy="1265555"/>
          </a:xfrm>
        </p:grpSpPr>
        <p:sp>
          <p:nvSpPr>
            <p:cNvPr id="5" name="object 5"/>
            <p:cNvSpPr/>
            <p:nvPr/>
          </p:nvSpPr>
          <p:spPr>
            <a:xfrm>
              <a:off x="8004047" y="2362200"/>
              <a:ext cx="2112645" cy="1252855"/>
            </a:xfrm>
            <a:custGeom>
              <a:avLst/>
              <a:gdLst/>
              <a:ahLst/>
              <a:cxnLst/>
              <a:rect l="l" t="t" r="r" b="b"/>
              <a:pathLst>
                <a:path w="2112645" h="1252854">
                  <a:moveTo>
                    <a:pt x="2112263" y="0"/>
                  </a:moveTo>
                  <a:lnTo>
                    <a:pt x="0" y="0"/>
                  </a:lnTo>
                  <a:lnTo>
                    <a:pt x="0" y="1252727"/>
                  </a:lnTo>
                  <a:lnTo>
                    <a:pt x="2112263" y="1252727"/>
                  </a:lnTo>
                  <a:lnTo>
                    <a:pt x="2112263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04047" y="2362200"/>
              <a:ext cx="2112645" cy="1252855"/>
            </a:xfrm>
            <a:custGeom>
              <a:avLst/>
              <a:gdLst/>
              <a:ahLst/>
              <a:cxnLst/>
              <a:rect l="l" t="t" r="r" b="b"/>
              <a:pathLst>
                <a:path w="2112645" h="1252854">
                  <a:moveTo>
                    <a:pt x="0" y="1252727"/>
                  </a:moveTo>
                  <a:lnTo>
                    <a:pt x="2112263" y="1252727"/>
                  </a:lnTo>
                  <a:lnTo>
                    <a:pt x="2112263" y="0"/>
                  </a:lnTo>
                  <a:lnTo>
                    <a:pt x="0" y="0"/>
                  </a:lnTo>
                  <a:lnTo>
                    <a:pt x="0" y="1252727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1311" y="2749295"/>
              <a:ext cx="1734820" cy="794385"/>
            </a:xfrm>
            <a:custGeom>
              <a:avLst/>
              <a:gdLst/>
              <a:ahLst/>
              <a:cxnLst/>
              <a:rect l="l" t="t" r="r" b="b"/>
              <a:pathLst>
                <a:path w="1734820" h="794385">
                  <a:moveTo>
                    <a:pt x="1734311" y="0"/>
                  </a:moveTo>
                  <a:lnTo>
                    <a:pt x="0" y="0"/>
                  </a:lnTo>
                  <a:lnTo>
                    <a:pt x="0" y="794003"/>
                  </a:lnTo>
                  <a:lnTo>
                    <a:pt x="1734311" y="794003"/>
                  </a:lnTo>
                  <a:lnTo>
                    <a:pt x="1734311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1311" y="2749295"/>
              <a:ext cx="1734820" cy="794385"/>
            </a:xfrm>
            <a:custGeom>
              <a:avLst/>
              <a:gdLst/>
              <a:ahLst/>
              <a:cxnLst/>
              <a:rect l="l" t="t" r="r" b="b"/>
              <a:pathLst>
                <a:path w="1734820" h="794385">
                  <a:moveTo>
                    <a:pt x="0" y="794003"/>
                  </a:moveTo>
                  <a:lnTo>
                    <a:pt x="1734311" y="794003"/>
                  </a:lnTo>
                  <a:lnTo>
                    <a:pt x="1734311" y="0"/>
                  </a:lnTo>
                  <a:lnTo>
                    <a:pt x="0" y="0"/>
                  </a:lnTo>
                  <a:lnTo>
                    <a:pt x="0" y="79400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022333" y="2982214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368030" y="2992882"/>
            <a:ext cx="698500" cy="442595"/>
            <a:chOff x="8368030" y="2992882"/>
            <a:chExt cx="698500" cy="442595"/>
          </a:xfrm>
        </p:grpSpPr>
        <p:sp>
          <p:nvSpPr>
            <p:cNvPr id="11" name="object 11"/>
            <p:cNvSpPr/>
            <p:nvPr/>
          </p:nvSpPr>
          <p:spPr>
            <a:xfrm>
              <a:off x="8374380" y="2999232"/>
              <a:ext cx="685800" cy="429895"/>
            </a:xfrm>
            <a:custGeom>
              <a:avLst/>
              <a:gdLst/>
              <a:ahLst/>
              <a:cxnLst/>
              <a:rect l="l" t="t" r="r" b="b"/>
              <a:pathLst>
                <a:path w="685800" h="429895">
                  <a:moveTo>
                    <a:pt x="685800" y="0"/>
                  </a:moveTo>
                  <a:lnTo>
                    <a:pt x="0" y="0"/>
                  </a:lnTo>
                  <a:lnTo>
                    <a:pt x="0" y="429768"/>
                  </a:lnTo>
                  <a:lnTo>
                    <a:pt x="685800" y="429768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74380" y="2999232"/>
              <a:ext cx="685800" cy="429895"/>
            </a:xfrm>
            <a:custGeom>
              <a:avLst/>
              <a:gdLst/>
              <a:ahLst/>
              <a:cxnLst/>
              <a:rect l="l" t="t" r="r" b="b"/>
              <a:pathLst>
                <a:path w="685800" h="429895">
                  <a:moveTo>
                    <a:pt x="0" y="429768"/>
                  </a:moveTo>
                  <a:lnTo>
                    <a:pt x="685800" y="429768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42976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513064" y="3092576"/>
            <a:ext cx="42100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spc="-100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-10" dirty="0">
                <a:latin typeface="Calibri"/>
                <a:cs typeface="Calibri"/>
              </a:rPr>
              <a:t>s</a:t>
            </a:r>
            <a:r>
              <a:rPr sz="1300" spc="-5" dirty="0">
                <a:latin typeface="Calibri"/>
                <a:cs typeface="Calibri"/>
              </a:rPr>
              <a:t>k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09531" y="2999232"/>
            <a:ext cx="685800" cy="429895"/>
          </a:xfrm>
          <a:prstGeom prst="rect">
            <a:avLst/>
          </a:prstGeom>
          <a:solidFill>
            <a:srgbClr val="F4B083"/>
          </a:solidFill>
          <a:ln w="12192">
            <a:solidFill>
              <a:srgbClr val="41709C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830"/>
              </a:spcBef>
            </a:pPr>
            <a:r>
              <a:rPr sz="1300" spc="-30" dirty="0">
                <a:latin typeface="Calibri"/>
                <a:cs typeface="Calibri"/>
              </a:rPr>
              <a:t>Task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02243" y="2359913"/>
            <a:ext cx="1042669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latin typeface="Calibri"/>
                <a:cs typeface="Calibri"/>
              </a:rPr>
              <a:t>Worker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Node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010143" y="4066032"/>
            <a:ext cx="2113915" cy="1252855"/>
          </a:xfrm>
          <a:custGeom>
            <a:avLst/>
            <a:gdLst/>
            <a:ahLst/>
            <a:cxnLst/>
            <a:rect l="l" t="t" r="r" b="b"/>
            <a:pathLst>
              <a:path w="2113915" h="1252854">
                <a:moveTo>
                  <a:pt x="2113788" y="0"/>
                </a:moveTo>
                <a:lnTo>
                  <a:pt x="0" y="0"/>
                </a:lnTo>
                <a:lnTo>
                  <a:pt x="0" y="1252728"/>
                </a:lnTo>
                <a:lnTo>
                  <a:pt x="2113788" y="1252728"/>
                </a:lnTo>
                <a:lnTo>
                  <a:pt x="2113788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382000" y="4703064"/>
            <a:ext cx="684530" cy="429895"/>
          </a:xfrm>
          <a:prstGeom prst="rect">
            <a:avLst/>
          </a:prstGeom>
          <a:solidFill>
            <a:srgbClr val="F4B083"/>
          </a:solidFill>
          <a:ln w="12192">
            <a:solidFill>
              <a:srgbClr val="41709C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835"/>
              </a:spcBef>
            </a:pPr>
            <a:r>
              <a:rPr sz="1300" spc="-30" dirty="0">
                <a:latin typeface="Calibri"/>
                <a:cs typeface="Calibri"/>
              </a:rPr>
              <a:t>Task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10143" y="4066032"/>
            <a:ext cx="2113915" cy="1252855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411480">
              <a:lnSpc>
                <a:spcPct val="100000"/>
              </a:lnSpc>
              <a:spcBef>
                <a:spcPts val="160"/>
              </a:spcBef>
            </a:pPr>
            <a:r>
              <a:rPr sz="1300" spc="-20" dirty="0">
                <a:latin typeface="Calibri"/>
                <a:cs typeface="Calibri"/>
              </a:rPr>
              <a:t>Worker </a:t>
            </a:r>
            <a:r>
              <a:rPr sz="1300" spc="-5" dirty="0">
                <a:latin typeface="Calibri"/>
                <a:cs typeface="Calibri"/>
              </a:rPr>
              <a:t>Node 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96020" y="2689352"/>
            <a:ext cx="6889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E</a:t>
            </a:r>
            <a:r>
              <a:rPr sz="1500" spc="-40" dirty="0">
                <a:latin typeface="Calibri"/>
                <a:cs typeface="Calibri"/>
              </a:rPr>
              <a:t>x</a:t>
            </a:r>
            <a:r>
              <a:rPr sz="1500" dirty="0">
                <a:latin typeface="Calibri"/>
                <a:cs typeface="Calibri"/>
              </a:rPr>
              <a:t>ecu</a:t>
            </a:r>
            <a:r>
              <a:rPr sz="1500" spc="-10" dirty="0">
                <a:latin typeface="Calibri"/>
                <a:cs typeface="Calibri"/>
              </a:rPr>
              <a:t>t</a:t>
            </a:r>
            <a:r>
              <a:rPr sz="1500" spc="-5" dirty="0">
                <a:latin typeface="Calibri"/>
                <a:cs typeface="Calibri"/>
              </a:rPr>
              <a:t>or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31123" y="4408932"/>
            <a:ext cx="1734820" cy="794385"/>
          </a:xfrm>
          <a:prstGeom prst="rect">
            <a:avLst/>
          </a:prstGeom>
          <a:solidFill>
            <a:srgbClr val="FAE4D5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ts val="1560"/>
              </a:lnSpc>
            </a:pPr>
            <a:r>
              <a:rPr sz="1500" spc="-10" dirty="0">
                <a:latin typeface="Calibri"/>
                <a:cs typeface="Calibri"/>
              </a:rPr>
              <a:t>Executor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17194" y="3169666"/>
            <a:ext cx="1628139" cy="749300"/>
            <a:chOff x="917194" y="3169666"/>
            <a:chExt cx="1628139" cy="749300"/>
          </a:xfrm>
        </p:grpSpPr>
        <p:sp>
          <p:nvSpPr>
            <p:cNvPr id="22" name="object 22"/>
            <p:cNvSpPr/>
            <p:nvPr/>
          </p:nvSpPr>
          <p:spPr>
            <a:xfrm>
              <a:off x="923544" y="3176016"/>
              <a:ext cx="1615440" cy="736600"/>
            </a:xfrm>
            <a:custGeom>
              <a:avLst/>
              <a:gdLst/>
              <a:ahLst/>
              <a:cxnLst/>
              <a:rect l="l" t="t" r="r" b="b"/>
              <a:pathLst>
                <a:path w="1615439" h="736600">
                  <a:moveTo>
                    <a:pt x="1492758" y="0"/>
                  </a:moveTo>
                  <a:lnTo>
                    <a:pt x="122681" y="0"/>
                  </a:lnTo>
                  <a:lnTo>
                    <a:pt x="74929" y="9650"/>
                  </a:lnTo>
                  <a:lnTo>
                    <a:pt x="35933" y="35956"/>
                  </a:lnTo>
                  <a:lnTo>
                    <a:pt x="9641" y="74955"/>
                  </a:lnTo>
                  <a:lnTo>
                    <a:pt x="0" y="122682"/>
                  </a:lnTo>
                  <a:lnTo>
                    <a:pt x="0" y="613410"/>
                  </a:lnTo>
                  <a:lnTo>
                    <a:pt x="9641" y="661136"/>
                  </a:lnTo>
                  <a:lnTo>
                    <a:pt x="35933" y="700135"/>
                  </a:lnTo>
                  <a:lnTo>
                    <a:pt x="74929" y="726441"/>
                  </a:lnTo>
                  <a:lnTo>
                    <a:pt x="122681" y="736092"/>
                  </a:lnTo>
                  <a:lnTo>
                    <a:pt x="1492758" y="736092"/>
                  </a:lnTo>
                  <a:lnTo>
                    <a:pt x="1540484" y="726441"/>
                  </a:lnTo>
                  <a:lnTo>
                    <a:pt x="1579483" y="700135"/>
                  </a:lnTo>
                  <a:lnTo>
                    <a:pt x="1605789" y="661136"/>
                  </a:lnTo>
                  <a:lnTo>
                    <a:pt x="1615439" y="613410"/>
                  </a:lnTo>
                  <a:lnTo>
                    <a:pt x="1615439" y="122682"/>
                  </a:lnTo>
                  <a:lnTo>
                    <a:pt x="1605789" y="74955"/>
                  </a:lnTo>
                  <a:lnTo>
                    <a:pt x="1579483" y="35956"/>
                  </a:lnTo>
                  <a:lnTo>
                    <a:pt x="1540484" y="9650"/>
                  </a:lnTo>
                  <a:lnTo>
                    <a:pt x="1492758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23544" y="3176016"/>
              <a:ext cx="1615440" cy="736600"/>
            </a:xfrm>
            <a:custGeom>
              <a:avLst/>
              <a:gdLst/>
              <a:ahLst/>
              <a:cxnLst/>
              <a:rect l="l" t="t" r="r" b="b"/>
              <a:pathLst>
                <a:path w="1615439" h="736600">
                  <a:moveTo>
                    <a:pt x="0" y="122682"/>
                  </a:moveTo>
                  <a:lnTo>
                    <a:pt x="9641" y="74955"/>
                  </a:lnTo>
                  <a:lnTo>
                    <a:pt x="35933" y="35956"/>
                  </a:lnTo>
                  <a:lnTo>
                    <a:pt x="74929" y="9650"/>
                  </a:lnTo>
                  <a:lnTo>
                    <a:pt x="122681" y="0"/>
                  </a:lnTo>
                  <a:lnTo>
                    <a:pt x="1492758" y="0"/>
                  </a:lnTo>
                  <a:lnTo>
                    <a:pt x="1540484" y="9650"/>
                  </a:lnTo>
                  <a:lnTo>
                    <a:pt x="1579483" y="35956"/>
                  </a:lnTo>
                  <a:lnTo>
                    <a:pt x="1605789" y="74955"/>
                  </a:lnTo>
                  <a:lnTo>
                    <a:pt x="1615439" y="122682"/>
                  </a:lnTo>
                  <a:lnTo>
                    <a:pt x="1615439" y="613410"/>
                  </a:lnTo>
                  <a:lnTo>
                    <a:pt x="1605789" y="661136"/>
                  </a:lnTo>
                  <a:lnTo>
                    <a:pt x="1579483" y="700135"/>
                  </a:lnTo>
                  <a:lnTo>
                    <a:pt x="1540484" y="726441"/>
                  </a:lnTo>
                  <a:lnTo>
                    <a:pt x="1492758" y="736092"/>
                  </a:lnTo>
                  <a:lnTo>
                    <a:pt x="122681" y="736092"/>
                  </a:lnTo>
                  <a:lnTo>
                    <a:pt x="74929" y="726441"/>
                  </a:lnTo>
                  <a:lnTo>
                    <a:pt x="35933" y="700135"/>
                  </a:lnTo>
                  <a:lnTo>
                    <a:pt x="9641" y="661136"/>
                  </a:lnTo>
                  <a:lnTo>
                    <a:pt x="0" y="613410"/>
                  </a:lnTo>
                  <a:lnTo>
                    <a:pt x="0" y="12268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516761" y="3379470"/>
            <a:ext cx="429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50335" y="2720339"/>
            <a:ext cx="1579245" cy="451484"/>
          </a:xfrm>
          <a:prstGeom prst="rect">
            <a:avLst/>
          </a:prstGeom>
          <a:solidFill>
            <a:srgbClr val="538235"/>
          </a:solidFill>
          <a:ln w="12192">
            <a:solidFill>
              <a:srgbClr val="41709C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58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Partition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79291" y="3288791"/>
            <a:ext cx="1580515" cy="451484"/>
          </a:xfrm>
          <a:prstGeom prst="rect">
            <a:avLst/>
          </a:prstGeom>
          <a:solidFill>
            <a:srgbClr val="538235"/>
          </a:solidFill>
          <a:ln w="12192">
            <a:solidFill>
              <a:srgbClr val="41709C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58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Partition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79291" y="3857244"/>
            <a:ext cx="1580515" cy="451484"/>
          </a:xfrm>
          <a:prstGeom prst="rect">
            <a:avLst/>
          </a:prstGeom>
          <a:solidFill>
            <a:srgbClr val="538235"/>
          </a:solidFill>
          <a:ln w="12192">
            <a:solidFill>
              <a:srgbClr val="41709C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57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Partition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632703" y="2720339"/>
            <a:ext cx="1580515" cy="451484"/>
          </a:xfrm>
          <a:prstGeom prst="rect">
            <a:avLst/>
          </a:prstGeom>
          <a:solidFill>
            <a:srgbClr val="767070"/>
          </a:solidFill>
          <a:ln w="12192">
            <a:solidFill>
              <a:srgbClr val="41709C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8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task1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32703" y="3288791"/>
            <a:ext cx="1580515" cy="451484"/>
          </a:xfrm>
          <a:prstGeom prst="rect">
            <a:avLst/>
          </a:prstGeom>
          <a:solidFill>
            <a:srgbClr val="767070"/>
          </a:solidFill>
          <a:ln w="12192">
            <a:solidFill>
              <a:srgbClr val="41709C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8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task2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32703" y="3857244"/>
            <a:ext cx="1580515" cy="451484"/>
          </a:xfrm>
          <a:prstGeom prst="rect">
            <a:avLst/>
          </a:prstGeom>
          <a:solidFill>
            <a:srgbClr val="767070"/>
          </a:solidFill>
          <a:ln w="12192">
            <a:solidFill>
              <a:srgbClr val="41709C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7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task3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531745" y="2946653"/>
            <a:ext cx="948690" cy="1136650"/>
          </a:xfrm>
          <a:custGeom>
            <a:avLst/>
            <a:gdLst/>
            <a:ahLst/>
            <a:cxnLst/>
            <a:rect l="l" t="t" r="r" b="b"/>
            <a:pathLst>
              <a:path w="948689" h="1136650">
                <a:moveTo>
                  <a:pt x="948436" y="568452"/>
                </a:moveTo>
                <a:lnTo>
                  <a:pt x="922070" y="556260"/>
                </a:lnTo>
                <a:lnTo>
                  <a:pt x="860298" y="527685"/>
                </a:lnTo>
                <a:lnTo>
                  <a:pt x="861187" y="556717"/>
                </a:lnTo>
                <a:lnTo>
                  <a:pt x="58293" y="581609"/>
                </a:lnTo>
                <a:lnTo>
                  <a:pt x="854062" y="59740"/>
                </a:lnTo>
                <a:lnTo>
                  <a:pt x="869950" y="83947"/>
                </a:lnTo>
                <a:lnTo>
                  <a:pt x="902703" y="27559"/>
                </a:lnTo>
                <a:lnTo>
                  <a:pt x="918718" y="0"/>
                </a:lnTo>
                <a:lnTo>
                  <a:pt x="822325" y="11303"/>
                </a:lnTo>
                <a:lnTo>
                  <a:pt x="838174" y="35496"/>
                </a:lnTo>
                <a:lnTo>
                  <a:pt x="0" y="585228"/>
                </a:lnTo>
                <a:lnTo>
                  <a:pt x="7975" y="597268"/>
                </a:lnTo>
                <a:lnTo>
                  <a:pt x="7975" y="597446"/>
                </a:lnTo>
                <a:lnTo>
                  <a:pt x="762" y="609981"/>
                </a:lnTo>
                <a:lnTo>
                  <a:pt x="865911" y="1105598"/>
                </a:lnTo>
                <a:lnTo>
                  <a:pt x="851535" y="1130681"/>
                </a:lnTo>
                <a:lnTo>
                  <a:pt x="948436" y="1136142"/>
                </a:lnTo>
                <a:lnTo>
                  <a:pt x="932891" y="1112774"/>
                </a:lnTo>
                <a:lnTo>
                  <a:pt x="894715" y="1055370"/>
                </a:lnTo>
                <a:lnTo>
                  <a:pt x="880313" y="1080477"/>
                </a:lnTo>
                <a:lnTo>
                  <a:pt x="60121" y="610552"/>
                </a:lnTo>
                <a:lnTo>
                  <a:pt x="862076" y="585673"/>
                </a:lnTo>
                <a:lnTo>
                  <a:pt x="862965" y="614565"/>
                </a:lnTo>
                <a:lnTo>
                  <a:pt x="948436" y="56845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29961" y="2903220"/>
            <a:ext cx="603885" cy="86995"/>
          </a:xfrm>
          <a:custGeom>
            <a:avLst/>
            <a:gdLst/>
            <a:ahLst/>
            <a:cxnLst/>
            <a:rect l="l" t="t" r="r" b="b"/>
            <a:pathLst>
              <a:path w="603885" h="86994">
                <a:moveTo>
                  <a:pt x="516763" y="0"/>
                </a:moveTo>
                <a:lnTo>
                  <a:pt x="516763" y="86867"/>
                </a:lnTo>
                <a:lnTo>
                  <a:pt x="574674" y="57912"/>
                </a:lnTo>
                <a:lnTo>
                  <a:pt x="531240" y="57912"/>
                </a:lnTo>
                <a:lnTo>
                  <a:pt x="531240" y="28955"/>
                </a:lnTo>
                <a:lnTo>
                  <a:pt x="574675" y="28955"/>
                </a:lnTo>
                <a:lnTo>
                  <a:pt x="516763" y="0"/>
                </a:lnTo>
                <a:close/>
              </a:path>
              <a:path w="603885" h="86994">
                <a:moveTo>
                  <a:pt x="516763" y="28955"/>
                </a:moveTo>
                <a:lnTo>
                  <a:pt x="0" y="28955"/>
                </a:lnTo>
                <a:lnTo>
                  <a:pt x="0" y="57912"/>
                </a:lnTo>
                <a:lnTo>
                  <a:pt x="516763" y="57912"/>
                </a:lnTo>
                <a:lnTo>
                  <a:pt x="516763" y="28955"/>
                </a:lnTo>
                <a:close/>
              </a:path>
              <a:path w="603885" h="86994">
                <a:moveTo>
                  <a:pt x="574675" y="28955"/>
                </a:moveTo>
                <a:lnTo>
                  <a:pt x="531240" y="28955"/>
                </a:lnTo>
                <a:lnTo>
                  <a:pt x="531240" y="57912"/>
                </a:lnTo>
                <a:lnTo>
                  <a:pt x="574674" y="57912"/>
                </a:lnTo>
                <a:lnTo>
                  <a:pt x="603630" y="43433"/>
                </a:lnTo>
                <a:lnTo>
                  <a:pt x="574675" y="28955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60441" y="3471671"/>
            <a:ext cx="574040" cy="86995"/>
          </a:xfrm>
          <a:custGeom>
            <a:avLst/>
            <a:gdLst/>
            <a:ahLst/>
            <a:cxnLst/>
            <a:rect l="l" t="t" r="r" b="b"/>
            <a:pathLst>
              <a:path w="574039" h="86995">
                <a:moveTo>
                  <a:pt x="487045" y="0"/>
                </a:moveTo>
                <a:lnTo>
                  <a:pt x="487045" y="86867"/>
                </a:lnTo>
                <a:lnTo>
                  <a:pt x="544956" y="57912"/>
                </a:lnTo>
                <a:lnTo>
                  <a:pt x="501523" y="57912"/>
                </a:lnTo>
                <a:lnTo>
                  <a:pt x="501523" y="28955"/>
                </a:lnTo>
                <a:lnTo>
                  <a:pt x="544957" y="28955"/>
                </a:lnTo>
                <a:lnTo>
                  <a:pt x="487045" y="0"/>
                </a:lnTo>
                <a:close/>
              </a:path>
              <a:path w="574039" h="86995">
                <a:moveTo>
                  <a:pt x="487045" y="28955"/>
                </a:moveTo>
                <a:lnTo>
                  <a:pt x="0" y="28955"/>
                </a:lnTo>
                <a:lnTo>
                  <a:pt x="0" y="57912"/>
                </a:lnTo>
                <a:lnTo>
                  <a:pt x="487045" y="57912"/>
                </a:lnTo>
                <a:lnTo>
                  <a:pt x="487045" y="28955"/>
                </a:lnTo>
                <a:close/>
              </a:path>
              <a:path w="574039" h="86995">
                <a:moveTo>
                  <a:pt x="544957" y="28955"/>
                </a:moveTo>
                <a:lnTo>
                  <a:pt x="501523" y="28955"/>
                </a:lnTo>
                <a:lnTo>
                  <a:pt x="501523" y="57912"/>
                </a:lnTo>
                <a:lnTo>
                  <a:pt x="544956" y="57912"/>
                </a:lnTo>
                <a:lnTo>
                  <a:pt x="573913" y="43433"/>
                </a:lnTo>
                <a:lnTo>
                  <a:pt x="544957" y="28955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60441" y="4040123"/>
            <a:ext cx="574040" cy="86995"/>
          </a:xfrm>
          <a:custGeom>
            <a:avLst/>
            <a:gdLst/>
            <a:ahLst/>
            <a:cxnLst/>
            <a:rect l="l" t="t" r="r" b="b"/>
            <a:pathLst>
              <a:path w="574039" h="86995">
                <a:moveTo>
                  <a:pt x="487045" y="0"/>
                </a:moveTo>
                <a:lnTo>
                  <a:pt x="487045" y="86868"/>
                </a:lnTo>
                <a:lnTo>
                  <a:pt x="544956" y="57912"/>
                </a:lnTo>
                <a:lnTo>
                  <a:pt x="501523" y="57912"/>
                </a:lnTo>
                <a:lnTo>
                  <a:pt x="501523" y="28956"/>
                </a:lnTo>
                <a:lnTo>
                  <a:pt x="544957" y="28956"/>
                </a:lnTo>
                <a:lnTo>
                  <a:pt x="487045" y="0"/>
                </a:lnTo>
                <a:close/>
              </a:path>
              <a:path w="574039" h="86995">
                <a:moveTo>
                  <a:pt x="487045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487045" y="57912"/>
                </a:lnTo>
                <a:lnTo>
                  <a:pt x="487045" y="28956"/>
                </a:lnTo>
                <a:close/>
              </a:path>
              <a:path w="574039" h="86995">
                <a:moveTo>
                  <a:pt x="544957" y="28956"/>
                </a:moveTo>
                <a:lnTo>
                  <a:pt x="501523" y="28956"/>
                </a:lnTo>
                <a:lnTo>
                  <a:pt x="501523" y="57912"/>
                </a:lnTo>
                <a:lnTo>
                  <a:pt x="544956" y="57912"/>
                </a:lnTo>
                <a:lnTo>
                  <a:pt x="573913" y="43433"/>
                </a:lnTo>
                <a:lnTo>
                  <a:pt x="544957" y="28956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05471" y="4071746"/>
            <a:ext cx="1027430" cy="734695"/>
          </a:xfrm>
          <a:custGeom>
            <a:avLst/>
            <a:gdLst/>
            <a:ahLst/>
            <a:cxnLst/>
            <a:rect l="l" t="t" r="r" b="b"/>
            <a:pathLst>
              <a:path w="1027429" h="734695">
                <a:moveTo>
                  <a:pt x="948052" y="695963"/>
                </a:moveTo>
                <a:lnTo>
                  <a:pt x="931291" y="719582"/>
                </a:lnTo>
                <a:lnTo>
                  <a:pt x="1027302" y="734313"/>
                </a:lnTo>
                <a:lnTo>
                  <a:pt x="1011294" y="704341"/>
                </a:lnTo>
                <a:lnTo>
                  <a:pt x="959866" y="704341"/>
                </a:lnTo>
                <a:lnTo>
                  <a:pt x="948052" y="695963"/>
                </a:lnTo>
                <a:close/>
              </a:path>
              <a:path w="1027429" h="734695">
                <a:moveTo>
                  <a:pt x="964816" y="672341"/>
                </a:moveTo>
                <a:lnTo>
                  <a:pt x="948052" y="695963"/>
                </a:lnTo>
                <a:lnTo>
                  <a:pt x="959866" y="704341"/>
                </a:lnTo>
                <a:lnTo>
                  <a:pt x="976629" y="680719"/>
                </a:lnTo>
                <a:lnTo>
                  <a:pt x="964816" y="672341"/>
                </a:lnTo>
                <a:close/>
              </a:path>
              <a:path w="1027429" h="734695">
                <a:moveTo>
                  <a:pt x="981582" y="648715"/>
                </a:moveTo>
                <a:lnTo>
                  <a:pt x="964816" y="672341"/>
                </a:lnTo>
                <a:lnTo>
                  <a:pt x="976629" y="680719"/>
                </a:lnTo>
                <a:lnTo>
                  <a:pt x="959866" y="704341"/>
                </a:lnTo>
                <a:lnTo>
                  <a:pt x="1011294" y="704341"/>
                </a:lnTo>
                <a:lnTo>
                  <a:pt x="981582" y="648715"/>
                </a:lnTo>
                <a:close/>
              </a:path>
              <a:path w="1027429" h="734695">
                <a:moveTo>
                  <a:pt x="16763" y="0"/>
                </a:moveTo>
                <a:lnTo>
                  <a:pt x="0" y="23621"/>
                </a:lnTo>
                <a:lnTo>
                  <a:pt x="948052" y="695963"/>
                </a:lnTo>
                <a:lnTo>
                  <a:pt x="964816" y="672341"/>
                </a:lnTo>
                <a:lnTo>
                  <a:pt x="16763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97471" y="2926714"/>
            <a:ext cx="998219" cy="648970"/>
          </a:xfrm>
          <a:custGeom>
            <a:avLst/>
            <a:gdLst/>
            <a:ahLst/>
            <a:cxnLst/>
            <a:rect l="l" t="t" r="r" b="b"/>
            <a:pathLst>
              <a:path w="998220" h="648970">
                <a:moveTo>
                  <a:pt x="997458" y="315468"/>
                </a:moveTo>
                <a:lnTo>
                  <a:pt x="989812" y="308229"/>
                </a:lnTo>
                <a:lnTo>
                  <a:pt x="926973" y="248666"/>
                </a:lnTo>
                <a:lnTo>
                  <a:pt x="918552" y="276339"/>
                </a:lnTo>
                <a:lnTo>
                  <a:pt x="8382" y="0"/>
                </a:lnTo>
                <a:lnTo>
                  <a:pt x="0" y="27686"/>
                </a:lnTo>
                <a:lnTo>
                  <a:pt x="910120" y="304050"/>
                </a:lnTo>
                <a:lnTo>
                  <a:pt x="901700" y="331724"/>
                </a:lnTo>
                <a:lnTo>
                  <a:pt x="997458" y="315468"/>
                </a:lnTo>
                <a:close/>
              </a:path>
              <a:path w="998220" h="648970">
                <a:moveTo>
                  <a:pt x="997712" y="396367"/>
                </a:moveTo>
                <a:lnTo>
                  <a:pt x="903097" y="374777"/>
                </a:lnTo>
                <a:lnTo>
                  <a:pt x="909929" y="402831"/>
                </a:lnTo>
                <a:lnTo>
                  <a:pt x="17526" y="620280"/>
                </a:lnTo>
                <a:lnTo>
                  <a:pt x="24384" y="648462"/>
                </a:lnTo>
                <a:lnTo>
                  <a:pt x="916813" y="431012"/>
                </a:lnTo>
                <a:lnTo>
                  <a:pt x="923671" y="459105"/>
                </a:lnTo>
                <a:lnTo>
                  <a:pt x="994105" y="399415"/>
                </a:lnTo>
                <a:lnTo>
                  <a:pt x="997712" y="396367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22474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237" y="484759"/>
            <a:ext cx="93465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41935" algn="l"/>
              </a:tabLst>
            </a:pPr>
            <a:r>
              <a:rPr sz="1800" b="1" spc="-5" dirty="0">
                <a:solidFill>
                  <a:srgbClr val="202020"/>
                </a:solidFill>
                <a:latin typeface="Calibri"/>
                <a:cs typeface="Calibri"/>
              </a:rPr>
              <a:t>Lazy</a:t>
            </a:r>
            <a:r>
              <a:rPr sz="1800" b="1" spc="-3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02020"/>
                </a:solidFill>
                <a:latin typeface="Calibri"/>
                <a:cs typeface="Calibri"/>
              </a:rPr>
              <a:t>Evaluation: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Each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02020"/>
                </a:solidFill>
                <a:latin typeface="Calibri"/>
                <a:cs typeface="Calibri"/>
              </a:rPr>
              <a:t>Transformation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a</a:t>
            </a:r>
            <a:r>
              <a:rPr sz="1800" spc="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Lazy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Operation.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Evaluation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not</a:t>
            </a:r>
            <a:r>
              <a:rPr sz="1800" spc="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started</a:t>
            </a:r>
            <a:r>
              <a:rPr sz="1800" spc="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until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an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action</a:t>
            </a:r>
            <a:r>
              <a:rPr sz="1800" spc="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is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triggered.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21282" y="2364994"/>
            <a:ext cx="1628139" cy="749300"/>
            <a:chOff x="1621282" y="2364994"/>
            <a:chExt cx="1628139" cy="749300"/>
          </a:xfrm>
        </p:grpSpPr>
        <p:sp>
          <p:nvSpPr>
            <p:cNvPr id="4" name="object 4"/>
            <p:cNvSpPr/>
            <p:nvPr/>
          </p:nvSpPr>
          <p:spPr>
            <a:xfrm>
              <a:off x="1627632" y="2371344"/>
              <a:ext cx="1615440" cy="736600"/>
            </a:xfrm>
            <a:custGeom>
              <a:avLst/>
              <a:gdLst/>
              <a:ahLst/>
              <a:cxnLst/>
              <a:rect l="l" t="t" r="r" b="b"/>
              <a:pathLst>
                <a:path w="1615439" h="736600">
                  <a:moveTo>
                    <a:pt x="1492758" y="0"/>
                  </a:moveTo>
                  <a:lnTo>
                    <a:pt x="122681" y="0"/>
                  </a:lnTo>
                  <a:lnTo>
                    <a:pt x="74955" y="9650"/>
                  </a:lnTo>
                  <a:lnTo>
                    <a:pt x="35956" y="35956"/>
                  </a:lnTo>
                  <a:lnTo>
                    <a:pt x="9650" y="74955"/>
                  </a:lnTo>
                  <a:lnTo>
                    <a:pt x="0" y="122681"/>
                  </a:lnTo>
                  <a:lnTo>
                    <a:pt x="0" y="613409"/>
                  </a:lnTo>
                  <a:lnTo>
                    <a:pt x="9650" y="661136"/>
                  </a:lnTo>
                  <a:lnTo>
                    <a:pt x="35956" y="700135"/>
                  </a:lnTo>
                  <a:lnTo>
                    <a:pt x="74955" y="726441"/>
                  </a:lnTo>
                  <a:lnTo>
                    <a:pt x="122681" y="736091"/>
                  </a:lnTo>
                  <a:lnTo>
                    <a:pt x="1492758" y="736091"/>
                  </a:lnTo>
                  <a:lnTo>
                    <a:pt x="1540484" y="726441"/>
                  </a:lnTo>
                  <a:lnTo>
                    <a:pt x="1579483" y="700135"/>
                  </a:lnTo>
                  <a:lnTo>
                    <a:pt x="1605789" y="661136"/>
                  </a:lnTo>
                  <a:lnTo>
                    <a:pt x="1615440" y="613409"/>
                  </a:lnTo>
                  <a:lnTo>
                    <a:pt x="1615440" y="122681"/>
                  </a:lnTo>
                  <a:lnTo>
                    <a:pt x="1605789" y="74955"/>
                  </a:lnTo>
                  <a:lnTo>
                    <a:pt x="1579483" y="35956"/>
                  </a:lnTo>
                  <a:lnTo>
                    <a:pt x="1540484" y="9650"/>
                  </a:lnTo>
                  <a:lnTo>
                    <a:pt x="149275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27632" y="2371344"/>
              <a:ext cx="1615440" cy="736600"/>
            </a:xfrm>
            <a:custGeom>
              <a:avLst/>
              <a:gdLst/>
              <a:ahLst/>
              <a:cxnLst/>
              <a:rect l="l" t="t" r="r" b="b"/>
              <a:pathLst>
                <a:path w="1615439" h="736600">
                  <a:moveTo>
                    <a:pt x="0" y="122681"/>
                  </a:moveTo>
                  <a:lnTo>
                    <a:pt x="9650" y="74955"/>
                  </a:lnTo>
                  <a:lnTo>
                    <a:pt x="35956" y="35956"/>
                  </a:lnTo>
                  <a:lnTo>
                    <a:pt x="74955" y="9650"/>
                  </a:lnTo>
                  <a:lnTo>
                    <a:pt x="122681" y="0"/>
                  </a:lnTo>
                  <a:lnTo>
                    <a:pt x="1492758" y="0"/>
                  </a:lnTo>
                  <a:lnTo>
                    <a:pt x="1540484" y="9650"/>
                  </a:lnTo>
                  <a:lnTo>
                    <a:pt x="1579483" y="35956"/>
                  </a:lnTo>
                  <a:lnTo>
                    <a:pt x="1605789" y="74955"/>
                  </a:lnTo>
                  <a:lnTo>
                    <a:pt x="1615440" y="122681"/>
                  </a:lnTo>
                  <a:lnTo>
                    <a:pt x="1615440" y="613409"/>
                  </a:lnTo>
                  <a:lnTo>
                    <a:pt x="1605789" y="661136"/>
                  </a:lnTo>
                  <a:lnTo>
                    <a:pt x="1579483" y="700135"/>
                  </a:lnTo>
                  <a:lnTo>
                    <a:pt x="1540484" y="726441"/>
                  </a:lnTo>
                  <a:lnTo>
                    <a:pt x="1492758" y="736091"/>
                  </a:lnTo>
                  <a:lnTo>
                    <a:pt x="122681" y="736091"/>
                  </a:lnTo>
                  <a:lnTo>
                    <a:pt x="74955" y="726441"/>
                  </a:lnTo>
                  <a:lnTo>
                    <a:pt x="35956" y="700135"/>
                  </a:lnTo>
                  <a:lnTo>
                    <a:pt x="9650" y="661136"/>
                  </a:lnTo>
                  <a:lnTo>
                    <a:pt x="0" y="613409"/>
                  </a:lnTo>
                  <a:lnTo>
                    <a:pt x="0" y="12268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20848" y="2574797"/>
            <a:ext cx="429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055109" y="2378710"/>
            <a:ext cx="1626870" cy="749300"/>
            <a:chOff x="4055109" y="2378710"/>
            <a:chExt cx="1626870" cy="749300"/>
          </a:xfrm>
        </p:grpSpPr>
        <p:sp>
          <p:nvSpPr>
            <p:cNvPr id="8" name="object 8"/>
            <p:cNvSpPr/>
            <p:nvPr/>
          </p:nvSpPr>
          <p:spPr>
            <a:xfrm>
              <a:off x="4061459" y="2385060"/>
              <a:ext cx="1614170" cy="736600"/>
            </a:xfrm>
            <a:custGeom>
              <a:avLst/>
              <a:gdLst/>
              <a:ahLst/>
              <a:cxnLst/>
              <a:rect l="l" t="t" r="r" b="b"/>
              <a:pathLst>
                <a:path w="1614170" h="736600">
                  <a:moveTo>
                    <a:pt x="1491234" y="0"/>
                  </a:moveTo>
                  <a:lnTo>
                    <a:pt x="122681" y="0"/>
                  </a:lnTo>
                  <a:lnTo>
                    <a:pt x="74955" y="9650"/>
                  </a:lnTo>
                  <a:lnTo>
                    <a:pt x="35956" y="35956"/>
                  </a:lnTo>
                  <a:lnTo>
                    <a:pt x="9650" y="74955"/>
                  </a:lnTo>
                  <a:lnTo>
                    <a:pt x="0" y="122681"/>
                  </a:lnTo>
                  <a:lnTo>
                    <a:pt x="0" y="613410"/>
                  </a:lnTo>
                  <a:lnTo>
                    <a:pt x="9650" y="661136"/>
                  </a:lnTo>
                  <a:lnTo>
                    <a:pt x="35956" y="700135"/>
                  </a:lnTo>
                  <a:lnTo>
                    <a:pt x="74955" y="726441"/>
                  </a:lnTo>
                  <a:lnTo>
                    <a:pt x="122681" y="736091"/>
                  </a:lnTo>
                  <a:lnTo>
                    <a:pt x="1491234" y="736091"/>
                  </a:lnTo>
                  <a:lnTo>
                    <a:pt x="1538960" y="726441"/>
                  </a:lnTo>
                  <a:lnTo>
                    <a:pt x="1577959" y="700135"/>
                  </a:lnTo>
                  <a:lnTo>
                    <a:pt x="1604265" y="661136"/>
                  </a:lnTo>
                  <a:lnTo>
                    <a:pt x="1613915" y="613410"/>
                  </a:lnTo>
                  <a:lnTo>
                    <a:pt x="1613915" y="122681"/>
                  </a:lnTo>
                  <a:lnTo>
                    <a:pt x="1604265" y="74955"/>
                  </a:lnTo>
                  <a:lnTo>
                    <a:pt x="1577959" y="35956"/>
                  </a:lnTo>
                  <a:lnTo>
                    <a:pt x="1538960" y="9650"/>
                  </a:lnTo>
                  <a:lnTo>
                    <a:pt x="1491234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61459" y="2385060"/>
              <a:ext cx="1614170" cy="736600"/>
            </a:xfrm>
            <a:custGeom>
              <a:avLst/>
              <a:gdLst/>
              <a:ahLst/>
              <a:cxnLst/>
              <a:rect l="l" t="t" r="r" b="b"/>
              <a:pathLst>
                <a:path w="1614170" h="736600">
                  <a:moveTo>
                    <a:pt x="0" y="122681"/>
                  </a:moveTo>
                  <a:lnTo>
                    <a:pt x="9650" y="74955"/>
                  </a:lnTo>
                  <a:lnTo>
                    <a:pt x="35956" y="35956"/>
                  </a:lnTo>
                  <a:lnTo>
                    <a:pt x="74955" y="9650"/>
                  </a:lnTo>
                  <a:lnTo>
                    <a:pt x="122681" y="0"/>
                  </a:lnTo>
                  <a:lnTo>
                    <a:pt x="1491234" y="0"/>
                  </a:lnTo>
                  <a:lnTo>
                    <a:pt x="1538960" y="9650"/>
                  </a:lnTo>
                  <a:lnTo>
                    <a:pt x="1577959" y="35956"/>
                  </a:lnTo>
                  <a:lnTo>
                    <a:pt x="1604265" y="74955"/>
                  </a:lnTo>
                  <a:lnTo>
                    <a:pt x="1613915" y="122681"/>
                  </a:lnTo>
                  <a:lnTo>
                    <a:pt x="1613915" y="613410"/>
                  </a:lnTo>
                  <a:lnTo>
                    <a:pt x="1604265" y="661136"/>
                  </a:lnTo>
                  <a:lnTo>
                    <a:pt x="1577959" y="700135"/>
                  </a:lnTo>
                  <a:lnTo>
                    <a:pt x="1538960" y="726441"/>
                  </a:lnTo>
                  <a:lnTo>
                    <a:pt x="1491234" y="736091"/>
                  </a:lnTo>
                  <a:lnTo>
                    <a:pt x="122681" y="736091"/>
                  </a:lnTo>
                  <a:lnTo>
                    <a:pt x="74955" y="726441"/>
                  </a:lnTo>
                  <a:lnTo>
                    <a:pt x="35956" y="700135"/>
                  </a:lnTo>
                  <a:lnTo>
                    <a:pt x="9650" y="661136"/>
                  </a:lnTo>
                  <a:lnTo>
                    <a:pt x="0" y="613410"/>
                  </a:lnTo>
                  <a:lnTo>
                    <a:pt x="0" y="12268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654041" y="2588767"/>
            <a:ext cx="429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86473" y="2349754"/>
            <a:ext cx="1628139" cy="749300"/>
            <a:chOff x="6586473" y="2349754"/>
            <a:chExt cx="1628139" cy="749300"/>
          </a:xfrm>
        </p:grpSpPr>
        <p:sp>
          <p:nvSpPr>
            <p:cNvPr id="12" name="object 12"/>
            <p:cNvSpPr/>
            <p:nvPr/>
          </p:nvSpPr>
          <p:spPr>
            <a:xfrm>
              <a:off x="6592823" y="2356104"/>
              <a:ext cx="1615440" cy="736600"/>
            </a:xfrm>
            <a:custGeom>
              <a:avLst/>
              <a:gdLst/>
              <a:ahLst/>
              <a:cxnLst/>
              <a:rect l="l" t="t" r="r" b="b"/>
              <a:pathLst>
                <a:path w="1615440" h="736600">
                  <a:moveTo>
                    <a:pt x="1492757" y="0"/>
                  </a:moveTo>
                  <a:lnTo>
                    <a:pt x="122681" y="0"/>
                  </a:lnTo>
                  <a:lnTo>
                    <a:pt x="74902" y="9650"/>
                  </a:lnTo>
                  <a:lnTo>
                    <a:pt x="35909" y="35956"/>
                  </a:lnTo>
                  <a:lnTo>
                    <a:pt x="9632" y="74955"/>
                  </a:lnTo>
                  <a:lnTo>
                    <a:pt x="0" y="122682"/>
                  </a:lnTo>
                  <a:lnTo>
                    <a:pt x="0" y="613410"/>
                  </a:lnTo>
                  <a:lnTo>
                    <a:pt x="9632" y="661136"/>
                  </a:lnTo>
                  <a:lnTo>
                    <a:pt x="35909" y="700135"/>
                  </a:lnTo>
                  <a:lnTo>
                    <a:pt x="74902" y="726441"/>
                  </a:lnTo>
                  <a:lnTo>
                    <a:pt x="122681" y="736092"/>
                  </a:lnTo>
                  <a:lnTo>
                    <a:pt x="1492757" y="736092"/>
                  </a:lnTo>
                  <a:lnTo>
                    <a:pt x="1540484" y="726441"/>
                  </a:lnTo>
                  <a:lnTo>
                    <a:pt x="1579483" y="700135"/>
                  </a:lnTo>
                  <a:lnTo>
                    <a:pt x="1605789" y="661136"/>
                  </a:lnTo>
                  <a:lnTo>
                    <a:pt x="1615440" y="613410"/>
                  </a:lnTo>
                  <a:lnTo>
                    <a:pt x="1615440" y="122682"/>
                  </a:lnTo>
                  <a:lnTo>
                    <a:pt x="1605789" y="74955"/>
                  </a:lnTo>
                  <a:lnTo>
                    <a:pt x="1579483" y="35956"/>
                  </a:lnTo>
                  <a:lnTo>
                    <a:pt x="1540484" y="9650"/>
                  </a:lnTo>
                  <a:lnTo>
                    <a:pt x="149275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92823" y="2356104"/>
              <a:ext cx="1615440" cy="736600"/>
            </a:xfrm>
            <a:custGeom>
              <a:avLst/>
              <a:gdLst/>
              <a:ahLst/>
              <a:cxnLst/>
              <a:rect l="l" t="t" r="r" b="b"/>
              <a:pathLst>
                <a:path w="1615440" h="736600">
                  <a:moveTo>
                    <a:pt x="0" y="122682"/>
                  </a:moveTo>
                  <a:lnTo>
                    <a:pt x="9632" y="74955"/>
                  </a:lnTo>
                  <a:lnTo>
                    <a:pt x="35909" y="35956"/>
                  </a:lnTo>
                  <a:lnTo>
                    <a:pt x="74902" y="9650"/>
                  </a:lnTo>
                  <a:lnTo>
                    <a:pt x="122681" y="0"/>
                  </a:lnTo>
                  <a:lnTo>
                    <a:pt x="1492757" y="0"/>
                  </a:lnTo>
                  <a:lnTo>
                    <a:pt x="1540484" y="9650"/>
                  </a:lnTo>
                  <a:lnTo>
                    <a:pt x="1579483" y="35956"/>
                  </a:lnTo>
                  <a:lnTo>
                    <a:pt x="1605789" y="74955"/>
                  </a:lnTo>
                  <a:lnTo>
                    <a:pt x="1615440" y="122682"/>
                  </a:lnTo>
                  <a:lnTo>
                    <a:pt x="1615440" y="613410"/>
                  </a:lnTo>
                  <a:lnTo>
                    <a:pt x="1605789" y="661136"/>
                  </a:lnTo>
                  <a:lnTo>
                    <a:pt x="1579483" y="700135"/>
                  </a:lnTo>
                  <a:lnTo>
                    <a:pt x="1540484" y="726441"/>
                  </a:lnTo>
                  <a:lnTo>
                    <a:pt x="1492757" y="736092"/>
                  </a:lnTo>
                  <a:lnTo>
                    <a:pt x="122681" y="736092"/>
                  </a:lnTo>
                  <a:lnTo>
                    <a:pt x="74902" y="726441"/>
                  </a:lnTo>
                  <a:lnTo>
                    <a:pt x="35909" y="700135"/>
                  </a:lnTo>
                  <a:lnTo>
                    <a:pt x="9632" y="661136"/>
                  </a:lnTo>
                  <a:lnTo>
                    <a:pt x="0" y="613410"/>
                  </a:lnTo>
                  <a:lnTo>
                    <a:pt x="0" y="12268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186041" y="2560065"/>
            <a:ext cx="429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36722" y="2633217"/>
            <a:ext cx="3395979" cy="331470"/>
            <a:chOff x="3236722" y="2633217"/>
            <a:chExt cx="3395979" cy="331470"/>
          </a:xfrm>
        </p:grpSpPr>
        <p:sp>
          <p:nvSpPr>
            <p:cNvPr id="16" name="object 16"/>
            <p:cNvSpPr/>
            <p:nvPr/>
          </p:nvSpPr>
          <p:spPr>
            <a:xfrm>
              <a:off x="3243072" y="2639567"/>
              <a:ext cx="871855" cy="318770"/>
            </a:xfrm>
            <a:custGeom>
              <a:avLst/>
              <a:gdLst/>
              <a:ahLst/>
              <a:cxnLst/>
              <a:rect l="l" t="t" r="r" b="b"/>
              <a:pathLst>
                <a:path w="871854" h="318769">
                  <a:moveTo>
                    <a:pt x="712469" y="0"/>
                  </a:moveTo>
                  <a:lnTo>
                    <a:pt x="712469" y="79629"/>
                  </a:lnTo>
                  <a:lnTo>
                    <a:pt x="0" y="79629"/>
                  </a:lnTo>
                  <a:lnTo>
                    <a:pt x="0" y="238887"/>
                  </a:lnTo>
                  <a:lnTo>
                    <a:pt x="712469" y="238887"/>
                  </a:lnTo>
                  <a:lnTo>
                    <a:pt x="712469" y="318516"/>
                  </a:lnTo>
                  <a:lnTo>
                    <a:pt x="871727" y="159258"/>
                  </a:lnTo>
                  <a:lnTo>
                    <a:pt x="71246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43072" y="2639567"/>
              <a:ext cx="871855" cy="318770"/>
            </a:xfrm>
            <a:custGeom>
              <a:avLst/>
              <a:gdLst/>
              <a:ahLst/>
              <a:cxnLst/>
              <a:rect l="l" t="t" r="r" b="b"/>
              <a:pathLst>
                <a:path w="871854" h="318769">
                  <a:moveTo>
                    <a:pt x="0" y="79629"/>
                  </a:moveTo>
                  <a:lnTo>
                    <a:pt x="712469" y="79629"/>
                  </a:lnTo>
                  <a:lnTo>
                    <a:pt x="712469" y="0"/>
                  </a:lnTo>
                  <a:lnTo>
                    <a:pt x="871727" y="159258"/>
                  </a:lnTo>
                  <a:lnTo>
                    <a:pt x="712469" y="318516"/>
                  </a:lnTo>
                  <a:lnTo>
                    <a:pt x="712469" y="238887"/>
                  </a:lnTo>
                  <a:lnTo>
                    <a:pt x="0" y="238887"/>
                  </a:lnTo>
                  <a:lnTo>
                    <a:pt x="0" y="7962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95188" y="2639567"/>
              <a:ext cx="931544" cy="318770"/>
            </a:xfrm>
            <a:custGeom>
              <a:avLst/>
              <a:gdLst/>
              <a:ahLst/>
              <a:cxnLst/>
              <a:rect l="l" t="t" r="r" b="b"/>
              <a:pathLst>
                <a:path w="931545" h="318769">
                  <a:moveTo>
                    <a:pt x="771906" y="0"/>
                  </a:moveTo>
                  <a:lnTo>
                    <a:pt x="771906" y="79629"/>
                  </a:lnTo>
                  <a:lnTo>
                    <a:pt x="0" y="79629"/>
                  </a:lnTo>
                  <a:lnTo>
                    <a:pt x="0" y="238887"/>
                  </a:lnTo>
                  <a:lnTo>
                    <a:pt x="771906" y="238887"/>
                  </a:lnTo>
                  <a:lnTo>
                    <a:pt x="771906" y="318516"/>
                  </a:lnTo>
                  <a:lnTo>
                    <a:pt x="931163" y="159258"/>
                  </a:lnTo>
                  <a:lnTo>
                    <a:pt x="77190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95188" y="2639567"/>
              <a:ext cx="931544" cy="318770"/>
            </a:xfrm>
            <a:custGeom>
              <a:avLst/>
              <a:gdLst/>
              <a:ahLst/>
              <a:cxnLst/>
              <a:rect l="l" t="t" r="r" b="b"/>
              <a:pathLst>
                <a:path w="931545" h="318769">
                  <a:moveTo>
                    <a:pt x="0" y="79629"/>
                  </a:moveTo>
                  <a:lnTo>
                    <a:pt x="771906" y="79629"/>
                  </a:lnTo>
                  <a:lnTo>
                    <a:pt x="771906" y="0"/>
                  </a:lnTo>
                  <a:lnTo>
                    <a:pt x="931163" y="159258"/>
                  </a:lnTo>
                  <a:lnTo>
                    <a:pt x="771906" y="318516"/>
                  </a:lnTo>
                  <a:lnTo>
                    <a:pt x="771906" y="238887"/>
                  </a:lnTo>
                  <a:lnTo>
                    <a:pt x="0" y="238887"/>
                  </a:lnTo>
                  <a:lnTo>
                    <a:pt x="0" y="7962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487292" y="2388234"/>
            <a:ext cx="139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90946" y="2374772"/>
            <a:ext cx="139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22446" y="2976753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fil</a:t>
            </a:r>
            <a:r>
              <a:rPr sz="1800" b="1" spc="-30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12638" y="3013328"/>
            <a:ext cx="89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Group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252716" y="3101339"/>
            <a:ext cx="329565" cy="943610"/>
            <a:chOff x="7252716" y="3101339"/>
            <a:chExt cx="329565" cy="943610"/>
          </a:xfrm>
        </p:grpSpPr>
        <p:sp>
          <p:nvSpPr>
            <p:cNvPr id="25" name="object 25"/>
            <p:cNvSpPr/>
            <p:nvPr/>
          </p:nvSpPr>
          <p:spPr>
            <a:xfrm>
              <a:off x="7258812" y="3107435"/>
              <a:ext cx="317500" cy="931544"/>
            </a:xfrm>
            <a:custGeom>
              <a:avLst/>
              <a:gdLst/>
              <a:ahLst/>
              <a:cxnLst/>
              <a:rect l="l" t="t" r="r" b="b"/>
              <a:pathLst>
                <a:path w="317500" h="931545">
                  <a:moveTo>
                    <a:pt x="237744" y="0"/>
                  </a:moveTo>
                  <a:lnTo>
                    <a:pt x="79248" y="0"/>
                  </a:lnTo>
                  <a:lnTo>
                    <a:pt x="79248" y="772668"/>
                  </a:lnTo>
                  <a:lnTo>
                    <a:pt x="0" y="772668"/>
                  </a:lnTo>
                  <a:lnTo>
                    <a:pt x="158496" y="931163"/>
                  </a:lnTo>
                  <a:lnTo>
                    <a:pt x="316992" y="772668"/>
                  </a:lnTo>
                  <a:lnTo>
                    <a:pt x="237744" y="772668"/>
                  </a:lnTo>
                  <a:lnTo>
                    <a:pt x="23774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58812" y="3107435"/>
              <a:ext cx="317500" cy="931544"/>
            </a:xfrm>
            <a:custGeom>
              <a:avLst/>
              <a:gdLst/>
              <a:ahLst/>
              <a:cxnLst/>
              <a:rect l="l" t="t" r="r" b="b"/>
              <a:pathLst>
                <a:path w="317500" h="931545">
                  <a:moveTo>
                    <a:pt x="237744" y="0"/>
                  </a:moveTo>
                  <a:lnTo>
                    <a:pt x="237744" y="772668"/>
                  </a:lnTo>
                  <a:lnTo>
                    <a:pt x="316992" y="772668"/>
                  </a:lnTo>
                  <a:lnTo>
                    <a:pt x="158496" y="931163"/>
                  </a:lnTo>
                  <a:lnTo>
                    <a:pt x="0" y="772668"/>
                  </a:lnTo>
                  <a:lnTo>
                    <a:pt x="79248" y="772668"/>
                  </a:lnTo>
                  <a:lnTo>
                    <a:pt x="79248" y="0"/>
                  </a:lnTo>
                  <a:lnTo>
                    <a:pt x="237744" y="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330957" y="3095320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44592" y="311518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80021" y="3346196"/>
            <a:ext cx="2624455" cy="1292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3225">
              <a:lnSpc>
                <a:spcPct val="100000"/>
              </a:lnSpc>
              <a:spcBef>
                <a:spcPts val="100"/>
              </a:spcBef>
              <a:tabLst>
                <a:tab pos="844550" algn="l"/>
              </a:tabLst>
            </a:pPr>
            <a:r>
              <a:rPr sz="1800" b="1" dirty="0">
                <a:latin typeface="Calibri"/>
                <a:cs typeface="Calibri"/>
              </a:rPr>
              <a:t>A	</a:t>
            </a:r>
            <a:r>
              <a:rPr sz="2700" b="1" spc="-7" baseline="1543" dirty="0">
                <a:latin typeface="Calibri"/>
                <a:cs typeface="Calibri"/>
              </a:rPr>
              <a:t>Count</a:t>
            </a:r>
            <a:endParaRPr sz="2700" baseline="1543">
              <a:latin typeface="Calibri"/>
              <a:cs typeface="Calibri"/>
            </a:endParaRPr>
          </a:p>
          <a:p>
            <a:pPr marL="302895">
              <a:lnSpc>
                <a:spcPts val="2020"/>
              </a:lnSpc>
              <a:spcBef>
                <a:spcPts val="161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20"/>
              </a:lnSpc>
            </a:pP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Only</a:t>
            </a:r>
            <a:r>
              <a:rPr sz="1800" b="1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1800" b="1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this </a:t>
            </a: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point</a:t>
            </a:r>
            <a:r>
              <a:rPr sz="1800" b="1" i="1" spc="-15" dirty="0">
                <a:solidFill>
                  <a:srgbClr val="FF0000"/>
                </a:solidFill>
                <a:latin typeface="Calibri"/>
                <a:cs typeface="Calibri"/>
              </a:rPr>
              <a:t> execution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i="1" spc="-10" dirty="0">
                <a:solidFill>
                  <a:srgbClr val="FF0000"/>
                </a:solidFill>
                <a:latin typeface="Calibri"/>
                <a:cs typeface="Calibri"/>
              </a:rPr>
              <a:t>starts.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287639" y="298259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4994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633" y="1188846"/>
            <a:ext cx="73755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Example</a:t>
            </a:r>
            <a:r>
              <a:rPr sz="1800" spc="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–</a:t>
            </a:r>
            <a:r>
              <a:rPr sz="1800" spc="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Find</a:t>
            </a:r>
            <a:r>
              <a:rPr sz="18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out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10</a:t>
            </a:r>
            <a:r>
              <a:rPr sz="18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sample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records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having</a:t>
            </a:r>
            <a:r>
              <a:rPr sz="1800" spc="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string</a:t>
            </a:r>
            <a:r>
              <a:rPr sz="1800" spc="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“Robert”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from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file(1TB).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171315" algn="l"/>
              </a:tabLst>
            </a:pP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With</a:t>
            </a:r>
            <a:r>
              <a:rPr sz="1800" spc="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Out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Lazy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Evaluation:	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With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Lazy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Evaluation: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3605" y="2286380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Step</a:t>
            </a:r>
            <a:r>
              <a:rPr sz="1800" spc="-6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7446" y="2286380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Step</a:t>
            </a:r>
            <a:r>
              <a:rPr sz="1800" spc="-6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3605" y="2835021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Step</a:t>
            </a:r>
            <a:r>
              <a:rPr sz="1800" spc="-6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8605" y="3658361"/>
            <a:ext cx="606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Step</a:t>
            </a:r>
            <a:r>
              <a:rPr sz="1800" spc="-7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3605" y="3932682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Step</a:t>
            </a:r>
            <a:r>
              <a:rPr sz="1800" spc="-6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01284" y="2281427"/>
            <a:ext cx="2129155" cy="925194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216535" marR="208279" algn="ctr">
              <a:lnSpc>
                <a:spcPct val="100000"/>
              </a:lnSpc>
              <a:spcBef>
                <a:spcPts val="285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Wait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Action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Load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spc="-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1TB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File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01284" y="3364991"/>
            <a:ext cx="2129155" cy="95567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292735" marR="285750" algn="ctr">
              <a:lnSpc>
                <a:spcPct val="100000"/>
              </a:lnSpc>
              <a:spcBef>
                <a:spcPts val="40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Filter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out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first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records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having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“Robert”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43227" y="3866388"/>
            <a:ext cx="2127885" cy="33845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140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Retrieve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Records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30802" y="1940814"/>
            <a:ext cx="15875" cy="2212340"/>
          </a:xfrm>
          <a:custGeom>
            <a:avLst/>
            <a:gdLst/>
            <a:ahLst/>
            <a:cxnLst/>
            <a:rect l="l" t="t" r="r" b="b"/>
            <a:pathLst>
              <a:path w="15875" h="2212340">
                <a:moveTo>
                  <a:pt x="0" y="0"/>
                </a:moveTo>
                <a:lnTo>
                  <a:pt x="15748" y="221195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43227" y="2281427"/>
            <a:ext cx="2127885" cy="37973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267970">
              <a:lnSpc>
                <a:spcPct val="100000"/>
              </a:lnSpc>
              <a:spcBef>
                <a:spcPts val="29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Load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1TB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43227" y="2764535"/>
            <a:ext cx="2127885" cy="95567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154940" marR="149860" algn="ctr">
              <a:lnSpc>
                <a:spcPct val="100000"/>
              </a:lnSpc>
              <a:spcBef>
                <a:spcPts val="409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Perform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full scan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spc="-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find out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Records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having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“Robert”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34981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3561" y="1464310"/>
            <a:ext cx="9266555" cy="2911475"/>
            <a:chOff x="813561" y="1464310"/>
            <a:chExt cx="9266555" cy="2911475"/>
          </a:xfrm>
        </p:grpSpPr>
        <p:sp>
          <p:nvSpPr>
            <p:cNvPr id="3" name="object 3"/>
            <p:cNvSpPr/>
            <p:nvPr/>
          </p:nvSpPr>
          <p:spPr>
            <a:xfrm>
              <a:off x="819911" y="1470660"/>
              <a:ext cx="9253855" cy="2898775"/>
            </a:xfrm>
            <a:custGeom>
              <a:avLst/>
              <a:gdLst/>
              <a:ahLst/>
              <a:cxnLst/>
              <a:rect l="l" t="t" r="r" b="b"/>
              <a:pathLst>
                <a:path w="9253855" h="2898775">
                  <a:moveTo>
                    <a:pt x="9253728" y="0"/>
                  </a:moveTo>
                  <a:lnTo>
                    <a:pt x="0" y="0"/>
                  </a:lnTo>
                  <a:lnTo>
                    <a:pt x="0" y="2898648"/>
                  </a:lnTo>
                  <a:lnTo>
                    <a:pt x="9253728" y="2898648"/>
                  </a:lnTo>
                  <a:lnTo>
                    <a:pt x="9253728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9911" y="1470660"/>
              <a:ext cx="9253855" cy="2898775"/>
            </a:xfrm>
            <a:custGeom>
              <a:avLst/>
              <a:gdLst/>
              <a:ahLst/>
              <a:cxnLst/>
              <a:rect l="l" t="t" r="r" b="b"/>
              <a:pathLst>
                <a:path w="9253855" h="2898775">
                  <a:moveTo>
                    <a:pt x="0" y="2898648"/>
                  </a:moveTo>
                  <a:lnTo>
                    <a:pt x="9253728" y="2898648"/>
                  </a:lnTo>
                  <a:lnTo>
                    <a:pt x="9253728" y="0"/>
                  </a:lnTo>
                  <a:lnTo>
                    <a:pt x="0" y="0"/>
                  </a:lnTo>
                  <a:lnTo>
                    <a:pt x="0" y="289864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0139" y="2039112"/>
              <a:ext cx="8252459" cy="1600200"/>
            </a:xfrm>
            <a:custGeom>
              <a:avLst/>
              <a:gdLst/>
              <a:ahLst/>
              <a:cxnLst/>
              <a:rect l="l" t="t" r="r" b="b"/>
              <a:pathLst>
                <a:path w="8252459" h="1600200">
                  <a:moveTo>
                    <a:pt x="7985759" y="0"/>
                  </a:moveTo>
                  <a:lnTo>
                    <a:pt x="266700" y="0"/>
                  </a:lnTo>
                  <a:lnTo>
                    <a:pt x="218760" y="4296"/>
                  </a:lnTo>
                  <a:lnTo>
                    <a:pt x="173639" y="16682"/>
                  </a:lnTo>
                  <a:lnTo>
                    <a:pt x="132091" y="36406"/>
                  </a:lnTo>
                  <a:lnTo>
                    <a:pt x="94868" y="62716"/>
                  </a:lnTo>
                  <a:lnTo>
                    <a:pt x="62724" y="94858"/>
                  </a:lnTo>
                  <a:lnTo>
                    <a:pt x="36412" y="132080"/>
                  </a:lnTo>
                  <a:lnTo>
                    <a:pt x="16685" y="173629"/>
                  </a:lnTo>
                  <a:lnTo>
                    <a:pt x="4296" y="218753"/>
                  </a:lnTo>
                  <a:lnTo>
                    <a:pt x="0" y="266700"/>
                  </a:lnTo>
                  <a:lnTo>
                    <a:pt x="0" y="1333500"/>
                  </a:lnTo>
                  <a:lnTo>
                    <a:pt x="4296" y="1381446"/>
                  </a:lnTo>
                  <a:lnTo>
                    <a:pt x="16685" y="1426570"/>
                  </a:lnTo>
                  <a:lnTo>
                    <a:pt x="36412" y="1468119"/>
                  </a:lnTo>
                  <a:lnTo>
                    <a:pt x="62724" y="1505341"/>
                  </a:lnTo>
                  <a:lnTo>
                    <a:pt x="94868" y="1537483"/>
                  </a:lnTo>
                  <a:lnTo>
                    <a:pt x="132091" y="1563793"/>
                  </a:lnTo>
                  <a:lnTo>
                    <a:pt x="173639" y="1583517"/>
                  </a:lnTo>
                  <a:lnTo>
                    <a:pt x="218760" y="1595903"/>
                  </a:lnTo>
                  <a:lnTo>
                    <a:pt x="266700" y="1600200"/>
                  </a:lnTo>
                  <a:lnTo>
                    <a:pt x="7985759" y="1600200"/>
                  </a:lnTo>
                  <a:lnTo>
                    <a:pt x="8033706" y="1595903"/>
                  </a:lnTo>
                  <a:lnTo>
                    <a:pt x="8078830" y="1583517"/>
                  </a:lnTo>
                  <a:lnTo>
                    <a:pt x="8120380" y="1563793"/>
                  </a:lnTo>
                  <a:lnTo>
                    <a:pt x="8157601" y="1537483"/>
                  </a:lnTo>
                  <a:lnTo>
                    <a:pt x="8189743" y="1505341"/>
                  </a:lnTo>
                  <a:lnTo>
                    <a:pt x="8216053" y="1468119"/>
                  </a:lnTo>
                  <a:lnTo>
                    <a:pt x="8235777" y="1426570"/>
                  </a:lnTo>
                  <a:lnTo>
                    <a:pt x="8248163" y="1381446"/>
                  </a:lnTo>
                  <a:lnTo>
                    <a:pt x="8252459" y="1333500"/>
                  </a:lnTo>
                  <a:lnTo>
                    <a:pt x="8252459" y="266700"/>
                  </a:lnTo>
                  <a:lnTo>
                    <a:pt x="8248163" y="218753"/>
                  </a:lnTo>
                  <a:lnTo>
                    <a:pt x="8235777" y="173629"/>
                  </a:lnTo>
                  <a:lnTo>
                    <a:pt x="8216053" y="132079"/>
                  </a:lnTo>
                  <a:lnTo>
                    <a:pt x="8189743" y="94858"/>
                  </a:lnTo>
                  <a:lnTo>
                    <a:pt x="8157601" y="62716"/>
                  </a:lnTo>
                  <a:lnTo>
                    <a:pt x="8120380" y="36406"/>
                  </a:lnTo>
                  <a:lnTo>
                    <a:pt x="8078830" y="16682"/>
                  </a:lnTo>
                  <a:lnTo>
                    <a:pt x="8033706" y="4296"/>
                  </a:lnTo>
                  <a:lnTo>
                    <a:pt x="7985759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20139" y="2039112"/>
              <a:ext cx="8252459" cy="1600200"/>
            </a:xfrm>
            <a:custGeom>
              <a:avLst/>
              <a:gdLst/>
              <a:ahLst/>
              <a:cxnLst/>
              <a:rect l="l" t="t" r="r" b="b"/>
              <a:pathLst>
                <a:path w="8252459" h="1600200">
                  <a:moveTo>
                    <a:pt x="0" y="266700"/>
                  </a:moveTo>
                  <a:lnTo>
                    <a:pt x="4296" y="218753"/>
                  </a:lnTo>
                  <a:lnTo>
                    <a:pt x="16685" y="173629"/>
                  </a:lnTo>
                  <a:lnTo>
                    <a:pt x="36412" y="132080"/>
                  </a:lnTo>
                  <a:lnTo>
                    <a:pt x="62724" y="94858"/>
                  </a:lnTo>
                  <a:lnTo>
                    <a:pt x="94868" y="62716"/>
                  </a:lnTo>
                  <a:lnTo>
                    <a:pt x="132091" y="36406"/>
                  </a:lnTo>
                  <a:lnTo>
                    <a:pt x="173639" y="16682"/>
                  </a:lnTo>
                  <a:lnTo>
                    <a:pt x="218760" y="4296"/>
                  </a:lnTo>
                  <a:lnTo>
                    <a:pt x="266700" y="0"/>
                  </a:lnTo>
                  <a:lnTo>
                    <a:pt x="7985759" y="0"/>
                  </a:lnTo>
                  <a:lnTo>
                    <a:pt x="8033706" y="4296"/>
                  </a:lnTo>
                  <a:lnTo>
                    <a:pt x="8078830" y="16682"/>
                  </a:lnTo>
                  <a:lnTo>
                    <a:pt x="8120380" y="36406"/>
                  </a:lnTo>
                  <a:lnTo>
                    <a:pt x="8157601" y="62716"/>
                  </a:lnTo>
                  <a:lnTo>
                    <a:pt x="8189743" y="94858"/>
                  </a:lnTo>
                  <a:lnTo>
                    <a:pt x="8216053" y="132079"/>
                  </a:lnTo>
                  <a:lnTo>
                    <a:pt x="8235777" y="173629"/>
                  </a:lnTo>
                  <a:lnTo>
                    <a:pt x="8248163" y="218753"/>
                  </a:lnTo>
                  <a:lnTo>
                    <a:pt x="8252459" y="266700"/>
                  </a:lnTo>
                  <a:lnTo>
                    <a:pt x="8252459" y="1333500"/>
                  </a:lnTo>
                  <a:lnTo>
                    <a:pt x="8248163" y="1381446"/>
                  </a:lnTo>
                  <a:lnTo>
                    <a:pt x="8235777" y="1426570"/>
                  </a:lnTo>
                  <a:lnTo>
                    <a:pt x="8216053" y="1468119"/>
                  </a:lnTo>
                  <a:lnTo>
                    <a:pt x="8189743" y="1505341"/>
                  </a:lnTo>
                  <a:lnTo>
                    <a:pt x="8157601" y="1537483"/>
                  </a:lnTo>
                  <a:lnTo>
                    <a:pt x="8120380" y="1563793"/>
                  </a:lnTo>
                  <a:lnTo>
                    <a:pt x="8078830" y="1583517"/>
                  </a:lnTo>
                  <a:lnTo>
                    <a:pt x="8033706" y="1595903"/>
                  </a:lnTo>
                  <a:lnTo>
                    <a:pt x="7985759" y="1600200"/>
                  </a:lnTo>
                  <a:lnTo>
                    <a:pt x="266700" y="1600200"/>
                  </a:lnTo>
                  <a:lnTo>
                    <a:pt x="218760" y="1595903"/>
                  </a:lnTo>
                  <a:lnTo>
                    <a:pt x="173639" y="1583517"/>
                  </a:lnTo>
                  <a:lnTo>
                    <a:pt x="132091" y="1563793"/>
                  </a:lnTo>
                  <a:lnTo>
                    <a:pt x="94868" y="1537483"/>
                  </a:lnTo>
                  <a:lnTo>
                    <a:pt x="62724" y="1505341"/>
                  </a:lnTo>
                  <a:lnTo>
                    <a:pt x="36412" y="1468119"/>
                  </a:lnTo>
                  <a:lnTo>
                    <a:pt x="16685" y="1426570"/>
                  </a:lnTo>
                  <a:lnTo>
                    <a:pt x="4296" y="1381446"/>
                  </a:lnTo>
                  <a:lnTo>
                    <a:pt x="0" y="1333500"/>
                  </a:lnTo>
                  <a:lnTo>
                    <a:pt x="0" y="2667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0471" y="2369820"/>
              <a:ext cx="1111250" cy="844550"/>
            </a:xfrm>
            <a:custGeom>
              <a:avLst/>
              <a:gdLst/>
              <a:ahLst/>
              <a:cxnLst/>
              <a:rect l="l" t="t" r="r" b="b"/>
              <a:pathLst>
                <a:path w="1111250" h="844550">
                  <a:moveTo>
                    <a:pt x="970279" y="0"/>
                  </a:moveTo>
                  <a:lnTo>
                    <a:pt x="140715" y="0"/>
                  </a:lnTo>
                  <a:lnTo>
                    <a:pt x="96235" y="7172"/>
                  </a:lnTo>
                  <a:lnTo>
                    <a:pt x="57607" y="27147"/>
                  </a:lnTo>
                  <a:lnTo>
                    <a:pt x="27147" y="57607"/>
                  </a:lnTo>
                  <a:lnTo>
                    <a:pt x="7172" y="96235"/>
                  </a:lnTo>
                  <a:lnTo>
                    <a:pt x="0" y="140715"/>
                  </a:lnTo>
                  <a:lnTo>
                    <a:pt x="0" y="703579"/>
                  </a:lnTo>
                  <a:lnTo>
                    <a:pt x="7172" y="748060"/>
                  </a:lnTo>
                  <a:lnTo>
                    <a:pt x="27147" y="786688"/>
                  </a:lnTo>
                  <a:lnTo>
                    <a:pt x="57607" y="817148"/>
                  </a:lnTo>
                  <a:lnTo>
                    <a:pt x="96235" y="837123"/>
                  </a:lnTo>
                  <a:lnTo>
                    <a:pt x="140715" y="844295"/>
                  </a:lnTo>
                  <a:lnTo>
                    <a:pt x="970279" y="844295"/>
                  </a:lnTo>
                  <a:lnTo>
                    <a:pt x="1014760" y="837123"/>
                  </a:lnTo>
                  <a:lnTo>
                    <a:pt x="1053388" y="817148"/>
                  </a:lnTo>
                  <a:lnTo>
                    <a:pt x="1083848" y="786688"/>
                  </a:lnTo>
                  <a:lnTo>
                    <a:pt x="1103823" y="748060"/>
                  </a:lnTo>
                  <a:lnTo>
                    <a:pt x="1110996" y="703579"/>
                  </a:lnTo>
                  <a:lnTo>
                    <a:pt x="1110996" y="140715"/>
                  </a:lnTo>
                  <a:lnTo>
                    <a:pt x="1103823" y="96235"/>
                  </a:lnTo>
                  <a:lnTo>
                    <a:pt x="1083848" y="57607"/>
                  </a:lnTo>
                  <a:lnTo>
                    <a:pt x="1053388" y="27147"/>
                  </a:lnTo>
                  <a:lnTo>
                    <a:pt x="1014760" y="7172"/>
                  </a:lnTo>
                  <a:lnTo>
                    <a:pt x="970279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90471" y="2369820"/>
              <a:ext cx="1111250" cy="844550"/>
            </a:xfrm>
            <a:custGeom>
              <a:avLst/>
              <a:gdLst/>
              <a:ahLst/>
              <a:cxnLst/>
              <a:rect l="l" t="t" r="r" b="b"/>
              <a:pathLst>
                <a:path w="1111250" h="844550">
                  <a:moveTo>
                    <a:pt x="0" y="140715"/>
                  </a:moveTo>
                  <a:lnTo>
                    <a:pt x="7172" y="96235"/>
                  </a:lnTo>
                  <a:lnTo>
                    <a:pt x="27147" y="57607"/>
                  </a:lnTo>
                  <a:lnTo>
                    <a:pt x="57607" y="27147"/>
                  </a:lnTo>
                  <a:lnTo>
                    <a:pt x="96235" y="7172"/>
                  </a:lnTo>
                  <a:lnTo>
                    <a:pt x="140715" y="0"/>
                  </a:lnTo>
                  <a:lnTo>
                    <a:pt x="970279" y="0"/>
                  </a:lnTo>
                  <a:lnTo>
                    <a:pt x="1014760" y="7172"/>
                  </a:lnTo>
                  <a:lnTo>
                    <a:pt x="1053388" y="27147"/>
                  </a:lnTo>
                  <a:lnTo>
                    <a:pt x="1083848" y="57607"/>
                  </a:lnTo>
                  <a:lnTo>
                    <a:pt x="1103823" y="96235"/>
                  </a:lnTo>
                  <a:lnTo>
                    <a:pt x="1110996" y="140715"/>
                  </a:lnTo>
                  <a:lnTo>
                    <a:pt x="1110996" y="703579"/>
                  </a:lnTo>
                  <a:lnTo>
                    <a:pt x="1103823" y="748060"/>
                  </a:lnTo>
                  <a:lnTo>
                    <a:pt x="1083848" y="786688"/>
                  </a:lnTo>
                  <a:lnTo>
                    <a:pt x="1053388" y="817148"/>
                  </a:lnTo>
                  <a:lnTo>
                    <a:pt x="1014760" y="837123"/>
                  </a:lnTo>
                  <a:lnTo>
                    <a:pt x="970279" y="844295"/>
                  </a:lnTo>
                  <a:lnTo>
                    <a:pt x="140715" y="844295"/>
                  </a:lnTo>
                  <a:lnTo>
                    <a:pt x="96235" y="837123"/>
                  </a:lnTo>
                  <a:lnTo>
                    <a:pt x="57607" y="817148"/>
                  </a:lnTo>
                  <a:lnTo>
                    <a:pt x="27147" y="786688"/>
                  </a:lnTo>
                  <a:lnTo>
                    <a:pt x="7172" y="748060"/>
                  </a:lnTo>
                  <a:lnTo>
                    <a:pt x="0" y="703579"/>
                  </a:lnTo>
                  <a:lnTo>
                    <a:pt x="0" y="14071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94179" y="2489961"/>
            <a:ext cx="701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16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Stage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767573" y="2363470"/>
            <a:ext cx="1123950" cy="857250"/>
            <a:chOff x="7767573" y="2363470"/>
            <a:chExt cx="1123950" cy="857250"/>
          </a:xfrm>
        </p:grpSpPr>
        <p:sp>
          <p:nvSpPr>
            <p:cNvPr id="11" name="object 11"/>
            <p:cNvSpPr/>
            <p:nvPr/>
          </p:nvSpPr>
          <p:spPr>
            <a:xfrm>
              <a:off x="7773923" y="2369820"/>
              <a:ext cx="1111250" cy="844550"/>
            </a:xfrm>
            <a:custGeom>
              <a:avLst/>
              <a:gdLst/>
              <a:ahLst/>
              <a:cxnLst/>
              <a:rect l="l" t="t" r="r" b="b"/>
              <a:pathLst>
                <a:path w="1111250" h="844550">
                  <a:moveTo>
                    <a:pt x="970279" y="0"/>
                  </a:moveTo>
                  <a:lnTo>
                    <a:pt x="140716" y="0"/>
                  </a:lnTo>
                  <a:lnTo>
                    <a:pt x="96235" y="7172"/>
                  </a:lnTo>
                  <a:lnTo>
                    <a:pt x="57607" y="27147"/>
                  </a:lnTo>
                  <a:lnTo>
                    <a:pt x="27147" y="57607"/>
                  </a:lnTo>
                  <a:lnTo>
                    <a:pt x="7172" y="96235"/>
                  </a:lnTo>
                  <a:lnTo>
                    <a:pt x="0" y="140715"/>
                  </a:lnTo>
                  <a:lnTo>
                    <a:pt x="0" y="703579"/>
                  </a:lnTo>
                  <a:lnTo>
                    <a:pt x="7172" y="748060"/>
                  </a:lnTo>
                  <a:lnTo>
                    <a:pt x="27147" y="786688"/>
                  </a:lnTo>
                  <a:lnTo>
                    <a:pt x="57607" y="817148"/>
                  </a:lnTo>
                  <a:lnTo>
                    <a:pt x="96235" y="837123"/>
                  </a:lnTo>
                  <a:lnTo>
                    <a:pt x="140716" y="844295"/>
                  </a:lnTo>
                  <a:lnTo>
                    <a:pt x="970279" y="844295"/>
                  </a:lnTo>
                  <a:lnTo>
                    <a:pt x="1014760" y="837123"/>
                  </a:lnTo>
                  <a:lnTo>
                    <a:pt x="1053388" y="817148"/>
                  </a:lnTo>
                  <a:lnTo>
                    <a:pt x="1083848" y="786688"/>
                  </a:lnTo>
                  <a:lnTo>
                    <a:pt x="1103823" y="748060"/>
                  </a:lnTo>
                  <a:lnTo>
                    <a:pt x="1110996" y="703579"/>
                  </a:lnTo>
                  <a:lnTo>
                    <a:pt x="1110996" y="140715"/>
                  </a:lnTo>
                  <a:lnTo>
                    <a:pt x="1103823" y="96235"/>
                  </a:lnTo>
                  <a:lnTo>
                    <a:pt x="1083848" y="57607"/>
                  </a:lnTo>
                  <a:lnTo>
                    <a:pt x="1053388" y="27147"/>
                  </a:lnTo>
                  <a:lnTo>
                    <a:pt x="1014760" y="7172"/>
                  </a:lnTo>
                  <a:lnTo>
                    <a:pt x="970279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73923" y="2369820"/>
              <a:ext cx="1111250" cy="844550"/>
            </a:xfrm>
            <a:custGeom>
              <a:avLst/>
              <a:gdLst/>
              <a:ahLst/>
              <a:cxnLst/>
              <a:rect l="l" t="t" r="r" b="b"/>
              <a:pathLst>
                <a:path w="1111250" h="844550">
                  <a:moveTo>
                    <a:pt x="0" y="140715"/>
                  </a:moveTo>
                  <a:lnTo>
                    <a:pt x="7172" y="96235"/>
                  </a:lnTo>
                  <a:lnTo>
                    <a:pt x="27147" y="57607"/>
                  </a:lnTo>
                  <a:lnTo>
                    <a:pt x="57607" y="27147"/>
                  </a:lnTo>
                  <a:lnTo>
                    <a:pt x="96235" y="7172"/>
                  </a:lnTo>
                  <a:lnTo>
                    <a:pt x="140716" y="0"/>
                  </a:lnTo>
                  <a:lnTo>
                    <a:pt x="970279" y="0"/>
                  </a:lnTo>
                  <a:lnTo>
                    <a:pt x="1014760" y="7172"/>
                  </a:lnTo>
                  <a:lnTo>
                    <a:pt x="1053388" y="27147"/>
                  </a:lnTo>
                  <a:lnTo>
                    <a:pt x="1083848" y="57607"/>
                  </a:lnTo>
                  <a:lnTo>
                    <a:pt x="1103823" y="96235"/>
                  </a:lnTo>
                  <a:lnTo>
                    <a:pt x="1110996" y="140715"/>
                  </a:lnTo>
                  <a:lnTo>
                    <a:pt x="1110996" y="703579"/>
                  </a:lnTo>
                  <a:lnTo>
                    <a:pt x="1103823" y="748060"/>
                  </a:lnTo>
                  <a:lnTo>
                    <a:pt x="1083848" y="786688"/>
                  </a:lnTo>
                  <a:lnTo>
                    <a:pt x="1053388" y="817148"/>
                  </a:lnTo>
                  <a:lnTo>
                    <a:pt x="1014760" y="837123"/>
                  </a:lnTo>
                  <a:lnTo>
                    <a:pt x="970279" y="844295"/>
                  </a:lnTo>
                  <a:lnTo>
                    <a:pt x="140716" y="844295"/>
                  </a:lnTo>
                  <a:lnTo>
                    <a:pt x="96235" y="837123"/>
                  </a:lnTo>
                  <a:lnTo>
                    <a:pt x="57607" y="817148"/>
                  </a:lnTo>
                  <a:lnTo>
                    <a:pt x="27147" y="786688"/>
                  </a:lnTo>
                  <a:lnTo>
                    <a:pt x="7172" y="748060"/>
                  </a:lnTo>
                  <a:lnTo>
                    <a:pt x="0" y="703579"/>
                  </a:lnTo>
                  <a:lnTo>
                    <a:pt x="0" y="14071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978520" y="2489961"/>
            <a:ext cx="701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16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Data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Stage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167373" y="2363470"/>
            <a:ext cx="1125220" cy="857250"/>
            <a:chOff x="6167373" y="2363470"/>
            <a:chExt cx="1125220" cy="857250"/>
          </a:xfrm>
        </p:grpSpPr>
        <p:sp>
          <p:nvSpPr>
            <p:cNvPr id="15" name="object 15"/>
            <p:cNvSpPr/>
            <p:nvPr/>
          </p:nvSpPr>
          <p:spPr>
            <a:xfrm>
              <a:off x="6173723" y="2369820"/>
              <a:ext cx="1112520" cy="844550"/>
            </a:xfrm>
            <a:custGeom>
              <a:avLst/>
              <a:gdLst/>
              <a:ahLst/>
              <a:cxnLst/>
              <a:rect l="l" t="t" r="r" b="b"/>
              <a:pathLst>
                <a:path w="1112520" h="844550">
                  <a:moveTo>
                    <a:pt x="971803" y="0"/>
                  </a:moveTo>
                  <a:lnTo>
                    <a:pt x="140715" y="0"/>
                  </a:lnTo>
                  <a:lnTo>
                    <a:pt x="96235" y="7172"/>
                  </a:lnTo>
                  <a:lnTo>
                    <a:pt x="57607" y="27147"/>
                  </a:lnTo>
                  <a:lnTo>
                    <a:pt x="27147" y="57607"/>
                  </a:lnTo>
                  <a:lnTo>
                    <a:pt x="7172" y="96235"/>
                  </a:lnTo>
                  <a:lnTo>
                    <a:pt x="0" y="140715"/>
                  </a:lnTo>
                  <a:lnTo>
                    <a:pt x="0" y="703579"/>
                  </a:lnTo>
                  <a:lnTo>
                    <a:pt x="7172" y="748060"/>
                  </a:lnTo>
                  <a:lnTo>
                    <a:pt x="27147" y="786688"/>
                  </a:lnTo>
                  <a:lnTo>
                    <a:pt x="57607" y="817148"/>
                  </a:lnTo>
                  <a:lnTo>
                    <a:pt x="96235" y="837123"/>
                  </a:lnTo>
                  <a:lnTo>
                    <a:pt x="140715" y="844295"/>
                  </a:lnTo>
                  <a:lnTo>
                    <a:pt x="971803" y="844295"/>
                  </a:lnTo>
                  <a:lnTo>
                    <a:pt x="1016284" y="837123"/>
                  </a:lnTo>
                  <a:lnTo>
                    <a:pt x="1054912" y="817148"/>
                  </a:lnTo>
                  <a:lnTo>
                    <a:pt x="1085372" y="786688"/>
                  </a:lnTo>
                  <a:lnTo>
                    <a:pt x="1105347" y="748060"/>
                  </a:lnTo>
                  <a:lnTo>
                    <a:pt x="1112520" y="703579"/>
                  </a:lnTo>
                  <a:lnTo>
                    <a:pt x="1112520" y="140715"/>
                  </a:lnTo>
                  <a:lnTo>
                    <a:pt x="1105347" y="96235"/>
                  </a:lnTo>
                  <a:lnTo>
                    <a:pt x="1085372" y="57607"/>
                  </a:lnTo>
                  <a:lnTo>
                    <a:pt x="1054912" y="27147"/>
                  </a:lnTo>
                  <a:lnTo>
                    <a:pt x="1016284" y="7172"/>
                  </a:lnTo>
                  <a:lnTo>
                    <a:pt x="971803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73723" y="2369820"/>
              <a:ext cx="1112520" cy="844550"/>
            </a:xfrm>
            <a:custGeom>
              <a:avLst/>
              <a:gdLst/>
              <a:ahLst/>
              <a:cxnLst/>
              <a:rect l="l" t="t" r="r" b="b"/>
              <a:pathLst>
                <a:path w="1112520" h="844550">
                  <a:moveTo>
                    <a:pt x="0" y="140715"/>
                  </a:moveTo>
                  <a:lnTo>
                    <a:pt x="7172" y="96235"/>
                  </a:lnTo>
                  <a:lnTo>
                    <a:pt x="27147" y="57607"/>
                  </a:lnTo>
                  <a:lnTo>
                    <a:pt x="57607" y="27147"/>
                  </a:lnTo>
                  <a:lnTo>
                    <a:pt x="96235" y="7172"/>
                  </a:lnTo>
                  <a:lnTo>
                    <a:pt x="140715" y="0"/>
                  </a:lnTo>
                  <a:lnTo>
                    <a:pt x="971803" y="0"/>
                  </a:lnTo>
                  <a:lnTo>
                    <a:pt x="1016284" y="7172"/>
                  </a:lnTo>
                  <a:lnTo>
                    <a:pt x="1054912" y="27147"/>
                  </a:lnTo>
                  <a:lnTo>
                    <a:pt x="1085372" y="57607"/>
                  </a:lnTo>
                  <a:lnTo>
                    <a:pt x="1105347" y="96235"/>
                  </a:lnTo>
                  <a:lnTo>
                    <a:pt x="1112520" y="140715"/>
                  </a:lnTo>
                  <a:lnTo>
                    <a:pt x="1112520" y="703579"/>
                  </a:lnTo>
                  <a:lnTo>
                    <a:pt x="1105347" y="748060"/>
                  </a:lnTo>
                  <a:lnTo>
                    <a:pt x="1085372" y="786688"/>
                  </a:lnTo>
                  <a:lnTo>
                    <a:pt x="1054912" y="817148"/>
                  </a:lnTo>
                  <a:lnTo>
                    <a:pt x="1016284" y="837123"/>
                  </a:lnTo>
                  <a:lnTo>
                    <a:pt x="971803" y="844295"/>
                  </a:lnTo>
                  <a:lnTo>
                    <a:pt x="140715" y="844295"/>
                  </a:lnTo>
                  <a:lnTo>
                    <a:pt x="96235" y="837123"/>
                  </a:lnTo>
                  <a:lnTo>
                    <a:pt x="57607" y="817148"/>
                  </a:lnTo>
                  <a:lnTo>
                    <a:pt x="27147" y="786688"/>
                  </a:lnTo>
                  <a:lnTo>
                    <a:pt x="7172" y="748060"/>
                  </a:lnTo>
                  <a:lnTo>
                    <a:pt x="0" y="703579"/>
                  </a:lnTo>
                  <a:lnTo>
                    <a:pt x="0" y="140715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339332" y="2352802"/>
            <a:ext cx="78232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Calibri"/>
                <a:cs typeface="Calibri"/>
              </a:rPr>
              <a:t>T</a:t>
            </a:r>
            <a:r>
              <a:rPr sz="1800" spc="-4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ans</a:t>
            </a:r>
            <a:r>
              <a:rPr sz="1800" spc="-4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or  mation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554982" y="2363470"/>
            <a:ext cx="1125220" cy="857250"/>
            <a:chOff x="4554982" y="2363470"/>
            <a:chExt cx="1125220" cy="857250"/>
          </a:xfrm>
        </p:grpSpPr>
        <p:sp>
          <p:nvSpPr>
            <p:cNvPr id="19" name="object 19"/>
            <p:cNvSpPr/>
            <p:nvPr/>
          </p:nvSpPr>
          <p:spPr>
            <a:xfrm>
              <a:off x="4561332" y="2369820"/>
              <a:ext cx="1112520" cy="844550"/>
            </a:xfrm>
            <a:custGeom>
              <a:avLst/>
              <a:gdLst/>
              <a:ahLst/>
              <a:cxnLst/>
              <a:rect l="l" t="t" r="r" b="b"/>
              <a:pathLst>
                <a:path w="1112520" h="844550">
                  <a:moveTo>
                    <a:pt x="971803" y="0"/>
                  </a:moveTo>
                  <a:lnTo>
                    <a:pt x="140715" y="0"/>
                  </a:lnTo>
                  <a:lnTo>
                    <a:pt x="96235" y="7172"/>
                  </a:lnTo>
                  <a:lnTo>
                    <a:pt x="57607" y="27147"/>
                  </a:lnTo>
                  <a:lnTo>
                    <a:pt x="27147" y="57607"/>
                  </a:lnTo>
                  <a:lnTo>
                    <a:pt x="7172" y="96235"/>
                  </a:lnTo>
                  <a:lnTo>
                    <a:pt x="0" y="140715"/>
                  </a:lnTo>
                  <a:lnTo>
                    <a:pt x="0" y="703579"/>
                  </a:lnTo>
                  <a:lnTo>
                    <a:pt x="7172" y="748060"/>
                  </a:lnTo>
                  <a:lnTo>
                    <a:pt x="27147" y="786688"/>
                  </a:lnTo>
                  <a:lnTo>
                    <a:pt x="57607" y="817148"/>
                  </a:lnTo>
                  <a:lnTo>
                    <a:pt x="96235" y="837123"/>
                  </a:lnTo>
                  <a:lnTo>
                    <a:pt x="140715" y="844295"/>
                  </a:lnTo>
                  <a:lnTo>
                    <a:pt x="971803" y="844295"/>
                  </a:lnTo>
                  <a:lnTo>
                    <a:pt x="1016284" y="837123"/>
                  </a:lnTo>
                  <a:lnTo>
                    <a:pt x="1054912" y="817148"/>
                  </a:lnTo>
                  <a:lnTo>
                    <a:pt x="1085372" y="786688"/>
                  </a:lnTo>
                  <a:lnTo>
                    <a:pt x="1105347" y="748060"/>
                  </a:lnTo>
                  <a:lnTo>
                    <a:pt x="1112519" y="703579"/>
                  </a:lnTo>
                  <a:lnTo>
                    <a:pt x="1112519" y="140715"/>
                  </a:lnTo>
                  <a:lnTo>
                    <a:pt x="1105347" y="96235"/>
                  </a:lnTo>
                  <a:lnTo>
                    <a:pt x="1085372" y="57607"/>
                  </a:lnTo>
                  <a:lnTo>
                    <a:pt x="1054912" y="27147"/>
                  </a:lnTo>
                  <a:lnTo>
                    <a:pt x="1016284" y="7172"/>
                  </a:lnTo>
                  <a:lnTo>
                    <a:pt x="971803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61332" y="2369820"/>
              <a:ext cx="1112520" cy="844550"/>
            </a:xfrm>
            <a:custGeom>
              <a:avLst/>
              <a:gdLst/>
              <a:ahLst/>
              <a:cxnLst/>
              <a:rect l="l" t="t" r="r" b="b"/>
              <a:pathLst>
                <a:path w="1112520" h="844550">
                  <a:moveTo>
                    <a:pt x="0" y="140715"/>
                  </a:moveTo>
                  <a:lnTo>
                    <a:pt x="7172" y="96235"/>
                  </a:lnTo>
                  <a:lnTo>
                    <a:pt x="27147" y="57607"/>
                  </a:lnTo>
                  <a:lnTo>
                    <a:pt x="57607" y="27147"/>
                  </a:lnTo>
                  <a:lnTo>
                    <a:pt x="96235" y="7172"/>
                  </a:lnTo>
                  <a:lnTo>
                    <a:pt x="140715" y="0"/>
                  </a:lnTo>
                  <a:lnTo>
                    <a:pt x="971803" y="0"/>
                  </a:lnTo>
                  <a:lnTo>
                    <a:pt x="1016284" y="7172"/>
                  </a:lnTo>
                  <a:lnTo>
                    <a:pt x="1054912" y="27147"/>
                  </a:lnTo>
                  <a:lnTo>
                    <a:pt x="1085372" y="57607"/>
                  </a:lnTo>
                  <a:lnTo>
                    <a:pt x="1105347" y="96235"/>
                  </a:lnTo>
                  <a:lnTo>
                    <a:pt x="1112519" y="140715"/>
                  </a:lnTo>
                  <a:lnTo>
                    <a:pt x="1112519" y="703579"/>
                  </a:lnTo>
                  <a:lnTo>
                    <a:pt x="1105347" y="748060"/>
                  </a:lnTo>
                  <a:lnTo>
                    <a:pt x="1085372" y="786688"/>
                  </a:lnTo>
                  <a:lnTo>
                    <a:pt x="1054912" y="817148"/>
                  </a:lnTo>
                  <a:lnTo>
                    <a:pt x="1016284" y="837123"/>
                  </a:lnTo>
                  <a:lnTo>
                    <a:pt x="971803" y="844295"/>
                  </a:lnTo>
                  <a:lnTo>
                    <a:pt x="140715" y="844295"/>
                  </a:lnTo>
                  <a:lnTo>
                    <a:pt x="96235" y="837123"/>
                  </a:lnTo>
                  <a:lnTo>
                    <a:pt x="57607" y="817148"/>
                  </a:lnTo>
                  <a:lnTo>
                    <a:pt x="27147" y="786688"/>
                  </a:lnTo>
                  <a:lnTo>
                    <a:pt x="7172" y="748060"/>
                  </a:lnTo>
                  <a:lnTo>
                    <a:pt x="0" y="703579"/>
                  </a:lnTo>
                  <a:lnTo>
                    <a:pt x="0" y="14071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691634" y="2489961"/>
            <a:ext cx="852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925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Transfor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mation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018789" y="2368042"/>
            <a:ext cx="1125220" cy="855980"/>
            <a:chOff x="3018789" y="2368042"/>
            <a:chExt cx="1125220" cy="855980"/>
          </a:xfrm>
        </p:grpSpPr>
        <p:sp>
          <p:nvSpPr>
            <p:cNvPr id="23" name="object 23"/>
            <p:cNvSpPr/>
            <p:nvPr/>
          </p:nvSpPr>
          <p:spPr>
            <a:xfrm>
              <a:off x="3025139" y="2374392"/>
              <a:ext cx="1112520" cy="843280"/>
            </a:xfrm>
            <a:custGeom>
              <a:avLst/>
              <a:gdLst/>
              <a:ahLst/>
              <a:cxnLst/>
              <a:rect l="l" t="t" r="r" b="b"/>
              <a:pathLst>
                <a:path w="1112520" h="843280">
                  <a:moveTo>
                    <a:pt x="972058" y="0"/>
                  </a:moveTo>
                  <a:lnTo>
                    <a:pt x="140462" y="0"/>
                  </a:lnTo>
                  <a:lnTo>
                    <a:pt x="96056" y="7158"/>
                  </a:lnTo>
                  <a:lnTo>
                    <a:pt x="57497" y="27094"/>
                  </a:lnTo>
                  <a:lnTo>
                    <a:pt x="27094" y="57497"/>
                  </a:lnTo>
                  <a:lnTo>
                    <a:pt x="7158" y="96056"/>
                  </a:lnTo>
                  <a:lnTo>
                    <a:pt x="0" y="140462"/>
                  </a:lnTo>
                  <a:lnTo>
                    <a:pt x="0" y="702310"/>
                  </a:lnTo>
                  <a:lnTo>
                    <a:pt x="7158" y="746715"/>
                  </a:lnTo>
                  <a:lnTo>
                    <a:pt x="27094" y="785274"/>
                  </a:lnTo>
                  <a:lnTo>
                    <a:pt x="57497" y="815677"/>
                  </a:lnTo>
                  <a:lnTo>
                    <a:pt x="96056" y="835613"/>
                  </a:lnTo>
                  <a:lnTo>
                    <a:pt x="140462" y="842772"/>
                  </a:lnTo>
                  <a:lnTo>
                    <a:pt x="972058" y="842772"/>
                  </a:lnTo>
                  <a:lnTo>
                    <a:pt x="1016463" y="835613"/>
                  </a:lnTo>
                  <a:lnTo>
                    <a:pt x="1055022" y="815677"/>
                  </a:lnTo>
                  <a:lnTo>
                    <a:pt x="1085425" y="785274"/>
                  </a:lnTo>
                  <a:lnTo>
                    <a:pt x="1105361" y="746715"/>
                  </a:lnTo>
                  <a:lnTo>
                    <a:pt x="1112520" y="702310"/>
                  </a:lnTo>
                  <a:lnTo>
                    <a:pt x="1112520" y="140462"/>
                  </a:lnTo>
                  <a:lnTo>
                    <a:pt x="1105361" y="96056"/>
                  </a:lnTo>
                  <a:lnTo>
                    <a:pt x="1085425" y="57497"/>
                  </a:lnTo>
                  <a:lnTo>
                    <a:pt x="1055022" y="27094"/>
                  </a:lnTo>
                  <a:lnTo>
                    <a:pt x="1016463" y="7158"/>
                  </a:lnTo>
                  <a:lnTo>
                    <a:pt x="972058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25139" y="2374392"/>
              <a:ext cx="1112520" cy="843280"/>
            </a:xfrm>
            <a:custGeom>
              <a:avLst/>
              <a:gdLst/>
              <a:ahLst/>
              <a:cxnLst/>
              <a:rect l="l" t="t" r="r" b="b"/>
              <a:pathLst>
                <a:path w="1112520" h="843280">
                  <a:moveTo>
                    <a:pt x="0" y="140462"/>
                  </a:moveTo>
                  <a:lnTo>
                    <a:pt x="7158" y="96056"/>
                  </a:lnTo>
                  <a:lnTo>
                    <a:pt x="27094" y="57497"/>
                  </a:lnTo>
                  <a:lnTo>
                    <a:pt x="57497" y="27094"/>
                  </a:lnTo>
                  <a:lnTo>
                    <a:pt x="96056" y="7158"/>
                  </a:lnTo>
                  <a:lnTo>
                    <a:pt x="140462" y="0"/>
                  </a:lnTo>
                  <a:lnTo>
                    <a:pt x="972058" y="0"/>
                  </a:lnTo>
                  <a:lnTo>
                    <a:pt x="1016463" y="7158"/>
                  </a:lnTo>
                  <a:lnTo>
                    <a:pt x="1055022" y="27094"/>
                  </a:lnTo>
                  <a:lnTo>
                    <a:pt x="1085425" y="57497"/>
                  </a:lnTo>
                  <a:lnTo>
                    <a:pt x="1105361" y="96056"/>
                  </a:lnTo>
                  <a:lnTo>
                    <a:pt x="1112520" y="140462"/>
                  </a:lnTo>
                  <a:lnTo>
                    <a:pt x="1112520" y="702310"/>
                  </a:lnTo>
                  <a:lnTo>
                    <a:pt x="1105361" y="746715"/>
                  </a:lnTo>
                  <a:lnTo>
                    <a:pt x="1085425" y="785274"/>
                  </a:lnTo>
                  <a:lnTo>
                    <a:pt x="1055022" y="815677"/>
                  </a:lnTo>
                  <a:lnTo>
                    <a:pt x="1016463" y="835613"/>
                  </a:lnTo>
                  <a:lnTo>
                    <a:pt x="972058" y="842772"/>
                  </a:lnTo>
                  <a:lnTo>
                    <a:pt x="140462" y="842772"/>
                  </a:lnTo>
                  <a:lnTo>
                    <a:pt x="96056" y="835613"/>
                  </a:lnTo>
                  <a:lnTo>
                    <a:pt x="57497" y="815677"/>
                  </a:lnTo>
                  <a:lnTo>
                    <a:pt x="27094" y="785274"/>
                  </a:lnTo>
                  <a:lnTo>
                    <a:pt x="7158" y="746715"/>
                  </a:lnTo>
                  <a:lnTo>
                    <a:pt x="0" y="702310"/>
                  </a:lnTo>
                  <a:lnTo>
                    <a:pt x="0" y="140462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155442" y="2494026"/>
            <a:ext cx="852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925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Transfor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mation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1879" y="345694"/>
            <a:ext cx="5382895" cy="1443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02020"/>
                </a:solidFill>
                <a:latin typeface="Calibri"/>
                <a:cs typeface="Calibri"/>
              </a:rPr>
              <a:t>4.</a:t>
            </a:r>
            <a:r>
              <a:rPr sz="1800" b="1" spc="-2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02020"/>
                </a:solidFill>
                <a:latin typeface="Calibri"/>
                <a:cs typeface="Calibri"/>
              </a:rPr>
              <a:t>Immutability: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RDDs</a:t>
            </a:r>
            <a:r>
              <a:rPr sz="1800" spc="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are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considered</a:t>
            </a:r>
            <a:r>
              <a:rPr sz="18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to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 be</a:t>
            </a:r>
            <a:r>
              <a:rPr sz="18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“Immutable </a:t>
            </a:r>
            <a:r>
              <a:rPr sz="1800" spc="-30" dirty="0">
                <a:solidFill>
                  <a:srgbClr val="202020"/>
                </a:solidFill>
                <a:latin typeface="Calibri"/>
                <a:cs typeface="Calibri"/>
              </a:rPr>
              <a:t>Storage”.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Single-Node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487424" y="1597152"/>
            <a:ext cx="7520305" cy="3241040"/>
            <a:chOff x="1487424" y="1597152"/>
            <a:chExt cx="7520305" cy="3241040"/>
          </a:xfrm>
        </p:grpSpPr>
        <p:sp>
          <p:nvSpPr>
            <p:cNvPr id="28" name="object 28"/>
            <p:cNvSpPr/>
            <p:nvPr/>
          </p:nvSpPr>
          <p:spPr>
            <a:xfrm>
              <a:off x="3189731" y="3214116"/>
              <a:ext cx="5814695" cy="1621155"/>
            </a:xfrm>
            <a:custGeom>
              <a:avLst/>
              <a:gdLst/>
              <a:ahLst/>
              <a:cxnLst/>
              <a:rect l="l" t="t" r="r" b="b"/>
              <a:pathLst>
                <a:path w="5814695" h="1621154">
                  <a:moveTo>
                    <a:pt x="3855720" y="425196"/>
                  </a:moveTo>
                  <a:lnTo>
                    <a:pt x="3854944" y="500134"/>
                  </a:lnTo>
                  <a:lnTo>
                    <a:pt x="3852679" y="572295"/>
                  </a:lnTo>
                  <a:lnTo>
                    <a:pt x="3849018" y="641118"/>
                  </a:lnTo>
                  <a:lnTo>
                    <a:pt x="3844054" y="706043"/>
                  </a:lnTo>
                  <a:lnTo>
                    <a:pt x="3837881" y="766510"/>
                  </a:lnTo>
                  <a:lnTo>
                    <a:pt x="3830591" y="821961"/>
                  </a:lnTo>
                  <a:lnTo>
                    <a:pt x="3822279" y="871834"/>
                  </a:lnTo>
                  <a:lnTo>
                    <a:pt x="3813037" y="915570"/>
                  </a:lnTo>
                  <a:lnTo>
                    <a:pt x="3802959" y="952609"/>
                  </a:lnTo>
                  <a:lnTo>
                    <a:pt x="3780668" y="1004359"/>
                  </a:lnTo>
                  <a:lnTo>
                    <a:pt x="3756152" y="1022604"/>
                  </a:lnTo>
                  <a:lnTo>
                    <a:pt x="2067559" y="1022604"/>
                  </a:lnTo>
                  <a:lnTo>
                    <a:pt x="2055070" y="1027258"/>
                  </a:lnTo>
                  <a:lnTo>
                    <a:pt x="2031572" y="1062815"/>
                  </a:lnTo>
                  <a:lnTo>
                    <a:pt x="2010674" y="1129637"/>
                  </a:lnTo>
                  <a:lnTo>
                    <a:pt x="2001432" y="1173373"/>
                  </a:lnTo>
                  <a:lnTo>
                    <a:pt x="1993120" y="1223246"/>
                  </a:lnTo>
                  <a:lnTo>
                    <a:pt x="1985830" y="1278697"/>
                  </a:lnTo>
                  <a:lnTo>
                    <a:pt x="1979657" y="1339164"/>
                  </a:lnTo>
                  <a:lnTo>
                    <a:pt x="1974693" y="1404089"/>
                  </a:lnTo>
                  <a:lnTo>
                    <a:pt x="1971032" y="1472912"/>
                  </a:lnTo>
                  <a:lnTo>
                    <a:pt x="1968767" y="1545073"/>
                  </a:lnTo>
                  <a:lnTo>
                    <a:pt x="1967992" y="1620012"/>
                  </a:lnTo>
                  <a:lnTo>
                    <a:pt x="1967216" y="1545073"/>
                  </a:lnTo>
                  <a:lnTo>
                    <a:pt x="1964951" y="1472912"/>
                  </a:lnTo>
                  <a:lnTo>
                    <a:pt x="1961290" y="1404089"/>
                  </a:lnTo>
                  <a:lnTo>
                    <a:pt x="1956326" y="1339164"/>
                  </a:lnTo>
                  <a:lnTo>
                    <a:pt x="1950153" y="1278697"/>
                  </a:lnTo>
                  <a:lnTo>
                    <a:pt x="1942863" y="1223246"/>
                  </a:lnTo>
                  <a:lnTo>
                    <a:pt x="1934551" y="1173373"/>
                  </a:lnTo>
                  <a:lnTo>
                    <a:pt x="1925309" y="1129637"/>
                  </a:lnTo>
                  <a:lnTo>
                    <a:pt x="1915231" y="1092598"/>
                  </a:lnTo>
                  <a:lnTo>
                    <a:pt x="1892940" y="1040848"/>
                  </a:lnTo>
                  <a:lnTo>
                    <a:pt x="1868423" y="1022604"/>
                  </a:lnTo>
                  <a:lnTo>
                    <a:pt x="99568" y="1022604"/>
                  </a:lnTo>
                  <a:lnTo>
                    <a:pt x="87078" y="1017949"/>
                  </a:lnTo>
                  <a:lnTo>
                    <a:pt x="63580" y="982392"/>
                  </a:lnTo>
                  <a:lnTo>
                    <a:pt x="42682" y="915570"/>
                  </a:lnTo>
                  <a:lnTo>
                    <a:pt x="33440" y="871834"/>
                  </a:lnTo>
                  <a:lnTo>
                    <a:pt x="25128" y="821961"/>
                  </a:lnTo>
                  <a:lnTo>
                    <a:pt x="17838" y="766510"/>
                  </a:lnTo>
                  <a:lnTo>
                    <a:pt x="11665" y="706043"/>
                  </a:lnTo>
                  <a:lnTo>
                    <a:pt x="6701" y="641118"/>
                  </a:lnTo>
                  <a:lnTo>
                    <a:pt x="3040" y="572295"/>
                  </a:lnTo>
                  <a:lnTo>
                    <a:pt x="775" y="500134"/>
                  </a:lnTo>
                  <a:lnTo>
                    <a:pt x="0" y="425196"/>
                  </a:lnTo>
                </a:path>
                <a:path w="5814695" h="1621154">
                  <a:moveTo>
                    <a:pt x="5138928" y="0"/>
                  </a:moveTo>
                  <a:lnTo>
                    <a:pt x="5138928" y="810514"/>
                  </a:lnTo>
                  <a:lnTo>
                    <a:pt x="5814568" y="810514"/>
                  </a:lnTo>
                  <a:lnTo>
                    <a:pt x="5814568" y="1621028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90472" y="3214116"/>
              <a:ext cx="556260" cy="1621155"/>
            </a:xfrm>
            <a:custGeom>
              <a:avLst/>
              <a:gdLst/>
              <a:ahLst/>
              <a:cxnLst/>
              <a:rect l="l" t="t" r="r" b="b"/>
              <a:pathLst>
                <a:path w="556260" h="1621154">
                  <a:moveTo>
                    <a:pt x="555752" y="0"/>
                  </a:moveTo>
                  <a:lnTo>
                    <a:pt x="555752" y="810514"/>
                  </a:lnTo>
                  <a:lnTo>
                    <a:pt x="0" y="810514"/>
                  </a:lnTo>
                  <a:lnTo>
                    <a:pt x="0" y="1621028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01341" y="2737484"/>
              <a:ext cx="5109210" cy="94615"/>
            </a:xfrm>
            <a:custGeom>
              <a:avLst/>
              <a:gdLst/>
              <a:ahLst/>
              <a:cxnLst/>
              <a:rect l="l" t="t" r="r" b="b"/>
              <a:pathLst>
                <a:path w="5109209" h="94614">
                  <a:moveTo>
                    <a:pt x="413524" y="62992"/>
                  </a:moveTo>
                  <a:lnTo>
                    <a:pt x="360934" y="62992"/>
                  </a:lnTo>
                  <a:lnTo>
                    <a:pt x="348170" y="62992"/>
                  </a:lnTo>
                  <a:lnTo>
                    <a:pt x="347599" y="94488"/>
                  </a:lnTo>
                  <a:lnTo>
                    <a:pt x="413524" y="62992"/>
                  </a:lnTo>
                  <a:close/>
                </a:path>
                <a:path w="5109209" h="94614">
                  <a:moveTo>
                    <a:pt x="424434" y="57785"/>
                  </a:moveTo>
                  <a:lnTo>
                    <a:pt x="348996" y="18288"/>
                  </a:lnTo>
                  <a:lnTo>
                    <a:pt x="348411" y="50063"/>
                  </a:lnTo>
                  <a:lnTo>
                    <a:pt x="254" y="43561"/>
                  </a:lnTo>
                  <a:lnTo>
                    <a:pt x="0" y="56261"/>
                  </a:lnTo>
                  <a:lnTo>
                    <a:pt x="348170" y="62763"/>
                  </a:lnTo>
                  <a:lnTo>
                    <a:pt x="360934" y="62763"/>
                  </a:lnTo>
                  <a:lnTo>
                    <a:pt x="414020" y="62763"/>
                  </a:lnTo>
                  <a:lnTo>
                    <a:pt x="424434" y="57785"/>
                  </a:lnTo>
                  <a:close/>
                </a:path>
                <a:path w="5109209" h="94614">
                  <a:moveTo>
                    <a:pt x="1993912" y="50800"/>
                  </a:moveTo>
                  <a:lnTo>
                    <a:pt x="1941322" y="50800"/>
                  </a:lnTo>
                  <a:lnTo>
                    <a:pt x="1928558" y="50800"/>
                  </a:lnTo>
                  <a:lnTo>
                    <a:pt x="1927987" y="82296"/>
                  </a:lnTo>
                  <a:lnTo>
                    <a:pt x="1993912" y="50800"/>
                  </a:lnTo>
                  <a:close/>
                </a:path>
                <a:path w="5109209" h="94614">
                  <a:moveTo>
                    <a:pt x="2004822" y="45593"/>
                  </a:moveTo>
                  <a:lnTo>
                    <a:pt x="1929384" y="6096"/>
                  </a:lnTo>
                  <a:lnTo>
                    <a:pt x="1928799" y="37871"/>
                  </a:lnTo>
                  <a:lnTo>
                    <a:pt x="1580642" y="31369"/>
                  </a:lnTo>
                  <a:lnTo>
                    <a:pt x="1580388" y="44069"/>
                  </a:lnTo>
                  <a:lnTo>
                    <a:pt x="1928558" y="50571"/>
                  </a:lnTo>
                  <a:lnTo>
                    <a:pt x="1941322" y="50571"/>
                  </a:lnTo>
                  <a:lnTo>
                    <a:pt x="1994408" y="50571"/>
                  </a:lnTo>
                  <a:lnTo>
                    <a:pt x="2004822" y="45593"/>
                  </a:lnTo>
                  <a:close/>
                </a:path>
                <a:path w="5109209" h="94614">
                  <a:moveTo>
                    <a:pt x="3516388" y="44704"/>
                  </a:moveTo>
                  <a:lnTo>
                    <a:pt x="3463798" y="44704"/>
                  </a:lnTo>
                  <a:lnTo>
                    <a:pt x="3451034" y="44704"/>
                  </a:lnTo>
                  <a:lnTo>
                    <a:pt x="3450463" y="76200"/>
                  </a:lnTo>
                  <a:lnTo>
                    <a:pt x="3516388" y="44704"/>
                  </a:lnTo>
                  <a:close/>
                </a:path>
                <a:path w="5109209" h="94614">
                  <a:moveTo>
                    <a:pt x="3527298" y="39497"/>
                  </a:moveTo>
                  <a:lnTo>
                    <a:pt x="3451860" y="0"/>
                  </a:lnTo>
                  <a:lnTo>
                    <a:pt x="3451275" y="31775"/>
                  </a:lnTo>
                  <a:lnTo>
                    <a:pt x="3103118" y="25273"/>
                  </a:lnTo>
                  <a:lnTo>
                    <a:pt x="3102864" y="37973"/>
                  </a:lnTo>
                  <a:lnTo>
                    <a:pt x="3451034" y="44475"/>
                  </a:lnTo>
                  <a:lnTo>
                    <a:pt x="3463798" y="44475"/>
                  </a:lnTo>
                  <a:lnTo>
                    <a:pt x="3516884" y="44475"/>
                  </a:lnTo>
                  <a:lnTo>
                    <a:pt x="3527298" y="39497"/>
                  </a:lnTo>
                  <a:close/>
                </a:path>
                <a:path w="5109209" h="94614">
                  <a:moveTo>
                    <a:pt x="5098300" y="55372"/>
                  </a:moveTo>
                  <a:lnTo>
                    <a:pt x="5045710" y="55372"/>
                  </a:lnTo>
                  <a:lnTo>
                    <a:pt x="5032946" y="55372"/>
                  </a:lnTo>
                  <a:lnTo>
                    <a:pt x="5032375" y="86868"/>
                  </a:lnTo>
                  <a:lnTo>
                    <a:pt x="5098300" y="55372"/>
                  </a:lnTo>
                  <a:close/>
                </a:path>
                <a:path w="5109209" h="94614">
                  <a:moveTo>
                    <a:pt x="5109210" y="50165"/>
                  </a:moveTo>
                  <a:lnTo>
                    <a:pt x="5033772" y="10668"/>
                  </a:lnTo>
                  <a:lnTo>
                    <a:pt x="5033188" y="42443"/>
                  </a:lnTo>
                  <a:lnTo>
                    <a:pt x="4685030" y="35941"/>
                  </a:lnTo>
                  <a:lnTo>
                    <a:pt x="4684776" y="48641"/>
                  </a:lnTo>
                  <a:lnTo>
                    <a:pt x="5032946" y="55143"/>
                  </a:lnTo>
                  <a:lnTo>
                    <a:pt x="5045710" y="55143"/>
                  </a:lnTo>
                  <a:lnTo>
                    <a:pt x="5098796" y="55143"/>
                  </a:lnTo>
                  <a:lnTo>
                    <a:pt x="5109210" y="501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85103" y="1597152"/>
              <a:ext cx="542544" cy="291084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957173" y="4911344"/>
            <a:ext cx="1120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Stored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Immutably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00703" y="4911344"/>
            <a:ext cx="336422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Transformation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Recipe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Stored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Ex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–</a:t>
            </a:r>
            <a:r>
              <a:rPr sz="1800" i="1" spc="-5" dirty="0">
                <a:latin typeface="Calibri"/>
                <a:cs typeface="Calibri"/>
              </a:rPr>
              <a:t> Logic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to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print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all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the</a:t>
            </a:r>
            <a:r>
              <a:rPr sz="1800" i="1" spc="-5" dirty="0">
                <a:latin typeface="Calibri"/>
                <a:cs typeface="Calibri"/>
              </a:rPr>
              <a:t> even 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numbers is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col%2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==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316848" y="4911344"/>
            <a:ext cx="1019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Stored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49030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879" y="232613"/>
            <a:ext cx="26638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02020"/>
                </a:solidFill>
              </a:rPr>
              <a:t>5.</a:t>
            </a:r>
            <a:r>
              <a:rPr sz="1800" spc="-5" dirty="0">
                <a:solidFill>
                  <a:srgbClr val="202020"/>
                </a:solidFill>
              </a:rPr>
              <a:t> In-memory</a:t>
            </a:r>
            <a:r>
              <a:rPr sz="1800" spc="-35" dirty="0">
                <a:solidFill>
                  <a:srgbClr val="202020"/>
                </a:solidFill>
              </a:rPr>
              <a:t> </a:t>
            </a:r>
            <a:r>
              <a:rPr sz="1800" spc="-10" dirty="0">
                <a:solidFill>
                  <a:srgbClr val="202020"/>
                </a:solidFill>
              </a:rPr>
              <a:t>Computation: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659383" y="509143"/>
            <a:ext cx="9261475" cy="803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Calibri Light"/>
                <a:cs typeface="Calibri Light"/>
              </a:rPr>
              <a:t>The </a:t>
            </a:r>
            <a:r>
              <a:rPr sz="1700" spc="-10" dirty="0">
                <a:latin typeface="Calibri Light"/>
                <a:cs typeface="Calibri Light"/>
              </a:rPr>
              <a:t>data </a:t>
            </a:r>
            <a:r>
              <a:rPr sz="1700" spc="-5" dirty="0">
                <a:latin typeface="Calibri Light"/>
                <a:cs typeface="Calibri Light"/>
              </a:rPr>
              <a:t>is</a:t>
            </a:r>
            <a:r>
              <a:rPr sz="1700" spc="15" dirty="0">
                <a:latin typeface="Calibri Light"/>
                <a:cs typeface="Calibri Light"/>
              </a:rPr>
              <a:t> </a:t>
            </a:r>
            <a:r>
              <a:rPr sz="1700" spc="-20" dirty="0">
                <a:latin typeface="Calibri Light"/>
                <a:cs typeface="Calibri Light"/>
              </a:rPr>
              <a:t>kept</a:t>
            </a:r>
            <a:r>
              <a:rPr sz="1700" spc="-5" dirty="0">
                <a:latin typeface="Calibri Light"/>
                <a:cs typeface="Calibri Light"/>
              </a:rPr>
              <a:t> in</a:t>
            </a:r>
            <a:r>
              <a:rPr sz="1700" spc="15" dirty="0">
                <a:latin typeface="Calibri Light"/>
                <a:cs typeface="Calibri Light"/>
              </a:rPr>
              <a:t> </a:t>
            </a:r>
            <a:r>
              <a:rPr sz="1700" i="1" dirty="0">
                <a:latin typeface="Calibri Light"/>
                <a:cs typeface="Calibri Light"/>
              </a:rPr>
              <a:t>RAM</a:t>
            </a:r>
            <a:r>
              <a:rPr sz="1700" i="1" spc="-5" dirty="0">
                <a:latin typeface="Calibri Light"/>
                <a:cs typeface="Calibri Light"/>
              </a:rPr>
              <a:t> </a:t>
            </a:r>
            <a:r>
              <a:rPr sz="1700" spc="-10" dirty="0">
                <a:latin typeface="Calibri Light"/>
                <a:cs typeface="Calibri Light"/>
              </a:rPr>
              <a:t>instead</a:t>
            </a:r>
            <a:r>
              <a:rPr sz="1700" spc="5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of</a:t>
            </a:r>
            <a:r>
              <a:rPr sz="1700" spc="10" dirty="0">
                <a:latin typeface="Calibri Light"/>
                <a:cs typeface="Calibri Light"/>
              </a:rPr>
              <a:t> </a:t>
            </a:r>
            <a:r>
              <a:rPr sz="1700" dirty="0">
                <a:latin typeface="Calibri Light"/>
                <a:cs typeface="Calibri Light"/>
              </a:rPr>
              <a:t>disk</a:t>
            </a:r>
            <a:r>
              <a:rPr sz="1700" spc="5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drives</a:t>
            </a:r>
            <a:r>
              <a:rPr sz="1700" spc="10" dirty="0">
                <a:latin typeface="Calibri Light"/>
                <a:cs typeface="Calibri Light"/>
              </a:rPr>
              <a:t> </a:t>
            </a:r>
            <a:r>
              <a:rPr sz="1700" dirty="0">
                <a:latin typeface="Calibri Light"/>
                <a:cs typeface="Calibri Light"/>
              </a:rPr>
              <a:t>and</a:t>
            </a:r>
            <a:r>
              <a:rPr sz="1700" spc="10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is</a:t>
            </a:r>
            <a:r>
              <a:rPr sz="1700" spc="5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processed</a:t>
            </a:r>
            <a:r>
              <a:rPr sz="1700" spc="15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in</a:t>
            </a:r>
            <a:r>
              <a:rPr sz="1700" spc="15" dirty="0">
                <a:latin typeface="Calibri Light"/>
                <a:cs typeface="Calibri Light"/>
              </a:rPr>
              <a:t> </a:t>
            </a:r>
            <a:r>
              <a:rPr sz="1700" spc="-10" dirty="0">
                <a:latin typeface="Calibri Light"/>
                <a:cs typeface="Calibri Light"/>
              </a:rPr>
              <a:t>parallel.</a:t>
            </a:r>
            <a:endParaRPr sz="1700">
              <a:latin typeface="Calibri Light"/>
              <a:cs typeface="Calibri Light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Calibri Light"/>
                <a:cs typeface="Calibri Light"/>
              </a:rPr>
              <a:t>This has</a:t>
            </a:r>
            <a:r>
              <a:rPr sz="1700" spc="15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become </a:t>
            </a:r>
            <a:r>
              <a:rPr sz="1700" dirty="0">
                <a:latin typeface="Calibri Light"/>
                <a:cs typeface="Calibri Light"/>
              </a:rPr>
              <a:t>popular </a:t>
            </a:r>
            <a:r>
              <a:rPr sz="1700" spc="-5" dirty="0">
                <a:latin typeface="Calibri Light"/>
                <a:cs typeface="Calibri Light"/>
              </a:rPr>
              <a:t>because</a:t>
            </a:r>
            <a:r>
              <a:rPr sz="1700" spc="5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it</a:t>
            </a:r>
            <a:r>
              <a:rPr sz="1700" spc="5" dirty="0">
                <a:latin typeface="Calibri Light"/>
                <a:cs typeface="Calibri Light"/>
              </a:rPr>
              <a:t> </a:t>
            </a:r>
            <a:r>
              <a:rPr sz="1700" spc="-10" dirty="0">
                <a:latin typeface="Calibri Light"/>
                <a:cs typeface="Calibri Light"/>
              </a:rPr>
              <a:t>reduces</a:t>
            </a:r>
            <a:r>
              <a:rPr sz="1700" dirty="0">
                <a:latin typeface="Calibri Light"/>
                <a:cs typeface="Calibri Light"/>
              </a:rPr>
              <a:t> the </a:t>
            </a:r>
            <a:r>
              <a:rPr sz="1700" spc="-10" dirty="0">
                <a:latin typeface="Calibri Light"/>
                <a:cs typeface="Calibri Light"/>
              </a:rPr>
              <a:t>cost</a:t>
            </a:r>
            <a:r>
              <a:rPr sz="1700" spc="20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of</a:t>
            </a:r>
            <a:r>
              <a:rPr sz="1700" spc="10" dirty="0">
                <a:latin typeface="Calibri Light"/>
                <a:cs typeface="Calibri Light"/>
              </a:rPr>
              <a:t> </a:t>
            </a:r>
            <a:r>
              <a:rPr sz="1700" spc="-20" dirty="0">
                <a:latin typeface="Calibri Light"/>
                <a:cs typeface="Calibri Light"/>
              </a:rPr>
              <a:t>memory.</a:t>
            </a:r>
            <a:endParaRPr sz="1700">
              <a:latin typeface="Calibri Light"/>
              <a:cs typeface="Calibri Light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700" dirty="0">
                <a:latin typeface="Calibri Light"/>
                <a:cs typeface="Calibri Light"/>
              </a:rPr>
              <a:t>The</a:t>
            </a:r>
            <a:r>
              <a:rPr sz="1700" spc="5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two</a:t>
            </a:r>
            <a:r>
              <a:rPr sz="1700" spc="-10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main</a:t>
            </a:r>
            <a:r>
              <a:rPr sz="1700" spc="20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columns</a:t>
            </a:r>
            <a:r>
              <a:rPr sz="1700" spc="30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of</a:t>
            </a:r>
            <a:r>
              <a:rPr sz="1700" spc="10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in-memory</a:t>
            </a:r>
            <a:r>
              <a:rPr sz="1700" spc="20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computation</a:t>
            </a:r>
            <a:r>
              <a:rPr sz="1700" spc="10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are-RAM</a:t>
            </a:r>
            <a:r>
              <a:rPr sz="1700" spc="10" dirty="0">
                <a:latin typeface="Calibri Light"/>
                <a:cs typeface="Calibri Light"/>
              </a:rPr>
              <a:t> </a:t>
            </a:r>
            <a:r>
              <a:rPr sz="1700" spc="-15" dirty="0">
                <a:latin typeface="Calibri Light"/>
                <a:cs typeface="Calibri Light"/>
              </a:rPr>
              <a:t>storage</a:t>
            </a:r>
            <a:r>
              <a:rPr sz="1700" spc="-10" dirty="0">
                <a:latin typeface="Calibri Light"/>
                <a:cs typeface="Calibri Light"/>
              </a:rPr>
              <a:t> </a:t>
            </a:r>
            <a:r>
              <a:rPr sz="1700" dirty="0">
                <a:latin typeface="Calibri Light"/>
                <a:cs typeface="Calibri Light"/>
              </a:rPr>
              <a:t>and</a:t>
            </a:r>
            <a:r>
              <a:rPr sz="1700" spc="5" dirty="0">
                <a:latin typeface="Calibri Light"/>
                <a:cs typeface="Calibri Light"/>
              </a:rPr>
              <a:t> </a:t>
            </a:r>
            <a:r>
              <a:rPr sz="1700" spc="-10" dirty="0">
                <a:latin typeface="Calibri Light"/>
                <a:cs typeface="Calibri Light"/>
              </a:rPr>
              <a:t>Parallel</a:t>
            </a:r>
            <a:r>
              <a:rPr sz="1700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distributed</a:t>
            </a:r>
            <a:r>
              <a:rPr sz="1700" spc="5" dirty="0">
                <a:latin typeface="Calibri Light"/>
                <a:cs typeface="Calibri Light"/>
              </a:rPr>
              <a:t> </a:t>
            </a:r>
            <a:r>
              <a:rPr sz="1700" spc="-5" dirty="0">
                <a:latin typeface="Calibri Light"/>
                <a:cs typeface="Calibri Light"/>
              </a:rPr>
              <a:t>processing.</a:t>
            </a:r>
            <a:endParaRPr sz="1700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0829" y="1855977"/>
            <a:ext cx="10680700" cy="2384425"/>
            <a:chOff x="290829" y="1855977"/>
            <a:chExt cx="10680700" cy="2384425"/>
          </a:xfrm>
        </p:grpSpPr>
        <p:sp>
          <p:nvSpPr>
            <p:cNvPr id="5" name="object 5"/>
            <p:cNvSpPr/>
            <p:nvPr/>
          </p:nvSpPr>
          <p:spPr>
            <a:xfrm>
              <a:off x="297179" y="1862327"/>
              <a:ext cx="10668000" cy="2371725"/>
            </a:xfrm>
            <a:custGeom>
              <a:avLst/>
              <a:gdLst/>
              <a:ahLst/>
              <a:cxnLst/>
              <a:rect l="l" t="t" r="r" b="b"/>
              <a:pathLst>
                <a:path w="10668000" h="2371725">
                  <a:moveTo>
                    <a:pt x="10668000" y="0"/>
                  </a:moveTo>
                  <a:lnTo>
                    <a:pt x="0" y="0"/>
                  </a:lnTo>
                  <a:lnTo>
                    <a:pt x="0" y="2371344"/>
                  </a:lnTo>
                  <a:lnTo>
                    <a:pt x="10668000" y="2371344"/>
                  </a:lnTo>
                  <a:lnTo>
                    <a:pt x="106680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179" y="1862327"/>
              <a:ext cx="10668000" cy="2371725"/>
            </a:xfrm>
            <a:custGeom>
              <a:avLst/>
              <a:gdLst/>
              <a:ahLst/>
              <a:cxnLst/>
              <a:rect l="l" t="t" r="r" b="b"/>
              <a:pathLst>
                <a:path w="10668000" h="2371725">
                  <a:moveTo>
                    <a:pt x="0" y="2371344"/>
                  </a:moveTo>
                  <a:lnTo>
                    <a:pt x="10668000" y="2371344"/>
                  </a:lnTo>
                  <a:lnTo>
                    <a:pt x="10668000" y="0"/>
                  </a:lnTo>
                  <a:lnTo>
                    <a:pt x="0" y="0"/>
                  </a:lnTo>
                  <a:lnTo>
                    <a:pt x="0" y="2371344"/>
                  </a:lnTo>
                  <a:close/>
                </a:path>
              </a:pathLst>
            </a:custGeom>
            <a:ln w="12192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192" y="2870835"/>
              <a:ext cx="692150" cy="680085"/>
            </a:xfrm>
            <a:custGeom>
              <a:avLst/>
              <a:gdLst/>
              <a:ahLst/>
              <a:cxnLst/>
              <a:rect l="l" t="t" r="r" b="b"/>
              <a:pathLst>
                <a:path w="692150" h="680085">
                  <a:moveTo>
                    <a:pt x="691896" y="0"/>
                  </a:moveTo>
                  <a:lnTo>
                    <a:pt x="664702" y="33658"/>
                  </a:lnTo>
                  <a:lnTo>
                    <a:pt x="590549" y="61150"/>
                  </a:lnTo>
                  <a:lnTo>
                    <a:pt x="539347" y="71712"/>
                  </a:lnTo>
                  <a:lnTo>
                    <a:pt x="480583" y="79688"/>
                  </a:lnTo>
                  <a:lnTo>
                    <a:pt x="415653" y="84729"/>
                  </a:lnTo>
                  <a:lnTo>
                    <a:pt x="345948" y="86487"/>
                  </a:lnTo>
                  <a:lnTo>
                    <a:pt x="276228" y="84729"/>
                  </a:lnTo>
                  <a:lnTo>
                    <a:pt x="211290" y="79688"/>
                  </a:lnTo>
                  <a:lnTo>
                    <a:pt x="152526" y="71712"/>
                  </a:lnTo>
                  <a:lnTo>
                    <a:pt x="101326" y="61150"/>
                  </a:lnTo>
                  <a:lnTo>
                    <a:pt x="59083" y="48349"/>
                  </a:lnTo>
                  <a:lnTo>
                    <a:pt x="7028" y="17426"/>
                  </a:lnTo>
                  <a:lnTo>
                    <a:pt x="0" y="0"/>
                  </a:lnTo>
                  <a:lnTo>
                    <a:pt x="0" y="593598"/>
                  </a:lnTo>
                  <a:lnTo>
                    <a:pt x="27186" y="627256"/>
                  </a:lnTo>
                  <a:lnTo>
                    <a:pt x="101326" y="654748"/>
                  </a:lnTo>
                  <a:lnTo>
                    <a:pt x="152526" y="665310"/>
                  </a:lnTo>
                  <a:lnTo>
                    <a:pt x="211290" y="673286"/>
                  </a:lnTo>
                  <a:lnTo>
                    <a:pt x="276228" y="678327"/>
                  </a:lnTo>
                  <a:lnTo>
                    <a:pt x="345948" y="680085"/>
                  </a:lnTo>
                  <a:lnTo>
                    <a:pt x="415653" y="678327"/>
                  </a:lnTo>
                  <a:lnTo>
                    <a:pt x="480583" y="673286"/>
                  </a:lnTo>
                  <a:lnTo>
                    <a:pt x="539347" y="665310"/>
                  </a:lnTo>
                  <a:lnTo>
                    <a:pt x="590549" y="654748"/>
                  </a:lnTo>
                  <a:lnTo>
                    <a:pt x="632799" y="641947"/>
                  </a:lnTo>
                  <a:lnTo>
                    <a:pt x="684865" y="611024"/>
                  </a:lnTo>
                  <a:lnTo>
                    <a:pt x="691896" y="593598"/>
                  </a:lnTo>
                  <a:lnTo>
                    <a:pt x="69189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192" y="2784347"/>
              <a:ext cx="692150" cy="173355"/>
            </a:xfrm>
            <a:custGeom>
              <a:avLst/>
              <a:gdLst/>
              <a:ahLst/>
              <a:cxnLst/>
              <a:rect l="l" t="t" r="r" b="b"/>
              <a:pathLst>
                <a:path w="692150" h="173355">
                  <a:moveTo>
                    <a:pt x="345948" y="0"/>
                  </a:moveTo>
                  <a:lnTo>
                    <a:pt x="276228" y="1757"/>
                  </a:lnTo>
                  <a:lnTo>
                    <a:pt x="211290" y="6798"/>
                  </a:lnTo>
                  <a:lnTo>
                    <a:pt x="152526" y="14774"/>
                  </a:lnTo>
                  <a:lnTo>
                    <a:pt x="101326" y="25336"/>
                  </a:lnTo>
                  <a:lnTo>
                    <a:pt x="59083" y="38137"/>
                  </a:lnTo>
                  <a:lnTo>
                    <a:pt x="7028" y="69060"/>
                  </a:lnTo>
                  <a:lnTo>
                    <a:pt x="0" y="86487"/>
                  </a:lnTo>
                  <a:lnTo>
                    <a:pt x="7028" y="103913"/>
                  </a:lnTo>
                  <a:lnTo>
                    <a:pt x="59083" y="134836"/>
                  </a:lnTo>
                  <a:lnTo>
                    <a:pt x="101326" y="147637"/>
                  </a:lnTo>
                  <a:lnTo>
                    <a:pt x="152526" y="158199"/>
                  </a:lnTo>
                  <a:lnTo>
                    <a:pt x="211290" y="166175"/>
                  </a:lnTo>
                  <a:lnTo>
                    <a:pt x="276228" y="171216"/>
                  </a:lnTo>
                  <a:lnTo>
                    <a:pt x="345948" y="172974"/>
                  </a:lnTo>
                  <a:lnTo>
                    <a:pt x="415653" y="171216"/>
                  </a:lnTo>
                  <a:lnTo>
                    <a:pt x="480583" y="166175"/>
                  </a:lnTo>
                  <a:lnTo>
                    <a:pt x="539347" y="158199"/>
                  </a:lnTo>
                  <a:lnTo>
                    <a:pt x="590549" y="147637"/>
                  </a:lnTo>
                  <a:lnTo>
                    <a:pt x="632799" y="134836"/>
                  </a:lnTo>
                  <a:lnTo>
                    <a:pt x="684865" y="103913"/>
                  </a:lnTo>
                  <a:lnTo>
                    <a:pt x="691896" y="86487"/>
                  </a:lnTo>
                  <a:lnTo>
                    <a:pt x="684865" y="69060"/>
                  </a:lnTo>
                  <a:lnTo>
                    <a:pt x="632799" y="38137"/>
                  </a:lnTo>
                  <a:lnTo>
                    <a:pt x="590549" y="25336"/>
                  </a:lnTo>
                  <a:lnTo>
                    <a:pt x="539347" y="14774"/>
                  </a:lnTo>
                  <a:lnTo>
                    <a:pt x="480583" y="6798"/>
                  </a:lnTo>
                  <a:lnTo>
                    <a:pt x="415653" y="1757"/>
                  </a:lnTo>
                  <a:lnTo>
                    <a:pt x="345948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192" y="2784347"/>
              <a:ext cx="692150" cy="767080"/>
            </a:xfrm>
            <a:custGeom>
              <a:avLst/>
              <a:gdLst/>
              <a:ahLst/>
              <a:cxnLst/>
              <a:rect l="l" t="t" r="r" b="b"/>
              <a:pathLst>
                <a:path w="692150" h="767079">
                  <a:moveTo>
                    <a:pt x="691896" y="86487"/>
                  </a:moveTo>
                  <a:lnTo>
                    <a:pt x="664702" y="120145"/>
                  </a:lnTo>
                  <a:lnTo>
                    <a:pt x="590549" y="147637"/>
                  </a:lnTo>
                  <a:lnTo>
                    <a:pt x="539347" y="158199"/>
                  </a:lnTo>
                  <a:lnTo>
                    <a:pt x="480583" y="166175"/>
                  </a:lnTo>
                  <a:lnTo>
                    <a:pt x="415653" y="171216"/>
                  </a:lnTo>
                  <a:lnTo>
                    <a:pt x="345948" y="172974"/>
                  </a:lnTo>
                  <a:lnTo>
                    <a:pt x="276228" y="171216"/>
                  </a:lnTo>
                  <a:lnTo>
                    <a:pt x="211290" y="166175"/>
                  </a:lnTo>
                  <a:lnTo>
                    <a:pt x="152526" y="158199"/>
                  </a:lnTo>
                  <a:lnTo>
                    <a:pt x="101326" y="147637"/>
                  </a:lnTo>
                  <a:lnTo>
                    <a:pt x="59083" y="134836"/>
                  </a:lnTo>
                  <a:lnTo>
                    <a:pt x="7028" y="103913"/>
                  </a:lnTo>
                  <a:lnTo>
                    <a:pt x="0" y="86487"/>
                  </a:lnTo>
                  <a:lnTo>
                    <a:pt x="7028" y="69060"/>
                  </a:lnTo>
                  <a:lnTo>
                    <a:pt x="59083" y="38137"/>
                  </a:lnTo>
                  <a:lnTo>
                    <a:pt x="101326" y="25336"/>
                  </a:lnTo>
                  <a:lnTo>
                    <a:pt x="152526" y="14774"/>
                  </a:lnTo>
                  <a:lnTo>
                    <a:pt x="211290" y="6798"/>
                  </a:lnTo>
                  <a:lnTo>
                    <a:pt x="276228" y="1757"/>
                  </a:lnTo>
                  <a:lnTo>
                    <a:pt x="345948" y="0"/>
                  </a:lnTo>
                  <a:lnTo>
                    <a:pt x="415653" y="1757"/>
                  </a:lnTo>
                  <a:lnTo>
                    <a:pt x="480583" y="6798"/>
                  </a:lnTo>
                  <a:lnTo>
                    <a:pt x="539347" y="14774"/>
                  </a:lnTo>
                  <a:lnTo>
                    <a:pt x="590549" y="25336"/>
                  </a:lnTo>
                  <a:lnTo>
                    <a:pt x="632799" y="38137"/>
                  </a:lnTo>
                  <a:lnTo>
                    <a:pt x="684865" y="69060"/>
                  </a:lnTo>
                  <a:lnTo>
                    <a:pt x="691896" y="86487"/>
                  </a:lnTo>
                  <a:close/>
                </a:path>
                <a:path w="692150" h="767079">
                  <a:moveTo>
                    <a:pt x="691896" y="86487"/>
                  </a:moveTo>
                  <a:lnTo>
                    <a:pt x="691896" y="680085"/>
                  </a:lnTo>
                  <a:lnTo>
                    <a:pt x="684865" y="697511"/>
                  </a:lnTo>
                  <a:lnTo>
                    <a:pt x="632799" y="728434"/>
                  </a:lnTo>
                  <a:lnTo>
                    <a:pt x="590549" y="741235"/>
                  </a:lnTo>
                  <a:lnTo>
                    <a:pt x="539347" y="751797"/>
                  </a:lnTo>
                  <a:lnTo>
                    <a:pt x="480583" y="759773"/>
                  </a:lnTo>
                  <a:lnTo>
                    <a:pt x="415653" y="764814"/>
                  </a:lnTo>
                  <a:lnTo>
                    <a:pt x="345948" y="766572"/>
                  </a:lnTo>
                  <a:lnTo>
                    <a:pt x="276228" y="764814"/>
                  </a:lnTo>
                  <a:lnTo>
                    <a:pt x="211290" y="759773"/>
                  </a:lnTo>
                  <a:lnTo>
                    <a:pt x="152526" y="751797"/>
                  </a:lnTo>
                  <a:lnTo>
                    <a:pt x="101326" y="741235"/>
                  </a:lnTo>
                  <a:lnTo>
                    <a:pt x="59083" y="728434"/>
                  </a:lnTo>
                  <a:lnTo>
                    <a:pt x="7028" y="697511"/>
                  </a:lnTo>
                  <a:lnTo>
                    <a:pt x="0" y="680085"/>
                  </a:lnTo>
                  <a:lnTo>
                    <a:pt x="0" y="86487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00074" y="3046221"/>
            <a:ext cx="451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DISK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48483" y="2747772"/>
            <a:ext cx="3374390" cy="840105"/>
            <a:chOff x="2348483" y="2747772"/>
            <a:chExt cx="3374390" cy="84010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8483" y="2747772"/>
              <a:ext cx="1033271" cy="8397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41876" y="2961131"/>
              <a:ext cx="1374775" cy="486409"/>
            </a:xfrm>
            <a:custGeom>
              <a:avLst/>
              <a:gdLst/>
              <a:ahLst/>
              <a:cxnLst/>
              <a:rect l="l" t="t" r="r" b="b"/>
              <a:pathLst>
                <a:path w="1374775" h="486410">
                  <a:moveTo>
                    <a:pt x="1293622" y="0"/>
                  </a:moveTo>
                  <a:lnTo>
                    <a:pt x="81025" y="0"/>
                  </a:lnTo>
                  <a:lnTo>
                    <a:pt x="49506" y="6373"/>
                  </a:lnTo>
                  <a:lnTo>
                    <a:pt x="23749" y="23749"/>
                  </a:lnTo>
                  <a:lnTo>
                    <a:pt x="6373" y="49506"/>
                  </a:lnTo>
                  <a:lnTo>
                    <a:pt x="0" y="81025"/>
                  </a:lnTo>
                  <a:lnTo>
                    <a:pt x="0" y="405129"/>
                  </a:lnTo>
                  <a:lnTo>
                    <a:pt x="6373" y="436649"/>
                  </a:lnTo>
                  <a:lnTo>
                    <a:pt x="23749" y="462406"/>
                  </a:lnTo>
                  <a:lnTo>
                    <a:pt x="49506" y="479782"/>
                  </a:lnTo>
                  <a:lnTo>
                    <a:pt x="81025" y="486155"/>
                  </a:lnTo>
                  <a:lnTo>
                    <a:pt x="1293622" y="486155"/>
                  </a:lnTo>
                  <a:lnTo>
                    <a:pt x="1325141" y="479782"/>
                  </a:lnTo>
                  <a:lnTo>
                    <a:pt x="1350899" y="462406"/>
                  </a:lnTo>
                  <a:lnTo>
                    <a:pt x="1368274" y="436649"/>
                  </a:lnTo>
                  <a:lnTo>
                    <a:pt x="1374648" y="405129"/>
                  </a:lnTo>
                  <a:lnTo>
                    <a:pt x="1374648" y="81025"/>
                  </a:lnTo>
                  <a:lnTo>
                    <a:pt x="1368274" y="49506"/>
                  </a:lnTo>
                  <a:lnTo>
                    <a:pt x="1350899" y="23748"/>
                  </a:lnTo>
                  <a:lnTo>
                    <a:pt x="1325141" y="6373"/>
                  </a:lnTo>
                  <a:lnTo>
                    <a:pt x="129362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41876" y="2961131"/>
              <a:ext cx="1374775" cy="486409"/>
            </a:xfrm>
            <a:custGeom>
              <a:avLst/>
              <a:gdLst/>
              <a:ahLst/>
              <a:cxnLst/>
              <a:rect l="l" t="t" r="r" b="b"/>
              <a:pathLst>
                <a:path w="1374775" h="486410">
                  <a:moveTo>
                    <a:pt x="0" y="81025"/>
                  </a:moveTo>
                  <a:lnTo>
                    <a:pt x="6373" y="49506"/>
                  </a:lnTo>
                  <a:lnTo>
                    <a:pt x="23749" y="23749"/>
                  </a:lnTo>
                  <a:lnTo>
                    <a:pt x="49506" y="6373"/>
                  </a:lnTo>
                  <a:lnTo>
                    <a:pt x="81025" y="0"/>
                  </a:lnTo>
                  <a:lnTo>
                    <a:pt x="1293622" y="0"/>
                  </a:lnTo>
                  <a:lnTo>
                    <a:pt x="1325141" y="6373"/>
                  </a:lnTo>
                  <a:lnTo>
                    <a:pt x="1350899" y="23748"/>
                  </a:lnTo>
                  <a:lnTo>
                    <a:pt x="1368274" y="49506"/>
                  </a:lnTo>
                  <a:lnTo>
                    <a:pt x="1374648" y="81025"/>
                  </a:lnTo>
                  <a:lnTo>
                    <a:pt x="1374648" y="405129"/>
                  </a:lnTo>
                  <a:lnTo>
                    <a:pt x="1368274" y="436649"/>
                  </a:lnTo>
                  <a:lnTo>
                    <a:pt x="1350899" y="462406"/>
                  </a:lnTo>
                  <a:lnTo>
                    <a:pt x="1325141" y="479782"/>
                  </a:lnTo>
                  <a:lnTo>
                    <a:pt x="1293622" y="486155"/>
                  </a:lnTo>
                  <a:lnTo>
                    <a:pt x="81025" y="486155"/>
                  </a:lnTo>
                  <a:lnTo>
                    <a:pt x="49506" y="479782"/>
                  </a:lnTo>
                  <a:lnTo>
                    <a:pt x="23749" y="462406"/>
                  </a:lnTo>
                  <a:lnTo>
                    <a:pt x="6373" y="436649"/>
                  </a:lnTo>
                  <a:lnTo>
                    <a:pt x="0" y="405129"/>
                  </a:lnTo>
                  <a:lnTo>
                    <a:pt x="0" y="8102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475734" y="3040126"/>
            <a:ext cx="1118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Operation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330696" y="2747772"/>
            <a:ext cx="2960370" cy="840105"/>
            <a:chOff x="6330696" y="2747772"/>
            <a:chExt cx="2960370" cy="840105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30696" y="2747772"/>
              <a:ext cx="1033272" cy="8397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879080" y="2965704"/>
              <a:ext cx="1405255" cy="486409"/>
            </a:xfrm>
            <a:custGeom>
              <a:avLst/>
              <a:gdLst/>
              <a:ahLst/>
              <a:cxnLst/>
              <a:rect l="l" t="t" r="r" b="b"/>
              <a:pathLst>
                <a:path w="1405254" h="486410">
                  <a:moveTo>
                    <a:pt x="1324102" y="0"/>
                  </a:moveTo>
                  <a:lnTo>
                    <a:pt x="81025" y="0"/>
                  </a:lnTo>
                  <a:lnTo>
                    <a:pt x="49506" y="6373"/>
                  </a:lnTo>
                  <a:lnTo>
                    <a:pt x="23749" y="23749"/>
                  </a:lnTo>
                  <a:lnTo>
                    <a:pt x="6373" y="49506"/>
                  </a:lnTo>
                  <a:lnTo>
                    <a:pt x="0" y="81025"/>
                  </a:lnTo>
                  <a:lnTo>
                    <a:pt x="0" y="405130"/>
                  </a:lnTo>
                  <a:lnTo>
                    <a:pt x="6373" y="436649"/>
                  </a:lnTo>
                  <a:lnTo>
                    <a:pt x="23749" y="462407"/>
                  </a:lnTo>
                  <a:lnTo>
                    <a:pt x="49506" y="479782"/>
                  </a:lnTo>
                  <a:lnTo>
                    <a:pt x="81025" y="486156"/>
                  </a:lnTo>
                  <a:lnTo>
                    <a:pt x="1324102" y="486156"/>
                  </a:lnTo>
                  <a:lnTo>
                    <a:pt x="1355621" y="479782"/>
                  </a:lnTo>
                  <a:lnTo>
                    <a:pt x="1381378" y="462407"/>
                  </a:lnTo>
                  <a:lnTo>
                    <a:pt x="1398754" y="436649"/>
                  </a:lnTo>
                  <a:lnTo>
                    <a:pt x="1405127" y="405130"/>
                  </a:lnTo>
                  <a:lnTo>
                    <a:pt x="1405127" y="81025"/>
                  </a:lnTo>
                  <a:lnTo>
                    <a:pt x="1398754" y="49506"/>
                  </a:lnTo>
                  <a:lnTo>
                    <a:pt x="1381378" y="23749"/>
                  </a:lnTo>
                  <a:lnTo>
                    <a:pt x="1355621" y="6373"/>
                  </a:lnTo>
                  <a:lnTo>
                    <a:pt x="132410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79080" y="2965704"/>
              <a:ext cx="1405255" cy="486409"/>
            </a:xfrm>
            <a:custGeom>
              <a:avLst/>
              <a:gdLst/>
              <a:ahLst/>
              <a:cxnLst/>
              <a:rect l="l" t="t" r="r" b="b"/>
              <a:pathLst>
                <a:path w="1405254" h="486410">
                  <a:moveTo>
                    <a:pt x="0" y="81025"/>
                  </a:moveTo>
                  <a:lnTo>
                    <a:pt x="6373" y="49506"/>
                  </a:lnTo>
                  <a:lnTo>
                    <a:pt x="23749" y="23749"/>
                  </a:lnTo>
                  <a:lnTo>
                    <a:pt x="49506" y="6373"/>
                  </a:lnTo>
                  <a:lnTo>
                    <a:pt x="81025" y="0"/>
                  </a:lnTo>
                  <a:lnTo>
                    <a:pt x="1324102" y="0"/>
                  </a:lnTo>
                  <a:lnTo>
                    <a:pt x="1355621" y="6373"/>
                  </a:lnTo>
                  <a:lnTo>
                    <a:pt x="1381378" y="23749"/>
                  </a:lnTo>
                  <a:lnTo>
                    <a:pt x="1398754" y="49506"/>
                  </a:lnTo>
                  <a:lnTo>
                    <a:pt x="1405127" y="81025"/>
                  </a:lnTo>
                  <a:lnTo>
                    <a:pt x="1405127" y="405130"/>
                  </a:lnTo>
                  <a:lnTo>
                    <a:pt x="1398754" y="436649"/>
                  </a:lnTo>
                  <a:lnTo>
                    <a:pt x="1381378" y="462407"/>
                  </a:lnTo>
                  <a:lnTo>
                    <a:pt x="1355621" y="479782"/>
                  </a:lnTo>
                  <a:lnTo>
                    <a:pt x="1324102" y="486156"/>
                  </a:lnTo>
                  <a:lnTo>
                    <a:pt x="81025" y="486156"/>
                  </a:lnTo>
                  <a:lnTo>
                    <a:pt x="49506" y="479782"/>
                  </a:lnTo>
                  <a:lnTo>
                    <a:pt x="23749" y="462407"/>
                  </a:lnTo>
                  <a:lnTo>
                    <a:pt x="6373" y="436649"/>
                  </a:lnTo>
                  <a:lnTo>
                    <a:pt x="0" y="405130"/>
                  </a:lnTo>
                  <a:lnTo>
                    <a:pt x="0" y="8102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008366" y="3044697"/>
            <a:ext cx="1160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Operation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695067" y="3676269"/>
            <a:ext cx="464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RAM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05548" y="3676269"/>
            <a:ext cx="464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RAM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114533" y="2777998"/>
            <a:ext cx="704850" cy="779780"/>
            <a:chOff x="10114533" y="2777998"/>
            <a:chExt cx="704850" cy="779780"/>
          </a:xfrm>
        </p:grpSpPr>
        <p:sp>
          <p:nvSpPr>
            <p:cNvPr id="24" name="object 24"/>
            <p:cNvSpPr/>
            <p:nvPr/>
          </p:nvSpPr>
          <p:spPr>
            <a:xfrm>
              <a:off x="10120883" y="2870835"/>
              <a:ext cx="692150" cy="680085"/>
            </a:xfrm>
            <a:custGeom>
              <a:avLst/>
              <a:gdLst/>
              <a:ahLst/>
              <a:cxnLst/>
              <a:rect l="l" t="t" r="r" b="b"/>
              <a:pathLst>
                <a:path w="692150" h="680085">
                  <a:moveTo>
                    <a:pt x="691896" y="0"/>
                  </a:moveTo>
                  <a:lnTo>
                    <a:pt x="664702" y="33658"/>
                  </a:lnTo>
                  <a:lnTo>
                    <a:pt x="590550" y="61150"/>
                  </a:lnTo>
                  <a:lnTo>
                    <a:pt x="539347" y="71712"/>
                  </a:lnTo>
                  <a:lnTo>
                    <a:pt x="480583" y="79688"/>
                  </a:lnTo>
                  <a:lnTo>
                    <a:pt x="415653" y="84729"/>
                  </a:lnTo>
                  <a:lnTo>
                    <a:pt x="345948" y="86487"/>
                  </a:lnTo>
                  <a:lnTo>
                    <a:pt x="276242" y="84729"/>
                  </a:lnTo>
                  <a:lnTo>
                    <a:pt x="211312" y="79688"/>
                  </a:lnTo>
                  <a:lnTo>
                    <a:pt x="152548" y="71712"/>
                  </a:lnTo>
                  <a:lnTo>
                    <a:pt x="101346" y="61150"/>
                  </a:lnTo>
                  <a:lnTo>
                    <a:pt x="59096" y="48349"/>
                  </a:lnTo>
                  <a:lnTo>
                    <a:pt x="7030" y="17426"/>
                  </a:lnTo>
                  <a:lnTo>
                    <a:pt x="0" y="0"/>
                  </a:lnTo>
                  <a:lnTo>
                    <a:pt x="0" y="593598"/>
                  </a:lnTo>
                  <a:lnTo>
                    <a:pt x="27193" y="627256"/>
                  </a:lnTo>
                  <a:lnTo>
                    <a:pt x="101346" y="654748"/>
                  </a:lnTo>
                  <a:lnTo>
                    <a:pt x="152548" y="665310"/>
                  </a:lnTo>
                  <a:lnTo>
                    <a:pt x="211312" y="673286"/>
                  </a:lnTo>
                  <a:lnTo>
                    <a:pt x="276242" y="678327"/>
                  </a:lnTo>
                  <a:lnTo>
                    <a:pt x="345948" y="680085"/>
                  </a:lnTo>
                  <a:lnTo>
                    <a:pt x="415653" y="678327"/>
                  </a:lnTo>
                  <a:lnTo>
                    <a:pt x="480583" y="673286"/>
                  </a:lnTo>
                  <a:lnTo>
                    <a:pt x="539347" y="665310"/>
                  </a:lnTo>
                  <a:lnTo>
                    <a:pt x="590550" y="654748"/>
                  </a:lnTo>
                  <a:lnTo>
                    <a:pt x="632799" y="641947"/>
                  </a:lnTo>
                  <a:lnTo>
                    <a:pt x="684865" y="611024"/>
                  </a:lnTo>
                  <a:lnTo>
                    <a:pt x="691896" y="593598"/>
                  </a:lnTo>
                  <a:lnTo>
                    <a:pt x="69189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120883" y="2784348"/>
              <a:ext cx="692150" cy="173355"/>
            </a:xfrm>
            <a:custGeom>
              <a:avLst/>
              <a:gdLst/>
              <a:ahLst/>
              <a:cxnLst/>
              <a:rect l="l" t="t" r="r" b="b"/>
              <a:pathLst>
                <a:path w="692150" h="173355">
                  <a:moveTo>
                    <a:pt x="345948" y="0"/>
                  </a:moveTo>
                  <a:lnTo>
                    <a:pt x="276242" y="1757"/>
                  </a:lnTo>
                  <a:lnTo>
                    <a:pt x="211312" y="6798"/>
                  </a:lnTo>
                  <a:lnTo>
                    <a:pt x="152548" y="14774"/>
                  </a:lnTo>
                  <a:lnTo>
                    <a:pt x="101346" y="25336"/>
                  </a:lnTo>
                  <a:lnTo>
                    <a:pt x="59096" y="38137"/>
                  </a:lnTo>
                  <a:lnTo>
                    <a:pt x="7030" y="69060"/>
                  </a:lnTo>
                  <a:lnTo>
                    <a:pt x="0" y="86487"/>
                  </a:lnTo>
                  <a:lnTo>
                    <a:pt x="7030" y="103913"/>
                  </a:lnTo>
                  <a:lnTo>
                    <a:pt x="59096" y="134836"/>
                  </a:lnTo>
                  <a:lnTo>
                    <a:pt x="101346" y="147637"/>
                  </a:lnTo>
                  <a:lnTo>
                    <a:pt x="152548" y="158199"/>
                  </a:lnTo>
                  <a:lnTo>
                    <a:pt x="211312" y="166175"/>
                  </a:lnTo>
                  <a:lnTo>
                    <a:pt x="276242" y="171216"/>
                  </a:lnTo>
                  <a:lnTo>
                    <a:pt x="345948" y="172974"/>
                  </a:lnTo>
                  <a:lnTo>
                    <a:pt x="415653" y="171216"/>
                  </a:lnTo>
                  <a:lnTo>
                    <a:pt x="480583" y="166175"/>
                  </a:lnTo>
                  <a:lnTo>
                    <a:pt x="539347" y="158199"/>
                  </a:lnTo>
                  <a:lnTo>
                    <a:pt x="590550" y="147637"/>
                  </a:lnTo>
                  <a:lnTo>
                    <a:pt x="632799" y="134836"/>
                  </a:lnTo>
                  <a:lnTo>
                    <a:pt x="684865" y="103913"/>
                  </a:lnTo>
                  <a:lnTo>
                    <a:pt x="691896" y="86487"/>
                  </a:lnTo>
                  <a:lnTo>
                    <a:pt x="684865" y="69060"/>
                  </a:lnTo>
                  <a:lnTo>
                    <a:pt x="632799" y="38137"/>
                  </a:lnTo>
                  <a:lnTo>
                    <a:pt x="590550" y="25336"/>
                  </a:lnTo>
                  <a:lnTo>
                    <a:pt x="539347" y="14774"/>
                  </a:lnTo>
                  <a:lnTo>
                    <a:pt x="480583" y="6798"/>
                  </a:lnTo>
                  <a:lnTo>
                    <a:pt x="415653" y="1757"/>
                  </a:lnTo>
                  <a:lnTo>
                    <a:pt x="345948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120883" y="2784348"/>
              <a:ext cx="692150" cy="767080"/>
            </a:xfrm>
            <a:custGeom>
              <a:avLst/>
              <a:gdLst/>
              <a:ahLst/>
              <a:cxnLst/>
              <a:rect l="l" t="t" r="r" b="b"/>
              <a:pathLst>
                <a:path w="692150" h="767079">
                  <a:moveTo>
                    <a:pt x="691896" y="86487"/>
                  </a:moveTo>
                  <a:lnTo>
                    <a:pt x="664702" y="120145"/>
                  </a:lnTo>
                  <a:lnTo>
                    <a:pt x="590550" y="147637"/>
                  </a:lnTo>
                  <a:lnTo>
                    <a:pt x="539347" y="158199"/>
                  </a:lnTo>
                  <a:lnTo>
                    <a:pt x="480583" y="166175"/>
                  </a:lnTo>
                  <a:lnTo>
                    <a:pt x="415653" y="171216"/>
                  </a:lnTo>
                  <a:lnTo>
                    <a:pt x="345948" y="172974"/>
                  </a:lnTo>
                  <a:lnTo>
                    <a:pt x="276242" y="171216"/>
                  </a:lnTo>
                  <a:lnTo>
                    <a:pt x="211312" y="166175"/>
                  </a:lnTo>
                  <a:lnTo>
                    <a:pt x="152548" y="158199"/>
                  </a:lnTo>
                  <a:lnTo>
                    <a:pt x="101346" y="147637"/>
                  </a:lnTo>
                  <a:lnTo>
                    <a:pt x="59096" y="134836"/>
                  </a:lnTo>
                  <a:lnTo>
                    <a:pt x="7030" y="103913"/>
                  </a:lnTo>
                  <a:lnTo>
                    <a:pt x="0" y="86487"/>
                  </a:lnTo>
                  <a:lnTo>
                    <a:pt x="7030" y="69060"/>
                  </a:lnTo>
                  <a:lnTo>
                    <a:pt x="59096" y="38137"/>
                  </a:lnTo>
                  <a:lnTo>
                    <a:pt x="101346" y="25336"/>
                  </a:lnTo>
                  <a:lnTo>
                    <a:pt x="152548" y="14774"/>
                  </a:lnTo>
                  <a:lnTo>
                    <a:pt x="211312" y="6798"/>
                  </a:lnTo>
                  <a:lnTo>
                    <a:pt x="276242" y="1757"/>
                  </a:lnTo>
                  <a:lnTo>
                    <a:pt x="345948" y="0"/>
                  </a:lnTo>
                  <a:lnTo>
                    <a:pt x="415653" y="1757"/>
                  </a:lnTo>
                  <a:lnTo>
                    <a:pt x="480583" y="6798"/>
                  </a:lnTo>
                  <a:lnTo>
                    <a:pt x="539347" y="14774"/>
                  </a:lnTo>
                  <a:lnTo>
                    <a:pt x="590550" y="25336"/>
                  </a:lnTo>
                  <a:lnTo>
                    <a:pt x="632799" y="38137"/>
                  </a:lnTo>
                  <a:lnTo>
                    <a:pt x="684865" y="69060"/>
                  </a:lnTo>
                  <a:lnTo>
                    <a:pt x="691896" y="86487"/>
                  </a:lnTo>
                  <a:close/>
                </a:path>
                <a:path w="692150" h="767079">
                  <a:moveTo>
                    <a:pt x="691896" y="86487"/>
                  </a:moveTo>
                  <a:lnTo>
                    <a:pt x="691896" y="680085"/>
                  </a:lnTo>
                  <a:lnTo>
                    <a:pt x="684865" y="697511"/>
                  </a:lnTo>
                  <a:lnTo>
                    <a:pt x="632799" y="728434"/>
                  </a:lnTo>
                  <a:lnTo>
                    <a:pt x="590550" y="741235"/>
                  </a:lnTo>
                  <a:lnTo>
                    <a:pt x="539347" y="751797"/>
                  </a:lnTo>
                  <a:lnTo>
                    <a:pt x="480583" y="759773"/>
                  </a:lnTo>
                  <a:lnTo>
                    <a:pt x="415653" y="764814"/>
                  </a:lnTo>
                  <a:lnTo>
                    <a:pt x="345948" y="766572"/>
                  </a:lnTo>
                  <a:lnTo>
                    <a:pt x="276242" y="764814"/>
                  </a:lnTo>
                  <a:lnTo>
                    <a:pt x="211312" y="759773"/>
                  </a:lnTo>
                  <a:lnTo>
                    <a:pt x="152548" y="751797"/>
                  </a:lnTo>
                  <a:lnTo>
                    <a:pt x="101346" y="741235"/>
                  </a:lnTo>
                  <a:lnTo>
                    <a:pt x="59096" y="728434"/>
                  </a:lnTo>
                  <a:lnTo>
                    <a:pt x="7030" y="697511"/>
                  </a:lnTo>
                  <a:lnTo>
                    <a:pt x="0" y="680085"/>
                  </a:lnTo>
                  <a:lnTo>
                    <a:pt x="0" y="86487"/>
                  </a:lnTo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247121" y="3046221"/>
            <a:ext cx="451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DISK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81734" y="3117341"/>
            <a:ext cx="8290559" cy="127000"/>
          </a:xfrm>
          <a:custGeom>
            <a:avLst/>
            <a:gdLst/>
            <a:ahLst/>
            <a:cxnLst/>
            <a:rect l="l" t="t" r="r" b="b"/>
            <a:pathLst>
              <a:path w="8290559" h="127000">
                <a:moveTo>
                  <a:pt x="403606" y="42672"/>
                </a:moveTo>
                <a:lnTo>
                  <a:pt x="383794" y="32766"/>
                </a:lnTo>
                <a:lnTo>
                  <a:pt x="327406" y="4572"/>
                </a:lnTo>
                <a:lnTo>
                  <a:pt x="327406" y="32766"/>
                </a:lnTo>
                <a:lnTo>
                  <a:pt x="0" y="32766"/>
                </a:lnTo>
                <a:lnTo>
                  <a:pt x="0" y="52578"/>
                </a:lnTo>
                <a:lnTo>
                  <a:pt x="327406" y="52578"/>
                </a:lnTo>
                <a:lnTo>
                  <a:pt x="327406" y="80772"/>
                </a:lnTo>
                <a:lnTo>
                  <a:pt x="383781" y="52578"/>
                </a:lnTo>
                <a:lnTo>
                  <a:pt x="403606" y="42672"/>
                </a:lnTo>
                <a:close/>
              </a:path>
              <a:path w="8290559" h="127000">
                <a:moveTo>
                  <a:pt x="2343658" y="50292"/>
                </a:moveTo>
                <a:lnTo>
                  <a:pt x="2323833" y="40386"/>
                </a:lnTo>
                <a:lnTo>
                  <a:pt x="2267458" y="12192"/>
                </a:lnTo>
                <a:lnTo>
                  <a:pt x="2267458" y="40386"/>
                </a:lnTo>
                <a:lnTo>
                  <a:pt x="1940052" y="40386"/>
                </a:lnTo>
                <a:lnTo>
                  <a:pt x="1940052" y="60198"/>
                </a:lnTo>
                <a:lnTo>
                  <a:pt x="2267458" y="60198"/>
                </a:lnTo>
                <a:lnTo>
                  <a:pt x="2267458" y="88392"/>
                </a:lnTo>
                <a:lnTo>
                  <a:pt x="2323846" y="60198"/>
                </a:lnTo>
                <a:lnTo>
                  <a:pt x="2343658" y="50292"/>
                </a:lnTo>
                <a:close/>
              </a:path>
              <a:path w="8290559" h="127000">
                <a:moveTo>
                  <a:pt x="4501642" y="71628"/>
                </a:moveTo>
                <a:lnTo>
                  <a:pt x="4481817" y="61722"/>
                </a:lnTo>
                <a:lnTo>
                  <a:pt x="4425442" y="33528"/>
                </a:lnTo>
                <a:lnTo>
                  <a:pt x="4425442" y="61722"/>
                </a:lnTo>
                <a:lnTo>
                  <a:pt x="4098036" y="61722"/>
                </a:lnTo>
                <a:lnTo>
                  <a:pt x="4098036" y="81534"/>
                </a:lnTo>
                <a:lnTo>
                  <a:pt x="4425442" y="81534"/>
                </a:lnTo>
                <a:lnTo>
                  <a:pt x="4425442" y="109728"/>
                </a:lnTo>
                <a:lnTo>
                  <a:pt x="4481830" y="81534"/>
                </a:lnTo>
                <a:lnTo>
                  <a:pt x="4501642" y="71628"/>
                </a:lnTo>
                <a:close/>
              </a:path>
              <a:path w="8290559" h="127000">
                <a:moveTo>
                  <a:pt x="6136894" y="88392"/>
                </a:moveTo>
                <a:lnTo>
                  <a:pt x="6117069" y="78486"/>
                </a:lnTo>
                <a:lnTo>
                  <a:pt x="6060694" y="50292"/>
                </a:lnTo>
                <a:lnTo>
                  <a:pt x="6060694" y="78486"/>
                </a:lnTo>
                <a:lnTo>
                  <a:pt x="5733288" y="78486"/>
                </a:lnTo>
                <a:lnTo>
                  <a:pt x="5733288" y="98298"/>
                </a:lnTo>
                <a:lnTo>
                  <a:pt x="6060694" y="98298"/>
                </a:lnTo>
                <a:lnTo>
                  <a:pt x="6060694" y="126492"/>
                </a:lnTo>
                <a:lnTo>
                  <a:pt x="6117082" y="98298"/>
                </a:lnTo>
                <a:lnTo>
                  <a:pt x="6136894" y="88392"/>
                </a:lnTo>
                <a:close/>
              </a:path>
              <a:path w="8290559" h="127000">
                <a:moveTo>
                  <a:pt x="8290306" y="38100"/>
                </a:moveTo>
                <a:lnTo>
                  <a:pt x="8270494" y="28194"/>
                </a:lnTo>
                <a:lnTo>
                  <a:pt x="8214106" y="0"/>
                </a:lnTo>
                <a:lnTo>
                  <a:pt x="8214106" y="28194"/>
                </a:lnTo>
                <a:lnTo>
                  <a:pt x="7886700" y="28194"/>
                </a:lnTo>
                <a:lnTo>
                  <a:pt x="7886700" y="48006"/>
                </a:lnTo>
                <a:lnTo>
                  <a:pt x="8214106" y="48006"/>
                </a:lnTo>
                <a:lnTo>
                  <a:pt x="8214106" y="76200"/>
                </a:lnTo>
                <a:lnTo>
                  <a:pt x="8270494" y="48006"/>
                </a:lnTo>
                <a:lnTo>
                  <a:pt x="8290306" y="381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45701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420" y="416178"/>
            <a:ext cx="10670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02020"/>
                </a:solidFill>
                <a:latin typeface="Calibri"/>
                <a:cs typeface="Calibri"/>
              </a:rPr>
              <a:t>6.</a:t>
            </a:r>
            <a:r>
              <a:rPr sz="1800" b="1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02020"/>
                </a:solidFill>
                <a:latin typeface="Calibri"/>
                <a:cs typeface="Calibri"/>
              </a:rPr>
              <a:t>Structured</a:t>
            </a:r>
            <a:r>
              <a:rPr sz="1800" b="1" spc="-4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02020"/>
                </a:solidFill>
                <a:latin typeface="Calibri"/>
                <a:cs typeface="Calibri"/>
              </a:rPr>
              <a:t>or</a:t>
            </a:r>
            <a:r>
              <a:rPr sz="1800" b="1" spc="-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02020"/>
                </a:solidFill>
                <a:latin typeface="Calibri"/>
                <a:cs typeface="Calibri"/>
              </a:rPr>
              <a:t>Semi-structured</a:t>
            </a:r>
            <a:r>
              <a:rPr sz="1800" b="1" spc="-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02020"/>
                </a:solidFill>
                <a:latin typeface="Calibri"/>
                <a:cs typeface="Calibri"/>
              </a:rPr>
              <a:t>Data:</a:t>
            </a:r>
            <a:endParaRPr sz="1800">
              <a:latin typeface="Calibri"/>
              <a:cs typeface="Calibri"/>
            </a:endParaRPr>
          </a:p>
          <a:p>
            <a:pPr marL="483870">
              <a:lnSpc>
                <a:spcPct val="100000"/>
              </a:lnSpc>
            </a:pP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Along</a:t>
            </a:r>
            <a:r>
              <a:rPr sz="18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with</a:t>
            </a:r>
            <a:r>
              <a:rPr sz="18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structured</a:t>
            </a:r>
            <a:r>
              <a:rPr sz="1800" spc="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data,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RDD</a:t>
            </a:r>
            <a:r>
              <a:rPr sz="1800" spc="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can</a:t>
            </a:r>
            <a:r>
              <a:rPr sz="1800" spc="2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also</a:t>
            </a:r>
            <a:r>
              <a:rPr sz="1800" spc="-5" dirty="0">
                <a:solidFill>
                  <a:srgbClr val="202020"/>
                </a:solidFill>
                <a:latin typeface="Calibri"/>
                <a:cs typeface="Calibri"/>
              </a:rPr>
              <a:t> be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used</a:t>
            </a:r>
            <a:r>
              <a:rPr sz="1800" spc="1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for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semi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 structured</a:t>
            </a:r>
            <a:r>
              <a:rPr sz="1800" spc="3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data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02020"/>
                </a:solidFill>
                <a:latin typeface="Calibri"/>
                <a:cs typeface="Calibri"/>
              </a:rPr>
              <a:t>like</a:t>
            </a:r>
            <a:r>
              <a:rPr sz="18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text,</a:t>
            </a:r>
            <a:r>
              <a:rPr sz="1800" spc="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media </a:t>
            </a:r>
            <a:r>
              <a:rPr sz="1800" spc="-10" dirty="0">
                <a:solidFill>
                  <a:srgbClr val="202020"/>
                </a:solidFill>
                <a:latin typeface="Calibri"/>
                <a:cs typeface="Calibri"/>
              </a:rPr>
              <a:t>streaming</a:t>
            </a:r>
            <a:r>
              <a:rPr sz="1800" spc="15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data</a:t>
            </a:r>
            <a:r>
              <a:rPr sz="1800" dirty="0">
                <a:solidFill>
                  <a:srgbClr val="20202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202020"/>
                </a:solidFill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81479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7115" y="797407"/>
            <a:ext cx="5791200" cy="13779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 Light"/>
                <a:cs typeface="Calibri Light"/>
              </a:rPr>
              <a:t>Low </a:t>
            </a:r>
            <a:r>
              <a:rPr sz="2000" spc="-10" dirty="0">
                <a:latin typeface="Calibri Light"/>
                <a:cs typeface="Calibri Light"/>
              </a:rPr>
              <a:t>Level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API </a:t>
            </a:r>
            <a:r>
              <a:rPr sz="2000" dirty="0">
                <a:latin typeface="Calibri Light"/>
                <a:cs typeface="Calibri Light"/>
              </a:rPr>
              <a:t>&amp;</a:t>
            </a:r>
            <a:r>
              <a:rPr sz="2000" spc="-15" dirty="0">
                <a:latin typeface="Calibri Light"/>
                <a:cs typeface="Calibri Light"/>
              </a:rPr>
              <a:t> control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of</a:t>
            </a:r>
            <a:r>
              <a:rPr sz="2000" spc="-10" dirty="0">
                <a:latin typeface="Calibri Light"/>
                <a:cs typeface="Calibri Light"/>
              </a:rPr>
              <a:t> dataset</a:t>
            </a:r>
            <a:endParaRPr sz="200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 Light"/>
                <a:cs typeface="Calibri Light"/>
              </a:rPr>
              <a:t>Dealing</a:t>
            </a:r>
            <a:r>
              <a:rPr sz="2000" spc="-4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with</a:t>
            </a:r>
            <a:r>
              <a:rPr sz="2000" spc="-5" dirty="0">
                <a:latin typeface="Calibri Light"/>
                <a:cs typeface="Calibri Light"/>
              </a:rPr>
              <a:t> unstructured</a:t>
            </a:r>
            <a:r>
              <a:rPr sz="2000" spc="-5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data(text</a:t>
            </a:r>
            <a:r>
              <a:rPr sz="2000" spc="-4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or </a:t>
            </a:r>
            <a:r>
              <a:rPr sz="2000" dirty="0">
                <a:latin typeface="Calibri Light"/>
                <a:cs typeface="Calibri Light"/>
              </a:rPr>
              <a:t>media</a:t>
            </a:r>
            <a:r>
              <a:rPr sz="2000" spc="-3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streams)</a:t>
            </a:r>
            <a:endParaRPr sz="200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 Light"/>
                <a:cs typeface="Calibri Light"/>
              </a:rPr>
              <a:t>Don’t</a:t>
            </a:r>
            <a:r>
              <a:rPr sz="2000" spc="-3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care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schema</a:t>
            </a:r>
            <a:r>
              <a:rPr sz="2000" spc="-4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or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structure</a:t>
            </a:r>
            <a:r>
              <a:rPr sz="2000" spc="-4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of</a:t>
            </a:r>
            <a:r>
              <a:rPr sz="2000" spc="-2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data</a:t>
            </a:r>
            <a:endParaRPr sz="200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 Light"/>
                <a:cs typeface="Calibri Light"/>
              </a:rPr>
              <a:t>Don’t</a:t>
            </a:r>
            <a:r>
              <a:rPr sz="2000" spc="-4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care</a:t>
            </a:r>
            <a:r>
              <a:rPr sz="2000" spc="-4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about</a:t>
            </a:r>
            <a:r>
              <a:rPr sz="2000" spc="-4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optimization,</a:t>
            </a:r>
            <a:r>
              <a:rPr sz="2000" spc="-4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performance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41078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When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30" dirty="0">
                <a:latin typeface="Calibri Light"/>
                <a:cs typeface="Calibri Light"/>
              </a:rPr>
              <a:t>to</a:t>
            </a:r>
            <a:r>
              <a:rPr sz="4000" b="0" spc="-2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Use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10" dirty="0">
                <a:latin typeface="Calibri Light"/>
                <a:cs typeface="Calibri Light"/>
              </a:rPr>
              <a:t>RDDs?</a:t>
            </a:r>
            <a:endParaRPr sz="4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732342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6020" y="1202436"/>
            <a:ext cx="5791200" cy="159004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419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0"/>
              </a:spcBef>
            </a:pPr>
            <a:r>
              <a:rPr sz="4100" b="0" spc="-10" dirty="0">
                <a:latin typeface="Calibri"/>
                <a:cs typeface="Calibri"/>
              </a:rPr>
              <a:t>Problems</a:t>
            </a:r>
            <a:r>
              <a:rPr sz="4100" b="0" spc="-75" dirty="0">
                <a:latin typeface="Calibri"/>
                <a:cs typeface="Calibri"/>
              </a:rPr>
              <a:t> </a:t>
            </a:r>
            <a:r>
              <a:rPr sz="4100" b="0" dirty="0">
                <a:latin typeface="Calibri"/>
                <a:cs typeface="Calibri"/>
              </a:rPr>
              <a:t>in</a:t>
            </a:r>
            <a:r>
              <a:rPr sz="4100" b="0" spc="-30" dirty="0">
                <a:latin typeface="Calibri"/>
                <a:cs typeface="Calibri"/>
              </a:rPr>
              <a:t> </a:t>
            </a:r>
            <a:r>
              <a:rPr sz="4100" b="0" dirty="0">
                <a:latin typeface="Calibri"/>
                <a:cs typeface="Calibri"/>
              </a:rPr>
              <a:t>RDD</a:t>
            </a:r>
            <a:r>
              <a:rPr sz="4100" b="0" spc="-20" dirty="0">
                <a:latin typeface="Calibri"/>
                <a:cs typeface="Calibri"/>
              </a:rPr>
              <a:t> </a:t>
            </a:r>
            <a:r>
              <a:rPr sz="4100" b="0" dirty="0">
                <a:latin typeface="Calibri"/>
                <a:cs typeface="Calibri"/>
              </a:rPr>
              <a:t>?</a:t>
            </a:r>
            <a:endParaRPr sz="4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58931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137" y="640460"/>
            <a:ext cx="8855710" cy="202247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dirty="0">
                <a:latin typeface="Calibri"/>
                <a:cs typeface="Calibri"/>
              </a:rPr>
              <a:t>RDD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5" dirty="0">
                <a:latin typeface="Calibri"/>
                <a:cs typeface="Calibri"/>
              </a:rPr>
              <a:t> defined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by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five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main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properties:</a:t>
            </a:r>
            <a:endParaRPr sz="1500">
              <a:latin typeface="Calibri"/>
              <a:cs typeface="Calibri"/>
            </a:endParaRPr>
          </a:p>
          <a:p>
            <a:pPr marL="457834" indent="-188595">
              <a:lnSpc>
                <a:spcPct val="100000"/>
              </a:lnSpc>
              <a:spcBef>
                <a:spcPts val="815"/>
              </a:spcBef>
              <a:buAutoNum type="arabicPeriod"/>
              <a:tabLst>
                <a:tab pos="458470" algn="l"/>
              </a:tabLst>
            </a:pPr>
            <a:r>
              <a:rPr sz="1500" spc="-5" dirty="0">
                <a:latin typeface="Calibri"/>
                <a:cs typeface="Calibri"/>
              </a:rPr>
              <a:t>List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Parent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RDDs</a:t>
            </a:r>
            <a:r>
              <a:rPr sz="1500" spc="-5" dirty="0">
                <a:latin typeface="Calibri"/>
                <a:cs typeface="Calibri"/>
              </a:rPr>
              <a:t> (Dependencies)</a:t>
            </a:r>
            <a:endParaRPr sz="1500">
              <a:latin typeface="Calibri"/>
              <a:cs typeface="Calibri"/>
            </a:endParaRPr>
          </a:p>
          <a:p>
            <a:pPr marL="457834" indent="-188595">
              <a:lnSpc>
                <a:spcPct val="100000"/>
              </a:lnSpc>
              <a:spcBef>
                <a:spcPts val="830"/>
              </a:spcBef>
              <a:buAutoNum type="arabicPeriod"/>
              <a:tabLst>
                <a:tab pos="458470" algn="l"/>
              </a:tabLst>
            </a:pPr>
            <a:r>
              <a:rPr sz="1500" spc="-5" dirty="0">
                <a:latin typeface="Calibri"/>
                <a:cs typeface="Calibri"/>
              </a:rPr>
              <a:t>An</a:t>
            </a:r>
            <a:r>
              <a:rPr sz="1500" spc="-15" dirty="0">
                <a:latin typeface="Calibri"/>
                <a:cs typeface="Calibri"/>
              </a:rPr>
              <a:t> array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 partitions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that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10" dirty="0">
                <a:latin typeface="Calibri"/>
                <a:cs typeface="Calibri"/>
              </a:rPr>
              <a:t>dataset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 </a:t>
            </a:r>
            <a:r>
              <a:rPr sz="1500" spc="-5" dirty="0">
                <a:latin typeface="Calibri"/>
                <a:cs typeface="Calibri"/>
              </a:rPr>
              <a:t>divided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into.</a:t>
            </a:r>
            <a:endParaRPr sz="1500">
              <a:latin typeface="Calibri"/>
              <a:cs typeface="Calibri"/>
            </a:endParaRPr>
          </a:p>
          <a:p>
            <a:pPr marL="457834" indent="-188595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458470" algn="l"/>
              </a:tabLst>
            </a:pPr>
            <a:r>
              <a:rPr sz="1500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Compute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function</a:t>
            </a:r>
            <a:r>
              <a:rPr sz="1500" spc="-10" dirty="0">
                <a:latin typeface="Calibri"/>
                <a:cs typeface="Calibri"/>
              </a:rPr>
              <a:t> to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do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 computation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partitions.</a:t>
            </a:r>
            <a:endParaRPr sz="1500">
              <a:latin typeface="Calibri"/>
              <a:cs typeface="Calibri"/>
            </a:endParaRPr>
          </a:p>
          <a:p>
            <a:pPr marL="457834" indent="-188595">
              <a:lnSpc>
                <a:spcPct val="100000"/>
              </a:lnSpc>
              <a:spcBef>
                <a:spcPts val="815"/>
              </a:spcBef>
              <a:buAutoNum type="arabicPeriod"/>
              <a:tabLst>
                <a:tab pos="458470" algn="l"/>
              </a:tabLst>
            </a:pPr>
            <a:r>
              <a:rPr sz="1500" spc="-5" dirty="0">
                <a:latin typeface="Calibri"/>
                <a:cs typeface="Calibri"/>
              </a:rPr>
              <a:t>Optional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practitioner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that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defines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how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keys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are</a:t>
            </a:r>
            <a:r>
              <a:rPr sz="1500" dirty="0">
                <a:latin typeface="Calibri"/>
                <a:cs typeface="Calibri"/>
              </a:rPr>
              <a:t> hashed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pairs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partitioned</a:t>
            </a:r>
            <a:r>
              <a:rPr sz="1500" spc="-20" dirty="0">
                <a:latin typeface="Calibri"/>
                <a:cs typeface="Calibri"/>
              </a:rPr>
              <a:t> (key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value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RDDs).</a:t>
            </a:r>
            <a:endParaRPr sz="1500">
              <a:latin typeface="Calibri"/>
              <a:cs typeface="Calibri"/>
            </a:endParaRPr>
          </a:p>
          <a:p>
            <a:pPr marL="457834" indent="-188595">
              <a:lnSpc>
                <a:spcPct val="100000"/>
              </a:lnSpc>
              <a:spcBef>
                <a:spcPts val="825"/>
              </a:spcBef>
              <a:buAutoNum type="arabicPeriod"/>
              <a:tabLst>
                <a:tab pos="458470" algn="l"/>
              </a:tabLst>
            </a:pPr>
            <a:r>
              <a:rPr sz="1500" spc="-5" dirty="0">
                <a:latin typeface="Calibri"/>
                <a:cs typeface="Calibri"/>
              </a:rPr>
              <a:t>Optional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Preferred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locations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–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Information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about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locations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dirty="0">
                <a:latin typeface="Calibri"/>
                <a:cs typeface="Calibri"/>
              </a:rPr>
              <a:t> 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split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block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HDFS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file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(if on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YARN).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31229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RDD</a:t>
            </a:r>
            <a:r>
              <a:rPr sz="4000" b="0" spc="-70" dirty="0">
                <a:latin typeface="Calibri Light"/>
                <a:cs typeface="Calibri Light"/>
              </a:rPr>
              <a:t> </a:t>
            </a:r>
            <a:r>
              <a:rPr sz="4000" b="0" spc="-20" dirty="0">
                <a:latin typeface="Calibri Light"/>
                <a:cs typeface="Calibri Light"/>
              </a:rPr>
              <a:t>Properties</a:t>
            </a:r>
            <a:endParaRPr sz="4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92666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137" y="640460"/>
            <a:ext cx="2524760" cy="69024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500" b="1" spc="-5" dirty="0">
                <a:latin typeface="Calibri"/>
                <a:cs typeface="Calibri"/>
              </a:rPr>
              <a:t>Problem#1</a:t>
            </a:r>
            <a:r>
              <a:rPr sz="1500" b="1" spc="-2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Can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not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Optimize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!!!</a:t>
            </a:r>
            <a:endParaRPr sz="1500">
              <a:latin typeface="Calibri"/>
              <a:cs typeface="Calibri"/>
            </a:endParaRPr>
          </a:p>
          <a:p>
            <a:pPr marL="269875">
              <a:lnSpc>
                <a:spcPct val="100000"/>
              </a:lnSpc>
              <a:spcBef>
                <a:spcPts val="815"/>
              </a:spcBef>
            </a:pPr>
            <a:r>
              <a:rPr sz="1500" spc="-5" dirty="0">
                <a:latin typeface="Calibri"/>
                <a:cs typeface="Calibri"/>
              </a:rPr>
              <a:t>Compute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function: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53486" y="1076325"/>
            <a:ext cx="17621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Partition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=&gt;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Iterator(T)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3829" y="1488185"/>
            <a:ext cx="16941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1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O</a:t>
            </a:r>
            <a:r>
              <a:rPr sz="1500" spc="5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aque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</a:t>
            </a:r>
            <a:r>
              <a:rPr sz="1500" spc="-5" dirty="0">
                <a:latin typeface="Calibri"/>
                <a:cs typeface="Calibri"/>
              </a:rPr>
              <a:t>om</a:t>
            </a:r>
            <a:r>
              <a:rPr sz="1500" spc="5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u</a:t>
            </a:r>
            <a:r>
              <a:rPr sz="1500" spc="-25" dirty="0">
                <a:latin typeface="Calibri"/>
                <a:cs typeface="Calibri"/>
              </a:rPr>
              <a:t>t</a:t>
            </a:r>
            <a:r>
              <a:rPr sz="1500" spc="-1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ti</a:t>
            </a:r>
            <a:r>
              <a:rPr sz="1500" spc="-5" dirty="0">
                <a:latin typeface="Calibri"/>
                <a:cs typeface="Calibri"/>
              </a:rPr>
              <a:t>on</a:t>
            </a:r>
            <a:endParaRPr sz="1500">
              <a:latin typeface="Calibri"/>
              <a:cs typeface="Calibri"/>
            </a:endParaRPr>
          </a:p>
          <a:p>
            <a:pPr marL="268605" marR="421005" indent="342900">
              <a:lnSpc>
                <a:spcPts val="1620"/>
              </a:lnSpc>
              <a:spcBef>
                <a:spcPts val="115"/>
              </a:spcBef>
            </a:pPr>
            <a:r>
              <a:rPr sz="1500" dirty="0">
                <a:latin typeface="Calibri"/>
                <a:cs typeface="Calibri"/>
              </a:rPr>
              <a:t>&amp;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spc="5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aque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</a:t>
            </a:r>
            <a:r>
              <a:rPr sz="1500" spc="-15" dirty="0">
                <a:latin typeface="Calibri"/>
                <a:cs typeface="Calibri"/>
              </a:rPr>
              <a:t>a</a:t>
            </a:r>
            <a:r>
              <a:rPr sz="1500" spc="-2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49301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Main</a:t>
            </a:r>
            <a:r>
              <a:rPr sz="4000" b="0" spc="-20" dirty="0">
                <a:latin typeface="Calibri Light"/>
                <a:cs typeface="Calibri Light"/>
              </a:rPr>
              <a:t> Problems </a:t>
            </a:r>
            <a:r>
              <a:rPr sz="4000" b="0" spc="-5" dirty="0">
                <a:latin typeface="Calibri Light"/>
                <a:cs typeface="Calibri Light"/>
              </a:rPr>
              <a:t>in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RDD</a:t>
            </a:r>
            <a:r>
              <a:rPr sz="4000" b="0" spc="-3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?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20034" y="1319022"/>
            <a:ext cx="1260475" cy="173355"/>
          </a:xfrm>
          <a:custGeom>
            <a:avLst/>
            <a:gdLst/>
            <a:ahLst/>
            <a:cxnLst/>
            <a:rect l="l" t="t" r="r" b="b"/>
            <a:pathLst>
              <a:path w="1260475" h="173355">
                <a:moveTo>
                  <a:pt x="0" y="172212"/>
                </a:moveTo>
                <a:lnTo>
                  <a:pt x="1260348" y="172212"/>
                </a:lnTo>
              </a:path>
              <a:path w="1260475" h="173355">
                <a:moveTo>
                  <a:pt x="0" y="0"/>
                </a:moveTo>
                <a:lnTo>
                  <a:pt x="0" y="172974"/>
                </a:lnTo>
              </a:path>
              <a:path w="1260475" h="173355">
                <a:moveTo>
                  <a:pt x="1260348" y="0"/>
                </a:moveTo>
                <a:lnTo>
                  <a:pt x="1260348" y="172974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426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546912" y="330834"/>
            <a:ext cx="3488054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i="1" spc="-10" dirty="0">
                <a:latin typeface="Calibri"/>
                <a:cs typeface="Calibri"/>
              </a:rPr>
              <a:t>DataTypes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i="1" spc="-10" dirty="0">
                <a:latin typeface="Calibri"/>
                <a:cs typeface="Calibri"/>
              </a:rPr>
              <a:t>DataFrame</a:t>
            </a:r>
            <a:r>
              <a:rPr sz="1800" b="1" i="1" spc="-20" dirty="0">
                <a:latin typeface="Calibri"/>
                <a:cs typeface="Calibri"/>
              </a:rPr>
              <a:t> Rows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i="1" spc="-10" dirty="0">
                <a:latin typeface="Calibri"/>
                <a:cs typeface="Calibri"/>
              </a:rPr>
              <a:t>DataFrame</a:t>
            </a:r>
            <a:r>
              <a:rPr sz="1800" b="1" i="1" spc="-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Columns</a:t>
            </a:r>
            <a:endParaRPr sz="1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1800" i="1" spc="-5" dirty="0">
                <a:latin typeface="Calibri"/>
                <a:cs typeface="Calibri"/>
              </a:rPr>
              <a:t>Column</a:t>
            </a:r>
            <a:r>
              <a:rPr sz="1800" i="1" spc="-2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Functions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i="1" spc="-10" dirty="0">
                <a:latin typeface="Calibri"/>
                <a:cs typeface="Calibri"/>
              </a:rPr>
              <a:t>DataFrame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ETL</a:t>
            </a:r>
            <a:endParaRPr sz="1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1800" b="1" i="1" spc="-10" dirty="0">
                <a:latin typeface="Calibri"/>
                <a:cs typeface="Calibri"/>
              </a:rPr>
              <a:t>DataFrame</a:t>
            </a:r>
            <a:r>
              <a:rPr sz="1800" b="1" i="1" spc="-2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APIs</a:t>
            </a:r>
            <a:endParaRPr sz="1800">
              <a:latin typeface="Calibri"/>
              <a:cs typeface="Calibri"/>
            </a:endParaRPr>
          </a:p>
          <a:p>
            <a:pPr marL="1213485" lvl="2" indent="-287020">
              <a:lnSpc>
                <a:spcPct val="100000"/>
              </a:lnSpc>
              <a:buFont typeface="Wingdings"/>
              <a:buChar char=""/>
              <a:tabLst>
                <a:tab pos="1214120" algn="l"/>
              </a:tabLst>
            </a:pPr>
            <a:r>
              <a:rPr sz="1800" i="1" spc="-5" dirty="0">
                <a:latin typeface="Calibri"/>
                <a:cs typeface="Calibri"/>
              </a:rPr>
              <a:t>selection</a:t>
            </a:r>
            <a:endParaRPr sz="1800">
              <a:latin typeface="Calibri"/>
              <a:cs typeface="Calibri"/>
            </a:endParaRPr>
          </a:p>
          <a:p>
            <a:pPr marL="1213485" lvl="2" indent="-287020">
              <a:lnSpc>
                <a:spcPct val="100000"/>
              </a:lnSpc>
              <a:buFont typeface="Wingdings"/>
              <a:buChar char=""/>
              <a:tabLst>
                <a:tab pos="1214120" algn="l"/>
              </a:tabLst>
            </a:pPr>
            <a:r>
              <a:rPr sz="1800" i="1" spc="-10" dirty="0">
                <a:latin typeface="Calibri"/>
                <a:cs typeface="Calibri"/>
              </a:rPr>
              <a:t>filter</a:t>
            </a:r>
            <a:endParaRPr sz="1800">
              <a:latin typeface="Calibri"/>
              <a:cs typeface="Calibri"/>
            </a:endParaRPr>
          </a:p>
          <a:p>
            <a:pPr marL="1213485" lvl="2" indent="-287020">
              <a:lnSpc>
                <a:spcPct val="100000"/>
              </a:lnSpc>
              <a:buFont typeface="Wingdings"/>
              <a:buChar char=""/>
              <a:tabLst>
                <a:tab pos="1214120" algn="l"/>
              </a:tabLst>
            </a:pPr>
            <a:r>
              <a:rPr sz="1800" i="1" spc="-5" dirty="0">
                <a:latin typeface="Calibri"/>
                <a:cs typeface="Calibri"/>
              </a:rPr>
              <a:t>sort</a:t>
            </a:r>
            <a:endParaRPr sz="1800">
              <a:latin typeface="Calibri"/>
              <a:cs typeface="Calibri"/>
            </a:endParaRPr>
          </a:p>
          <a:p>
            <a:pPr marL="1213485" lvl="2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1214120" algn="l"/>
              </a:tabLst>
            </a:pPr>
            <a:r>
              <a:rPr sz="1800" i="1" spc="-10" dirty="0">
                <a:latin typeface="Calibri"/>
                <a:cs typeface="Calibri"/>
              </a:rPr>
              <a:t>set</a:t>
            </a:r>
            <a:endParaRPr sz="1800">
              <a:latin typeface="Calibri"/>
              <a:cs typeface="Calibri"/>
            </a:endParaRPr>
          </a:p>
          <a:p>
            <a:pPr marL="1213485" lvl="2" indent="-287020">
              <a:lnSpc>
                <a:spcPct val="100000"/>
              </a:lnSpc>
              <a:buFont typeface="Wingdings"/>
              <a:buChar char=""/>
              <a:tabLst>
                <a:tab pos="1214120" algn="l"/>
              </a:tabLst>
            </a:pPr>
            <a:r>
              <a:rPr sz="1800" i="1" spc="-5" dirty="0">
                <a:latin typeface="Calibri"/>
                <a:cs typeface="Calibri"/>
              </a:rPr>
              <a:t>join</a:t>
            </a:r>
            <a:endParaRPr sz="1800">
              <a:latin typeface="Calibri"/>
              <a:cs typeface="Calibri"/>
            </a:endParaRPr>
          </a:p>
          <a:p>
            <a:pPr marL="1213485" lvl="2" indent="-287020">
              <a:lnSpc>
                <a:spcPct val="100000"/>
              </a:lnSpc>
              <a:buFont typeface="Wingdings"/>
              <a:buChar char=""/>
              <a:tabLst>
                <a:tab pos="1214120" algn="l"/>
              </a:tabLst>
            </a:pPr>
            <a:r>
              <a:rPr sz="1800" i="1" spc="-10" dirty="0">
                <a:latin typeface="Calibri"/>
                <a:cs typeface="Calibri"/>
              </a:rPr>
              <a:t>aggregate</a:t>
            </a:r>
            <a:endParaRPr sz="1800">
              <a:latin typeface="Calibri"/>
              <a:cs typeface="Calibri"/>
            </a:endParaRPr>
          </a:p>
          <a:p>
            <a:pPr marL="1213485" lvl="2" indent="-287020">
              <a:lnSpc>
                <a:spcPct val="100000"/>
              </a:lnSpc>
              <a:buFont typeface="Wingdings"/>
              <a:buChar char=""/>
              <a:tabLst>
                <a:tab pos="1214120" algn="l"/>
              </a:tabLst>
            </a:pPr>
            <a:r>
              <a:rPr sz="1800" i="1" spc="-10" dirty="0">
                <a:latin typeface="Calibri"/>
                <a:cs typeface="Calibri"/>
              </a:rPr>
              <a:t>groupBy</a:t>
            </a:r>
            <a:endParaRPr sz="1800">
              <a:latin typeface="Calibri"/>
              <a:cs typeface="Calibri"/>
            </a:endParaRPr>
          </a:p>
          <a:p>
            <a:pPr marL="1213485" lvl="2" indent="-287020">
              <a:lnSpc>
                <a:spcPct val="100000"/>
              </a:lnSpc>
              <a:buFont typeface="Wingdings"/>
              <a:buChar char=""/>
              <a:tabLst>
                <a:tab pos="1214120" algn="l"/>
              </a:tabLst>
            </a:pPr>
            <a:r>
              <a:rPr sz="1800" i="1" spc="-10" dirty="0">
                <a:latin typeface="Calibri"/>
                <a:cs typeface="Calibri"/>
              </a:rPr>
              <a:t>window</a:t>
            </a:r>
            <a:endParaRPr sz="1800">
              <a:latin typeface="Calibri"/>
              <a:cs typeface="Calibri"/>
            </a:endParaRPr>
          </a:p>
          <a:p>
            <a:pPr marL="1213485" lvl="2" indent="-287020">
              <a:lnSpc>
                <a:spcPct val="100000"/>
              </a:lnSpc>
              <a:buFont typeface="Wingdings"/>
              <a:buChar char=""/>
              <a:tabLst>
                <a:tab pos="1214120" algn="l"/>
              </a:tabLst>
            </a:pPr>
            <a:r>
              <a:rPr sz="1800" i="1" spc="-5" dirty="0">
                <a:latin typeface="Calibri"/>
                <a:cs typeface="Calibri"/>
              </a:rPr>
              <a:t>sample</a:t>
            </a:r>
            <a:endParaRPr sz="1800">
              <a:latin typeface="Calibri"/>
              <a:cs typeface="Calibri"/>
            </a:endParaRPr>
          </a:p>
          <a:p>
            <a:pPr marL="1213485" lvl="2" indent="-287020">
              <a:lnSpc>
                <a:spcPct val="100000"/>
              </a:lnSpc>
              <a:buFont typeface="Wingdings"/>
              <a:buChar char=""/>
              <a:tabLst>
                <a:tab pos="1214120" algn="l"/>
              </a:tabLst>
            </a:pPr>
            <a:r>
              <a:rPr sz="1800" i="1" spc="-5" dirty="0">
                <a:latin typeface="Calibri"/>
                <a:cs typeface="Calibri"/>
              </a:rPr>
              <a:t>Other</a:t>
            </a:r>
            <a:r>
              <a:rPr sz="1800" i="1" spc="-3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Aggregate</a:t>
            </a:r>
            <a:endParaRPr sz="1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1800" b="1" i="1" spc="-10" dirty="0">
                <a:latin typeface="Calibri"/>
                <a:cs typeface="Calibri"/>
              </a:rPr>
              <a:t>DataFrame </a:t>
            </a:r>
            <a:r>
              <a:rPr sz="1800" b="1" i="1" dirty="0">
                <a:latin typeface="Calibri"/>
                <a:cs typeface="Calibri"/>
              </a:rPr>
              <a:t>built-in</a:t>
            </a:r>
            <a:r>
              <a:rPr sz="1800" b="1" i="1" spc="-2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functions</a:t>
            </a:r>
            <a:endParaRPr sz="1800">
              <a:latin typeface="Calibri"/>
              <a:cs typeface="Calibri"/>
            </a:endParaRPr>
          </a:p>
          <a:p>
            <a:pPr marL="1213485" lvl="2" indent="-287020">
              <a:lnSpc>
                <a:spcPct val="100000"/>
              </a:lnSpc>
              <a:buFont typeface="Wingdings"/>
              <a:buChar char=""/>
              <a:tabLst>
                <a:tab pos="1214120" algn="l"/>
              </a:tabLst>
            </a:pPr>
            <a:r>
              <a:rPr sz="1800" i="1" spc="-5" dirty="0">
                <a:latin typeface="Calibri"/>
                <a:cs typeface="Calibri"/>
              </a:rPr>
              <a:t>new</a:t>
            </a:r>
            <a:r>
              <a:rPr sz="1800" i="1" spc="-3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Column</a:t>
            </a:r>
            <a:endParaRPr sz="1800">
              <a:latin typeface="Calibri"/>
              <a:cs typeface="Calibri"/>
            </a:endParaRPr>
          </a:p>
          <a:p>
            <a:pPr marL="1213485" lvl="2" indent="-287020">
              <a:lnSpc>
                <a:spcPct val="100000"/>
              </a:lnSpc>
              <a:buFont typeface="Wingdings"/>
              <a:buChar char=""/>
              <a:tabLst>
                <a:tab pos="1214120" algn="l"/>
              </a:tabLst>
            </a:pPr>
            <a:r>
              <a:rPr sz="1800" i="1" spc="-5" dirty="0">
                <a:latin typeface="Calibri"/>
                <a:cs typeface="Calibri"/>
              </a:rPr>
              <a:t>encryption</a:t>
            </a:r>
            <a:endParaRPr sz="1800">
              <a:latin typeface="Calibri"/>
              <a:cs typeface="Calibri"/>
            </a:endParaRPr>
          </a:p>
          <a:p>
            <a:pPr marL="1213485" lvl="2" indent="-287020">
              <a:lnSpc>
                <a:spcPct val="100000"/>
              </a:lnSpc>
              <a:buFont typeface="Wingdings"/>
              <a:buChar char=""/>
              <a:tabLst>
                <a:tab pos="1214120" algn="l"/>
              </a:tabLst>
            </a:pPr>
            <a:r>
              <a:rPr sz="1800" i="1" spc="-10" dirty="0">
                <a:latin typeface="Calibri"/>
                <a:cs typeface="Calibri"/>
              </a:rPr>
              <a:t>String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17481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137" y="744092"/>
            <a:ext cx="4580255" cy="182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libri"/>
                <a:cs typeface="Calibri"/>
              </a:rPr>
              <a:t>Problem#2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(Pretty</a:t>
            </a:r>
            <a:r>
              <a:rPr sz="1500" b="1" spc="-5" dirty="0">
                <a:latin typeface="Calibri"/>
                <a:cs typeface="Calibri"/>
              </a:rPr>
              <a:t> verbose </a:t>
            </a:r>
            <a:r>
              <a:rPr sz="1500" b="1" spc="-10" dirty="0">
                <a:latin typeface="Calibri"/>
                <a:cs typeface="Calibri"/>
              </a:rPr>
              <a:t>to</a:t>
            </a:r>
            <a:r>
              <a:rPr sz="1500" b="1" spc="-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work</a:t>
            </a:r>
            <a:r>
              <a:rPr sz="1500" b="1" spc="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with)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Calibri"/>
              <a:cs typeface="Calibri"/>
            </a:endParaRPr>
          </a:p>
          <a:p>
            <a:pPr marL="312420">
              <a:lnSpc>
                <a:spcPts val="1710"/>
              </a:lnSpc>
            </a:pPr>
            <a:r>
              <a:rPr sz="1500" dirty="0">
                <a:latin typeface="Calibri"/>
                <a:cs typeface="Calibri"/>
              </a:rPr>
              <a:t>emp.map(lambda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x: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(x.deptid,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(x.age,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1)))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\</a:t>
            </a:r>
            <a:endParaRPr sz="1500">
              <a:latin typeface="Calibri"/>
              <a:cs typeface="Calibri"/>
            </a:endParaRPr>
          </a:p>
          <a:p>
            <a:pPr marL="612775">
              <a:lnSpc>
                <a:spcPts val="1620"/>
              </a:lnSpc>
            </a:pPr>
            <a:r>
              <a:rPr sz="1500" spc="-5" dirty="0">
                <a:latin typeface="Calibri"/>
                <a:cs typeface="Calibri"/>
              </a:rPr>
              <a:t>.reduceByKey(lambda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x,y: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(x(0)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+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y(0),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x(1)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+</a:t>
            </a:r>
            <a:r>
              <a:rPr sz="1500" spc="-5" dirty="0">
                <a:latin typeface="Calibri"/>
                <a:cs typeface="Calibri"/>
              </a:rPr>
              <a:t> y(1)))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\</a:t>
            </a:r>
            <a:endParaRPr sz="1500">
              <a:latin typeface="Calibri"/>
              <a:cs typeface="Calibri"/>
            </a:endParaRPr>
          </a:p>
          <a:p>
            <a:pPr marL="612775">
              <a:lnSpc>
                <a:spcPts val="1620"/>
              </a:lnSpc>
            </a:pPr>
            <a:r>
              <a:rPr sz="1500" dirty="0">
                <a:latin typeface="Calibri"/>
                <a:cs typeface="Calibri"/>
              </a:rPr>
              <a:t>.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Map(lambda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x: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(x(0),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x(1)(0)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/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x(1)(1)))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\</a:t>
            </a:r>
            <a:endParaRPr sz="1500">
              <a:latin typeface="Calibri"/>
              <a:cs typeface="Calibri"/>
            </a:endParaRPr>
          </a:p>
          <a:p>
            <a:pPr marL="612775">
              <a:lnSpc>
                <a:spcPts val="1710"/>
              </a:lnSpc>
            </a:pPr>
            <a:r>
              <a:rPr sz="1500" spc="-5" dirty="0">
                <a:latin typeface="Calibri"/>
                <a:cs typeface="Calibri"/>
              </a:rPr>
              <a:t>.collect()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Calibri"/>
                <a:cs typeface="Calibri"/>
              </a:rPr>
              <a:t>SELECT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deptid, </a:t>
            </a:r>
            <a:r>
              <a:rPr sz="1500" spc="-15" dirty="0">
                <a:latin typeface="Calibri"/>
                <a:cs typeface="Calibri"/>
              </a:rPr>
              <a:t>AVG(age)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FROM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emp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GROUP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BY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deptid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15" y="0"/>
            <a:ext cx="10515600" cy="641985"/>
          </a:xfrm>
          <a:custGeom>
            <a:avLst/>
            <a:gdLst/>
            <a:ahLst/>
            <a:cxnLst/>
            <a:rect l="l" t="t" r="r" b="b"/>
            <a:pathLst>
              <a:path w="10515600" h="641985">
                <a:moveTo>
                  <a:pt x="10515600" y="0"/>
                </a:moveTo>
                <a:lnTo>
                  <a:pt x="0" y="0"/>
                </a:lnTo>
                <a:lnTo>
                  <a:pt x="0" y="641603"/>
                </a:lnTo>
                <a:lnTo>
                  <a:pt x="10515600" y="641603"/>
                </a:lnTo>
                <a:lnTo>
                  <a:pt x="10515600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9265" y="0"/>
            <a:ext cx="49301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libri Light"/>
                <a:cs typeface="Calibri Light"/>
              </a:rPr>
              <a:t>Main</a:t>
            </a:r>
            <a:r>
              <a:rPr sz="4000" b="0" spc="-20" dirty="0">
                <a:latin typeface="Calibri Light"/>
                <a:cs typeface="Calibri Light"/>
              </a:rPr>
              <a:t> Problems </a:t>
            </a:r>
            <a:r>
              <a:rPr sz="4000" b="0" spc="-5" dirty="0">
                <a:latin typeface="Calibri Light"/>
                <a:cs typeface="Calibri Light"/>
              </a:rPr>
              <a:t>in</a:t>
            </a:r>
            <a:r>
              <a:rPr sz="4000" b="0" spc="-1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RDD</a:t>
            </a:r>
            <a:r>
              <a:rPr sz="4000" b="0" spc="-35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?</a:t>
            </a:r>
            <a:endParaRPr sz="4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609940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6020" y="1202436"/>
            <a:ext cx="5791200" cy="159004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4191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300"/>
              </a:spcBef>
            </a:pPr>
            <a:r>
              <a:rPr sz="4100" b="0" spc="-25" dirty="0">
                <a:latin typeface="Calibri"/>
                <a:cs typeface="Calibri"/>
              </a:rPr>
              <a:t>Create</a:t>
            </a:r>
            <a:r>
              <a:rPr sz="4100" b="0" spc="-65" dirty="0">
                <a:latin typeface="Calibri"/>
                <a:cs typeface="Calibri"/>
              </a:rPr>
              <a:t> </a:t>
            </a:r>
            <a:r>
              <a:rPr sz="4100" b="0" dirty="0">
                <a:latin typeface="Calibri"/>
                <a:cs typeface="Calibri"/>
              </a:rPr>
              <a:t>RDD</a:t>
            </a:r>
            <a:endParaRPr sz="4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34241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573" y="133248"/>
            <a:ext cx="4064635" cy="19723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900" spc="-40" dirty="0">
                <a:latin typeface="Calibri Light"/>
                <a:cs typeface="Calibri Light"/>
              </a:rPr>
              <a:t>Ways</a:t>
            </a:r>
            <a:r>
              <a:rPr sz="1900" spc="-5" dirty="0">
                <a:latin typeface="Calibri Light"/>
                <a:cs typeface="Calibri Light"/>
              </a:rPr>
              <a:t> </a:t>
            </a:r>
            <a:r>
              <a:rPr sz="1900" spc="-15" dirty="0">
                <a:latin typeface="Calibri Light"/>
                <a:cs typeface="Calibri Light"/>
              </a:rPr>
              <a:t>to </a:t>
            </a:r>
            <a:r>
              <a:rPr sz="1900" spc="-20" dirty="0">
                <a:latin typeface="Calibri Light"/>
                <a:cs typeface="Calibri Light"/>
              </a:rPr>
              <a:t>create</a:t>
            </a:r>
            <a:r>
              <a:rPr sz="1900" spc="10" dirty="0">
                <a:latin typeface="Calibri Light"/>
                <a:cs typeface="Calibri Light"/>
              </a:rPr>
              <a:t> </a:t>
            </a:r>
            <a:r>
              <a:rPr sz="1900" spc="-10" dirty="0">
                <a:latin typeface="Calibri Light"/>
                <a:cs typeface="Calibri Light"/>
              </a:rPr>
              <a:t>RDD</a:t>
            </a:r>
            <a:r>
              <a:rPr sz="1900" spc="5" dirty="0">
                <a:latin typeface="Calibri Light"/>
                <a:cs typeface="Calibri Light"/>
              </a:rPr>
              <a:t> </a:t>
            </a:r>
            <a:r>
              <a:rPr sz="1900" spc="-5" dirty="0">
                <a:latin typeface="Calibri Light"/>
                <a:cs typeface="Calibri Light"/>
              </a:rPr>
              <a:t>:</a:t>
            </a:r>
            <a:endParaRPr sz="1900">
              <a:latin typeface="Calibri Light"/>
              <a:cs typeface="Calibri Light"/>
            </a:endParaRPr>
          </a:p>
          <a:p>
            <a:pPr marL="698500" indent="-228600">
              <a:lnSpc>
                <a:spcPct val="100000"/>
              </a:lnSpc>
              <a:spcBef>
                <a:spcPts val="275"/>
              </a:spcBef>
              <a:buFont typeface="Wingdings"/>
              <a:buChar char=""/>
              <a:tabLst>
                <a:tab pos="698500" algn="l"/>
              </a:tabLst>
            </a:pPr>
            <a:r>
              <a:rPr sz="1900" spc="-10" dirty="0">
                <a:latin typeface="Calibri Light"/>
                <a:cs typeface="Calibri Light"/>
              </a:rPr>
              <a:t>External</a:t>
            </a:r>
            <a:r>
              <a:rPr sz="1900" spc="20" dirty="0">
                <a:latin typeface="Calibri Light"/>
                <a:cs typeface="Calibri Light"/>
              </a:rPr>
              <a:t> </a:t>
            </a:r>
            <a:r>
              <a:rPr sz="1900" spc="-20" dirty="0">
                <a:latin typeface="Calibri Light"/>
                <a:cs typeface="Calibri Light"/>
              </a:rPr>
              <a:t>Data</a:t>
            </a:r>
            <a:r>
              <a:rPr sz="1900" spc="20" dirty="0">
                <a:latin typeface="Calibri Light"/>
                <a:cs typeface="Calibri Light"/>
              </a:rPr>
              <a:t> </a:t>
            </a:r>
            <a:r>
              <a:rPr sz="1900" spc="-10" dirty="0">
                <a:latin typeface="Calibri Light"/>
                <a:cs typeface="Calibri Light"/>
              </a:rPr>
              <a:t>(HDFS,</a:t>
            </a:r>
            <a:r>
              <a:rPr sz="1900" spc="-20" dirty="0">
                <a:latin typeface="Calibri Light"/>
                <a:cs typeface="Calibri Light"/>
              </a:rPr>
              <a:t> </a:t>
            </a:r>
            <a:r>
              <a:rPr sz="1900" spc="-10" dirty="0">
                <a:latin typeface="Calibri Light"/>
                <a:cs typeface="Calibri Light"/>
              </a:rPr>
              <a:t>local</a:t>
            </a:r>
            <a:r>
              <a:rPr sz="1900" spc="40" dirty="0">
                <a:latin typeface="Calibri Light"/>
                <a:cs typeface="Calibri Light"/>
              </a:rPr>
              <a:t> </a:t>
            </a:r>
            <a:r>
              <a:rPr sz="1900" spc="-15" dirty="0">
                <a:latin typeface="Calibri Light"/>
                <a:cs typeface="Calibri Light"/>
              </a:rPr>
              <a:t>etc)</a:t>
            </a:r>
            <a:endParaRPr sz="1900">
              <a:latin typeface="Calibri Light"/>
              <a:cs typeface="Calibri Light"/>
            </a:endParaRPr>
          </a:p>
          <a:p>
            <a:pPr marL="698500" indent="-228600">
              <a:lnSpc>
                <a:spcPct val="100000"/>
              </a:lnSpc>
              <a:spcBef>
                <a:spcPts val="275"/>
              </a:spcBef>
              <a:buFont typeface="Wingdings"/>
              <a:buChar char=""/>
              <a:tabLst>
                <a:tab pos="698500" algn="l"/>
              </a:tabLst>
            </a:pPr>
            <a:r>
              <a:rPr sz="1900" spc="-10" dirty="0">
                <a:latin typeface="Calibri Light"/>
                <a:cs typeface="Calibri Light"/>
              </a:rPr>
              <a:t>Local</a:t>
            </a:r>
            <a:r>
              <a:rPr sz="1900" spc="-5" dirty="0">
                <a:latin typeface="Calibri Light"/>
                <a:cs typeface="Calibri Light"/>
              </a:rPr>
              <a:t> </a:t>
            </a:r>
            <a:r>
              <a:rPr sz="1900" spc="-20" dirty="0">
                <a:latin typeface="Calibri Light"/>
                <a:cs typeface="Calibri Light"/>
              </a:rPr>
              <a:t>Data</a:t>
            </a:r>
            <a:endParaRPr sz="1900">
              <a:latin typeface="Calibri Light"/>
              <a:cs typeface="Calibri Light"/>
            </a:endParaRPr>
          </a:p>
          <a:p>
            <a:pPr marL="698500" indent="-228600">
              <a:lnSpc>
                <a:spcPct val="100000"/>
              </a:lnSpc>
              <a:spcBef>
                <a:spcPts val="265"/>
              </a:spcBef>
              <a:buFont typeface="Wingdings"/>
              <a:buChar char=""/>
              <a:tabLst>
                <a:tab pos="698500" algn="l"/>
              </a:tabLst>
            </a:pPr>
            <a:r>
              <a:rPr sz="1900" spc="-10" dirty="0">
                <a:latin typeface="Calibri Light"/>
                <a:cs typeface="Calibri Light"/>
              </a:rPr>
              <a:t>Python</a:t>
            </a:r>
            <a:r>
              <a:rPr sz="1900" spc="10" dirty="0">
                <a:latin typeface="Calibri Light"/>
                <a:cs typeface="Calibri Light"/>
              </a:rPr>
              <a:t> </a:t>
            </a:r>
            <a:r>
              <a:rPr sz="1900" spc="-15" dirty="0">
                <a:latin typeface="Calibri Light"/>
                <a:cs typeface="Calibri Light"/>
              </a:rPr>
              <a:t>List/Parallelized</a:t>
            </a:r>
            <a:r>
              <a:rPr sz="1900" spc="60" dirty="0">
                <a:latin typeface="Calibri Light"/>
                <a:cs typeface="Calibri Light"/>
              </a:rPr>
              <a:t> </a:t>
            </a:r>
            <a:r>
              <a:rPr sz="1900" spc="-10" dirty="0">
                <a:latin typeface="Calibri Light"/>
                <a:cs typeface="Calibri Light"/>
              </a:rPr>
              <a:t>Collections</a:t>
            </a:r>
            <a:endParaRPr sz="1900">
              <a:latin typeface="Calibri Light"/>
              <a:cs typeface="Calibri Light"/>
            </a:endParaRPr>
          </a:p>
          <a:p>
            <a:pPr marL="698500" indent="-228600">
              <a:lnSpc>
                <a:spcPct val="100000"/>
              </a:lnSpc>
              <a:spcBef>
                <a:spcPts val="280"/>
              </a:spcBef>
              <a:buFont typeface="Wingdings"/>
              <a:buChar char=""/>
              <a:tabLst>
                <a:tab pos="698500" algn="l"/>
              </a:tabLst>
            </a:pPr>
            <a:r>
              <a:rPr sz="1900" spc="-10" dirty="0">
                <a:latin typeface="Calibri Light"/>
                <a:cs typeface="Calibri Light"/>
              </a:rPr>
              <a:t>Other</a:t>
            </a:r>
            <a:r>
              <a:rPr sz="1900" spc="-40" dirty="0">
                <a:latin typeface="Calibri Light"/>
                <a:cs typeface="Calibri Light"/>
              </a:rPr>
              <a:t> </a:t>
            </a:r>
            <a:r>
              <a:rPr sz="1900" spc="-10" dirty="0">
                <a:latin typeface="Calibri Light"/>
                <a:cs typeface="Calibri Light"/>
              </a:rPr>
              <a:t>RDDs</a:t>
            </a:r>
            <a:endParaRPr sz="1900">
              <a:latin typeface="Calibri Light"/>
              <a:cs typeface="Calibri Light"/>
            </a:endParaRPr>
          </a:p>
          <a:p>
            <a:pPr marL="698500" indent="-228600">
              <a:lnSpc>
                <a:spcPct val="100000"/>
              </a:lnSpc>
              <a:spcBef>
                <a:spcPts val="275"/>
              </a:spcBef>
              <a:buFont typeface="Wingdings"/>
              <a:buChar char=""/>
              <a:tabLst>
                <a:tab pos="698500" algn="l"/>
              </a:tabLst>
            </a:pPr>
            <a:r>
              <a:rPr sz="1900" spc="-10" dirty="0">
                <a:latin typeface="Calibri Light"/>
                <a:cs typeface="Calibri Light"/>
              </a:rPr>
              <a:t>Existing</a:t>
            </a:r>
            <a:r>
              <a:rPr sz="1900" dirty="0">
                <a:latin typeface="Calibri Light"/>
                <a:cs typeface="Calibri Light"/>
              </a:rPr>
              <a:t> </a:t>
            </a:r>
            <a:r>
              <a:rPr sz="1900" spc="-15" dirty="0">
                <a:latin typeface="Calibri Light"/>
                <a:cs typeface="Calibri Light"/>
              </a:rPr>
              <a:t>DataFrame</a:t>
            </a:r>
            <a:endParaRPr sz="19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21941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655" y="243923"/>
            <a:ext cx="9542145" cy="4963160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700" b="1" spc="-15" dirty="0">
                <a:latin typeface="Calibri"/>
                <a:cs typeface="Calibri"/>
              </a:rPr>
              <a:t>Create</a:t>
            </a:r>
            <a:r>
              <a:rPr sz="1700" b="1" spc="-2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RDD</a:t>
            </a:r>
            <a:r>
              <a:rPr sz="1700" b="1" spc="-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using</a:t>
            </a:r>
            <a:r>
              <a:rPr sz="1700" b="1" spc="-40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textFile:</a:t>
            </a:r>
            <a:endParaRPr sz="1700">
              <a:latin typeface="Calibri"/>
              <a:cs typeface="Calibri"/>
            </a:endParaRPr>
          </a:p>
          <a:p>
            <a:pPr marL="151130">
              <a:lnSpc>
                <a:spcPct val="100000"/>
              </a:lnSpc>
              <a:spcBef>
                <a:spcPts val="810"/>
              </a:spcBef>
            </a:pPr>
            <a:r>
              <a:rPr sz="1600" spc="-5" dirty="0">
                <a:latin typeface="Calibri"/>
                <a:cs typeface="Calibri"/>
              </a:rPr>
              <a:t>Using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Spark </a:t>
            </a:r>
            <a:r>
              <a:rPr sz="1600" spc="-15" dirty="0">
                <a:latin typeface="Calibri"/>
                <a:cs typeface="Calibri"/>
              </a:rPr>
              <a:t>Context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Object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sc.</a:t>
            </a:r>
            <a:endParaRPr sz="16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815"/>
              </a:spcBef>
            </a:pPr>
            <a:r>
              <a:rPr sz="1600" spc="-15" dirty="0">
                <a:latin typeface="Calibri"/>
                <a:cs typeface="Calibri"/>
              </a:rPr>
              <a:t>ordRDD</a:t>
            </a:r>
            <a:r>
              <a:rPr sz="1600" spc="7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sc.textFile('practice/retail_db/orders',8)</a:t>
            </a:r>
            <a:endParaRPr sz="16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15" dirty="0">
                <a:latin typeface="Calibri"/>
                <a:cs typeface="Calibri"/>
              </a:rPr>
              <a:t>By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default</a:t>
            </a:r>
            <a:r>
              <a:rPr sz="1600" spc="-5" dirty="0">
                <a:latin typeface="Calibri"/>
                <a:cs typeface="Calibri"/>
              </a:rPr>
              <a:t> minPartitions is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file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block </a:t>
            </a:r>
            <a:r>
              <a:rPr sz="1600" spc="-10" dirty="0">
                <a:latin typeface="Calibri"/>
                <a:cs typeface="Calibri"/>
              </a:rPr>
              <a:t>numbers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 </a:t>
            </a:r>
            <a:r>
              <a:rPr sz="1600" spc="-10" dirty="0">
                <a:latin typeface="Calibri"/>
                <a:cs typeface="Calibri"/>
              </a:rPr>
              <a:t>HDFS.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40" dirty="0">
                <a:latin typeface="Calibri"/>
                <a:cs typeface="Calibri"/>
              </a:rPr>
              <a:t>We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give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</a:t>
            </a:r>
            <a:r>
              <a:rPr sz="1600" spc="-15" dirty="0">
                <a:latin typeface="Calibri"/>
                <a:cs typeface="Calibri"/>
              </a:rPr>
              <a:t>different </a:t>
            </a:r>
            <a:r>
              <a:rPr sz="1600" spc="-30" dirty="0">
                <a:latin typeface="Calibri"/>
                <a:cs typeface="Calibri"/>
              </a:rPr>
              <a:t>number.</a:t>
            </a:r>
            <a:endParaRPr sz="1600">
              <a:latin typeface="Calibri"/>
              <a:cs typeface="Calibri"/>
            </a:endParaRPr>
          </a:p>
          <a:p>
            <a:pPr marL="698500" marR="5080" indent="-228600">
              <a:lnSpc>
                <a:spcPts val="1730"/>
              </a:lnSpc>
              <a:spcBef>
                <a:spcPts val="53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latin typeface="Calibri"/>
                <a:cs typeface="Calibri"/>
              </a:rPr>
              <a:t>But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if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number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less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number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blocks,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 </a:t>
            </a:r>
            <a:r>
              <a:rPr sz="1600" spc="-5" dirty="0">
                <a:latin typeface="Calibri"/>
                <a:cs typeface="Calibri"/>
              </a:rPr>
              <a:t>will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and</a:t>
            </a:r>
            <a:r>
              <a:rPr sz="1600" spc="-10" dirty="0">
                <a:latin typeface="Calibri"/>
                <a:cs typeface="Calibri"/>
              </a:rPr>
              <a:t> number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blocks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tasks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 </a:t>
            </a:r>
            <a:r>
              <a:rPr sz="1600" spc="-10" dirty="0">
                <a:latin typeface="Calibri"/>
                <a:cs typeface="Calibri"/>
              </a:rPr>
              <a:t>be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executed.</a:t>
            </a:r>
            <a:endParaRPr sz="16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10" dirty="0">
                <a:latin typeface="Calibri"/>
                <a:cs typeface="Calibri"/>
              </a:rPr>
              <a:t>Default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Number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partitions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2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while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loading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file.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b="1" spc="-15" dirty="0">
                <a:latin typeface="Calibri"/>
                <a:cs typeface="Calibri"/>
              </a:rPr>
              <a:t>Create</a:t>
            </a:r>
            <a:r>
              <a:rPr sz="1700" b="1" spc="-1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RDD</a:t>
            </a:r>
            <a:r>
              <a:rPr sz="1700" b="1" spc="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using</a:t>
            </a:r>
            <a:r>
              <a:rPr sz="1700" b="1" spc="-3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wholeTextFiles</a:t>
            </a:r>
            <a:r>
              <a:rPr sz="1700" b="1" spc="-20" dirty="0">
                <a:latin typeface="Calibri"/>
                <a:cs typeface="Calibri"/>
              </a:rPr>
              <a:t>:</a:t>
            </a:r>
            <a:endParaRPr sz="1700">
              <a:latin typeface="Calibri"/>
              <a:cs typeface="Calibri"/>
            </a:endParaRPr>
          </a:p>
          <a:p>
            <a:pPr marL="208915">
              <a:lnSpc>
                <a:spcPct val="100000"/>
              </a:lnSpc>
              <a:spcBef>
                <a:spcPts val="810"/>
              </a:spcBef>
            </a:pPr>
            <a:r>
              <a:rPr sz="1700" spc="-10" dirty="0">
                <a:latin typeface="Calibri"/>
                <a:cs typeface="Calibri"/>
              </a:rPr>
              <a:t>Read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entire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file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as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 single</a:t>
            </a:r>
            <a:r>
              <a:rPr sz="1700" spc="-10" dirty="0">
                <a:latin typeface="Calibri"/>
                <a:cs typeface="Calibri"/>
              </a:rPr>
              <a:t> record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into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RDD.</a:t>
            </a:r>
            <a:endParaRPr sz="1700">
              <a:latin typeface="Calibri"/>
              <a:cs typeface="Calibri"/>
            </a:endParaRPr>
          </a:p>
          <a:p>
            <a:pPr marL="220979">
              <a:lnSpc>
                <a:spcPct val="100000"/>
              </a:lnSpc>
              <a:spcBef>
                <a:spcPts val="775"/>
              </a:spcBef>
            </a:pPr>
            <a:r>
              <a:rPr sz="1800" spc="-10" dirty="0">
                <a:latin typeface="Calibri"/>
                <a:cs typeface="Calibri"/>
              </a:rPr>
              <a:t>ordRDD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sc.wholeTextFiles('practice/retail_db/orders',8)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sz="1600" b="1" spc="-15" dirty="0">
                <a:latin typeface="Calibri"/>
                <a:cs typeface="Calibri"/>
              </a:rPr>
              <a:t>Create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Empty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RDD:</a:t>
            </a:r>
            <a:endParaRPr sz="1600">
              <a:latin typeface="Calibri"/>
              <a:cs typeface="Calibri"/>
            </a:endParaRPr>
          </a:p>
          <a:p>
            <a:pPr marL="151130" marR="6264275">
              <a:lnSpc>
                <a:spcPts val="2740"/>
              </a:lnSpc>
              <a:spcBef>
                <a:spcPts val="80"/>
              </a:spcBef>
            </a:pPr>
            <a:r>
              <a:rPr sz="1600" spc="-15" dirty="0">
                <a:latin typeface="Calibri"/>
                <a:cs typeface="Calibri"/>
              </a:rPr>
              <a:t>Create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empty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RDD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partition.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rdd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spark.sparkContext.emptyRDD()</a:t>
            </a:r>
            <a:endParaRPr sz="1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72331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655" y="253970"/>
            <a:ext cx="7167880" cy="544258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700" b="1" dirty="0">
                <a:latin typeface="Calibri"/>
                <a:cs typeface="Calibri"/>
              </a:rPr>
              <a:t>Python</a:t>
            </a:r>
            <a:r>
              <a:rPr sz="1700" b="1" spc="-5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List:</a:t>
            </a:r>
            <a:endParaRPr sz="1700">
              <a:latin typeface="Calibri"/>
              <a:cs typeface="Calibri"/>
            </a:endParaRPr>
          </a:p>
          <a:p>
            <a:pPr marL="12700" marR="2399665">
              <a:lnSpc>
                <a:spcPct val="138800"/>
              </a:lnSpc>
            </a:pPr>
            <a:r>
              <a:rPr sz="1700" spc="-5" dirty="0">
                <a:latin typeface="Calibri"/>
                <a:cs typeface="Calibri"/>
              </a:rPr>
              <a:t>lst </a:t>
            </a:r>
            <a:r>
              <a:rPr sz="1700" dirty="0">
                <a:latin typeface="Calibri"/>
                <a:cs typeface="Calibri"/>
              </a:rPr>
              <a:t>= </a:t>
            </a:r>
            <a:r>
              <a:rPr sz="1700" spc="-5" dirty="0">
                <a:latin typeface="Calibri"/>
                <a:cs typeface="Calibri"/>
              </a:rPr>
              <a:t>open('/staging/test/sample.txt').read().splitlines()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rdd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 </a:t>
            </a:r>
            <a:r>
              <a:rPr sz="1700" spc="-10" dirty="0">
                <a:latin typeface="Calibri"/>
                <a:cs typeface="Calibri"/>
              </a:rPr>
              <a:t>sc.parallelize(lst)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Other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RDDs</a:t>
            </a:r>
            <a:endParaRPr sz="1800">
              <a:latin typeface="Calibri"/>
              <a:cs typeface="Calibri"/>
            </a:endParaRPr>
          </a:p>
          <a:p>
            <a:pPr marL="12700" marR="4531995">
              <a:lnSpc>
                <a:spcPts val="2840"/>
              </a:lnSpc>
              <a:spcBef>
                <a:spcPts val="229"/>
              </a:spcBef>
            </a:pPr>
            <a:r>
              <a:rPr sz="1700" spc="-5" dirty="0">
                <a:latin typeface="Calibri"/>
                <a:cs typeface="Calibri"/>
              </a:rPr>
              <a:t>rdd1 </a:t>
            </a:r>
            <a:r>
              <a:rPr sz="1700" dirty="0">
                <a:latin typeface="Calibri"/>
                <a:cs typeface="Calibri"/>
              </a:rPr>
              <a:t>= </a:t>
            </a:r>
            <a:r>
              <a:rPr sz="1700" spc="-5" dirty="0">
                <a:latin typeface="Calibri"/>
                <a:cs typeface="Calibri"/>
              </a:rPr>
              <a:t>rdd 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Rdd1.rdd.map(lambda</a:t>
            </a:r>
            <a:r>
              <a:rPr sz="1700" spc="-7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x: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x(1))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Calibri"/>
              <a:cs typeface="Calibri"/>
            </a:endParaRPr>
          </a:p>
          <a:p>
            <a:pPr marL="12700" marR="5080">
              <a:lnSpc>
                <a:spcPct val="139200"/>
              </a:lnSpc>
            </a:pPr>
            <a:r>
              <a:rPr sz="1700" b="1" spc="-5" dirty="0">
                <a:latin typeface="Calibri"/>
                <a:cs typeface="Calibri"/>
              </a:rPr>
              <a:t>Existing </a:t>
            </a:r>
            <a:r>
              <a:rPr sz="1700" b="1" spc="-10" dirty="0">
                <a:latin typeface="Calibri"/>
                <a:cs typeface="Calibri"/>
              </a:rPr>
              <a:t>DataFrame </a:t>
            </a:r>
            <a:r>
              <a:rPr sz="1700" b="1" spc="-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df=spark.createDataFrame(data=(('robert',35),('Mike',45)),schema=('name','age'))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new_rdd=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df.rdd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b="1" spc="-15" dirty="0">
                <a:latin typeface="Calibri"/>
                <a:cs typeface="Calibri"/>
              </a:rPr>
              <a:t>Create </a:t>
            </a:r>
            <a:r>
              <a:rPr sz="1700" b="1" dirty="0">
                <a:latin typeface="Calibri"/>
                <a:cs typeface="Calibri"/>
              </a:rPr>
              <a:t>RDD </a:t>
            </a:r>
            <a:r>
              <a:rPr sz="1700" b="1" spc="-10" dirty="0">
                <a:latin typeface="Calibri"/>
                <a:cs typeface="Calibri"/>
              </a:rPr>
              <a:t>from </a:t>
            </a:r>
            <a:r>
              <a:rPr sz="1700" b="1" spc="-5" dirty="0">
                <a:latin typeface="Calibri"/>
                <a:cs typeface="Calibri"/>
              </a:rPr>
              <a:t>Local File: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700" spc="-10" dirty="0">
                <a:latin typeface="Calibri"/>
                <a:cs typeface="Calibri"/>
              </a:rPr>
              <a:t>rdd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</a:t>
            </a:r>
            <a:r>
              <a:rPr sz="1700" spc="-5" dirty="0">
                <a:latin typeface="Calibri"/>
                <a:cs typeface="Calibri"/>
              </a:rPr>
              <a:t> sc.textFile("file://&lt;local_path&gt;")</a:t>
            </a:r>
            <a:endParaRPr sz="1700">
              <a:latin typeface="Calibri"/>
              <a:cs typeface="Calibri"/>
            </a:endParaRPr>
          </a:p>
          <a:p>
            <a:pPr marL="60960">
              <a:lnSpc>
                <a:spcPct val="100000"/>
              </a:lnSpc>
              <a:spcBef>
                <a:spcPts val="795"/>
              </a:spcBef>
            </a:pPr>
            <a:r>
              <a:rPr sz="1700" spc="-5" dirty="0">
                <a:latin typeface="Calibri"/>
                <a:cs typeface="Calibri"/>
              </a:rPr>
              <a:t>Ex </a:t>
            </a:r>
            <a:r>
              <a:rPr sz="1700" dirty="0">
                <a:latin typeface="Calibri"/>
                <a:cs typeface="Calibri"/>
              </a:rPr>
              <a:t>- </a:t>
            </a:r>
            <a:r>
              <a:rPr sz="1700" spc="-5" dirty="0">
                <a:latin typeface="Calibri"/>
                <a:cs typeface="Calibri"/>
              </a:rPr>
              <a:t>Local</a:t>
            </a:r>
            <a:r>
              <a:rPr sz="1700" spc="-15" dirty="0">
                <a:latin typeface="Calibri"/>
                <a:cs typeface="Calibri"/>
              </a:rPr>
              <a:t> Path: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/staging/test</a:t>
            </a:r>
            <a:endParaRPr sz="17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05233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6020" y="1202436"/>
            <a:ext cx="5791200" cy="159004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4191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300"/>
              </a:spcBef>
            </a:pPr>
            <a:r>
              <a:rPr sz="4100" b="0" dirty="0">
                <a:latin typeface="Calibri"/>
                <a:cs typeface="Calibri"/>
              </a:rPr>
              <a:t>RDD</a:t>
            </a:r>
            <a:r>
              <a:rPr sz="4100" b="0" spc="-35" dirty="0">
                <a:latin typeface="Calibri"/>
                <a:cs typeface="Calibri"/>
              </a:rPr>
              <a:t> </a:t>
            </a:r>
            <a:r>
              <a:rPr sz="4100" b="0" spc="-15" dirty="0">
                <a:latin typeface="Calibri"/>
                <a:cs typeface="Calibri"/>
              </a:rPr>
              <a:t>Operations</a:t>
            </a:r>
            <a:endParaRPr sz="4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93995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94332" y="173736"/>
            <a:ext cx="7035165" cy="6375400"/>
            <a:chOff x="1894332" y="173736"/>
            <a:chExt cx="7035165" cy="6375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4332" y="173736"/>
              <a:ext cx="7034783" cy="637489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419600" y="381000"/>
              <a:ext cx="2101850" cy="713740"/>
            </a:xfrm>
            <a:custGeom>
              <a:avLst/>
              <a:gdLst/>
              <a:ahLst/>
              <a:cxnLst/>
              <a:rect l="l" t="t" r="r" b="b"/>
              <a:pathLst>
                <a:path w="2101850" h="713740">
                  <a:moveTo>
                    <a:pt x="1982724" y="0"/>
                  </a:moveTo>
                  <a:lnTo>
                    <a:pt x="118872" y="0"/>
                  </a:lnTo>
                  <a:lnTo>
                    <a:pt x="72598" y="9340"/>
                  </a:lnTo>
                  <a:lnTo>
                    <a:pt x="34813" y="34813"/>
                  </a:lnTo>
                  <a:lnTo>
                    <a:pt x="9340" y="72598"/>
                  </a:lnTo>
                  <a:lnTo>
                    <a:pt x="0" y="118872"/>
                  </a:lnTo>
                  <a:lnTo>
                    <a:pt x="0" y="594360"/>
                  </a:lnTo>
                  <a:lnTo>
                    <a:pt x="9340" y="640633"/>
                  </a:lnTo>
                  <a:lnTo>
                    <a:pt x="34813" y="678418"/>
                  </a:lnTo>
                  <a:lnTo>
                    <a:pt x="72598" y="703891"/>
                  </a:lnTo>
                  <a:lnTo>
                    <a:pt x="118872" y="713232"/>
                  </a:lnTo>
                  <a:lnTo>
                    <a:pt x="1982724" y="713232"/>
                  </a:lnTo>
                  <a:lnTo>
                    <a:pt x="2028997" y="703891"/>
                  </a:lnTo>
                  <a:lnTo>
                    <a:pt x="2066782" y="678418"/>
                  </a:lnTo>
                  <a:lnTo>
                    <a:pt x="2092255" y="640633"/>
                  </a:lnTo>
                  <a:lnTo>
                    <a:pt x="2101596" y="594360"/>
                  </a:lnTo>
                  <a:lnTo>
                    <a:pt x="2101596" y="118872"/>
                  </a:lnTo>
                  <a:lnTo>
                    <a:pt x="2092255" y="72598"/>
                  </a:lnTo>
                  <a:lnTo>
                    <a:pt x="2066782" y="34813"/>
                  </a:lnTo>
                  <a:lnTo>
                    <a:pt x="2028997" y="9340"/>
                  </a:lnTo>
                  <a:lnTo>
                    <a:pt x="1982724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19600" y="381000"/>
              <a:ext cx="2101850" cy="713740"/>
            </a:xfrm>
            <a:custGeom>
              <a:avLst/>
              <a:gdLst/>
              <a:ahLst/>
              <a:cxnLst/>
              <a:rect l="l" t="t" r="r" b="b"/>
              <a:pathLst>
                <a:path w="2101850" h="713740">
                  <a:moveTo>
                    <a:pt x="0" y="118872"/>
                  </a:moveTo>
                  <a:lnTo>
                    <a:pt x="9340" y="72598"/>
                  </a:lnTo>
                  <a:lnTo>
                    <a:pt x="34813" y="34813"/>
                  </a:lnTo>
                  <a:lnTo>
                    <a:pt x="72598" y="9340"/>
                  </a:lnTo>
                  <a:lnTo>
                    <a:pt x="118872" y="0"/>
                  </a:lnTo>
                  <a:lnTo>
                    <a:pt x="1982724" y="0"/>
                  </a:lnTo>
                  <a:lnTo>
                    <a:pt x="2028997" y="9340"/>
                  </a:lnTo>
                  <a:lnTo>
                    <a:pt x="2066782" y="34813"/>
                  </a:lnTo>
                  <a:lnTo>
                    <a:pt x="2092255" y="72598"/>
                  </a:lnTo>
                  <a:lnTo>
                    <a:pt x="2101596" y="118872"/>
                  </a:lnTo>
                  <a:lnTo>
                    <a:pt x="2101596" y="594360"/>
                  </a:lnTo>
                  <a:lnTo>
                    <a:pt x="2092255" y="640633"/>
                  </a:lnTo>
                  <a:lnTo>
                    <a:pt x="2066782" y="678418"/>
                  </a:lnTo>
                  <a:lnTo>
                    <a:pt x="2028997" y="703891"/>
                  </a:lnTo>
                  <a:lnTo>
                    <a:pt x="1982724" y="713232"/>
                  </a:lnTo>
                  <a:lnTo>
                    <a:pt x="118872" y="713232"/>
                  </a:lnTo>
                  <a:lnTo>
                    <a:pt x="72598" y="703891"/>
                  </a:lnTo>
                  <a:lnTo>
                    <a:pt x="34813" y="678418"/>
                  </a:lnTo>
                  <a:lnTo>
                    <a:pt x="9340" y="640633"/>
                  </a:lnTo>
                  <a:lnTo>
                    <a:pt x="0" y="594360"/>
                  </a:lnTo>
                  <a:lnTo>
                    <a:pt x="0" y="11887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33314" y="1094866"/>
              <a:ext cx="86995" cy="475615"/>
            </a:xfrm>
            <a:custGeom>
              <a:avLst/>
              <a:gdLst/>
              <a:ahLst/>
              <a:cxnLst/>
              <a:rect l="l" t="t" r="r" b="b"/>
              <a:pathLst>
                <a:path w="86995" h="475615">
                  <a:moveTo>
                    <a:pt x="29027" y="388492"/>
                  </a:moveTo>
                  <a:lnTo>
                    <a:pt x="0" y="388874"/>
                  </a:lnTo>
                  <a:lnTo>
                    <a:pt x="44576" y="475107"/>
                  </a:lnTo>
                  <a:lnTo>
                    <a:pt x="79491" y="402971"/>
                  </a:lnTo>
                  <a:lnTo>
                    <a:pt x="29210" y="402971"/>
                  </a:lnTo>
                  <a:lnTo>
                    <a:pt x="29027" y="388492"/>
                  </a:lnTo>
                  <a:close/>
                </a:path>
                <a:path w="86995" h="475615">
                  <a:moveTo>
                    <a:pt x="57983" y="388111"/>
                  </a:moveTo>
                  <a:lnTo>
                    <a:pt x="29027" y="388492"/>
                  </a:lnTo>
                  <a:lnTo>
                    <a:pt x="29210" y="402971"/>
                  </a:lnTo>
                  <a:lnTo>
                    <a:pt x="58165" y="402590"/>
                  </a:lnTo>
                  <a:lnTo>
                    <a:pt x="57983" y="388111"/>
                  </a:lnTo>
                  <a:close/>
                </a:path>
                <a:path w="86995" h="475615">
                  <a:moveTo>
                    <a:pt x="86868" y="387731"/>
                  </a:moveTo>
                  <a:lnTo>
                    <a:pt x="57983" y="388111"/>
                  </a:lnTo>
                  <a:lnTo>
                    <a:pt x="58165" y="402590"/>
                  </a:lnTo>
                  <a:lnTo>
                    <a:pt x="29210" y="402971"/>
                  </a:lnTo>
                  <a:lnTo>
                    <a:pt x="79491" y="402971"/>
                  </a:lnTo>
                  <a:lnTo>
                    <a:pt x="86868" y="387731"/>
                  </a:lnTo>
                  <a:close/>
                </a:path>
                <a:path w="86995" h="475615">
                  <a:moveTo>
                    <a:pt x="53086" y="0"/>
                  </a:moveTo>
                  <a:lnTo>
                    <a:pt x="24130" y="254"/>
                  </a:lnTo>
                  <a:lnTo>
                    <a:pt x="29027" y="388492"/>
                  </a:lnTo>
                  <a:lnTo>
                    <a:pt x="57983" y="388111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19600" y="1568196"/>
              <a:ext cx="2101850" cy="510540"/>
            </a:xfrm>
            <a:custGeom>
              <a:avLst/>
              <a:gdLst/>
              <a:ahLst/>
              <a:cxnLst/>
              <a:rect l="l" t="t" r="r" b="b"/>
              <a:pathLst>
                <a:path w="2101850" h="510539">
                  <a:moveTo>
                    <a:pt x="2101596" y="0"/>
                  </a:moveTo>
                  <a:lnTo>
                    <a:pt x="0" y="0"/>
                  </a:lnTo>
                  <a:lnTo>
                    <a:pt x="0" y="510539"/>
                  </a:lnTo>
                  <a:lnTo>
                    <a:pt x="2101596" y="510539"/>
                  </a:lnTo>
                  <a:lnTo>
                    <a:pt x="2101596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19600" y="1568196"/>
              <a:ext cx="2101850" cy="510540"/>
            </a:xfrm>
            <a:custGeom>
              <a:avLst/>
              <a:gdLst/>
              <a:ahLst/>
              <a:cxnLst/>
              <a:rect l="l" t="t" r="r" b="b"/>
              <a:pathLst>
                <a:path w="2101850" h="510539">
                  <a:moveTo>
                    <a:pt x="0" y="510539"/>
                  </a:moveTo>
                  <a:lnTo>
                    <a:pt x="2101596" y="510539"/>
                  </a:lnTo>
                  <a:lnTo>
                    <a:pt x="2101596" y="0"/>
                  </a:lnTo>
                  <a:lnTo>
                    <a:pt x="0" y="0"/>
                  </a:lnTo>
                  <a:lnTo>
                    <a:pt x="0" y="510539"/>
                  </a:lnTo>
                  <a:close/>
                </a:path>
              </a:pathLst>
            </a:custGeom>
            <a:ln w="12192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0" y="1720596"/>
              <a:ext cx="2101850" cy="510540"/>
            </a:xfrm>
            <a:custGeom>
              <a:avLst/>
              <a:gdLst/>
              <a:ahLst/>
              <a:cxnLst/>
              <a:rect l="l" t="t" r="r" b="b"/>
              <a:pathLst>
                <a:path w="2101850" h="510539">
                  <a:moveTo>
                    <a:pt x="2101596" y="0"/>
                  </a:moveTo>
                  <a:lnTo>
                    <a:pt x="0" y="0"/>
                  </a:lnTo>
                  <a:lnTo>
                    <a:pt x="0" y="510539"/>
                  </a:lnTo>
                  <a:lnTo>
                    <a:pt x="2101596" y="510539"/>
                  </a:lnTo>
                  <a:lnTo>
                    <a:pt x="2101596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2000" y="1720596"/>
              <a:ext cx="2101850" cy="510540"/>
            </a:xfrm>
            <a:custGeom>
              <a:avLst/>
              <a:gdLst/>
              <a:ahLst/>
              <a:cxnLst/>
              <a:rect l="l" t="t" r="r" b="b"/>
              <a:pathLst>
                <a:path w="2101850" h="510539">
                  <a:moveTo>
                    <a:pt x="0" y="510539"/>
                  </a:moveTo>
                  <a:lnTo>
                    <a:pt x="2101596" y="510539"/>
                  </a:lnTo>
                  <a:lnTo>
                    <a:pt x="2101596" y="0"/>
                  </a:lnTo>
                  <a:lnTo>
                    <a:pt x="0" y="0"/>
                  </a:lnTo>
                  <a:lnTo>
                    <a:pt x="0" y="510539"/>
                  </a:lnTo>
                  <a:close/>
                </a:path>
              </a:pathLst>
            </a:custGeom>
            <a:ln w="12192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24400" y="1872996"/>
              <a:ext cx="2101850" cy="510540"/>
            </a:xfrm>
            <a:custGeom>
              <a:avLst/>
              <a:gdLst/>
              <a:ahLst/>
              <a:cxnLst/>
              <a:rect l="l" t="t" r="r" b="b"/>
              <a:pathLst>
                <a:path w="2101850" h="510539">
                  <a:moveTo>
                    <a:pt x="2101596" y="0"/>
                  </a:moveTo>
                  <a:lnTo>
                    <a:pt x="0" y="0"/>
                  </a:lnTo>
                  <a:lnTo>
                    <a:pt x="0" y="510539"/>
                  </a:lnTo>
                  <a:lnTo>
                    <a:pt x="2101596" y="510539"/>
                  </a:lnTo>
                  <a:lnTo>
                    <a:pt x="2101596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24400" y="1872996"/>
              <a:ext cx="2101850" cy="510540"/>
            </a:xfrm>
            <a:custGeom>
              <a:avLst/>
              <a:gdLst/>
              <a:ahLst/>
              <a:cxnLst/>
              <a:rect l="l" t="t" r="r" b="b"/>
              <a:pathLst>
                <a:path w="2101850" h="510539">
                  <a:moveTo>
                    <a:pt x="0" y="510539"/>
                  </a:moveTo>
                  <a:lnTo>
                    <a:pt x="2101596" y="510539"/>
                  </a:lnTo>
                  <a:lnTo>
                    <a:pt x="2101596" y="0"/>
                  </a:lnTo>
                  <a:lnTo>
                    <a:pt x="0" y="0"/>
                  </a:lnTo>
                  <a:lnTo>
                    <a:pt x="0" y="510539"/>
                  </a:lnTo>
                  <a:close/>
                </a:path>
              </a:pathLst>
            </a:custGeom>
            <a:ln w="12192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76800" y="2025396"/>
              <a:ext cx="2101850" cy="510540"/>
            </a:xfrm>
            <a:custGeom>
              <a:avLst/>
              <a:gdLst/>
              <a:ahLst/>
              <a:cxnLst/>
              <a:rect l="l" t="t" r="r" b="b"/>
              <a:pathLst>
                <a:path w="2101850" h="510539">
                  <a:moveTo>
                    <a:pt x="2101596" y="0"/>
                  </a:moveTo>
                  <a:lnTo>
                    <a:pt x="0" y="0"/>
                  </a:lnTo>
                  <a:lnTo>
                    <a:pt x="0" y="510539"/>
                  </a:lnTo>
                  <a:lnTo>
                    <a:pt x="2101596" y="510539"/>
                  </a:lnTo>
                  <a:lnTo>
                    <a:pt x="2101596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76800" y="2025396"/>
              <a:ext cx="2101850" cy="510540"/>
            </a:xfrm>
            <a:custGeom>
              <a:avLst/>
              <a:gdLst/>
              <a:ahLst/>
              <a:cxnLst/>
              <a:rect l="l" t="t" r="r" b="b"/>
              <a:pathLst>
                <a:path w="2101850" h="510539">
                  <a:moveTo>
                    <a:pt x="0" y="510539"/>
                  </a:moveTo>
                  <a:lnTo>
                    <a:pt x="2101596" y="510539"/>
                  </a:lnTo>
                  <a:lnTo>
                    <a:pt x="2101596" y="0"/>
                  </a:lnTo>
                  <a:lnTo>
                    <a:pt x="0" y="0"/>
                  </a:lnTo>
                  <a:lnTo>
                    <a:pt x="0" y="510539"/>
                  </a:lnTo>
                  <a:close/>
                </a:path>
              </a:pathLst>
            </a:custGeom>
            <a:ln w="12192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29200" y="2177796"/>
              <a:ext cx="2101850" cy="510540"/>
            </a:xfrm>
            <a:custGeom>
              <a:avLst/>
              <a:gdLst/>
              <a:ahLst/>
              <a:cxnLst/>
              <a:rect l="l" t="t" r="r" b="b"/>
              <a:pathLst>
                <a:path w="2101850" h="510539">
                  <a:moveTo>
                    <a:pt x="2101596" y="0"/>
                  </a:moveTo>
                  <a:lnTo>
                    <a:pt x="0" y="0"/>
                  </a:lnTo>
                  <a:lnTo>
                    <a:pt x="0" y="510539"/>
                  </a:lnTo>
                  <a:lnTo>
                    <a:pt x="2101596" y="510539"/>
                  </a:lnTo>
                  <a:lnTo>
                    <a:pt x="2101596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29200" y="2177796"/>
              <a:ext cx="2101850" cy="510540"/>
            </a:xfrm>
            <a:custGeom>
              <a:avLst/>
              <a:gdLst/>
              <a:ahLst/>
              <a:cxnLst/>
              <a:rect l="l" t="t" r="r" b="b"/>
              <a:pathLst>
                <a:path w="2101850" h="510539">
                  <a:moveTo>
                    <a:pt x="0" y="510539"/>
                  </a:moveTo>
                  <a:lnTo>
                    <a:pt x="2101596" y="510539"/>
                  </a:lnTo>
                  <a:lnTo>
                    <a:pt x="2101596" y="0"/>
                  </a:lnTo>
                  <a:lnTo>
                    <a:pt x="0" y="0"/>
                  </a:lnTo>
                  <a:lnTo>
                    <a:pt x="0" y="510539"/>
                  </a:lnTo>
                  <a:close/>
                </a:path>
              </a:pathLst>
            </a:custGeom>
            <a:ln w="12192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19600" y="3201924"/>
              <a:ext cx="2101850" cy="713740"/>
            </a:xfrm>
            <a:custGeom>
              <a:avLst/>
              <a:gdLst/>
              <a:ahLst/>
              <a:cxnLst/>
              <a:rect l="l" t="t" r="r" b="b"/>
              <a:pathLst>
                <a:path w="2101850" h="713739">
                  <a:moveTo>
                    <a:pt x="1982724" y="0"/>
                  </a:moveTo>
                  <a:lnTo>
                    <a:pt x="118872" y="0"/>
                  </a:lnTo>
                  <a:lnTo>
                    <a:pt x="72598" y="9340"/>
                  </a:lnTo>
                  <a:lnTo>
                    <a:pt x="34813" y="34813"/>
                  </a:lnTo>
                  <a:lnTo>
                    <a:pt x="9340" y="72598"/>
                  </a:lnTo>
                  <a:lnTo>
                    <a:pt x="0" y="118872"/>
                  </a:lnTo>
                  <a:lnTo>
                    <a:pt x="0" y="594359"/>
                  </a:lnTo>
                  <a:lnTo>
                    <a:pt x="9340" y="640633"/>
                  </a:lnTo>
                  <a:lnTo>
                    <a:pt x="34813" y="678418"/>
                  </a:lnTo>
                  <a:lnTo>
                    <a:pt x="72598" y="703891"/>
                  </a:lnTo>
                  <a:lnTo>
                    <a:pt x="118872" y="713232"/>
                  </a:lnTo>
                  <a:lnTo>
                    <a:pt x="1982724" y="713232"/>
                  </a:lnTo>
                  <a:lnTo>
                    <a:pt x="2028997" y="703891"/>
                  </a:lnTo>
                  <a:lnTo>
                    <a:pt x="2066782" y="678418"/>
                  </a:lnTo>
                  <a:lnTo>
                    <a:pt x="2092255" y="640633"/>
                  </a:lnTo>
                  <a:lnTo>
                    <a:pt x="2101596" y="594359"/>
                  </a:lnTo>
                  <a:lnTo>
                    <a:pt x="2101596" y="118872"/>
                  </a:lnTo>
                  <a:lnTo>
                    <a:pt x="2092255" y="72598"/>
                  </a:lnTo>
                  <a:lnTo>
                    <a:pt x="2066782" y="34813"/>
                  </a:lnTo>
                  <a:lnTo>
                    <a:pt x="2028997" y="9340"/>
                  </a:lnTo>
                  <a:lnTo>
                    <a:pt x="1982724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19600" y="3201924"/>
              <a:ext cx="2101850" cy="713740"/>
            </a:xfrm>
            <a:custGeom>
              <a:avLst/>
              <a:gdLst/>
              <a:ahLst/>
              <a:cxnLst/>
              <a:rect l="l" t="t" r="r" b="b"/>
              <a:pathLst>
                <a:path w="2101850" h="713739">
                  <a:moveTo>
                    <a:pt x="0" y="118872"/>
                  </a:moveTo>
                  <a:lnTo>
                    <a:pt x="9340" y="72598"/>
                  </a:lnTo>
                  <a:lnTo>
                    <a:pt x="34813" y="34813"/>
                  </a:lnTo>
                  <a:lnTo>
                    <a:pt x="72598" y="9340"/>
                  </a:lnTo>
                  <a:lnTo>
                    <a:pt x="118872" y="0"/>
                  </a:lnTo>
                  <a:lnTo>
                    <a:pt x="1982724" y="0"/>
                  </a:lnTo>
                  <a:lnTo>
                    <a:pt x="2028997" y="9340"/>
                  </a:lnTo>
                  <a:lnTo>
                    <a:pt x="2066782" y="34813"/>
                  </a:lnTo>
                  <a:lnTo>
                    <a:pt x="2092255" y="72598"/>
                  </a:lnTo>
                  <a:lnTo>
                    <a:pt x="2101596" y="118872"/>
                  </a:lnTo>
                  <a:lnTo>
                    <a:pt x="2101596" y="594359"/>
                  </a:lnTo>
                  <a:lnTo>
                    <a:pt x="2092255" y="640633"/>
                  </a:lnTo>
                  <a:lnTo>
                    <a:pt x="2066782" y="678418"/>
                  </a:lnTo>
                  <a:lnTo>
                    <a:pt x="2028997" y="703891"/>
                  </a:lnTo>
                  <a:lnTo>
                    <a:pt x="1982724" y="713232"/>
                  </a:lnTo>
                  <a:lnTo>
                    <a:pt x="118872" y="713232"/>
                  </a:lnTo>
                  <a:lnTo>
                    <a:pt x="72598" y="703891"/>
                  </a:lnTo>
                  <a:lnTo>
                    <a:pt x="34813" y="678418"/>
                  </a:lnTo>
                  <a:lnTo>
                    <a:pt x="9340" y="640633"/>
                  </a:lnTo>
                  <a:lnTo>
                    <a:pt x="0" y="594359"/>
                  </a:lnTo>
                  <a:lnTo>
                    <a:pt x="0" y="118872"/>
                  </a:lnTo>
                  <a:close/>
                </a:path>
              </a:pathLst>
            </a:custGeom>
            <a:ln w="12192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8264" y="4399788"/>
              <a:ext cx="2101850" cy="795655"/>
            </a:xfrm>
            <a:custGeom>
              <a:avLst/>
              <a:gdLst/>
              <a:ahLst/>
              <a:cxnLst/>
              <a:rect l="l" t="t" r="r" b="b"/>
              <a:pathLst>
                <a:path w="2101850" h="795654">
                  <a:moveTo>
                    <a:pt x="1050798" y="0"/>
                  </a:moveTo>
                  <a:lnTo>
                    <a:pt x="0" y="397763"/>
                  </a:lnTo>
                  <a:lnTo>
                    <a:pt x="1050798" y="795528"/>
                  </a:lnTo>
                  <a:lnTo>
                    <a:pt x="2101596" y="397763"/>
                  </a:lnTo>
                  <a:lnTo>
                    <a:pt x="105079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98264" y="4399788"/>
              <a:ext cx="2101850" cy="795655"/>
            </a:xfrm>
            <a:custGeom>
              <a:avLst/>
              <a:gdLst/>
              <a:ahLst/>
              <a:cxnLst/>
              <a:rect l="l" t="t" r="r" b="b"/>
              <a:pathLst>
                <a:path w="2101850" h="795654">
                  <a:moveTo>
                    <a:pt x="0" y="397763"/>
                  </a:moveTo>
                  <a:lnTo>
                    <a:pt x="1050798" y="0"/>
                  </a:lnTo>
                  <a:lnTo>
                    <a:pt x="2101596" y="397763"/>
                  </a:lnTo>
                  <a:lnTo>
                    <a:pt x="1050798" y="795528"/>
                  </a:lnTo>
                  <a:lnTo>
                    <a:pt x="0" y="397763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98264" y="5434583"/>
              <a:ext cx="2101850" cy="711835"/>
            </a:xfrm>
            <a:custGeom>
              <a:avLst/>
              <a:gdLst/>
              <a:ahLst/>
              <a:cxnLst/>
              <a:rect l="l" t="t" r="r" b="b"/>
              <a:pathLst>
                <a:path w="2101850" h="711835">
                  <a:moveTo>
                    <a:pt x="1982977" y="0"/>
                  </a:moveTo>
                  <a:lnTo>
                    <a:pt x="118618" y="0"/>
                  </a:lnTo>
                  <a:lnTo>
                    <a:pt x="72437" y="9318"/>
                  </a:lnTo>
                  <a:lnTo>
                    <a:pt x="34734" y="34734"/>
                  </a:lnTo>
                  <a:lnTo>
                    <a:pt x="9318" y="72437"/>
                  </a:lnTo>
                  <a:lnTo>
                    <a:pt x="0" y="118617"/>
                  </a:lnTo>
                  <a:lnTo>
                    <a:pt x="0" y="593089"/>
                  </a:lnTo>
                  <a:lnTo>
                    <a:pt x="9318" y="639259"/>
                  </a:lnTo>
                  <a:lnTo>
                    <a:pt x="34734" y="676963"/>
                  </a:lnTo>
                  <a:lnTo>
                    <a:pt x="72437" y="702385"/>
                  </a:lnTo>
                  <a:lnTo>
                    <a:pt x="118618" y="711707"/>
                  </a:lnTo>
                  <a:lnTo>
                    <a:pt x="1982977" y="711707"/>
                  </a:lnTo>
                  <a:lnTo>
                    <a:pt x="2029158" y="702385"/>
                  </a:lnTo>
                  <a:lnTo>
                    <a:pt x="2066861" y="676963"/>
                  </a:lnTo>
                  <a:lnTo>
                    <a:pt x="2092277" y="639259"/>
                  </a:lnTo>
                  <a:lnTo>
                    <a:pt x="2101596" y="593089"/>
                  </a:lnTo>
                  <a:lnTo>
                    <a:pt x="2101596" y="118617"/>
                  </a:lnTo>
                  <a:lnTo>
                    <a:pt x="2092277" y="72437"/>
                  </a:lnTo>
                  <a:lnTo>
                    <a:pt x="2066861" y="34734"/>
                  </a:lnTo>
                  <a:lnTo>
                    <a:pt x="2029158" y="9318"/>
                  </a:lnTo>
                  <a:lnTo>
                    <a:pt x="1982977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98264" y="5434583"/>
              <a:ext cx="2101850" cy="711835"/>
            </a:xfrm>
            <a:custGeom>
              <a:avLst/>
              <a:gdLst/>
              <a:ahLst/>
              <a:cxnLst/>
              <a:rect l="l" t="t" r="r" b="b"/>
              <a:pathLst>
                <a:path w="2101850" h="711835">
                  <a:moveTo>
                    <a:pt x="0" y="118617"/>
                  </a:moveTo>
                  <a:lnTo>
                    <a:pt x="9318" y="72437"/>
                  </a:lnTo>
                  <a:lnTo>
                    <a:pt x="34734" y="34734"/>
                  </a:lnTo>
                  <a:lnTo>
                    <a:pt x="72437" y="9318"/>
                  </a:lnTo>
                  <a:lnTo>
                    <a:pt x="118618" y="0"/>
                  </a:lnTo>
                  <a:lnTo>
                    <a:pt x="1982977" y="0"/>
                  </a:lnTo>
                  <a:lnTo>
                    <a:pt x="2029158" y="9318"/>
                  </a:lnTo>
                  <a:lnTo>
                    <a:pt x="2066861" y="34734"/>
                  </a:lnTo>
                  <a:lnTo>
                    <a:pt x="2092277" y="72437"/>
                  </a:lnTo>
                  <a:lnTo>
                    <a:pt x="2101596" y="118617"/>
                  </a:lnTo>
                  <a:lnTo>
                    <a:pt x="2101596" y="593089"/>
                  </a:lnTo>
                  <a:lnTo>
                    <a:pt x="2092277" y="639259"/>
                  </a:lnTo>
                  <a:lnTo>
                    <a:pt x="2066861" y="676963"/>
                  </a:lnTo>
                  <a:lnTo>
                    <a:pt x="2029158" y="702385"/>
                  </a:lnTo>
                  <a:lnTo>
                    <a:pt x="1982977" y="711707"/>
                  </a:lnTo>
                  <a:lnTo>
                    <a:pt x="118618" y="711707"/>
                  </a:lnTo>
                  <a:lnTo>
                    <a:pt x="72437" y="702385"/>
                  </a:lnTo>
                  <a:lnTo>
                    <a:pt x="34734" y="676963"/>
                  </a:lnTo>
                  <a:lnTo>
                    <a:pt x="9318" y="639259"/>
                  </a:lnTo>
                  <a:lnTo>
                    <a:pt x="0" y="593089"/>
                  </a:lnTo>
                  <a:lnTo>
                    <a:pt x="0" y="118617"/>
                  </a:lnTo>
                  <a:close/>
                </a:path>
              </a:pathLst>
            </a:custGeom>
            <a:ln w="12192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894332" y="173736"/>
            <a:ext cx="7035165" cy="6375400"/>
          </a:xfrm>
          <a:prstGeom prst="rect">
            <a:avLst/>
          </a:prstGeom>
          <a:ln w="6096">
            <a:solidFill>
              <a:srgbClr val="6FAC4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18745" algn="ctr">
              <a:lnSpc>
                <a:spcPct val="100000"/>
              </a:lnSpc>
              <a:spcBef>
                <a:spcPts val="1165"/>
              </a:spcBef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RDD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336040" algn="ctr">
              <a:lnSpc>
                <a:spcPct val="100000"/>
              </a:lnSpc>
              <a:spcBef>
                <a:spcPts val="133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RDD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operating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endParaRPr sz="1800">
              <a:latin typeface="Calibri"/>
              <a:cs typeface="Calibri"/>
            </a:endParaRPr>
          </a:p>
          <a:p>
            <a:pPr marL="1338580" algn="ctr">
              <a:lnSpc>
                <a:spcPct val="100000"/>
              </a:lnSpc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Parallel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18745" algn="ctr">
              <a:lnSpc>
                <a:spcPct val="100000"/>
              </a:lnSpc>
              <a:spcBef>
                <a:spcPts val="123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Transformations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Calibri"/>
              <a:cs typeface="Calibri"/>
            </a:endParaRPr>
          </a:p>
          <a:p>
            <a:pPr marL="75565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Actions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75565" algn="ctr">
              <a:lnSpc>
                <a:spcPct val="100000"/>
              </a:lnSpc>
              <a:spcBef>
                <a:spcPts val="126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Results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845307" y="1545971"/>
            <a:ext cx="4592320" cy="3888740"/>
            <a:chOff x="2845307" y="1545971"/>
            <a:chExt cx="4592320" cy="3888740"/>
          </a:xfrm>
        </p:grpSpPr>
        <p:sp>
          <p:nvSpPr>
            <p:cNvPr id="25" name="object 25"/>
            <p:cNvSpPr/>
            <p:nvPr/>
          </p:nvSpPr>
          <p:spPr>
            <a:xfrm>
              <a:off x="5405882" y="2687573"/>
              <a:ext cx="109855" cy="1703705"/>
            </a:xfrm>
            <a:custGeom>
              <a:avLst/>
              <a:gdLst/>
              <a:ahLst/>
              <a:cxnLst/>
              <a:rect l="l" t="t" r="r" b="b"/>
              <a:pathLst>
                <a:path w="109854" h="1703704">
                  <a:moveTo>
                    <a:pt x="86868" y="1615948"/>
                  </a:moveTo>
                  <a:lnTo>
                    <a:pt x="57975" y="1616329"/>
                  </a:lnTo>
                  <a:lnTo>
                    <a:pt x="53086" y="1228217"/>
                  </a:lnTo>
                  <a:lnTo>
                    <a:pt x="24130" y="1228471"/>
                  </a:lnTo>
                  <a:lnTo>
                    <a:pt x="29019" y="1616710"/>
                  </a:lnTo>
                  <a:lnTo>
                    <a:pt x="0" y="1617091"/>
                  </a:lnTo>
                  <a:lnTo>
                    <a:pt x="44577" y="1703324"/>
                  </a:lnTo>
                  <a:lnTo>
                    <a:pt x="79489" y="1631188"/>
                  </a:lnTo>
                  <a:lnTo>
                    <a:pt x="86868" y="1615948"/>
                  </a:lnTo>
                  <a:close/>
                </a:path>
                <a:path w="109854" h="1703704">
                  <a:moveTo>
                    <a:pt x="109474" y="428371"/>
                  </a:moveTo>
                  <a:lnTo>
                    <a:pt x="80518" y="428371"/>
                  </a:lnTo>
                  <a:lnTo>
                    <a:pt x="80518" y="0"/>
                  </a:lnTo>
                  <a:lnTo>
                    <a:pt x="51562" y="0"/>
                  </a:lnTo>
                  <a:lnTo>
                    <a:pt x="51562" y="428371"/>
                  </a:lnTo>
                  <a:lnTo>
                    <a:pt x="22606" y="428371"/>
                  </a:lnTo>
                  <a:lnTo>
                    <a:pt x="66040" y="515239"/>
                  </a:lnTo>
                  <a:lnTo>
                    <a:pt x="102235" y="442849"/>
                  </a:lnTo>
                  <a:lnTo>
                    <a:pt x="109474" y="428371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5627" y="5196078"/>
              <a:ext cx="86868" cy="23850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859785" y="3534918"/>
              <a:ext cx="1561465" cy="31750"/>
            </a:xfrm>
            <a:custGeom>
              <a:avLst/>
              <a:gdLst/>
              <a:ahLst/>
              <a:cxnLst/>
              <a:rect l="l" t="t" r="r" b="b"/>
              <a:pathLst>
                <a:path w="1561464" h="31750">
                  <a:moveTo>
                    <a:pt x="0" y="31623"/>
                  </a:moveTo>
                  <a:lnTo>
                    <a:pt x="1561338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45307" y="1783969"/>
              <a:ext cx="1576070" cy="1776095"/>
            </a:xfrm>
            <a:custGeom>
              <a:avLst/>
              <a:gdLst/>
              <a:ahLst/>
              <a:cxnLst/>
              <a:rect l="l" t="t" r="r" b="b"/>
              <a:pathLst>
                <a:path w="1576070" h="1776095">
                  <a:moveTo>
                    <a:pt x="1488598" y="28578"/>
                  </a:moveTo>
                  <a:lnTo>
                    <a:pt x="0" y="28955"/>
                  </a:lnTo>
                  <a:lnTo>
                    <a:pt x="0" y="1775840"/>
                  </a:lnTo>
                  <a:lnTo>
                    <a:pt x="28956" y="1775840"/>
                  </a:lnTo>
                  <a:lnTo>
                    <a:pt x="28956" y="57911"/>
                  </a:lnTo>
                  <a:lnTo>
                    <a:pt x="14478" y="57911"/>
                  </a:lnTo>
                  <a:lnTo>
                    <a:pt x="28956" y="43433"/>
                  </a:lnTo>
                  <a:lnTo>
                    <a:pt x="1489011" y="43433"/>
                  </a:lnTo>
                  <a:lnTo>
                    <a:pt x="1488598" y="28578"/>
                  </a:lnTo>
                  <a:close/>
                </a:path>
                <a:path w="1576070" h="1776095">
                  <a:moveTo>
                    <a:pt x="1549112" y="28575"/>
                  </a:moveTo>
                  <a:lnTo>
                    <a:pt x="1503426" y="28575"/>
                  </a:lnTo>
                  <a:lnTo>
                    <a:pt x="1503426" y="57530"/>
                  </a:lnTo>
                  <a:lnTo>
                    <a:pt x="1489403" y="57534"/>
                  </a:lnTo>
                  <a:lnTo>
                    <a:pt x="1490218" y="86867"/>
                  </a:lnTo>
                  <a:lnTo>
                    <a:pt x="1575816" y="41020"/>
                  </a:lnTo>
                  <a:lnTo>
                    <a:pt x="1549112" y="28575"/>
                  </a:lnTo>
                  <a:close/>
                </a:path>
                <a:path w="1576070" h="1776095">
                  <a:moveTo>
                    <a:pt x="28956" y="43433"/>
                  </a:moveTo>
                  <a:lnTo>
                    <a:pt x="14478" y="57911"/>
                  </a:lnTo>
                  <a:lnTo>
                    <a:pt x="28956" y="57908"/>
                  </a:lnTo>
                  <a:lnTo>
                    <a:pt x="28956" y="43433"/>
                  </a:lnTo>
                  <a:close/>
                </a:path>
                <a:path w="1576070" h="1776095">
                  <a:moveTo>
                    <a:pt x="28956" y="57908"/>
                  </a:moveTo>
                  <a:lnTo>
                    <a:pt x="14478" y="57911"/>
                  </a:lnTo>
                  <a:lnTo>
                    <a:pt x="28956" y="57911"/>
                  </a:lnTo>
                  <a:close/>
                </a:path>
                <a:path w="1576070" h="1776095">
                  <a:moveTo>
                    <a:pt x="1489011" y="43433"/>
                  </a:moveTo>
                  <a:lnTo>
                    <a:pt x="28956" y="43433"/>
                  </a:lnTo>
                  <a:lnTo>
                    <a:pt x="28956" y="57908"/>
                  </a:lnTo>
                  <a:lnTo>
                    <a:pt x="1489403" y="57534"/>
                  </a:lnTo>
                  <a:lnTo>
                    <a:pt x="1489011" y="43433"/>
                  </a:lnTo>
                  <a:close/>
                </a:path>
                <a:path w="1576070" h="1776095">
                  <a:moveTo>
                    <a:pt x="1503426" y="28575"/>
                  </a:moveTo>
                  <a:lnTo>
                    <a:pt x="1488598" y="28578"/>
                  </a:lnTo>
                  <a:lnTo>
                    <a:pt x="1489403" y="57534"/>
                  </a:lnTo>
                  <a:lnTo>
                    <a:pt x="1503426" y="57530"/>
                  </a:lnTo>
                  <a:lnTo>
                    <a:pt x="1503426" y="28575"/>
                  </a:lnTo>
                  <a:close/>
                </a:path>
                <a:path w="1576070" h="1776095">
                  <a:moveTo>
                    <a:pt x="1487805" y="0"/>
                  </a:moveTo>
                  <a:lnTo>
                    <a:pt x="1488598" y="28578"/>
                  </a:lnTo>
                  <a:lnTo>
                    <a:pt x="1549112" y="28575"/>
                  </a:lnTo>
                  <a:lnTo>
                    <a:pt x="14878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83577" y="1545971"/>
              <a:ext cx="653923" cy="7857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04302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488" y="223773"/>
            <a:ext cx="6256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https://spark.apache.org/docs/latest/rdd-programming-guide.html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6364" y="710183"/>
          <a:ext cx="8438512" cy="2455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6840"/>
                <a:gridCol w="461009"/>
                <a:gridCol w="395605"/>
                <a:gridCol w="1260474"/>
                <a:gridCol w="947420"/>
                <a:gridCol w="988695"/>
                <a:gridCol w="972185"/>
                <a:gridCol w="551814"/>
                <a:gridCol w="1474470"/>
              </a:tblGrid>
              <a:tr h="33801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5" dirty="0">
                          <a:latin typeface="Calibri"/>
                          <a:cs typeface="Calibri"/>
                        </a:rPr>
                        <a:t>Transformations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AD5A20"/>
                      </a:solidFill>
                      <a:prstDash val="solid"/>
                    </a:lnL>
                    <a:lnR w="12700">
                      <a:solidFill>
                        <a:srgbClr val="AD5A20"/>
                      </a:solidFill>
                      <a:prstDash val="solid"/>
                    </a:lnR>
                    <a:lnT w="12700">
                      <a:solidFill>
                        <a:srgbClr val="AD5A20"/>
                      </a:solidFill>
                      <a:prstDash val="solid"/>
                    </a:lnT>
                    <a:lnB w="19050">
                      <a:solidFill>
                        <a:srgbClr val="AD5A2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D5A20"/>
                      </a:solidFill>
                      <a:prstDash val="solid"/>
                    </a:lnL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5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Row</a:t>
                      </a:r>
                      <a:r>
                        <a:rPr sz="15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Level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AD5A2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Joining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AD5A2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Key</a:t>
                      </a:r>
                      <a:r>
                        <a:rPr sz="15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Agg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Sorting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Set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Sampling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Pipe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Partitions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40055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map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join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reduceByKey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sortByKey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union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sample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pipe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Coalesce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flatMap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cogroup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aggregateByKey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intersection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Repartition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</a:tr>
              <a:tr h="4876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filter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cartesian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groupByKey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distinct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85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tition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300" spc="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300" dirty="0">
                          <a:latin typeface="Calibri"/>
                          <a:cs typeface="Calibri"/>
                        </a:rPr>
                        <a:t>rt  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WithinPartitions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i="1" spc="-10" dirty="0">
                          <a:latin typeface="Calibri"/>
                          <a:cs typeface="Calibri"/>
                        </a:rPr>
                        <a:t>mapValues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countByKey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substract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6364" y="3500628"/>
          <a:ext cx="4481828" cy="22623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065"/>
                <a:gridCol w="163830"/>
                <a:gridCol w="1012825"/>
                <a:gridCol w="1548129"/>
                <a:gridCol w="855979"/>
              </a:tblGrid>
              <a:tr h="33680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Actions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AD5A20"/>
                      </a:solidFill>
                      <a:prstDash val="solid"/>
                    </a:lnL>
                    <a:lnR w="12700">
                      <a:solidFill>
                        <a:srgbClr val="AD5A20"/>
                      </a:solidFill>
                      <a:prstDash val="solid"/>
                    </a:lnR>
                    <a:lnT w="12700">
                      <a:solidFill>
                        <a:srgbClr val="AD5A2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D5A2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4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Display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r>
                        <a:rPr sz="15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Agg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File</a:t>
                      </a:r>
                      <a:r>
                        <a:rPr sz="15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Extraction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foreach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</a:tr>
              <a:tr h="291719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15" dirty="0">
                          <a:latin typeface="Calibri"/>
                          <a:cs typeface="Calibri"/>
                        </a:rPr>
                        <a:t>take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reduce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20" dirty="0">
                          <a:latin typeface="Calibri"/>
                          <a:cs typeface="Calibri"/>
                        </a:rPr>
                        <a:t>saveAsTextFile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foreach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  <a:tr h="313055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takeSample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count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saveAsSequenceFile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</a:tr>
              <a:tr h="370839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takeOrdered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saveAsObjectFile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  <a:tr h="289559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15" dirty="0">
                          <a:latin typeface="Calibri"/>
                          <a:cs typeface="Calibri"/>
                        </a:rPr>
                        <a:t>first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</a:tr>
              <a:tr h="289547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collect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75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55980" y="194564"/>
            <a:ext cx="2907030" cy="6336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62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756920" algn="l"/>
              </a:tabLst>
            </a:pPr>
            <a:r>
              <a:rPr sz="1800" i="1" spc="-15" dirty="0">
                <a:latin typeface="Calibri"/>
                <a:cs typeface="Calibri"/>
              </a:rPr>
              <a:t>Regexp</a:t>
            </a:r>
            <a:endParaRPr sz="18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i="1" spc="-10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i="1" spc="-5" dirty="0">
                <a:latin typeface="Calibri"/>
                <a:cs typeface="Calibri"/>
              </a:rPr>
              <a:t>null</a:t>
            </a:r>
            <a:endParaRPr sz="18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i="1" spc="-5" dirty="0">
                <a:latin typeface="Calibri"/>
                <a:cs typeface="Calibri"/>
              </a:rPr>
              <a:t>Collection</a:t>
            </a:r>
            <a:endParaRPr sz="18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i="1" dirty="0">
                <a:latin typeface="Calibri"/>
                <a:cs typeface="Calibri"/>
              </a:rPr>
              <a:t>na</a:t>
            </a:r>
            <a:endParaRPr sz="18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i="1" spc="-5" dirty="0">
                <a:latin typeface="Calibri"/>
                <a:cs typeface="Calibri"/>
              </a:rPr>
              <a:t>math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and </a:t>
            </a:r>
            <a:r>
              <a:rPr sz="1800" i="1" spc="-15" dirty="0">
                <a:latin typeface="Calibri"/>
                <a:cs typeface="Calibri"/>
              </a:rPr>
              <a:t>statistics</a:t>
            </a:r>
            <a:endParaRPr sz="18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i="1" spc="-10" dirty="0">
                <a:latin typeface="Calibri"/>
                <a:cs typeface="Calibri"/>
              </a:rPr>
              <a:t>explode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and </a:t>
            </a:r>
            <a:r>
              <a:rPr sz="1800" i="1" spc="-10" dirty="0">
                <a:latin typeface="Calibri"/>
                <a:cs typeface="Calibri"/>
              </a:rPr>
              <a:t>flatten</a:t>
            </a:r>
            <a:endParaRPr sz="18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756920" algn="l"/>
              </a:tabLst>
            </a:pPr>
            <a:r>
              <a:rPr sz="1800" i="1" spc="-10" dirty="0">
                <a:latin typeface="Calibri"/>
                <a:cs typeface="Calibri"/>
              </a:rPr>
              <a:t>Formatting</a:t>
            </a:r>
            <a:endParaRPr sz="180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i="1" spc="-5" dirty="0">
                <a:latin typeface="Calibri"/>
                <a:cs typeface="Calibri"/>
              </a:rPr>
              <a:t>json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1800" b="1" i="1" spc="-5" dirty="0">
                <a:latin typeface="Calibri"/>
                <a:cs typeface="Calibri"/>
              </a:rPr>
              <a:t>Partition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i="1" spc="-5" dirty="0">
                <a:latin typeface="Calibri"/>
                <a:cs typeface="Calibri"/>
              </a:rPr>
              <a:t>What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is</a:t>
            </a:r>
            <a:r>
              <a:rPr sz="1800" i="1" spc="-10" dirty="0">
                <a:latin typeface="Calibri"/>
                <a:cs typeface="Calibri"/>
              </a:rPr>
              <a:t> partition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i="1" spc="-10" dirty="0">
                <a:latin typeface="Calibri"/>
                <a:cs typeface="Calibri"/>
              </a:rPr>
              <a:t>Repartition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i="1" spc="-5" dirty="0">
                <a:latin typeface="Calibri"/>
                <a:cs typeface="Calibri"/>
              </a:rPr>
              <a:t>Coalesce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i="1" spc="-10" dirty="0">
                <a:latin typeface="Calibri"/>
                <a:cs typeface="Calibri"/>
              </a:rPr>
              <a:t>Repartition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vs</a:t>
            </a:r>
            <a:r>
              <a:rPr sz="1800" i="1" spc="-10" dirty="0">
                <a:latin typeface="Calibri"/>
                <a:cs typeface="Calibri"/>
              </a:rPr>
              <a:t> Coalesce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1800" b="1" i="1" dirty="0">
                <a:latin typeface="Calibri"/>
                <a:cs typeface="Calibri"/>
              </a:rPr>
              <a:t>Extraction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i="1" spc="-10" dirty="0">
                <a:latin typeface="Calibri"/>
                <a:cs typeface="Calibri"/>
              </a:rPr>
              <a:t>csv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i="1" spc="-20" dirty="0">
                <a:latin typeface="Calibri"/>
                <a:cs typeface="Calibri"/>
              </a:rPr>
              <a:t>text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i="1" spc="-10" dirty="0">
                <a:latin typeface="Calibri"/>
                <a:cs typeface="Calibri"/>
              </a:rPr>
              <a:t>Parquet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756920" algn="l"/>
              </a:tabLst>
            </a:pPr>
            <a:r>
              <a:rPr sz="1800" i="1" spc="-5" dirty="0">
                <a:latin typeface="Calibri"/>
                <a:cs typeface="Calibri"/>
              </a:rPr>
              <a:t>Orc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i="1" dirty="0">
                <a:latin typeface="Calibri"/>
                <a:cs typeface="Calibri"/>
              </a:rPr>
              <a:t>Json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i="1" spc="-5" dirty="0">
                <a:latin typeface="Calibri"/>
                <a:cs typeface="Calibri"/>
              </a:rPr>
              <a:t>avro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i="1" spc="-5" dirty="0">
                <a:latin typeface="Calibri"/>
                <a:cs typeface="Calibri"/>
              </a:rPr>
              <a:t>Hive</a:t>
            </a:r>
            <a:endParaRPr sz="1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i="1" dirty="0">
                <a:latin typeface="Calibri"/>
                <a:cs typeface="Calibri"/>
              </a:rPr>
              <a:t>jdbc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202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344" y="310895"/>
            <a:ext cx="5759196" cy="286359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46912" y="330834"/>
            <a:ext cx="327406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latin typeface="Calibri"/>
                <a:cs typeface="Calibri"/>
              </a:rPr>
              <a:t>Optimization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1800" i="1" dirty="0">
                <a:latin typeface="Calibri"/>
                <a:cs typeface="Calibri"/>
              </a:rPr>
              <a:t>Join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Strategies</a:t>
            </a:r>
            <a:endParaRPr sz="1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1800" i="1" spc="-5" dirty="0">
                <a:latin typeface="Calibri"/>
                <a:cs typeface="Calibri"/>
              </a:rPr>
              <a:t>Driver</a:t>
            </a:r>
            <a:r>
              <a:rPr sz="1800" i="1" spc="-3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Configurations</a:t>
            </a:r>
            <a:endParaRPr sz="1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1800" i="1" spc="-10" dirty="0">
                <a:latin typeface="Calibri"/>
                <a:cs typeface="Calibri"/>
              </a:rPr>
              <a:t>Executor</a:t>
            </a:r>
            <a:r>
              <a:rPr sz="1800" i="1" spc="-4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Configurations</a:t>
            </a:r>
            <a:endParaRPr sz="1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1800" i="1" spc="-10" dirty="0">
                <a:latin typeface="Calibri"/>
                <a:cs typeface="Calibri"/>
              </a:rPr>
              <a:t>Parallelism</a:t>
            </a:r>
            <a:r>
              <a:rPr sz="1800" i="1" spc="-1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Configurations</a:t>
            </a:r>
            <a:endParaRPr sz="1800">
              <a:latin typeface="Calibri"/>
              <a:cs typeface="Calibri"/>
            </a:endParaRPr>
          </a:p>
          <a:p>
            <a:pPr marL="756285" lvl="1" indent="-287655">
              <a:lnSpc>
                <a:spcPct val="100000"/>
              </a:lnSpc>
              <a:buFont typeface="Wingdings"/>
              <a:buChar char=""/>
              <a:tabLst>
                <a:tab pos="756920" algn="l"/>
              </a:tabLst>
            </a:pPr>
            <a:r>
              <a:rPr sz="1800" i="1" dirty="0">
                <a:latin typeface="Calibri"/>
                <a:cs typeface="Calibri"/>
              </a:rPr>
              <a:t>Memory</a:t>
            </a:r>
            <a:r>
              <a:rPr sz="1800" i="1" spc="-3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Management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237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581" y="2116836"/>
            <a:ext cx="6527800" cy="1590040"/>
          </a:xfrm>
          <a:prstGeom prst="rect">
            <a:avLst/>
          </a:prstGeom>
          <a:solidFill>
            <a:schemeClr val="bg1"/>
          </a:solidFill>
          <a:ln w="12192">
            <a:solidFill>
              <a:srgbClr val="41709C"/>
            </a:solidFill>
          </a:ln>
        </p:spPr>
        <p:txBody>
          <a:bodyPr vert="horz" wrap="square" lIns="0" tIns="419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00"/>
              </a:spcBef>
            </a:pPr>
            <a:r>
              <a:rPr sz="4100" b="0" spc="-10" dirty="0">
                <a:latin typeface="Calibri"/>
                <a:cs typeface="Calibri"/>
              </a:rPr>
              <a:t>Introduction</a:t>
            </a:r>
            <a:r>
              <a:rPr sz="4100" b="0" spc="-70" dirty="0">
                <a:latin typeface="Calibri"/>
                <a:cs typeface="Calibri"/>
              </a:rPr>
              <a:t> </a:t>
            </a:r>
            <a:r>
              <a:rPr sz="4100" b="0" spc="-20" dirty="0">
                <a:latin typeface="Calibri"/>
                <a:cs typeface="Calibri"/>
              </a:rPr>
              <a:t>to</a:t>
            </a:r>
            <a:r>
              <a:rPr sz="4100" b="0" spc="-40" dirty="0">
                <a:latin typeface="Calibri"/>
                <a:cs typeface="Calibri"/>
              </a:rPr>
              <a:t> </a:t>
            </a:r>
            <a:r>
              <a:rPr sz="4100" b="0" spc="-5" dirty="0">
                <a:latin typeface="Calibri"/>
                <a:cs typeface="Calibri"/>
              </a:rPr>
              <a:t>Spark</a:t>
            </a:r>
            <a:endParaRPr sz="41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513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6020" y="1202436"/>
            <a:ext cx="8701878" cy="1343958"/>
          </a:xfrm>
          <a:prstGeom prst="rect">
            <a:avLst/>
          </a:prstGeom>
          <a:solidFill>
            <a:schemeClr val="bg1"/>
          </a:solidFill>
          <a:ln w="12192">
            <a:solidFill>
              <a:srgbClr val="41709C"/>
            </a:solidFill>
          </a:ln>
        </p:spPr>
        <p:txBody>
          <a:bodyPr vert="horz" wrap="square" lIns="0" tIns="137160" rIns="0" bIns="0" rtlCol="0">
            <a:spAutoFit/>
          </a:bodyPr>
          <a:lstStyle/>
          <a:p>
            <a:pPr algn="ctr">
              <a:lnSpc>
                <a:spcPts val="4675"/>
              </a:lnSpc>
              <a:spcBef>
                <a:spcPts val="1080"/>
              </a:spcBef>
            </a:pPr>
            <a:r>
              <a:rPr sz="4100" spc="-25" dirty="0">
                <a:latin typeface="Calibri"/>
                <a:cs typeface="Calibri"/>
              </a:rPr>
              <a:t>Why</a:t>
            </a:r>
            <a:r>
              <a:rPr sz="4100" spc="-30" dirty="0">
                <a:latin typeface="Calibri"/>
                <a:cs typeface="Calibri"/>
              </a:rPr>
              <a:t> </a:t>
            </a:r>
            <a:r>
              <a:rPr sz="4100" spc="-5" dirty="0">
                <a:latin typeface="Calibri"/>
                <a:cs typeface="Calibri"/>
              </a:rPr>
              <a:t>Spark</a:t>
            </a:r>
            <a:r>
              <a:rPr sz="4100" spc="-35" dirty="0">
                <a:latin typeface="Calibri"/>
                <a:cs typeface="Calibri"/>
              </a:rPr>
              <a:t> </a:t>
            </a:r>
            <a:r>
              <a:rPr sz="4100" spc="-20" dirty="0">
                <a:latin typeface="Calibri"/>
                <a:cs typeface="Calibri"/>
              </a:rPr>
              <a:t>was </a:t>
            </a:r>
            <a:r>
              <a:rPr sz="4100" spc="-15" dirty="0" smtClean="0">
                <a:latin typeface="Calibri"/>
                <a:cs typeface="Calibri"/>
              </a:rPr>
              <a:t>Developed</a:t>
            </a:r>
            <a:r>
              <a:rPr lang="en-US" sz="4100" spc="-15" dirty="0" smtClean="0">
                <a:latin typeface="Calibri"/>
                <a:cs typeface="Calibri"/>
              </a:rPr>
              <a:t> ?</a:t>
            </a:r>
            <a:endParaRPr sz="4100" dirty="0">
              <a:latin typeface="Calibri"/>
              <a:cs typeface="Calibri"/>
            </a:endParaRPr>
          </a:p>
          <a:p>
            <a:pPr marL="635" algn="ctr">
              <a:lnSpc>
                <a:spcPts val="4675"/>
              </a:lnSpc>
            </a:pPr>
            <a:endParaRPr sz="41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269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9FBFDAA1C3B34DA32437BD067E633E" ma:contentTypeVersion="14" ma:contentTypeDescription="Create a new document." ma:contentTypeScope="" ma:versionID="50942d6381dc170cb81676b512315a34">
  <xsd:schema xmlns:xsd="http://www.w3.org/2001/XMLSchema" xmlns:xs="http://www.w3.org/2001/XMLSchema" xmlns:p="http://schemas.microsoft.com/office/2006/metadata/properties" xmlns:ns2="198f0927-3654-4618-a2ab-3b346f68d178" xmlns:ns3="677b8e5f-9ba5-4d05-a2ba-637aa1dd517e" targetNamespace="http://schemas.microsoft.com/office/2006/metadata/properties" ma:root="true" ma:fieldsID="45079b4e4cc6e91ed6ec0dcb44dd6359" ns2:_="" ns3:_="">
    <xsd:import namespace="198f0927-3654-4618-a2ab-3b346f68d178"/>
    <xsd:import namespace="677b8e5f-9ba5-4d05-a2ba-637aa1dd51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earchProperties" minOccurs="0"/>
                <xsd:element ref="ns3:lcf76f155ced4ddcb4097134ff3c332f" minOccurs="0"/>
                <xsd:element ref="ns2:TaxCatchAll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8f0927-3654-4618-a2ab-3b346f68d17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d4746a60-1b09-49a5-aef1-048b13e659e3}" ma:internalName="TaxCatchAll" ma:showField="CatchAllData" ma:web="198f0927-3654-4618-a2ab-3b346f68d1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7b8e5f-9ba5-4d05-a2ba-637aa1dd51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ec34194a-0c57-4ab5-b999-c8225d4fe3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77b8e5f-9ba5-4d05-a2ba-637aa1dd517e">
      <Terms xmlns="http://schemas.microsoft.com/office/infopath/2007/PartnerControls"/>
    </lcf76f155ced4ddcb4097134ff3c332f>
    <TaxCatchAll xmlns="198f0927-3654-4618-a2ab-3b346f68d178" xsi:nil="true"/>
  </documentManagement>
</p:properties>
</file>

<file path=customXml/itemProps1.xml><?xml version="1.0" encoding="utf-8"?>
<ds:datastoreItem xmlns:ds="http://schemas.openxmlformats.org/officeDocument/2006/customXml" ds:itemID="{221CB36C-6849-4FBF-B1E7-63EA60AA663B}"/>
</file>

<file path=customXml/itemProps2.xml><?xml version="1.0" encoding="utf-8"?>
<ds:datastoreItem xmlns:ds="http://schemas.openxmlformats.org/officeDocument/2006/customXml" ds:itemID="{7A45A7CE-0684-4651-82D7-E67851F6D15A}"/>
</file>

<file path=customXml/itemProps3.xml><?xml version="1.0" encoding="utf-8"?>
<ds:datastoreItem xmlns:ds="http://schemas.openxmlformats.org/officeDocument/2006/customXml" ds:itemID="{B2909BB1-DF8B-4B2C-B887-BD354273769F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</TotalTime>
  <Words>3174</Words>
  <Application>Microsoft Office PowerPoint</Application>
  <PresentationFormat>Widescreen</PresentationFormat>
  <Paragraphs>661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Arial MT</vt:lpstr>
      <vt:lpstr>Calibri</vt:lpstr>
      <vt:lpstr>Calibri Light</vt:lpstr>
      <vt:lpstr>Times New Roman</vt:lpstr>
      <vt:lpstr>Wingdings</vt:lpstr>
      <vt:lpstr>Retrospect</vt:lpstr>
      <vt:lpstr>PySpark 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Spark</vt:lpstr>
      <vt:lpstr>PowerPoint Presentation</vt:lpstr>
      <vt:lpstr>PowerPoint Presentation</vt:lpstr>
      <vt:lpstr>PowerPoint Presentation</vt:lpstr>
      <vt:lpstr>PowerPoint Presentation</vt:lpstr>
      <vt:lpstr>What is Spark ?</vt:lpstr>
      <vt:lpstr>PowerPoint Presentation</vt:lpstr>
      <vt:lpstr>PowerPoint Presentation</vt:lpstr>
      <vt:lpstr>PowerPoint Presentation</vt:lpstr>
      <vt:lpstr>Spark Components</vt:lpstr>
      <vt:lpstr>PowerPoint Presentation</vt:lpstr>
      <vt:lpstr>Ch 2 (Spark Session)</vt:lpstr>
      <vt:lpstr>Initializing Spark</vt:lpstr>
      <vt:lpstr>Initializing Spark</vt:lpstr>
      <vt:lpstr>PowerPoint Presentation</vt:lpstr>
      <vt:lpstr>SparkSession : The Entry point Spark 2.0 Onwards</vt:lpstr>
      <vt:lpstr>Spark Session : The Entry point Spark 2.0 Onwards</vt:lpstr>
      <vt:lpstr>Spark Session : Spark Object  &amp; spark-submit</vt:lpstr>
      <vt:lpstr>Spark Session : Create</vt:lpstr>
      <vt:lpstr>Spark Session : spark-submit</vt:lpstr>
      <vt:lpstr>Spark Session : spark-submit</vt:lpstr>
      <vt:lpstr>Spark Runtime Components in Client deploy mode:</vt:lpstr>
      <vt:lpstr>Spark Runtime Components in Cluster deploy mode:</vt:lpstr>
      <vt:lpstr>Spark Session : spark-submit</vt:lpstr>
      <vt:lpstr>Spark Session : spark-submit</vt:lpstr>
      <vt:lpstr>Spark Session : spark-submit</vt:lpstr>
      <vt:lpstr>Spark Session : spark-submit</vt:lpstr>
      <vt:lpstr>What is RDD ?</vt:lpstr>
      <vt:lpstr>PowerPoint Presentation</vt:lpstr>
      <vt:lpstr>RDD – Resilient Distributed Datasets</vt:lpstr>
      <vt:lpstr>RDD Main Features</vt:lpstr>
      <vt:lpstr>RDD Main Features</vt:lpstr>
      <vt:lpstr>2. Distributed</vt:lpstr>
      <vt:lpstr>PowerPoint Presentation</vt:lpstr>
      <vt:lpstr>PowerPoint Presentation</vt:lpstr>
      <vt:lpstr>PowerPoint Presentation</vt:lpstr>
      <vt:lpstr>5. In-memory Computation:</vt:lpstr>
      <vt:lpstr>PowerPoint Presentation</vt:lpstr>
      <vt:lpstr>When to Use RDDs?</vt:lpstr>
      <vt:lpstr>Problems in RDD ?</vt:lpstr>
      <vt:lpstr>RDD Properties</vt:lpstr>
      <vt:lpstr>Main Problems in RDD ?</vt:lpstr>
      <vt:lpstr>Main Problems in RDD ?</vt:lpstr>
      <vt:lpstr>Create RDD</vt:lpstr>
      <vt:lpstr>PowerPoint Presentation</vt:lpstr>
      <vt:lpstr>PowerPoint Presentation</vt:lpstr>
      <vt:lpstr>PowerPoint Presentation</vt:lpstr>
      <vt:lpstr>RDD Operations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2024-02-12T15:45:19Z</dcterms:created>
  <dcterms:modified xsi:type="dcterms:W3CDTF">2024-02-12T15:48:53Z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0x010100269FBFDAA1C3B34DA32437BD067E633E</vt:lpwstr>
  </property>
</Properties>
</file>