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7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8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7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02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1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7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3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97CAD9-D146-4166-9DCE-4C89AD39DB6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C5521F-8BA7-4480-84DB-3A27DDE39A4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0"/>
              </a:spcBef>
            </a:pPr>
            <a:r>
              <a:rPr sz="4100" b="0" spc="-25" dirty="0">
                <a:latin typeface="Calibri"/>
                <a:cs typeface="Calibri"/>
              </a:rPr>
              <a:t>Create</a:t>
            </a:r>
            <a:r>
              <a:rPr sz="4100" b="0" spc="-65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RDD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89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-95415"/>
            <a:ext cx="7175500" cy="550471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###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PS:</a:t>
            </a:r>
            <a:r>
              <a:rPr sz="1400" b="1" i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Project</a:t>
            </a:r>
            <a:r>
              <a:rPr sz="14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all</a:t>
            </a:r>
            <a:r>
              <a:rPr sz="14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the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Order_ids.</a:t>
            </a:r>
            <a:endParaRPr sz="1400" dirty="0">
              <a:latin typeface="Calibri"/>
              <a:cs typeface="Calibri"/>
            </a:endParaRPr>
          </a:p>
          <a:p>
            <a:pPr marL="111125" marR="3306445">
              <a:lnSpc>
                <a:spcPts val="2340"/>
              </a:lnSpc>
              <a:spcBef>
                <a:spcPts val="114"/>
              </a:spcBef>
            </a:pPr>
            <a:r>
              <a:rPr sz="1400" spc="-5" dirty="0">
                <a:latin typeface="Calibri"/>
                <a:cs typeface="Calibri"/>
              </a:rPr>
              <a:t>ordMap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ord.map(lambda </a:t>
            </a:r>
            <a:r>
              <a:rPr sz="1400" dirty="0">
                <a:latin typeface="Calibri"/>
                <a:cs typeface="Calibri"/>
              </a:rPr>
              <a:t>x : </a:t>
            </a:r>
            <a:r>
              <a:rPr sz="1400" spc="-20" dirty="0">
                <a:latin typeface="Calibri"/>
                <a:cs typeface="Calibri"/>
              </a:rPr>
              <a:t>x.split(‘,’)[0]) </a:t>
            </a:r>
            <a:r>
              <a:rPr sz="1400" spc="-37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for</a:t>
            </a:r>
            <a:r>
              <a:rPr sz="1400" dirty="0">
                <a:latin typeface="Calibri"/>
                <a:cs typeface="Calibri"/>
              </a:rPr>
              <a:t> 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ordMap.take(5)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print(i)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### PS:</a:t>
            </a:r>
            <a:r>
              <a:rPr sz="1400" b="1" i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Project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all</a:t>
            </a:r>
            <a:r>
              <a:rPr sz="14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the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Orders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 and</a:t>
            </a:r>
            <a:r>
              <a:rPr sz="1400" b="1" i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their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 status.</a:t>
            </a:r>
            <a:endParaRPr sz="1400" dirty="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alibri"/>
                <a:cs typeface="Calibri"/>
              </a:rPr>
              <a:t>ord.map(lambda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(x.split(',')(0),x.split(',')(1))).take(5)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###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PS:</a:t>
            </a:r>
            <a:r>
              <a:rPr sz="1400" b="1" i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Combine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Order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 id and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status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with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‘#’</a:t>
            </a:r>
            <a:endParaRPr sz="1400" dirty="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alibri"/>
                <a:cs typeface="Calibri"/>
              </a:rPr>
              <a:t>ord.map(lambda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x.split(',')(0)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'#'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x.split(',')(3)).take(5)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### PS:</a:t>
            </a:r>
            <a:r>
              <a:rPr sz="1400" b="1" i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Convert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the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Order date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into</a:t>
            </a:r>
            <a:r>
              <a:rPr sz="14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YYYY/MM/DD</a:t>
            </a:r>
            <a:r>
              <a:rPr sz="1400" b="1" i="1" spc="-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Format.</a:t>
            </a:r>
            <a:endParaRPr sz="1400" dirty="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alibri"/>
                <a:cs typeface="Calibri"/>
              </a:rPr>
              <a:t>ord.map(lambda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x.split(',')(1).split('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')(0).replace('-','/')).first()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### PS:</a:t>
            </a:r>
            <a:r>
              <a:rPr sz="14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Create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key-value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pairs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with</a:t>
            </a:r>
            <a:r>
              <a:rPr sz="1400" b="1" i="1" spc="-20" dirty="0">
                <a:solidFill>
                  <a:srgbClr val="385622"/>
                </a:solidFill>
                <a:latin typeface="Calibri"/>
                <a:cs typeface="Calibri"/>
              </a:rPr>
              <a:t> key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as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Order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 id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and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values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as</a:t>
            </a:r>
            <a:r>
              <a:rPr sz="1400" b="1" i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whole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records.</a:t>
            </a:r>
            <a:endParaRPr sz="1400" dirty="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alibri"/>
                <a:cs typeface="Calibri"/>
              </a:rPr>
              <a:t>ordMap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ord.map(lambda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x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(x.split(',')(0),x))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### PS:</a:t>
            </a:r>
            <a:r>
              <a:rPr sz="1400" b="1" i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Project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all</a:t>
            </a:r>
            <a:r>
              <a:rPr sz="14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the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Order_item_ids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and their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subtotal.</a:t>
            </a:r>
            <a:endParaRPr sz="1400" dirty="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alibri"/>
                <a:cs typeface="Calibri"/>
              </a:rPr>
              <a:t>ordItemsMap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ordItems.map(lambda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x : </a:t>
            </a:r>
            <a:r>
              <a:rPr sz="1400" spc="-5" dirty="0">
                <a:latin typeface="Calibri"/>
                <a:cs typeface="Calibri"/>
              </a:rPr>
              <a:t>(x.split(',')(0),x.split(',')(4)))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###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PS:</a:t>
            </a:r>
            <a:r>
              <a:rPr sz="14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Applied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 user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defined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function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5" dirty="0">
                <a:solidFill>
                  <a:srgbClr val="385622"/>
                </a:solidFill>
                <a:latin typeface="Calibri"/>
                <a:cs typeface="Calibri"/>
              </a:rPr>
              <a:t>to</a:t>
            </a:r>
            <a:r>
              <a:rPr sz="1400" b="1" i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convert</a:t>
            </a:r>
            <a:r>
              <a:rPr sz="14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status</a:t>
            </a:r>
            <a:r>
              <a:rPr sz="1400" b="1" i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10" dirty="0">
                <a:solidFill>
                  <a:srgbClr val="385622"/>
                </a:solidFill>
                <a:latin typeface="Calibri"/>
                <a:cs typeface="Calibri"/>
              </a:rPr>
              <a:t>into</a:t>
            </a:r>
            <a:r>
              <a:rPr sz="1400" b="1" i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385622"/>
                </a:solidFill>
                <a:latin typeface="Calibri"/>
                <a:cs typeface="Calibri"/>
              </a:rPr>
              <a:t>lowercase.</a:t>
            </a:r>
            <a:endParaRPr sz="14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300"/>
              </a:spcBef>
            </a:pPr>
            <a:r>
              <a:rPr sz="1400" spc="-5" dirty="0">
                <a:latin typeface="Calibri"/>
                <a:cs typeface="Calibri"/>
              </a:rPr>
              <a:t>def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 err="1">
                <a:latin typeface="Calibri"/>
                <a:cs typeface="Calibri"/>
              </a:rPr>
              <a:t>lowerCase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spc="-5" dirty="0" err="1">
                <a:latin typeface="Calibri"/>
                <a:cs typeface="Calibri"/>
              </a:rPr>
              <a:t>str</a:t>
            </a:r>
            <a:r>
              <a:rPr sz="1400" spc="-5" dirty="0" smtClean="0">
                <a:latin typeface="Calibri"/>
                <a:cs typeface="Calibri"/>
              </a:rPr>
              <a:t>):</a:t>
            </a:r>
            <a:endParaRPr lang="en-US" sz="1400" spc="-5" dirty="0" smtClean="0">
              <a:latin typeface="Calibri"/>
              <a:cs typeface="Calibri"/>
            </a:endParaRPr>
          </a:p>
          <a:p>
            <a:pPr marL="60960">
              <a:spcBef>
                <a:spcPts val="300"/>
              </a:spcBef>
            </a:pPr>
            <a:r>
              <a:rPr lang="en-IN" sz="1400" spc="-5" dirty="0">
                <a:cs typeface="Calibri"/>
              </a:rPr>
              <a:t>return</a:t>
            </a:r>
            <a:r>
              <a:rPr lang="en-IN" sz="1400" spc="-40" dirty="0">
                <a:cs typeface="Calibri"/>
              </a:rPr>
              <a:t> </a:t>
            </a:r>
            <a:r>
              <a:rPr lang="en-IN" sz="1400" spc="-25" dirty="0" err="1">
                <a:cs typeface="Calibri"/>
              </a:rPr>
              <a:t>str.lower</a:t>
            </a:r>
            <a:r>
              <a:rPr lang="en-IN" sz="1400" spc="-25" dirty="0">
                <a:cs typeface="Calibri"/>
              </a:rPr>
              <a:t>()</a:t>
            </a:r>
            <a:endParaRPr lang="en-IN" sz="1400" dirty="0"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300"/>
              </a:spcBef>
            </a:pPr>
            <a:r>
              <a:rPr lang="en-US" sz="1400" dirty="0" err="1" smtClean="0">
                <a:latin typeface="Calibri"/>
                <a:cs typeface="Calibri"/>
              </a:rPr>
              <a:t>ord.map</a:t>
            </a:r>
            <a:r>
              <a:rPr lang="en-US" sz="1400" dirty="0" smtClean="0">
                <a:latin typeface="Calibri"/>
                <a:cs typeface="Calibri"/>
              </a:rPr>
              <a:t>(lambda x : lowercase(</a:t>
            </a:r>
            <a:r>
              <a:rPr lang="en-US" sz="1400" dirty="0" err="1" smtClean="0">
                <a:latin typeface="Calibri"/>
                <a:cs typeface="Calibri"/>
              </a:rPr>
              <a:t>x.split</a:t>
            </a:r>
            <a:r>
              <a:rPr lang="en-US" sz="1400" dirty="0" smtClean="0">
                <a:latin typeface="Calibri"/>
                <a:cs typeface="Calibri"/>
              </a:rPr>
              <a:t>(‘,’) [3])).first()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4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42450"/>
            <a:ext cx="11224260" cy="2337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b="1" spc="-5" dirty="0">
                <a:latin typeface="Calibri"/>
                <a:cs typeface="Calibri"/>
              </a:rPr>
              <a:t>flatMap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:</a:t>
            </a:r>
            <a:r>
              <a:rPr sz="1700" b="1" spc="25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flatMap(f, </a:t>
            </a:r>
            <a:r>
              <a:rPr sz="1700" b="1" spc="-10" dirty="0">
                <a:latin typeface="Calibri"/>
                <a:cs typeface="Calibri"/>
              </a:rPr>
              <a:t>preservesPartitioning=False)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Return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new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first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applying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function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RDD,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flattening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results.</a:t>
            </a:r>
            <a:endParaRPr sz="1700">
              <a:latin typeface="Calibri"/>
              <a:cs typeface="Calibri"/>
            </a:endParaRPr>
          </a:p>
          <a:p>
            <a:pPr marL="698500" marR="5080" indent="-228600">
              <a:lnSpc>
                <a:spcPts val="1839"/>
              </a:lnSpc>
              <a:spcBef>
                <a:spcPts val="51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Similar to </a:t>
            </a:r>
            <a:r>
              <a:rPr sz="1700" dirty="0">
                <a:latin typeface="Calibri"/>
                <a:cs typeface="Calibri"/>
              </a:rPr>
              <a:t>map, but each input </a:t>
            </a:r>
            <a:r>
              <a:rPr sz="1700" spc="-5" dirty="0">
                <a:latin typeface="Calibri"/>
                <a:cs typeface="Calibri"/>
              </a:rPr>
              <a:t>item can </a:t>
            </a:r>
            <a:r>
              <a:rPr sz="1700" dirty="0">
                <a:latin typeface="Calibri"/>
                <a:cs typeface="Calibri"/>
              </a:rPr>
              <a:t>be mapped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0 </a:t>
            </a:r>
            <a:r>
              <a:rPr sz="1700" spc="-5" dirty="0">
                <a:latin typeface="Calibri"/>
                <a:cs typeface="Calibri"/>
              </a:rPr>
              <a:t>or </a:t>
            </a:r>
            <a:r>
              <a:rPr sz="1700" spc="-10" dirty="0">
                <a:latin typeface="Calibri"/>
                <a:cs typeface="Calibri"/>
              </a:rPr>
              <a:t>more </a:t>
            </a:r>
            <a:r>
              <a:rPr sz="1700" dirty="0">
                <a:latin typeface="Calibri"/>
                <a:cs typeface="Calibri"/>
              </a:rPr>
              <a:t>output </a:t>
            </a:r>
            <a:r>
              <a:rPr sz="1700" spc="-5" dirty="0">
                <a:latin typeface="Calibri"/>
                <a:cs typeface="Calibri"/>
              </a:rPr>
              <a:t>items </a:t>
            </a:r>
            <a:r>
              <a:rPr sz="1700" dirty="0">
                <a:latin typeface="Calibri"/>
                <a:cs typeface="Calibri"/>
              </a:rPr>
              <a:t>(so </a:t>
            </a:r>
            <a:r>
              <a:rPr sz="1700" i="1" spc="-5" dirty="0">
                <a:latin typeface="Calibri"/>
                <a:cs typeface="Calibri"/>
              </a:rPr>
              <a:t>func </a:t>
            </a:r>
            <a:r>
              <a:rPr sz="1700" dirty="0">
                <a:latin typeface="Calibri"/>
                <a:cs typeface="Calibri"/>
              </a:rPr>
              <a:t>should </a:t>
            </a:r>
            <a:r>
              <a:rPr sz="1700" spc="-5" dirty="0">
                <a:latin typeface="Calibri"/>
                <a:cs typeface="Calibri"/>
              </a:rPr>
              <a:t>return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Seq </a:t>
            </a:r>
            <a:r>
              <a:rPr sz="1700" spc="-10" dirty="0">
                <a:latin typeface="Calibri"/>
                <a:cs typeface="Calibri"/>
              </a:rPr>
              <a:t>rather </a:t>
            </a:r>
            <a:r>
              <a:rPr sz="1700" dirty="0">
                <a:latin typeface="Calibri"/>
                <a:cs typeface="Calibri"/>
              </a:rPr>
              <a:t>than a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single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item).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Number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records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input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less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equal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output.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###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PS</a:t>
            </a:r>
            <a:r>
              <a:rPr sz="17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: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20" dirty="0">
                <a:solidFill>
                  <a:srgbClr val="385622"/>
                </a:solidFill>
                <a:latin typeface="Calibri"/>
                <a:cs typeface="Calibri"/>
              </a:rPr>
              <a:t>Word</a:t>
            </a:r>
            <a:r>
              <a:rPr sz="17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count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 in</a:t>
            </a:r>
            <a:r>
              <a:rPr sz="17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orders</a:t>
            </a:r>
            <a:r>
              <a:rPr sz="1700" b="1" i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file.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700" spc="-10" dirty="0">
                <a:latin typeface="Calibri"/>
                <a:cs typeface="Calibri"/>
              </a:rPr>
              <a:t>ord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sc.textFile('practice/retail_db/orders')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700" spc="-10" dirty="0">
                <a:latin typeface="Calibri"/>
                <a:cs typeface="Calibri"/>
              </a:rPr>
              <a:t>wordCount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ord.flatMap(lambda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x.split(',')).map(lambda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(w,1)).reduceByKey(lambda</a:t>
            </a:r>
            <a:r>
              <a:rPr sz="1700" spc="-5" dirty="0">
                <a:latin typeface="Calibri"/>
                <a:cs typeface="Calibri"/>
              </a:rPr>
              <a:t> x,y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 x+y)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8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9227"/>
            <a:ext cx="10544810" cy="19323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spc="-10" dirty="0">
                <a:latin typeface="Calibri"/>
                <a:cs typeface="Calibri"/>
              </a:rPr>
              <a:t>filter: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filter(f)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spc="-5" dirty="0">
                <a:latin typeface="Calibri"/>
                <a:cs typeface="Calibri"/>
              </a:rPr>
              <a:t>Return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new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dataset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formed</a:t>
            </a:r>
            <a:r>
              <a:rPr sz="1700" spc="-5" dirty="0">
                <a:latin typeface="Calibri"/>
                <a:cs typeface="Calibri"/>
              </a:rPr>
              <a:t> by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selecting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those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source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which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func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returns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true.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PS:</a:t>
            </a:r>
            <a:r>
              <a:rPr sz="1700" b="1" i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Print</a:t>
            </a:r>
            <a:r>
              <a:rPr sz="17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all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the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orders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which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are</a:t>
            </a:r>
            <a:r>
              <a:rPr sz="1700" b="1" i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closed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or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Complete</a:t>
            </a:r>
            <a:r>
              <a:rPr sz="1700" b="1" i="1" spc="-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and</a:t>
            </a:r>
            <a:r>
              <a:rPr sz="1700" b="1" i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ordered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in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the year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2013.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700" spc="-10" dirty="0">
                <a:latin typeface="Calibri"/>
                <a:cs typeface="Calibri"/>
              </a:rPr>
              <a:t>ord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sc.textFile('practice/retail_db/orders')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1700" spc="-10" dirty="0">
                <a:latin typeface="Calibri"/>
                <a:cs typeface="Calibri"/>
              </a:rPr>
              <a:t>filteredOrd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ord.filter(lambda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 </a:t>
            </a:r>
            <a:r>
              <a:rPr sz="1700" spc="-5" dirty="0">
                <a:latin typeface="Calibri"/>
                <a:cs typeface="Calibri"/>
              </a:rPr>
              <a:t>(x.split(',')(3)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("CLOSED","COMPLETE"))</a:t>
            </a:r>
            <a:r>
              <a:rPr sz="1700" spc="3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" dirty="0">
                <a:latin typeface="Calibri"/>
                <a:cs typeface="Calibri"/>
              </a:rPr>
              <a:t> (x.split(',')(1).split('-')(0)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==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'2014'))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5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19227"/>
            <a:ext cx="6722745" cy="26657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spc="-10" dirty="0">
                <a:latin typeface="Calibri"/>
                <a:cs typeface="Calibri"/>
              </a:rPr>
              <a:t>mapValues: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mapValues(f)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Only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applicable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pair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RDD((A,B)).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Do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change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key.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Apply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function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25" dirty="0">
                <a:latin typeface="Calibri"/>
                <a:cs typeface="Calibri"/>
              </a:rPr>
              <a:t>‘f’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values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same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key.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difference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map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map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operates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on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entire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record.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Ex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sc.parallelize((("a",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(1,2,3)),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("b",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(3,4,5)),("a",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(1,2,3,4,5))))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Calibri"/>
                <a:cs typeface="Calibri"/>
              </a:rPr>
              <a:t>def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f(x):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5" dirty="0">
                <a:latin typeface="Calibri"/>
                <a:cs typeface="Calibri"/>
              </a:rPr>
              <a:t> len(x)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1700" spc="-10" dirty="0">
                <a:latin typeface="Calibri"/>
                <a:cs typeface="Calibri"/>
              </a:rPr>
              <a:t>rdd.mapValues(f).collect()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2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266" y="1996820"/>
            <a:ext cx="3335654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5" dirty="0">
                <a:latin typeface="Calibri"/>
                <a:cs typeface="Calibri"/>
              </a:rPr>
              <a:t>Join</a:t>
            </a:r>
            <a:r>
              <a:rPr sz="3100" b="0" spc="-35" dirty="0">
                <a:latin typeface="Calibri"/>
                <a:cs typeface="Calibri"/>
              </a:rPr>
              <a:t> </a:t>
            </a:r>
            <a:r>
              <a:rPr sz="3100" b="0" spc="-30" dirty="0">
                <a:latin typeface="Calibri"/>
                <a:cs typeface="Calibri"/>
              </a:rPr>
              <a:t>Transformations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0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24" y="182626"/>
            <a:ext cx="10095865" cy="19754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00" b="1" spc="-5" dirty="0">
                <a:latin typeface="Calibri"/>
                <a:cs typeface="Calibri"/>
              </a:rPr>
              <a:t>Joining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datasets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Join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leftOuterJoin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rightOuterJoin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fullOuterJoin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b="1" spc="-5" dirty="0">
                <a:latin typeface="Calibri"/>
                <a:cs typeface="Calibri"/>
              </a:rPr>
              <a:t>Join:</a:t>
            </a:r>
            <a:r>
              <a:rPr sz="1500" b="1" spc="315" dirty="0">
                <a:latin typeface="Calibri"/>
                <a:cs typeface="Calibri"/>
              </a:rPr>
              <a:t> </a:t>
            </a:r>
            <a:r>
              <a:rPr sz="1500" b="1" spc="-15" dirty="0">
                <a:latin typeface="Calibri"/>
                <a:cs typeface="Calibri"/>
              </a:rPr>
              <a:t>join(other,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numPartitions=None)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sz="1500" dirty="0">
                <a:latin typeface="Calibri"/>
                <a:cs typeface="Calibri"/>
              </a:rPr>
              <a:t>When </a:t>
            </a:r>
            <a:r>
              <a:rPr sz="1500" spc="-5" dirty="0">
                <a:latin typeface="Calibri"/>
                <a:cs typeface="Calibri"/>
              </a:rPr>
              <a:t>called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spc="-10" dirty="0">
                <a:latin typeface="Calibri"/>
                <a:cs typeface="Calibri"/>
              </a:rPr>
              <a:t>datasets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type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W), </a:t>
            </a:r>
            <a:r>
              <a:rPr sz="1500" spc="-5" dirty="0">
                <a:latin typeface="Calibri"/>
                <a:cs typeface="Calibri"/>
              </a:rPr>
              <a:t>returns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dataset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45" dirty="0">
                <a:latin typeface="Calibri"/>
                <a:cs typeface="Calibri"/>
              </a:rPr>
              <a:t>(V,</a:t>
            </a:r>
            <a:r>
              <a:rPr sz="1500" dirty="0">
                <a:latin typeface="Calibri"/>
                <a:cs typeface="Calibri"/>
              </a:rPr>
              <a:t> W))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pairs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pairs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elements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65" dirty="0">
                <a:latin typeface="Calibri"/>
                <a:cs typeface="Calibri"/>
              </a:rPr>
              <a:t>key.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0472" y="2427302"/>
            <a:ext cx="3108960" cy="4431030"/>
            <a:chOff x="1490472" y="2427302"/>
            <a:chExt cx="3108960" cy="4431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027" y="4625340"/>
              <a:ext cx="1647444" cy="5562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0472" y="6368796"/>
              <a:ext cx="1647443" cy="4892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8266" y="2427302"/>
              <a:ext cx="2419350" cy="19900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2931" y="4410454"/>
              <a:ext cx="2476499" cy="244754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0928" y="4629601"/>
            <a:ext cx="2503931" cy="21156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65520" y="2346960"/>
            <a:ext cx="2439133" cy="203650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81984" y="5824728"/>
            <a:ext cx="577850" cy="27178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04"/>
              </a:spcBef>
            </a:pP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RDD2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1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924" y="182016"/>
            <a:ext cx="5337175" cy="27470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20" dirty="0">
                <a:latin typeface="Calibri"/>
                <a:cs typeface="Calibri"/>
              </a:rPr>
              <a:t>ord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sc.textFile('practice/retail_db/orders')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Calibri"/>
                <a:cs typeface="Calibri"/>
              </a:rPr>
              <a:t>ordItems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sc.textFile('practice/retail_db/order_items')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i="1" spc="-5" dirty="0">
                <a:solidFill>
                  <a:srgbClr val="538235"/>
                </a:solidFill>
                <a:latin typeface="Calibri"/>
                <a:cs typeface="Calibri"/>
              </a:rPr>
              <a:t>PS:</a:t>
            </a:r>
            <a:r>
              <a:rPr sz="1500" b="1" i="1" spc="-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538235"/>
                </a:solidFill>
                <a:latin typeface="Calibri"/>
                <a:cs typeface="Calibri"/>
              </a:rPr>
              <a:t>Find</a:t>
            </a:r>
            <a:r>
              <a:rPr sz="1500" b="1" i="1" spc="-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1500" b="1" i="1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500" b="1" i="1" spc="-10" dirty="0">
                <a:solidFill>
                  <a:srgbClr val="538235"/>
                </a:solidFill>
                <a:latin typeface="Calibri"/>
                <a:cs typeface="Calibri"/>
              </a:rPr>
              <a:t>subtotal</a:t>
            </a:r>
            <a:r>
              <a:rPr sz="1500" b="1" i="1" spc="-3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538235"/>
                </a:solidFill>
                <a:latin typeface="Calibri"/>
                <a:cs typeface="Calibri"/>
              </a:rPr>
              <a:t>for each</a:t>
            </a:r>
            <a:r>
              <a:rPr sz="1500" b="1" i="1" spc="-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500" b="1" i="1" spc="-10" dirty="0">
                <a:solidFill>
                  <a:srgbClr val="538235"/>
                </a:solidFill>
                <a:latin typeface="Calibri"/>
                <a:cs typeface="Calibri"/>
              </a:rPr>
              <a:t>ORDER_CUSTOMER_ID.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23292D"/>
                </a:solidFill>
                <a:latin typeface="Calibri"/>
                <a:cs typeface="Calibri"/>
              </a:rPr>
              <a:t>ordMap=ord.map(lambda</a:t>
            </a:r>
            <a:r>
              <a:rPr sz="15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292D"/>
                </a:solidFill>
                <a:latin typeface="Calibri"/>
                <a:cs typeface="Calibri"/>
              </a:rPr>
              <a:t>x :</a:t>
            </a:r>
            <a:r>
              <a:rPr sz="1500" spc="-5" dirty="0">
                <a:solidFill>
                  <a:srgbClr val="23292D"/>
                </a:solidFill>
                <a:latin typeface="Calibri"/>
                <a:cs typeface="Calibri"/>
              </a:rPr>
              <a:t> (x.split(',')(0),x.split(',')(2)))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17800"/>
              </a:lnSpc>
              <a:spcBef>
                <a:spcPts val="5"/>
              </a:spcBef>
            </a:pPr>
            <a:r>
              <a:rPr sz="1500" spc="-5" dirty="0">
                <a:solidFill>
                  <a:srgbClr val="23292D"/>
                </a:solidFill>
                <a:latin typeface="Calibri"/>
                <a:cs typeface="Calibri"/>
              </a:rPr>
              <a:t>ordItemsMap=ordItems.map(lambda </a:t>
            </a:r>
            <a:r>
              <a:rPr sz="1500" dirty="0">
                <a:solidFill>
                  <a:srgbClr val="23292D"/>
                </a:solidFill>
                <a:latin typeface="Calibri"/>
                <a:cs typeface="Calibri"/>
              </a:rPr>
              <a:t>x : </a:t>
            </a:r>
            <a:r>
              <a:rPr sz="1500" spc="-5" dirty="0">
                <a:solidFill>
                  <a:srgbClr val="23292D"/>
                </a:solidFill>
                <a:latin typeface="Calibri"/>
                <a:cs typeface="Calibri"/>
              </a:rPr>
              <a:t>(x.split(',')(1),x.split(',')(4))) </a:t>
            </a:r>
            <a:r>
              <a:rPr sz="15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3292D"/>
                </a:solidFill>
                <a:latin typeface="Calibri"/>
                <a:cs typeface="Calibri"/>
              </a:rPr>
              <a:t>findSubtotalForCust </a:t>
            </a:r>
            <a:r>
              <a:rPr sz="1500" dirty="0">
                <a:solidFill>
                  <a:srgbClr val="23292D"/>
                </a:solidFill>
                <a:latin typeface="Calibri"/>
                <a:cs typeface="Calibri"/>
              </a:rPr>
              <a:t>= </a:t>
            </a:r>
            <a:r>
              <a:rPr sz="1500" spc="-5" dirty="0">
                <a:solidFill>
                  <a:srgbClr val="23292D"/>
                </a:solidFill>
                <a:latin typeface="Calibri"/>
                <a:cs typeface="Calibri"/>
              </a:rPr>
              <a:t>ordMap.join(ordItemsMap) </a:t>
            </a:r>
            <a:r>
              <a:rPr sz="15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3292D"/>
                </a:solidFill>
                <a:latin typeface="Calibri"/>
                <a:cs typeface="Calibri"/>
              </a:rPr>
              <a:t>findSubtotalForCust.map(lambda </a:t>
            </a:r>
            <a:r>
              <a:rPr sz="1500" dirty="0">
                <a:solidFill>
                  <a:srgbClr val="23292D"/>
                </a:solidFill>
                <a:latin typeface="Calibri"/>
                <a:cs typeface="Calibri"/>
              </a:rPr>
              <a:t>x : </a:t>
            </a:r>
            <a:r>
              <a:rPr sz="1500" spc="-10" dirty="0">
                <a:solidFill>
                  <a:srgbClr val="23292D"/>
                </a:solidFill>
                <a:latin typeface="Calibri"/>
                <a:cs typeface="Calibri"/>
              </a:rPr>
              <a:t>x(1)(0)+','+x(1)(1)).first() </a:t>
            </a:r>
            <a:r>
              <a:rPr sz="1500" spc="-5" dirty="0">
                <a:solidFill>
                  <a:srgbClr val="23292D"/>
                </a:solidFill>
                <a:latin typeface="Calibri"/>
                <a:cs typeface="Calibri"/>
              </a:rPr>
              <a:t> findSubtotalForCust.map(lambda</a:t>
            </a:r>
            <a:r>
              <a:rPr sz="15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292D"/>
                </a:solidFill>
                <a:latin typeface="Calibri"/>
                <a:cs typeface="Calibri"/>
              </a:rPr>
              <a:t>x</a:t>
            </a:r>
            <a:r>
              <a:rPr sz="15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3292D"/>
                </a:solidFill>
                <a:latin typeface="Calibri"/>
                <a:cs typeface="Calibri"/>
              </a:rPr>
              <a:t>: </a:t>
            </a:r>
            <a:r>
              <a:rPr sz="1500" spc="-10" dirty="0">
                <a:solidFill>
                  <a:srgbClr val="23292D"/>
                </a:solidFill>
                <a:latin typeface="Calibri"/>
                <a:cs typeface="Calibri"/>
              </a:rPr>
              <a:t>str(x(1)(0))+','+str(x(1)(1))).first()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24" y="120141"/>
            <a:ext cx="8849995" cy="23850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b="1" spc="-10" dirty="0">
                <a:latin typeface="Calibri"/>
                <a:cs typeface="Calibri"/>
              </a:rPr>
              <a:t>cogroup:</a:t>
            </a:r>
            <a:endParaRPr sz="15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815"/>
              </a:spcBef>
            </a:pPr>
            <a:r>
              <a:rPr sz="1500" b="1" spc="-15" dirty="0">
                <a:latin typeface="Calibri"/>
                <a:cs typeface="Calibri"/>
              </a:rPr>
              <a:t>cogroup(other,</a:t>
            </a:r>
            <a:r>
              <a:rPr sz="1500" b="1" spc="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numPartitions=None):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500" dirty="0">
                <a:latin typeface="Calibri"/>
                <a:cs typeface="Calibri"/>
              </a:rPr>
              <a:t>When </a:t>
            </a:r>
            <a:r>
              <a:rPr sz="1500" spc="-5" dirty="0">
                <a:latin typeface="Calibri"/>
                <a:cs typeface="Calibri"/>
              </a:rPr>
              <a:t>called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datasets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type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W),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returns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dataset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(Iterable&lt;V&gt;, </a:t>
            </a:r>
            <a:r>
              <a:rPr sz="1500" spc="-10" dirty="0">
                <a:latin typeface="Calibri"/>
                <a:cs typeface="Calibri"/>
              </a:rPr>
              <a:t>Iterable&lt;W&gt;))</a:t>
            </a:r>
            <a:r>
              <a:rPr sz="1500" dirty="0">
                <a:latin typeface="Calibri"/>
                <a:cs typeface="Calibri"/>
              </a:rPr>
              <a:t> tuples.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55244">
              <a:lnSpc>
                <a:spcPts val="1710"/>
              </a:lnSpc>
              <a:spcBef>
                <a:spcPts val="1110"/>
              </a:spcBef>
            </a:pPr>
            <a:r>
              <a:rPr sz="1500" spc="-5" dirty="0">
                <a:latin typeface="Calibri"/>
                <a:cs typeface="Calibri"/>
              </a:rPr>
              <a:t>Ex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4033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x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sc.parallelize((("a",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1),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("b",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4)))</a:t>
            </a:r>
            <a:endParaRPr sz="1500">
              <a:latin typeface="Calibri"/>
              <a:cs typeface="Calibri"/>
            </a:endParaRPr>
          </a:p>
          <a:p>
            <a:pPr marL="140335" marR="6675120">
              <a:lnSpc>
                <a:spcPts val="1620"/>
              </a:lnSpc>
              <a:spcBef>
                <a:spcPts val="114"/>
              </a:spcBef>
            </a:pPr>
            <a:r>
              <a:rPr sz="1500" dirty="0">
                <a:latin typeface="Calibri"/>
                <a:cs typeface="Calibri"/>
              </a:rPr>
              <a:t>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sc.parallelize((("a",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2)))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xy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10" dirty="0">
                <a:latin typeface="Calibri"/>
                <a:cs typeface="Calibri"/>
              </a:rPr>
              <a:t>x.cogroup(y)</a:t>
            </a:r>
            <a:endParaRPr sz="1500">
              <a:latin typeface="Calibri"/>
              <a:cs typeface="Calibri"/>
            </a:endParaRPr>
          </a:p>
          <a:p>
            <a:pPr marL="140335">
              <a:lnSpc>
                <a:spcPts val="1595"/>
              </a:lnSpc>
            </a:pP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i,j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list(xy.take(5))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print(i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'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'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str(map(list,j)))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027" y="4625340"/>
            <a:ext cx="1647444" cy="556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472" y="6368796"/>
            <a:ext cx="1647443" cy="4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24" y="120141"/>
            <a:ext cx="3058795" cy="171513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b="1" spc="-10" dirty="0">
                <a:latin typeface="Calibri"/>
                <a:cs typeface="Calibri"/>
              </a:rPr>
              <a:t>cartesian:</a:t>
            </a:r>
            <a:endParaRPr sz="1500">
              <a:latin typeface="Calibri"/>
              <a:cs typeface="Calibri"/>
            </a:endParaRPr>
          </a:p>
          <a:p>
            <a:pPr marL="12700" marR="5080" indent="42545">
              <a:lnSpc>
                <a:spcPts val="2630"/>
              </a:lnSpc>
              <a:spcBef>
                <a:spcPts val="210"/>
              </a:spcBef>
            </a:pPr>
            <a:r>
              <a:rPr sz="1500" b="1" spc="-5" dirty="0">
                <a:latin typeface="Calibri"/>
                <a:cs typeface="Calibri"/>
              </a:rPr>
              <a:t>cartesian(other) </a:t>
            </a:r>
            <a:r>
              <a:rPr sz="1500" b="1" dirty="0">
                <a:latin typeface="Calibri"/>
                <a:cs typeface="Calibri"/>
              </a:rPr>
              <a:t>: </a:t>
            </a:r>
            <a:r>
              <a:rPr sz="1500" spc="-10" dirty="0">
                <a:latin typeface="Calibri"/>
                <a:cs typeface="Calibri"/>
              </a:rPr>
              <a:t>Perform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cross </a:t>
            </a:r>
            <a:r>
              <a:rPr sz="1500" dirty="0">
                <a:latin typeface="Calibri"/>
                <a:cs typeface="Calibri"/>
              </a:rPr>
              <a:t>join.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Ex</a:t>
            </a:r>
            <a:r>
              <a:rPr sz="1500" dirty="0">
                <a:latin typeface="Calibri"/>
                <a:cs typeface="Calibri"/>
              </a:rPr>
              <a:t> -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15" dirty="0">
                <a:latin typeface="Calibri"/>
                <a:cs typeface="Calibri"/>
              </a:rPr>
              <a:t>rdd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sc.parallelize((1,3,2))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10" dirty="0">
                <a:latin typeface="Calibri"/>
                <a:cs typeface="Calibri"/>
              </a:rPr>
              <a:t>sorted(rdd.cartesian(rdd).collect())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027" y="4625340"/>
            <a:ext cx="1647444" cy="556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472" y="6368796"/>
            <a:ext cx="1647443" cy="4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407" y="1996820"/>
            <a:ext cx="490537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15" dirty="0">
                <a:latin typeface="Calibri"/>
                <a:cs typeface="Calibri"/>
              </a:rPr>
              <a:t>Aggregation</a:t>
            </a:r>
            <a:r>
              <a:rPr sz="3100" b="0" spc="5" dirty="0">
                <a:latin typeface="Calibri"/>
                <a:cs typeface="Calibri"/>
              </a:rPr>
              <a:t> </a:t>
            </a:r>
            <a:r>
              <a:rPr sz="3100" b="0" spc="-15" dirty="0">
                <a:latin typeface="Calibri"/>
                <a:cs typeface="Calibri"/>
              </a:rPr>
              <a:t>Operations</a:t>
            </a:r>
            <a:r>
              <a:rPr sz="3100" b="0" spc="-35" dirty="0">
                <a:latin typeface="Calibri"/>
                <a:cs typeface="Calibri"/>
              </a:rPr>
              <a:t> </a:t>
            </a:r>
            <a:r>
              <a:rPr sz="3100" b="0" spc="-50" dirty="0">
                <a:latin typeface="Calibri"/>
                <a:cs typeface="Calibri"/>
              </a:rPr>
              <a:t>(Total)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0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73" y="133248"/>
            <a:ext cx="4064635" cy="19723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900" spc="-40" dirty="0">
                <a:latin typeface="Calibri Light"/>
                <a:cs typeface="Calibri Light"/>
              </a:rPr>
              <a:t>Ways</a:t>
            </a:r>
            <a:r>
              <a:rPr sz="1900" spc="-5" dirty="0">
                <a:latin typeface="Calibri Light"/>
                <a:cs typeface="Calibri Light"/>
              </a:rPr>
              <a:t> </a:t>
            </a:r>
            <a:r>
              <a:rPr sz="1900" spc="-15" dirty="0">
                <a:latin typeface="Calibri Light"/>
                <a:cs typeface="Calibri Light"/>
              </a:rPr>
              <a:t>to </a:t>
            </a:r>
            <a:r>
              <a:rPr sz="1900" spc="-20" dirty="0">
                <a:latin typeface="Calibri Light"/>
                <a:cs typeface="Calibri Light"/>
              </a:rPr>
              <a:t>create</a:t>
            </a:r>
            <a:r>
              <a:rPr sz="1900" spc="1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RDD</a:t>
            </a:r>
            <a:r>
              <a:rPr sz="1900" spc="5" dirty="0">
                <a:latin typeface="Calibri Light"/>
                <a:cs typeface="Calibri Light"/>
              </a:rPr>
              <a:t> </a:t>
            </a:r>
            <a:r>
              <a:rPr sz="1900" spc="-5" dirty="0">
                <a:latin typeface="Calibri Light"/>
                <a:cs typeface="Calibri Light"/>
              </a:rPr>
              <a:t>: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External</a:t>
            </a:r>
            <a:r>
              <a:rPr sz="1900" spc="20" dirty="0">
                <a:latin typeface="Calibri Light"/>
                <a:cs typeface="Calibri Light"/>
              </a:rPr>
              <a:t> </a:t>
            </a:r>
            <a:r>
              <a:rPr sz="1900" spc="-20" dirty="0">
                <a:latin typeface="Calibri Light"/>
                <a:cs typeface="Calibri Light"/>
              </a:rPr>
              <a:t>Data</a:t>
            </a:r>
            <a:r>
              <a:rPr sz="1900" spc="2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(HDFS,</a:t>
            </a:r>
            <a:r>
              <a:rPr sz="1900" spc="-2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local</a:t>
            </a:r>
            <a:r>
              <a:rPr sz="1900" spc="40" dirty="0">
                <a:latin typeface="Calibri Light"/>
                <a:cs typeface="Calibri Light"/>
              </a:rPr>
              <a:t> </a:t>
            </a:r>
            <a:r>
              <a:rPr sz="1900" spc="-15" dirty="0">
                <a:latin typeface="Calibri Light"/>
                <a:cs typeface="Calibri Light"/>
              </a:rPr>
              <a:t>etc)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Local</a:t>
            </a:r>
            <a:r>
              <a:rPr sz="1900" spc="-5" dirty="0">
                <a:latin typeface="Calibri Light"/>
                <a:cs typeface="Calibri Light"/>
              </a:rPr>
              <a:t> </a:t>
            </a:r>
            <a:r>
              <a:rPr sz="1900" spc="-20" dirty="0">
                <a:latin typeface="Calibri Light"/>
                <a:cs typeface="Calibri Light"/>
              </a:rPr>
              <a:t>Data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Python</a:t>
            </a:r>
            <a:r>
              <a:rPr sz="1900" spc="10" dirty="0">
                <a:latin typeface="Calibri Light"/>
                <a:cs typeface="Calibri Light"/>
              </a:rPr>
              <a:t> </a:t>
            </a:r>
            <a:r>
              <a:rPr sz="1900" spc="-15" dirty="0">
                <a:latin typeface="Calibri Light"/>
                <a:cs typeface="Calibri Light"/>
              </a:rPr>
              <a:t>List/Parallelized</a:t>
            </a:r>
            <a:r>
              <a:rPr sz="1900" spc="6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Collections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80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Other</a:t>
            </a:r>
            <a:r>
              <a:rPr sz="1900" spc="-4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RDDs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Existing</a:t>
            </a:r>
            <a:r>
              <a:rPr sz="1900" dirty="0">
                <a:latin typeface="Calibri Light"/>
                <a:cs typeface="Calibri Light"/>
              </a:rPr>
              <a:t> </a:t>
            </a:r>
            <a:r>
              <a:rPr sz="1900" spc="-15" dirty="0">
                <a:latin typeface="Calibri Light"/>
                <a:cs typeface="Calibri Light"/>
              </a:rPr>
              <a:t>DataFrame</a:t>
            </a:r>
            <a:endParaRPr sz="19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004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95" y="132435"/>
            <a:ext cx="8886825" cy="14662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spc="-10" dirty="0">
                <a:latin typeface="Calibri"/>
                <a:cs typeface="Calibri"/>
              </a:rPr>
              <a:t>Aggregation</a:t>
            </a:r>
            <a:r>
              <a:rPr sz="1700" b="1" spc="-4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Operations: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spc="-5" dirty="0">
                <a:latin typeface="Calibri"/>
                <a:cs typeface="Calibri"/>
              </a:rPr>
              <a:t>There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 </a:t>
            </a:r>
            <a:r>
              <a:rPr sz="1700" spc="-10" dirty="0">
                <a:latin typeface="Calibri"/>
                <a:cs typeface="Calibri"/>
              </a:rPr>
              <a:t>several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APIs 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perform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aggregation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Operations.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40" dirty="0">
                <a:latin typeface="Calibri"/>
                <a:cs typeface="Calibri"/>
              </a:rPr>
              <a:t>Total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aggregations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– </a:t>
            </a:r>
            <a:r>
              <a:rPr sz="1700" b="1" spc="-10" dirty="0">
                <a:latin typeface="Calibri"/>
                <a:cs typeface="Calibri"/>
              </a:rPr>
              <a:t>reduce,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count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(Actions)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0" dirty="0">
                <a:latin typeface="Calibri"/>
                <a:cs typeface="Calibri"/>
              </a:rPr>
              <a:t>By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Key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aggregations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– </a:t>
            </a:r>
            <a:r>
              <a:rPr sz="1700" b="1" spc="-20" dirty="0">
                <a:latin typeface="Calibri"/>
                <a:cs typeface="Calibri"/>
              </a:rPr>
              <a:t>reduceByKey, aggregrateByKey,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groupByKey,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countByKey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(Transformations)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2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24" y="173329"/>
            <a:ext cx="10551795" cy="57283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spc="-35" dirty="0">
                <a:latin typeface="Calibri"/>
                <a:cs typeface="Calibri"/>
              </a:rPr>
              <a:t>Total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aggregations: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ts val="1839"/>
              </a:lnSpc>
              <a:spcBef>
                <a:spcPts val="1025"/>
              </a:spcBef>
            </a:pPr>
            <a:r>
              <a:rPr sz="1700" b="1" spc="-5" dirty="0">
                <a:latin typeface="Calibri"/>
                <a:cs typeface="Calibri"/>
              </a:rPr>
              <a:t>reduce(f):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Reduces </a:t>
            </a:r>
            <a:r>
              <a:rPr sz="1700" dirty="0">
                <a:latin typeface="Calibri"/>
                <a:cs typeface="Calibri"/>
              </a:rPr>
              <a:t>the elements </a:t>
            </a:r>
            <a:r>
              <a:rPr sz="1700" spc="-5" dirty="0">
                <a:latin typeface="Calibri"/>
                <a:cs typeface="Calibri"/>
              </a:rPr>
              <a:t>of </a:t>
            </a:r>
            <a:r>
              <a:rPr sz="1700" dirty="0">
                <a:latin typeface="Calibri"/>
                <a:cs typeface="Calibri"/>
              </a:rPr>
              <a:t>this </a:t>
            </a:r>
            <a:r>
              <a:rPr sz="1700" spc="-5" dirty="0">
                <a:latin typeface="Calibri"/>
                <a:cs typeface="Calibri"/>
              </a:rPr>
              <a:t>RDD </a:t>
            </a:r>
            <a:r>
              <a:rPr sz="1700" dirty="0">
                <a:latin typeface="Calibri"/>
                <a:cs typeface="Calibri"/>
              </a:rPr>
              <a:t>using the specified </a:t>
            </a:r>
            <a:r>
              <a:rPr sz="1700" spc="-10" dirty="0">
                <a:latin typeface="Calibri"/>
                <a:cs typeface="Calibri"/>
              </a:rPr>
              <a:t>commutative </a:t>
            </a:r>
            <a:r>
              <a:rPr sz="1700" dirty="0">
                <a:latin typeface="Calibri"/>
                <a:cs typeface="Calibri"/>
              </a:rPr>
              <a:t>and </a:t>
            </a:r>
            <a:r>
              <a:rPr sz="1700" spc="-5" dirty="0">
                <a:latin typeface="Calibri"/>
                <a:cs typeface="Calibri"/>
              </a:rPr>
              <a:t>associative </a:t>
            </a:r>
            <a:r>
              <a:rPr sz="1700" dirty="0">
                <a:latin typeface="Calibri"/>
                <a:cs typeface="Calibri"/>
              </a:rPr>
              <a:t>binary </a:t>
            </a:r>
            <a:r>
              <a:rPr sz="1700" spc="-25" dirty="0">
                <a:latin typeface="Calibri"/>
                <a:cs typeface="Calibri"/>
              </a:rPr>
              <a:t>operator. </a:t>
            </a:r>
            <a:r>
              <a:rPr sz="1700" spc="-5" dirty="0">
                <a:latin typeface="Calibri"/>
                <a:cs typeface="Calibri"/>
              </a:rPr>
              <a:t>Currently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reduces</a:t>
            </a:r>
            <a:r>
              <a:rPr sz="1700" spc="-5" dirty="0">
                <a:latin typeface="Calibri"/>
                <a:cs typeface="Calibri"/>
              </a:rPr>
              <a:t> partitions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locally.</a:t>
            </a:r>
            <a:endParaRPr sz="1700">
              <a:latin typeface="Calibri"/>
              <a:cs typeface="Calibri"/>
            </a:endParaRPr>
          </a:p>
          <a:p>
            <a:pPr marL="12700" marR="5946775">
              <a:lnSpc>
                <a:spcPts val="2840"/>
              </a:lnSpc>
              <a:spcBef>
                <a:spcPts val="185"/>
              </a:spcBef>
            </a:pPr>
            <a:r>
              <a:rPr sz="1700" b="1" spc="-5" dirty="0">
                <a:latin typeface="Calibri"/>
                <a:cs typeface="Calibri"/>
              </a:rPr>
              <a:t>count(): </a:t>
            </a:r>
            <a:r>
              <a:rPr sz="1700" spc="-5" dirty="0">
                <a:latin typeface="Calibri"/>
                <a:cs typeface="Calibri"/>
              </a:rPr>
              <a:t>Return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number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RDD.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Ex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–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ord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sc.textFile('practice/retail_db/orders')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Calibri"/>
                <a:cs typeface="Calibri"/>
              </a:rPr>
              <a:t>ordItems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sc.textFile('practice/retail_db/order_items')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libri"/>
              <a:cs typeface="Calibri"/>
            </a:endParaRPr>
          </a:p>
          <a:p>
            <a:pPr marL="60960">
              <a:lnSpc>
                <a:spcPts val="1939"/>
              </a:lnSpc>
            </a:pP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###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Count</a:t>
            </a:r>
            <a:r>
              <a:rPr sz="1700" b="1" i="1" spc="-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number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of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orders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which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are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closed.</a:t>
            </a:r>
            <a:endParaRPr sz="1700">
              <a:latin typeface="Calibri"/>
              <a:cs typeface="Calibri"/>
            </a:endParaRPr>
          </a:p>
          <a:p>
            <a:pPr marL="455930">
              <a:lnSpc>
                <a:spcPts val="1939"/>
              </a:lnSpc>
            </a:pPr>
            <a:r>
              <a:rPr sz="1700" spc="-10" dirty="0">
                <a:latin typeface="Calibri"/>
                <a:cs typeface="Calibri"/>
              </a:rPr>
              <a:t>ord.filter(lambda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 </a:t>
            </a:r>
            <a:r>
              <a:rPr sz="1700" spc="-5" dirty="0">
                <a:latin typeface="Calibri"/>
                <a:cs typeface="Calibri"/>
              </a:rPr>
              <a:t>x.split(',')(3)).count()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60960">
              <a:lnSpc>
                <a:spcPts val="1939"/>
              </a:lnSpc>
            </a:pP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###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Find</a:t>
            </a:r>
            <a:r>
              <a:rPr sz="1700" b="1" i="1" spc="-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15" dirty="0">
                <a:solidFill>
                  <a:srgbClr val="538235"/>
                </a:solidFill>
                <a:latin typeface="Calibri"/>
                <a:cs typeface="Calibri"/>
              </a:rPr>
              <a:t>total</a:t>
            </a:r>
            <a:r>
              <a:rPr sz="1700" b="1" i="1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quantity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sold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for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 Order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ID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15" dirty="0">
                <a:solidFill>
                  <a:srgbClr val="538235"/>
                </a:solidFill>
                <a:latin typeface="Calibri"/>
                <a:cs typeface="Calibri"/>
              </a:rPr>
              <a:t>1-10.</a:t>
            </a:r>
            <a:endParaRPr sz="1700">
              <a:latin typeface="Calibri"/>
              <a:cs typeface="Calibri"/>
            </a:endParaRPr>
          </a:p>
          <a:p>
            <a:pPr marL="455930" marR="634365">
              <a:lnSpc>
                <a:spcPts val="1839"/>
              </a:lnSpc>
              <a:spcBef>
                <a:spcPts val="125"/>
              </a:spcBef>
            </a:pPr>
            <a:r>
              <a:rPr sz="1700" spc="-10" dirty="0">
                <a:latin typeface="Calibri"/>
                <a:cs typeface="Calibri"/>
              </a:rPr>
              <a:t>ordItems.filter(lambda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int(x.split(',')(1))</a:t>
            </a:r>
            <a:r>
              <a:rPr sz="1700" dirty="0">
                <a:latin typeface="Calibri"/>
                <a:cs typeface="Calibri"/>
              </a:rPr>
              <a:t> &lt;</a:t>
            </a:r>
            <a:r>
              <a:rPr sz="1700" spc="-5" dirty="0">
                <a:latin typeface="Calibri"/>
                <a:cs typeface="Calibri"/>
              </a:rPr>
              <a:t> 11).map(lambda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float(x.split(',')(4))).reduce(lambda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x,y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x+y)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from operator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import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add</a:t>
            </a:r>
            <a:endParaRPr sz="1700">
              <a:latin typeface="Calibri"/>
              <a:cs typeface="Calibri"/>
            </a:endParaRPr>
          </a:p>
          <a:p>
            <a:pPr marL="455930">
              <a:lnSpc>
                <a:spcPts val="1805"/>
              </a:lnSpc>
            </a:pPr>
            <a:r>
              <a:rPr sz="1700" spc="-10" dirty="0">
                <a:latin typeface="Calibri"/>
                <a:cs typeface="Calibri"/>
              </a:rPr>
              <a:t>ordItems.filter(lambda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int(x.split(',')(1))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&lt;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11).map(lambda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float(x.split(',')(4))).reduce(add)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### 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For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given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order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10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find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maximum</a:t>
            </a:r>
            <a:r>
              <a:rPr sz="1700" b="1" i="1" spc="-3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subtotal</a:t>
            </a:r>
            <a:r>
              <a:rPr sz="1700" b="1" i="1" spc="2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out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of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 all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orders.</a:t>
            </a:r>
            <a:endParaRPr sz="1700">
              <a:latin typeface="Calibri"/>
              <a:cs typeface="Calibri"/>
            </a:endParaRPr>
          </a:p>
          <a:p>
            <a:pPr marL="504825">
              <a:lnSpc>
                <a:spcPts val="1835"/>
              </a:lnSpc>
            </a:pPr>
            <a:r>
              <a:rPr sz="1700" spc="-10" dirty="0">
                <a:latin typeface="Calibri"/>
                <a:cs typeface="Calibri"/>
              </a:rPr>
              <a:t>ordItems.filter(lambda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int(x.split(',')(1))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==10).map(lambda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x.split(',')(4)).reduce(lambda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a,b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700" spc="-5" dirty="0">
                <a:latin typeface="Calibri"/>
                <a:cs typeface="Calibri"/>
              </a:rPr>
              <a:t>(float(a.split(',')(0))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&gt;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float(b.split(',')(0))) </a:t>
            </a:r>
            <a:r>
              <a:rPr sz="1700" dirty="0">
                <a:latin typeface="Calibri"/>
                <a:cs typeface="Calibri"/>
              </a:rPr>
              <a:t>else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b)</a:t>
            </a:r>
            <a:endParaRPr sz="1700">
              <a:latin typeface="Calibri"/>
              <a:cs typeface="Calibri"/>
            </a:endParaRPr>
          </a:p>
          <a:p>
            <a:pPr marL="553720">
              <a:lnSpc>
                <a:spcPts val="1939"/>
              </a:lnSpc>
            </a:pPr>
            <a:r>
              <a:rPr sz="1700" spc="-5" dirty="0">
                <a:latin typeface="Calibri"/>
                <a:cs typeface="Calibri"/>
              </a:rPr>
              <a:t>ordItems.filter(lambda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5" dirty="0">
                <a:latin typeface="Calibri"/>
                <a:cs typeface="Calibri"/>
              </a:rPr>
              <a:t> int(x.split(',')(1))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==10).map(lambda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5" dirty="0">
                <a:latin typeface="Calibri"/>
                <a:cs typeface="Calibri"/>
              </a:rPr>
              <a:t> x.split(',')(4)).reduce(max)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0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286" y="1996820"/>
            <a:ext cx="377507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10" dirty="0">
                <a:latin typeface="Calibri"/>
                <a:cs typeface="Calibri"/>
              </a:rPr>
              <a:t>Shuffling</a:t>
            </a:r>
            <a:r>
              <a:rPr sz="3100" b="0" spc="-30" dirty="0">
                <a:latin typeface="Calibri"/>
                <a:cs typeface="Calibri"/>
              </a:rPr>
              <a:t> </a:t>
            </a:r>
            <a:r>
              <a:rPr sz="3100" b="0" dirty="0">
                <a:latin typeface="Calibri"/>
                <a:cs typeface="Calibri"/>
              </a:rPr>
              <a:t>and</a:t>
            </a:r>
            <a:r>
              <a:rPr sz="3100" b="0" spc="-30" dirty="0">
                <a:latin typeface="Calibri"/>
                <a:cs typeface="Calibri"/>
              </a:rPr>
              <a:t> </a:t>
            </a:r>
            <a:r>
              <a:rPr sz="3100" b="0" spc="-10" dirty="0">
                <a:latin typeface="Calibri"/>
                <a:cs typeface="Calibri"/>
              </a:rPr>
              <a:t>Combiner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4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555" y="832230"/>
            <a:ext cx="11910695" cy="487235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b="1" dirty="0">
                <a:latin typeface="Calibri"/>
                <a:cs typeface="Calibri"/>
              </a:rPr>
              <a:t>Shuffle: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Shuffling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process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redistributing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across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even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nodes.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Shuffle </a:t>
            </a:r>
            <a:r>
              <a:rPr sz="1500" spc="-10" dirty="0">
                <a:latin typeface="Calibri"/>
                <a:cs typeface="Calibri"/>
              </a:rPr>
              <a:t>operation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would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new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stage.</a:t>
            </a:r>
            <a:endParaRPr sz="1500">
              <a:latin typeface="Calibri"/>
              <a:cs typeface="Calibri"/>
            </a:endParaRPr>
          </a:p>
          <a:p>
            <a:pPr marL="241300" marR="5080" indent="-228600">
              <a:lnSpc>
                <a:spcPts val="1620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reduce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5" dirty="0">
                <a:latin typeface="Calibri"/>
                <a:cs typeface="Calibri"/>
              </a:rPr>
              <a:t> of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 </a:t>
            </a:r>
            <a:r>
              <a:rPr sz="1500" spc="-10" dirty="0">
                <a:latin typeface="Calibri"/>
                <a:cs typeface="Calibri"/>
              </a:rPr>
              <a:t>configuration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spark.sql.shuffle.partitions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through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codes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repartition 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coalesce.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Costly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 it </a:t>
            </a:r>
            <a:r>
              <a:rPr sz="1500" spc="-10" dirty="0">
                <a:latin typeface="Calibri"/>
                <a:cs typeface="Calibri"/>
              </a:rPr>
              <a:t>involves</a:t>
            </a:r>
            <a:r>
              <a:rPr sz="1500" dirty="0">
                <a:latin typeface="Calibri"/>
                <a:cs typeface="Calibri"/>
              </a:rPr>
              <a:t> disk </a:t>
            </a:r>
            <a:r>
              <a:rPr sz="1500" spc="-15" dirty="0">
                <a:latin typeface="Calibri"/>
                <a:cs typeface="Calibri"/>
              </a:rPr>
              <a:t>I/O, </a:t>
            </a:r>
            <a:r>
              <a:rPr sz="1500" spc="-5" dirty="0">
                <a:latin typeface="Calibri"/>
                <a:cs typeface="Calibri"/>
              </a:rPr>
              <a:t>Network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I/O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serialization/de-Serilization.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triggers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transformation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gropByKey(),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reducebyKey(),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join(),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union(),cogroup,</a:t>
            </a:r>
            <a:r>
              <a:rPr sz="1500" spc="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groupBy()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libri"/>
                <a:cs typeface="Calibri"/>
              </a:rPr>
              <a:t>distinct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shuffle.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libri"/>
                <a:cs typeface="Calibri"/>
              </a:rPr>
              <a:t>Count</a:t>
            </a:r>
            <a:r>
              <a:rPr sz="1600" spc="-5" dirty="0">
                <a:latin typeface="Calibri"/>
                <a:cs typeface="Calibri"/>
              </a:rPr>
              <a:t> and</a:t>
            </a:r>
            <a:r>
              <a:rPr sz="1600" spc="-15" dirty="0">
                <a:latin typeface="Calibri"/>
                <a:cs typeface="Calibri"/>
              </a:rPr>
              <a:t> countByKey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</a:t>
            </a:r>
            <a:r>
              <a:rPr sz="1600" spc="-5" dirty="0">
                <a:latin typeface="Calibri"/>
                <a:cs typeface="Calibri"/>
              </a:rPr>
              <a:t> shuffle.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i="1" spc="-20" dirty="0">
                <a:latin typeface="Calibri"/>
                <a:cs typeface="Calibri"/>
              </a:rPr>
              <a:t>Avoid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shuffling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at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all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cost.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If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Shuffling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is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absolutely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necessary,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use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25" dirty="0">
                <a:latin typeface="Calibri"/>
                <a:cs typeface="Calibri"/>
              </a:rPr>
              <a:t>combiner.</a:t>
            </a:r>
            <a:endParaRPr sz="1600">
              <a:latin typeface="Calibri"/>
              <a:cs typeface="Calibri"/>
            </a:endParaRPr>
          </a:p>
          <a:p>
            <a:pPr marL="241300" marR="1353185" indent="-228600">
              <a:lnSpc>
                <a:spcPts val="173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i="1" spc="-10" dirty="0">
                <a:latin typeface="Calibri"/>
                <a:cs typeface="Calibri"/>
              </a:rPr>
              <a:t>Out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of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3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main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25" dirty="0">
                <a:latin typeface="Calibri"/>
                <a:cs typeface="Calibri"/>
              </a:rPr>
              <a:t>key</a:t>
            </a:r>
            <a:r>
              <a:rPr sz="1600" i="1" spc="-5" dirty="0">
                <a:latin typeface="Calibri"/>
                <a:cs typeface="Calibri"/>
              </a:rPr>
              <a:t> aggregation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APIs,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the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groupByKey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does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not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use</a:t>
            </a:r>
            <a:r>
              <a:rPr sz="1600" i="1" spc="-5" dirty="0">
                <a:latin typeface="Calibri"/>
                <a:cs typeface="Calibri"/>
              </a:rPr>
              <a:t> a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combiner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and</a:t>
            </a:r>
            <a:r>
              <a:rPr sz="1600" i="1" spc="3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so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should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be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avoided.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The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reduceByKey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and 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aggregrateByKey</a:t>
            </a:r>
            <a:r>
              <a:rPr sz="1600" i="1" spc="5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use</a:t>
            </a:r>
            <a:r>
              <a:rPr sz="1600" i="1" spc="-5" dirty="0">
                <a:latin typeface="Calibri"/>
                <a:cs typeface="Calibri"/>
              </a:rPr>
              <a:t> the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combiner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and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should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be </a:t>
            </a:r>
            <a:r>
              <a:rPr sz="1600" i="1" spc="-10" dirty="0">
                <a:latin typeface="Calibri"/>
                <a:cs typeface="Calibri"/>
              </a:rPr>
              <a:t>preferred.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Combiner: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computes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intermediate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avoid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shuffling.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156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Shuffling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and</a:t>
            </a:r>
            <a:r>
              <a:rPr sz="4000" b="0" spc="-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Combiner</a:t>
            </a:r>
            <a:r>
              <a:rPr sz="4000" b="0" spc="-5" dirty="0">
                <a:latin typeface="Calibri Light"/>
                <a:cs typeface="Calibri Light"/>
              </a:rPr>
              <a:t> ?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611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746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Shuffling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with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out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Combiner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3738" y="1249425"/>
            <a:ext cx="3522979" cy="3955415"/>
            <a:chOff x="2983738" y="1249425"/>
            <a:chExt cx="3522979" cy="3955415"/>
          </a:xfrm>
        </p:grpSpPr>
        <p:sp>
          <p:nvSpPr>
            <p:cNvPr id="5" name="object 5"/>
            <p:cNvSpPr/>
            <p:nvPr/>
          </p:nvSpPr>
          <p:spPr>
            <a:xfrm>
              <a:off x="2990088" y="1255775"/>
              <a:ext cx="1252855" cy="1780539"/>
            </a:xfrm>
            <a:custGeom>
              <a:avLst/>
              <a:gdLst/>
              <a:ahLst/>
              <a:cxnLst/>
              <a:rect l="l" t="t" r="r" b="b"/>
              <a:pathLst>
                <a:path w="1252854" h="1780539">
                  <a:moveTo>
                    <a:pt x="1043939" y="0"/>
                  </a:moveTo>
                  <a:lnTo>
                    <a:pt x="208787" y="0"/>
                  </a:lnTo>
                  <a:lnTo>
                    <a:pt x="160913" y="5513"/>
                  </a:lnTo>
                  <a:lnTo>
                    <a:pt x="116965" y="21220"/>
                  </a:lnTo>
                  <a:lnTo>
                    <a:pt x="78199" y="45866"/>
                  </a:lnTo>
                  <a:lnTo>
                    <a:pt x="45866" y="78199"/>
                  </a:lnTo>
                  <a:lnTo>
                    <a:pt x="21220" y="116965"/>
                  </a:lnTo>
                  <a:lnTo>
                    <a:pt x="5513" y="160913"/>
                  </a:lnTo>
                  <a:lnTo>
                    <a:pt x="0" y="208787"/>
                  </a:lnTo>
                  <a:lnTo>
                    <a:pt x="0" y="1571244"/>
                  </a:lnTo>
                  <a:lnTo>
                    <a:pt x="5513" y="1619118"/>
                  </a:lnTo>
                  <a:lnTo>
                    <a:pt x="21220" y="1663066"/>
                  </a:lnTo>
                  <a:lnTo>
                    <a:pt x="45866" y="1701832"/>
                  </a:lnTo>
                  <a:lnTo>
                    <a:pt x="78199" y="1734165"/>
                  </a:lnTo>
                  <a:lnTo>
                    <a:pt x="116965" y="1758811"/>
                  </a:lnTo>
                  <a:lnTo>
                    <a:pt x="160913" y="1774518"/>
                  </a:lnTo>
                  <a:lnTo>
                    <a:pt x="208787" y="1780032"/>
                  </a:lnTo>
                  <a:lnTo>
                    <a:pt x="1043939" y="1780032"/>
                  </a:lnTo>
                  <a:lnTo>
                    <a:pt x="1091814" y="1774518"/>
                  </a:lnTo>
                  <a:lnTo>
                    <a:pt x="1135762" y="1758811"/>
                  </a:lnTo>
                  <a:lnTo>
                    <a:pt x="1174528" y="1734165"/>
                  </a:lnTo>
                  <a:lnTo>
                    <a:pt x="1206861" y="1701832"/>
                  </a:lnTo>
                  <a:lnTo>
                    <a:pt x="1231507" y="1663066"/>
                  </a:lnTo>
                  <a:lnTo>
                    <a:pt x="1247214" y="1619118"/>
                  </a:lnTo>
                  <a:lnTo>
                    <a:pt x="1252727" y="1571244"/>
                  </a:lnTo>
                  <a:lnTo>
                    <a:pt x="1252727" y="208787"/>
                  </a:lnTo>
                  <a:lnTo>
                    <a:pt x="1247214" y="160913"/>
                  </a:lnTo>
                  <a:lnTo>
                    <a:pt x="1231507" y="116965"/>
                  </a:lnTo>
                  <a:lnTo>
                    <a:pt x="1206861" y="78199"/>
                  </a:lnTo>
                  <a:lnTo>
                    <a:pt x="1174528" y="45866"/>
                  </a:lnTo>
                  <a:lnTo>
                    <a:pt x="1135762" y="21220"/>
                  </a:lnTo>
                  <a:lnTo>
                    <a:pt x="1091814" y="5513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0088" y="1255775"/>
              <a:ext cx="1252855" cy="1780539"/>
            </a:xfrm>
            <a:custGeom>
              <a:avLst/>
              <a:gdLst/>
              <a:ahLst/>
              <a:cxnLst/>
              <a:rect l="l" t="t" r="r" b="b"/>
              <a:pathLst>
                <a:path w="1252854" h="1780539">
                  <a:moveTo>
                    <a:pt x="0" y="208787"/>
                  </a:moveTo>
                  <a:lnTo>
                    <a:pt x="5513" y="160913"/>
                  </a:lnTo>
                  <a:lnTo>
                    <a:pt x="21220" y="116965"/>
                  </a:lnTo>
                  <a:lnTo>
                    <a:pt x="45866" y="78199"/>
                  </a:lnTo>
                  <a:lnTo>
                    <a:pt x="78199" y="45866"/>
                  </a:lnTo>
                  <a:lnTo>
                    <a:pt x="116965" y="21220"/>
                  </a:lnTo>
                  <a:lnTo>
                    <a:pt x="160913" y="5513"/>
                  </a:lnTo>
                  <a:lnTo>
                    <a:pt x="208787" y="0"/>
                  </a:lnTo>
                  <a:lnTo>
                    <a:pt x="1043939" y="0"/>
                  </a:lnTo>
                  <a:lnTo>
                    <a:pt x="1091814" y="5513"/>
                  </a:lnTo>
                  <a:lnTo>
                    <a:pt x="1135762" y="21220"/>
                  </a:lnTo>
                  <a:lnTo>
                    <a:pt x="1174528" y="45866"/>
                  </a:lnTo>
                  <a:lnTo>
                    <a:pt x="1206861" y="78199"/>
                  </a:lnTo>
                  <a:lnTo>
                    <a:pt x="1231507" y="116965"/>
                  </a:lnTo>
                  <a:lnTo>
                    <a:pt x="1247214" y="160913"/>
                  </a:lnTo>
                  <a:lnTo>
                    <a:pt x="1252727" y="208787"/>
                  </a:lnTo>
                  <a:lnTo>
                    <a:pt x="1252727" y="1571244"/>
                  </a:lnTo>
                  <a:lnTo>
                    <a:pt x="1247214" y="1619118"/>
                  </a:lnTo>
                  <a:lnTo>
                    <a:pt x="1231507" y="1663066"/>
                  </a:lnTo>
                  <a:lnTo>
                    <a:pt x="1206861" y="1701832"/>
                  </a:lnTo>
                  <a:lnTo>
                    <a:pt x="1174528" y="1734165"/>
                  </a:lnTo>
                  <a:lnTo>
                    <a:pt x="1135762" y="1758811"/>
                  </a:lnTo>
                  <a:lnTo>
                    <a:pt x="1091814" y="1774518"/>
                  </a:lnTo>
                  <a:lnTo>
                    <a:pt x="1043939" y="1780032"/>
                  </a:lnTo>
                  <a:lnTo>
                    <a:pt x="208787" y="1780032"/>
                  </a:lnTo>
                  <a:lnTo>
                    <a:pt x="160913" y="1774518"/>
                  </a:lnTo>
                  <a:lnTo>
                    <a:pt x="116965" y="1758811"/>
                  </a:lnTo>
                  <a:lnTo>
                    <a:pt x="78199" y="1734165"/>
                  </a:lnTo>
                  <a:lnTo>
                    <a:pt x="45866" y="1701832"/>
                  </a:lnTo>
                  <a:lnTo>
                    <a:pt x="21220" y="1663066"/>
                  </a:lnTo>
                  <a:lnTo>
                    <a:pt x="5513" y="1619118"/>
                  </a:lnTo>
                  <a:lnTo>
                    <a:pt x="0" y="1571244"/>
                  </a:lnTo>
                  <a:lnTo>
                    <a:pt x="0" y="20878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92852" y="1255775"/>
              <a:ext cx="1207135" cy="1780539"/>
            </a:xfrm>
            <a:custGeom>
              <a:avLst/>
              <a:gdLst/>
              <a:ahLst/>
              <a:cxnLst/>
              <a:rect l="l" t="t" r="r" b="b"/>
              <a:pathLst>
                <a:path w="1207135" h="1780539">
                  <a:moveTo>
                    <a:pt x="1005839" y="0"/>
                  </a:moveTo>
                  <a:lnTo>
                    <a:pt x="201168" y="0"/>
                  </a:lnTo>
                  <a:lnTo>
                    <a:pt x="155034" y="5311"/>
                  </a:lnTo>
                  <a:lnTo>
                    <a:pt x="112689" y="20442"/>
                  </a:lnTo>
                  <a:lnTo>
                    <a:pt x="75338" y="44187"/>
                  </a:lnTo>
                  <a:lnTo>
                    <a:pt x="44187" y="75338"/>
                  </a:lnTo>
                  <a:lnTo>
                    <a:pt x="20442" y="112689"/>
                  </a:lnTo>
                  <a:lnTo>
                    <a:pt x="5311" y="155034"/>
                  </a:lnTo>
                  <a:lnTo>
                    <a:pt x="0" y="201168"/>
                  </a:lnTo>
                  <a:lnTo>
                    <a:pt x="0" y="1578864"/>
                  </a:lnTo>
                  <a:lnTo>
                    <a:pt x="5311" y="1624997"/>
                  </a:lnTo>
                  <a:lnTo>
                    <a:pt x="20442" y="1667342"/>
                  </a:lnTo>
                  <a:lnTo>
                    <a:pt x="44187" y="1704693"/>
                  </a:lnTo>
                  <a:lnTo>
                    <a:pt x="75338" y="1735844"/>
                  </a:lnTo>
                  <a:lnTo>
                    <a:pt x="112689" y="1759589"/>
                  </a:lnTo>
                  <a:lnTo>
                    <a:pt x="155034" y="1774720"/>
                  </a:lnTo>
                  <a:lnTo>
                    <a:pt x="201168" y="1780032"/>
                  </a:lnTo>
                  <a:lnTo>
                    <a:pt x="1005839" y="1780032"/>
                  </a:lnTo>
                  <a:lnTo>
                    <a:pt x="1051973" y="1774720"/>
                  </a:lnTo>
                  <a:lnTo>
                    <a:pt x="1094318" y="1759589"/>
                  </a:lnTo>
                  <a:lnTo>
                    <a:pt x="1131669" y="1735844"/>
                  </a:lnTo>
                  <a:lnTo>
                    <a:pt x="1162820" y="1704693"/>
                  </a:lnTo>
                  <a:lnTo>
                    <a:pt x="1186565" y="1667342"/>
                  </a:lnTo>
                  <a:lnTo>
                    <a:pt x="1201696" y="1624997"/>
                  </a:lnTo>
                  <a:lnTo>
                    <a:pt x="1207008" y="1578864"/>
                  </a:lnTo>
                  <a:lnTo>
                    <a:pt x="1207008" y="201168"/>
                  </a:lnTo>
                  <a:lnTo>
                    <a:pt x="1201696" y="155034"/>
                  </a:lnTo>
                  <a:lnTo>
                    <a:pt x="1186565" y="112689"/>
                  </a:lnTo>
                  <a:lnTo>
                    <a:pt x="1162820" y="75338"/>
                  </a:lnTo>
                  <a:lnTo>
                    <a:pt x="1131669" y="44187"/>
                  </a:lnTo>
                  <a:lnTo>
                    <a:pt x="1094318" y="20442"/>
                  </a:lnTo>
                  <a:lnTo>
                    <a:pt x="1051973" y="5311"/>
                  </a:lnTo>
                  <a:lnTo>
                    <a:pt x="100583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92852" y="1255775"/>
              <a:ext cx="1207135" cy="1780539"/>
            </a:xfrm>
            <a:custGeom>
              <a:avLst/>
              <a:gdLst/>
              <a:ahLst/>
              <a:cxnLst/>
              <a:rect l="l" t="t" r="r" b="b"/>
              <a:pathLst>
                <a:path w="1207135" h="1780539">
                  <a:moveTo>
                    <a:pt x="0" y="201168"/>
                  </a:moveTo>
                  <a:lnTo>
                    <a:pt x="5311" y="155034"/>
                  </a:lnTo>
                  <a:lnTo>
                    <a:pt x="20442" y="112689"/>
                  </a:lnTo>
                  <a:lnTo>
                    <a:pt x="44187" y="75338"/>
                  </a:lnTo>
                  <a:lnTo>
                    <a:pt x="75338" y="44187"/>
                  </a:lnTo>
                  <a:lnTo>
                    <a:pt x="112689" y="20442"/>
                  </a:lnTo>
                  <a:lnTo>
                    <a:pt x="155034" y="5311"/>
                  </a:lnTo>
                  <a:lnTo>
                    <a:pt x="201168" y="0"/>
                  </a:lnTo>
                  <a:lnTo>
                    <a:pt x="1005839" y="0"/>
                  </a:lnTo>
                  <a:lnTo>
                    <a:pt x="1051973" y="5311"/>
                  </a:lnTo>
                  <a:lnTo>
                    <a:pt x="1094318" y="20442"/>
                  </a:lnTo>
                  <a:lnTo>
                    <a:pt x="1131669" y="44187"/>
                  </a:lnTo>
                  <a:lnTo>
                    <a:pt x="1162820" y="75338"/>
                  </a:lnTo>
                  <a:lnTo>
                    <a:pt x="1186565" y="112689"/>
                  </a:lnTo>
                  <a:lnTo>
                    <a:pt x="1201696" y="155034"/>
                  </a:lnTo>
                  <a:lnTo>
                    <a:pt x="1207008" y="201168"/>
                  </a:lnTo>
                  <a:lnTo>
                    <a:pt x="1207008" y="1578864"/>
                  </a:lnTo>
                  <a:lnTo>
                    <a:pt x="1201696" y="1624997"/>
                  </a:lnTo>
                  <a:lnTo>
                    <a:pt x="1186565" y="1667342"/>
                  </a:lnTo>
                  <a:lnTo>
                    <a:pt x="1162820" y="1704693"/>
                  </a:lnTo>
                  <a:lnTo>
                    <a:pt x="1131669" y="1735844"/>
                  </a:lnTo>
                  <a:lnTo>
                    <a:pt x="1094318" y="1759589"/>
                  </a:lnTo>
                  <a:lnTo>
                    <a:pt x="1051973" y="1774720"/>
                  </a:lnTo>
                  <a:lnTo>
                    <a:pt x="1005839" y="1780032"/>
                  </a:lnTo>
                  <a:lnTo>
                    <a:pt x="201168" y="1780032"/>
                  </a:lnTo>
                  <a:lnTo>
                    <a:pt x="155034" y="1774720"/>
                  </a:lnTo>
                  <a:lnTo>
                    <a:pt x="112689" y="1759589"/>
                  </a:lnTo>
                  <a:lnTo>
                    <a:pt x="75338" y="1735844"/>
                  </a:lnTo>
                  <a:lnTo>
                    <a:pt x="44187" y="1704693"/>
                  </a:lnTo>
                  <a:lnTo>
                    <a:pt x="20442" y="1667342"/>
                  </a:lnTo>
                  <a:lnTo>
                    <a:pt x="5311" y="1624997"/>
                  </a:lnTo>
                  <a:lnTo>
                    <a:pt x="0" y="1578864"/>
                  </a:lnTo>
                  <a:lnTo>
                    <a:pt x="0" y="20116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0088" y="3477768"/>
              <a:ext cx="1252855" cy="1720850"/>
            </a:xfrm>
            <a:custGeom>
              <a:avLst/>
              <a:gdLst/>
              <a:ahLst/>
              <a:cxnLst/>
              <a:rect l="l" t="t" r="r" b="b"/>
              <a:pathLst>
                <a:path w="1252854" h="1720850">
                  <a:moveTo>
                    <a:pt x="1043939" y="0"/>
                  </a:moveTo>
                  <a:lnTo>
                    <a:pt x="208787" y="0"/>
                  </a:lnTo>
                  <a:lnTo>
                    <a:pt x="160913" y="5513"/>
                  </a:lnTo>
                  <a:lnTo>
                    <a:pt x="116965" y="21220"/>
                  </a:lnTo>
                  <a:lnTo>
                    <a:pt x="78199" y="45866"/>
                  </a:lnTo>
                  <a:lnTo>
                    <a:pt x="45866" y="78199"/>
                  </a:lnTo>
                  <a:lnTo>
                    <a:pt x="21220" y="116965"/>
                  </a:lnTo>
                  <a:lnTo>
                    <a:pt x="5513" y="160913"/>
                  </a:lnTo>
                  <a:lnTo>
                    <a:pt x="0" y="208788"/>
                  </a:lnTo>
                  <a:lnTo>
                    <a:pt x="0" y="1511808"/>
                  </a:lnTo>
                  <a:lnTo>
                    <a:pt x="5513" y="1559682"/>
                  </a:lnTo>
                  <a:lnTo>
                    <a:pt x="21220" y="1603630"/>
                  </a:lnTo>
                  <a:lnTo>
                    <a:pt x="45866" y="1642396"/>
                  </a:lnTo>
                  <a:lnTo>
                    <a:pt x="78199" y="1674729"/>
                  </a:lnTo>
                  <a:lnTo>
                    <a:pt x="116965" y="1699375"/>
                  </a:lnTo>
                  <a:lnTo>
                    <a:pt x="160913" y="1715082"/>
                  </a:lnTo>
                  <a:lnTo>
                    <a:pt x="208787" y="1720596"/>
                  </a:lnTo>
                  <a:lnTo>
                    <a:pt x="1043939" y="1720596"/>
                  </a:lnTo>
                  <a:lnTo>
                    <a:pt x="1091814" y="1715082"/>
                  </a:lnTo>
                  <a:lnTo>
                    <a:pt x="1135762" y="1699375"/>
                  </a:lnTo>
                  <a:lnTo>
                    <a:pt x="1174528" y="1674729"/>
                  </a:lnTo>
                  <a:lnTo>
                    <a:pt x="1206861" y="1642396"/>
                  </a:lnTo>
                  <a:lnTo>
                    <a:pt x="1231507" y="1603630"/>
                  </a:lnTo>
                  <a:lnTo>
                    <a:pt x="1247214" y="1559682"/>
                  </a:lnTo>
                  <a:lnTo>
                    <a:pt x="1252727" y="1511808"/>
                  </a:lnTo>
                  <a:lnTo>
                    <a:pt x="1252727" y="208788"/>
                  </a:lnTo>
                  <a:lnTo>
                    <a:pt x="1247214" y="160913"/>
                  </a:lnTo>
                  <a:lnTo>
                    <a:pt x="1231507" y="116965"/>
                  </a:lnTo>
                  <a:lnTo>
                    <a:pt x="1206861" y="78199"/>
                  </a:lnTo>
                  <a:lnTo>
                    <a:pt x="1174528" y="45866"/>
                  </a:lnTo>
                  <a:lnTo>
                    <a:pt x="1135762" y="21220"/>
                  </a:lnTo>
                  <a:lnTo>
                    <a:pt x="1091814" y="5513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0088" y="3477768"/>
              <a:ext cx="1252855" cy="1720850"/>
            </a:xfrm>
            <a:custGeom>
              <a:avLst/>
              <a:gdLst/>
              <a:ahLst/>
              <a:cxnLst/>
              <a:rect l="l" t="t" r="r" b="b"/>
              <a:pathLst>
                <a:path w="1252854" h="1720850">
                  <a:moveTo>
                    <a:pt x="0" y="208788"/>
                  </a:moveTo>
                  <a:lnTo>
                    <a:pt x="5513" y="160913"/>
                  </a:lnTo>
                  <a:lnTo>
                    <a:pt x="21220" y="116965"/>
                  </a:lnTo>
                  <a:lnTo>
                    <a:pt x="45866" y="78199"/>
                  </a:lnTo>
                  <a:lnTo>
                    <a:pt x="78199" y="45866"/>
                  </a:lnTo>
                  <a:lnTo>
                    <a:pt x="116965" y="21220"/>
                  </a:lnTo>
                  <a:lnTo>
                    <a:pt x="160913" y="5513"/>
                  </a:lnTo>
                  <a:lnTo>
                    <a:pt x="208787" y="0"/>
                  </a:lnTo>
                  <a:lnTo>
                    <a:pt x="1043939" y="0"/>
                  </a:lnTo>
                  <a:lnTo>
                    <a:pt x="1091814" y="5513"/>
                  </a:lnTo>
                  <a:lnTo>
                    <a:pt x="1135762" y="21220"/>
                  </a:lnTo>
                  <a:lnTo>
                    <a:pt x="1174528" y="45866"/>
                  </a:lnTo>
                  <a:lnTo>
                    <a:pt x="1206861" y="78199"/>
                  </a:lnTo>
                  <a:lnTo>
                    <a:pt x="1231507" y="116965"/>
                  </a:lnTo>
                  <a:lnTo>
                    <a:pt x="1247214" y="160913"/>
                  </a:lnTo>
                  <a:lnTo>
                    <a:pt x="1252727" y="208788"/>
                  </a:lnTo>
                  <a:lnTo>
                    <a:pt x="1252727" y="1511808"/>
                  </a:lnTo>
                  <a:lnTo>
                    <a:pt x="1247214" y="1559682"/>
                  </a:lnTo>
                  <a:lnTo>
                    <a:pt x="1231507" y="1603630"/>
                  </a:lnTo>
                  <a:lnTo>
                    <a:pt x="1206861" y="1642396"/>
                  </a:lnTo>
                  <a:lnTo>
                    <a:pt x="1174528" y="1674729"/>
                  </a:lnTo>
                  <a:lnTo>
                    <a:pt x="1135762" y="1699375"/>
                  </a:lnTo>
                  <a:lnTo>
                    <a:pt x="1091814" y="1715082"/>
                  </a:lnTo>
                  <a:lnTo>
                    <a:pt x="1043939" y="1720596"/>
                  </a:lnTo>
                  <a:lnTo>
                    <a:pt x="208787" y="1720596"/>
                  </a:lnTo>
                  <a:lnTo>
                    <a:pt x="160913" y="1715082"/>
                  </a:lnTo>
                  <a:lnTo>
                    <a:pt x="116965" y="1699375"/>
                  </a:lnTo>
                  <a:lnTo>
                    <a:pt x="78199" y="1674729"/>
                  </a:lnTo>
                  <a:lnTo>
                    <a:pt x="45866" y="1642396"/>
                  </a:lnTo>
                  <a:lnTo>
                    <a:pt x="21220" y="1603630"/>
                  </a:lnTo>
                  <a:lnTo>
                    <a:pt x="5513" y="1559682"/>
                  </a:lnTo>
                  <a:lnTo>
                    <a:pt x="0" y="1511808"/>
                  </a:lnTo>
                  <a:lnTo>
                    <a:pt x="0" y="208788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2852" y="3477768"/>
              <a:ext cx="1207135" cy="1720850"/>
            </a:xfrm>
            <a:custGeom>
              <a:avLst/>
              <a:gdLst/>
              <a:ahLst/>
              <a:cxnLst/>
              <a:rect l="l" t="t" r="r" b="b"/>
              <a:pathLst>
                <a:path w="1207135" h="1720850">
                  <a:moveTo>
                    <a:pt x="1005839" y="0"/>
                  </a:moveTo>
                  <a:lnTo>
                    <a:pt x="201168" y="0"/>
                  </a:lnTo>
                  <a:lnTo>
                    <a:pt x="155034" y="5311"/>
                  </a:lnTo>
                  <a:lnTo>
                    <a:pt x="112689" y="20442"/>
                  </a:lnTo>
                  <a:lnTo>
                    <a:pt x="75338" y="44187"/>
                  </a:lnTo>
                  <a:lnTo>
                    <a:pt x="44187" y="75338"/>
                  </a:lnTo>
                  <a:lnTo>
                    <a:pt x="20442" y="112689"/>
                  </a:lnTo>
                  <a:lnTo>
                    <a:pt x="5311" y="155034"/>
                  </a:lnTo>
                  <a:lnTo>
                    <a:pt x="0" y="201168"/>
                  </a:lnTo>
                  <a:lnTo>
                    <a:pt x="0" y="1519428"/>
                  </a:lnTo>
                  <a:lnTo>
                    <a:pt x="5311" y="1565561"/>
                  </a:lnTo>
                  <a:lnTo>
                    <a:pt x="20442" y="1607906"/>
                  </a:lnTo>
                  <a:lnTo>
                    <a:pt x="44187" y="1645257"/>
                  </a:lnTo>
                  <a:lnTo>
                    <a:pt x="75338" y="1676408"/>
                  </a:lnTo>
                  <a:lnTo>
                    <a:pt x="112689" y="1700153"/>
                  </a:lnTo>
                  <a:lnTo>
                    <a:pt x="155034" y="1715284"/>
                  </a:lnTo>
                  <a:lnTo>
                    <a:pt x="201168" y="1720596"/>
                  </a:lnTo>
                  <a:lnTo>
                    <a:pt x="1005839" y="1720596"/>
                  </a:lnTo>
                  <a:lnTo>
                    <a:pt x="1051973" y="1715284"/>
                  </a:lnTo>
                  <a:lnTo>
                    <a:pt x="1094318" y="1700153"/>
                  </a:lnTo>
                  <a:lnTo>
                    <a:pt x="1131669" y="1676408"/>
                  </a:lnTo>
                  <a:lnTo>
                    <a:pt x="1162820" y="1645257"/>
                  </a:lnTo>
                  <a:lnTo>
                    <a:pt x="1186565" y="1607906"/>
                  </a:lnTo>
                  <a:lnTo>
                    <a:pt x="1201696" y="1565561"/>
                  </a:lnTo>
                  <a:lnTo>
                    <a:pt x="1207008" y="1519428"/>
                  </a:lnTo>
                  <a:lnTo>
                    <a:pt x="1207008" y="201168"/>
                  </a:lnTo>
                  <a:lnTo>
                    <a:pt x="1201696" y="155034"/>
                  </a:lnTo>
                  <a:lnTo>
                    <a:pt x="1186565" y="112689"/>
                  </a:lnTo>
                  <a:lnTo>
                    <a:pt x="1162820" y="75338"/>
                  </a:lnTo>
                  <a:lnTo>
                    <a:pt x="1131669" y="44187"/>
                  </a:lnTo>
                  <a:lnTo>
                    <a:pt x="1094318" y="20442"/>
                  </a:lnTo>
                  <a:lnTo>
                    <a:pt x="1051973" y="5311"/>
                  </a:lnTo>
                  <a:lnTo>
                    <a:pt x="100583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92852" y="3477768"/>
              <a:ext cx="1207135" cy="1720850"/>
            </a:xfrm>
            <a:custGeom>
              <a:avLst/>
              <a:gdLst/>
              <a:ahLst/>
              <a:cxnLst/>
              <a:rect l="l" t="t" r="r" b="b"/>
              <a:pathLst>
                <a:path w="1207135" h="1720850">
                  <a:moveTo>
                    <a:pt x="0" y="201168"/>
                  </a:moveTo>
                  <a:lnTo>
                    <a:pt x="5311" y="155034"/>
                  </a:lnTo>
                  <a:lnTo>
                    <a:pt x="20442" y="112689"/>
                  </a:lnTo>
                  <a:lnTo>
                    <a:pt x="44187" y="75338"/>
                  </a:lnTo>
                  <a:lnTo>
                    <a:pt x="75338" y="44187"/>
                  </a:lnTo>
                  <a:lnTo>
                    <a:pt x="112689" y="20442"/>
                  </a:lnTo>
                  <a:lnTo>
                    <a:pt x="155034" y="5311"/>
                  </a:lnTo>
                  <a:lnTo>
                    <a:pt x="201168" y="0"/>
                  </a:lnTo>
                  <a:lnTo>
                    <a:pt x="1005839" y="0"/>
                  </a:lnTo>
                  <a:lnTo>
                    <a:pt x="1051973" y="5311"/>
                  </a:lnTo>
                  <a:lnTo>
                    <a:pt x="1094318" y="20442"/>
                  </a:lnTo>
                  <a:lnTo>
                    <a:pt x="1131669" y="44187"/>
                  </a:lnTo>
                  <a:lnTo>
                    <a:pt x="1162820" y="75338"/>
                  </a:lnTo>
                  <a:lnTo>
                    <a:pt x="1186565" y="112689"/>
                  </a:lnTo>
                  <a:lnTo>
                    <a:pt x="1201696" y="155034"/>
                  </a:lnTo>
                  <a:lnTo>
                    <a:pt x="1207008" y="201168"/>
                  </a:lnTo>
                  <a:lnTo>
                    <a:pt x="1207008" y="1519428"/>
                  </a:lnTo>
                  <a:lnTo>
                    <a:pt x="1201696" y="1565561"/>
                  </a:lnTo>
                  <a:lnTo>
                    <a:pt x="1186565" y="1607906"/>
                  </a:lnTo>
                  <a:lnTo>
                    <a:pt x="1162820" y="1645257"/>
                  </a:lnTo>
                  <a:lnTo>
                    <a:pt x="1131669" y="1676408"/>
                  </a:lnTo>
                  <a:lnTo>
                    <a:pt x="1094318" y="1700153"/>
                  </a:lnTo>
                  <a:lnTo>
                    <a:pt x="1051973" y="1715284"/>
                  </a:lnTo>
                  <a:lnTo>
                    <a:pt x="1005839" y="1720596"/>
                  </a:lnTo>
                  <a:lnTo>
                    <a:pt x="201168" y="1720596"/>
                  </a:lnTo>
                  <a:lnTo>
                    <a:pt x="155034" y="1715284"/>
                  </a:lnTo>
                  <a:lnTo>
                    <a:pt x="112689" y="1700153"/>
                  </a:lnTo>
                  <a:lnTo>
                    <a:pt x="75338" y="1676408"/>
                  </a:lnTo>
                  <a:lnTo>
                    <a:pt x="44187" y="1645257"/>
                  </a:lnTo>
                  <a:lnTo>
                    <a:pt x="20442" y="1607906"/>
                  </a:lnTo>
                  <a:lnTo>
                    <a:pt x="5311" y="1565561"/>
                  </a:lnTo>
                  <a:lnTo>
                    <a:pt x="0" y="1519428"/>
                  </a:lnTo>
                  <a:lnTo>
                    <a:pt x="0" y="20116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6696" y="1845564"/>
            <a:ext cx="1153795" cy="650875"/>
          </a:xfrm>
          <a:prstGeom prst="rect">
            <a:avLst/>
          </a:prstGeom>
          <a:solidFill>
            <a:srgbClr val="BE9000"/>
          </a:solidFill>
          <a:ln w="12191">
            <a:solidFill>
              <a:srgbClr val="41709C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60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696" y="3927347"/>
            <a:ext cx="1153795" cy="650875"/>
          </a:xfrm>
          <a:prstGeom prst="rect">
            <a:avLst/>
          </a:prstGeom>
          <a:solidFill>
            <a:srgbClr val="6FAC46"/>
          </a:solidFill>
          <a:ln w="12191">
            <a:solidFill>
              <a:srgbClr val="507D31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6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7711" y="2086355"/>
            <a:ext cx="605155" cy="350520"/>
            <a:chOff x="2267711" y="2086355"/>
            <a:chExt cx="605155" cy="350520"/>
          </a:xfrm>
        </p:grpSpPr>
        <p:sp>
          <p:nvSpPr>
            <p:cNvPr id="16" name="object 16"/>
            <p:cNvSpPr/>
            <p:nvPr/>
          </p:nvSpPr>
          <p:spPr>
            <a:xfrm>
              <a:off x="2273807" y="2092451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5">
                  <a:moveTo>
                    <a:pt x="423672" y="0"/>
                  </a:moveTo>
                  <a:lnTo>
                    <a:pt x="423672" y="84582"/>
                  </a:lnTo>
                  <a:lnTo>
                    <a:pt x="0" y="84582"/>
                  </a:lnTo>
                  <a:lnTo>
                    <a:pt x="0" y="253746"/>
                  </a:lnTo>
                  <a:lnTo>
                    <a:pt x="423672" y="253746"/>
                  </a:lnTo>
                  <a:lnTo>
                    <a:pt x="423672" y="338327"/>
                  </a:lnTo>
                  <a:lnTo>
                    <a:pt x="592836" y="169163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3807" y="2092451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5">
                  <a:moveTo>
                    <a:pt x="0" y="84582"/>
                  </a:moveTo>
                  <a:lnTo>
                    <a:pt x="423672" y="84582"/>
                  </a:lnTo>
                  <a:lnTo>
                    <a:pt x="423672" y="0"/>
                  </a:lnTo>
                  <a:lnTo>
                    <a:pt x="592836" y="169163"/>
                  </a:lnTo>
                  <a:lnTo>
                    <a:pt x="423672" y="338327"/>
                  </a:lnTo>
                  <a:lnTo>
                    <a:pt x="423672" y="253746"/>
                  </a:lnTo>
                  <a:lnTo>
                    <a:pt x="0" y="253746"/>
                  </a:lnTo>
                  <a:lnTo>
                    <a:pt x="0" y="8458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267711" y="4076700"/>
            <a:ext cx="605155" cy="350520"/>
            <a:chOff x="2267711" y="4076700"/>
            <a:chExt cx="605155" cy="350520"/>
          </a:xfrm>
        </p:grpSpPr>
        <p:sp>
          <p:nvSpPr>
            <p:cNvPr id="19" name="object 19"/>
            <p:cNvSpPr/>
            <p:nvPr/>
          </p:nvSpPr>
          <p:spPr>
            <a:xfrm>
              <a:off x="2273807" y="4082795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4">
                  <a:moveTo>
                    <a:pt x="423672" y="0"/>
                  </a:moveTo>
                  <a:lnTo>
                    <a:pt x="423672" y="84581"/>
                  </a:lnTo>
                  <a:lnTo>
                    <a:pt x="0" y="84581"/>
                  </a:lnTo>
                  <a:lnTo>
                    <a:pt x="0" y="253745"/>
                  </a:lnTo>
                  <a:lnTo>
                    <a:pt x="423672" y="253745"/>
                  </a:lnTo>
                  <a:lnTo>
                    <a:pt x="423672" y="338327"/>
                  </a:lnTo>
                  <a:lnTo>
                    <a:pt x="592836" y="169163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73807" y="4082795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4">
                  <a:moveTo>
                    <a:pt x="0" y="84581"/>
                  </a:moveTo>
                  <a:lnTo>
                    <a:pt x="423672" y="84581"/>
                  </a:lnTo>
                  <a:lnTo>
                    <a:pt x="423672" y="0"/>
                  </a:lnTo>
                  <a:lnTo>
                    <a:pt x="592836" y="169163"/>
                  </a:lnTo>
                  <a:lnTo>
                    <a:pt x="423672" y="338327"/>
                  </a:lnTo>
                  <a:lnTo>
                    <a:pt x="423672" y="253745"/>
                  </a:lnTo>
                  <a:lnTo>
                    <a:pt x="0" y="253745"/>
                  </a:lnTo>
                  <a:lnTo>
                    <a:pt x="0" y="845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45253" y="1132712"/>
            <a:ext cx="6324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Shuffling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79952" y="1383030"/>
            <a:ext cx="1778000" cy="3716020"/>
            <a:chOff x="3679952" y="1383030"/>
            <a:chExt cx="1778000" cy="3716020"/>
          </a:xfrm>
        </p:grpSpPr>
        <p:sp>
          <p:nvSpPr>
            <p:cNvPr id="23" name="object 23"/>
            <p:cNvSpPr/>
            <p:nvPr/>
          </p:nvSpPr>
          <p:spPr>
            <a:xfrm>
              <a:off x="3785235" y="1383029"/>
              <a:ext cx="1620520" cy="3637279"/>
            </a:xfrm>
            <a:custGeom>
              <a:avLst/>
              <a:gdLst/>
              <a:ahLst/>
              <a:cxnLst/>
              <a:rect l="l" t="t" r="r" b="b"/>
              <a:pathLst>
                <a:path w="1620520" h="3637279">
                  <a:moveTo>
                    <a:pt x="1618996" y="0"/>
                  </a:moveTo>
                  <a:lnTo>
                    <a:pt x="1535684" y="17653"/>
                  </a:lnTo>
                  <a:lnTo>
                    <a:pt x="1553222" y="39712"/>
                  </a:lnTo>
                  <a:lnTo>
                    <a:pt x="55880" y="1229868"/>
                  </a:lnTo>
                  <a:lnTo>
                    <a:pt x="68326" y="1245362"/>
                  </a:lnTo>
                  <a:lnTo>
                    <a:pt x="1565541" y="55206"/>
                  </a:lnTo>
                  <a:lnTo>
                    <a:pt x="1583055" y="77216"/>
                  </a:lnTo>
                  <a:lnTo>
                    <a:pt x="1604213" y="31750"/>
                  </a:lnTo>
                  <a:lnTo>
                    <a:pt x="1618996" y="0"/>
                  </a:lnTo>
                  <a:close/>
                </a:path>
                <a:path w="1620520" h="3637279">
                  <a:moveTo>
                    <a:pt x="1619250" y="182880"/>
                  </a:moveTo>
                  <a:lnTo>
                    <a:pt x="1549654" y="232029"/>
                  </a:lnTo>
                  <a:lnTo>
                    <a:pt x="1574520" y="245389"/>
                  </a:lnTo>
                  <a:lnTo>
                    <a:pt x="0" y="3185922"/>
                  </a:lnTo>
                  <a:lnTo>
                    <a:pt x="17526" y="3195320"/>
                  </a:lnTo>
                  <a:lnTo>
                    <a:pt x="1592033" y="254787"/>
                  </a:lnTo>
                  <a:lnTo>
                    <a:pt x="1616837" y="268097"/>
                  </a:lnTo>
                  <a:lnTo>
                    <a:pt x="1617789" y="234188"/>
                  </a:lnTo>
                  <a:lnTo>
                    <a:pt x="1619250" y="182880"/>
                  </a:lnTo>
                  <a:close/>
                </a:path>
                <a:path w="1620520" h="3637279">
                  <a:moveTo>
                    <a:pt x="1620266" y="492125"/>
                  </a:moveTo>
                  <a:lnTo>
                    <a:pt x="1619770" y="459740"/>
                  </a:lnTo>
                  <a:lnTo>
                    <a:pt x="1618996" y="406908"/>
                  </a:lnTo>
                  <a:lnTo>
                    <a:pt x="1551559" y="458978"/>
                  </a:lnTo>
                  <a:lnTo>
                    <a:pt x="1576984" y="471258"/>
                  </a:lnTo>
                  <a:lnTo>
                    <a:pt x="53213" y="3628644"/>
                  </a:lnTo>
                  <a:lnTo>
                    <a:pt x="70993" y="3637153"/>
                  </a:lnTo>
                  <a:lnTo>
                    <a:pt x="1594789" y="479844"/>
                  </a:lnTo>
                  <a:lnTo>
                    <a:pt x="1620266" y="49212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79952" y="1425320"/>
              <a:ext cx="1725295" cy="3004185"/>
            </a:xfrm>
            <a:custGeom>
              <a:avLst/>
              <a:gdLst/>
              <a:ahLst/>
              <a:cxnLst/>
              <a:rect l="l" t="t" r="r" b="b"/>
              <a:pathLst>
                <a:path w="1725295" h="3004185">
                  <a:moveTo>
                    <a:pt x="1707210" y="897382"/>
                  </a:moveTo>
                  <a:lnTo>
                    <a:pt x="1660398" y="897382"/>
                  </a:lnTo>
                  <a:lnTo>
                    <a:pt x="1647596" y="897382"/>
                  </a:lnTo>
                  <a:lnTo>
                    <a:pt x="1646682" y="925068"/>
                  </a:lnTo>
                  <a:lnTo>
                    <a:pt x="1707210" y="897382"/>
                  </a:lnTo>
                  <a:close/>
                </a:path>
                <a:path w="1725295" h="3004185">
                  <a:moveTo>
                    <a:pt x="1724152" y="889635"/>
                  </a:moveTo>
                  <a:lnTo>
                    <a:pt x="1649222" y="848995"/>
                  </a:lnTo>
                  <a:lnTo>
                    <a:pt x="1648282" y="877150"/>
                  </a:lnTo>
                  <a:lnTo>
                    <a:pt x="30607" y="822579"/>
                  </a:lnTo>
                  <a:lnTo>
                    <a:pt x="29845" y="842391"/>
                  </a:lnTo>
                  <a:lnTo>
                    <a:pt x="1647609" y="896962"/>
                  </a:lnTo>
                  <a:lnTo>
                    <a:pt x="1660410" y="896962"/>
                  </a:lnTo>
                  <a:lnTo>
                    <a:pt x="1708150" y="896962"/>
                  </a:lnTo>
                  <a:lnTo>
                    <a:pt x="1724152" y="889635"/>
                  </a:lnTo>
                  <a:close/>
                </a:path>
                <a:path w="1725295" h="3004185">
                  <a:moveTo>
                    <a:pt x="1724533" y="511810"/>
                  </a:moveTo>
                  <a:lnTo>
                    <a:pt x="1715617" y="503555"/>
                  </a:lnTo>
                  <a:lnTo>
                    <a:pt x="1662049" y="453898"/>
                  </a:lnTo>
                  <a:lnTo>
                    <a:pt x="1654149" y="480949"/>
                  </a:lnTo>
                  <a:lnTo>
                    <a:pt x="5588" y="0"/>
                  </a:lnTo>
                  <a:lnTo>
                    <a:pt x="0" y="19050"/>
                  </a:lnTo>
                  <a:lnTo>
                    <a:pt x="1648599" y="500011"/>
                  </a:lnTo>
                  <a:lnTo>
                    <a:pt x="1640713" y="527050"/>
                  </a:lnTo>
                  <a:lnTo>
                    <a:pt x="1724533" y="511810"/>
                  </a:lnTo>
                  <a:close/>
                </a:path>
                <a:path w="1725295" h="3004185">
                  <a:moveTo>
                    <a:pt x="1724787" y="1332357"/>
                  </a:moveTo>
                  <a:lnTo>
                    <a:pt x="1644269" y="1360297"/>
                  </a:lnTo>
                  <a:lnTo>
                    <a:pt x="1664423" y="1379994"/>
                  </a:lnTo>
                  <a:lnTo>
                    <a:pt x="93218" y="2989834"/>
                  </a:lnTo>
                  <a:lnTo>
                    <a:pt x="107442" y="3003677"/>
                  </a:lnTo>
                  <a:lnTo>
                    <a:pt x="1678559" y="1393799"/>
                  </a:lnTo>
                  <a:lnTo>
                    <a:pt x="1698752" y="1413510"/>
                  </a:lnTo>
                  <a:lnTo>
                    <a:pt x="1712429" y="1370838"/>
                  </a:lnTo>
                  <a:lnTo>
                    <a:pt x="1724787" y="1332357"/>
                  </a:lnTo>
                  <a:close/>
                </a:path>
                <a:path w="1725295" h="3004185">
                  <a:moveTo>
                    <a:pt x="1724914" y="1114425"/>
                  </a:moveTo>
                  <a:lnTo>
                    <a:pt x="1641729" y="1132840"/>
                  </a:lnTo>
                  <a:lnTo>
                    <a:pt x="1659432" y="1154671"/>
                  </a:lnTo>
                  <a:lnTo>
                    <a:pt x="80391" y="2434082"/>
                  </a:lnTo>
                  <a:lnTo>
                    <a:pt x="92837" y="2449449"/>
                  </a:lnTo>
                  <a:lnTo>
                    <a:pt x="1671929" y="1170089"/>
                  </a:lnTo>
                  <a:lnTo>
                    <a:pt x="1689735" y="1192022"/>
                  </a:lnTo>
                  <a:lnTo>
                    <a:pt x="1710283" y="1146683"/>
                  </a:lnTo>
                  <a:lnTo>
                    <a:pt x="1724914" y="1114425"/>
                  </a:lnTo>
                  <a:close/>
                </a:path>
                <a:path w="1725295" h="3004185">
                  <a:moveTo>
                    <a:pt x="1725295" y="721233"/>
                  </a:moveTo>
                  <a:lnTo>
                    <a:pt x="1723910" y="720217"/>
                  </a:lnTo>
                  <a:lnTo>
                    <a:pt x="1656715" y="670687"/>
                  </a:lnTo>
                  <a:lnTo>
                    <a:pt x="1651914" y="698500"/>
                  </a:lnTo>
                  <a:lnTo>
                    <a:pt x="60833" y="423418"/>
                  </a:lnTo>
                  <a:lnTo>
                    <a:pt x="57531" y="442976"/>
                  </a:lnTo>
                  <a:lnTo>
                    <a:pt x="1648536" y="718058"/>
                  </a:lnTo>
                  <a:lnTo>
                    <a:pt x="1643761" y="745744"/>
                  </a:lnTo>
                  <a:lnTo>
                    <a:pt x="1725295" y="72123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72916" y="1678558"/>
              <a:ext cx="1684655" cy="2773680"/>
            </a:xfrm>
            <a:custGeom>
              <a:avLst/>
              <a:gdLst/>
              <a:ahLst/>
              <a:cxnLst/>
              <a:rect l="l" t="t" r="r" b="b"/>
              <a:pathLst>
                <a:path w="1684654" h="2773679">
                  <a:moveTo>
                    <a:pt x="1631188" y="2542921"/>
                  </a:moveTo>
                  <a:lnTo>
                    <a:pt x="1559814" y="2496439"/>
                  </a:lnTo>
                  <a:lnTo>
                    <a:pt x="1556613" y="2524468"/>
                  </a:lnTo>
                  <a:lnTo>
                    <a:pt x="14605" y="2347849"/>
                  </a:lnTo>
                  <a:lnTo>
                    <a:pt x="12319" y="2367534"/>
                  </a:lnTo>
                  <a:lnTo>
                    <a:pt x="1554365" y="2544153"/>
                  </a:lnTo>
                  <a:lnTo>
                    <a:pt x="1551178" y="2572131"/>
                  </a:lnTo>
                  <a:lnTo>
                    <a:pt x="1623872" y="2545588"/>
                  </a:lnTo>
                  <a:lnTo>
                    <a:pt x="1631188" y="2542921"/>
                  </a:lnTo>
                  <a:close/>
                </a:path>
                <a:path w="1684654" h="2773679">
                  <a:moveTo>
                    <a:pt x="1631569" y="1987296"/>
                  </a:moveTo>
                  <a:lnTo>
                    <a:pt x="1621993" y="1944370"/>
                  </a:lnTo>
                  <a:lnTo>
                    <a:pt x="1613027" y="1904123"/>
                  </a:lnTo>
                  <a:lnTo>
                    <a:pt x="1591157" y="1921941"/>
                  </a:lnTo>
                  <a:lnTo>
                    <a:pt x="28829" y="0"/>
                  </a:lnTo>
                  <a:lnTo>
                    <a:pt x="13335" y="12446"/>
                  </a:lnTo>
                  <a:lnTo>
                    <a:pt x="1575765" y="1934476"/>
                  </a:lnTo>
                  <a:lnTo>
                    <a:pt x="1553972" y="1952244"/>
                  </a:lnTo>
                  <a:lnTo>
                    <a:pt x="1631569" y="1987296"/>
                  </a:lnTo>
                  <a:close/>
                </a:path>
                <a:path w="1684654" h="2773679">
                  <a:moveTo>
                    <a:pt x="1632458" y="2343150"/>
                  </a:moveTo>
                  <a:lnTo>
                    <a:pt x="1625777" y="2337435"/>
                  </a:lnTo>
                  <a:lnTo>
                    <a:pt x="1567815" y="2287778"/>
                  </a:lnTo>
                  <a:lnTo>
                    <a:pt x="1560982" y="2315210"/>
                  </a:lnTo>
                  <a:lnTo>
                    <a:pt x="69215" y="1944243"/>
                  </a:lnTo>
                  <a:lnTo>
                    <a:pt x="64389" y="1963547"/>
                  </a:lnTo>
                  <a:lnTo>
                    <a:pt x="1556219" y="2334399"/>
                  </a:lnTo>
                  <a:lnTo>
                    <a:pt x="1549400" y="2361819"/>
                  </a:lnTo>
                  <a:lnTo>
                    <a:pt x="1632458" y="2343150"/>
                  </a:lnTo>
                  <a:close/>
                </a:path>
                <a:path w="1684654" h="2773679">
                  <a:moveTo>
                    <a:pt x="1645666" y="2188337"/>
                  </a:moveTo>
                  <a:lnTo>
                    <a:pt x="1634540" y="2147697"/>
                  </a:lnTo>
                  <a:lnTo>
                    <a:pt x="1623187" y="2106168"/>
                  </a:lnTo>
                  <a:lnTo>
                    <a:pt x="1602130" y="2125053"/>
                  </a:lnTo>
                  <a:lnTo>
                    <a:pt x="14732" y="356235"/>
                  </a:lnTo>
                  <a:lnTo>
                    <a:pt x="0" y="369443"/>
                  </a:lnTo>
                  <a:lnTo>
                    <a:pt x="1587411" y="2138261"/>
                  </a:lnTo>
                  <a:lnTo>
                    <a:pt x="1566418" y="2157095"/>
                  </a:lnTo>
                  <a:lnTo>
                    <a:pt x="1645666" y="2188337"/>
                  </a:lnTo>
                  <a:close/>
                </a:path>
                <a:path w="1684654" h="2773679">
                  <a:moveTo>
                    <a:pt x="1684528" y="2744089"/>
                  </a:moveTo>
                  <a:lnTo>
                    <a:pt x="1613154" y="2697607"/>
                  </a:lnTo>
                  <a:lnTo>
                    <a:pt x="1609953" y="2725636"/>
                  </a:lnTo>
                  <a:lnTo>
                    <a:pt x="67945" y="2549017"/>
                  </a:lnTo>
                  <a:lnTo>
                    <a:pt x="65659" y="2568702"/>
                  </a:lnTo>
                  <a:lnTo>
                    <a:pt x="1607705" y="2745321"/>
                  </a:lnTo>
                  <a:lnTo>
                    <a:pt x="1604518" y="2773299"/>
                  </a:lnTo>
                  <a:lnTo>
                    <a:pt x="1677212" y="2746756"/>
                  </a:lnTo>
                  <a:lnTo>
                    <a:pt x="1684528" y="274408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66439" y="2433319"/>
              <a:ext cx="1690370" cy="2665730"/>
            </a:xfrm>
            <a:custGeom>
              <a:avLst/>
              <a:gdLst/>
              <a:ahLst/>
              <a:cxnLst/>
              <a:rect l="l" t="t" r="r" b="b"/>
              <a:pathLst>
                <a:path w="1690370" h="2665729">
                  <a:moveTo>
                    <a:pt x="1652016" y="2448052"/>
                  </a:moveTo>
                  <a:lnTo>
                    <a:pt x="1642808" y="2404618"/>
                  </a:lnTo>
                  <a:lnTo>
                    <a:pt x="1634363" y="2364740"/>
                  </a:lnTo>
                  <a:lnTo>
                    <a:pt x="1612226" y="2382355"/>
                  </a:lnTo>
                  <a:lnTo>
                    <a:pt x="35306" y="398907"/>
                  </a:lnTo>
                  <a:lnTo>
                    <a:pt x="19812" y="411353"/>
                  </a:lnTo>
                  <a:lnTo>
                    <a:pt x="1596732" y="2394686"/>
                  </a:lnTo>
                  <a:lnTo>
                    <a:pt x="1574673" y="2412238"/>
                  </a:lnTo>
                  <a:lnTo>
                    <a:pt x="1652016" y="2448052"/>
                  </a:lnTo>
                  <a:close/>
                </a:path>
                <a:path w="1690370" h="2665729">
                  <a:moveTo>
                    <a:pt x="1652143" y="2229739"/>
                  </a:moveTo>
                  <a:lnTo>
                    <a:pt x="1644345" y="2184527"/>
                  </a:lnTo>
                  <a:lnTo>
                    <a:pt x="1637665" y="2145792"/>
                  </a:lnTo>
                  <a:lnTo>
                    <a:pt x="1614932" y="2162556"/>
                  </a:lnTo>
                  <a:lnTo>
                    <a:pt x="21844" y="0"/>
                  </a:lnTo>
                  <a:lnTo>
                    <a:pt x="5842" y="11684"/>
                  </a:lnTo>
                  <a:lnTo>
                    <a:pt x="1598993" y="2174290"/>
                  </a:lnTo>
                  <a:lnTo>
                    <a:pt x="1576324" y="2191004"/>
                  </a:lnTo>
                  <a:lnTo>
                    <a:pt x="1652143" y="2229739"/>
                  </a:lnTo>
                  <a:close/>
                </a:path>
                <a:path w="1690370" h="2665729">
                  <a:moveTo>
                    <a:pt x="1686839" y="2637663"/>
                  </a:moveTo>
                  <a:lnTo>
                    <a:pt x="1621409" y="2590292"/>
                  </a:lnTo>
                  <a:lnTo>
                    <a:pt x="1616849" y="2618092"/>
                  </a:lnTo>
                  <a:lnTo>
                    <a:pt x="3302" y="2353691"/>
                  </a:lnTo>
                  <a:lnTo>
                    <a:pt x="0" y="2373249"/>
                  </a:lnTo>
                  <a:lnTo>
                    <a:pt x="1613636" y="2637663"/>
                  </a:lnTo>
                  <a:lnTo>
                    <a:pt x="1626450" y="2637663"/>
                  </a:lnTo>
                  <a:lnTo>
                    <a:pt x="1686839" y="2637663"/>
                  </a:lnTo>
                  <a:close/>
                </a:path>
                <a:path w="1690370" h="2665729">
                  <a:moveTo>
                    <a:pt x="1690370" y="2640203"/>
                  </a:moveTo>
                  <a:lnTo>
                    <a:pt x="1689658" y="2639695"/>
                  </a:lnTo>
                  <a:lnTo>
                    <a:pt x="1626108" y="2639695"/>
                  </a:lnTo>
                  <a:lnTo>
                    <a:pt x="1613306" y="2639695"/>
                  </a:lnTo>
                  <a:lnTo>
                    <a:pt x="1609090" y="2665476"/>
                  </a:lnTo>
                  <a:lnTo>
                    <a:pt x="1690370" y="2640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30676" y="853521"/>
            <a:ext cx="650875" cy="208724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latin typeface="Calibri"/>
                <a:cs typeface="Calibri"/>
              </a:rPr>
              <a:t>A1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60"/>
              </a:spcBef>
            </a:pP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Apple,1 </a:t>
            </a:r>
            <a:r>
              <a:rPr sz="1300" dirty="0">
                <a:latin typeface="Calibri"/>
                <a:cs typeface="Calibri"/>
              </a:rPr>
              <a:t> 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Grapes,1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a,1  Grapes,1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31028" y="3078508"/>
            <a:ext cx="640715" cy="20542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55"/>
              </a:spcBef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</a:t>
            </a:r>
            <a:r>
              <a:rPr sz="1300" spc="-10" dirty="0">
                <a:latin typeface="Calibri"/>
                <a:cs typeface="Calibri"/>
              </a:rPr>
              <a:t>Grapes,1 </a:t>
            </a:r>
            <a:r>
              <a:rPr sz="1300" spc="-2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Grapes,1 </a:t>
            </a:r>
            <a:r>
              <a:rPr sz="1300" spc="-2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Grapes,1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30676" y="3099745"/>
            <a:ext cx="650875" cy="20332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alibri"/>
                <a:cs typeface="Calibri"/>
              </a:rPr>
              <a:t>A2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Orange,1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a,1  Grapes,1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31028" y="927540"/>
            <a:ext cx="741680" cy="191388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Bananna,1  </a:t>
            </a:r>
            <a:r>
              <a:rPr sz="1300" dirty="0">
                <a:latin typeface="Calibri"/>
                <a:cs typeface="Calibri"/>
              </a:rPr>
              <a:t>Bananna,1  Bananna,1  </a:t>
            </a: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34098" y="1142822"/>
            <a:ext cx="9067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FF0000"/>
                </a:solidFill>
                <a:latin typeface="Calibri"/>
                <a:cs typeface="Calibri"/>
              </a:rPr>
              <a:t>Sorting/Parti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tion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33131" y="1260347"/>
            <a:ext cx="1219200" cy="1790700"/>
            <a:chOff x="7533131" y="1260347"/>
            <a:chExt cx="1219200" cy="1790700"/>
          </a:xfrm>
        </p:grpSpPr>
        <p:sp>
          <p:nvSpPr>
            <p:cNvPr id="33" name="object 33"/>
            <p:cNvSpPr/>
            <p:nvPr/>
          </p:nvSpPr>
          <p:spPr>
            <a:xfrm>
              <a:off x="7539227" y="1266443"/>
              <a:ext cx="1207135" cy="1778635"/>
            </a:xfrm>
            <a:custGeom>
              <a:avLst/>
              <a:gdLst/>
              <a:ahLst/>
              <a:cxnLst/>
              <a:rect l="l" t="t" r="r" b="b"/>
              <a:pathLst>
                <a:path w="1207134" h="1778635">
                  <a:moveTo>
                    <a:pt x="1005840" y="0"/>
                  </a:moveTo>
                  <a:lnTo>
                    <a:pt x="201168" y="0"/>
                  </a:lnTo>
                  <a:lnTo>
                    <a:pt x="155034" y="5311"/>
                  </a:lnTo>
                  <a:lnTo>
                    <a:pt x="112689" y="20442"/>
                  </a:lnTo>
                  <a:lnTo>
                    <a:pt x="75338" y="44187"/>
                  </a:lnTo>
                  <a:lnTo>
                    <a:pt x="44187" y="75338"/>
                  </a:lnTo>
                  <a:lnTo>
                    <a:pt x="20442" y="112689"/>
                  </a:lnTo>
                  <a:lnTo>
                    <a:pt x="5311" y="155034"/>
                  </a:lnTo>
                  <a:lnTo>
                    <a:pt x="0" y="201167"/>
                  </a:lnTo>
                  <a:lnTo>
                    <a:pt x="0" y="1577339"/>
                  </a:lnTo>
                  <a:lnTo>
                    <a:pt x="5311" y="1623473"/>
                  </a:lnTo>
                  <a:lnTo>
                    <a:pt x="20442" y="1665818"/>
                  </a:lnTo>
                  <a:lnTo>
                    <a:pt x="44187" y="1703169"/>
                  </a:lnTo>
                  <a:lnTo>
                    <a:pt x="75338" y="1734320"/>
                  </a:lnTo>
                  <a:lnTo>
                    <a:pt x="112689" y="1758065"/>
                  </a:lnTo>
                  <a:lnTo>
                    <a:pt x="155034" y="1773196"/>
                  </a:lnTo>
                  <a:lnTo>
                    <a:pt x="201168" y="1778507"/>
                  </a:lnTo>
                  <a:lnTo>
                    <a:pt x="1005840" y="1778507"/>
                  </a:lnTo>
                  <a:lnTo>
                    <a:pt x="1051973" y="1773196"/>
                  </a:lnTo>
                  <a:lnTo>
                    <a:pt x="1094318" y="1758065"/>
                  </a:lnTo>
                  <a:lnTo>
                    <a:pt x="1131669" y="1734320"/>
                  </a:lnTo>
                  <a:lnTo>
                    <a:pt x="1162820" y="1703169"/>
                  </a:lnTo>
                  <a:lnTo>
                    <a:pt x="1186565" y="1665818"/>
                  </a:lnTo>
                  <a:lnTo>
                    <a:pt x="1201696" y="1623473"/>
                  </a:lnTo>
                  <a:lnTo>
                    <a:pt x="1207007" y="1577339"/>
                  </a:lnTo>
                  <a:lnTo>
                    <a:pt x="1207007" y="201167"/>
                  </a:lnTo>
                  <a:lnTo>
                    <a:pt x="1201696" y="155034"/>
                  </a:lnTo>
                  <a:lnTo>
                    <a:pt x="1186565" y="112689"/>
                  </a:lnTo>
                  <a:lnTo>
                    <a:pt x="1162820" y="75338"/>
                  </a:lnTo>
                  <a:lnTo>
                    <a:pt x="1131669" y="44187"/>
                  </a:lnTo>
                  <a:lnTo>
                    <a:pt x="1094318" y="20442"/>
                  </a:lnTo>
                  <a:lnTo>
                    <a:pt x="1051973" y="5311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9227" y="1266443"/>
              <a:ext cx="1207135" cy="1778635"/>
            </a:xfrm>
            <a:custGeom>
              <a:avLst/>
              <a:gdLst/>
              <a:ahLst/>
              <a:cxnLst/>
              <a:rect l="l" t="t" r="r" b="b"/>
              <a:pathLst>
                <a:path w="1207134" h="1778635">
                  <a:moveTo>
                    <a:pt x="0" y="201167"/>
                  </a:moveTo>
                  <a:lnTo>
                    <a:pt x="5311" y="155034"/>
                  </a:lnTo>
                  <a:lnTo>
                    <a:pt x="20442" y="112689"/>
                  </a:lnTo>
                  <a:lnTo>
                    <a:pt x="44187" y="75338"/>
                  </a:lnTo>
                  <a:lnTo>
                    <a:pt x="75338" y="44187"/>
                  </a:lnTo>
                  <a:lnTo>
                    <a:pt x="112689" y="20442"/>
                  </a:lnTo>
                  <a:lnTo>
                    <a:pt x="155034" y="5311"/>
                  </a:lnTo>
                  <a:lnTo>
                    <a:pt x="201168" y="0"/>
                  </a:lnTo>
                  <a:lnTo>
                    <a:pt x="1005840" y="0"/>
                  </a:lnTo>
                  <a:lnTo>
                    <a:pt x="1051973" y="5311"/>
                  </a:lnTo>
                  <a:lnTo>
                    <a:pt x="1094318" y="20442"/>
                  </a:lnTo>
                  <a:lnTo>
                    <a:pt x="1131669" y="44187"/>
                  </a:lnTo>
                  <a:lnTo>
                    <a:pt x="1162820" y="75338"/>
                  </a:lnTo>
                  <a:lnTo>
                    <a:pt x="1186565" y="112689"/>
                  </a:lnTo>
                  <a:lnTo>
                    <a:pt x="1201696" y="155034"/>
                  </a:lnTo>
                  <a:lnTo>
                    <a:pt x="1207007" y="201167"/>
                  </a:lnTo>
                  <a:lnTo>
                    <a:pt x="1207007" y="1577339"/>
                  </a:lnTo>
                  <a:lnTo>
                    <a:pt x="1201696" y="1623473"/>
                  </a:lnTo>
                  <a:lnTo>
                    <a:pt x="1186565" y="1665818"/>
                  </a:lnTo>
                  <a:lnTo>
                    <a:pt x="1162820" y="1703169"/>
                  </a:lnTo>
                  <a:lnTo>
                    <a:pt x="1131669" y="1734320"/>
                  </a:lnTo>
                  <a:lnTo>
                    <a:pt x="1094318" y="1758065"/>
                  </a:lnTo>
                  <a:lnTo>
                    <a:pt x="1051973" y="1773196"/>
                  </a:lnTo>
                  <a:lnTo>
                    <a:pt x="1005840" y="1778507"/>
                  </a:lnTo>
                  <a:lnTo>
                    <a:pt x="201168" y="1778507"/>
                  </a:lnTo>
                  <a:lnTo>
                    <a:pt x="155034" y="1773196"/>
                  </a:lnTo>
                  <a:lnTo>
                    <a:pt x="112689" y="1758065"/>
                  </a:lnTo>
                  <a:lnTo>
                    <a:pt x="75338" y="1734320"/>
                  </a:lnTo>
                  <a:lnTo>
                    <a:pt x="44187" y="1703169"/>
                  </a:lnTo>
                  <a:lnTo>
                    <a:pt x="20442" y="1665818"/>
                  </a:lnTo>
                  <a:lnTo>
                    <a:pt x="5311" y="1623473"/>
                  </a:lnTo>
                  <a:lnTo>
                    <a:pt x="0" y="1577339"/>
                  </a:lnTo>
                  <a:lnTo>
                    <a:pt x="0" y="20116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78293" y="932179"/>
            <a:ext cx="739140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45"/>
              </a:spcBef>
            </a:pP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Bananna,1  Bananna,1  Bananna,1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543800" y="3471671"/>
            <a:ext cx="1219200" cy="1732914"/>
            <a:chOff x="7543800" y="3471671"/>
            <a:chExt cx="1219200" cy="1732914"/>
          </a:xfrm>
        </p:grpSpPr>
        <p:sp>
          <p:nvSpPr>
            <p:cNvPr id="37" name="object 37"/>
            <p:cNvSpPr/>
            <p:nvPr/>
          </p:nvSpPr>
          <p:spPr>
            <a:xfrm>
              <a:off x="7549895" y="3477767"/>
              <a:ext cx="1207135" cy="1720850"/>
            </a:xfrm>
            <a:custGeom>
              <a:avLst/>
              <a:gdLst/>
              <a:ahLst/>
              <a:cxnLst/>
              <a:rect l="l" t="t" r="r" b="b"/>
              <a:pathLst>
                <a:path w="1207134" h="1720850">
                  <a:moveTo>
                    <a:pt x="1005839" y="0"/>
                  </a:moveTo>
                  <a:lnTo>
                    <a:pt x="201168" y="0"/>
                  </a:lnTo>
                  <a:lnTo>
                    <a:pt x="155034" y="5311"/>
                  </a:lnTo>
                  <a:lnTo>
                    <a:pt x="112689" y="20442"/>
                  </a:lnTo>
                  <a:lnTo>
                    <a:pt x="75338" y="44187"/>
                  </a:lnTo>
                  <a:lnTo>
                    <a:pt x="44187" y="75338"/>
                  </a:lnTo>
                  <a:lnTo>
                    <a:pt x="20442" y="112689"/>
                  </a:lnTo>
                  <a:lnTo>
                    <a:pt x="5311" y="155034"/>
                  </a:lnTo>
                  <a:lnTo>
                    <a:pt x="0" y="201168"/>
                  </a:lnTo>
                  <a:lnTo>
                    <a:pt x="0" y="1519428"/>
                  </a:lnTo>
                  <a:lnTo>
                    <a:pt x="5311" y="1565561"/>
                  </a:lnTo>
                  <a:lnTo>
                    <a:pt x="20442" y="1607906"/>
                  </a:lnTo>
                  <a:lnTo>
                    <a:pt x="44187" y="1645257"/>
                  </a:lnTo>
                  <a:lnTo>
                    <a:pt x="75338" y="1676408"/>
                  </a:lnTo>
                  <a:lnTo>
                    <a:pt x="112689" y="1700153"/>
                  </a:lnTo>
                  <a:lnTo>
                    <a:pt x="155034" y="1715284"/>
                  </a:lnTo>
                  <a:lnTo>
                    <a:pt x="201168" y="1720596"/>
                  </a:lnTo>
                  <a:lnTo>
                    <a:pt x="1005839" y="1720596"/>
                  </a:lnTo>
                  <a:lnTo>
                    <a:pt x="1051973" y="1715284"/>
                  </a:lnTo>
                  <a:lnTo>
                    <a:pt x="1094318" y="1700153"/>
                  </a:lnTo>
                  <a:lnTo>
                    <a:pt x="1131669" y="1676408"/>
                  </a:lnTo>
                  <a:lnTo>
                    <a:pt x="1162820" y="1645257"/>
                  </a:lnTo>
                  <a:lnTo>
                    <a:pt x="1186565" y="1607906"/>
                  </a:lnTo>
                  <a:lnTo>
                    <a:pt x="1201696" y="1565561"/>
                  </a:lnTo>
                  <a:lnTo>
                    <a:pt x="1207007" y="1519428"/>
                  </a:lnTo>
                  <a:lnTo>
                    <a:pt x="1207007" y="201168"/>
                  </a:lnTo>
                  <a:lnTo>
                    <a:pt x="1201696" y="155034"/>
                  </a:lnTo>
                  <a:lnTo>
                    <a:pt x="1186565" y="112689"/>
                  </a:lnTo>
                  <a:lnTo>
                    <a:pt x="1162820" y="75338"/>
                  </a:lnTo>
                  <a:lnTo>
                    <a:pt x="1131669" y="44187"/>
                  </a:lnTo>
                  <a:lnTo>
                    <a:pt x="1094318" y="20442"/>
                  </a:lnTo>
                  <a:lnTo>
                    <a:pt x="1051973" y="5311"/>
                  </a:lnTo>
                  <a:lnTo>
                    <a:pt x="100583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49895" y="3477767"/>
              <a:ext cx="1207135" cy="1720850"/>
            </a:xfrm>
            <a:custGeom>
              <a:avLst/>
              <a:gdLst/>
              <a:ahLst/>
              <a:cxnLst/>
              <a:rect l="l" t="t" r="r" b="b"/>
              <a:pathLst>
                <a:path w="1207134" h="1720850">
                  <a:moveTo>
                    <a:pt x="0" y="201168"/>
                  </a:moveTo>
                  <a:lnTo>
                    <a:pt x="5311" y="155034"/>
                  </a:lnTo>
                  <a:lnTo>
                    <a:pt x="20442" y="112689"/>
                  </a:lnTo>
                  <a:lnTo>
                    <a:pt x="44187" y="75338"/>
                  </a:lnTo>
                  <a:lnTo>
                    <a:pt x="75338" y="44187"/>
                  </a:lnTo>
                  <a:lnTo>
                    <a:pt x="112689" y="20442"/>
                  </a:lnTo>
                  <a:lnTo>
                    <a:pt x="155034" y="5311"/>
                  </a:lnTo>
                  <a:lnTo>
                    <a:pt x="201168" y="0"/>
                  </a:lnTo>
                  <a:lnTo>
                    <a:pt x="1005839" y="0"/>
                  </a:lnTo>
                  <a:lnTo>
                    <a:pt x="1051973" y="5311"/>
                  </a:lnTo>
                  <a:lnTo>
                    <a:pt x="1094318" y="20442"/>
                  </a:lnTo>
                  <a:lnTo>
                    <a:pt x="1131669" y="44187"/>
                  </a:lnTo>
                  <a:lnTo>
                    <a:pt x="1162820" y="75338"/>
                  </a:lnTo>
                  <a:lnTo>
                    <a:pt x="1186565" y="112689"/>
                  </a:lnTo>
                  <a:lnTo>
                    <a:pt x="1201696" y="155034"/>
                  </a:lnTo>
                  <a:lnTo>
                    <a:pt x="1207007" y="201168"/>
                  </a:lnTo>
                  <a:lnTo>
                    <a:pt x="1207007" y="1519428"/>
                  </a:lnTo>
                  <a:lnTo>
                    <a:pt x="1201696" y="1565561"/>
                  </a:lnTo>
                  <a:lnTo>
                    <a:pt x="1186565" y="1607906"/>
                  </a:lnTo>
                  <a:lnTo>
                    <a:pt x="1162820" y="1645257"/>
                  </a:lnTo>
                  <a:lnTo>
                    <a:pt x="1131669" y="1676408"/>
                  </a:lnTo>
                  <a:lnTo>
                    <a:pt x="1094318" y="1700153"/>
                  </a:lnTo>
                  <a:lnTo>
                    <a:pt x="1051973" y="1715284"/>
                  </a:lnTo>
                  <a:lnTo>
                    <a:pt x="1005839" y="1720596"/>
                  </a:lnTo>
                  <a:lnTo>
                    <a:pt x="201168" y="1720596"/>
                  </a:lnTo>
                  <a:lnTo>
                    <a:pt x="155034" y="1715284"/>
                  </a:lnTo>
                  <a:lnTo>
                    <a:pt x="112689" y="1700153"/>
                  </a:lnTo>
                  <a:lnTo>
                    <a:pt x="75338" y="1676408"/>
                  </a:lnTo>
                  <a:lnTo>
                    <a:pt x="44187" y="1645257"/>
                  </a:lnTo>
                  <a:lnTo>
                    <a:pt x="20442" y="1607906"/>
                  </a:lnTo>
                  <a:lnTo>
                    <a:pt x="5311" y="1565561"/>
                  </a:lnTo>
                  <a:lnTo>
                    <a:pt x="0" y="1519428"/>
                  </a:lnTo>
                  <a:lnTo>
                    <a:pt x="0" y="20116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688706" y="3078508"/>
            <a:ext cx="638810" cy="20542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55"/>
              </a:spcBef>
            </a:pPr>
            <a:r>
              <a:rPr sz="1300" spc="-5" dirty="0">
                <a:latin typeface="Calibri"/>
                <a:cs typeface="Calibri"/>
              </a:rPr>
              <a:t>Grapes,1 </a:t>
            </a:r>
            <a:r>
              <a:rPr sz="1300" spc="-28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Grapes,1 </a:t>
            </a:r>
            <a:r>
              <a:rPr sz="1300" spc="-28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Grapes,1 </a:t>
            </a:r>
            <a:r>
              <a:rPr sz="1300" spc="-28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729983" y="1837944"/>
            <a:ext cx="605155" cy="350520"/>
            <a:chOff x="6729983" y="1837944"/>
            <a:chExt cx="605155" cy="350520"/>
          </a:xfrm>
        </p:grpSpPr>
        <p:sp>
          <p:nvSpPr>
            <p:cNvPr id="41" name="object 41"/>
            <p:cNvSpPr/>
            <p:nvPr/>
          </p:nvSpPr>
          <p:spPr>
            <a:xfrm>
              <a:off x="6736079" y="1844040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90" h="338455">
                  <a:moveTo>
                    <a:pt x="423672" y="0"/>
                  </a:moveTo>
                  <a:lnTo>
                    <a:pt x="423672" y="84582"/>
                  </a:lnTo>
                  <a:lnTo>
                    <a:pt x="0" y="84582"/>
                  </a:lnTo>
                  <a:lnTo>
                    <a:pt x="0" y="253746"/>
                  </a:lnTo>
                  <a:lnTo>
                    <a:pt x="423672" y="253746"/>
                  </a:lnTo>
                  <a:lnTo>
                    <a:pt x="423672" y="338327"/>
                  </a:lnTo>
                  <a:lnTo>
                    <a:pt x="592836" y="169163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36079" y="1844040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90" h="338455">
                  <a:moveTo>
                    <a:pt x="0" y="84582"/>
                  </a:moveTo>
                  <a:lnTo>
                    <a:pt x="423672" y="84582"/>
                  </a:lnTo>
                  <a:lnTo>
                    <a:pt x="423672" y="0"/>
                  </a:lnTo>
                  <a:lnTo>
                    <a:pt x="592836" y="169163"/>
                  </a:lnTo>
                  <a:lnTo>
                    <a:pt x="423672" y="338327"/>
                  </a:lnTo>
                  <a:lnTo>
                    <a:pt x="423672" y="253746"/>
                  </a:lnTo>
                  <a:lnTo>
                    <a:pt x="0" y="253746"/>
                  </a:lnTo>
                  <a:lnTo>
                    <a:pt x="0" y="8458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672071" y="4061459"/>
            <a:ext cx="605155" cy="350520"/>
            <a:chOff x="6672071" y="4061459"/>
            <a:chExt cx="605155" cy="350520"/>
          </a:xfrm>
        </p:grpSpPr>
        <p:sp>
          <p:nvSpPr>
            <p:cNvPr id="44" name="object 44"/>
            <p:cNvSpPr/>
            <p:nvPr/>
          </p:nvSpPr>
          <p:spPr>
            <a:xfrm>
              <a:off x="6678167" y="4067555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90" h="338454">
                  <a:moveTo>
                    <a:pt x="423672" y="0"/>
                  </a:moveTo>
                  <a:lnTo>
                    <a:pt x="423672" y="84582"/>
                  </a:lnTo>
                  <a:lnTo>
                    <a:pt x="0" y="84582"/>
                  </a:lnTo>
                  <a:lnTo>
                    <a:pt x="0" y="253746"/>
                  </a:lnTo>
                  <a:lnTo>
                    <a:pt x="423672" y="253746"/>
                  </a:lnTo>
                  <a:lnTo>
                    <a:pt x="423672" y="338328"/>
                  </a:lnTo>
                  <a:lnTo>
                    <a:pt x="592835" y="169164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78167" y="4067555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90" h="338454">
                  <a:moveTo>
                    <a:pt x="0" y="84582"/>
                  </a:moveTo>
                  <a:lnTo>
                    <a:pt x="423672" y="84582"/>
                  </a:lnTo>
                  <a:lnTo>
                    <a:pt x="423672" y="0"/>
                  </a:lnTo>
                  <a:lnTo>
                    <a:pt x="592835" y="169164"/>
                  </a:lnTo>
                  <a:lnTo>
                    <a:pt x="423672" y="338328"/>
                  </a:lnTo>
                  <a:lnTo>
                    <a:pt x="423672" y="253746"/>
                  </a:lnTo>
                  <a:lnTo>
                    <a:pt x="0" y="253746"/>
                  </a:lnTo>
                  <a:lnTo>
                    <a:pt x="0" y="8458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126981" y="1160779"/>
            <a:ext cx="584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3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duc</a:t>
            </a:r>
            <a:r>
              <a:rPr sz="13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163556" y="2743200"/>
            <a:ext cx="1108075" cy="917575"/>
            <a:chOff x="10163556" y="2743200"/>
            <a:chExt cx="1108075" cy="917575"/>
          </a:xfrm>
        </p:grpSpPr>
        <p:sp>
          <p:nvSpPr>
            <p:cNvPr id="48" name="object 48"/>
            <p:cNvSpPr/>
            <p:nvPr/>
          </p:nvSpPr>
          <p:spPr>
            <a:xfrm>
              <a:off x="10169652" y="2749295"/>
              <a:ext cx="1096010" cy="905510"/>
            </a:xfrm>
            <a:custGeom>
              <a:avLst/>
              <a:gdLst/>
              <a:ahLst/>
              <a:cxnLst/>
              <a:rect l="l" t="t" r="r" b="b"/>
              <a:pathLst>
                <a:path w="1096009" h="905510">
                  <a:moveTo>
                    <a:pt x="944879" y="0"/>
                  </a:moveTo>
                  <a:lnTo>
                    <a:pt x="150875" y="0"/>
                  </a:lnTo>
                  <a:lnTo>
                    <a:pt x="103193" y="7693"/>
                  </a:lnTo>
                  <a:lnTo>
                    <a:pt x="61776" y="29114"/>
                  </a:lnTo>
                  <a:lnTo>
                    <a:pt x="29114" y="61776"/>
                  </a:lnTo>
                  <a:lnTo>
                    <a:pt x="7693" y="103193"/>
                  </a:lnTo>
                  <a:lnTo>
                    <a:pt x="0" y="150875"/>
                  </a:lnTo>
                  <a:lnTo>
                    <a:pt x="0" y="754379"/>
                  </a:lnTo>
                  <a:lnTo>
                    <a:pt x="7693" y="802062"/>
                  </a:lnTo>
                  <a:lnTo>
                    <a:pt x="29114" y="843479"/>
                  </a:lnTo>
                  <a:lnTo>
                    <a:pt x="61776" y="876141"/>
                  </a:lnTo>
                  <a:lnTo>
                    <a:pt x="103193" y="897562"/>
                  </a:lnTo>
                  <a:lnTo>
                    <a:pt x="150875" y="905255"/>
                  </a:lnTo>
                  <a:lnTo>
                    <a:pt x="944879" y="905255"/>
                  </a:lnTo>
                  <a:lnTo>
                    <a:pt x="992562" y="897562"/>
                  </a:lnTo>
                  <a:lnTo>
                    <a:pt x="1033979" y="876141"/>
                  </a:lnTo>
                  <a:lnTo>
                    <a:pt x="1066641" y="843479"/>
                  </a:lnTo>
                  <a:lnTo>
                    <a:pt x="1088062" y="802062"/>
                  </a:lnTo>
                  <a:lnTo>
                    <a:pt x="1095755" y="754379"/>
                  </a:lnTo>
                  <a:lnTo>
                    <a:pt x="1095755" y="150875"/>
                  </a:lnTo>
                  <a:lnTo>
                    <a:pt x="1088062" y="103193"/>
                  </a:lnTo>
                  <a:lnTo>
                    <a:pt x="1066641" y="61776"/>
                  </a:lnTo>
                  <a:lnTo>
                    <a:pt x="1033979" y="29114"/>
                  </a:lnTo>
                  <a:lnTo>
                    <a:pt x="992562" y="7693"/>
                  </a:lnTo>
                  <a:lnTo>
                    <a:pt x="944879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169652" y="2749295"/>
              <a:ext cx="1096010" cy="905510"/>
            </a:xfrm>
            <a:custGeom>
              <a:avLst/>
              <a:gdLst/>
              <a:ahLst/>
              <a:cxnLst/>
              <a:rect l="l" t="t" r="r" b="b"/>
              <a:pathLst>
                <a:path w="1096009" h="905510">
                  <a:moveTo>
                    <a:pt x="0" y="150875"/>
                  </a:moveTo>
                  <a:lnTo>
                    <a:pt x="7693" y="103193"/>
                  </a:lnTo>
                  <a:lnTo>
                    <a:pt x="29114" y="61776"/>
                  </a:lnTo>
                  <a:lnTo>
                    <a:pt x="61776" y="29114"/>
                  </a:lnTo>
                  <a:lnTo>
                    <a:pt x="103193" y="7693"/>
                  </a:lnTo>
                  <a:lnTo>
                    <a:pt x="150875" y="0"/>
                  </a:lnTo>
                  <a:lnTo>
                    <a:pt x="944879" y="0"/>
                  </a:lnTo>
                  <a:lnTo>
                    <a:pt x="992562" y="7693"/>
                  </a:lnTo>
                  <a:lnTo>
                    <a:pt x="1033979" y="29114"/>
                  </a:lnTo>
                  <a:lnTo>
                    <a:pt x="1066641" y="61776"/>
                  </a:lnTo>
                  <a:lnTo>
                    <a:pt x="1088062" y="103193"/>
                  </a:lnTo>
                  <a:lnTo>
                    <a:pt x="1095755" y="150875"/>
                  </a:lnTo>
                  <a:lnTo>
                    <a:pt x="1095755" y="754379"/>
                  </a:lnTo>
                  <a:lnTo>
                    <a:pt x="1088062" y="802062"/>
                  </a:lnTo>
                  <a:lnTo>
                    <a:pt x="1066641" y="843479"/>
                  </a:lnTo>
                  <a:lnTo>
                    <a:pt x="1033979" y="876141"/>
                  </a:lnTo>
                  <a:lnTo>
                    <a:pt x="992562" y="897562"/>
                  </a:lnTo>
                  <a:lnTo>
                    <a:pt x="944879" y="905255"/>
                  </a:lnTo>
                  <a:lnTo>
                    <a:pt x="150875" y="905255"/>
                  </a:lnTo>
                  <a:lnTo>
                    <a:pt x="103193" y="897562"/>
                  </a:lnTo>
                  <a:lnTo>
                    <a:pt x="61776" y="876141"/>
                  </a:lnTo>
                  <a:lnTo>
                    <a:pt x="29114" y="843479"/>
                  </a:lnTo>
                  <a:lnTo>
                    <a:pt x="7693" y="802062"/>
                  </a:lnTo>
                  <a:lnTo>
                    <a:pt x="0" y="754379"/>
                  </a:lnTo>
                  <a:lnTo>
                    <a:pt x="0" y="1508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293857" y="2289280"/>
            <a:ext cx="739140" cy="13112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105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15"/>
              </a:spcBef>
            </a:pPr>
            <a:r>
              <a:rPr sz="1300" spc="-5" dirty="0">
                <a:latin typeface="Calibri"/>
                <a:cs typeface="Calibri"/>
              </a:rPr>
              <a:t>Apple,5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Bananna,3  Grapes,3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Orange,5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026906" y="2151507"/>
            <a:ext cx="1016000" cy="617220"/>
            <a:chOff x="9026906" y="2151507"/>
            <a:chExt cx="1016000" cy="617220"/>
          </a:xfrm>
        </p:grpSpPr>
        <p:sp>
          <p:nvSpPr>
            <p:cNvPr id="52" name="object 52"/>
            <p:cNvSpPr/>
            <p:nvPr/>
          </p:nvSpPr>
          <p:spPr>
            <a:xfrm>
              <a:off x="9033256" y="2157857"/>
              <a:ext cx="1003300" cy="604520"/>
            </a:xfrm>
            <a:custGeom>
              <a:avLst/>
              <a:gdLst/>
              <a:ahLst/>
              <a:cxnLst/>
              <a:rect l="l" t="t" r="r" b="b"/>
              <a:pathLst>
                <a:path w="1003300" h="604519">
                  <a:moveTo>
                    <a:pt x="70485" y="0"/>
                  </a:moveTo>
                  <a:lnTo>
                    <a:pt x="0" y="153542"/>
                  </a:lnTo>
                  <a:lnTo>
                    <a:pt x="814451" y="527176"/>
                  </a:lnTo>
                  <a:lnTo>
                    <a:pt x="779272" y="604012"/>
                  </a:lnTo>
                  <a:lnTo>
                    <a:pt x="1003173" y="520953"/>
                  </a:lnTo>
                  <a:lnTo>
                    <a:pt x="920115" y="297052"/>
                  </a:lnTo>
                  <a:lnTo>
                    <a:pt x="884936" y="373760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33256" y="2157857"/>
              <a:ext cx="1003300" cy="604520"/>
            </a:xfrm>
            <a:custGeom>
              <a:avLst/>
              <a:gdLst/>
              <a:ahLst/>
              <a:cxnLst/>
              <a:rect l="l" t="t" r="r" b="b"/>
              <a:pathLst>
                <a:path w="1003300" h="604519">
                  <a:moveTo>
                    <a:pt x="70485" y="0"/>
                  </a:moveTo>
                  <a:lnTo>
                    <a:pt x="884936" y="373760"/>
                  </a:lnTo>
                  <a:lnTo>
                    <a:pt x="920115" y="297052"/>
                  </a:lnTo>
                  <a:lnTo>
                    <a:pt x="1003173" y="520953"/>
                  </a:lnTo>
                  <a:lnTo>
                    <a:pt x="779272" y="604012"/>
                  </a:lnTo>
                  <a:lnTo>
                    <a:pt x="814451" y="527176"/>
                  </a:lnTo>
                  <a:lnTo>
                    <a:pt x="0" y="153542"/>
                  </a:lnTo>
                  <a:lnTo>
                    <a:pt x="70485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9113901" y="3676396"/>
            <a:ext cx="846455" cy="734695"/>
            <a:chOff x="9113901" y="3676396"/>
            <a:chExt cx="846455" cy="734695"/>
          </a:xfrm>
        </p:grpSpPr>
        <p:sp>
          <p:nvSpPr>
            <p:cNvPr id="55" name="object 55"/>
            <p:cNvSpPr/>
            <p:nvPr/>
          </p:nvSpPr>
          <p:spPr>
            <a:xfrm>
              <a:off x="9120251" y="3682746"/>
              <a:ext cx="833755" cy="721995"/>
            </a:xfrm>
            <a:custGeom>
              <a:avLst/>
              <a:gdLst/>
              <a:ahLst/>
              <a:cxnLst/>
              <a:rect l="l" t="t" r="r" b="b"/>
              <a:pathLst>
                <a:path w="833754" h="721995">
                  <a:moveTo>
                    <a:pt x="596138" y="0"/>
                  </a:moveTo>
                  <a:lnTo>
                    <a:pt x="649224" y="65658"/>
                  </a:lnTo>
                  <a:lnTo>
                    <a:pt x="0" y="590295"/>
                  </a:lnTo>
                  <a:lnTo>
                    <a:pt x="106172" y="721613"/>
                  </a:lnTo>
                  <a:lnTo>
                    <a:pt x="755269" y="196976"/>
                  </a:lnTo>
                  <a:lnTo>
                    <a:pt x="808354" y="262635"/>
                  </a:lnTo>
                  <a:lnTo>
                    <a:pt x="833627" y="25145"/>
                  </a:lnTo>
                  <a:lnTo>
                    <a:pt x="5961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20251" y="3682746"/>
              <a:ext cx="833755" cy="721995"/>
            </a:xfrm>
            <a:custGeom>
              <a:avLst/>
              <a:gdLst/>
              <a:ahLst/>
              <a:cxnLst/>
              <a:rect l="l" t="t" r="r" b="b"/>
              <a:pathLst>
                <a:path w="833754" h="721995">
                  <a:moveTo>
                    <a:pt x="0" y="590295"/>
                  </a:moveTo>
                  <a:lnTo>
                    <a:pt x="649224" y="65658"/>
                  </a:lnTo>
                  <a:lnTo>
                    <a:pt x="596138" y="0"/>
                  </a:lnTo>
                  <a:lnTo>
                    <a:pt x="833627" y="25145"/>
                  </a:lnTo>
                  <a:lnTo>
                    <a:pt x="808354" y="262635"/>
                  </a:lnTo>
                  <a:lnTo>
                    <a:pt x="755269" y="196976"/>
                  </a:lnTo>
                  <a:lnTo>
                    <a:pt x="106172" y="721613"/>
                  </a:lnTo>
                  <a:lnTo>
                    <a:pt x="0" y="590295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9915" y="2935223"/>
            <a:ext cx="1013460" cy="45275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1058" y="2132076"/>
            <a:ext cx="406400" cy="802640"/>
          </a:xfrm>
          <a:custGeom>
            <a:avLst/>
            <a:gdLst/>
            <a:ahLst/>
            <a:cxnLst/>
            <a:rect l="l" t="t" r="r" b="b"/>
            <a:pathLst>
              <a:path w="406400" h="802639">
                <a:moveTo>
                  <a:pt x="329717" y="31750"/>
                </a:moveTo>
                <a:lnTo>
                  <a:pt x="0" y="31750"/>
                </a:lnTo>
                <a:lnTo>
                  <a:pt x="0" y="802513"/>
                </a:lnTo>
                <a:lnTo>
                  <a:pt x="12700" y="802513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329717" y="38100"/>
                </a:lnTo>
                <a:lnTo>
                  <a:pt x="329717" y="31750"/>
                </a:lnTo>
                <a:close/>
              </a:path>
              <a:path w="406400" h="802639">
                <a:moveTo>
                  <a:pt x="329717" y="0"/>
                </a:moveTo>
                <a:lnTo>
                  <a:pt x="329717" y="76200"/>
                </a:lnTo>
                <a:lnTo>
                  <a:pt x="393217" y="44450"/>
                </a:lnTo>
                <a:lnTo>
                  <a:pt x="342417" y="44450"/>
                </a:lnTo>
                <a:lnTo>
                  <a:pt x="342417" y="31750"/>
                </a:lnTo>
                <a:lnTo>
                  <a:pt x="393217" y="31750"/>
                </a:lnTo>
                <a:lnTo>
                  <a:pt x="329717" y="0"/>
                </a:lnTo>
                <a:close/>
              </a:path>
              <a:path w="406400" h="802639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406400" h="802639">
                <a:moveTo>
                  <a:pt x="329717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329717" y="44450"/>
                </a:lnTo>
                <a:lnTo>
                  <a:pt x="329717" y="38100"/>
                </a:lnTo>
                <a:close/>
              </a:path>
              <a:path w="406400" h="802639">
                <a:moveTo>
                  <a:pt x="393217" y="31750"/>
                </a:moveTo>
                <a:lnTo>
                  <a:pt x="342417" y="31750"/>
                </a:lnTo>
                <a:lnTo>
                  <a:pt x="342417" y="44450"/>
                </a:lnTo>
                <a:lnTo>
                  <a:pt x="393217" y="44450"/>
                </a:lnTo>
                <a:lnTo>
                  <a:pt x="405917" y="38100"/>
                </a:lnTo>
                <a:lnTo>
                  <a:pt x="39321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1058" y="3387852"/>
            <a:ext cx="406400" cy="902335"/>
          </a:xfrm>
          <a:custGeom>
            <a:avLst/>
            <a:gdLst/>
            <a:ahLst/>
            <a:cxnLst/>
            <a:rect l="l" t="t" r="r" b="b"/>
            <a:pathLst>
              <a:path w="406400" h="902335">
                <a:moveTo>
                  <a:pt x="329717" y="825754"/>
                </a:moveTo>
                <a:lnTo>
                  <a:pt x="329717" y="901954"/>
                </a:lnTo>
                <a:lnTo>
                  <a:pt x="393217" y="870204"/>
                </a:lnTo>
                <a:lnTo>
                  <a:pt x="342417" y="870204"/>
                </a:lnTo>
                <a:lnTo>
                  <a:pt x="342417" y="857504"/>
                </a:lnTo>
                <a:lnTo>
                  <a:pt x="393217" y="857504"/>
                </a:lnTo>
                <a:lnTo>
                  <a:pt x="329717" y="825754"/>
                </a:lnTo>
                <a:close/>
              </a:path>
              <a:path w="406400" h="902335">
                <a:moveTo>
                  <a:pt x="12700" y="0"/>
                </a:moveTo>
                <a:lnTo>
                  <a:pt x="0" y="0"/>
                </a:lnTo>
                <a:lnTo>
                  <a:pt x="0" y="870204"/>
                </a:lnTo>
                <a:lnTo>
                  <a:pt x="329717" y="870204"/>
                </a:lnTo>
                <a:lnTo>
                  <a:pt x="329717" y="863854"/>
                </a:lnTo>
                <a:lnTo>
                  <a:pt x="12700" y="863854"/>
                </a:lnTo>
                <a:lnTo>
                  <a:pt x="6350" y="857504"/>
                </a:lnTo>
                <a:lnTo>
                  <a:pt x="12700" y="857504"/>
                </a:lnTo>
                <a:lnTo>
                  <a:pt x="12700" y="0"/>
                </a:lnTo>
                <a:close/>
              </a:path>
              <a:path w="406400" h="902335">
                <a:moveTo>
                  <a:pt x="393217" y="857504"/>
                </a:moveTo>
                <a:lnTo>
                  <a:pt x="342417" y="857504"/>
                </a:lnTo>
                <a:lnTo>
                  <a:pt x="342417" y="870204"/>
                </a:lnTo>
                <a:lnTo>
                  <a:pt x="393217" y="870204"/>
                </a:lnTo>
                <a:lnTo>
                  <a:pt x="405917" y="863854"/>
                </a:lnTo>
                <a:lnTo>
                  <a:pt x="393217" y="857504"/>
                </a:lnTo>
                <a:close/>
              </a:path>
              <a:path w="406400" h="902335">
                <a:moveTo>
                  <a:pt x="12700" y="857504"/>
                </a:moveTo>
                <a:lnTo>
                  <a:pt x="6350" y="857504"/>
                </a:lnTo>
                <a:lnTo>
                  <a:pt x="12700" y="863854"/>
                </a:lnTo>
                <a:lnTo>
                  <a:pt x="12700" y="857504"/>
                </a:lnTo>
                <a:close/>
              </a:path>
              <a:path w="406400" h="902335">
                <a:moveTo>
                  <a:pt x="329717" y="857504"/>
                </a:moveTo>
                <a:lnTo>
                  <a:pt x="12700" y="857504"/>
                </a:lnTo>
                <a:lnTo>
                  <a:pt x="12700" y="863854"/>
                </a:lnTo>
                <a:lnTo>
                  <a:pt x="329717" y="863854"/>
                </a:lnTo>
                <a:lnTo>
                  <a:pt x="329717" y="857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45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47" y="463422"/>
            <a:ext cx="1021524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231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dirty="0">
                <a:latin typeface="Calibri"/>
                <a:cs typeface="Calibri"/>
              </a:rPr>
              <a:t>Happens </a:t>
            </a:r>
            <a:r>
              <a:rPr sz="1800" spc="-5" dirty="0">
                <a:latin typeface="Calibri"/>
                <a:cs typeface="Calibri"/>
              </a:rPr>
              <a:t>in Shuffle </a:t>
            </a:r>
            <a:r>
              <a:rPr sz="1800" spc="-10" dirty="0">
                <a:latin typeface="Calibri"/>
                <a:cs typeface="Calibri"/>
              </a:rPr>
              <a:t>Stage?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shuffle </a:t>
            </a:r>
            <a:r>
              <a:rPr sz="1800" spc="-10" dirty="0">
                <a:latin typeface="Calibri"/>
                <a:cs typeface="Calibri"/>
              </a:rPr>
              <a:t>Stage,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partitions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-5" dirty="0">
                <a:latin typeface="Calibri"/>
                <a:cs typeface="Calibri"/>
              </a:rPr>
              <a:t> values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single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key.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kept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memory.</a:t>
            </a:r>
            <a:endParaRPr sz="1800">
              <a:latin typeface="Calibri"/>
              <a:cs typeface="Calibri"/>
            </a:endParaRPr>
          </a:p>
          <a:p>
            <a:pPr marL="12700" marR="168910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spc="-15" dirty="0">
                <a:latin typeface="Calibri"/>
                <a:cs typeface="Calibri"/>
              </a:rPr>
              <a:t>stores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I/O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serilization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involved.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intermediate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preserved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corresponding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RDDs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garbage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collected.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temporary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directory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spark.local.dir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sparkcontext.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 startAt="5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Finally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key.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2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937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Shuffling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with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Combiner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4516" y="1094232"/>
            <a:ext cx="1264920" cy="1792605"/>
            <a:chOff x="2604516" y="1094232"/>
            <a:chExt cx="1264920" cy="1792605"/>
          </a:xfrm>
        </p:grpSpPr>
        <p:sp>
          <p:nvSpPr>
            <p:cNvPr id="5" name="object 5"/>
            <p:cNvSpPr/>
            <p:nvPr/>
          </p:nvSpPr>
          <p:spPr>
            <a:xfrm>
              <a:off x="2610612" y="1100328"/>
              <a:ext cx="1252855" cy="1780539"/>
            </a:xfrm>
            <a:custGeom>
              <a:avLst/>
              <a:gdLst/>
              <a:ahLst/>
              <a:cxnLst/>
              <a:rect l="l" t="t" r="r" b="b"/>
              <a:pathLst>
                <a:path w="1252854" h="1780539">
                  <a:moveTo>
                    <a:pt x="1043939" y="0"/>
                  </a:moveTo>
                  <a:lnTo>
                    <a:pt x="208787" y="0"/>
                  </a:lnTo>
                  <a:lnTo>
                    <a:pt x="160913" y="5513"/>
                  </a:lnTo>
                  <a:lnTo>
                    <a:pt x="116965" y="21220"/>
                  </a:lnTo>
                  <a:lnTo>
                    <a:pt x="78199" y="45866"/>
                  </a:lnTo>
                  <a:lnTo>
                    <a:pt x="45866" y="78199"/>
                  </a:lnTo>
                  <a:lnTo>
                    <a:pt x="21220" y="116965"/>
                  </a:lnTo>
                  <a:lnTo>
                    <a:pt x="5513" y="160913"/>
                  </a:lnTo>
                  <a:lnTo>
                    <a:pt x="0" y="208787"/>
                  </a:lnTo>
                  <a:lnTo>
                    <a:pt x="0" y="1571244"/>
                  </a:lnTo>
                  <a:lnTo>
                    <a:pt x="5513" y="1619118"/>
                  </a:lnTo>
                  <a:lnTo>
                    <a:pt x="21220" y="1663066"/>
                  </a:lnTo>
                  <a:lnTo>
                    <a:pt x="45866" y="1701832"/>
                  </a:lnTo>
                  <a:lnTo>
                    <a:pt x="78199" y="1734165"/>
                  </a:lnTo>
                  <a:lnTo>
                    <a:pt x="116965" y="1758811"/>
                  </a:lnTo>
                  <a:lnTo>
                    <a:pt x="160913" y="1774518"/>
                  </a:lnTo>
                  <a:lnTo>
                    <a:pt x="208787" y="1780032"/>
                  </a:lnTo>
                  <a:lnTo>
                    <a:pt x="1043939" y="1780032"/>
                  </a:lnTo>
                  <a:lnTo>
                    <a:pt x="1091814" y="1774518"/>
                  </a:lnTo>
                  <a:lnTo>
                    <a:pt x="1135762" y="1758811"/>
                  </a:lnTo>
                  <a:lnTo>
                    <a:pt x="1174528" y="1734165"/>
                  </a:lnTo>
                  <a:lnTo>
                    <a:pt x="1206861" y="1701832"/>
                  </a:lnTo>
                  <a:lnTo>
                    <a:pt x="1231507" y="1663066"/>
                  </a:lnTo>
                  <a:lnTo>
                    <a:pt x="1247214" y="1619118"/>
                  </a:lnTo>
                  <a:lnTo>
                    <a:pt x="1252727" y="1571244"/>
                  </a:lnTo>
                  <a:lnTo>
                    <a:pt x="1252727" y="208787"/>
                  </a:lnTo>
                  <a:lnTo>
                    <a:pt x="1247214" y="160913"/>
                  </a:lnTo>
                  <a:lnTo>
                    <a:pt x="1231507" y="116965"/>
                  </a:lnTo>
                  <a:lnTo>
                    <a:pt x="1206861" y="78199"/>
                  </a:lnTo>
                  <a:lnTo>
                    <a:pt x="1174528" y="45866"/>
                  </a:lnTo>
                  <a:lnTo>
                    <a:pt x="1135762" y="21220"/>
                  </a:lnTo>
                  <a:lnTo>
                    <a:pt x="1091814" y="5513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0612" y="1100328"/>
              <a:ext cx="1252855" cy="1780539"/>
            </a:xfrm>
            <a:custGeom>
              <a:avLst/>
              <a:gdLst/>
              <a:ahLst/>
              <a:cxnLst/>
              <a:rect l="l" t="t" r="r" b="b"/>
              <a:pathLst>
                <a:path w="1252854" h="1780539">
                  <a:moveTo>
                    <a:pt x="0" y="208787"/>
                  </a:moveTo>
                  <a:lnTo>
                    <a:pt x="5513" y="160913"/>
                  </a:lnTo>
                  <a:lnTo>
                    <a:pt x="21220" y="116965"/>
                  </a:lnTo>
                  <a:lnTo>
                    <a:pt x="45866" y="78199"/>
                  </a:lnTo>
                  <a:lnTo>
                    <a:pt x="78199" y="45866"/>
                  </a:lnTo>
                  <a:lnTo>
                    <a:pt x="116965" y="21220"/>
                  </a:lnTo>
                  <a:lnTo>
                    <a:pt x="160913" y="5513"/>
                  </a:lnTo>
                  <a:lnTo>
                    <a:pt x="208787" y="0"/>
                  </a:lnTo>
                  <a:lnTo>
                    <a:pt x="1043939" y="0"/>
                  </a:lnTo>
                  <a:lnTo>
                    <a:pt x="1091814" y="5513"/>
                  </a:lnTo>
                  <a:lnTo>
                    <a:pt x="1135762" y="21220"/>
                  </a:lnTo>
                  <a:lnTo>
                    <a:pt x="1174528" y="45866"/>
                  </a:lnTo>
                  <a:lnTo>
                    <a:pt x="1206861" y="78199"/>
                  </a:lnTo>
                  <a:lnTo>
                    <a:pt x="1231507" y="116965"/>
                  </a:lnTo>
                  <a:lnTo>
                    <a:pt x="1247214" y="160913"/>
                  </a:lnTo>
                  <a:lnTo>
                    <a:pt x="1252727" y="208787"/>
                  </a:lnTo>
                  <a:lnTo>
                    <a:pt x="1252727" y="1571244"/>
                  </a:lnTo>
                  <a:lnTo>
                    <a:pt x="1247214" y="1619118"/>
                  </a:lnTo>
                  <a:lnTo>
                    <a:pt x="1231507" y="1663066"/>
                  </a:lnTo>
                  <a:lnTo>
                    <a:pt x="1206861" y="1701832"/>
                  </a:lnTo>
                  <a:lnTo>
                    <a:pt x="1174528" y="1734165"/>
                  </a:lnTo>
                  <a:lnTo>
                    <a:pt x="1135762" y="1758811"/>
                  </a:lnTo>
                  <a:lnTo>
                    <a:pt x="1091814" y="1774518"/>
                  </a:lnTo>
                  <a:lnTo>
                    <a:pt x="1043939" y="1780032"/>
                  </a:lnTo>
                  <a:lnTo>
                    <a:pt x="208787" y="1780032"/>
                  </a:lnTo>
                  <a:lnTo>
                    <a:pt x="160913" y="1774518"/>
                  </a:lnTo>
                  <a:lnTo>
                    <a:pt x="116965" y="1758811"/>
                  </a:lnTo>
                  <a:lnTo>
                    <a:pt x="78199" y="1734165"/>
                  </a:lnTo>
                  <a:lnTo>
                    <a:pt x="45866" y="1701832"/>
                  </a:lnTo>
                  <a:lnTo>
                    <a:pt x="21220" y="1663066"/>
                  </a:lnTo>
                  <a:lnTo>
                    <a:pt x="5513" y="1619118"/>
                  </a:lnTo>
                  <a:lnTo>
                    <a:pt x="0" y="1571244"/>
                  </a:lnTo>
                  <a:lnTo>
                    <a:pt x="0" y="20878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51582" y="731823"/>
            <a:ext cx="657860" cy="205358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latin typeface="Calibri"/>
                <a:cs typeface="Calibri"/>
              </a:rPr>
              <a:t>A1</a:t>
            </a:r>
            <a:endParaRPr sz="1800">
              <a:latin typeface="Calibri"/>
              <a:cs typeface="Calibri"/>
            </a:endParaRPr>
          </a:p>
          <a:p>
            <a:pPr marL="12700" marR="12065">
              <a:lnSpc>
                <a:spcPct val="100000"/>
              </a:lnSpc>
              <a:spcBef>
                <a:spcPts val="555"/>
              </a:spcBef>
            </a:pPr>
            <a:r>
              <a:rPr sz="1300" spc="-5" dirty="0">
                <a:latin typeface="Calibri"/>
                <a:cs typeface="Calibri"/>
              </a:rPr>
              <a:t>Apple,1 </a:t>
            </a:r>
            <a:r>
              <a:rPr sz="1300" dirty="0">
                <a:latin typeface="Calibri"/>
                <a:cs typeface="Calibri"/>
              </a:rPr>
              <a:t> 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Apple,1 </a:t>
            </a:r>
            <a:r>
              <a:rPr sz="1300" dirty="0">
                <a:latin typeface="Calibri"/>
                <a:cs typeface="Calibri"/>
              </a:rPr>
              <a:t> 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Grapes,1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a,1  Grapes,1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04516" y="3316223"/>
            <a:ext cx="1264920" cy="1732914"/>
            <a:chOff x="2604516" y="3316223"/>
            <a:chExt cx="1264920" cy="1732914"/>
          </a:xfrm>
        </p:grpSpPr>
        <p:sp>
          <p:nvSpPr>
            <p:cNvPr id="9" name="object 9"/>
            <p:cNvSpPr/>
            <p:nvPr/>
          </p:nvSpPr>
          <p:spPr>
            <a:xfrm>
              <a:off x="2610612" y="3322319"/>
              <a:ext cx="1252855" cy="1720850"/>
            </a:xfrm>
            <a:custGeom>
              <a:avLst/>
              <a:gdLst/>
              <a:ahLst/>
              <a:cxnLst/>
              <a:rect l="l" t="t" r="r" b="b"/>
              <a:pathLst>
                <a:path w="1252854" h="1720850">
                  <a:moveTo>
                    <a:pt x="1043939" y="0"/>
                  </a:moveTo>
                  <a:lnTo>
                    <a:pt x="208787" y="0"/>
                  </a:lnTo>
                  <a:lnTo>
                    <a:pt x="160913" y="5513"/>
                  </a:lnTo>
                  <a:lnTo>
                    <a:pt x="116965" y="21220"/>
                  </a:lnTo>
                  <a:lnTo>
                    <a:pt x="78199" y="45866"/>
                  </a:lnTo>
                  <a:lnTo>
                    <a:pt x="45866" y="78199"/>
                  </a:lnTo>
                  <a:lnTo>
                    <a:pt x="21220" y="116965"/>
                  </a:lnTo>
                  <a:lnTo>
                    <a:pt x="5513" y="160913"/>
                  </a:lnTo>
                  <a:lnTo>
                    <a:pt x="0" y="208787"/>
                  </a:lnTo>
                  <a:lnTo>
                    <a:pt x="0" y="1511807"/>
                  </a:lnTo>
                  <a:lnTo>
                    <a:pt x="5513" y="1559682"/>
                  </a:lnTo>
                  <a:lnTo>
                    <a:pt x="21220" y="1603630"/>
                  </a:lnTo>
                  <a:lnTo>
                    <a:pt x="45866" y="1642396"/>
                  </a:lnTo>
                  <a:lnTo>
                    <a:pt x="78199" y="1674729"/>
                  </a:lnTo>
                  <a:lnTo>
                    <a:pt x="116965" y="1699375"/>
                  </a:lnTo>
                  <a:lnTo>
                    <a:pt x="160913" y="1715082"/>
                  </a:lnTo>
                  <a:lnTo>
                    <a:pt x="208787" y="1720595"/>
                  </a:lnTo>
                  <a:lnTo>
                    <a:pt x="1043939" y="1720595"/>
                  </a:lnTo>
                  <a:lnTo>
                    <a:pt x="1091814" y="1715082"/>
                  </a:lnTo>
                  <a:lnTo>
                    <a:pt x="1135762" y="1699375"/>
                  </a:lnTo>
                  <a:lnTo>
                    <a:pt x="1174528" y="1674729"/>
                  </a:lnTo>
                  <a:lnTo>
                    <a:pt x="1206861" y="1642396"/>
                  </a:lnTo>
                  <a:lnTo>
                    <a:pt x="1231507" y="1603630"/>
                  </a:lnTo>
                  <a:lnTo>
                    <a:pt x="1247214" y="1559682"/>
                  </a:lnTo>
                  <a:lnTo>
                    <a:pt x="1252727" y="1511807"/>
                  </a:lnTo>
                  <a:lnTo>
                    <a:pt x="1252727" y="208787"/>
                  </a:lnTo>
                  <a:lnTo>
                    <a:pt x="1247214" y="160913"/>
                  </a:lnTo>
                  <a:lnTo>
                    <a:pt x="1231507" y="116965"/>
                  </a:lnTo>
                  <a:lnTo>
                    <a:pt x="1206861" y="78199"/>
                  </a:lnTo>
                  <a:lnTo>
                    <a:pt x="1174528" y="45866"/>
                  </a:lnTo>
                  <a:lnTo>
                    <a:pt x="1135762" y="21220"/>
                  </a:lnTo>
                  <a:lnTo>
                    <a:pt x="1091814" y="5513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0612" y="3322319"/>
              <a:ext cx="1252855" cy="1720850"/>
            </a:xfrm>
            <a:custGeom>
              <a:avLst/>
              <a:gdLst/>
              <a:ahLst/>
              <a:cxnLst/>
              <a:rect l="l" t="t" r="r" b="b"/>
              <a:pathLst>
                <a:path w="1252854" h="1720850">
                  <a:moveTo>
                    <a:pt x="0" y="208787"/>
                  </a:moveTo>
                  <a:lnTo>
                    <a:pt x="5513" y="160913"/>
                  </a:lnTo>
                  <a:lnTo>
                    <a:pt x="21220" y="116965"/>
                  </a:lnTo>
                  <a:lnTo>
                    <a:pt x="45866" y="78199"/>
                  </a:lnTo>
                  <a:lnTo>
                    <a:pt x="78199" y="45866"/>
                  </a:lnTo>
                  <a:lnTo>
                    <a:pt x="116965" y="21220"/>
                  </a:lnTo>
                  <a:lnTo>
                    <a:pt x="160913" y="5513"/>
                  </a:lnTo>
                  <a:lnTo>
                    <a:pt x="208787" y="0"/>
                  </a:lnTo>
                  <a:lnTo>
                    <a:pt x="1043939" y="0"/>
                  </a:lnTo>
                  <a:lnTo>
                    <a:pt x="1091814" y="5513"/>
                  </a:lnTo>
                  <a:lnTo>
                    <a:pt x="1135762" y="21220"/>
                  </a:lnTo>
                  <a:lnTo>
                    <a:pt x="1174528" y="45866"/>
                  </a:lnTo>
                  <a:lnTo>
                    <a:pt x="1206861" y="78199"/>
                  </a:lnTo>
                  <a:lnTo>
                    <a:pt x="1231507" y="116965"/>
                  </a:lnTo>
                  <a:lnTo>
                    <a:pt x="1247214" y="160913"/>
                  </a:lnTo>
                  <a:lnTo>
                    <a:pt x="1252727" y="208787"/>
                  </a:lnTo>
                  <a:lnTo>
                    <a:pt x="1252727" y="1511807"/>
                  </a:lnTo>
                  <a:lnTo>
                    <a:pt x="1247214" y="1559682"/>
                  </a:lnTo>
                  <a:lnTo>
                    <a:pt x="1231507" y="1603630"/>
                  </a:lnTo>
                  <a:lnTo>
                    <a:pt x="1206861" y="1642396"/>
                  </a:lnTo>
                  <a:lnTo>
                    <a:pt x="1174528" y="1674729"/>
                  </a:lnTo>
                  <a:lnTo>
                    <a:pt x="1135762" y="1699375"/>
                  </a:lnTo>
                  <a:lnTo>
                    <a:pt x="1091814" y="1715082"/>
                  </a:lnTo>
                  <a:lnTo>
                    <a:pt x="1043939" y="1720595"/>
                  </a:lnTo>
                  <a:lnTo>
                    <a:pt x="208787" y="1720595"/>
                  </a:lnTo>
                  <a:lnTo>
                    <a:pt x="160913" y="1715082"/>
                  </a:lnTo>
                  <a:lnTo>
                    <a:pt x="116965" y="1699375"/>
                  </a:lnTo>
                  <a:lnTo>
                    <a:pt x="78199" y="1674729"/>
                  </a:lnTo>
                  <a:lnTo>
                    <a:pt x="45866" y="1642396"/>
                  </a:lnTo>
                  <a:lnTo>
                    <a:pt x="21220" y="1603630"/>
                  </a:lnTo>
                  <a:lnTo>
                    <a:pt x="5513" y="1559682"/>
                  </a:lnTo>
                  <a:lnTo>
                    <a:pt x="0" y="1511807"/>
                  </a:lnTo>
                  <a:lnTo>
                    <a:pt x="0" y="208787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51582" y="2900609"/>
            <a:ext cx="650875" cy="20770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980"/>
              </a:spcBef>
            </a:pPr>
            <a:r>
              <a:rPr sz="1800" dirty="0">
                <a:latin typeface="Calibri"/>
                <a:cs typeface="Calibri"/>
              </a:rPr>
              <a:t>A2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Orange,1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e,1  Apple,1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a,1  Grapes,1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040" y="1720595"/>
            <a:ext cx="1152525" cy="650875"/>
          </a:xfrm>
          <a:prstGeom prst="rect">
            <a:avLst/>
          </a:prstGeom>
          <a:solidFill>
            <a:srgbClr val="BE9000"/>
          </a:solidFill>
          <a:ln w="12191">
            <a:solidFill>
              <a:srgbClr val="41709C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70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0" y="3759708"/>
            <a:ext cx="1153795" cy="650875"/>
          </a:xfrm>
          <a:custGeom>
            <a:avLst/>
            <a:gdLst/>
            <a:ahLst/>
            <a:cxnLst/>
            <a:rect l="l" t="t" r="r" b="b"/>
            <a:pathLst>
              <a:path w="1153795" h="650875">
                <a:moveTo>
                  <a:pt x="1153668" y="0"/>
                </a:moveTo>
                <a:lnTo>
                  <a:pt x="0" y="0"/>
                </a:lnTo>
                <a:lnTo>
                  <a:pt x="0" y="650748"/>
                </a:lnTo>
                <a:lnTo>
                  <a:pt x="1153668" y="650748"/>
                </a:lnTo>
                <a:lnTo>
                  <a:pt x="115366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3759708"/>
            <a:ext cx="1153795" cy="650875"/>
          </a:xfrm>
          <a:prstGeom prst="rect">
            <a:avLst/>
          </a:prstGeom>
          <a:ln w="12191">
            <a:solidFill>
              <a:srgbClr val="507D31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88235" y="1930907"/>
            <a:ext cx="605155" cy="350520"/>
            <a:chOff x="1888235" y="1930907"/>
            <a:chExt cx="605155" cy="350520"/>
          </a:xfrm>
        </p:grpSpPr>
        <p:sp>
          <p:nvSpPr>
            <p:cNvPr id="16" name="object 16"/>
            <p:cNvSpPr/>
            <p:nvPr/>
          </p:nvSpPr>
          <p:spPr>
            <a:xfrm>
              <a:off x="1894331" y="1937003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5">
                  <a:moveTo>
                    <a:pt x="423672" y="0"/>
                  </a:moveTo>
                  <a:lnTo>
                    <a:pt x="423672" y="84582"/>
                  </a:lnTo>
                  <a:lnTo>
                    <a:pt x="0" y="84582"/>
                  </a:lnTo>
                  <a:lnTo>
                    <a:pt x="0" y="253746"/>
                  </a:lnTo>
                  <a:lnTo>
                    <a:pt x="423672" y="253746"/>
                  </a:lnTo>
                  <a:lnTo>
                    <a:pt x="423672" y="338328"/>
                  </a:lnTo>
                  <a:lnTo>
                    <a:pt x="592836" y="169163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4331" y="1937003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5">
                  <a:moveTo>
                    <a:pt x="0" y="84582"/>
                  </a:moveTo>
                  <a:lnTo>
                    <a:pt x="423672" y="84582"/>
                  </a:lnTo>
                  <a:lnTo>
                    <a:pt x="423672" y="0"/>
                  </a:lnTo>
                  <a:lnTo>
                    <a:pt x="592836" y="169163"/>
                  </a:lnTo>
                  <a:lnTo>
                    <a:pt x="423672" y="338328"/>
                  </a:lnTo>
                  <a:lnTo>
                    <a:pt x="423672" y="253746"/>
                  </a:lnTo>
                  <a:lnTo>
                    <a:pt x="0" y="253746"/>
                  </a:lnTo>
                  <a:lnTo>
                    <a:pt x="0" y="8458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88235" y="3921252"/>
            <a:ext cx="605155" cy="350520"/>
            <a:chOff x="1888235" y="3921252"/>
            <a:chExt cx="605155" cy="350520"/>
          </a:xfrm>
        </p:grpSpPr>
        <p:sp>
          <p:nvSpPr>
            <p:cNvPr id="19" name="object 19"/>
            <p:cNvSpPr/>
            <p:nvPr/>
          </p:nvSpPr>
          <p:spPr>
            <a:xfrm>
              <a:off x="1894331" y="3927348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4">
                  <a:moveTo>
                    <a:pt x="423672" y="0"/>
                  </a:moveTo>
                  <a:lnTo>
                    <a:pt x="423672" y="84581"/>
                  </a:lnTo>
                  <a:lnTo>
                    <a:pt x="0" y="84581"/>
                  </a:lnTo>
                  <a:lnTo>
                    <a:pt x="0" y="253745"/>
                  </a:lnTo>
                  <a:lnTo>
                    <a:pt x="423672" y="253745"/>
                  </a:lnTo>
                  <a:lnTo>
                    <a:pt x="423672" y="338327"/>
                  </a:lnTo>
                  <a:lnTo>
                    <a:pt x="592836" y="169163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4331" y="3927348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4">
                  <a:moveTo>
                    <a:pt x="0" y="84581"/>
                  </a:moveTo>
                  <a:lnTo>
                    <a:pt x="423672" y="84581"/>
                  </a:lnTo>
                  <a:lnTo>
                    <a:pt x="423672" y="0"/>
                  </a:lnTo>
                  <a:lnTo>
                    <a:pt x="592836" y="169163"/>
                  </a:lnTo>
                  <a:lnTo>
                    <a:pt x="423672" y="338327"/>
                  </a:lnTo>
                  <a:lnTo>
                    <a:pt x="423672" y="253745"/>
                  </a:lnTo>
                  <a:lnTo>
                    <a:pt x="0" y="253745"/>
                  </a:lnTo>
                  <a:lnTo>
                    <a:pt x="0" y="845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635753" y="1574038"/>
            <a:ext cx="3208655" cy="1163320"/>
            <a:chOff x="4635753" y="1574038"/>
            <a:chExt cx="3208655" cy="1163320"/>
          </a:xfrm>
        </p:grpSpPr>
        <p:sp>
          <p:nvSpPr>
            <p:cNvPr id="22" name="object 22"/>
            <p:cNvSpPr/>
            <p:nvPr/>
          </p:nvSpPr>
          <p:spPr>
            <a:xfrm>
              <a:off x="6630923" y="1580388"/>
              <a:ext cx="1207135" cy="1150620"/>
            </a:xfrm>
            <a:custGeom>
              <a:avLst/>
              <a:gdLst/>
              <a:ahLst/>
              <a:cxnLst/>
              <a:rect l="l" t="t" r="r" b="b"/>
              <a:pathLst>
                <a:path w="1207134" h="1150620">
                  <a:moveTo>
                    <a:pt x="1015237" y="0"/>
                  </a:moveTo>
                  <a:lnTo>
                    <a:pt x="191770" y="0"/>
                  </a:lnTo>
                  <a:lnTo>
                    <a:pt x="147796" y="5064"/>
                  </a:lnTo>
                  <a:lnTo>
                    <a:pt x="107431" y="19490"/>
                  </a:lnTo>
                  <a:lnTo>
                    <a:pt x="71824" y="42127"/>
                  </a:lnTo>
                  <a:lnTo>
                    <a:pt x="42127" y="71824"/>
                  </a:lnTo>
                  <a:lnTo>
                    <a:pt x="19490" y="107431"/>
                  </a:lnTo>
                  <a:lnTo>
                    <a:pt x="5064" y="147796"/>
                  </a:lnTo>
                  <a:lnTo>
                    <a:pt x="0" y="191770"/>
                  </a:lnTo>
                  <a:lnTo>
                    <a:pt x="0" y="958850"/>
                  </a:lnTo>
                  <a:lnTo>
                    <a:pt x="5064" y="1002823"/>
                  </a:lnTo>
                  <a:lnTo>
                    <a:pt x="19490" y="1043188"/>
                  </a:lnTo>
                  <a:lnTo>
                    <a:pt x="42127" y="1078795"/>
                  </a:lnTo>
                  <a:lnTo>
                    <a:pt x="71824" y="1108492"/>
                  </a:lnTo>
                  <a:lnTo>
                    <a:pt x="107431" y="1131129"/>
                  </a:lnTo>
                  <a:lnTo>
                    <a:pt x="147796" y="1145555"/>
                  </a:lnTo>
                  <a:lnTo>
                    <a:pt x="191770" y="1150620"/>
                  </a:lnTo>
                  <a:lnTo>
                    <a:pt x="1015237" y="1150620"/>
                  </a:lnTo>
                  <a:lnTo>
                    <a:pt x="1059211" y="1145555"/>
                  </a:lnTo>
                  <a:lnTo>
                    <a:pt x="1099576" y="1131129"/>
                  </a:lnTo>
                  <a:lnTo>
                    <a:pt x="1135183" y="1108492"/>
                  </a:lnTo>
                  <a:lnTo>
                    <a:pt x="1164880" y="1078795"/>
                  </a:lnTo>
                  <a:lnTo>
                    <a:pt x="1187517" y="1043188"/>
                  </a:lnTo>
                  <a:lnTo>
                    <a:pt x="1201943" y="1002823"/>
                  </a:lnTo>
                  <a:lnTo>
                    <a:pt x="1207007" y="958850"/>
                  </a:lnTo>
                  <a:lnTo>
                    <a:pt x="1207007" y="191770"/>
                  </a:lnTo>
                  <a:lnTo>
                    <a:pt x="1201943" y="147796"/>
                  </a:lnTo>
                  <a:lnTo>
                    <a:pt x="1187517" y="107431"/>
                  </a:lnTo>
                  <a:lnTo>
                    <a:pt x="1164880" y="71824"/>
                  </a:lnTo>
                  <a:lnTo>
                    <a:pt x="1135183" y="42127"/>
                  </a:lnTo>
                  <a:lnTo>
                    <a:pt x="1099576" y="19490"/>
                  </a:lnTo>
                  <a:lnTo>
                    <a:pt x="1059211" y="5064"/>
                  </a:lnTo>
                  <a:lnTo>
                    <a:pt x="101523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30923" y="1580388"/>
              <a:ext cx="1207135" cy="1150620"/>
            </a:xfrm>
            <a:custGeom>
              <a:avLst/>
              <a:gdLst/>
              <a:ahLst/>
              <a:cxnLst/>
              <a:rect l="l" t="t" r="r" b="b"/>
              <a:pathLst>
                <a:path w="1207134" h="1150620">
                  <a:moveTo>
                    <a:pt x="0" y="191770"/>
                  </a:moveTo>
                  <a:lnTo>
                    <a:pt x="5064" y="147796"/>
                  </a:lnTo>
                  <a:lnTo>
                    <a:pt x="19490" y="107431"/>
                  </a:lnTo>
                  <a:lnTo>
                    <a:pt x="42127" y="71824"/>
                  </a:lnTo>
                  <a:lnTo>
                    <a:pt x="71824" y="42127"/>
                  </a:lnTo>
                  <a:lnTo>
                    <a:pt x="107431" y="19490"/>
                  </a:lnTo>
                  <a:lnTo>
                    <a:pt x="147796" y="5064"/>
                  </a:lnTo>
                  <a:lnTo>
                    <a:pt x="191770" y="0"/>
                  </a:lnTo>
                  <a:lnTo>
                    <a:pt x="1015237" y="0"/>
                  </a:lnTo>
                  <a:lnTo>
                    <a:pt x="1059211" y="5064"/>
                  </a:lnTo>
                  <a:lnTo>
                    <a:pt x="1099576" y="19490"/>
                  </a:lnTo>
                  <a:lnTo>
                    <a:pt x="1135183" y="42127"/>
                  </a:lnTo>
                  <a:lnTo>
                    <a:pt x="1164880" y="71824"/>
                  </a:lnTo>
                  <a:lnTo>
                    <a:pt x="1187517" y="107431"/>
                  </a:lnTo>
                  <a:lnTo>
                    <a:pt x="1201943" y="147796"/>
                  </a:lnTo>
                  <a:lnTo>
                    <a:pt x="1207007" y="191770"/>
                  </a:lnTo>
                  <a:lnTo>
                    <a:pt x="1207007" y="958850"/>
                  </a:lnTo>
                  <a:lnTo>
                    <a:pt x="1201943" y="1002823"/>
                  </a:lnTo>
                  <a:lnTo>
                    <a:pt x="1187517" y="1043188"/>
                  </a:lnTo>
                  <a:lnTo>
                    <a:pt x="1164880" y="1078795"/>
                  </a:lnTo>
                  <a:lnTo>
                    <a:pt x="1135183" y="1108492"/>
                  </a:lnTo>
                  <a:lnTo>
                    <a:pt x="1099576" y="1131129"/>
                  </a:lnTo>
                  <a:lnTo>
                    <a:pt x="1059211" y="1145555"/>
                  </a:lnTo>
                  <a:lnTo>
                    <a:pt x="1015237" y="1150620"/>
                  </a:lnTo>
                  <a:lnTo>
                    <a:pt x="191770" y="1150620"/>
                  </a:lnTo>
                  <a:lnTo>
                    <a:pt x="147796" y="1145555"/>
                  </a:lnTo>
                  <a:lnTo>
                    <a:pt x="107431" y="1131129"/>
                  </a:lnTo>
                  <a:lnTo>
                    <a:pt x="71824" y="1108492"/>
                  </a:lnTo>
                  <a:lnTo>
                    <a:pt x="42127" y="1078795"/>
                  </a:lnTo>
                  <a:lnTo>
                    <a:pt x="19490" y="1043188"/>
                  </a:lnTo>
                  <a:lnTo>
                    <a:pt x="5064" y="1002823"/>
                  </a:lnTo>
                  <a:lnTo>
                    <a:pt x="0" y="958850"/>
                  </a:lnTo>
                  <a:lnTo>
                    <a:pt x="0" y="19177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2103" y="1586484"/>
              <a:ext cx="1123315" cy="1089660"/>
            </a:xfrm>
            <a:custGeom>
              <a:avLst/>
              <a:gdLst/>
              <a:ahLst/>
              <a:cxnLst/>
              <a:rect l="l" t="t" r="r" b="b"/>
              <a:pathLst>
                <a:path w="1123314" h="1089660">
                  <a:moveTo>
                    <a:pt x="941578" y="0"/>
                  </a:moveTo>
                  <a:lnTo>
                    <a:pt x="181610" y="0"/>
                  </a:lnTo>
                  <a:lnTo>
                    <a:pt x="133320" y="6485"/>
                  </a:lnTo>
                  <a:lnTo>
                    <a:pt x="89934" y="24788"/>
                  </a:lnTo>
                  <a:lnTo>
                    <a:pt x="53181" y="53181"/>
                  </a:lnTo>
                  <a:lnTo>
                    <a:pt x="24788" y="89934"/>
                  </a:lnTo>
                  <a:lnTo>
                    <a:pt x="6485" y="133320"/>
                  </a:lnTo>
                  <a:lnTo>
                    <a:pt x="0" y="181610"/>
                  </a:lnTo>
                  <a:lnTo>
                    <a:pt x="0" y="908050"/>
                  </a:lnTo>
                  <a:lnTo>
                    <a:pt x="6485" y="956339"/>
                  </a:lnTo>
                  <a:lnTo>
                    <a:pt x="24788" y="999725"/>
                  </a:lnTo>
                  <a:lnTo>
                    <a:pt x="53181" y="1036478"/>
                  </a:lnTo>
                  <a:lnTo>
                    <a:pt x="89934" y="1064871"/>
                  </a:lnTo>
                  <a:lnTo>
                    <a:pt x="133320" y="1083174"/>
                  </a:lnTo>
                  <a:lnTo>
                    <a:pt x="181610" y="1089660"/>
                  </a:lnTo>
                  <a:lnTo>
                    <a:pt x="941578" y="1089660"/>
                  </a:lnTo>
                  <a:lnTo>
                    <a:pt x="989867" y="1083174"/>
                  </a:lnTo>
                  <a:lnTo>
                    <a:pt x="1033253" y="1064871"/>
                  </a:lnTo>
                  <a:lnTo>
                    <a:pt x="1070006" y="1036478"/>
                  </a:lnTo>
                  <a:lnTo>
                    <a:pt x="1098399" y="999725"/>
                  </a:lnTo>
                  <a:lnTo>
                    <a:pt x="1116702" y="956339"/>
                  </a:lnTo>
                  <a:lnTo>
                    <a:pt x="1123188" y="908050"/>
                  </a:lnTo>
                  <a:lnTo>
                    <a:pt x="1123188" y="181610"/>
                  </a:lnTo>
                  <a:lnTo>
                    <a:pt x="1116702" y="133320"/>
                  </a:lnTo>
                  <a:lnTo>
                    <a:pt x="1098399" y="89934"/>
                  </a:lnTo>
                  <a:lnTo>
                    <a:pt x="1070006" y="53181"/>
                  </a:lnTo>
                  <a:lnTo>
                    <a:pt x="1033253" y="24788"/>
                  </a:lnTo>
                  <a:lnTo>
                    <a:pt x="989867" y="6485"/>
                  </a:lnTo>
                  <a:lnTo>
                    <a:pt x="941578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42103" y="1586484"/>
              <a:ext cx="1123315" cy="1089660"/>
            </a:xfrm>
            <a:custGeom>
              <a:avLst/>
              <a:gdLst/>
              <a:ahLst/>
              <a:cxnLst/>
              <a:rect l="l" t="t" r="r" b="b"/>
              <a:pathLst>
                <a:path w="1123314" h="1089660">
                  <a:moveTo>
                    <a:pt x="0" y="181610"/>
                  </a:moveTo>
                  <a:lnTo>
                    <a:pt x="6485" y="133320"/>
                  </a:lnTo>
                  <a:lnTo>
                    <a:pt x="24788" y="89934"/>
                  </a:lnTo>
                  <a:lnTo>
                    <a:pt x="53181" y="53181"/>
                  </a:lnTo>
                  <a:lnTo>
                    <a:pt x="89934" y="24788"/>
                  </a:lnTo>
                  <a:lnTo>
                    <a:pt x="133320" y="6485"/>
                  </a:lnTo>
                  <a:lnTo>
                    <a:pt x="181610" y="0"/>
                  </a:lnTo>
                  <a:lnTo>
                    <a:pt x="941578" y="0"/>
                  </a:lnTo>
                  <a:lnTo>
                    <a:pt x="989867" y="6485"/>
                  </a:lnTo>
                  <a:lnTo>
                    <a:pt x="1033253" y="24788"/>
                  </a:lnTo>
                  <a:lnTo>
                    <a:pt x="1070006" y="53181"/>
                  </a:lnTo>
                  <a:lnTo>
                    <a:pt x="1098399" y="89934"/>
                  </a:lnTo>
                  <a:lnTo>
                    <a:pt x="1116702" y="133320"/>
                  </a:lnTo>
                  <a:lnTo>
                    <a:pt x="1123188" y="181610"/>
                  </a:lnTo>
                  <a:lnTo>
                    <a:pt x="1123188" y="908050"/>
                  </a:lnTo>
                  <a:lnTo>
                    <a:pt x="1116702" y="956339"/>
                  </a:lnTo>
                  <a:lnTo>
                    <a:pt x="1098399" y="999725"/>
                  </a:lnTo>
                  <a:lnTo>
                    <a:pt x="1070006" y="1036478"/>
                  </a:lnTo>
                  <a:lnTo>
                    <a:pt x="1033253" y="1064871"/>
                  </a:lnTo>
                  <a:lnTo>
                    <a:pt x="989867" y="1083174"/>
                  </a:lnTo>
                  <a:lnTo>
                    <a:pt x="941578" y="1089660"/>
                  </a:lnTo>
                  <a:lnTo>
                    <a:pt x="181610" y="1089660"/>
                  </a:lnTo>
                  <a:lnTo>
                    <a:pt x="133320" y="1083174"/>
                  </a:lnTo>
                  <a:lnTo>
                    <a:pt x="89934" y="1064871"/>
                  </a:lnTo>
                  <a:lnTo>
                    <a:pt x="53181" y="1036478"/>
                  </a:lnTo>
                  <a:lnTo>
                    <a:pt x="24788" y="999725"/>
                  </a:lnTo>
                  <a:lnTo>
                    <a:pt x="6485" y="956339"/>
                  </a:lnTo>
                  <a:lnTo>
                    <a:pt x="0" y="908050"/>
                  </a:lnTo>
                  <a:lnTo>
                    <a:pt x="0" y="18161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95594" y="1066927"/>
            <a:ext cx="6324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Shuffling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7502" y="1100454"/>
            <a:ext cx="5137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sz="1300" b="1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3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866631" y="1610867"/>
            <a:ext cx="1219200" cy="1146175"/>
            <a:chOff x="8866631" y="1610867"/>
            <a:chExt cx="1219200" cy="1146175"/>
          </a:xfrm>
        </p:grpSpPr>
        <p:sp>
          <p:nvSpPr>
            <p:cNvPr id="29" name="object 29"/>
            <p:cNvSpPr/>
            <p:nvPr/>
          </p:nvSpPr>
          <p:spPr>
            <a:xfrm>
              <a:off x="8872727" y="1616963"/>
              <a:ext cx="1207135" cy="1134110"/>
            </a:xfrm>
            <a:custGeom>
              <a:avLst/>
              <a:gdLst/>
              <a:ahLst/>
              <a:cxnLst/>
              <a:rect l="l" t="t" r="r" b="b"/>
              <a:pathLst>
                <a:path w="1207134" h="1134110">
                  <a:moveTo>
                    <a:pt x="1018031" y="0"/>
                  </a:moveTo>
                  <a:lnTo>
                    <a:pt x="188975" y="0"/>
                  </a:lnTo>
                  <a:lnTo>
                    <a:pt x="138729" y="6748"/>
                  </a:lnTo>
                  <a:lnTo>
                    <a:pt x="93584" y="25795"/>
                  </a:lnTo>
                  <a:lnTo>
                    <a:pt x="55340" y="55340"/>
                  </a:lnTo>
                  <a:lnTo>
                    <a:pt x="25795" y="93584"/>
                  </a:lnTo>
                  <a:lnTo>
                    <a:pt x="6748" y="138729"/>
                  </a:lnTo>
                  <a:lnTo>
                    <a:pt x="0" y="188975"/>
                  </a:lnTo>
                  <a:lnTo>
                    <a:pt x="0" y="944880"/>
                  </a:lnTo>
                  <a:lnTo>
                    <a:pt x="6748" y="995126"/>
                  </a:lnTo>
                  <a:lnTo>
                    <a:pt x="25795" y="1040271"/>
                  </a:lnTo>
                  <a:lnTo>
                    <a:pt x="55340" y="1078515"/>
                  </a:lnTo>
                  <a:lnTo>
                    <a:pt x="93584" y="1108060"/>
                  </a:lnTo>
                  <a:lnTo>
                    <a:pt x="138729" y="1127107"/>
                  </a:lnTo>
                  <a:lnTo>
                    <a:pt x="188975" y="1133856"/>
                  </a:lnTo>
                  <a:lnTo>
                    <a:pt x="1018031" y="1133856"/>
                  </a:lnTo>
                  <a:lnTo>
                    <a:pt x="1068278" y="1127107"/>
                  </a:lnTo>
                  <a:lnTo>
                    <a:pt x="1113423" y="1108060"/>
                  </a:lnTo>
                  <a:lnTo>
                    <a:pt x="1151667" y="1078515"/>
                  </a:lnTo>
                  <a:lnTo>
                    <a:pt x="1181212" y="1040271"/>
                  </a:lnTo>
                  <a:lnTo>
                    <a:pt x="1200259" y="995126"/>
                  </a:lnTo>
                  <a:lnTo>
                    <a:pt x="1207007" y="944880"/>
                  </a:lnTo>
                  <a:lnTo>
                    <a:pt x="1207007" y="188975"/>
                  </a:lnTo>
                  <a:lnTo>
                    <a:pt x="1200259" y="138729"/>
                  </a:lnTo>
                  <a:lnTo>
                    <a:pt x="1181212" y="93584"/>
                  </a:lnTo>
                  <a:lnTo>
                    <a:pt x="1151667" y="55340"/>
                  </a:lnTo>
                  <a:lnTo>
                    <a:pt x="1113423" y="25795"/>
                  </a:lnTo>
                  <a:lnTo>
                    <a:pt x="1068278" y="6748"/>
                  </a:lnTo>
                  <a:lnTo>
                    <a:pt x="101803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72727" y="1616963"/>
              <a:ext cx="1207135" cy="1134110"/>
            </a:xfrm>
            <a:custGeom>
              <a:avLst/>
              <a:gdLst/>
              <a:ahLst/>
              <a:cxnLst/>
              <a:rect l="l" t="t" r="r" b="b"/>
              <a:pathLst>
                <a:path w="1207134" h="1134110">
                  <a:moveTo>
                    <a:pt x="0" y="188975"/>
                  </a:moveTo>
                  <a:lnTo>
                    <a:pt x="6748" y="138729"/>
                  </a:lnTo>
                  <a:lnTo>
                    <a:pt x="25795" y="93584"/>
                  </a:lnTo>
                  <a:lnTo>
                    <a:pt x="55340" y="55340"/>
                  </a:lnTo>
                  <a:lnTo>
                    <a:pt x="93584" y="25795"/>
                  </a:lnTo>
                  <a:lnTo>
                    <a:pt x="138729" y="6748"/>
                  </a:lnTo>
                  <a:lnTo>
                    <a:pt x="188975" y="0"/>
                  </a:lnTo>
                  <a:lnTo>
                    <a:pt x="1018031" y="0"/>
                  </a:lnTo>
                  <a:lnTo>
                    <a:pt x="1068278" y="6748"/>
                  </a:lnTo>
                  <a:lnTo>
                    <a:pt x="1113423" y="25795"/>
                  </a:lnTo>
                  <a:lnTo>
                    <a:pt x="1151667" y="55340"/>
                  </a:lnTo>
                  <a:lnTo>
                    <a:pt x="1181212" y="93584"/>
                  </a:lnTo>
                  <a:lnTo>
                    <a:pt x="1200259" y="138729"/>
                  </a:lnTo>
                  <a:lnTo>
                    <a:pt x="1207007" y="188975"/>
                  </a:lnTo>
                  <a:lnTo>
                    <a:pt x="1207007" y="944880"/>
                  </a:lnTo>
                  <a:lnTo>
                    <a:pt x="1200259" y="995126"/>
                  </a:lnTo>
                  <a:lnTo>
                    <a:pt x="1181212" y="1040271"/>
                  </a:lnTo>
                  <a:lnTo>
                    <a:pt x="1151667" y="1078515"/>
                  </a:lnTo>
                  <a:lnTo>
                    <a:pt x="1113423" y="1108060"/>
                  </a:lnTo>
                  <a:lnTo>
                    <a:pt x="1068278" y="1127107"/>
                  </a:lnTo>
                  <a:lnTo>
                    <a:pt x="1018031" y="1133856"/>
                  </a:lnTo>
                  <a:lnTo>
                    <a:pt x="188975" y="1133856"/>
                  </a:lnTo>
                  <a:lnTo>
                    <a:pt x="138729" y="1127107"/>
                  </a:lnTo>
                  <a:lnTo>
                    <a:pt x="93584" y="1108060"/>
                  </a:lnTo>
                  <a:lnTo>
                    <a:pt x="55340" y="1078515"/>
                  </a:lnTo>
                  <a:lnTo>
                    <a:pt x="25795" y="1040271"/>
                  </a:lnTo>
                  <a:lnTo>
                    <a:pt x="6748" y="995126"/>
                  </a:lnTo>
                  <a:lnTo>
                    <a:pt x="0" y="94488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007220" y="1763979"/>
            <a:ext cx="74168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Apple,2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Apple,3 </a:t>
            </a:r>
            <a:r>
              <a:rPr sz="1300" dirty="0">
                <a:latin typeface="Calibri"/>
                <a:cs typeface="Calibri"/>
              </a:rPr>
              <a:t> Bananna,1  Bananna,2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29116" y="3592067"/>
            <a:ext cx="1219200" cy="962025"/>
            <a:chOff x="8929116" y="3592067"/>
            <a:chExt cx="1219200" cy="962025"/>
          </a:xfrm>
        </p:grpSpPr>
        <p:sp>
          <p:nvSpPr>
            <p:cNvPr id="33" name="object 33"/>
            <p:cNvSpPr/>
            <p:nvPr/>
          </p:nvSpPr>
          <p:spPr>
            <a:xfrm>
              <a:off x="8935212" y="3598163"/>
              <a:ext cx="1207135" cy="949960"/>
            </a:xfrm>
            <a:custGeom>
              <a:avLst/>
              <a:gdLst/>
              <a:ahLst/>
              <a:cxnLst/>
              <a:rect l="l" t="t" r="r" b="b"/>
              <a:pathLst>
                <a:path w="1207134" h="949960">
                  <a:moveTo>
                    <a:pt x="1048766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2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2" y="949452"/>
                  </a:lnTo>
                  <a:lnTo>
                    <a:pt x="1048766" y="949452"/>
                  </a:lnTo>
                  <a:lnTo>
                    <a:pt x="1098775" y="941382"/>
                  </a:lnTo>
                  <a:lnTo>
                    <a:pt x="1142213" y="918915"/>
                  </a:lnTo>
                  <a:lnTo>
                    <a:pt x="1176471" y="884657"/>
                  </a:lnTo>
                  <a:lnTo>
                    <a:pt x="1198938" y="841219"/>
                  </a:lnTo>
                  <a:lnTo>
                    <a:pt x="1207008" y="791210"/>
                  </a:lnTo>
                  <a:lnTo>
                    <a:pt x="1207008" y="158242"/>
                  </a:lnTo>
                  <a:lnTo>
                    <a:pt x="1198938" y="108232"/>
                  </a:lnTo>
                  <a:lnTo>
                    <a:pt x="1176471" y="64794"/>
                  </a:lnTo>
                  <a:lnTo>
                    <a:pt x="1142213" y="30536"/>
                  </a:lnTo>
                  <a:lnTo>
                    <a:pt x="1098775" y="8069"/>
                  </a:lnTo>
                  <a:lnTo>
                    <a:pt x="1048766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35212" y="3598163"/>
              <a:ext cx="1207135" cy="949960"/>
            </a:xfrm>
            <a:custGeom>
              <a:avLst/>
              <a:gdLst/>
              <a:ahLst/>
              <a:cxnLst/>
              <a:rect l="l" t="t" r="r" b="b"/>
              <a:pathLst>
                <a:path w="1207134" h="949960">
                  <a:moveTo>
                    <a:pt x="0" y="158242"/>
                  </a:moveTo>
                  <a:lnTo>
                    <a:pt x="8069" y="108232"/>
                  </a:lnTo>
                  <a:lnTo>
                    <a:pt x="30536" y="64794"/>
                  </a:lnTo>
                  <a:lnTo>
                    <a:pt x="64794" y="30536"/>
                  </a:lnTo>
                  <a:lnTo>
                    <a:pt x="108232" y="8069"/>
                  </a:lnTo>
                  <a:lnTo>
                    <a:pt x="158242" y="0"/>
                  </a:lnTo>
                  <a:lnTo>
                    <a:pt x="1048766" y="0"/>
                  </a:lnTo>
                  <a:lnTo>
                    <a:pt x="1098775" y="8069"/>
                  </a:lnTo>
                  <a:lnTo>
                    <a:pt x="1142213" y="30536"/>
                  </a:lnTo>
                  <a:lnTo>
                    <a:pt x="1176471" y="64794"/>
                  </a:lnTo>
                  <a:lnTo>
                    <a:pt x="1198938" y="108232"/>
                  </a:lnTo>
                  <a:lnTo>
                    <a:pt x="1207008" y="158242"/>
                  </a:lnTo>
                  <a:lnTo>
                    <a:pt x="1207008" y="791210"/>
                  </a:lnTo>
                  <a:lnTo>
                    <a:pt x="1198938" y="841219"/>
                  </a:lnTo>
                  <a:lnTo>
                    <a:pt x="1176471" y="884657"/>
                  </a:lnTo>
                  <a:lnTo>
                    <a:pt x="1142213" y="918915"/>
                  </a:lnTo>
                  <a:lnTo>
                    <a:pt x="1098775" y="941382"/>
                  </a:lnTo>
                  <a:lnTo>
                    <a:pt x="1048766" y="949452"/>
                  </a:lnTo>
                  <a:lnTo>
                    <a:pt x="158242" y="949452"/>
                  </a:lnTo>
                  <a:lnTo>
                    <a:pt x="108232" y="941382"/>
                  </a:lnTo>
                  <a:lnTo>
                    <a:pt x="64794" y="918915"/>
                  </a:lnTo>
                  <a:lnTo>
                    <a:pt x="30536" y="884657"/>
                  </a:lnTo>
                  <a:lnTo>
                    <a:pt x="8069" y="841219"/>
                  </a:lnTo>
                  <a:lnTo>
                    <a:pt x="0" y="791210"/>
                  </a:lnTo>
                  <a:lnTo>
                    <a:pt x="0" y="15824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061450" y="3156367"/>
            <a:ext cx="638810" cy="131572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125"/>
              </a:spcBef>
            </a:pPr>
            <a:r>
              <a:rPr sz="1800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5"/>
              </a:spcBef>
            </a:pPr>
            <a:r>
              <a:rPr sz="1300" spc="-5" dirty="0">
                <a:latin typeface="Calibri"/>
                <a:cs typeface="Calibri"/>
              </a:rPr>
              <a:t>Grapes,1 </a:t>
            </a:r>
            <a:r>
              <a:rPr sz="1300" spc="-28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Grapes,2 </a:t>
            </a:r>
            <a:r>
              <a:rPr sz="1300" spc="-28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e,2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083295" y="2028444"/>
            <a:ext cx="605155" cy="349250"/>
            <a:chOff x="8083295" y="2028444"/>
            <a:chExt cx="605155" cy="349250"/>
          </a:xfrm>
        </p:grpSpPr>
        <p:sp>
          <p:nvSpPr>
            <p:cNvPr id="37" name="object 37"/>
            <p:cNvSpPr/>
            <p:nvPr/>
          </p:nvSpPr>
          <p:spPr>
            <a:xfrm>
              <a:off x="8089391" y="2034540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90" h="337185">
                  <a:moveTo>
                    <a:pt x="424433" y="0"/>
                  </a:moveTo>
                  <a:lnTo>
                    <a:pt x="424433" y="84200"/>
                  </a:lnTo>
                  <a:lnTo>
                    <a:pt x="0" y="84200"/>
                  </a:lnTo>
                  <a:lnTo>
                    <a:pt x="0" y="252602"/>
                  </a:lnTo>
                  <a:lnTo>
                    <a:pt x="424433" y="252602"/>
                  </a:lnTo>
                  <a:lnTo>
                    <a:pt x="424433" y="336804"/>
                  </a:lnTo>
                  <a:lnTo>
                    <a:pt x="592835" y="168401"/>
                  </a:lnTo>
                  <a:lnTo>
                    <a:pt x="4244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89391" y="2034540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90" h="337185">
                  <a:moveTo>
                    <a:pt x="0" y="84200"/>
                  </a:moveTo>
                  <a:lnTo>
                    <a:pt x="424433" y="84200"/>
                  </a:lnTo>
                  <a:lnTo>
                    <a:pt x="424433" y="0"/>
                  </a:lnTo>
                  <a:lnTo>
                    <a:pt x="592835" y="168401"/>
                  </a:lnTo>
                  <a:lnTo>
                    <a:pt x="424433" y="336804"/>
                  </a:lnTo>
                  <a:lnTo>
                    <a:pt x="424433" y="252602"/>
                  </a:lnTo>
                  <a:lnTo>
                    <a:pt x="0" y="252602"/>
                  </a:lnTo>
                  <a:lnTo>
                    <a:pt x="0" y="84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121395" y="3995928"/>
            <a:ext cx="605155" cy="349250"/>
            <a:chOff x="8121395" y="3995928"/>
            <a:chExt cx="605155" cy="349250"/>
          </a:xfrm>
        </p:grpSpPr>
        <p:sp>
          <p:nvSpPr>
            <p:cNvPr id="40" name="object 40"/>
            <p:cNvSpPr/>
            <p:nvPr/>
          </p:nvSpPr>
          <p:spPr>
            <a:xfrm>
              <a:off x="8127491" y="4002024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90" h="337185">
                  <a:moveTo>
                    <a:pt x="424433" y="0"/>
                  </a:moveTo>
                  <a:lnTo>
                    <a:pt x="424433" y="84200"/>
                  </a:lnTo>
                  <a:lnTo>
                    <a:pt x="0" y="84200"/>
                  </a:lnTo>
                  <a:lnTo>
                    <a:pt x="0" y="252602"/>
                  </a:lnTo>
                  <a:lnTo>
                    <a:pt x="424433" y="252602"/>
                  </a:lnTo>
                  <a:lnTo>
                    <a:pt x="424433" y="336803"/>
                  </a:lnTo>
                  <a:lnTo>
                    <a:pt x="592835" y="168401"/>
                  </a:lnTo>
                  <a:lnTo>
                    <a:pt x="4244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7491" y="4002024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90" h="337185">
                  <a:moveTo>
                    <a:pt x="0" y="84200"/>
                  </a:moveTo>
                  <a:lnTo>
                    <a:pt x="424433" y="84200"/>
                  </a:lnTo>
                  <a:lnTo>
                    <a:pt x="424433" y="0"/>
                  </a:lnTo>
                  <a:lnTo>
                    <a:pt x="592835" y="168401"/>
                  </a:lnTo>
                  <a:lnTo>
                    <a:pt x="424433" y="336803"/>
                  </a:lnTo>
                  <a:lnTo>
                    <a:pt x="424433" y="252602"/>
                  </a:lnTo>
                  <a:lnTo>
                    <a:pt x="0" y="252602"/>
                  </a:lnTo>
                  <a:lnTo>
                    <a:pt x="0" y="84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374883" y="1108329"/>
            <a:ext cx="584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3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duc</a:t>
            </a:r>
            <a:r>
              <a:rPr sz="13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0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003280" y="2546604"/>
            <a:ext cx="1108075" cy="917575"/>
            <a:chOff x="11003280" y="2546604"/>
            <a:chExt cx="1108075" cy="917575"/>
          </a:xfrm>
        </p:grpSpPr>
        <p:sp>
          <p:nvSpPr>
            <p:cNvPr id="44" name="object 44"/>
            <p:cNvSpPr/>
            <p:nvPr/>
          </p:nvSpPr>
          <p:spPr>
            <a:xfrm>
              <a:off x="11009376" y="2552700"/>
              <a:ext cx="1096010" cy="905510"/>
            </a:xfrm>
            <a:custGeom>
              <a:avLst/>
              <a:gdLst/>
              <a:ahLst/>
              <a:cxnLst/>
              <a:rect l="l" t="t" r="r" b="b"/>
              <a:pathLst>
                <a:path w="1096009" h="905510">
                  <a:moveTo>
                    <a:pt x="944879" y="0"/>
                  </a:moveTo>
                  <a:lnTo>
                    <a:pt x="150875" y="0"/>
                  </a:lnTo>
                  <a:lnTo>
                    <a:pt x="103193" y="7693"/>
                  </a:lnTo>
                  <a:lnTo>
                    <a:pt x="61776" y="29114"/>
                  </a:lnTo>
                  <a:lnTo>
                    <a:pt x="29114" y="61776"/>
                  </a:lnTo>
                  <a:lnTo>
                    <a:pt x="7693" y="103193"/>
                  </a:lnTo>
                  <a:lnTo>
                    <a:pt x="0" y="150875"/>
                  </a:lnTo>
                  <a:lnTo>
                    <a:pt x="0" y="754379"/>
                  </a:lnTo>
                  <a:lnTo>
                    <a:pt x="7693" y="802062"/>
                  </a:lnTo>
                  <a:lnTo>
                    <a:pt x="29114" y="843479"/>
                  </a:lnTo>
                  <a:lnTo>
                    <a:pt x="61776" y="876141"/>
                  </a:lnTo>
                  <a:lnTo>
                    <a:pt x="103193" y="897562"/>
                  </a:lnTo>
                  <a:lnTo>
                    <a:pt x="150875" y="905255"/>
                  </a:lnTo>
                  <a:lnTo>
                    <a:pt x="944879" y="905255"/>
                  </a:lnTo>
                  <a:lnTo>
                    <a:pt x="992562" y="897562"/>
                  </a:lnTo>
                  <a:lnTo>
                    <a:pt x="1033979" y="876141"/>
                  </a:lnTo>
                  <a:lnTo>
                    <a:pt x="1066641" y="843479"/>
                  </a:lnTo>
                  <a:lnTo>
                    <a:pt x="1088062" y="802062"/>
                  </a:lnTo>
                  <a:lnTo>
                    <a:pt x="1095755" y="754379"/>
                  </a:lnTo>
                  <a:lnTo>
                    <a:pt x="1095755" y="150875"/>
                  </a:lnTo>
                  <a:lnTo>
                    <a:pt x="1088062" y="103193"/>
                  </a:lnTo>
                  <a:lnTo>
                    <a:pt x="1066641" y="61776"/>
                  </a:lnTo>
                  <a:lnTo>
                    <a:pt x="1033979" y="29114"/>
                  </a:lnTo>
                  <a:lnTo>
                    <a:pt x="992562" y="7693"/>
                  </a:lnTo>
                  <a:lnTo>
                    <a:pt x="944879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09376" y="2552700"/>
              <a:ext cx="1096010" cy="905510"/>
            </a:xfrm>
            <a:custGeom>
              <a:avLst/>
              <a:gdLst/>
              <a:ahLst/>
              <a:cxnLst/>
              <a:rect l="l" t="t" r="r" b="b"/>
              <a:pathLst>
                <a:path w="1096009" h="905510">
                  <a:moveTo>
                    <a:pt x="0" y="150875"/>
                  </a:moveTo>
                  <a:lnTo>
                    <a:pt x="7693" y="103193"/>
                  </a:lnTo>
                  <a:lnTo>
                    <a:pt x="29114" y="61776"/>
                  </a:lnTo>
                  <a:lnTo>
                    <a:pt x="61776" y="29114"/>
                  </a:lnTo>
                  <a:lnTo>
                    <a:pt x="103193" y="7693"/>
                  </a:lnTo>
                  <a:lnTo>
                    <a:pt x="150875" y="0"/>
                  </a:lnTo>
                  <a:lnTo>
                    <a:pt x="944879" y="0"/>
                  </a:lnTo>
                  <a:lnTo>
                    <a:pt x="992562" y="7693"/>
                  </a:lnTo>
                  <a:lnTo>
                    <a:pt x="1033979" y="29114"/>
                  </a:lnTo>
                  <a:lnTo>
                    <a:pt x="1066641" y="61776"/>
                  </a:lnTo>
                  <a:lnTo>
                    <a:pt x="1088062" y="103193"/>
                  </a:lnTo>
                  <a:lnTo>
                    <a:pt x="1095755" y="150875"/>
                  </a:lnTo>
                  <a:lnTo>
                    <a:pt x="1095755" y="754379"/>
                  </a:lnTo>
                  <a:lnTo>
                    <a:pt x="1088062" y="802062"/>
                  </a:lnTo>
                  <a:lnTo>
                    <a:pt x="1066641" y="843479"/>
                  </a:lnTo>
                  <a:lnTo>
                    <a:pt x="1033979" y="876141"/>
                  </a:lnTo>
                  <a:lnTo>
                    <a:pt x="992562" y="897562"/>
                  </a:lnTo>
                  <a:lnTo>
                    <a:pt x="944879" y="905255"/>
                  </a:lnTo>
                  <a:lnTo>
                    <a:pt x="150875" y="905255"/>
                  </a:lnTo>
                  <a:lnTo>
                    <a:pt x="103193" y="897562"/>
                  </a:lnTo>
                  <a:lnTo>
                    <a:pt x="61776" y="876141"/>
                  </a:lnTo>
                  <a:lnTo>
                    <a:pt x="29114" y="843479"/>
                  </a:lnTo>
                  <a:lnTo>
                    <a:pt x="7693" y="802062"/>
                  </a:lnTo>
                  <a:lnTo>
                    <a:pt x="0" y="754379"/>
                  </a:lnTo>
                  <a:lnTo>
                    <a:pt x="0" y="1508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133581" y="2085463"/>
            <a:ext cx="739140" cy="131889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latin typeface="Calibri"/>
                <a:cs typeface="Calibri"/>
              </a:rPr>
              <a:t>D1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300" spc="-5" dirty="0">
                <a:latin typeface="Calibri"/>
                <a:cs typeface="Calibri"/>
              </a:rPr>
              <a:t>Apple,5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Bananna,3  Grapes,3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Orange,5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245217" y="2169160"/>
            <a:ext cx="661035" cy="454025"/>
            <a:chOff x="10245217" y="2169160"/>
            <a:chExt cx="661035" cy="454025"/>
          </a:xfrm>
        </p:grpSpPr>
        <p:sp>
          <p:nvSpPr>
            <p:cNvPr id="48" name="object 48"/>
            <p:cNvSpPr/>
            <p:nvPr/>
          </p:nvSpPr>
          <p:spPr>
            <a:xfrm>
              <a:off x="10251567" y="2175510"/>
              <a:ext cx="648335" cy="441325"/>
            </a:xfrm>
            <a:custGeom>
              <a:avLst/>
              <a:gdLst/>
              <a:ahLst/>
              <a:cxnLst/>
              <a:rect l="l" t="t" r="r" b="b"/>
              <a:pathLst>
                <a:path w="648334" h="441325">
                  <a:moveTo>
                    <a:pt x="70357" y="0"/>
                  </a:moveTo>
                  <a:lnTo>
                    <a:pt x="0" y="153415"/>
                  </a:lnTo>
                  <a:lnTo>
                    <a:pt x="459485" y="364236"/>
                  </a:lnTo>
                  <a:lnTo>
                    <a:pt x="424179" y="441070"/>
                  </a:lnTo>
                  <a:lnTo>
                    <a:pt x="648207" y="358013"/>
                  </a:lnTo>
                  <a:lnTo>
                    <a:pt x="565150" y="133985"/>
                  </a:lnTo>
                  <a:lnTo>
                    <a:pt x="529843" y="210819"/>
                  </a:lnTo>
                  <a:lnTo>
                    <a:pt x="703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251567" y="2175510"/>
              <a:ext cx="648335" cy="441325"/>
            </a:xfrm>
            <a:custGeom>
              <a:avLst/>
              <a:gdLst/>
              <a:ahLst/>
              <a:cxnLst/>
              <a:rect l="l" t="t" r="r" b="b"/>
              <a:pathLst>
                <a:path w="648334" h="441325">
                  <a:moveTo>
                    <a:pt x="70357" y="0"/>
                  </a:moveTo>
                  <a:lnTo>
                    <a:pt x="529843" y="210819"/>
                  </a:lnTo>
                  <a:lnTo>
                    <a:pt x="565150" y="133985"/>
                  </a:lnTo>
                  <a:lnTo>
                    <a:pt x="648207" y="358013"/>
                  </a:lnTo>
                  <a:lnTo>
                    <a:pt x="424179" y="441070"/>
                  </a:lnTo>
                  <a:lnTo>
                    <a:pt x="459485" y="364236"/>
                  </a:lnTo>
                  <a:lnTo>
                    <a:pt x="0" y="153415"/>
                  </a:lnTo>
                  <a:lnTo>
                    <a:pt x="70357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0378947" y="3600958"/>
            <a:ext cx="625475" cy="555625"/>
            <a:chOff x="10378947" y="3600958"/>
            <a:chExt cx="625475" cy="555625"/>
          </a:xfrm>
        </p:grpSpPr>
        <p:sp>
          <p:nvSpPr>
            <p:cNvPr id="51" name="object 51"/>
            <p:cNvSpPr/>
            <p:nvPr/>
          </p:nvSpPr>
          <p:spPr>
            <a:xfrm>
              <a:off x="10385297" y="3607308"/>
              <a:ext cx="612775" cy="542925"/>
            </a:xfrm>
            <a:custGeom>
              <a:avLst/>
              <a:gdLst/>
              <a:ahLst/>
              <a:cxnLst/>
              <a:rect l="l" t="t" r="r" b="b"/>
              <a:pathLst>
                <a:path w="612775" h="542925">
                  <a:moveTo>
                    <a:pt x="374776" y="0"/>
                  </a:moveTo>
                  <a:lnTo>
                    <a:pt x="427862" y="65659"/>
                  </a:lnTo>
                  <a:lnTo>
                    <a:pt x="0" y="411480"/>
                  </a:lnTo>
                  <a:lnTo>
                    <a:pt x="106172" y="542798"/>
                  </a:lnTo>
                  <a:lnTo>
                    <a:pt x="534034" y="196977"/>
                  </a:lnTo>
                  <a:lnTo>
                    <a:pt x="587121" y="262636"/>
                  </a:lnTo>
                  <a:lnTo>
                    <a:pt x="612267" y="25146"/>
                  </a:lnTo>
                  <a:lnTo>
                    <a:pt x="3747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85297" y="3607308"/>
              <a:ext cx="612775" cy="542925"/>
            </a:xfrm>
            <a:custGeom>
              <a:avLst/>
              <a:gdLst/>
              <a:ahLst/>
              <a:cxnLst/>
              <a:rect l="l" t="t" r="r" b="b"/>
              <a:pathLst>
                <a:path w="612775" h="542925">
                  <a:moveTo>
                    <a:pt x="0" y="411480"/>
                  </a:moveTo>
                  <a:lnTo>
                    <a:pt x="427862" y="65659"/>
                  </a:lnTo>
                  <a:lnTo>
                    <a:pt x="374776" y="0"/>
                  </a:lnTo>
                  <a:lnTo>
                    <a:pt x="612267" y="25146"/>
                  </a:lnTo>
                  <a:lnTo>
                    <a:pt x="587121" y="262636"/>
                  </a:lnTo>
                  <a:lnTo>
                    <a:pt x="534034" y="196977"/>
                  </a:lnTo>
                  <a:lnTo>
                    <a:pt x="106172" y="542798"/>
                  </a:lnTo>
                  <a:lnTo>
                    <a:pt x="0" y="41148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964304" y="1037920"/>
            <a:ext cx="6934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FF0000"/>
                </a:solidFill>
                <a:latin typeface="Calibri"/>
                <a:cs typeface="Calibri"/>
              </a:rPr>
              <a:t>Combiner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74184" y="1712213"/>
            <a:ext cx="65087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Apple,3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Orange,2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Grapes,2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643373" y="3596385"/>
            <a:ext cx="1119505" cy="1116330"/>
            <a:chOff x="4643373" y="3596385"/>
            <a:chExt cx="1119505" cy="1116330"/>
          </a:xfrm>
        </p:grpSpPr>
        <p:sp>
          <p:nvSpPr>
            <p:cNvPr id="56" name="object 56"/>
            <p:cNvSpPr/>
            <p:nvPr/>
          </p:nvSpPr>
          <p:spPr>
            <a:xfrm>
              <a:off x="4649723" y="3602735"/>
              <a:ext cx="1106805" cy="1103630"/>
            </a:xfrm>
            <a:custGeom>
              <a:avLst/>
              <a:gdLst/>
              <a:ahLst/>
              <a:cxnLst/>
              <a:rect l="l" t="t" r="r" b="b"/>
              <a:pathLst>
                <a:path w="1106804" h="1103629">
                  <a:moveTo>
                    <a:pt x="922527" y="0"/>
                  </a:moveTo>
                  <a:lnTo>
                    <a:pt x="183896" y="0"/>
                  </a:lnTo>
                  <a:lnTo>
                    <a:pt x="134996" y="6566"/>
                  </a:lnTo>
                  <a:lnTo>
                    <a:pt x="91063" y="25098"/>
                  </a:lnTo>
                  <a:lnTo>
                    <a:pt x="53848" y="53848"/>
                  </a:lnTo>
                  <a:lnTo>
                    <a:pt x="25098" y="91063"/>
                  </a:lnTo>
                  <a:lnTo>
                    <a:pt x="6566" y="134996"/>
                  </a:lnTo>
                  <a:lnTo>
                    <a:pt x="0" y="183895"/>
                  </a:lnTo>
                  <a:lnTo>
                    <a:pt x="0" y="919480"/>
                  </a:lnTo>
                  <a:lnTo>
                    <a:pt x="6566" y="968379"/>
                  </a:lnTo>
                  <a:lnTo>
                    <a:pt x="25098" y="1012312"/>
                  </a:lnTo>
                  <a:lnTo>
                    <a:pt x="53847" y="1049528"/>
                  </a:lnTo>
                  <a:lnTo>
                    <a:pt x="91063" y="1078277"/>
                  </a:lnTo>
                  <a:lnTo>
                    <a:pt x="134996" y="1096809"/>
                  </a:lnTo>
                  <a:lnTo>
                    <a:pt x="183896" y="1103376"/>
                  </a:lnTo>
                  <a:lnTo>
                    <a:pt x="922527" y="1103376"/>
                  </a:lnTo>
                  <a:lnTo>
                    <a:pt x="971427" y="1096809"/>
                  </a:lnTo>
                  <a:lnTo>
                    <a:pt x="1015360" y="1078277"/>
                  </a:lnTo>
                  <a:lnTo>
                    <a:pt x="1052576" y="1049527"/>
                  </a:lnTo>
                  <a:lnTo>
                    <a:pt x="1081325" y="1012312"/>
                  </a:lnTo>
                  <a:lnTo>
                    <a:pt x="1099857" y="968379"/>
                  </a:lnTo>
                  <a:lnTo>
                    <a:pt x="1106424" y="919480"/>
                  </a:lnTo>
                  <a:lnTo>
                    <a:pt x="1106424" y="183895"/>
                  </a:lnTo>
                  <a:lnTo>
                    <a:pt x="1099857" y="134996"/>
                  </a:lnTo>
                  <a:lnTo>
                    <a:pt x="1081325" y="91063"/>
                  </a:lnTo>
                  <a:lnTo>
                    <a:pt x="1052576" y="53847"/>
                  </a:lnTo>
                  <a:lnTo>
                    <a:pt x="1015360" y="25098"/>
                  </a:lnTo>
                  <a:lnTo>
                    <a:pt x="971427" y="6566"/>
                  </a:lnTo>
                  <a:lnTo>
                    <a:pt x="92252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49723" y="3602735"/>
              <a:ext cx="1106805" cy="1103630"/>
            </a:xfrm>
            <a:custGeom>
              <a:avLst/>
              <a:gdLst/>
              <a:ahLst/>
              <a:cxnLst/>
              <a:rect l="l" t="t" r="r" b="b"/>
              <a:pathLst>
                <a:path w="1106804" h="1103629">
                  <a:moveTo>
                    <a:pt x="0" y="183895"/>
                  </a:moveTo>
                  <a:lnTo>
                    <a:pt x="6566" y="134996"/>
                  </a:lnTo>
                  <a:lnTo>
                    <a:pt x="25098" y="91063"/>
                  </a:lnTo>
                  <a:lnTo>
                    <a:pt x="53848" y="53848"/>
                  </a:lnTo>
                  <a:lnTo>
                    <a:pt x="91063" y="25098"/>
                  </a:lnTo>
                  <a:lnTo>
                    <a:pt x="134996" y="6566"/>
                  </a:lnTo>
                  <a:lnTo>
                    <a:pt x="183896" y="0"/>
                  </a:lnTo>
                  <a:lnTo>
                    <a:pt x="922527" y="0"/>
                  </a:lnTo>
                  <a:lnTo>
                    <a:pt x="971427" y="6566"/>
                  </a:lnTo>
                  <a:lnTo>
                    <a:pt x="1015360" y="25098"/>
                  </a:lnTo>
                  <a:lnTo>
                    <a:pt x="1052576" y="53847"/>
                  </a:lnTo>
                  <a:lnTo>
                    <a:pt x="1081325" y="91063"/>
                  </a:lnTo>
                  <a:lnTo>
                    <a:pt x="1099857" y="134996"/>
                  </a:lnTo>
                  <a:lnTo>
                    <a:pt x="1106424" y="183895"/>
                  </a:lnTo>
                  <a:lnTo>
                    <a:pt x="1106424" y="919480"/>
                  </a:lnTo>
                  <a:lnTo>
                    <a:pt x="1099857" y="968379"/>
                  </a:lnTo>
                  <a:lnTo>
                    <a:pt x="1081325" y="1012312"/>
                  </a:lnTo>
                  <a:lnTo>
                    <a:pt x="1052576" y="1049527"/>
                  </a:lnTo>
                  <a:lnTo>
                    <a:pt x="1015360" y="1078277"/>
                  </a:lnTo>
                  <a:lnTo>
                    <a:pt x="971427" y="1096809"/>
                  </a:lnTo>
                  <a:lnTo>
                    <a:pt x="922527" y="1103376"/>
                  </a:lnTo>
                  <a:lnTo>
                    <a:pt x="183896" y="1103376"/>
                  </a:lnTo>
                  <a:lnTo>
                    <a:pt x="134996" y="1096809"/>
                  </a:lnTo>
                  <a:lnTo>
                    <a:pt x="91063" y="1078277"/>
                  </a:lnTo>
                  <a:lnTo>
                    <a:pt x="53847" y="1049528"/>
                  </a:lnTo>
                  <a:lnTo>
                    <a:pt x="25098" y="1012312"/>
                  </a:lnTo>
                  <a:lnTo>
                    <a:pt x="6566" y="968379"/>
                  </a:lnTo>
                  <a:lnTo>
                    <a:pt x="0" y="919480"/>
                  </a:lnTo>
                  <a:lnTo>
                    <a:pt x="0" y="18389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83328" y="3736085"/>
            <a:ext cx="65278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Orange,3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Apple,2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Banana,2  </a:t>
            </a:r>
            <a:r>
              <a:rPr sz="1300" spc="-10" dirty="0">
                <a:latin typeface="Calibri"/>
                <a:cs typeface="Calibri"/>
              </a:rPr>
              <a:t>Grapes,1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980688" y="1956816"/>
            <a:ext cx="605155" cy="349250"/>
            <a:chOff x="3980688" y="1956816"/>
            <a:chExt cx="605155" cy="349250"/>
          </a:xfrm>
        </p:grpSpPr>
        <p:sp>
          <p:nvSpPr>
            <p:cNvPr id="60" name="object 60"/>
            <p:cNvSpPr/>
            <p:nvPr/>
          </p:nvSpPr>
          <p:spPr>
            <a:xfrm>
              <a:off x="3986784" y="1962912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89" h="337185">
                  <a:moveTo>
                    <a:pt x="424433" y="0"/>
                  </a:moveTo>
                  <a:lnTo>
                    <a:pt x="424433" y="84200"/>
                  </a:lnTo>
                  <a:lnTo>
                    <a:pt x="0" y="84200"/>
                  </a:lnTo>
                  <a:lnTo>
                    <a:pt x="0" y="252602"/>
                  </a:lnTo>
                  <a:lnTo>
                    <a:pt x="424433" y="252602"/>
                  </a:lnTo>
                  <a:lnTo>
                    <a:pt x="424433" y="336803"/>
                  </a:lnTo>
                  <a:lnTo>
                    <a:pt x="592836" y="168401"/>
                  </a:lnTo>
                  <a:lnTo>
                    <a:pt x="4244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86784" y="1962912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89" h="337185">
                  <a:moveTo>
                    <a:pt x="0" y="84200"/>
                  </a:moveTo>
                  <a:lnTo>
                    <a:pt x="424433" y="84200"/>
                  </a:lnTo>
                  <a:lnTo>
                    <a:pt x="424433" y="0"/>
                  </a:lnTo>
                  <a:lnTo>
                    <a:pt x="592836" y="168401"/>
                  </a:lnTo>
                  <a:lnTo>
                    <a:pt x="424433" y="336803"/>
                  </a:lnTo>
                  <a:lnTo>
                    <a:pt x="424433" y="252602"/>
                  </a:lnTo>
                  <a:lnTo>
                    <a:pt x="0" y="252602"/>
                  </a:lnTo>
                  <a:lnTo>
                    <a:pt x="0" y="84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966971" y="3965447"/>
            <a:ext cx="605155" cy="350520"/>
            <a:chOff x="3966971" y="3965447"/>
            <a:chExt cx="605155" cy="350520"/>
          </a:xfrm>
        </p:grpSpPr>
        <p:sp>
          <p:nvSpPr>
            <p:cNvPr id="63" name="object 63"/>
            <p:cNvSpPr/>
            <p:nvPr/>
          </p:nvSpPr>
          <p:spPr>
            <a:xfrm>
              <a:off x="3973067" y="3971543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4">
                  <a:moveTo>
                    <a:pt x="423672" y="0"/>
                  </a:moveTo>
                  <a:lnTo>
                    <a:pt x="423672" y="84581"/>
                  </a:lnTo>
                  <a:lnTo>
                    <a:pt x="0" y="84581"/>
                  </a:lnTo>
                  <a:lnTo>
                    <a:pt x="0" y="253745"/>
                  </a:lnTo>
                  <a:lnTo>
                    <a:pt x="423672" y="253745"/>
                  </a:lnTo>
                  <a:lnTo>
                    <a:pt x="423672" y="338327"/>
                  </a:lnTo>
                  <a:lnTo>
                    <a:pt x="592836" y="169163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73067" y="3971543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4">
                  <a:moveTo>
                    <a:pt x="0" y="84581"/>
                  </a:moveTo>
                  <a:lnTo>
                    <a:pt x="423672" y="84581"/>
                  </a:lnTo>
                  <a:lnTo>
                    <a:pt x="423672" y="0"/>
                  </a:lnTo>
                  <a:lnTo>
                    <a:pt x="592836" y="169163"/>
                  </a:lnTo>
                  <a:lnTo>
                    <a:pt x="423672" y="338327"/>
                  </a:lnTo>
                  <a:lnTo>
                    <a:pt x="423672" y="253745"/>
                  </a:lnTo>
                  <a:lnTo>
                    <a:pt x="0" y="253745"/>
                  </a:lnTo>
                  <a:lnTo>
                    <a:pt x="0" y="845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5356986" y="1797811"/>
            <a:ext cx="2590800" cy="2921000"/>
            <a:chOff x="5356986" y="1797811"/>
            <a:chExt cx="2590800" cy="2921000"/>
          </a:xfrm>
        </p:grpSpPr>
        <p:sp>
          <p:nvSpPr>
            <p:cNvPr id="66" name="object 66"/>
            <p:cNvSpPr/>
            <p:nvPr/>
          </p:nvSpPr>
          <p:spPr>
            <a:xfrm>
              <a:off x="5356987" y="1836673"/>
              <a:ext cx="1419225" cy="2199005"/>
            </a:xfrm>
            <a:custGeom>
              <a:avLst/>
              <a:gdLst/>
              <a:ahLst/>
              <a:cxnLst/>
              <a:rect l="l" t="t" r="r" b="b"/>
              <a:pathLst>
                <a:path w="1419225" h="2199004">
                  <a:moveTo>
                    <a:pt x="1386586" y="555244"/>
                  </a:moveTo>
                  <a:lnTo>
                    <a:pt x="1308481" y="589153"/>
                  </a:lnTo>
                  <a:lnTo>
                    <a:pt x="1330020" y="607288"/>
                  </a:lnTo>
                  <a:lnTo>
                    <a:pt x="6731" y="2185797"/>
                  </a:lnTo>
                  <a:lnTo>
                    <a:pt x="21971" y="2198497"/>
                  </a:lnTo>
                  <a:lnTo>
                    <a:pt x="1345209" y="620052"/>
                  </a:lnTo>
                  <a:lnTo>
                    <a:pt x="1366774" y="638175"/>
                  </a:lnTo>
                  <a:lnTo>
                    <a:pt x="1376476" y="597535"/>
                  </a:lnTo>
                  <a:lnTo>
                    <a:pt x="1386586" y="555244"/>
                  </a:lnTo>
                  <a:close/>
                </a:path>
                <a:path w="1419225" h="2199004">
                  <a:moveTo>
                    <a:pt x="1418844" y="318770"/>
                  </a:moveTo>
                  <a:lnTo>
                    <a:pt x="1413954" y="314833"/>
                  </a:lnTo>
                  <a:lnTo>
                    <a:pt x="1352550" y="265303"/>
                  </a:lnTo>
                  <a:lnTo>
                    <a:pt x="1346530" y="292836"/>
                  </a:lnTo>
                  <a:lnTo>
                    <a:pt x="4318" y="0"/>
                  </a:lnTo>
                  <a:lnTo>
                    <a:pt x="0" y="19304"/>
                  </a:lnTo>
                  <a:lnTo>
                    <a:pt x="1342313" y="312140"/>
                  </a:lnTo>
                  <a:lnTo>
                    <a:pt x="1336294" y="339725"/>
                  </a:lnTo>
                  <a:lnTo>
                    <a:pt x="1418844" y="318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34555" y="3817619"/>
              <a:ext cx="1207135" cy="894715"/>
            </a:xfrm>
            <a:custGeom>
              <a:avLst/>
              <a:gdLst/>
              <a:ahLst/>
              <a:cxnLst/>
              <a:rect l="l" t="t" r="r" b="b"/>
              <a:pathLst>
                <a:path w="1207134" h="894714">
                  <a:moveTo>
                    <a:pt x="1057910" y="0"/>
                  </a:moveTo>
                  <a:lnTo>
                    <a:pt x="149098" y="0"/>
                  </a:lnTo>
                  <a:lnTo>
                    <a:pt x="101990" y="7605"/>
                  </a:lnTo>
                  <a:lnTo>
                    <a:pt x="61063" y="28781"/>
                  </a:lnTo>
                  <a:lnTo>
                    <a:pt x="28781" y="61063"/>
                  </a:lnTo>
                  <a:lnTo>
                    <a:pt x="7605" y="101990"/>
                  </a:lnTo>
                  <a:lnTo>
                    <a:pt x="0" y="149097"/>
                  </a:lnTo>
                  <a:lnTo>
                    <a:pt x="0" y="745489"/>
                  </a:lnTo>
                  <a:lnTo>
                    <a:pt x="7605" y="792597"/>
                  </a:lnTo>
                  <a:lnTo>
                    <a:pt x="28781" y="833524"/>
                  </a:lnTo>
                  <a:lnTo>
                    <a:pt x="61063" y="865806"/>
                  </a:lnTo>
                  <a:lnTo>
                    <a:pt x="101990" y="886982"/>
                  </a:lnTo>
                  <a:lnTo>
                    <a:pt x="149098" y="894587"/>
                  </a:lnTo>
                  <a:lnTo>
                    <a:pt x="1057910" y="894587"/>
                  </a:lnTo>
                  <a:lnTo>
                    <a:pt x="1105017" y="886982"/>
                  </a:lnTo>
                  <a:lnTo>
                    <a:pt x="1145944" y="865806"/>
                  </a:lnTo>
                  <a:lnTo>
                    <a:pt x="1178226" y="833524"/>
                  </a:lnTo>
                  <a:lnTo>
                    <a:pt x="1199402" y="792597"/>
                  </a:lnTo>
                  <a:lnTo>
                    <a:pt x="1207008" y="745489"/>
                  </a:lnTo>
                  <a:lnTo>
                    <a:pt x="1207008" y="149097"/>
                  </a:lnTo>
                  <a:lnTo>
                    <a:pt x="1199402" y="101990"/>
                  </a:lnTo>
                  <a:lnTo>
                    <a:pt x="1178226" y="61063"/>
                  </a:lnTo>
                  <a:lnTo>
                    <a:pt x="1145944" y="28781"/>
                  </a:lnTo>
                  <a:lnTo>
                    <a:pt x="1105017" y="7605"/>
                  </a:lnTo>
                  <a:lnTo>
                    <a:pt x="105791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34555" y="3817619"/>
              <a:ext cx="1207135" cy="894715"/>
            </a:xfrm>
            <a:custGeom>
              <a:avLst/>
              <a:gdLst/>
              <a:ahLst/>
              <a:cxnLst/>
              <a:rect l="l" t="t" r="r" b="b"/>
              <a:pathLst>
                <a:path w="1207134" h="894714">
                  <a:moveTo>
                    <a:pt x="0" y="149097"/>
                  </a:moveTo>
                  <a:lnTo>
                    <a:pt x="7605" y="101990"/>
                  </a:lnTo>
                  <a:lnTo>
                    <a:pt x="28781" y="61063"/>
                  </a:lnTo>
                  <a:lnTo>
                    <a:pt x="61063" y="28781"/>
                  </a:lnTo>
                  <a:lnTo>
                    <a:pt x="101990" y="7605"/>
                  </a:lnTo>
                  <a:lnTo>
                    <a:pt x="149098" y="0"/>
                  </a:lnTo>
                  <a:lnTo>
                    <a:pt x="1057910" y="0"/>
                  </a:lnTo>
                  <a:lnTo>
                    <a:pt x="1105017" y="7605"/>
                  </a:lnTo>
                  <a:lnTo>
                    <a:pt x="1145944" y="28781"/>
                  </a:lnTo>
                  <a:lnTo>
                    <a:pt x="1178226" y="61063"/>
                  </a:lnTo>
                  <a:lnTo>
                    <a:pt x="1199402" y="101990"/>
                  </a:lnTo>
                  <a:lnTo>
                    <a:pt x="1207008" y="149097"/>
                  </a:lnTo>
                  <a:lnTo>
                    <a:pt x="1207008" y="745489"/>
                  </a:lnTo>
                  <a:lnTo>
                    <a:pt x="1199402" y="792597"/>
                  </a:lnTo>
                  <a:lnTo>
                    <a:pt x="1178226" y="833524"/>
                  </a:lnTo>
                  <a:lnTo>
                    <a:pt x="1145944" y="865806"/>
                  </a:lnTo>
                  <a:lnTo>
                    <a:pt x="1105017" y="886982"/>
                  </a:lnTo>
                  <a:lnTo>
                    <a:pt x="1057910" y="894587"/>
                  </a:lnTo>
                  <a:lnTo>
                    <a:pt x="149098" y="894587"/>
                  </a:lnTo>
                  <a:lnTo>
                    <a:pt x="101990" y="886982"/>
                  </a:lnTo>
                  <a:lnTo>
                    <a:pt x="61063" y="865806"/>
                  </a:lnTo>
                  <a:lnTo>
                    <a:pt x="28781" y="833524"/>
                  </a:lnTo>
                  <a:lnTo>
                    <a:pt x="7605" y="792597"/>
                  </a:lnTo>
                  <a:lnTo>
                    <a:pt x="0" y="745489"/>
                  </a:lnTo>
                  <a:lnTo>
                    <a:pt x="0" y="14909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11851" y="2247645"/>
              <a:ext cx="1454785" cy="2327275"/>
            </a:xfrm>
            <a:custGeom>
              <a:avLst/>
              <a:gdLst/>
              <a:ahLst/>
              <a:cxnLst/>
              <a:rect l="l" t="t" r="r" b="b"/>
              <a:pathLst>
                <a:path w="1454784" h="2327275">
                  <a:moveTo>
                    <a:pt x="1443088" y="2299716"/>
                  </a:moveTo>
                  <a:lnTo>
                    <a:pt x="1390396" y="2299716"/>
                  </a:lnTo>
                  <a:lnTo>
                    <a:pt x="1377670" y="2299716"/>
                  </a:lnTo>
                  <a:lnTo>
                    <a:pt x="1375410" y="2326767"/>
                  </a:lnTo>
                  <a:lnTo>
                    <a:pt x="1443088" y="2299716"/>
                  </a:lnTo>
                  <a:close/>
                </a:path>
                <a:path w="1454784" h="2327275">
                  <a:moveTo>
                    <a:pt x="1454023" y="2157095"/>
                  </a:moveTo>
                  <a:lnTo>
                    <a:pt x="1447927" y="2109978"/>
                  </a:lnTo>
                  <a:lnTo>
                    <a:pt x="1443101" y="2072640"/>
                  </a:lnTo>
                  <a:lnTo>
                    <a:pt x="1419733" y="2088362"/>
                  </a:lnTo>
                  <a:lnTo>
                    <a:pt x="16510" y="0"/>
                  </a:lnTo>
                  <a:lnTo>
                    <a:pt x="0" y="11049"/>
                  </a:lnTo>
                  <a:lnTo>
                    <a:pt x="1403248" y="2099449"/>
                  </a:lnTo>
                  <a:lnTo>
                    <a:pt x="1379855" y="2115185"/>
                  </a:lnTo>
                  <a:lnTo>
                    <a:pt x="1454023" y="2157095"/>
                  </a:lnTo>
                  <a:close/>
                </a:path>
                <a:path w="1454784" h="2327275">
                  <a:moveTo>
                    <a:pt x="1454531" y="2295144"/>
                  </a:moveTo>
                  <a:lnTo>
                    <a:pt x="1381760" y="2250821"/>
                  </a:lnTo>
                  <a:lnTo>
                    <a:pt x="1379410" y="2278850"/>
                  </a:lnTo>
                  <a:lnTo>
                    <a:pt x="82169" y="2170430"/>
                  </a:lnTo>
                  <a:lnTo>
                    <a:pt x="80518" y="2190242"/>
                  </a:lnTo>
                  <a:lnTo>
                    <a:pt x="1377759" y="2298662"/>
                  </a:lnTo>
                  <a:lnTo>
                    <a:pt x="1390472" y="2298662"/>
                  </a:lnTo>
                  <a:lnTo>
                    <a:pt x="1445729" y="2298662"/>
                  </a:lnTo>
                  <a:lnTo>
                    <a:pt x="1454531" y="229514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20868" y="2009901"/>
              <a:ext cx="1518920" cy="2192655"/>
            </a:xfrm>
            <a:custGeom>
              <a:avLst/>
              <a:gdLst/>
              <a:ahLst/>
              <a:cxnLst/>
              <a:rect l="l" t="t" r="r" b="b"/>
              <a:pathLst>
                <a:path w="1518920" h="2192654">
                  <a:moveTo>
                    <a:pt x="1445514" y="1991995"/>
                  </a:moveTo>
                  <a:lnTo>
                    <a:pt x="1438910" y="1945386"/>
                  </a:lnTo>
                  <a:lnTo>
                    <a:pt x="1433576" y="1907667"/>
                  </a:lnTo>
                  <a:lnTo>
                    <a:pt x="1410309" y="1923719"/>
                  </a:lnTo>
                  <a:lnTo>
                    <a:pt x="80518" y="0"/>
                  </a:lnTo>
                  <a:lnTo>
                    <a:pt x="64262" y="11176"/>
                  </a:lnTo>
                  <a:lnTo>
                    <a:pt x="1394079" y="1934933"/>
                  </a:lnTo>
                  <a:lnTo>
                    <a:pt x="1370838" y="1950974"/>
                  </a:lnTo>
                  <a:lnTo>
                    <a:pt x="1445514" y="1991995"/>
                  </a:lnTo>
                  <a:close/>
                </a:path>
                <a:path w="1518920" h="2192654">
                  <a:moveTo>
                    <a:pt x="1518793" y="2172970"/>
                  </a:moveTo>
                  <a:lnTo>
                    <a:pt x="1512976" y="2168144"/>
                  </a:lnTo>
                  <a:lnTo>
                    <a:pt x="1453261" y="2118487"/>
                  </a:lnTo>
                  <a:lnTo>
                    <a:pt x="1446822" y="2145944"/>
                  </a:lnTo>
                  <a:lnTo>
                    <a:pt x="4572" y="1807972"/>
                  </a:lnTo>
                  <a:lnTo>
                    <a:pt x="0" y="1827276"/>
                  </a:lnTo>
                  <a:lnTo>
                    <a:pt x="1442288" y="2165248"/>
                  </a:lnTo>
                  <a:lnTo>
                    <a:pt x="1435862" y="2192655"/>
                  </a:lnTo>
                  <a:lnTo>
                    <a:pt x="1518793" y="217297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37886" y="1797811"/>
              <a:ext cx="1337945" cy="2477770"/>
            </a:xfrm>
            <a:custGeom>
              <a:avLst/>
              <a:gdLst/>
              <a:ahLst/>
              <a:cxnLst/>
              <a:rect l="l" t="t" r="r" b="b"/>
              <a:pathLst>
                <a:path w="1337945" h="2477770">
                  <a:moveTo>
                    <a:pt x="1304671" y="165100"/>
                  </a:moveTo>
                  <a:lnTo>
                    <a:pt x="1234948" y="213995"/>
                  </a:lnTo>
                  <a:lnTo>
                    <a:pt x="1262837" y="229057"/>
                  </a:lnTo>
                  <a:lnTo>
                    <a:pt x="49022" y="2471420"/>
                  </a:lnTo>
                  <a:lnTo>
                    <a:pt x="60198" y="2477516"/>
                  </a:lnTo>
                  <a:lnTo>
                    <a:pt x="1273987" y="235077"/>
                  </a:lnTo>
                  <a:lnTo>
                    <a:pt x="1302004" y="250190"/>
                  </a:lnTo>
                  <a:lnTo>
                    <a:pt x="1303007" y="217932"/>
                  </a:lnTo>
                  <a:lnTo>
                    <a:pt x="1304671" y="165100"/>
                  </a:lnTo>
                  <a:close/>
                </a:path>
                <a:path w="1337945" h="2477770">
                  <a:moveTo>
                    <a:pt x="1337437" y="508"/>
                  </a:moveTo>
                  <a:lnTo>
                    <a:pt x="1252220" y="0"/>
                  </a:lnTo>
                  <a:lnTo>
                    <a:pt x="1266228" y="28460"/>
                  </a:lnTo>
                  <a:lnTo>
                    <a:pt x="0" y="651002"/>
                  </a:lnTo>
                  <a:lnTo>
                    <a:pt x="5588" y="662432"/>
                  </a:lnTo>
                  <a:lnTo>
                    <a:pt x="1271803" y="39776"/>
                  </a:lnTo>
                  <a:lnTo>
                    <a:pt x="1285875" y="68326"/>
                  </a:lnTo>
                  <a:lnTo>
                    <a:pt x="1320431" y="22860"/>
                  </a:lnTo>
                  <a:lnTo>
                    <a:pt x="1337437" y="50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89915" y="2935223"/>
            <a:ext cx="1013460" cy="45275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04545" y="2021458"/>
            <a:ext cx="406400" cy="913765"/>
          </a:xfrm>
          <a:custGeom>
            <a:avLst/>
            <a:gdLst/>
            <a:ahLst/>
            <a:cxnLst/>
            <a:rect l="l" t="t" r="r" b="b"/>
            <a:pathLst>
              <a:path w="406400" h="913764">
                <a:moveTo>
                  <a:pt x="0" y="31114"/>
                </a:moveTo>
                <a:lnTo>
                  <a:pt x="0" y="913511"/>
                </a:lnTo>
                <a:lnTo>
                  <a:pt x="12700" y="913511"/>
                </a:lnTo>
                <a:lnTo>
                  <a:pt x="12700" y="43982"/>
                </a:lnTo>
                <a:lnTo>
                  <a:pt x="6311" y="43941"/>
                </a:lnTo>
                <a:lnTo>
                  <a:pt x="12700" y="37591"/>
                </a:lnTo>
                <a:lnTo>
                  <a:pt x="330829" y="37591"/>
                </a:lnTo>
                <a:lnTo>
                  <a:pt x="331606" y="33322"/>
                </a:lnTo>
                <a:lnTo>
                  <a:pt x="0" y="31114"/>
                </a:lnTo>
                <a:close/>
              </a:path>
              <a:path w="406400" h="913764">
                <a:moveTo>
                  <a:pt x="337667" y="0"/>
                </a:moveTo>
                <a:lnTo>
                  <a:pt x="331606" y="33322"/>
                </a:lnTo>
                <a:lnTo>
                  <a:pt x="343382" y="33400"/>
                </a:lnTo>
                <a:lnTo>
                  <a:pt x="343293" y="46100"/>
                </a:lnTo>
                <a:lnTo>
                  <a:pt x="329282" y="46100"/>
                </a:lnTo>
                <a:lnTo>
                  <a:pt x="324015" y="75056"/>
                </a:lnTo>
                <a:lnTo>
                  <a:pt x="405803" y="51180"/>
                </a:lnTo>
                <a:lnTo>
                  <a:pt x="399040" y="46100"/>
                </a:lnTo>
                <a:lnTo>
                  <a:pt x="343293" y="46100"/>
                </a:lnTo>
                <a:lnTo>
                  <a:pt x="398920" y="46011"/>
                </a:lnTo>
                <a:lnTo>
                  <a:pt x="337667" y="0"/>
                </a:lnTo>
                <a:close/>
              </a:path>
              <a:path w="406400" h="913764">
                <a:moveTo>
                  <a:pt x="331606" y="33322"/>
                </a:moveTo>
                <a:lnTo>
                  <a:pt x="329298" y="46011"/>
                </a:lnTo>
                <a:lnTo>
                  <a:pt x="343293" y="46100"/>
                </a:lnTo>
                <a:lnTo>
                  <a:pt x="343382" y="33400"/>
                </a:lnTo>
                <a:lnTo>
                  <a:pt x="331606" y="33322"/>
                </a:lnTo>
                <a:close/>
              </a:path>
              <a:path w="406400" h="913764">
                <a:moveTo>
                  <a:pt x="330829" y="37591"/>
                </a:moveTo>
                <a:lnTo>
                  <a:pt x="12700" y="37591"/>
                </a:lnTo>
                <a:lnTo>
                  <a:pt x="12700" y="43982"/>
                </a:lnTo>
                <a:lnTo>
                  <a:pt x="329298" y="46011"/>
                </a:lnTo>
                <a:lnTo>
                  <a:pt x="330829" y="37591"/>
                </a:lnTo>
                <a:close/>
              </a:path>
              <a:path w="406400" h="913764">
                <a:moveTo>
                  <a:pt x="12700" y="37591"/>
                </a:moveTo>
                <a:lnTo>
                  <a:pt x="6311" y="43941"/>
                </a:lnTo>
                <a:lnTo>
                  <a:pt x="12700" y="43982"/>
                </a:lnTo>
                <a:lnTo>
                  <a:pt x="12700" y="37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3690" y="3363467"/>
            <a:ext cx="406400" cy="902335"/>
          </a:xfrm>
          <a:custGeom>
            <a:avLst/>
            <a:gdLst/>
            <a:ahLst/>
            <a:cxnLst/>
            <a:rect l="l" t="t" r="r" b="b"/>
            <a:pathLst>
              <a:path w="406400" h="902335">
                <a:moveTo>
                  <a:pt x="329717" y="825754"/>
                </a:moveTo>
                <a:lnTo>
                  <a:pt x="329717" y="901954"/>
                </a:lnTo>
                <a:lnTo>
                  <a:pt x="393217" y="870204"/>
                </a:lnTo>
                <a:lnTo>
                  <a:pt x="342417" y="870204"/>
                </a:lnTo>
                <a:lnTo>
                  <a:pt x="342417" y="857504"/>
                </a:lnTo>
                <a:lnTo>
                  <a:pt x="393217" y="857504"/>
                </a:lnTo>
                <a:lnTo>
                  <a:pt x="329717" y="825754"/>
                </a:lnTo>
                <a:close/>
              </a:path>
              <a:path w="406400" h="902335">
                <a:moveTo>
                  <a:pt x="12700" y="0"/>
                </a:moveTo>
                <a:lnTo>
                  <a:pt x="0" y="0"/>
                </a:lnTo>
                <a:lnTo>
                  <a:pt x="0" y="870204"/>
                </a:lnTo>
                <a:lnTo>
                  <a:pt x="329717" y="870204"/>
                </a:lnTo>
                <a:lnTo>
                  <a:pt x="329717" y="863854"/>
                </a:lnTo>
                <a:lnTo>
                  <a:pt x="12700" y="863854"/>
                </a:lnTo>
                <a:lnTo>
                  <a:pt x="6350" y="857504"/>
                </a:lnTo>
                <a:lnTo>
                  <a:pt x="12700" y="857504"/>
                </a:lnTo>
                <a:lnTo>
                  <a:pt x="12700" y="0"/>
                </a:lnTo>
                <a:close/>
              </a:path>
              <a:path w="406400" h="902335">
                <a:moveTo>
                  <a:pt x="393217" y="857504"/>
                </a:moveTo>
                <a:lnTo>
                  <a:pt x="342417" y="857504"/>
                </a:lnTo>
                <a:lnTo>
                  <a:pt x="342417" y="870204"/>
                </a:lnTo>
                <a:lnTo>
                  <a:pt x="393217" y="870204"/>
                </a:lnTo>
                <a:lnTo>
                  <a:pt x="405917" y="863854"/>
                </a:lnTo>
                <a:lnTo>
                  <a:pt x="393217" y="857504"/>
                </a:lnTo>
                <a:close/>
              </a:path>
              <a:path w="406400" h="902335">
                <a:moveTo>
                  <a:pt x="12700" y="857504"/>
                </a:moveTo>
                <a:lnTo>
                  <a:pt x="6350" y="857504"/>
                </a:lnTo>
                <a:lnTo>
                  <a:pt x="12700" y="863854"/>
                </a:lnTo>
                <a:lnTo>
                  <a:pt x="12700" y="857504"/>
                </a:lnTo>
                <a:close/>
              </a:path>
              <a:path w="406400" h="902335">
                <a:moveTo>
                  <a:pt x="329717" y="857504"/>
                </a:moveTo>
                <a:lnTo>
                  <a:pt x="12700" y="857504"/>
                </a:lnTo>
                <a:lnTo>
                  <a:pt x="12700" y="863854"/>
                </a:lnTo>
                <a:lnTo>
                  <a:pt x="329717" y="863854"/>
                </a:lnTo>
                <a:lnTo>
                  <a:pt x="329717" y="857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987544" y="1271396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84241" y="3286455"/>
            <a:ext cx="267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766941" y="1103674"/>
            <a:ext cx="739140" cy="13512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1285"/>
              </a:spcBef>
            </a:pPr>
            <a:r>
              <a:rPr sz="1800" spc="-5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50"/>
              </a:spcBef>
            </a:pPr>
            <a:r>
              <a:rPr sz="1300" spc="-5" dirty="0">
                <a:latin typeface="Calibri"/>
                <a:cs typeface="Calibri"/>
              </a:rPr>
              <a:t>Bananna,1  Bananna,2  Apple,3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Apple,2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858127" y="3450717"/>
            <a:ext cx="638810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C2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950"/>
              </a:spcBef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e,2 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3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e,3  Grapes,2 </a:t>
            </a:r>
            <a:r>
              <a:rPr sz="1300" spc="-28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Grapes,1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246869" y="1273809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8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86283"/>
            <a:ext cx="11001375" cy="1409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issues,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shuffle </a:t>
            </a:r>
            <a:r>
              <a:rPr sz="2000" dirty="0">
                <a:latin typeface="Calibri"/>
                <a:cs typeface="Calibri"/>
              </a:rPr>
              <a:t>happening.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755"/>
              </a:spcBef>
            </a:pPr>
            <a:r>
              <a:rPr sz="2000" b="1" spc="-5" dirty="0">
                <a:latin typeface="Calibri"/>
                <a:cs typeface="Calibri"/>
              </a:rPr>
              <a:t>toDebugString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“A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description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RDD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dependencies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debugging.”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shuffles.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676013"/>
            <a:ext cx="3070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explain()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DataFrames.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91" y="2275332"/>
            <a:ext cx="11315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514" y="1996820"/>
            <a:ext cx="470281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15" dirty="0">
                <a:latin typeface="Calibri"/>
                <a:cs typeface="Calibri"/>
              </a:rPr>
              <a:t>Aggregation</a:t>
            </a:r>
            <a:r>
              <a:rPr sz="3100" b="0" spc="10" dirty="0">
                <a:latin typeface="Calibri"/>
                <a:cs typeface="Calibri"/>
              </a:rPr>
              <a:t> </a:t>
            </a:r>
            <a:r>
              <a:rPr sz="3100" b="0" spc="-15" dirty="0">
                <a:latin typeface="Calibri"/>
                <a:cs typeface="Calibri"/>
              </a:rPr>
              <a:t>Operations</a:t>
            </a:r>
            <a:r>
              <a:rPr sz="3100" b="0" spc="-35" dirty="0">
                <a:latin typeface="Calibri"/>
                <a:cs typeface="Calibri"/>
              </a:rPr>
              <a:t> </a:t>
            </a:r>
            <a:r>
              <a:rPr sz="3100" b="0" spc="-25" dirty="0">
                <a:latin typeface="Calibri"/>
                <a:cs typeface="Calibri"/>
              </a:rPr>
              <a:t>(Key)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2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95" y="58267"/>
            <a:ext cx="1737995" cy="1825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080" indent="-48895">
              <a:lnSpc>
                <a:spcPct val="139000"/>
              </a:lnSpc>
              <a:spcBef>
                <a:spcPts val="95"/>
              </a:spcBef>
            </a:pPr>
            <a:r>
              <a:rPr sz="1700" b="1" spc="-20" dirty="0">
                <a:latin typeface="Calibri"/>
                <a:cs typeface="Calibri"/>
              </a:rPr>
              <a:t>Key </a:t>
            </a:r>
            <a:r>
              <a:rPr sz="1700" b="1" spc="-10" dirty="0">
                <a:latin typeface="Calibri"/>
                <a:cs typeface="Calibri"/>
              </a:rPr>
              <a:t>Aggregations: 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groupByKey():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aggregrateByKey():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reduceByKey():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countByKey():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2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55" y="243923"/>
            <a:ext cx="9542145" cy="49631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700" b="1" spc="-15" dirty="0">
                <a:latin typeface="Calibri"/>
                <a:cs typeface="Calibri"/>
              </a:rPr>
              <a:t>Create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RDD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using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textFile:</a:t>
            </a:r>
            <a:endParaRPr sz="1700" dirty="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Spark </a:t>
            </a:r>
            <a:r>
              <a:rPr sz="1600" spc="-15" dirty="0">
                <a:latin typeface="Calibri"/>
                <a:cs typeface="Calibri"/>
              </a:rPr>
              <a:t>Context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sc.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815"/>
              </a:spcBef>
            </a:pPr>
            <a:r>
              <a:rPr sz="1600" spc="-15" dirty="0">
                <a:latin typeface="Calibri"/>
                <a:cs typeface="Calibri"/>
              </a:rPr>
              <a:t>ordRDD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sc.textFile('practice/retail_db/orders',8)</a:t>
            </a:r>
            <a:endParaRPr sz="1600" dirty="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5" dirty="0">
                <a:latin typeface="Calibri"/>
                <a:cs typeface="Calibri"/>
              </a:rPr>
              <a:t>By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default</a:t>
            </a:r>
            <a:r>
              <a:rPr sz="1600" spc="-5" dirty="0">
                <a:latin typeface="Calibri"/>
                <a:cs typeface="Calibri"/>
              </a:rPr>
              <a:t> minPartitions 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block </a:t>
            </a:r>
            <a:r>
              <a:rPr sz="1600" spc="-10" dirty="0">
                <a:latin typeface="Calibri"/>
                <a:cs typeface="Calibri"/>
              </a:rPr>
              <a:t>numbers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HDFS.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We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different </a:t>
            </a:r>
            <a:r>
              <a:rPr sz="1600" spc="-30" dirty="0">
                <a:latin typeface="Calibri"/>
                <a:cs typeface="Calibri"/>
              </a:rPr>
              <a:t>number.</a:t>
            </a:r>
            <a:endParaRPr sz="1600" dirty="0">
              <a:latin typeface="Calibri"/>
              <a:cs typeface="Calibri"/>
            </a:endParaRPr>
          </a:p>
          <a:p>
            <a:pPr marL="698500" marR="5080" indent="-228600">
              <a:lnSpc>
                <a:spcPts val="1730"/>
              </a:lnSpc>
              <a:spcBef>
                <a:spcPts val="5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But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blocks,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number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blocks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tasks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be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executed.</a:t>
            </a:r>
            <a:endParaRPr sz="1600" dirty="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libri"/>
                <a:cs typeface="Calibri"/>
              </a:rPr>
              <a:t>Default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partitions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loading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15" dirty="0">
                <a:latin typeface="Calibri"/>
                <a:cs typeface="Calibri"/>
              </a:rPr>
              <a:t>Create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RDD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using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wholeTextFiles</a:t>
            </a:r>
            <a:r>
              <a:rPr sz="1700" b="1" spc="-20" dirty="0">
                <a:latin typeface="Calibri"/>
                <a:cs typeface="Calibri"/>
              </a:rPr>
              <a:t>:</a:t>
            </a:r>
            <a:endParaRPr sz="170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  <a:spcBef>
                <a:spcPts val="810"/>
              </a:spcBef>
            </a:pPr>
            <a:r>
              <a:rPr sz="1700" spc="-10" dirty="0">
                <a:latin typeface="Calibri"/>
                <a:cs typeface="Calibri"/>
              </a:rPr>
              <a:t>Read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entire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file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single</a:t>
            </a:r>
            <a:r>
              <a:rPr sz="1700" spc="-10" dirty="0">
                <a:latin typeface="Calibri"/>
                <a:cs typeface="Calibri"/>
              </a:rPr>
              <a:t> record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RDD.</a:t>
            </a:r>
            <a:endParaRPr sz="1700" dirty="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775"/>
              </a:spcBef>
            </a:pPr>
            <a:r>
              <a:rPr sz="1800" spc="-10" dirty="0">
                <a:latin typeface="Calibri"/>
                <a:cs typeface="Calibri"/>
              </a:rPr>
              <a:t>ordRDD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sc.wholeTextFiles('practice/retail_db/orders',8)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600" b="1" spc="-15" dirty="0">
                <a:latin typeface="Calibri"/>
                <a:cs typeface="Calibri"/>
              </a:rPr>
              <a:t>Create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Empty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RDD:</a:t>
            </a:r>
            <a:endParaRPr sz="1600" dirty="0">
              <a:latin typeface="Calibri"/>
              <a:cs typeface="Calibri"/>
            </a:endParaRPr>
          </a:p>
          <a:p>
            <a:pPr marL="151130" marR="6264275">
              <a:lnSpc>
                <a:spcPts val="2740"/>
              </a:lnSpc>
              <a:spcBef>
                <a:spcPts val="80"/>
              </a:spcBef>
            </a:pP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empty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RDD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partition.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rdd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spark.sparkContext.emptyRDD()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363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65" y="435609"/>
            <a:ext cx="10999470" cy="3862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55"/>
              </a:lnSpc>
              <a:spcBef>
                <a:spcPts val="105"/>
              </a:spcBef>
            </a:pPr>
            <a:r>
              <a:rPr sz="1700" b="1" spc="-10" dirty="0">
                <a:latin typeface="Calibri"/>
                <a:cs typeface="Calibri"/>
              </a:rPr>
              <a:t>groupByKey(numPartitions=None,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partitionFunc)</a:t>
            </a:r>
            <a:endParaRPr sz="1700">
              <a:latin typeface="Calibri"/>
              <a:cs typeface="Calibri"/>
            </a:endParaRPr>
          </a:p>
          <a:p>
            <a:pPr marL="756285" indent="-287020">
              <a:lnSpc>
                <a:spcPts val="1625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aggregations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-5" dirty="0">
                <a:latin typeface="Calibri"/>
                <a:cs typeface="Calibri"/>
              </a:rPr>
              <a:t> should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given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low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priority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 </a:t>
            </a:r>
            <a:r>
              <a:rPr sz="1500" spc="-5" dirty="0">
                <a:latin typeface="Calibri"/>
                <a:cs typeface="Calibri"/>
              </a:rPr>
              <a:t>does not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20" dirty="0">
                <a:latin typeface="Calibri"/>
                <a:cs typeface="Calibri"/>
              </a:rPr>
              <a:t>combiner.</a:t>
            </a:r>
            <a:endParaRPr sz="1500">
              <a:latin typeface="Calibri"/>
              <a:cs typeface="Calibri"/>
            </a:endParaRPr>
          </a:p>
          <a:p>
            <a:pPr marL="756285" indent="-287020">
              <a:lnSpc>
                <a:spcPts val="162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When</a:t>
            </a:r>
            <a:r>
              <a:rPr sz="1500" spc="-5" dirty="0">
                <a:latin typeface="Calibri"/>
                <a:cs typeface="Calibri"/>
              </a:rPr>
              <a:t> called</a:t>
            </a:r>
            <a:r>
              <a:rPr sz="1500" dirty="0">
                <a:latin typeface="Calibri"/>
                <a:cs typeface="Calibri"/>
              </a:rPr>
              <a:t> 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dataset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(K, </a:t>
            </a:r>
            <a:r>
              <a:rPr sz="1500" dirty="0">
                <a:latin typeface="Calibri"/>
                <a:cs typeface="Calibri"/>
              </a:rPr>
              <a:t>V)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pairs, returns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dataset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(K,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Iterable&lt;V&gt;)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pairs.</a:t>
            </a:r>
            <a:endParaRPr sz="1500">
              <a:latin typeface="Calibri"/>
              <a:cs typeface="Calibri"/>
            </a:endParaRPr>
          </a:p>
          <a:p>
            <a:pPr marL="756285" marR="5080" indent="-287020">
              <a:lnSpc>
                <a:spcPts val="1620"/>
              </a:lnSpc>
              <a:spcBef>
                <a:spcPts val="1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grouping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order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perform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aggregation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(such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sum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average)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over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key,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reduceByKey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aggregateByKey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yield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much</a:t>
            </a:r>
            <a:r>
              <a:rPr sz="1500" spc="-10" dirty="0">
                <a:latin typeface="Calibri"/>
                <a:cs typeface="Calibri"/>
              </a:rPr>
              <a:t> better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performance.</a:t>
            </a:r>
            <a:endParaRPr sz="1500">
              <a:latin typeface="Calibri"/>
              <a:cs typeface="Calibri"/>
            </a:endParaRPr>
          </a:p>
          <a:p>
            <a:pPr marL="756285" indent="-287020">
              <a:lnSpc>
                <a:spcPts val="17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tasks</a:t>
            </a:r>
            <a:r>
              <a:rPr sz="1600" dirty="0">
                <a:latin typeface="Calibri"/>
                <a:cs typeface="Calibri"/>
              </a:rPr>
              <a:t> is </a:t>
            </a:r>
            <a:r>
              <a:rPr sz="1600" spc="-10" dirty="0">
                <a:latin typeface="Calibri"/>
                <a:cs typeface="Calibri"/>
              </a:rPr>
              <a:t>configurable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optional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argument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–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numPartitions.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spc="-5" dirty="0">
                <a:latin typeface="Calibri"/>
                <a:cs typeface="Calibri"/>
              </a:rPr>
              <a:t>Ex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–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latin typeface="Calibri"/>
                <a:cs typeface="Calibri"/>
              </a:rPr>
              <a:t>ordItems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sc.textFile('practice/retail_db/order_items')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For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 each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product,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find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 its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aggregated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revenue.</a:t>
            </a:r>
            <a:endParaRPr sz="1700">
              <a:latin typeface="Calibri"/>
              <a:cs typeface="Calibri"/>
            </a:endParaRPr>
          </a:p>
          <a:p>
            <a:pPr marL="12700" marR="3445510">
              <a:lnSpc>
                <a:spcPts val="2850"/>
              </a:lnSpc>
              <a:spcBef>
                <a:spcPts val="215"/>
              </a:spcBef>
            </a:pPr>
            <a:r>
              <a:rPr sz="1700" spc="-5" dirty="0">
                <a:latin typeface="Calibri"/>
                <a:cs typeface="Calibri"/>
              </a:rPr>
              <a:t>ordGrp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5" dirty="0">
                <a:latin typeface="Calibri"/>
                <a:cs typeface="Calibri"/>
              </a:rPr>
              <a:t>ordItems.map(lambda </a:t>
            </a:r>
            <a:r>
              <a:rPr sz="1700" dirty="0">
                <a:latin typeface="Calibri"/>
                <a:cs typeface="Calibri"/>
              </a:rPr>
              <a:t>x : </a:t>
            </a:r>
            <a:r>
              <a:rPr sz="1700" spc="-5" dirty="0">
                <a:latin typeface="Calibri"/>
                <a:cs typeface="Calibri"/>
              </a:rPr>
              <a:t>(int(x.split(',')[2]),float(x.split(',')[4]))).groupByKey()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result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ordGrp.mapValues(sum).collect()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700" spc="-5" dirty="0">
                <a:latin typeface="Calibri"/>
                <a:cs typeface="Calibri"/>
              </a:rPr>
              <a:t>OR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spc="-5" dirty="0">
                <a:latin typeface="Calibri"/>
                <a:cs typeface="Calibri"/>
              </a:rPr>
              <a:t>result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ordGrp.map(lambda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 </a:t>
            </a:r>
            <a:r>
              <a:rPr sz="1700" spc="-5" dirty="0">
                <a:latin typeface="Calibri"/>
                <a:cs typeface="Calibri"/>
              </a:rPr>
              <a:t>(x[0],sum(x[1]))).collect()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984363" y="2036698"/>
          <a:ext cx="2339340" cy="2623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9340"/>
              </a:tblGrid>
              <a:tr h="37476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ORDER_ITEMS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4471C4"/>
                    </a:solidFill>
                  </a:tcPr>
                </a:tc>
              </a:tr>
              <a:tr h="3747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order_item_id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</a:tr>
              <a:tr h="3747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order_item_order_id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</a:tr>
              <a:tr h="3747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order_item_prod_id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</a:tr>
              <a:tr h="3747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order_item_quantity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9EBF5"/>
                    </a:solidFill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order_item_revenue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FD4EA"/>
                    </a:solidFill>
                  </a:tcPr>
                </a:tc>
              </a:tr>
              <a:tr h="3747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order_item_price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0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55848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/>
              <a:t>reduceByKey(func,</a:t>
            </a:r>
            <a:r>
              <a:rPr sz="1900" spc="50" dirty="0"/>
              <a:t> </a:t>
            </a:r>
            <a:r>
              <a:rPr sz="1900" spc="-5" dirty="0"/>
              <a:t>numPartitions=None,</a:t>
            </a:r>
            <a:r>
              <a:rPr sz="1900" spc="50" dirty="0"/>
              <a:t> </a:t>
            </a:r>
            <a:r>
              <a:rPr sz="1900" spc="-5" dirty="0"/>
              <a:t>partitionFunc)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8285410" y="3499611"/>
            <a:ext cx="1208405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620"/>
              </a:lnSpc>
            </a:pPr>
            <a:r>
              <a:rPr sz="1700" dirty="0">
                <a:latin typeface="Calibri"/>
                <a:cs typeface="Calibri"/>
              </a:rPr>
              <a:t>x</a:t>
            </a:r>
            <a:r>
              <a:rPr sz="1700" spc="-5" dirty="0">
                <a:latin typeface="Calibri"/>
                <a:cs typeface="Calibri"/>
              </a:rPr>
              <a:t>+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-5" dirty="0">
                <a:latin typeface="Calibri"/>
                <a:cs typeface="Calibri"/>
              </a:rPr>
              <a:t>).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ll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ct()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()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19227"/>
            <a:ext cx="11537950" cy="46983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698500" marR="5080" indent="-228600">
              <a:lnSpc>
                <a:spcPts val="162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When </a:t>
            </a:r>
            <a:r>
              <a:rPr sz="1500" spc="-5" dirty="0">
                <a:latin typeface="Calibri"/>
                <a:cs typeface="Calibri"/>
              </a:rPr>
              <a:t>called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dataset </a:t>
            </a:r>
            <a:r>
              <a:rPr sz="1500" spc="-5" dirty="0">
                <a:latin typeface="Calibri"/>
                <a:cs typeface="Calibri"/>
              </a:rPr>
              <a:t>of (K,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pairs, returns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dataset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V) pairs</a:t>
            </a:r>
            <a:r>
              <a:rPr sz="1500" spc="-10" dirty="0">
                <a:latin typeface="Calibri"/>
                <a:cs typeface="Calibri"/>
              </a:rPr>
              <a:t> where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values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key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aggregated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using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given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reduce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 func, which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must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" dirty="0">
                <a:latin typeface="Calibri"/>
                <a:cs typeface="Calibri"/>
              </a:rPr>
              <a:t> of </a:t>
            </a:r>
            <a:r>
              <a:rPr sz="1500" dirty="0">
                <a:latin typeface="Calibri"/>
                <a:cs typeface="Calibri"/>
              </a:rPr>
              <a:t>type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(V,V)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=&gt;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75" dirty="0">
                <a:latin typeface="Calibri"/>
                <a:cs typeface="Calibri"/>
              </a:rPr>
              <a:t>V.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groupByKey,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number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reduce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tasks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configurable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through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5" dirty="0">
                <a:latin typeface="Calibri"/>
                <a:cs typeface="Calibri"/>
              </a:rPr>
              <a:t> optional argument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 </a:t>
            </a:r>
            <a:r>
              <a:rPr sz="1500" spc="-5" dirty="0">
                <a:latin typeface="Calibri"/>
                <a:cs typeface="Calibri"/>
              </a:rPr>
              <a:t>numPartitions.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It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Combiner. </a:t>
            </a:r>
            <a:r>
              <a:rPr sz="1500" spc="-5" dirty="0">
                <a:latin typeface="Calibri"/>
                <a:cs typeface="Calibri"/>
              </a:rPr>
              <a:t>Associative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reduction.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Ex-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import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endParaRPr sz="1500">
              <a:latin typeface="Calibri"/>
              <a:cs typeface="Calibri"/>
            </a:endParaRPr>
          </a:p>
          <a:p>
            <a:pPr marL="469900" marR="7576184">
              <a:lnSpc>
                <a:spcPts val="2130"/>
              </a:lnSpc>
              <a:spcBef>
                <a:spcPts val="120"/>
              </a:spcBef>
            </a:pPr>
            <a:r>
              <a:rPr sz="1500" spc="-10" dirty="0">
                <a:latin typeface="Calibri"/>
                <a:cs typeface="Calibri"/>
              </a:rPr>
              <a:t>rdd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sc.parallelize((("a", 1), ("b", 1), ("a", 1)))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sorted(rdd.reduceByKey(add).collect())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 marL="455930">
              <a:lnSpc>
                <a:spcPts val="1945"/>
              </a:lnSpc>
            </a:pP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###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Find the </a:t>
            </a:r>
            <a:r>
              <a:rPr sz="1700" b="1" i="1" spc="-15" dirty="0">
                <a:solidFill>
                  <a:srgbClr val="538235"/>
                </a:solidFill>
                <a:latin typeface="Calibri"/>
                <a:cs typeface="Calibri"/>
              </a:rPr>
              <a:t>total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revenue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sold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for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each</a:t>
            </a:r>
            <a:r>
              <a:rPr sz="1700" b="1" i="1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25" dirty="0">
                <a:solidFill>
                  <a:srgbClr val="538235"/>
                </a:solidFill>
                <a:latin typeface="Calibri"/>
                <a:cs typeface="Calibri"/>
              </a:rPr>
              <a:t>order.</a:t>
            </a:r>
            <a:endParaRPr sz="1700">
              <a:latin typeface="Calibri"/>
              <a:cs typeface="Calibri"/>
            </a:endParaRPr>
          </a:p>
          <a:p>
            <a:pPr marL="426720">
              <a:lnSpc>
                <a:spcPts val="1720"/>
              </a:lnSpc>
            </a:pPr>
            <a:r>
              <a:rPr sz="1600" spc="-10" dirty="0">
                <a:latin typeface="Calibri"/>
                <a:cs typeface="Calibri"/>
              </a:rPr>
              <a:t>ordItems</a:t>
            </a:r>
            <a:r>
              <a:rPr sz="1600" spc="-5" dirty="0">
                <a:latin typeface="Calibri"/>
                <a:cs typeface="Calibri"/>
              </a:rPr>
              <a:t> =</a:t>
            </a:r>
            <a:r>
              <a:rPr sz="1600" spc="-10" dirty="0">
                <a:latin typeface="Calibri"/>
                <a:cs typeface="Calibri"/>
              </a:rPr>
              <a:t> sc.textFile('practice/retail_db/order_items')</a:t>
            </a:r>
            <a:endParaRPr sz="1600">
              <a:latin typeface="Calibri"/>
              <a:cs typeface="Calibri"/>
            </a:endParaRPr>
          </a:p>
          <a:p>
            <a:pPr marL="455930" marR="3292475">
              <a:lnSpc>
                <a:spcPts val="1839"/>
              </a:lnSpc>
              <a:spcBef>
                <a:spcPts val="125"/>
              </a:spcBef>
            </a:pPr>
            <a:r>
              <a:rPr sz="1700" spc="-5" dirty="0">
                <a:latin typeface="Calibri"/>
                <a:cs typeface="Calibri"/>
              </a:rPr>
              <a:t>ordItems.map(lambda </a:t>
            </a:r>
            <a:r>
              <a:rPr sz="1700" dirty="0">
                <a:latin typeface="Calibri"/>
                <a:cs typeface="Calibri"/>
              </a:rPr>
              <a:t>x : </a:t>
            </a:r>
            <a:r>
              <a:rPr sz="1700" spc="-5" dirty="0">
                <a:latin typeface="Calibri"/>
                <a:cs typeface="Calibri"/>
              </a:rPr>
              <a:t>(int(x.split(',')[1]),float(x.split(',')[4]))).reduceByKey(lambda x,y </a:t>
            </a:r>
            <a:r>
              <a:rPr sz="1700" dirty="0">
                <a:latin typeface="Calibri"/>
                <a:cs typeface="Calibri"/>
              </a:rPr>
              <a:t>: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</a:t>
            </a:r>
            <a:endParaRPr sz="1700">
              <a:latin typeface="Calibri"/>
              <a:cs typeface="Calibri"/>
            </a:endParaRPr>
          </a:p>
          <a:p>
            <a:pPr marL="455930">
              <a:lnSpc>
                <a:spcPts val="1805"/>
              </a:lnSpc>
            </a:pPr>
            <a:r>
              <a:rPr sz="1700" spc="-5" dirty="0">
                <a:latin typeface="Calibri"/>
                <a:cs typeface="Calibri"/>
              </a:rPr>
              <a:t>ordItems.map(lambda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 :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(int(x.split(',')[1]),float(x.split(',')[4]))).reduceByKey(add).collect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405765">
              <a:lnSpc>
                <a:spcPts val="1939"/>
              </a:lnSpc>
            </a:pP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### Find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538235"/>
                </a:solidFill>
                <a:latin typeface="Calibri"/>
                <a:cs typeface="Calibri"/>
              </a:rPr>
              <a:t>the maximum</a:t>
            </a:r>
            <a:r>
              <a:rPr sz="1700" b="1" i="1" spc="-3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revenue</a:t>
            </a:r>
            <a:r>
              <a:rPr sz="1700" b="1" i="1" spc="-10" dirty="0">
                <a:solidFill>
                  <a:srgbClr val="538235"/>
                </a:solidFill>
                <a:latin typeface="Calibri"/>
                <a:cs typeface="Calibri"/>
              </a:rPr>
              <a:t> for</a:t>
            </a:r>
            <a:r>
              <a:rPr sz="1700" b="1" i="1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538235"/>
                </a:solidFill>
                <a:latin typeface="Calibri"/>
                <a:cs typeface="Calibri"/>
              </a:rPr>
              <a:t>each</a:t>
            </a:r>
            <a:r>
              <a:rPr sz="1700" b="1" i="1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1700" b="1" i="1" spc="-25" dirty="0">
                <a:solidFill>
                  <a:srgbClr val="538235"/>
                </a:solidFill>
                <a:latin typeface="Calibri"/>
                <a:cs typeface="Calibri"/>
              </a:rPr>
              <a:t>order.</a:t>
            </a:r>
            <a:endParaRPr sz="1700">
              <a:latin typeface="Calibri"/>
              <a:cs typeface="Calibri"/>
            </a:endParaRPr>
          </a:p>
          <a:p>
            <a:pPr marL="12700" marR="422275" indent="393065">
              <a:lnSpc>
                <a:spcPts val="1839"/>
              </a:lnSpc>
              <a:spcBef>
                <a:spcPts val="130"/>
              </a:spcBef>
            </a:pPr>
            <a:r>
              <a:rPr sz="1700" spc="-5" dirty="0">
                <a:latin typeface="Calibri"/>
                <a:cs typeface="Calibri"/>
              </a:rPr>
              <a:t>ordItems.map(lambda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(int(x.split(',')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[1]),x)).reduceByKey(lambda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a,b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(float(a.split(',')[4])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&gt;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float(b.split(',')[4]))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else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b).collect()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6658" y="1444355"/>
            <a:ext cx="2723041" cy="30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71088" y="1257300"/>
            <a:ext cx="1007744" cy="873760"/>
            <a:chOff x="3371088" y="1257300"/>
            <a:chExt cx="1007744" cy="873760"/>
          </a:xfrm>
        </p:grpSpPr>
        <p:sp>
          <p:nvSpPr>
            <p:cNvPr id="3" name="object 3"/>
            <p:cNvSpPr/>
            <p:nvPr/>
          </p:nvSpPr>
          <p:spPr>
            <a:xfrm>
              <a:off x="3377184" y="1263395"/>
              <a:ext cx="995680" cy="861060"/>
            </a:xfrm>
            <a:custGeom>
              <a:avLst/>
              <a:gdLst/>
              <a:ahLst/>
              <a:cxnLst/>
              <a:rect l="l" t="t" r="r" b="b"/>
              <a:pathLst>
                <a:path w="995679" h="861060">
                  <a:moveTo>
                    <a:pt x="851662" y="0"/>
                  </a:moveTo>
                  <a:lnTo>
                    <a:pt x="143510" y="0"/>
                  </a:lnTo>
                  <a:lnTo>
                    <a:pt x="98153" y="7317"/>
                  </a:lnTo>
                  <a:lnTo>
                    <a:pt x="58759" y="27692"/>
                  </a:lnTo>
                  <a:lnTo>
                    <a:pt x="27692" y="58759"/>
                  </a:lnTo>
                  <a:lnTo>
                    <a:pt x="7317" y="98153"/>
                  </a:lnTo>
                  <a:lnTo>
                    <a:pt x="0" y="143509"/>
                  </a:lnTo>
                  <a:lnTo>
                    <a:pt x="0" y="717550"/>
                  </a:lnTo>
                  <a:lnTo>
                    <a:pt x="7317" y="762906"/>
                  </a:lnTo>
                  <a:lnTo>
                    <a:pt x="27692" y="802300"/>
                  </a:lnTo>
                  <a:lnTo>
                    <a:pt x="58759" y="833367"/>
                  </a:lnTo>
                  <a:lnTo>
                    <a:pt x="98153" y="853742"/>
                  </a:lnTo>
                  <a:lnTo>
                    <a:pt x="143510" y="861059"/>
                  </a:lnTo>
                  <a:lnTo>
                    <a:pt x="851662" y="861059"/>
                  </a:lnTo>
                  <a:lnTo>
                    <a:pt x="897018" y="853742"/>
                  </a:lnTo>
                  <a:lnTo>
                    <a:pt x="936412" y="833367"/>
                  </a:lnTo>
                  <a:lnTo>
                    <a:pt x="967479" y="802300"/>
                  </a:lnTo>
                  <a:lnTo>
                    <a:pt x="987854" y="762906"/>
                  </a:lnTo>
                  <a:lnTo>
                    <a:pt x="995171" y="717550"/>
                  </a:lnTo>
                  <a:lnTo>
                    <a:pt x="995171" y="143509"/>
                  </a:lnTo>
                  <a:lnTo>
                    <a:pt x="987854" y="98153"/>
                  </a:lnTo>
                  <a:lnTo>
                    <a:pt x="967479" y="58759"/>
                  </a:lnTo>
                  <a:lnTo>
                    <a:pt x="936412" y="27692"/>
                  </a:lnTo>
                  <a:lnTo>
                    <a:pt x="897018" y="7317"/>
                  </a:lnTo>
                  <a:lnTo>
                    <a:pt x="851662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77184" y="1263395"/>
              <a:ext cx="995680" cy="861060"/>
            </a:xfrm>
            <a:custGeom>
              <a:avLst/>
              <a:gdLst/>
              <a:ahLst/>
              <a:cxnLst/>
              <a:rect l="l" t="t" r="r" b="b"/>
              <a:pathLst>
                <a:path w="995679" h="861060">
                  <a:moveTo>
                    <a:pt x="0" y="143509"/>
                  </a:moveTo>
                  <a:lnTo>
                    <a:pt x="7317" y="98153"/>
                  </a:lnTo>
                  <a:lnTo>
                    <a:pt x="27692" y="58759"/>
                  </a:lnTo>
                  <a:lnTo>
                    <a:pt x="58759" y="27692"/>
                  </a:lnTo>
                  <a:lnTo>
                    <a:pt x="98153" y="7317"/>
                  </a:lnTo>
                  <a:lnTo>
                    <a:pt x="143510" y="0"/>
                  </a:lnTo>
                  <a:lnTo>
                    <a:pt x="851662" y="0"/>
                  </a:lnTo>
                  <a:lnTo>
                    <a:pt x="897018" y="7317"/>
                  </a:lnTo>
                  <a:lnTo>
                    <a:pt x="936412" y="27692"/>
                  </a:lnTo>
                  <a:lnTo>
                    <a:pt x="967479" y="58759"/>
                  </a:lnTo>
                  <a:lnTo>
                    <a:pt x="987854" y="98153"/>
                  </a:lnTo>
                  <a:lnTo>
                    <a:pt x="995171" y="143509"/>
                  </a:lnTo>
                  <a:lnTo>
                    <a:pt x="995171" y="717550"/>
                  </a:lnTo>
                  <a:lnTo>
                    <a:pt x="987854" y="762906"/>
                  </a:lnTo>
                  <a:lnTo>
                    <a:pt x="967479" y="802300"/>
                  </a:lnTo>
                  <a:lnTo>
                    <a:pt x="936412" y="833367"/>
                  </a:lnTo>
                  <a:lnTo>
                    <a:pt x="897018" y="853742"/>
                  </a:lnTo>
                  <a:lnTo>
                    <a:pt x="851662" y="861059"/>
                  </a:lnTo>
                  <a:lnTo>
                    <a:pt x="143510" y="861059"/>
                  </a:lnTo>
                  <a:lnTo>
                    <a:pt x="98153" y="853742"/>
                  </a:lnTo>
                  <a:lnTo>
                    <a:pt x="58759" y="833367"/>
                  </a:lnTo>
                  <a:lnTo>
                    <a:pt x="27692" y="802300"/>
                  </a:lnTo>
                  <a:lnTo>
                    <a:pt x="7317" y="762906"/>
                  </a:lnTo>
                  <a:lnTo>
                    <a:pt x="0" y="717550"/>
                  </a:lnTo>
                  <a:lnTo>
                    <a:pt x="0" y="14350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97960" y="1273886"/>
            <a:ext cx="64833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2,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199</a:t>
            </a:r>
            <a:r>
              <a:rPr sz="1300" spc="-10" dirty="0">
                <a:latin typeface="Calibri"/>
                <a:cs typeface="Calibri"/>
              </a:rPr>
              <a:t>.99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libri"/>
                <a:cs typeface="Calibri"/>
              </a:rPr>
              <a:t>2,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250.00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4,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49.98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4,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299.95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52800" y="3238500"/>
            <a:ext cx="1026160" cy="943610"/>
            <a:chOff x="3352800" y="3238500"/>
            <a:chExt cx="1026160" cy="943610"/>
          </a:xfrm>
        </p:grpSpPr>
        <p:sp>
          <p:nvSpPr>
            <p:cNvPr id="7" name="object 7"/>
            <p:cNvSpPr/>
            <p:nvPr/>
          </p:nvSpPr>
          <p:spPr>
            <a:xfrm>
              <a:off x="3358895" y="3244595"/>
              <a:ext cx="1013460" cy="931544"/>
            </a:xfrm>
            <a:custGeom>
              <a:avLst/>
              <a:gdLst/>
              <a:ahLst/>
              <a:cxnLst/>
              <a:rect l="l" t="t" r="r" b="b"/>
              <a:pathLst>
                <a:path w="1013460" h="931545">
                  <a:moveTo>
                    <a:pt x="858265" y="0"/>
                  </a:moveTo>
                  <a:lnTo>
                    <a:pt x="155193" y="0"/>
                  </a:lnTo>
                  <a:lnTo>
                    <a:pt x="106135" y="7910"/>
                  </a:lnTo>
                  <a:lnTo>
                    <a:pt x="63532" y="29939"/>
                  </a:lnTo>
                  <a:lnTo>
                    <a:pt x="29939" y="63532"/>
                  </a:lnTo>
                  <a:lnTo>
                    <a:pt x="7910" y="106135"/>
                  </a:lnTo>
                  <a:lnTo>
                    <a:pt x="0" y="155193"/>
                  </a:lnTo>
                  <a:lnTo>
                    <a:pt x="0" y="775969"/>
                  </a:lnTo>
                  <a:lnTo>
                    <a:pt x="7910" y="825028"/>
                  </a:lnTo>
                  <a:lnTo>
                    <a:pt x="29939" y="867631"/>
                  </a:lnTo>
                  <a:lnTo>
                    <a:pt x="63532" y="901224"/>
                  </a:lnTo>
                  <a:lnTo>
                    <a:pt x="106135" y="923253"/>
                  </a:lnTo>
                  <a:lnTo>
                    <a:pt x="155193" y="931163"/>
                  </a:lnTo>
                  <a:lnTo>
                    <a:pt x="858265" y="931163"/>
                  </a:lnTo>
                  <a:lnTo>
                    <a:pt x="907324" y="923253"/>
                  </a:lnTo>
                  <a:lnTo>
                    <a:pt x="949927" y="901224"/>
                  </a:lnTo>
                  <a:lnTo>
                    <a:pt x="983520" y="867631"/>
                  </a:lnTo>
                  <a:lnTo>
                    <a:pt x="1005549" y="825028"/>
                  </a:lnTo>
                  <a:lnTo>
                    <a:pt x="1013459" y="775969"/>
                  </a:lnTo>
                  <a:lnTo>
                    <a:pt x="1013459" y="155193"/>
                  </a:lnTo>
                  <a:lnTo>
                    <a:pt x="1005549" y="106135"/>
                  </a:lnTo>
                  <a:lnTo>
                    <a:pt x="983520" y="63532"/>
                  </a:lnTo>
                  <a:lnTo>
                    <a:pt x="949927" y="29939"/>
                  </a:lnTo>
                  <a:lnTo>
                    <a:pt x="907324" y="7910"/>
                  </a:lnTo>
                  <a:lnTo>
                    <a:pt x="85826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8895" y="3244595"/>
              <a:ext cx="1013460" cy="931544"/>
            </a:xfrm>
            <a:custGeom>
              <a:avLst/>
              <a:gdLst/>
              <a:ahLst/>
              <a:cxnLst/>
              <a:rect l="l" t="t" r="r" b="b"/>
              <a:pathLst>
                <a:path w="1013460" h="931545">
                  <a:moveTo>
                    <a:pt x="0" y="155193"/>
                  </a:moveTo>
                  <a:lnTo>
                    <a:pt x="7910" y="106135"/>
                  </a:lnTo>
                  <a:lnTo>
                    <a:pt x="29939" y="63532"/>
                  </a:lnTo>
                  <a:lnTo>
                    <a:pt x="63532" y="29939"/>
                  </a:lnTo>
                  <a:lnTo>
                    <a:pt x="106135" y="7910"/>
                  </a:lnTo>
                  <a:lnTo>
                    <a:pt x="155193" y="0"/>
                  </a:lnTo>
                  <a:lnTo>
                    <a:pt x="858265" y="0"/>
                  </a:lnTo>
                  <a:lnTo>
                    <a:pt x="907324" y="7910"/>
                  </a:lnTo>
                  <a:lnTo>
                    <a:pt x="949927" y="29939"/>
                  </a:lnTo>
                  <a:lnTo>
                    <a:pt x="983520" y="63532"/>
                  </a:lnTo>
                  <a:lnTo>
                    <a:pt x="1005549" y="106135"/>
                  </a:lnTo>
                  <a:lnTo>
                    <a:pt x="1013459" y="155193"/>
                  </a:lnTo>
                  <a:lnTo>
                    <a:pt x="1013459" y="775969"/>
                  </a:lnTo>
                  <a:lnTo>
                    <a:pt x="1005549" y="825028"/>
                  </a:lnTo>
                  <a:lnTo>
                    <a:pt x="983520" y="867631"/>
                  </a:lnTo>
                  <a:lnTo>
                    <a:pt x="949927" y="901224"/>
                  </a:lnTo>
                  <a:lnTo>
                    <a:pt x="907324" y="923253"/>
                  </a:lnTo>
                  <a:lnTo>
                    <a:pt x="858265" y="931163"/>
                  </a:lnTo>
                  <a:lnTo>
                    <a:pt x="155193" y="931163"/>
                  </a:lnTo>
                  <a:lnTo>
                    <a:pt x="106135" y="923253"/>
                  </a:lnTo>
                  <a:lnTo>
                    <a:pt x="63532" y="901224"/>
                  </a:lnTo>
                  <a:lnTo>
                    <a:pt x="29939" y="867631"/>
                  </a:lnTo>
                  <a:lnTo>
                    <a:pt x="7910" y="825028"/>
                  </a:lnTo>
                  <a:lnTo>
                    <a:pt x="0" y="775969"/>
                  </a:lnTo>
                  <a:lnTo>
                    <a:pt x="0" y="155193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84245" y="3390392"/>
            <a:ext cx="64833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2,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129.99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150.0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4,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199.92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1703" y="1367027"/>
            <a:ext cx="1153795" cy="650875"/>
          </a:xfrm>
          <a:prstGeom prst="rect">
            <a:avLst/>
          </a:prstGeom>
          <a:solidFill>
            <a:srgbClr val="BE9000"/>
          </a:solidFill>
          <a:ln w="12191">
            <a:solidFill>
              <a:srgbClr val="41709C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65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7988" y="3406140"/>
            <a:ext cx="1153795" cy="650875"/>
          </a:xfrm>
          <a:prstGeom prst="rect">
            <a:avLst/>
          </a:prstGeom>
          <a:solidFill>
            <a:srgbClr val="6FAC46"/>
          </a:solidFill>
          <a:ln w="12191">
            <a:solidFill>
              <a:srgbClr val="507D31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60"/>
              </a:spcBef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0423" y="1577339"/>
            <a:ext cx="605155" cy="349250"/>
            <a:chOff x="2630423" y="1577339"/>
            <a:chExt cx="605155" cy="349250"/>
          </a:xfrm>
        </p:grpSpPr>
        <p:sp>
          <p:nvSpPr>
            <p:cNvPr id="13" name="object 13"/>
            <p:cNvSpPr/>
            <p:nvPr/>
          </p:nvSpPr>
          <p:spPr>
            <a:xfrm>
              <a:off x="2636519" y="1583435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89" h="337185">
                  <a:moveTo>
                    <a:pt x="424434" y="0"/>
                  </a:moveTo>
                  <a:lnTo>
                    <a:pt x="424434" y="84200"/>
                  </a:lnTo>
                  <a:lnTo>
                    <a:pt x="0" y="84200"/>
                  </a:lnTo>
                  <a:lnTo>
                    <a:pt x="0" y="252602"/>
                  </a:lnTo>
                  <a:lnTo>
                    <a:pt x="424434" y="252602"/>
                  </a:lnTo>
                  <a:lnTo>
                    <a:pt x="424434" y="336803"/>
                  </a:lnTo>
                  <a:lnTo>
                    <a:pt x="592836" y="168401"/>
                  </a:lnTo>
                  <a:lnTo>
                    <a:pt x="42443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6519" y="1583435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89" h="337185">
                  <a:moveTo>
                    <a:pt x="0" y="84200"/>
                  </a:moveTo>
                  <a:lnTo>
                    <a:pt x="424434" y="84200"/>
                  </a:lnTo>
                  <a:lnTo>
                    <a:pt x="424434" y="0"/>
                  </a:lnTo>
                  <a:lnTo>
                    <a:pt x="592836" y="168401"/>
                  </a:lnTo>
                  <a:lnTo>
                    <a:pt x="424434" y="336803"/>
                  </a:lnTo>
                  <a:lnTo>
                    <a:pt x="424434" y="252602"/>
                  </a:lnTo>
                  <a:lnTo>
                    <a:pt x="0" y="252602"/>
                  </a:lnTo>
                  <a:lnTo>
                    <a:pt x="0" y="84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630423" y="3567684"/>
            <a:ext cx="605155" cy="349250"/>
            <a:chOff x="2630423" y="3567684"/>
            <a:chExt cx="605155" cy="349250"/>
          </a:xfrm>
        </p:grpSpPr>
        <p:sp>
          <p:nvSpPr>
            <p:cNvPr id="16" name="object 16"/>
            <p:cNvSpPr/>
            <p:nvPr/>
          </p:nvSpPr>
          <p:spPr>
            <a:xfrm>
              <a:off x="2636519" y="3573780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89" h="337185">
                  <a:moveTo>
                    <a:pt x="424434" y="0"/>
                  </a:moveTo>
                  <a:lnTo>
                    <a:pt x="424434" y="84201"/>
                  </a:lnTo>
                  <a:lnTo>
                    <a:pt x="0" y="84201"/>
                  </a:lnTo>
                  <a:lnTo>
                    <a:pt x="0" y="252603"/>
                  </a:lnTo>
                  <a:lnTo>
                    <a:pt x="424434" y="252603"/>
                  </a:lnTo>
                  <a:lnTo>
                    <a:pt x="424434" y="336804"/>
                  </a:lnTo>
                  <a:lnTo>
                    <a:pt x="592836" y="168402"/>
                  </a:lnTo>
                  <a:lnTo>
                    <a:pt x="42443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6519" y="3573780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89" h="337185">
                  <a:moveTo>
                    <a:pt x="0" y="84201"/>
                  </a:moveTo>
                  <a:lnTo>
                    <a:pt x="424434" y="84201"/>
                  </a:lnTo>
                  <a:lnTo>
                    <a:pt x="424434" y="0"/>
                  </a:lnTo>
                  <a:lnTo>
                    <a:pt x="592836" y="168402"/>
                  </a:lnTo>
                  <a:lnTo>
                    <a:pt x="424434" y="336804"/>
                  </a:lnTo>
                  <a:lnTo>
                    <a:pt x="424434" y="252603"/>
                  </a:lnTo>
                  <a:lnTo>
                    <a:pt x="0" y="252603"/>
                  </a:lnTo>
                  <a:lnTo>
                    <a:pt x="0" y="842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196328" y="2333244"/>
            <a:ext cx="1108075" cy="917575"/>
            <a:chOff x="7196328" y="2333244"/>
            <a:chExt cx="1108075" cy="917575"/>
          </a:xfrm>
        </p:grpSpPr>
        <p:sp>
          <p:nvSpPr>
            <p:cNvPr id="19" name="object 19"/>
            <p:cNvSpPr/>
            <p:nvPr/>
          </p:nvSpPr>
          <p:spPr>
            <a:xfrm>
              <a:off x="7202424" y="2339340"/>
              <a:ext cx="1096010" cy="905510"/>
            </a:xfrm>
            <a:custGeom>
              <a:avLst/>
              <a:gdLst/>
              <a:ahLst/>
              <a:cxnLst/>
              <a:rect l="l" t="t" r="r" b="b"/>
              <a:pathLst>
                <a:path w="1096009" h="905510">
                  <a:moveTo>
                    <a:pt x="944879" y="0"/>
                  </a:moveTo>
                  <a:lnTo>
                    <a:pt x="150875" y="0"/>
                  </a:lnTo>
                  <a:lnTo>
                    <a:pt x="103193" y="7693"/>
                  </a:lnTo>
                  <a:lnTo>
                    <a:pt x="61776" y="29114"/>
                  </a:lnTo>
                  <a:lnTo>
                    <a:pt x="29114" y="61776"/>
                  </a:lnTo>
                  <a:lnTo>
                    <a:pt x="7693" y="103193"/>
                  </a:lnTo>
                  <a:lnTo>
                    <a:pt x="0" y="150875"/>
                  </a:lnTo>
                  <a:lnTo>
                    <a:pt x="0" y="754380"/>
                  </a:lnTo>
                  <a:lnTo>
                    <a:pt x="7693" y="802062"/>
                  </a:lnTo>
                  <a:lnTo>
                    <a:pt x="29114" y="843479"/>
                  </a:lnTo>
                  <a:lnTo>
                    <a:pt x="61776" y="876141"/>
                  </a:lnTo>
                  <a:lnTo>
                    <a:pt x="103193" y="897562"/>
                  </a:lnTo>
                  <a:lnTo>
                    <a:pt x="150875" y="905256"/>
                  </a:lnTo>
                  <a:lnTo>
                    <a:pt x="944879" y="905256"/>
                  </a:lnTo>
                  <a:lnTo>
                    <a:pt x="992562" y="897562"/>
                  </a:lnTo>
                  <a:lnTo>
                    <a:pt x="1033979" y="876141"/>
                  </a:lnTo>
                  <a:lnTo>
                    <a:pt x="1066641" y="843479"/>
                  </a:lnTo>
                  <a:lnTo>
                    <a:pt x="1088062" y="802062"/>
                  </a:lnTo>
                  <a:lnTo>
                    <a:pt x="1095755" y="754380"/>
                  </a:lnTo>
                  <a:lnTo>
                    <a:pt x="1095755" y="150875"/>
                  </a:lnTo>
                  <a:lnTo>
                    <a:pt x="1088062" y="103193"/>
                  </a:lnTo>
                  <a:lnTo>
                    <a:pt x="1066641" y="61776"/>
                  </a:lnTo>
                  <a:lnTo>
                    <a:pt x="1033979" y="29114"/>
                  </a:lnTo>
                  <a:lnTo>
                    <a:pt x="992562" y="7693"/>
                  </a:lnTo>
                  <a:lnTo>
                    <a:pt x="944879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02424" y="2339340"/>
              <a:ext cx="1096010" cy="905510"/>
            </a:xfrm>
            <a:custGeom>
              <a:avLst/>
              <a:gdLst/>
              <a:ahLst/>
              <a:cxnLst/>
              <a:rect l="l" t="t" r="r" b="b"/>
              <a:pathLst>
                <a:path w="1096009" h="905510">
                  <a:moveTo>
                    <a:pt x="0" y="150875"/>
                  </a:moveTo>
                  <a:lnTo>
                    <a:pt x="7693" y="103193"/>
                  </a:lnTo>
                  <a:lnTo>
                    <a:pt x="29114" y="61776"/>
                  </a:lnTo>
                  <a:lnTo>
                    <a:pt x="61776" y="29114"/>
                  </a:lnTo>
                  <a:lnTo>
                    <a:pt x="103193" y="7693"/>
                  </a:lnTo>
                  <a:lnTo>
                    <a:pt x="150875" y="0"/>
                  </a:lnTo>
                  <a:lnTo>
                    <a:pt x="944879" y="0"/>
                  </a:lnTo>
                  <a:lnTo>
                    <a:pt x="992562" y="7693"/>
                  </a:lnTo>
                  <a:lnTo>
                    <a:pt x="1033979" y="29114"/>
                  </a:lnTo>
                  <a:lnTo>
                    <a:pt x="1066641" y="61776"/>
                  </a:lnTo>
                  <a:lnTo>
                    <a:pt x="1088062" y="103193"/>
                  </a:lnTo>
                  <a:lnTo>
                    <a:pt x="1095755" y="150875"/>
                  </a:lnTo>
                  <a:lnTo>
                    <a:pt x="1095755" y="754380"/>
                  </a:lnTo>
                  <a:lnTo>
                    <a:pt x="1088062" y="802062"/>
                  </a:lnTo>
                  <a:lnTo>
                    <a:pt x="1066641" y="843479"/>
                  </a:lnTo>
                  <a:lnTo>
                    <a:pt x="1033979" y="876141"/>
                  </a:lnTo>
                  <a:lnTo>
                    <a:pt x="992562" y="897562"/>
                  </a:lnTo>
                  <a:lnTo>
                    <a:pt x="944879" y="905256"/>
                  </a:lnTo>
                  <a:lnTo>
                    <a:pt x="150875" y="905256"/>
                  </a:lnTo>
                  <a:lnTo>
                    <a:pt x="103193" y="897562"/>
                  </a:lnTo>
                  <a:lnTo>
                    <a:pt x="61776" y="876141"/>
                  </a:lnTo>
                  <a:lnTo>
                    <a:pt x="29114" y="843479"/>
                  </a:lnTo>
                  <a:lnTo>
                    <a:pt x="7693" y="802062"/>
                  </a:lnTo>
                  <a:lnTo>
                    <a:pt x="0" y="754380"/>
                  </a:lnTo>
                  <a:lnTo>
                    <a:pt x="0" y="1508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25614" y="2570733"/>
            <a:ext cx="64833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2,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579.98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4,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699.85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03520" y="1499616"/>
            <a:ext cx="974090" cy="673735"/>
            <a:chOff x="5303520" y="1499616"/>
            <a:chExt cx="974090" cy="673735"/>
          </a:xfrm>
        </p:grpSpPr>
        <p:sp>
          <p:nvSpPr>
            <p:cNvPr id="23" name="object 23"/>
            <p:cNvSpPr/>
            <p:nvPr/>
          </p:nvSpPr>
          <p:spPr>
            <a:xfrm>
              <a:off x="5309616" y="1505712"/>
              <a:ext cx="962025" cy="661670"/>
            </a:xfrm>
            <a:custGeom>
              <a:avLst/>
              <a:gdLst/>
              <a:ahLst/>
              <a:cxnLst/>
              <a:rect l="l" t="t" r="r" b="b"/>
              <a:pathLst>
                <a:path w="962025" h="661669">
                  <a:moveTo>
                    <a:pt x="851408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79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5"/>
                  </a:lnTo>
                  <a:lnTo>
                    <a:pt x="851408" y="661415"/>
                  </a:lnTo>
                  <a:lnTo>
                    <a:pt x="894296" y="652746"/>
                  </a:lnTo>
                  <a:lnTo>
                    <a:pt x="929338" y="629110"/>
                  </a:lnTo>
                  <a:lnTo>
                    <a:pt x="952974" y="594068"/>
                  </a:lnTo>
                  <a:lnTo>
                    <a:pt x="961644" y="551179"/>
                  </a:lnTo>
                  <a:lnTo>
                    <a:pt x="961644" y="110236"/>
                  </a:lnTo>
                  <a:lnTo>
                    <a:pt x="952974" y="67347"/>
                  </a:lnTo>
                  <a:lnTo>
                    <a:pt x="929338" y="32305"/>
                  </a:lnTo>
                  <a:lnTo>
                    <a:pt x="894296" y="8669"/>
                  </a:lnTo>
                  <a:lnTo>
                    <a:pt x="851408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09616" y="1505712"/>
              <a:ext cx="962025" cy="661670"/>
            </a:xfrm>
            <a:custGeom>
              <a:avLst/>
              <a:gdLst/>
              <a:ahLst/>
              <a:cxnLst/>
              <a:rect l="l" t="t" r="r" b="b"/>
              <a:pathLst>
                <a:path w="962025" h="661669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851408" y="0"/>
                  </a:lnTo>
                  <a:lnTo>
                    <a:pt x="894296" y="8669"/>
                  </a:lnTo>
                  <a:lnTo>
                    <a:pt x="929338" y="32305"/>
                  </a:lnTo>
                  <a:lnTo>
                    <a:pt x="952974" y="67347"/>
                  </a:lnTo>
                  <a:lnTo>
                    <a:pt x="961644" y="110236"/>
                  </a:lnTo>
                  <a:lnTo>
                    <a:pt x="961644" y="551179"/>
                  </a:lnTo>
                  <a:lnTo>
                    <a:pt x="952974" y="594068"/>
                  </a:lnTo>
                  <a:lnTo>
                    <a:pt x="929338" y="629110"/>
                  </a:lnTo>
                  <a:lnTo>
                    <a:pt x="894296" y="652746"/>
                  </a:lnTo>
                  <a:lnTo>
                    <a:pt x="851408" y="661415"/>
                  </a:lnTo>
                  <a:lnTo>
                    <a:pt x="110236" y="661415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79"/>
                  </a:lnTo>
                  <a:lnTo>
                    <a:pt x="0" y="1102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21248" y="1615186"/>
            <a:ext cx="64833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2,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449.99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4,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349.93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03520" y="3302508"/>
            <a:ext cx="911860" cy="733425"/>
            <a:chOff x="5303520" y="3302508"/>
            <a:chExt cx="911860" cy="733425"/>
          </a:xfrm>
        </p:grpSpPr>
        <p:sp>
          <p:nvSpPr>
            <p:cNvPr id="27" name="object 27"/>
            <p:cNvSpPr/>
            <p:nvPr/>
          </p:nvSpPr>
          <p:spPr>
            <a:xfrm>
              <a:off x="5309616" y="3308604"/>
              <a:ext cx="899160" cy="721360"/>
            </a:xfrm>
            <a:custGeom>
              <a:avLst/>
              <a:gdLst/>
              <a:ahLst/>
              <a:cxnLst/>
              <a:rect l="l" t="t" r="r" b="b"/>
              <a:pathLst>
                <a:path w="899160" h="721360">
                  <a:moveTo>
                    <a:pt x="779018" y="0"/>
                  </a:moveTo>
                  <a:lnTo>
                    <a:pt x="120142" y="0"/>
                  </a:lnTo>
                  <a:lnTo>
                    <a:pt x="73402" y="9449"/>
                  </a:lnTo>
                  <a:lnTo>
                    <a:pt x="35210" y="35210"/>
                  </a:lnTo>
                  <a:lnTo>
                    <a:pt x="9449" y="73402"/>
                  </a:lnTo>
                  <a:lnTo>
                    <a:pt x="0" y="120142"/>
                  </a:lnTo>
                  <a:lnTo>
                    <a:pt x="0" y="600710"/>
                  </a:lnTo>
                  <a:lnTo>
                    <a:pt x="9449" y="647449"/>
                  </a:lnTo>
                  <a:lnTo>
                    <a:pt x="35210" y="685641"/>
                  </a:lnTo>
                  <a:lnTo>
                    <a:pt x="73402" y="711402"/>
                  </a:lnTo>
                  <a:lnTo>
                    <a:pt x="120142" y="720852"/>
                  </a:lnTo>
                  <a:lnTo>
                    <a:pt x="779018" y="720852"/>
                  </a:lnTo>
                  <a:lnTo>
                    <a:pt x="825757" y="711402"/>
                  </a:lnTo>
                  <a:lnTo>
                    <a:pt x="863949" y="685641"/>
                  </a:lnTo>
                  <a:lnTo>
                    <a:pt x="889710" y="647449"/>
                  </a:lnTo>
                  <a:lnTo>
                    <a:pt x="899160" y="600710"/>
                  </a:lnTo>
                  <a:lnTo>
                    <a:pt x="899160" y="120142"/>
                  </a:lnTo>
                  <a:lnTo>
                    <a:pt x="889710" y="73402"/>
                  </a:lnTo>
                  <a:lnTo>
                    <a:pt x="863949" y="35210"/>
                  </a:lnTo>
                  <a:lnTo>
                    <a:pt x="825757" y="9449"/>
                  </a:lnTo>
                  <a:lnTo>
                    <a:pt x="77901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09616" y="3308604"/>
              <a:ext cx="899160" cy="721360"/>
            </a:xfrm>
            <a:custGeom>
              <a:avLst/>
              <a:gdLst/>
              <a:ahLst/>
              <a:cxnLst/>
              <a:rect l="l" t="t" r="r" b="b"/>
              <a:pathLst>
                <a:path w="899160" h="721360">
                  <a:moveTo>
                    <a:pt x="0" y="120142"/>
                  </a:moveTo>
                  <a:lnTo>
                    <a:pt x="9449" y="73402"/>
                  </a:lnTo>
                  <a:lnTo>
                    <a:pt x="35210" y="35210"/>
                  </a:lnTo>
                  <a:lnTo>
                    <a:pt x="73402" y="9449"/>
                  </a:lnTo>
                  <a:lnTo>
                    <a:pt x="120142" y="0"/>
                  </a:lnTo>
                  <a:lnTo>
                    <a:pt x="779018" y="0"/>
                  </a:lnTo>
                  <a:lnTo>
                    <a:pt x="825757" y="9449"/>
                  </a:lnTo>
                  <a:lnTo>
                    <a:pt x="863949" y="35210"/>
                  </a:lnTo>
                  <a:lnTo>
                    <a:pt x="889710" y="73402"/>
                  </a:lnTo>
                  <a:lnTo>
                    <a:pt x="899160" y="120142"/>
                  </a:lnTo>
                  <a:lnTo>
                    <a:pt x="899160" y="600710"/>
                  </a:lnTo>
                  <a:lnTo>
                    <a:pt x="889710" y="647449"/>
                  </a:lnTo>
                  <a:lnTo>
                    <a:pt x="863949" y="685641"/>
                  </a:lnTo>
                  <a:lnTo>
                    <a:pt x="825757" y="711402"/>
                  </a:lnTo>
                  <a:lnTo>
                    <a:pt x="779018" y="720852"/>
                  </a:lnTo>
                  <a:lnTo>
                    <a:pt x="120142" y="720852"/>
                  </a:lnTo>
                  <a:lnTo>
                    <a:pt x="73402" y="711402"/>
                  </a:lnTo>
                  <a:lnTo>
                    <a:pt x="35210" y="685641"/>
                  </a:lnTo>
                  <a:lnTo>
                    <a:pt x="9449" y="647449"/>
                  </a:lnTo>
                  <a:lnTo>
                    <a:pt x="0" y="600710"/>
                  </a:lnTo>
                  <a:lnTo>
                    <a:pt x="0" y="120142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24296" y="3448303"/>
            <a:ext cx="64833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2,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129.99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4,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349.92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88764" y="1485900"/>
            <a:ext cx="605155" cy="349250"/>
            <a:chOff x="4588764" y="1485900"/>
            <a:chExt cx="605155" cy="349250"/>
          </a:xfrm>
        </p:grpSpPr>
        <p:sp>
          <p:nvSpPr>
            <p:cNvPr id="31" name="object 31"/>
            <p:cNvSpPr/>
            <p:nvPr/>
          </p:nvSpPr>
          <p:spPr>
            <a:xfrm>
              <a:off x="4594860" y="1491995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89" h="337185">
                  <a:moveTo>
                    <a:pt x="424434" y="0"/>
                  </a:moveTo>
                  <a:lnTo>
                    <a:pt x="424434" y="84200"/>
                  </a:lnTo>
                  <a:lnTo>
                    <a:pt x="0" y="84200"/>
                  </a:lnTo>
                  <a:lnTo>
                    <a:pt x="0" y="252602"/>
                  </a:lnTo>
                  <a:lnTo>
                    <a:pt x="424434" y="252602"/>
                  </a:lnTo>
                  <a:lnTo>
                    <a:pt x="424434" y="336803"/>
                  </a:lnTo>
                  <a:lnTo>
                    <a:pt x="592836" y="168401"/>
                  </a:lnTo>
                  <a:lnTo>
                    <a:pt x="42443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94860" y="1491995"/>
              <a:ext cx="593090" cy="337185"/>
            </a:xfrm>
            <a:custGeom>
              <a:avLst/>
              <a:gdLst/>
              <a:ahLst/>
              <a:cxnLst/>
              <a:rect l="l" t="t" r="r" b="b"/>
              <a:pathLst>
                <a:path w="593089" h="337185">
                  <a:moveTo>
                    <a:pt x="0" y="84200"/>
                  </a:moveTo>
                  <a:lnTo>
                    <a:pt x="424434" y="84200"/>
                  </a:lnTo>
                  <a:lnTo>
                    <a:pt x="424434" y="0"/>
                  </a:lnTo>
                  <a:lnTo>
                    <a:pt x="592836" y="168401"/>
                  </a:lnTo>
                  <a:lnTo>
                    <a:pt x="424434" y="336803"/>
                  </a:lnTo>
                  <a:lnTo>
                    <a:pt x="424434" y="252602"/>
                  </a:lnTo>
                  <a:lnTo>
                    <a:pt x="0" y="252602"/>
                  </a:lnTo>
                  <a:lnTo>
                    <a:pt x="0" y="84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567428" y="3497579"/>
            <a:ext cx="605155" cy="350520"/>
            <a:chOff x="4567428" y="3497579"/>
            <a:chExt cx="605155" cy="350520"/>
          </a:xfrm>
        </p:grpSpPr>
        <p:sp>
          <p:nvSpPr>
            <p:cNvPr id="34" name="object 34"/>
            <p:cNvSpPr/>
            <p:nvPr/>
          </p:nvSpPr>
          <p:spPr>
            <a:xfrm>
              <a:off x="4573524" y="3503675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4">
                  <a:moveTo>
                    <a:pt x="423672" y="0"/>
                  </a:moveTo>
                  <a:lnTo>
                    <a:pt x="423672" y="84582"/>
                  </a:lnTo>
                  <a:lnTo>
                    <a:pt x="0" y="84582"/>
                  </a:lnTo>
                  <a:lnTo>
                    <a:pt x="0" y="253746"/>
                  </a:lnTo>
                  <a:lnTo>
                    <a:pt x="423672" y="253746"/>
                  </a:lnTo>
                  <a:lnTo>
                    <a:pt x="423672" y="338328"/>
                  </a:lnTo>
                  <a:lnTo>
                    <a:pt x="592836" y="169163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3524" y="3503675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89" h="338454">
                  <a:moveTo>
                    <a:pt x="0" y="84582"/>
                  </a:moveTo>
                  <a:lnTo>
                    <a:pt x="423672" y="84582"/>
                  </a:lnTo>
                  <a:lnTo>
                    <a:pt x="423672" y="0"/>
                  </a:lnTo>
                  <a:lnTo>
                    <a:pt x="592836" y="169163"/>
                  </a:lnTo>
                  <a:lnTo>
                    <a:pt x="423672" y="338328"/>
                  </a:lnTo>
                  <a:lnTo>
                    <a:pt x="423672" y="253746"/>
                  </a:lnTo>
                  <a:lnTo>
                    <a:pt x="0" y="253746"/>
                  </a:lnTo>
                  <a:lnTo>
                    <a:pt x="0" y="8458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432041" y="2169414"/>
            <a:ext cx="557530" cy="455295"/>
            <a:chOff x="6432041" y="2169414"/>
            <a:chExt cx="557530" cy="455295"/>
          </a:xfrm>
        </p:grpSpPr>
        <p:sp>
          <p:nvSpPr>
            <p:cNvPr id="37" name="object 37"/>
            <p:cNvSpPr/>
            <p:nvPr/>
          </p:nvSpPr>
          <p:spPr>
            <a:xfrm>
              <a:off x="6438391" y="2175764"/>
              <a:ext cx="544830" cy="442595"/>
            </a:xfrm>
            <a:custGeom>
              <a:avLst/>
              <a:gdLst/>
              <a:ahLst/>
              <a:cxnLst/>
              <a:rect l="l" t="t" r="r" b="b"/>
              <a:pathLst>
                <a:path w="544829" h="442594">
                  <a:moveTo>
                    <a:pt x="91312" y="0"/>
                  </a:moveTo>
                  <a:lnTo>
                    <a:pt x="0" y="142112"/>
                  </a:lnTo>
                  <a:lnTo>
                    <a:pt x="356997" y="371221"/>
                  </a:lnTo>
                  <a:lnTo>
                    <a:pt x="311404" y="442340"/>
                  </a:lnTo>
                  <a:lnTo>
                    <a:pt x="544703" y="391413"/>
                  </a:lnTo>
                  <a:lnTo>
                    <a:pt x="493903" y="158114"/>
                  </a:lnTo>
                  <a:lnTo>
                    <a:pt x="448310" y="229108"/>
                  </a:lnTo>
                  <a:lnTo>
                    <a:pt x="913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38391" y="2175764"/>
              <a:ext cx="544830" cy="442595"/>
            </a:xfrm>
            <a:custGeom>
              <a:avLst/>
              <a:gdLst/>
              <a:ahLst/>
              <a:cxnLst/>
              <a:rect l="l" t="t" r="r" b="b"/>
              <a:pathLst>
                <a:path w="544829" h="442594">
                  <a:moveTo>
                    <a:pt x="91312" y="0"/>
                  </a:moveTo>
                  <a:lnTo>
                    <a:pt x="448310" y="229108"/>
                  </a:lnTo>
                  <a:lnTo>
                    <a:pt x="493903" y="158114"/>
                  </a:lnTo>
                  <a:lnTo>
                    <a:pt x="544703" y="391413"/>
                  </a:lnTo>
                  <a:lnTo>
                    <a:pt x="311404" y="442340"/>
                  </a:lnTo>
                  <a:lnTo>
                    <a:pt x="356997" y="371221"/>
                  </a:lnTo>
                  <a:lnTo>
                    <a:pt x="0" y="142112"/>
                  </a:lnTo>
                  <a:lnTo>
                    <a:pt x="91312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6385940" y="3161792"/>
            <a:ext cx="572770" cy="440055"/>
            <a:chOff x="6385940" y="3161792"/>
            <a:chExt cx="572770" cy="440055"/>
          </a:xfrm>
        </p:grpSpPr>
        <p:sp>
          <p:nvSpPr>
            <p:cNvPr id="40" name="object 40"/>
            <p:cNvSpPr/>
            <p:nvPr/>
          </p:nvSpPr>
          <p:spPr>
            <a:xfrm>
              <a:off x="6392290" y="3168142"/>
              <a:ext cx="560070" cy="427355"/>
            </a:xfrm>
            <a:custGeom>
              <a:avLst/>
              <a:gdLst/>
              <a:ahLst/>
              <a:cxnLst/>
              <a:rect l="l" t="t" r="r" b="b"/>
              <a:pathLst>
                <a:path w="560070" h="427354">
                  <a:moveTo>
                    <a:pt x="330200" y="0"/>
                  </a:moveTo>
                  <a:lnTo>
                    <a:pt x="371093" y="73913"/>
                  </a:lnTo>
                  <a:lnTo>
                    <a:pt x="0" y="279273"/>
                  </a:lnTo>
                  <a:lnTo>
                    <a:pt x="81787" y="427100"/>
                  </a:lnTo>
                  <a:lnTo>
                    <a:pt x="452882" y="221615"/>
                  </a:lnTo>
                  <a:lnTo>
                    <a:pt x="493776" y="295529"/>
                  </a:lnTo>
                  <a:lnTo>
                    <a:pt x="559815" y="65912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92290" y="3168142"/>
              <a:ext cx="560070" cy="427355"/>
            </a:xfrm>
            <a:custGeom>
              <a:avLst/>
              <a:gdLst/>
              <a:ahLst/>
              <a:cxnLst/>
              <a:rect l="l" t="t" r="r" b="b"/>
              <a:pathLst>
                <a:path w="560070" h="427354">
                  <a:moveTo>
                    <a:pt x="0" y="279273"/>
                  </a:moveTo>
                  <a:lnTo>
                    <a:pt x="371093" y="73913"/>
                  </a:lnTo>
                  <a:lnTo>
                    <a:pt x="330200" y="0"/>
                  </a:lnTo>
                  <a:lnTo>
                    <a:pt x="559815" y="65912"/>
                  </a:lnTo>
                  <a:lnTo>
                    <a:pt x="493776" y="295529"/>
                  </a:lnTo>
                  <a:lnTo>
                    <a:pt x="452882" y="221615"/>
                  </a:lnTo>
                  <a:lnTo>
                    <a:pt x="81787" y="427100"/>
                  </a:lnTo>
                  <a:lnTo>
                    <a:pt x="0" y="279273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630732" y="240284"/>
            <a:ext cx="2160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Associative</a:t>
            </a:r>
            <a:r>
              <a:rPr sz="1800" spc="-90" dirty="0"/>
              <a:t> </a:t>
            </a:r>
            <a:r>
              <a:rPr sz="1800" spc="-10" dirty="0"/>
              <a:t>Reduction: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82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65" y="279241"/>
            <a:ext cx="10646410" cy="203962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b="1" spc="-15" dirty="0">
                <a:latin typeface="Calibri"/>
                <a:cs typeface="Calibri"/>
              </a:rPr>
              <a:t>aggregateByKey</a:t>
            </a:r>
            <a:r>
              <a:rPr sz="1500" spc="-15" dirty="0">
                <a:latin typeface="Calibri"/>
                <a:cs typeface="Calibri"/>
              </a:rPr>
              <a:t>(zeroValue,</a:t>
            </a:r>
            <a:r>
              <a:rPr sz="1500" spc="-5" dirty="0">
                <a:latin typeface="Calibri"/>
                <a:cs typeface="Calibri"/>
              </a:rPr>
              <a:t> seqOp,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combOp,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(numPartitions)):</a:t>
            </a:r>
            <a:endParaRPr sz="1500">
              <a:latin typeface="Calibri"/>
              <a:cs typeface="Calibri"/>
            </a:endParaRPr>
          </a:p>
          <a:p>
            <a:pPr marL="241300" marR="5080" indent="-229235">
              <a:lnSpc>
                <a:spcPts val="162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spc="-10" dirty="0">
                <a:latin typeface="Calibri"/>
                <a:cs typeface="Calibri"/>
              </a:rPr>
              <a:t>First aggregate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elements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aggregating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final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result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could</a:t>
            </a:r>
            <a:r>
              <a:rPr sz="1500" dirty="0">
                <a:latin typeface="Calibri"/>
                <a:cs typeface="Calibri"/>
              </a:rPr>
              <a:t> 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</a:t>
            </a:r>
            <a:r>
              <a:rPr sz="1500" spc="-5" dirty="0">
                <a:latin typeface="Calibri"/>
                <a:cs typeface="Calibri"/>
              </a:rPr>
              <a:t> of your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RDD.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dirty="0">
                <a:latin typeface="Calibri"/>
                <a:cs typeface="Calibri"/>
              </a:rPr>
              <a:t>3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mandatory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arguments:</a:t>
            </a:r>
            <a:endParaRPr sz="15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0"/>
              </a:spcBef>
              <a:buFont typeface="Wingdings"/>
              <a:buChar char=""/>
              <a:tabLst>
                <a:tab pos="699135" algn="l"/>
              </a:tabLst>
            </a:pPr>
            <a:r>
              <a:rPr sz="1500" spc="-15" dirty="0">
                <a:latin typeface="Calibri"/>
                <a:cs typeface="Calibri"/>
              </a:rPr>
              <a:t>Zero Value: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Initial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initialize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accumulator.</a:t>
            </a:r>
            <a:r>
              <a:rPr sz="1500" spc="3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0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integer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NULL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collections.</a:t>
            </a:r>
            <a:endParaRPr sz="15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Wingdings"/>
              <a:buChar char=""/>
              <a:tabLst>
                <a:tab pos="699135" algn="l"/>
              </a:tabLst>
            </a:pPr>
            <a:r>
              <a:rPr sz="1500" spc="-5" dirty="0">
                <a:latin typeface="Calibri"/>
                <a:cs typeface="Calibri"/>
              </a:rPr>
              <a:t>SeqOp: Function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accumulate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stores </a:t>
            </a:r>
            <a:r>
              <a:rPr sz="1500" dirty="0">
                <a:latin typeface="Calibri"/>
                <a:cs typeface="Calibri"/>
              </a:rPr>
              <a:t>the running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accumulated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U.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(U,T)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=&gt;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U.</a:t>
            </a:r>
            <a:endParaRPr sz="15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Wingdings"/>
              <a:buChar char=""/>
              <a:tabLst>
                <a:tab pos="699135" algn="l"/>
              </a:tabLst>
            </a:pPr>
            <a:r>
              <a:rPr sz="1500" spc="-5" dirty="0">
                <a:latin typeface="Calibri"/>
                <a:cs typeface="Calibri"/>
              </a:rPr>
              <a:t>CombOp: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combine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U.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1301" y="388365"/>
            <a:ext cx="2402840" cy="2789555"/>
            <a:chOff x="1781301" y="388365"/>
            <a:chExt cx="2402840" cy="2789555"/>
          </a:xfrm>
        </p:grpSpPr>
        <p:sp>
          <p:nvSpPr>
            <p:cNvPr id="3" name="object 3"/>
            <p:cNvSpPr/>
            <p:nvPr/>
          </p:nvSpPr>
          <p:spPr>
            <a:xfrm>
              <a:off x="1787651" y="394715"/>
              <a:ext cx="2390140" cy="2776855"/>
            </a:xfrm>
            <a:custGeom>
              <a:avLst/>
              <a:gdLst/>
              <a:ahLst/>
              <a:cxnLst/>
              <a:rect l="l" t="t" r="r" b="b"/>
              <a:pathLst>
                <a:path w="2390140" h="2776855">
                  <a:moveTo>
                    <a:pt x="2389631" y="0"/>
                  </a:moveTo>
                  <a:lnTo>
                    <a:pt x="0" y="0"/>
                  </a:lnTo>
                  <a:lnTo>
                    <a:pt x="0" y="2776728"/>
                  </a:lnTo>
                  <a:lnTo>
                    <a:pt x="2389631" y="2776728"/>
                  </a:lnTo>
                  <a:lnTo>
                    <a:pt x="23896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87651" y="394715"/>
              <a:ext cx="2390140" cy="2776855"/>
            </a:xfrm>
            <a:custGeom>
              <a:avLst/>
              <a:gdLst/>
              <a:ahLst/>
              <a:cxnLst/>
              <a:rect l="l" t="t" r="r" b="b"/>
              <a:pathLst>
                <a:path w="2390140" h="2776855">
                  <a:moveTo>
                    <a:pt x="0" y="2776728"/>
                  </a:moveTo>
                  <a:lnTo>
                    <a:pt x="2389631" y="2776728"/>
                  </a:lnTo>
                  <a:lnTo>
                    <a:pt x="2389631" y="0"/>
                  </a:lnTo>
                  <a:lnTo>
                    <a:pt x="0" y="0"/>
                  </a:lnTo>
                  <a:lnTo>
                    <a:pt x="0" y="277672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94889" y="573150"/>
            <a:ext cx="137287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2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("Joseph",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200)</a:t>
            </a:r>
            <a:endParaRPr sz="13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2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("Jimmy",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250)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("Joseph",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150)</a:t>
            </a:r>
            <a:endParaRPr sz="13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("Ram",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200)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7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("Joseph",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300)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13532" y="393191"/>
            <a:ext cx="3996054" cy="5332730"/>
            <a:chOff x="3113532" y="393191"/>
            <a:chExt cx="3996054" cy="5332730"/>
          </a:xfrm>
        </p:grpSpPr>
        <p:sp>
          <p:nvSpPr>
            <p:cNvPr id="7" name="object 7"/>
            <p:cNvSpPr/>
            <p:nvPr/>
          </p:nvSpPr>
          <p:spPr>
            <a:xfrm>
              <a:off x="3113532" y="4037076"/>
              <a:ext cx="2908300" cy="1689100"/>
            </a:xfrm>
            <a:custGeom>
              <a:avLst/>
              <a:gdLst/>
              <a:ahLst/>
              <a:cxnLst/>
              <a:rect l="l" t="t" r="r" b="b"/>
              <a:pathLst>
                <a:path w="2908300" h="1689100">
                  <a:moveTo>
                    <a:pt x="2907792" y="0"/>
                  </a:moveTo>
                  <a:lnTo>
                    <a:pt x="0" y="0"/>
                  </a:lnTo>
                  <a:lnTo>
                    <a:pt x="0" y="1688592"/>
                  </a:lnTo>
                  <a:lnTo>
                    <a:pt x="2907792" y="1688592"/>
                  </a:lnTo>
                  <a:lnTo>
                    <a:pt x="29077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6452" y="4283963"/>
              <a:ext cx="2028825" cy="1193800"/>
            </a:xfrm>
            <a:custGeom>
              <a:avLst/>
              <a:gdLst/>
              <a:ahLst/>
              <a:cxnLst/>
              <a:rect l="l" t="t" r="r" b="b"/>
              <a:pathLst>
                <a:path w="2028825" h="1193800">
                  <a:moveTo>
                    <a:pt x="1829562" y="0"/>
                  </a:moveTo>
                  <a:lnTo>
                    <a:pt x="198882" y="0"/>
                  </a:lnTo>
                  <a:lnTo>
                    <a:pt x="153275" y="5251"/>
                  </a:lnTo>
                  <a:lnTo>
                    <a:pt x="111411" y="20211"/>
                  </a:lnTo>
                  <a:lnTo>
                    <a:pt x="74484" y="43687"/>
                  </a:lnTo>
                  <a:lnTo>
                    <a:pt x="43687" y="74484"/>
                  </a:lnTo>
                  <a:lnTo>
                    <a:pt x="20211" y="111411"/>
                  </a:lnTo>
                  <a:lnTo>
                    <a:pt x="5251" y="153275"/>
                  </a:lnTo>
                  <a:lnTo>
                    <a:pt x="0" y="198881"/>
                  </a:lnTo>
                  <a:lnTo>
                    <a:pt x="0" y="994410"/>
                  </a:lnTo>
                  <a:lnTo>
                    <a:pt x="5251" y="1040016"/>
                  </a:lnTo>
                  <a:lnTo>
                    <a:pt x="20211" y="1081880"/>
                  </a:lnTo>
                  <a:lnTo>
                    <a:pt x="43687" y="1118807"/>
                  </a:lnTo>
                  <a:lnTo>
                    <a:pt x="74484" y="1149604"/>
                  </a:lnTo>
                  <a:lnTo>
                    <a:pt x="111411" y="1173080"/>
                  </a:lnTo>
                  <a:lnTo>
                    <a:pt x="153275" y="1188040"/>
                  </a:lnTo>
                  <a:lnTo>
                    <a:pt x="198882" y="1193292"/>
                  </a:lnTo>
                  <a:lnTo>
                    <a:pt x="1829562" y="1193292"/>
                  </a:lnTo>
                  <a:lnTo>
                    <a:pt x="1875168" y="1188040"/>
                  </a:lnTo>
                  <a:lnTo>
                    <a:pt x="1917032" y="1173080"/>
                  </a:lnTo>
                  <a:lnTo>
                    <a:pt x="1953959" y="1149604"/>
                  </a:lnTo>
                  <a:lnTo>
                    <a:pt x="1984756" y="1118807"/>
                  </a:lnTo>
                  <a:lnTo>
                    <a:pt x="2008232" y="1081880"/>
                  </a:lnTo>
                  <a:lnTo>
                    <a:pt x="2023192" y="1040016"/>
                  </a:lnTo>
                  <a:lnTo>
                    <a:pt x="2028444" y="994410"/>
                  </a:lnTo>
                  <a:lnTo>
                    <a:pt x="2028444" y="198881"/>
                  </a:lnTo>
                  <a:lnTo>
                    <a:pt x="2023192" y="153275"/>
                  </a:lnTo>
                  <a:lnTo>
                    <a:pt x="2008232" y="111411"/>
                  </a:lnTo>
                  <a:lnTo>
                    <a:pt x="1984756" y="74484"/>
                  </a:lnTo>
                  <a:lnTo>
                    <a:pt x="1953959" y="43687"/>
                  </a:lnTo>
                  <a:lnTo>
                    <a:pt x="1917032" y="20211"/>
                  </a:lnTo>
                  <a:lnTo>
                    <a:pt x="1875168" y="5251"/>
                  </a:lnTo>
                  <a:lnTo>
                    <a:pt x="182956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16452" y="4283963"/>
              <a:ext cx="2028825" cy="1193800"/>
            </a:xfrm>
            <a:custGeom>
              <a:avLst/>
              <a:gdLst/>
              <a:ahLst/>
              <a:cxnLst/>
              <a:rect l="l" t="t" r="r" b="b"/>
              <a:pathLst>
                <a:path w="2028825" h="1193800">
                  <a:moveTo>
                    <a:pt x="0" y="198881"/>
                  </a:moveTo>
                  <a:lnTo>
                    <a:pt x="5251" y="153275"/>
                  </a:lnTo>
                  <a:lnTo>
                    <a:pt x="20211" y="111411"/>
                  </a:lnTo>
                  <a:lnTo>
                    <a:pt x="43687" y="74484"/>
                  </a:lnTo>
                  <a:lnTo>
                    <a:pt x="74484" y="43687"/>
                  </a:lnTo>
                  <a:lnTo>
                    <a:pt x="111411" y="20211"/>
                  </a:lnTo>
                  <a:lnTo>
                    <a:pt x="153275" y="5251"/>
                  </a:lnTo>
                  <a:lnTo>
                    <a:pt x="198882" y="0"/>
                  </a:lnTo>
                  <a:lnTo>
                    <a:pt x="1829562" y="0"/>
                  </a:lnTo>
                  <a:lnTo>
                    <a:pt x="1875168" y="5251"/>
                  </a:lnTo>
                  <a:lnTo>
                    <a:pt x="1917032" y="20211"/>
                  </a:lnTo>
                  <a:lnTo>
                    <a:pt x="1953959" y="43687"/>
                  </a:lnTo>
                  <a:lnTo>
                    <a:pt x="1984756" y="74484"/>
                  </a:lnTo>
                  <a:lnTo>
                    <a:pt x="2008232" y="111411"/>
                  </a:lnTo>
                  <a:lnTo>
                    <a:pt x="2023192" y="153275"/>
                  </a:lnTo>
                  <a:lnTo>
                    <a:pt x="2028444" y="198881"/>
                  </a:lnTo>
                  <a:lnTo>
                    <a:pt x="2028444" y="994410"/>
                  </a:lnTo>
                  <a:lnTo>
                    <a:pt x="2023192" y="1040016"/>
                  </a:lnTo>
                  <a:lnTo>
                    <a:pt x="2008232" y="1081880"/>
                  </a:lnTo>
                  <a:lnTo>
                    <a:pt x="1984756" y="1118807"/>
                  </a:lnTo>
                  <a:lnTo>
                    <a:pt x="1953959" y="1149604"/>
                  </a:lnTo>
                  <a:lnTo>
                    <a:pt x="1917032" y="1173080"/>
                  </a:lnTo>
                  <a:lnTo>
                    <a:pt x="1875168" y="1188040"/>
                  </a:lnTo>
                  <a:lnTo>
                    <a:pt x="1829562" y="1193292"/>
                  </a:lnTo>
                  <a:lnTo>
                    <a:pt x="198882" y="1193292"/>
                  </a:lnTo>
                  <a:lnTo>
                    <a:pt x="153275" y="1188040"/>
                  </a:lnTo>
                  <a:lnTo>
                    <a:pt x="111411" y="1173080"/>
                  </a:lnTo>
                  <a:lnTo>
                    <a:pt x="74484" y="1149604"/>
                  </a:lnTo>
                  <a:lnTo>
                    <a:pt x="43687" y="1118807"/>
                  </a:lnTo>
                  <a:lnTo>
                    <a:pt x="20211" y="1081880"/>
                  </a:lnTo>
                  <a:lnTo>
                    <a:pt x="5251" y="1040016"/>
                  </a:lnTo>
                  <a:lnTo>
                    <a:pt x="0" y="994410"/>
                  </a:lnTo>
                  <a:lnTo>
                    <a:pt x="0" y="198881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9828" y="393191"/>
              <a:ext cx="2390140" cy="2778760"/>
            </a:xfrm>
            <a:custGeom>
              <a:avLst/>
              <a:gdLst/>
              <a:ahLst/>
              <a:cxnLst/>
              <a:rect l="l" t="t" r="r" b="b"/>
              <a:pathLst>
                <a:path w="2390140" h="2778760">
                  <a:moveTo>
                    <a:pt x="2389631" y="0"/>
                  </a:moveTo>
                  <a:lnTo>
                    <a:pt x="0" y="0"/>
                  </a:lnTo>
                  <a:lnTo>
                    <a:pt x="0" y="2778252"/>
                  </a:lnTo>
                  <a:lnTo>
                    <a:pt x="2389631" y="2778252"/>
                  </a:lnTo>
                  <a:lnTo>
                    <a:pt x="23896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13532" y="4037076"/>
            <a:ext cx="2908300" cy="16891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635" algn="ctr">
              <a:lnSpc>
                <a:spcPct val="100000"/>
              </a:lnSpc>
              <a:spcBef>
                <a:spcPts val="1165"/>
              </a:spcBef>
            </a:pPr>
            <a:r>
              <a:rPr sz="1300" b="1" spc="-10" dirty="0">
                <a:latin typeface="Calibri"/>
                <a:cs typeface="Calibri"/>
              </a:rPr>
              <a:t>CombOp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: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Max</a:t>
            </a:r>
            <a:r>
              <a:rPr sz="130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Revenue</a:t>
            </a:r>
            <a:endParaRPr sz="1300">
              <a:latin typeface="Calibri"/>
              <a:cs typeface="Calibri"/>
            </a:endParaRPr>
          </a:p>
          <a:p>
            <a:pPr marL="127635" algn="ctr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F3863"/>
                </a:solidFill>
                <a:latin typeface="Calibri"/>
                <a:cs typeface="Calibri"/>
              </a:rPr>
              <a:t>&amp;</a:t>
            </a:r>
            <a:r>
              <a:rPr sz="130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1F3863"/>
                </a:solidFill>
                <a:latin typeface="Calibri"/>
                <a:cs typeface="Calibri"/>
              </a:rPr>
              <a:t>Count</a:t>
            </a:r>
            <a:endParaRPr sz="1300">
              <a:latin typeface="Calibri"/>
              <a:cs typeface="Calibri"/>
            </a:endParaRPr>
          </a:p>
          <a:p>
            <a:pPr marL="124460"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(2,</a:t>
            </a:r>
            <a:r>
              <a:rPr sz="1300" spc="2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250,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3)</a:t>
            </a:r>
            <a:endParaRPr sz="1300">
              <a:latin typeface="Calibri"/>
              <a:cs typeface="Calibri"/>
            </a:endParaRPr>
          </a:p>
          <a:p>
            <a:pPr marL="125730"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(4,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300,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4)</a:t>
            </a:r>
            <a:endParaRPr sz="1300">
              <a:latin typeface="Calibri"/>
              <a:cs typeface="Calibri"/>
            </a:endParaRPr>
          </a:p>
          <a:p>
            <a:pPr marL="125730"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(7,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300,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4473" y="1860550"/>
            <a:ext cx="2037080" cy="1017269"/>
            <a:chOff x="2014473" y="1860550"/>
            <a:chExt cx="2037080" cy="1017269"/>
          </a:xfrm>
        </p:grpSpPr>
        <p:sp>
          <p:nvSpPr>
            <p:cNvPr id="13" name="object 13"/>
            <p:cNvSpPr/>
            <p:nvPr/>
          </p:nvSpPr>
          <p:spPr>
            <a:xfrm>
              <a:off x="2020823" y="1866900"/>
              <a:ext cx="2024380" cy="1004569"/>
            </a:xfrm>
            <a:custGeom>
              <a:avLst/>
              <a:gdLst/>
              <a:ahLst/>
              <a:cxnLst/>
              <a:rect l="l" t="t" r="r" b="b"/>
              <a:pathLst>
                <a:path w="2024379" h="1004569">
                  <a:moveTo>
                    <a:pt x="1856486" y="0"/>
                  </a:moveTo>
                  <a:lnTo>
                    <a:pt x="167386" y="0"/>
                  </a:lnTo>
                  <a:lnTo>
                    <a:pt x="122884" y="5978"/>
                  </a:lnTo>
                  <a:lnTo>
                    <a:pt x="82898" y="22850"/>
                  </a:lnTo>
                  <a:lnTo>
                    <a:pt x="49022" y="49022"/>
                  </a:lnTo>
                  <a:lnTo>
                    <a:pt x="22850" y="82898"/>
                  </a:lnTo>
                  <a:lnTo>
                    <a:pt x="5978" y="122884"/>
                  </a:lnTo>
                  <a:lnTo>
                    <a:pt x="0" y="167386"/>
                  </a:lnTo>
                  <a:lnTo>
                    <a:pt x="0" y="836929"/>
                  </a:lnTo>
                  <a:lnTo>
                    <a:pt x="5978" y="881431"/>
                  </a:lnTo>
                  <a:lnTo>
                    <a:pt x="22850" y="921417"/>
                  </a:lnTo>
                  <a:lnTo>
                    <a:pt x="49021" y="955293"/>
                  </a:lnTo>
                  <a:lnTo>
                    <a:pt x="82898" y="981465"/>
                  </a:lnTo>
                  <a:lnTo>
                    <a:pt x="122884" y="998337"/>
                  </a:lnTo>
                  <a:lnTo>
                    <a:pt x="167386" y="1004315"/>
                  </a:lnTo>
                  <a:lnTo>
                    <a:pt x="1856486" y="1004315"/>
                  </a:lnTo>
                  <a:lnTo>
                    <a:pt x="1900987" y="998337"/>
                  </a:lnTo>
                  <a:lnTo>
                    <a:pt x="1940973" y="981465"/>
                  </a:lnTo>
                  <a:lnTo>
                    <a:pt x="1974850" y="955293"/>
                  </a:lnTo>
                  <a:lnTo>
                    <a:pt x="2001021" y="921417"/>
                  </a:lnTo>
                  <a:lnTo>
                    <a:pt x="2017893" y="881431"/>
                  </a:lnTo>
                  <a:lnTo>
                    <a:pt x="2023872" y="836929"/>
                  </a:lnTo>
                  <a:lnTo>
                    <a:pt x="2023872" y="167386"/>
                  </a:lnTo>
                  <a:lnTo>
                    <a:pt x="2017893" y="122884"/>
                  </a:lnTo>
                  <a:lnTo>
                    <a:pt x="2001021" y="82898"/>
                  </a:lnTo>
                  <a:lnTo>
                    <a:pt x="1974850" y="49022"/>
                  </a:lnTo>
                  <a:lnTo>
                    <a:pt x="1940973" y="22850"/>
                  </a:lnTo>
                  <a:lnTo>
                    <a:pt x="1900987" y="5978"/>
                  </a:lnTo>
                  <a:lnTo>
                    <a:pt x="18564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0823" y="1866900"/>
              <a:ext cx="2024380" cy="1004569"/>
            </a:xfrm>
            <a:custGeom>
              <a:avLst/>
              <a:gdLst/>
              <a:ahLst/>
              <a:cxnLst/>
              <a:rect l="l" t="t" r="r" b="b"/>
              <a:pathLst>
                <a:path w="2024379" h="1004569">
                  <a:moveTo>
                    <a:pt x="0" y="167386"/>
                  </a:moveTo>
                  <a:lnTo>
                    <a:pt x="5978" y="122884"/>
                  </a:lnTo>
                  <a:lnTo>
                    <a:pt x="22850" y="82898"/>
                  </a:lnTo>
                  <a:lnTo>
                    <a:pt x="49022" y="49022"/>
                  </a:lnTo>
                  <a:lnTo>
                    <a:pt x="82898" y="22850"/>
                  </a:lnTo>
                  <a:lnTo>
                    <a:pt x="122884" y="5978"/>
                  </a:lnTo>
                  <a:lnTo>
                    <a:pt x="167386" y="0"/>
                  </a:lnTo>
                  <a:lnTo>
                    <a:pt x="1856486" y="0"/>
                  </a:lnTo>
                  <a:lnTo>
                    <a:pt x="1900987" y="5978"/>
                  </a:lnTo>
                  <a:lnTo>
                    <a:pt x="1940973" y="22850"/>
                  </a:lnTo>
                  <a:lnTo>
                    <a:pt x="1974850" y="49022"/>
                  </a:lnTo>
                  <a:lnTo>
                    <a:pt x="2001021" y="82898"/>
                  </a:lnTo>
                  <a:lnTo>
                    <a:pt x="2017893" y="122884"/>
                  </a:lnTo>
                  <a:lnTo>
                    <a:pt x="2023872" y="167386"/>
                  </a:lnTo>
                  <a:lnTo>
                    <a:pt x="2023872" y="836929"/>
                  </a:lnTo>
                  <a:lnTo>
                    <a:pt x="2017893" y="881431"/>
                  </a:lnTo>
                  <a:lnTo>
                    <a:pt x="2001021" y="921417"/>
                  </a:lnTo>
                  <a:lnTo>
                    <a:pt x="1974850" y="955293"/>
                  </a:lnTo>
                  <a:lnTo>
                    <a:pt x="1940973" y="981465"/>
                  </a:lnTo>
                  <a:lnTo>
                    <a:pt x="1900987" y="998337"/>
                  </a:lnTo>
                  <a:lnTo>
                    <a:pt x="1856486" y="1004315"/>
                  </a:lnTo>
                  <a:lnTo>
                    <a:pt x="167386" y="1004315"/>
                  </a:lnTo>
                  <a:lnTo>
                    <a:pt x="122884" y="998337"/>
                  </a:lnTo>
                  <a:lnTo>
                    <a:pt x="82898" y="981465"/>
                  </a:lnTo>
                  <a:lnTo>
                    <a:pt x="49021" y="955293"/>
                  </a:lnTo>
                  <a:lnTo>
                    <a:pt x="22850" y="921417"/>
                  </a:lnTo>
                  <a:lnTo>
                    <a:pt x="5978" y="881431"/>
                  </a:lnTo>
                  <a:lnTo>
                    <a:pt x="0" y="836929"/>
                  </a:lnTo>
                  <a:lnTo>
                    <a:pt x="0" y="167386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2527" y="1835911"/>
            <a:ext cx="168084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Calibri"/>
                <a:cs typeface="Calibri"/>
              </a:rPr>
              <a:t>SeqOp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: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Max</a:t>
            </a:r>
            <a:r>
              <a:rPr sz="130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Revenue</a:t>
            </a:r>
            <a:r>
              <a:rPr sz="1300" b="1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3"/>
                </a:solidFill>
                <a:latin typeface="Calibri"/>
                <a:cs typeface="Calibri"/>
              </a:rPr>
              <a:t>&amp; </a:t>
            </a:r>
            <a:r>
              <a:rPr sz="1300" b="1" spc="-2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1F3863"/>
                </a:solidFill>
                <a:latin typeface="Calibri"/>
                <a:cs typeface="Calibri"/>
              </a:rPr>
              <a:t>Count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(2,</a:t>
            </a:r>
            <a:r>
              <a:rPr sz="1300" spc="2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250,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2)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(4,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200,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2)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(7,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300,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46650" y="1860550"/>
            <a:ext cx="1936114" cy="1017269"/>
            <a:chOff x="4946650" y="1860550"/>
            <a:chExt cx="1936114" cy="1017269"/>
          </a:xfrm>
        </p:grpSpPr>
        <p:sp>
          <p:nvSpPr>
            <p:cNvPr id="17" name="object 17"/>
            <p:cNvSpPr/>
            <p:nvPr/>
          </p:nvSpPr>
          <p:spPr>
            <a:xfrm>
              <a:off x="4953000" y="1866900"/>
              <a:ext cx="1923414" cy="1004569"/>
            </a:xfrm>
            <a:custGeom>
              <a:avLst/>
              <a:gdLst/>
              <a:ahLst/>
              <a:cxnLst/>
              <a:rect l="l" t="t" r="r" b="b"/>
              <a:pathLst>
                <a:path w="1923415" h="1004569">
                  <a:moveTo>
                    <a:pt x="1755902" y="0"/>
                  </a:moveTo>
                  <a:lnTo>
                    <a:pt x="167386" y="0"/>
                  </a:lnTo>
                  <a:lnTo>
                    <a:pt x="122884" y="5978"/>
                  </a:lnTo>
                  <a:lnTo>
                    <a:pt x="82898" y="22850"/>
                  </a:lnTo>
                  <a:lnTo>
                    <a:pt x="49022" y="49022"/>
                  </a:lnTo>
                  <a:lnTo>
                    <a:pt x="22850" y="82898"/>
                  </a:lnTo>
                  <a:lnTo>
                    <a:pt x="5978" y="122884"/>
                  </a:lnTo>
                  <a:lnTo>
                    <a:pt x="0" y="167386"/>
                  </a:lnTo>
                  <a:lnTo>
                    <a:pt x="0" y="836929"/>
                  </a:lnTo>
                  <a:lnTo>
                    <a:pt x="5978" y="881431"/>
                  </a:lnTo>
                  <a:lnTo>
                    <a:pt x="22850" y="921417"/>
                  </a:lnTo>
                  <a:lnTo>
                    <a:pt x="49022" y="955293"/>
                  </a:lnTo>
                  <a:lnTo>
                    <a:pt x="82898" y="981465"/>
                  </a:lnTo>
                  <a:lnTo>
                    <a:pt x="122884" y="998337"/>
                  </a:lnTo>
                  <a:lnTo>
                    <a:pt x="167386" y="1004315"/>
                  </a:lnTo>
                  <a:lnTo>
                    <a:pt x="1755902" y="1004315"/>
                  </a:lnTo>
                  <a:lnTo>
                    <a:pt x="1800403" y="998337"/>
                  </a:lnTo>
                  <a:lnTo>
                    <a:pt x="1840389" y="981465"/>
                  </a:lnTo>
                  <a:lnTo>
                    <a:pt x="1874265" y="955293"/>
                  </a:lnTo>
                  <a:lnTo>
                    <a:pt x="1900437" y="921417"/>
                  </a:lnTo>
                  <a:lnTo>
                    <a:pt x="1917309" y="881431"/>
                  </a:lnTo>
                  <a:lnTo>
                    <a:pt x="1923288" y="836929"/>
                  </a:lnTo>
                  <a:lnTo>
                    <a:pt x="1923288" y="167386"/>
                  </a:lnTo>
                  <a:lnTo>
                    <a:pt x="1917309" y="122884"/>
                  </a:lnTo>
                  <a:lnTo>
                    <a:pt x="1900437" y="82898"/>
                  </a:lnTo>
                  <a:lnTo>
                    <a:pt x="1874265" y="49022"/>
                  </a:lnTo>
                  <a:lnTo>
                    <a:pt x="1840389" y="22850"/>
                  </a:lnTo>
                  <a:lnTo>
                    <a:pt x="1800403" y="5978"/>
                  </a:lnTo>
                  <a:lnTo>
                    <a:pt x="175590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3000" y="1866900"/>
              <a:ext cx="1923414" cy="1004569"/>
            </a:xfrm>
            <a:custGeom>
              <a:avLst/>
              <a:gdLst/>
              <a:ahLst/>
              <a:cxnLst/>
              <a:rect l="l" t="t" r="r" b="b"/>
              <a:pathLst>
                <a:path w="1923415" h="1004569">
                  <a:moveTo>
                    <a:pt x="0" y="167386"/>
                  </a:moveTo>
                  <a:lnTo>
                    <a:pt x="5978" y="122884"/>
                  </a:lnTo>
                  <a:lnTo>
                    <a:pt x="22850" y="82898"/>
                  </a:lnTo>
                  <a:lnTo>
                    <a:pt x="49022" y="49022"/>
                  </a:lnTo>
                  <a:lnTo>
                    <a:pt x="82898" y="22850"/>
                  </a:lnTo>
                  <a:lnTo>
                    <a:pt x="122884" y="5978"/>
                  </a:lnTo>
                  <a:lnTo>
                    <a:pt x="167386" y="0"/>
                  </a:lnTo>
                  <a:lnTo>
                    <a:pt x="1755902" y="0"/>
                  </a:lnTo>
                  <a:lnTo>
                    <a:pt x="1800403" y="5978"/>
                  </a:lnTo>
                  <a:lnTo>
                    <a:pt x="1840389" y="22850"/>
                  </a:lnTo>
                  <a:lnTo>
                    <a:pt x="1874265" y="49022"/>
                  </a:lnTo>
                  <a:lnTo>
                    <a:pt x="1900437" y="82898"/>
                  </a:lnTo>
                  <a:lnTo>
                    <a:pt x="1917309" y="122884"/>
                  </a:lnTo>
                  <a:lnTo>
                    <a:pt x="1923288" y="167386"/>
                  </a:lnTo>
                  <a:lnTo>
                    <a:pt x="1923288" y="836929"/>
                  </a:lnTo>
                  <a:lnTo>
                    <a:pt x="1917309" y="881431"/>
                  </a:lnTo>
                  <a:lnTo>
                    <a:pt x="1900437" y="921417"/>
                  </a:lnTo>
                  <a:lnTo>
                    <a:pt x="1874265" y="955293"/>
                  </a:lnTo>
                  <a:lnTo>
                    <a:pt x="1840389" y="981465"/>
                  </a:lnTo>
                  <a:lnTo>
                    <a:pt x="1800403" y="998337"/>
                  </a:lnTo>
                  <a:lnTo>
                    <a:pt x="1755902" y="1004315"/>
                  </a:lnTo>
                  <a:lnTo>
                    <a:pt x="167386" y="1004315"/>
                  </a:lnTo>
                  <a:lnTo>
                    <a:pt x="122884" y="998337"/>
                  </a:lnTo>
                  <a:lnTo>
                    <a:pt x="82898" y="981465"/>
                  </a:lnTo>
                  <a:lnTo>
                    <a:pt x="49022" y="955293"/>
                  </a:lnTo>
                  <a:lnTo>
                    <a:pt x="22850" y="921417"/>
                  </a:lnTo>
                  <a:lnTo>
                    <a:pt x="5978" y="881431"/>
                  </a:lnTo>
                  <a:lnTo>
                    <a:pt x="0" y="836929"/>
                  </a:lnTo>
                  <a:lnTo>
                    <a:pt x="0" y="167386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19828" y="393191"/>
            <a:ext cx="2390140" cy="277876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2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("Tina",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130)</a:t>
            </a:r>
            <a:endParaRPr sz="1300">
              <a:latin typeface="Calibri"/>
              <a:cs typeface="Calibri"/>
            </a:endParaRPr>
          </a:p>
          <a:p>
            <a:pPr marL="57975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("Jimmy",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50)</a:t>
            </a:r>
            <a:endParaRPr sz="1300">
              <a:latin typeface="Calibri"/>
              <a:cs typeface="Calibri"/>
            </a:endParaRPr>
          </a:p>
          <a:p>
            <a:pPr marL="60769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4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("Tina",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300)</a:t>
            </a:r>
            <a:endParaRPr sz="1300">
              <a:latin typeface="Calibri"/>
              <a:cs typeface="Calibri"/>
            </a:endParaRPr>
          </a:p>
          <a:p>
            <a:pPr marL="60769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7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("Tina",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200)</a:t>
            </a:r>
            <a:endParaRPr sz="1300">
              <a:latin typeface="Calibri"/>
              <a:cs typeface="Calibri"/>
            </a:endParaRPr>
          </a:p>
          <a:p>
            <a:pPr marL="57975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7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("Jimmy",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80)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445770" marR="437515" algn="ctr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SeqOp :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Max</a:t>
            </a:r>
            <a:r>
              <a:rPr sz="1300" b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Revenue </a:t>
            </a:r>
            <a:r>
              <a:rPr sz="1300" b="1" spc="-2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3"/>
                </a:solidFill>
                <a:latin typeface="Calibri"/>
                <a:cs typeface="Calibri"/>
              </a:rPr>
              <a:t>&amp; </a:t>
            </a:r>
            <a:r>
              <a:rPr sz="1300" b="1" spc="-10" dirty="0">
                <a:solidFill>
                  <a:srgbClr val="1F3863"/>
                </a:solidFill>
                <a:latin typeface="Calibri"/>
                <a:cs typeface="Calibri"/>
              </a:rPr>
              <a:t>Count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(2,</a:t>
            </a:r>
            <a:r>
              <a:rPr sz="1300" spc="2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130,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1)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(4,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300,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2)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(7,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200,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61361" y="133857"/>
            <a:ext cx="3446145" cy="3917315"/>
            <a:chOff x="2261361" y="133857"/>
            <a:chExt cx="3446145" cy="3917315"/>
          </a:xfrm>
        </p:grpSpPr>
        <p:sp>
          <p:nvSpPr>
            <p:cNvPr id="21" name="object 21"/>
            <p:cNvSpPr/>
            <p:nvPr/>
          </p:nvSpPr>
          <p:spPr>
            <a:xfrm>
              <a:off x="3304666" y="3108706"/>
              <a:ext cx="593725" cy="922655"/>
            </a:xfrm>
            <a:custGeom>
              <a:avLst/>
              <a:gdLst/>
              <a:ahLst/>
              <a:cxnLst/>
              <a:rect l="l" t="t" r="r" b="b"/>
              <a:pathLst>
                <a:path w="593725" h="922654">
                  <a:moveTo>
                    <a:pt x="179578" y="0"/>
                  </a:moveTo>
                  <a:lnTo>
                    <a:pt x="0" y="83058"/>
                  </a:lnTo>
                  <a:lnTo>
                    <a:pt x="324231" y="784098"/>
                  </a:lnTo>
                  <a:lnTo>
                    <a:pt x="234442" y="825627"/>
                  </a:lnTo>
                  <a:lnTo>
                    <a:pt x="497078" y="922147"/>
                  </a:lnTo>
                  <a:lnTo>
                    <a:pt x="593598" y="659511"/>
                  </a:lnTo>
                  <a:lnTo>
                    <a:pt x="503809" y="701040"/>
                  </a:lnTo>
                  <a:lnTo>
                    <a:pt x="17957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4666" y="3108706"/>
              <a:ext cx="593725" cy="922655"/>
            </a:xfrm>
            <a:custGeom>
              <a:avLst/>
              <a:gdLst/>
              <a:ahLst/>
              <a:cxnLst/>
              <a:rect l="l" t="t" r="r" b="b"/>
              <a:pathLst>
                <a:path w="593725" h="922654">
                  <a:moveTo>
                    <a:pt x="234442" y="825627"/>
                  </a:moveTo>
                  <a:lnTo>
                    <a:pt x="324231" y="784098"/>
                  </a:lnTo>
                  <a:lnTo>
                    <a:pt x="0" y="83058"/>
                  </a:lnTo>
                  <a:lnTo>
                    <a:pt x="179578" y="0"/>
                  </a:lnTo>
                  <a:lnTo>
                    <a:pt x="503809" y="701040"/>
                  </a:lnTo>
                  <a:lnTo>
                    <a:pt x="593598" y="659511"/>
                  </a:lnTo>
                  <a:lnTo>
                    <a:pt x="497078" y="922147"/>
                  </a:lnTo>
                  <a:lnTo>
                    <a:pt x="234442" y="825627"/>
                  </a:lnTo>
                  <a:close/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59426" y="3153918"/>
              <a:ext cx="641985" cy="890905"/>
            </a:xfrm>
            <a:custGeom>
              <a:avLst/>
              <a:gdLst/>
              <a:ahLst/>
              <a:cxnLst/>
              <a:rect l="l" t="t" r="r" b="b"/>
              <a:pathLst>
                <a:path w="641985" h="890904">
                  <a:moveTo>
                    <a:pt x="470026" y="0"/>
                  </a:moveTo>
                  <a:lnTo>
                    <a:pt x="85725" y="669925"/>
                  </a:lnTo>
                  <a:lnTo>
                    <a:pt x="0" y="620649"/>
                  </a:lnTo>
                  <a:lnTo>
                    <a:pt x="73151" y="890778"/>
                  </a:lnTo>
                  <a:lnTo>
                    <a:pt x="343281" y="817626"/>
                  </a:lnTo>
                  <a:lnTo>
                    <a:pt x="257428" y="768350"/>
                  </a:lnTo>
                  <a:lnTo>
                    <a:pt x="641731" y="98425"/>
                  </a:lnTo>
                  <a:lnTo>
                    <a:pt x="47002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59426" y="3153918"/>
              <a:ext cx="641985" cy="890905"/>
            </a:xfrm>
            <a:custGeom>
              <a:avLst/>
              <a:gdLst/>
              <a:ahLst/>
              <a:cxnLst/>
              <a:rect l="l" t="t" r="r" b="b"/>
              <a:pathLst>
                <a:path w="641985" h="890904">
                  <a:moveTo>
                    <a:pt x="0" y="620649"/>
                  </a:moveTo>
                  <a:lnTo>
                    <a:pt x="85725" y="669925"/>
                  </a:lnTo>
                  <a:lnTo>
                    <a:pt x="470026" y="0"/>
                  </a:lnTo>
                  <a:lnTo>
                    <a:pt x="641731" y="98425"/>
                  </a:lnTo>
                  <a:lnTo>
                    <a:pt x="257428" y="768350"/>
                  </a:lnTo>
                  <a:lnTo>
                    <a:pt x="343281" y="817626"/>
                  </a:lnTo>
                  <a:lnTo>
                    <a:pt x="73151" y="890778"/>
                  </a:lnTo>
                  <a:lnTo>
                    <a:pt x="0" y="620649"/>
                  </a:lnTo>
                  <a:close/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67711" y="140207"/>
              <a:ext cx="1330960" cy="253365"/>
            </a:xfrm>
            <a:custGeom>
              <a:avLst/>
              <a:gdLst/>
              <a:ahLst/>
              <a:cxnLst/>
              <a:rect l="l" t="t" r="r" b="b"/>
              <a:pathLst>
                <a:path w="1330960" h="253365">
                  <a:moveTo>
                    <a:pt x="1288288" y="0"/>
                  </a:moveTo>
                  <a:lnTo>
                    <a:pt x="42163" y="0"/>
                  </a:lnTo>
                  <a:lnTo>
                    <a:pt x="25771" y="3319"/>
                  </a:lnTo>
                  <a:lnTo>
                    <a:pt x="12366" y="12366"/>
                  </a:lnTo>
                  <a:lnTo>
                    <a:pt x="3319" y="25771"/>
                  </a:lnTo>
                  <a:lnTo>
                    <a:pt x="0" y="42164"/>
                  </a:lnTo>
                  <a:lnTo>
                    <a:pt x="0" y="210820"/>
                  </a:lnTo>
                  <a:lnTo>
                    <a:pt x="3319" y="227212"/>
                  </a:lnTo>
                  <a:lnTo>
                    <a:pt x="12366" y="240617"/>
                  </a:lnTo>
                  <a:lnTo>
                    <a:pt x="25771" y="249664"/>
                  </a:lnTo>
                  <a:lnTo>
                    <a:pt x="42163" y="252984"/>
                  </a:lnTo>
                  <a:lnTo>
                    <a:pt x="1288288" y="252984"/>
                  </a:lnTo>
                  <a:lnTo>
                    <a:pt x="1304680" y="249664"/>
                  </a:lnTo>
                  <a:lnTo>
                    <a:pt x="1318085" y="240617"/>
                  </a:lnTo>
                  <a:lnTo>
                    <a:pt x="1327132" y="227212"/>
                  </a:lnTo>
                  <a:lnTo>
                    <a:pt x="1330452" y="210820"/>
                  </a:lnTo>
                  <a:lnTo>
                    <a:pt x="1330452" y="42164"/>
                  </a:lnTo>
                  <a:lnTo>
                    <a:pt x="1327132" y="25771"/>
                  </a:lnTo>
                  <a:lnTo>
                    <a:pt x="1318085" y="12366"/>
                  </a:lnTo>
                  <a:lnTo>
                    <a:pt x="1304680" y="3319"/>
                  </a:lnTo>
                  <a:lnTo>
                    <a:pt x="12882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67711" y="140207"/>
              <a:ext cx="1330960" cy="253365"/>
            </a:xfrm>
            <a:custGeom>
              <a:avLst/>
              <a:gdLst/>
              <a:ahLst/>
              <a:cxnLst/>
              <a:rect l="l" t="t" r="r" b="b"/>
              <a:pathLst>
                <a:path w="1330960" h="253365">
                  <a:moveTo>
                    <a:pt x="0" y="42164"/>
                  </a:moveTo>
                  <a:lnTo>
                    <a:pt x="3319" y="25771"/>
                  </a:lnTo>
                  <a:lnTo>
                    <a:pt x="12366" y="12366"/>
                  </a:lnTo>
                  <a:lnTo>
                    <a:pt x="25771" y="3319"/>
                  </a:lnTo>
                  <a:lnTo>
                    <a:pt x="42163" y="0"/>
                  </a:lnTo>
                  <a:lnTo>
                    <a:pt x="1288288" y="0"/>
                  </a:lnTo>
                  <a:lnTo>
                    <a:pt x="1304680" y="3319"/>
                  </a:lnTo>
                  <a:lnTo>
                    <a:pt x="1318085" y="12366"/>
                  </a:lnTo>
                  <a:lnTo>
                    <a:pt x="1327132" y="25771"/>
                  </a:lnTo>
                  <a:lnTo>
                    <a:pt x="1330452" y="42164"/>
                  </a:lnTo>
                  <a:lnTo>
                    <a:pt x="1330452" y="210820"/>
                  </a:lnTo>
                  <a:lnTo>
                    <a:pt x="1327132" y="227212"/>
                  </a:lnTo>
                  <a:lnTo>
                    <a:pt x="1318085" y="240617"/>
                  </a:lnTo>
                  <a:lnTo>
                    <a:pt x="1304680" y="249664"/>
                  </a:lnTo>
                  <a:lnTo>
                    <a:pt x="1288288" y="252984"/>
                  </a:lnTo>
                  <a:lnTo>
                    <a:pt x="42163" y="252984"/>
                  </a:lnTo>
                  <a:lnTo>
                    <a:pt x="25771" y="249664"/>
                  </a:lnTo>
                  <a:lnTo>
                    <a:pt x="12366" y="240617"/>
                  </a:lnTo>
                  <a:lnTo>
                    <a:pt x="3319" y="227212"/>
                  </a:lnTo>
                  <a:lnTo>
                    <a:pt x="0" y="210820"/>
                  </a:lnTo>
                  <a:lnTo>
                    <a:pt x="0" y="421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435479" y="101600"/>
            <a:ext cx="99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b="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44084" y="134112"/>
            <a:ext cx="1343025" cy="265430"/>
            <a:chOff x="5244084" y="134112"/>
            <a:chExt cx="1343025" cy="265430"/>
          </a:xfrm>
        </p:grpSpPr>
        <p:sp>
          <p:nvSpPr>
            <p:cNvPr id="29" name="object 29"/>
            <p:cNvSpPr/>
            <p:nvPr/>
          </p:nvSpPr>
          <p:spPr>
            <a:xfrm>
              <a:off x="5250180" y="140208"/>
              <a:ext cx="1330960" cy="253365"/>
            </a:xfrm>
            <a:custGeom>
              <a:avLst/>
              <a:gdLst/>
              <a:ahLst/>
              <a:cxnLst/>
              <a:rect l="l" t="t" r="r" b="b"/>
              <a:pathLst>
                <a:path w="1330959" h="253365">
                  <a:moveTo>
                    <a:pt x="1288288" y="0"/>
                  </a:moveTo>
                  <a:lnTo>
                    <a:pt x="42164" y="0"/>
                  </a:lnTo>
                  <a:lnTo>
                    <a:pt x="25771" y="3319"/>
                  </a:lnTo>
                  <a:lnTo>
                    <a:pt x="12366" y="12366"/>
                  </a:lnTo>
                  <a:lnTo>
                    <a:pt x="3319" y="25771"/>
                  </a:lnTo>
                  <a:lnTo>
                    <a:pt x="0" y="42164"/>
                  </a:lnTo>
                  <a:lnTo>
                    <a:pt x="0" y="210820"/>
                  </a:lnTo>
                  <a:lnTo>
                    <a:pt x="3319" y="227212"/>
                  </a:lnTo>
                  <a:lnTo>
                    <a:pt x="12366" y="240617"/>
                  </a:lnTo>
                  <a:lnTo>
                    <a:pt x="25771" y="249664"/>
                  </a:lnTo>
                  <a:lnTo>
                    <a:pt x="42164" y="252984"/>
                  </a:lnTo>
                  <a:lnTo>
                    <a:pt x="1288288" y="252984"/>
                  </a:lnTo>
                  <a:lnTo>
                    <a:pt x="1304680" y="249664"/>
                  </a:lnTo>
                  <a:lnTo>
                    <a:pt x="1318085" y="240617"/>
                  </a:lnTo>
                  <a:lnTo>
                    <a:pt x="1327132" y="227212"/>
                  </a:lnTo>
                  <a:lnTo>
                    <a:pt x="1330452" y="210820"/>
                  </a:lnTo>
                  <a:lnTo>
                    <a:pt x="1330452" y="42164"/>
                  </a:lnTo>
                  <a:lnTo>
                    <a:pt x="1327132" y="25771"/>
                  </a:lnTo>
                  <a:lnTo>
                    <a:pt x="1318085" y="12366"/>
                  </a:lnTo>
                  <a:lnTo>
                    <a:pt x="1304680" y="3319"/>
                  </a:lnTo>
                  <a:lnTo>
                    <a:pt x="12882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50180" y="140208"/>
              <a:ext cx="1330960" cy="253365"/>
            </a:xfrm>
            <a:custGeom>
              <a:avLst/>
              <a:gdLst/>
              <a:ahLst/>
              <a:cxnLst/>
              <a:rect l="l" t="t" r="r" b="b"/>
              <a:pathLst>
                <a:path w="1330959" h="253365">
                  <a:moveTo>
                    <a:pt x="0" y="42164"/>
                  </a:moveTo>
                  <a:lnTo>
                    <a:pt x="3319" y="25771"/>
                  </a:lnTo>
                  <a:lnTo>
                    <a:pt x="12366" y="12366"/>
                  </a:lnTo>
                  <a:lnTo>
                    <a:pt x="25771" y="3319"/>
                  </a:lnTo>
                  <a:lnTo>
                    <a:pt x="42164" y="0"/>
                  </a:lnTo>
                  <a:lnTo>
                    <a:pt x="1288288" y="0"/>
                  </a:lnTo>
                  <a:lnTo>
                    <a:pt x="1304680" y="3319"/>
                  </a:lnTo>
                  <a:lnTo>
                    <a:pt x="1318085" y="12366"/>
                  </a:lnTo>
                  <a:lnTo>
                    <a:pt x="1327132" y="25771"/>
                  </a:lnTo>
                  <a:lnTo>
                    <a:pt x="1330452" y="42164"/>
                  </a:lnTo>
                  <a:lnTo>
                    <a:pt x="1330452" y="210820"/>
                  </a:lnTo>
                  <a:lnTo>
                    <a:pt x="1327132" y="227212"/>
                  </a:lnTo>
                  <a:lnTo>
                    <a:pt x="1318085" y="240617"/>
                  </a:lnTo>
                  <a:lnTo>
                    <a:pt x="1304680" y="249664"/>
                  </a:lnTo>
                  <a:lnTo>
                    <a:pt x="1288288" y="252984"/>
                  </a:lnTo>
                  <a:lnTo>
                    <a:pt x="42164" y="252984"/>
                  </a:lnTo>
                  <a:lnTo>
                    <a:pt x="25771" y="249664"/>
                  </a:lnTo>
                  <a:lnTo>
                    <a:pt x="12366" y="240617"/>
                  </a:lnTo>
                  <a:lnTo>
                    <a:pt x="3319" y="227212"/>
                  </a:lnTo>
                  <a:lnTo>
                    <a:pt x="0" y="210820"/>
                  </a:lnTo>
                  <a:lnTo>
                    <a:pt x="0" y="421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17946" y="101600"/>
            <a:ext cx="99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1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0718" y="6434734"/>
            <a:ext cx="26771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spc="-5" dirty="0">
                <a:latin typeface="Calibri"/>
                <a:cs typeface="Calibri"/>
              </a:rPr>
              <a:t> i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aggr_ordItems.collect():</a:t>
            </a:r>
            <a:r>
              <a:rPr sz="1300" spc="6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print(i)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0718" y="250698"/>
            <a:ext cx="5718175" cy="6167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Ex</a:t>
            </a:r>
            <a:r>
              <a:rPr sz="13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–</a:t>
            </a:r>
            <a:r>
              <a:rPr sz="13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Find</a:t>
            </a:r>
            <a:r>
              <a:rPr sz="13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the</a:t>
            </a:r>
            <a:r>
              <a:rPr sz="13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385622"/>
                </a:solidFill>
                <a:latin typeface="Calibri"/>
                <a:cs typeface="Calibri"/>
              </a:rPr>
              <a:t>maximum</a:t>
            </a:r>
            <a:r>
              <a:rPr sz="1300" b="1" spc="3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385622"/>
                </a:solidFill>
                <a:latin typeface="Calibri"/>
                <a:cs typeface="Calibri"/>
              </a:rPr>
              <a:t>revenue</a:t>
            </a:r>
            <a:r>
              <a:rPr sz="1300" b="1" spc="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385622"/>
                </a:solidFill>
                <a:latin typeface="Calibri"/>
                <a:cs typeface="Calibri"/>
              </a:rPr>
              <a:t>for</a:t>
            </a:r>
            <a:r>
              <a:rPr sz="13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385622"/>
                </a:solidFill>
                <a:latin typeface="Calibri"/>
                <a:cs typeface="Calibri"/>
              </a:rPr>
              <a:t>each</a:t>
            </a:r>
            <a:r>
              <a:rPr sz="13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30" dirty="0">
                <a:solidFill>
                  <a:srgbClr val="385622"/>
                </a:solidFill>
                <a:latin typeface="Calibri"/>
                <a:cs typeface="Calibri"/>
              </a:rPr>
              <a:t>Order.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ordItems=sc.parallelize([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(2,"Joseph",200),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(2,"Jimmy",250),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(2,"Tina",130),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(4,"Jimmy",50),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(4,"Tina",300),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(4,"Joseph",150),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(4,"Ram",200),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(7,"Tina",200),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(7,"Joseph",300),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(7,"Jimmy",80)],2)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#Create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-10" dirty="0">
                <a:latin typeface="Calibri"/>
                <a:cs typeface="Calibri"/>
              </a:rPr>
              <a:t>Paired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RDD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ordPair</a:t>
            </a:r>
            <a:r>
              <a:rPr sz="1300" spc="-5" dirty="0">
                <a:latin typeface="Calibri"/>
                <a:cs typeface="Calibri"/>
              </a:rPr>
              <a:t> 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ordItems.map(lambda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x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(x[0],(x[1],x[2])))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#Initialize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Accumulator</a:t>
            </a:r>
            <a:endParaRPr sz="1300">
              <a:latin typeface="Calibri"/>
              <a:cs typeface="Calibri"/>
            </a:endParaRPr>
          </a:p>
          <a:p>
            <a:pPr marL="12700" marR="37592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#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Zero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Value: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Zero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value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our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case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finding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Maximum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Marks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zero_val=0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#Define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Sequence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</a:t>
            </a:r>
            <a:endParaRPr sz="1300">
              <a:latin typeface="Calibri"/>
              <a:cs typeface="Calibri"/>
            </a:endParaRPr>
          </a:p>
          <a:p>
            <a:pPr marL="12700" marR="97155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#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Sequence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Finding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Maximum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revenue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each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partition </a:t>
            </a:r>
            <a:r>
              <a:rPr sz="1300" spc="-2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def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seq_op(accumulator,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element):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if(accumulator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&gt; element[1]):</a:t>
            </a:r>
            <a:endParaRPr sz="13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return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accumulator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libri"/>
                <a:cs typeface="Calibri"/>
              </a:rPr>
              <a:t>else:</a:t>
            </a:r>
            <a:endParaRPr sz="13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return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element[1]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#Define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Combiner </a:t>
            </a:r>
            <a:r>
              <a:rPr sz="1300" spc="-10" dirty="0">
                <a:latin typeface="Calibri"/>
                <a:cs typeface="Calibri"/>
              </a:rPr>
              <a:t>Operation</a:t>
            </a:r>
            <a:endParaRPr sz="1300">
              <a:latin typeface="Calibri"/>
              <a:cs typeface="Calibri"/>
            </a:endParaRPr>
          </a:p>
          <a:p>
            <a:pPr marL="12700" marR="108267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#Combiner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Finding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Maximum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revenue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all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partitions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def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comb_op(accumulator1,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accumulator2):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if(accumulator1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&gt; accumulator2):</a:t>
            </a:r>
            <a:endParaRPr sz="13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return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accumulator1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libri"/>
                <a:cs typeface="Calibri"/>
              </a:rPr>
              <a:t>else:</a:t>
            </a:r>
            <a:endParaRPr sz="13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return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accumulator2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libri"/>
                <a:cs typeface="Calibri"/>
              </a:rPr>
              <a:t>aggr_ordItems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ordPair.aggregateByKey(zero_val,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seq_op,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comb_op)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9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34661" y="6556120"/>
            <a:ext cx="31235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All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Rights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Reserved.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Subscribe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Learn-Spark.nfo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0718" y="250698"/>
            <a:ext cx="5718175" cy="6167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Ex</a:t>
            </a:r>
            <a:r>
              <a:rPr sz="13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–</a:t>
            </a:r>
            <a:r>
              <a:rPr sz="13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Find</a:t>
            </a:r>
            <a:r>
              <a:rPr sz="13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the</a:t>
            </a:r>
            <a:r>
              <a:rPr sz="13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385622"/>
                </a:solidFill>
                <a:latin typeface="Calibri"/>
                <a:cs typeface="Calibri"/>
              </a:rPr>
              <a:t>maximum</a:t>
            </a:r>
            <a:r>
              <a:rPr sz="1300" b="1" spc="3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385622"/>
                </a:solidFill>
                <a:latin typeface="Calibri"/>
                <a:cs typeface="Calibri"/>
              </a:rPr>
              <a:t>revenue</a:t>
            </a:r>
            <a:r>
              <a:rPr sz="1300" b="1" spc="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385622"/>
                </a:solidFill>
                <a:latin typeface="Calibri"/>
                <a:cs typeface="Calibri"/>
              </a:rPr>
              <a:t>for</a:t>
            </a:r>
            <a:r>
              <a:rPr sz="1300" b="1" spc="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385622"/>
                </a:solidFill>
                <a:latin typeface="Calibri"/>
                <a:cs typeface="Calibri"/>
              </a:rPr>
              <a:t>each</a:t>
            </a:r>
            <a:r>
              <a:rPr sz="13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30" dirty="0">
                <a:solidFill>
                  <a:srgbClr val="385622"/>
                </a:solidFill>
                <a:latin typeface="Calibri"/>
                <a:cs typeface="Calibri"/>
              </a:rPr>
              <a:t>Order.</a:t>
            </a:r>
            <a:r>
              <a:rPr sz="1300" b="1" spc="3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385622"/>
                </a:solidFill>
                <a:latin typeface="Calibri"/>
                <a:cs typeface="Calibri"/>
              </a:rPr>
              <a:t>Print</a:t>
            </a:r>
            <a:r>
              <a:rPr sz="1300" b="1" spc="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385622"/>
                </a:solidFill>
                <a:latin typeface="Calibri"/>
                <a:cs typeface="Calibri"/>
              </a:rPr>
              <a:t>customer</a:t>
            </a:r>
            <a:r>
              <a:rPr sz="1300" b="1" spc="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385622"/>
                </a:solidFill>
                <a:latin typeface="Calibri"/>
                <a:cs typeface="Calibri"/>
              </a:rPr>
              <a:t>name.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ordItems=sc.parallelize([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(2,"Joseph",200),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(2,"Jimmy",250),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(2,"Tina",130),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(4,"Jimmy",50),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(4,"Tina",300),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(4,"Joseph",150),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(4,"Ram",200),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(7,"Tina",200),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(7,"Joseph",300),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(7,"Jimmy",80)],2)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#Create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-10" dirty="0">
                <a:latin typeface="Calibri"/>
                <a:cs typeface="Calibri"/>
              </a:rPr>
              <a:t>Paired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RDD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ordPair</a:t>
            </a:r>
            <a:r>
              <a:rPr sz="1300" spc="-5" dirty="0">
                <a:latin typeface="Calibri"/>
                <a:cs typeface="Calibri"/>
              </a:rPr>
              <a:t> 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ordItems.map(lambda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x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(x[0],(x[1],x[2])))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#Initialize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Accumulator</a:t>
            </a:r>
            <a:endParaRPr sz="1300">
              <a:latin typeface="Calibri"/>
              <a:cs typeface="Calibri"/>
            </a:endParaRPr>
          </a:p>
          <a:p>
            <a:pPr marL="12700" marR="37592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#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Zero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Value: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Zero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value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our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case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finding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Maximum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Marks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zero_val=('',0)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#Define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Sequence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</a:t>
            </a:r>
            <a:endParaRPr sz="1300">
              <a:latin typeface="Calibri"/>
              <a:cs typeface="Calibri"/>
            </a:endParaRPr>
          </a:p>
          <a:p>
            <a:pPr marL="12700" marR="97155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#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Sequence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Finding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Maximum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revenue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each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partition </a:t>
            </a:r>
            <a:r>
              <a:rPr sz="1300" spc="-2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def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seq_op(accumulator,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element):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if(accumulator[1]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&gt; element[1]):</a:t>
            </a:r>
            <a:endParaRPr sz="13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return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accumulator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libri"/>
                <a:cs typeface="Calibri"/>
              </a:rPr>
              <a:t>else:</a:t>
            </a:r>
            <a:endParaRPr sz="13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return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element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#Define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Combiner </a:t>
            </a:r>
            <a:r>
              <a:rPr sz="1300" spc="-10" dirty="0">
                <a:latin typeface="Calibri"/>
                <a:cs typeface="Calibri"/>
              </a:rPr>
              <a:t>Operation</a:t>
            </a:r>
            <a:endParaRPr sz="1300">
              <a:latin typeface="Calibri"/>
              <a:cs typeface="Calibri"/>
            </a:endParaRPr>
          </a:p>
          <a:p>
            <a:pPr marL="12700" marR="108267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#Combiner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Finding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Maximum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revenue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all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partitions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def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comb_op(accumulator1,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accumulator2):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if(accumulator1[1]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&gt;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accumulator2[1]):</a:t>
            </a:r>
            <a:endParaRPr sz="13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return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accumulator1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libri"/>
                <a:cs typeface="Calibri"/>
              </a:rPr>
              <a:t>else:</a:t>
            </a:r>
            <a:endParaRPr sz="13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return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accumulator2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libri"/>
                <a:cs typeface="Calibri"/>
              </a:rPr>
              <a:t>aggr_ordItems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ordPair.aggregateByKey(zero_val,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seq_op,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comb_op)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718" y="6393586"/>
            <a:ext cx="26771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spc="-5" dirty="0">
                <a:latin typeface="Calibri"/>
                <a:cs typeface="Calibri"/>
              </a:rPr>
              <a:t> i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aggr_ordItems.collect():</a:t>
            </a:r>
            <a:r>
              <a:rPr sz="1300" spc="6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print(i)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4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718" y="250698"/>
            <a:ext cx="5718175" cy="517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Ex</a:t>
            </a:r>
            <a:r>
              <a:rPr sz="13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–</a:t>
            </a:r>
            <a:r>
              <a:rPr sz="13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Sum</a:t>
            </a:r>
            <a:r>
              <a:rPr sz="13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up</a:t>
            </a:r>
            <a:r>
              <a:rPr sz="13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all</a:t>
            </a:r>
            <a:r>
              <a:rPr sz="13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385622"/>
                </a:solidFill>
                <a:latin typeface="Calibri"/>
                <a:cs typeface="Calibri"/>
              </a:rPr>
              <a:t>revenue</a:t>
            </a:r>
            <a:r>
              <a:rPr sz="1300" b="1" spc="3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and</a:t>
            </a:r>
            <a:r>
              <a:rPr sz="13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number</a:t>
            </a:r>
            <a:r>
              <a:rPr sz="1300" b="1" spc="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85622"/>
                </a:solidFill>
                <a:latin typeface="Calibri"/>
                <a:cs typeface="Calibri"/>
              </a:rPr>
              <a:t>of</a:t>
            </a:r>
            <a:r>
              <a:rPr sz="1300" b="1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385622"/>
                </a:solidFill>
                <a:latin typeface="Calibri"/>
                <a:cs typeface="Calibri"/>
              </a:rPr>
              <a:t>records</a:t>
            </a:r>
            <a:r>
              <a:rPr sz="1300" b="1" spc="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385622"/>
                </a:solidFill>
                <a:latin typeface="Calibri"/>
                <a:cs typeface="Calibri"/>
              </a:rPr>
              <a:t>for</a:t>
            </a:r>
            <a:r>
              <a:rPr sz="1300" b="1" spc="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385622"/>
                </a:solidFill>
                <a:latin typeface="Calibri"/>
                <a:cs typeface="Calibri"/>
              </a:rPr>
              <a:t>each</a:t>
            </a:r>
            <a:r>
              <a:rPr sz="13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300" b="1" spc="-30" dirty="0">
                <a:solidFill>
                  <a:srgbClr val="385622"/>
                </a:solidFill>
                <a:latin typeface="Calibri"/>
                <a:cs typeface="Calibri"/>
              </a:rPr>
              <a:t>order.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ordItems=sc.parallelize([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(2,"Joseph",200),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(2,"Jimmy",250),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(2,"Tina",130),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(4,"Jimmy",50),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(4,"Tina",300),</a:t>
            </a:r>
            <a:endParaRPr sz="13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(4,"Joseph",150),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(4,"Ram",200),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(7,"Tina",200),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(7,"Joseph",300),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(7,"Jimmy",80)],2)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#Create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-10" dirty="0">
                <a:latin typeface="Calibri"/>
                <a:cs typeface="Calibri"/>
              </a:rPr>
              <a:t>Paired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RDD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ordPair</a:t>
            </a:r>
            <a:r>
              <a:rPr sz="1300" spc="-5" dirty="0">
                <a:latin typeface="Calibri"/>
                <a:cs typeface="Calibri"/>
              </a:rPr>
              <a:t> 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ordItems.map(lambda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x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(x[0],(x[1],x[2])))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#Initialize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Accumulator</a:t>
            </a:r>
            <a:endParaRPr sz="1300">
              <a:latin typeface="Calibri"/>
              <a:cs typeface="Calibri"/>
            </a:endParaRPr>
          </a:p>
          <a:p>
            <a:pPr marL="12700" marR="37592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#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Zero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Value: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Zero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value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our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case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finding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Maximum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Marks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zero_val=(0,0)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#Define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Sequence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</a:t>
            </a:r>
            <a:endParaRPr sz="1300">
              <a:latin typeface="Calibri"/>
              <a:cs typeface="Calibri"/>
            </a:endParaRPr>
          </a:p>
          <a:p>
            <a:pPr marL="12700" marR="31496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#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Sequence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Sum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up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all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revenue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number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records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partition.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def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seq_op(accumulator,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element):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return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(accumulator[0]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+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element[1],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accumulator[1]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+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#Define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Combiner </a:t>
            </a:r>
            <a:r>
              <a:rPr sz="1300" spc="-10" dirty="0">
                <a:latin typeface="Calibri"/>
                <a:cs typeface="Calibri"/>
              </a:rPr>
              <a:t>Operation</a:t>
            </a:r>
            <a:endParaRPr sz="1300">
              <a:latin typeface="Calibri"/>
              <a:cs typeface="Calibri"/>
            </a:endParaRPr>
          </a:p>
          <a:p>
            <a:pPr marL="12700" marR="16954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#Combiner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Sum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up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all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revenue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number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records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all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partition. </a:t>
            </a:r>
            <a:r>
              <a:rPr sz="1300" spc="-2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def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comb_op(accumulator1,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accumulator2):</a:t>
            </a:r>
            <a:endParaRPr sz="13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return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(accumulator1[0]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+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accumulator2[0],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accumulator1[1]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+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accumulator2[1])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 marR="1043305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aggr_ordItems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ordPair.aggregateByKey(zero_val,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seq_op,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comb_op)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aggr_ordItems.collect():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print(i)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6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9871" y="4652771"/>
            <a:ext cx="3290570" cy="276225"/>
          </a:xfrm>
          <a:custGeom>
            <a:avLst/>
            <a:gdLst/>
            <a:ahLst/>
            <a:cxnLst/>
            <a:rect l="l" t="t" r="r" b="b"/>
            <a:pathLst>
              <a:path w="3290570" h="276225">
                <a:moveTo>
                  <a:pt x="1621535" y="275844"/>
                </a:moveTo>
                <a:lnTo>
                  <a:pt x="3290315" y="275844"/>
                </a:lnTo>
                <a:lnTo>
                  <a:pt x="3290315" y="0"/>
                </a:lnTo>
                <a:lnTo>
                  <a:pt x="1621535" y="0"/>
                </a:lnTo>
                <a:lnTo>
                  <a:pt x="1621535" y="275844"/>
                </a:lnTo>
                <a:close/>
              </a:path>
              <a:path w="3290570" h="276225">
                <a:moveTo>
                  <a:pt x="0" y="275844"/>
                </a:moveTo>
                <a:lnTo>
                  <a:pt x="1569720" y="275844"/>
                </a:lnTo>
                <a:lnTo>
                  <a:pt x="1569720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19871" y="2301239"/>
            <a:ext cx="1661160" cy="277495"/>
          </a:xfrm>
          <a:custGeom>
            <a:avLst/>
            <a:gdLst/>
            <a:ahLst/>
            <a:cxnLst/>
            <a:rect l="l" t="t" r="r" b="b"/>
            <a:pathLst>
              <a:path w="1661159" h="277494">
                <a:moveTo>
                  <a:pt x="0" y="277367"/>
                </a:moveTo>
                <a:lnTo>
                  <a:pt x="1661160" y="277367"/>
                </a:lnTo>
                <a:lnTo>
                  <a:pt x="1661160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21626" y="2045589"/>
            <a:ext cx="21386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def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seq_op(accu,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element):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2314" y="2274189"/>
            <a:ext cx="2267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return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(accu[0]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5" dirty="0">
                <a:latin typeface="Calibri"/>
                <a:cs typeface="Calibri"/>
              </a:rPr>
              <a:t> element[1],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2659" y="2301239"/>
            <a:ext cx="1018540" cy="27749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685"/>
              </a:lnSpc>
            </a:pPr>
            <a:r>
              <a:rPr sz="1500" spc="-5" dirty="0">
                <a:latin typeface="Calibri"/>
                <a:cs typeface="Calibri"/>
              </a:rPr>
              <a:t>accu[1]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6743" y="3250183"/>
            <a:ext cx="13862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Calibri"/>
                <a:cs typeface="Calibri"/>
              </a:rPr>
              <a:t>Max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Revenue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7386" y="3250183"/>
            <a:ext cx="6242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Calibri"/>
                <a:cs typeface="Calibri"/>
              </a:rPr>
              <a:t>Co</a:t>
            </a:r>
            <a:r>
              <a:rPr sz="1900" b="1" dirty="0">
                <a:latin typeface="Calibri"/>
                <a:cs typeface="Calibri"/>
              </a:rPr>
              <a:t>u</a:t>
            </a:r>
            <a:r>
              <a:rPr sz="1900" b="1" spc="-15" dirty="0">
                <a:latin typeface="Calibri"/>
                <a:cs typeface="Calibri"/>
              </a:rPr>
              <a:t>n</a:t>
            </a:r>
            <a:r>
              <a:rPr sz="1900" b="1" spc="-5" dirty="0"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1301" y="973582"/>
            <a:ext cx="5334635" cy="2204720"/>
            <a:chOff x="1781301" y="973582"/>
            <a:chExt cx="5334635" cy="2204720"/>
          </a:xfrm>
        </p:grpSpPr>
        <p:sp>
          <p:nvSpPr>
            <p:cNvPr id="10" name="object 10"/>
            <p:cNvSpPr/>
            <p:nvPr/>
          </p:nvSpPr>
          <p:spPr>
            <a:xfrm>
              <a:off x="1787651" y="979932"/>
              <a:ext cx="2390140" cy="2192020"/>
            </a:xfrm>
            <a:custGeom>
              <a:avLst/>
              <a:gdLst/>
              <a:ahLst/>
              <a:cxnLst/>
              <a:rect l="l" t="t" r="r" b="b"/>
              <a:pathLst>
                <a:path w="2390140" h="2192020">
                  <a:moveTo>
                    <a:pt x="2389631" y="0"/>
                  </a:moveTo>
                  <a:lnTo>
                    <a:pt x="0" y="0"/>
                  </a:lnTo>
                  <a:lnTo>
                    <a:pt x="0" y="2191512"/>
                  </a:lnTo>
                  <a:lnTo>
                    <a:pt x="2389631" y="2191512"/>
                  </a:lnTo>
                  <a:lnTo>
                    <a:pt x="23896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7651" y="979932"/>
              <a:ext cx="2390140" cy="2192020"/>
            </a:xfrm>
            <a:custGeom>
              <a:avLst/>
              <a:gdLst/>
              <a:ahLst/>
              <a:cxnLst/>
              <a:rect l="l" t="t" r="r" b="b"/>
              <a:pathLst>
                <a:path w="2390140" h="2192020">
                  <a:moveTo>
                    <a:pt x="0" y="2191512"/>
                  </a:moveTo>
                  <a:lnTo>
                    <a:pt x="2389631" y="2191512"/>
                  </a:lnTo>
                  <a:lnTo>
                    <a:pt x="2389631" y="0"/>
                  </a:lnTo>
                  <a:lnTo>
                    <a:pt x="0" y="0"/>
                  </a:lnTo>
                  <a:lnTo>
                    <a:pt x="0" y="21915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9827" y="979932"/>
              <a:ext cx="2390140" cy="2192020"/>
            </a:xfrm>
            <a:custGeom>
              <a:avLst/>
              <a:gdLst/>
              <a:ahLst/>
              <a:cxnLst/>
              <a:rect l="l" t="t" r="r" b="b"/>
              <a:pathLst>
                <a:path w="2390140" h="2192020">
                  <a:moveTo>
                    <a:pt x="2389631" y="0"/>
                  </a:moveTo>
                  <a:lnTo>
                    <a:pt x="0" y="0"/>
                  </a:lnTo>
                  <a:lnTo>
                    <a:pt x="0" y="2191512"/>
                  </a:lnTo>
                  <a:lnTo>
                    <a:pt x="2389631" y="2191512"/>
                  </a:lnTo>
                  <a:lnTo>
                    <a:pt x="238963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9827" y="979932"/>
              <a:ext cx="2390140" cy="2192020"/>
            </a:xfrm>
            <a:custGeom>
              <a:avLst/>
              <a:gdLst/>
              <a:ahLst/>
              <a:cxnLst/>
              <a:rect l="l" t="t" r="r" b="b"/>
              <a:pathLst>
                <a:path w="2390140" h="2192020">
                  <a:moveTo>
                    <a:pt x="0" y="2191512"/>
                  </a:moveTo>
                  <a:lnTo>
                    <a:pt x="2389631" y="2191512"/>
                  </a:lnTo>
                  <a:lnTo>
                    <a:pt x="2389631" y="0"/>
                  </a:lnTo>
                  <a:lnTo>
                    <a:pt x="0" y="0"/>
                  </a:lnTo>
                  <a:lnTo>
                    <a:pt x="0" y="21915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29961" y="1147698"/>
            <a:ext cx="17703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2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("Tina",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alibri"/>
                <a:cs typeface="Calibri"/>
              </a:rPr>
              <a:t>130</a:t>
            </a:r>
            <a:r>
              <a:rPr sz="1300" spc="-5" dirty="0">
                <a:latin typeface="Calibri"/>
                <a:cs typeface="Calibri"/>
              </a:rPr>
              <a:t>)</a:t>
            </a:r>
            <a:r>
              <a:rPr sz="1300" spc="30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0+1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13532" y="4037076"/>
            <a:ext cx="2908300" cy="1689100"/>
            <a:chOff x="3113532" y="4037076"/>
            <a:chExt cx="2908300" cy="1689100"/>
          </a:xfrm>
        </p:grpSpPr>
        <p:sp>
          <p:nvSpPr>
            <p:cNvPr id="16" name="object 16"/>
            <p:cNvSpPr/>
            <p:nvPr/>
          </p:nvSpPr>
          <p:spPr>
            <a:xfrm>
              <a:off x="3113532" y="4037076"/>
              <a:ext cx="2908300" cy="1689100"/>
            </a:xfrm>
            <a:custGeom>
              <a:avLst/>
              <a:gdLst/>
              <a:ahLst/>
              <a:cxnLst/>
              <a:rect l="l" t="t" r="r" b="b"/>
              <a:pathLst>
                <a:path w="2908300" h="1689100">
                  <a:moveTo>
                    <a:pt x="2907792" y="0"/>
                  </a:moveTo>
                  <a:lnTo>
                    <a:pt x="0" y="0"/>
                  </a:lnTo>
                  <a:lnTo>
                    <a:pt x="0" y="1688592"/>
                  </a:lnTo>
                  <a:lnTo>
                    <a:pt x="2907792" y="1688592"/>
                  </a:lnTo>
                  <a:lnTo>
                    <a:pt x="29077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53968" y="4283964"/>
              <a:ext cx="2028825" cy="1193800"/>
            </a:xfrm>
            <a:custGeom>
              <a:avLst/>
              <a:gdLst/>
              <a:ahLst/>
              <a:cxnLst/>
              <a:rect l="l" t="t" r="r" b="b"/>
              <a:pathLst>
                <a:path w="2028825" h="1193800">
                  <a:moveTo>
                    <a:pt x="1829562" y="0"/>
                  </a:moveTo>
                  <a:lnTo>
                    <a:pt x="198882" y="0"/>
                  </a:lnTo>
                  <a:lnTo>
                    <a:pt x="153275" y="5251"/>
                  </a:lnTo>
                  <a:lnTo>
                    <a:pt x="111411" y="20211"/>
                  </a:lnTo>
                  <a:lnTo>
                    <a:pt x="74484" y="43687"/>
                  </a:lnTo>
                  <a:lnTo>
                    <a:pt x="43687" y="74484"/>
                  </a:lnTo>
                  <a:lnTo>
                    <a:pt x="20211" y="111411"/>
                  </a:lnTo>
                  <a:lnTo>
                    <a:pt x="5251" y="153275"/>
                  </a:lnTo>
                  <a:lnTo>
                    <a:pt x="0" y="198881"/>
                  </a:lnTo>
                  <a:lnTo>
                    <a:pt x="0" y="994410"/>
                  </a:lnTo>
                  <a:lnTo>
                    <a:pt x="5251" y="1040016"/>
                  </a:lnTo>
                  <a:lnTo>
                    <a:pt x="20211" y="1081880"/>
                  </a:lnTo>
                  <a:lnTo>
                    <a:pt x="43687" y="1118807"/>
                  </a:lnTo>
                  <a:lnTo>
                    <a:pt x="74484" y="1149604"/>
                  </a:lnTo>
                  <a:lnTo>
                    <a:pt x="111411" y="1173080"/>
                  </a:lnTo>
                  <a:lnTo>
                    <a:pt x="153275" y="1188040"/>
                  </a:lnTo>
                  <a:lnTo>
                    <a:pt x="198882" y="1193292"/>
                  </a:lnTo>
                  <a:lnTo>
                    <a:pt x="1829562" y="1193292"/>
                  </a:lnTo>
                  <a:lnTo>
                    <a:pt x="1875168" y="1188040"/>
                  </a:lnTo>
                  <a:lnTo>
                    <a:pt x="1917032" y="1173080"/>
                  </a:lnTo>
                  <a:lnTo>
                    <a:pt x="1953959" y="1149604"/>
                  </a:lnTo>
                  <a:lnTo>
                    <a:pt x="1984756" y="1118807"/>
                  </a:lnTo>
                  <a:lnTo>
                    <a:pt x="2008232" y="1081880"/>
                  </a:lnTo>
                  <a:lnTo>
                    <a:pt x="2023192" y="1040016"/>
                  </a:lnTo>
                  <a:lnTo>
                    <a:pt x="2028444" y="994410"/>
                  </a:lnTo>
                  <a:lnTo>
                    <a:pt x="2028444" y="198881"/>
                  </a:lnTo>
                  <a:lnTo>
                    <a:pt x="2023192" y="153275"/>
                  </a:lnTo>
                  <a:lnTo>
                    <a:pt x="2008232" y="111411"/>
                  </a:lnTo>
                  <a:lnTo>
                    <a:pt x="1984756" y="74484"/>
                  </a:lnTo>
                  <a:lnTo>
                    <a:pt x="1953959" y="43687"/>
                  </a:lnTo>
                  <a:lnTo>
                    <a:pt x="1917032" y="20211"/>
                  </a:lnTo>
                  <a:lnTo>
                    <a:pt x="1875168" y="5251"/>
                  </a:lnTo>
                  <a:lnTo>
                    <a:pt x="182956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53968" y="4283964"/>
              <a:ext cx="2028825" cy="1193800"/>
            </a:xfrm>
            <a:custGeom>
              <a:avLst/>
              <a:gdLst/>
              <a:ahLst/>
              <a:cxnLst/>
              <a:rect l="l" t="t" r="r" b="b"/>
              <a:pathLst>
                <a:path w="2028825" h="1193800">
                  <a:moveTo>
                    <a:pt x="0" y="198881"/>
                  </a:moveTo>
                  <a:lnTo>
                    <a:pt x="5251" y="153275"/>
                  </a:lnTo>
                  <a:lnTo>
                    <a:pt x="20211" y="111411"/>
                  </a:lnTo>
                  <a:lnTo>
                    <a:pt x="43687" y="74484"/>
                  </a:lnTo>
                  <a:lnTo>
                    <a:pt x="74484" y="43687"/>
                  </a:lnTo>
                  <a:lnTo>
                    <a:pt x="111411" y="20211"/>
                  </a:lnTo>
                  <a:lnTo>
                    <a:pt x="153275" y="5251"/>
                  </a:lnTo>
                  <a:lnTo>
                    <a:pt x="198882" y="0"/>
                  </a:lnTo>
                  <a:lnTo>
                    <a:pt x="1829562" y="0"/>
                  </a:lnTo>
                  <a:lnTo>
                    <a:pt x="1875168" y="5251"/>
                  </a:lnTo>
                  <a:lnTo>
                    <a:pt x="1917032" y="20211"/>
                  </a:lnTo>
                  <a:lnTo>
                    <a:pt x="1953959" y="43687"/>
                  </a:lnTo>
                  <a:lnTo>
                    <a:pt x="1984756" y="74484"/>
                  </a:lnTo>
                  <a:lnTo>
                    <a:pt x="2008232" y="111411"/>
                  </a:lnTo>
                  <a:lnTo>
                    <a:pt x="2023192" y="153275"/>
                  </a:lnTo>
                  <a:lnTo>
                    <a:pt x="2028444" y="198881"/>
                  </a:lnTo>
                  <a:lnTo>
                    <a:pt x="2028444" y="994410"/>
                  </a:lnTo>
                  <a:lnTo>
                    <a:pt x="2023192" y="1040016"/>
                  </a:lnTo>
                  <a:lnTo>
                    <a:pt x="2008232" y="1081880"/>
                  </a:lnTo>
                  <a:lnTo>
                    <a:pt x="1984756" y="1118807"/>
                  </a:lnTo>
                  <a:lnTo>
                    <a:pt x="1953959" y="1149604"/>
                  </a:lnTo>
                  <a:lnTo>
                    <a:pt x="1917032" y="1173080"/>
                  </a:lnTo>
                  <a:lnTo>
                    <a:pt x="1875168" y="1188040"/>
                  </a:lnTo>
                  <a:lnTo>
                    <a:pt x="1829562" y="1193292"/>
                  </a:lnTo>
                  <a:lnTo>
                    <a:pt x="198882" y="1193292"/>
                  </a:lnTo>
                  <a:lnTo>
                    <a:pt x="153275" y="1188040"/>
                  </a:lnTo>
                  <a:lnTo>
                    <a:pt x="111411" y="1173080"/>
                  </a:lnTo>
                  <a:lnTo>
                    <a:pt x="74484" y="1149604"/>
                  </a:lnTo>
                  <a:lnTo>
                    <a:pt x="43687" y="1118807"/>
                  </a:lnTo>
                  <a:lnTo>
                    <a:pt x="20211" y="1081880"/>
                  </a:lnTo>
                  <a:lnTo>
                    <a:pt x="5251" y="1040016"/>
                  </a:lnTo>
                  <a:lnTo>
                    <a:pt x="0" y="994410"/>
                  </a:lnTo>
                  <a:lnTo>
                    <a:pt x="0" y="198881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13532" y="4037076"/>
            <a:ext cx="2908300" cy="16891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629920" marR="620395" algn="ctr">
              <a:lnSpc>
                <a:spcPct val="100000"/>
              </a:lnSpc>
            </a:pPr>
            <a:r>
              <a:rPr sz="1300" b="1" spc="-10" dirty="0">
                <a:latin typeface="Calibri"/>
                <a:cs typeface="Calibri"/>
              </a:rPr>
              <a:t>CombOp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: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Max</a:t>
            </a:r>
            <a:r>
              <a:rPr sz="1300" b="1" spc="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Revenue </a:t>
            </a:r>
            <a:r>
              <a:rPr sz="1300" b="1" spc="-2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3"/>
                </a:solidFill>
                <a:latin typeface="Calibri"/>
                <a:cs typeface="Calibri"/>
              </a:rPr>
              <a:t>&amp;</a:t>
            </a:r>
            <a:r>
              <a:rPr sz="1300" b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1F3863"/>
                </a:solidFill>
                <a:latin typeface="Calibri"/>
                <a:cs typeface="Calibri"/>
              </a:rPr>
              <a:t>Count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(2,</a:t>
            </a:r>
            <a:r>
              <a:rPr sz="1300" spc="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250,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5998" y="1670050"/>
            <a:ext cx="2037080" cy="1017269"/>
            <a:chOff x="2015998" y="1670050"/>
            <a:chExt cx="2037080" cy="1017269"/>
          </a:xfrm>
        </p:grpSpPr>
        <p:sp>
          <p:nvSpPr>
            <p:cNvPr id="21" name="object 21"/>
            <p:cNvSpPr/>
            <p:nvPr/>
          </p:nvSpPr>
          <p:spPr>
            <a:xfrm>
              <a:off x="2022348" y="1676400"/>
              <a:ext cx="2024380" cy="1004569"/>
            </a:xfrm>
            <a:custGeom>
              <a:avLst/>
              <a:gdLst/>
              <a:ahLst/>
              <a:cxnLst/>
              <a:rect l="l" t="t" r="r" b="b"/>
              <a:pathLst>
                <a:path w="2024379" h="1004569">
                  <a:moveTo>
                    <a:pt x="1856486" y="0"/>
                  </a:moveTo>
                  <a:lnTo>
                    <a:pt x="167385" y="0"/>
                  </a:lnTo>
                  <a:lnTo>
                    <a:pt x="122884" y="5978"/>
                  </a:lnTo>
                  <a:lnTo>
                    <a:pt x="82898" y="22850"/>
                  </a:lnTo>
                  <a:lnTo>
                    <a:pt x="49021" y="49022"/>
                  </a:lnTo>
                  <a:lnTo>
                    <a:pt x="22850" y="82898"/>
                  </a:lnTo>
                  <a:lnTo>
                    <a:pt x="5978" y="122884"/>
                  </a:lnTo>
                  <a:lnTo>
                    <a:pt x="0" y="167386"/>
                  </a:lnTo>
                  <a:lnTo>
                    <a:pt x="0" y="836929"/>
                  </a:lnTo>
                  <a:lnTo>
                    <a:pt x="5978" y="881431"/>
                  </a:lnTo>
                  <a:lnTo>
                    <a:pt x="22850" y="921417"/>
                  </a:lnTo>
                  <a:lnTo>
                    <a:pt x="49021" y="955293"/>
                  </a:lnTo>
                  <a:lnTo>
                    <a:pt x="82898" y="981465"/>
                  </a:lnTo>
                  <a:lnTo>
                    <a:pt x="122884" y="998337"/>
                  </a:lnTo>
                  <a:lnTo>
                    <a:pt x="167385" y="1004315"/>
                  </a:lnTo>
                  <a:lnTo>
                    <a:pt x="1856486" y="1004315"/>
                  </a:lnTo>
                  <a:lnTo>
                    <a:pt x="1900987" y="998337"/>
                  </a:lnTo>
                  <a:lnTo>
                    <a:pt x="1940973" y="981465"/>
                  </a:lnTo>
                  <a:lnTo>
                    <a:pt x="1974850" y="955293"/>
                  </a:lnTo>
                  <a:lnTo>
                    <a:pt x="2001021" y="921417"/>
                  </a:lnTo>
                  <a:lnTo>
                    <a:pt x="2017893" y="881431"/>
                  </a:lnTo>
                  <a:lnTo>
                    <a:pt x="2023872" y="836929"/>
                  </a:lnTo>
                  <a:lnTo>
                    <a:pt x="2023872" y="167386"/>
                  </a:lnTo>
                  <a:lnTo>
                    <a:pt x="2017893" y="122884"/>
                  </a:lnTo>
                  <a:lnTo>
                    <a:pt x="2001021" y="82898"/>
                  </a:lnTo>
                  <a:lnTo>
                    <a:pt x="1974850" y="49022"/>
                  </a:lnTo>
                  <a:lnTo>
                    <a:pt x="1940973" y="22850"/>
                  </a:lnTo>
                  <a:lnTo>
                    <a:pt x="1900987" y="5978"/>
                  </a:lnTo>
                  <a:lnTo>
                    <a:pt x="18564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2348" y="1676400"/>
              <a:ext cx="2024380" cy="1004569"/>
            </a:xfrm>
            <a:custGeom>
              <a:avLst/>
              <a:gdLst/>
              <a:ahLst/>
              <a:cxnLst/>
              <a:rect l="l" t="t" r="r" b="b"/>
              <a:pathLst>
                <a:path w="2024379" h="1004569">
                  <a:moveTo>
                    <a:pt x="0" y="167386"/>
                  </a:moveTo>
                  <a:lnTo>
                    <a:pt x="5978" y="122884"/>
                  </a:lnTo>
                  <a:lnTo>
                    <a:pt x="22850" y="82898"/>
                  </a:lnTo>
                  <a:lnTo>
                    <a:pt x="49021" y="49022"/>
                  </a:lnTo>
                  <a:lnTo>
                    <a:pt x="82898" y="22850"/>
                  </a:lnTo>
                  <a:lnTo>
                    <a:pt x="122884" y="5978"/>
                  </a:lnTo>
                  <a:lnTo>
                    <a:pt x="167385" y="0"/>
                  </a:lnTo>
                  <a:lnTo>
                    <a:pt x="1856486" y="0"/>
                  </a:lnTo>
                  <a:lnTo>
                    <a:pt x="1900987" y="5978"/>
                  </a:lnTo>
                  <a:lnTo>
                    <a:pt x="1940973" y="22850"/>
                  </a:lnTo>
                  <a:lnTo>
                    <a:pt x="1974850" y="49022"/>
                  </a:lnTo>
                  <a:lnTo>
                    <a:pt x="2001021" y="82898"/>
                  </a:lnTo>
                  <a:lnTo>
                    <a:pt x="2017893" y="122884"/>
                  </a:lnTo>
                  <a:lnTo>
                    <a:pt x="2023872" y="167386"/>
                  </a:lnTo>
                  <a:lnTo>
                    <a:pt x="2023872" y="836929"/>
                  </a:lnTo>
                  <a:lnTo>
                    <a:pt x="2017893" y="881431"/>
                  </a:lnTo>
                  <a:lnTo>
                    <a:pt x="2001021" y="921417"/>
                  </a:lnTo>
                  <a:lnTo>
                    <a:pt x="1974850" y="955293"/>
                  </a:lnTo>
                  <a:lnTo>
                    <a:pt x="1940973" y="981465"/>
                  </a:lnTo>
                  <a:lnTo>
                    <a:pt x="1900987" y="998337"/>
                  </a:lnTo>
                  <a:lnTo>
                    <a:pt x="1856486" y="1004315"/>
                  </a:lnTo>
                  <a:lnTo>
                    <a:pt x="167385" y="1004315"/>
                  </a:lnTo>
                  <a:lnTo>
                    <a:pt x="122884" y="998337"/>
                  </a:lnTo>
                  <a:lnTo>
                    <a:pt x="82898" y="981465"/>
                  </a:lnTo>
                  <a:lnTo>
                    <a:pt x="49021" y="955293"/>
                  </a:lnTo>
                  <a:lnTo>
                    <a:pt x="22850" y="921417"/>
                  </a:lnTo>
                  <a:lnTo>
                    <a:pt x="5978" y="881431"/>
                  </a:lnTo>
                  <a:lnTo>
                    <a:pt x="0" y="836929"/>
                  </a:lnTo>
                  <a:lnTo>
                    <a:pt x="0" y="167386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88566" y="1063879"/>
            <a:ext cx="1985645" cy="1299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2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("Joseph",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200)</a:t>
            </a:r>
            <a:r>
              <a:rPr sz="1300" spc="6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0+1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478915" algn="l"/>
              </a:tabLst>
            </a:pPr>
            <a:r>
              <a:rPr sz="1300" spc="-5" dirty="0">
                <a:latin typeface="Calibri"/>
                <a:cs typeface="Calibri"/>
              </a:rPr>
              <a:t>2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("Jimmy",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alibri"/>
                <a:cs typeface="Calibri"/>
              </a:rPr>
              <a:t>250</a:t>
            </a:r>
            <a:r>
              <a:rPr sz="1300" spc="-5" dirty="0">
                <a:latin typeface="Calibri"/>
                <a:cs typeface="Calibri"/>
              </a:rPr>
              <a:t>)	1+1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217804" marR="104139" algn="ctr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SeqOp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: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Max</a:t>
            </a:r>
            <a:r>
              <a:rPr sz="1300" b="1" spc="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Revenue</a:t>
            </a:r>
            <a:r>
              <a:rPr sz="1300" b="1" spc="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3"/>
                </a:solidFill>
                <a:latin typeface="Calibri"/>
                <a:cs typeface="Calibri"/>
              </a:rPr>
              <a:t>&amp; </a:t>
            </a:r>
            <a:r>
              <a:rPr sz="1300" b="1" spc="-2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1F3863"/>
                </a:solidFill>
                <a:latin typeface="Calibri"/>
                <a:cs typeface="Calibri"/>
              </a:rPr>
              <a:t>Count</a:t>
            </a:r>
            <a:endParaRPr sz="1300">
              <a:latin typeface="Calibri"/>
              <a:cs typeface="Calibri"/>
            </a:endParaRPr>
          </a:p>
          <a:p>
            <a:pPr marL="102870"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(2,</a:t>
            </a:r>
            <a:r>
              <a:rPr sz="1300" spc="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250,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48173" y="1767585"/>
            <a:ext cx="1938020" cy="1017269"/>
            <a:chOff x="4948173" y="1767585"/>
            <a:chExt cx="1938020" cy="1017269"/>
          </a:xfrm>
        </p:grpSpPr>
        <p:sp>
          <p:nvSpPr>
            <p:cNvPr id="25" name="object 25"/>
            <p:cNvSpPr/>
            <p:nvPr/>
          </p:nvSpPr>
          <p:spPr>
            <a:xfrm>
              <a:off x="4954523" y="1773935"/>
              <a:ext cx="1925320" cy="1004569"/>
            </a:xfrm>
            <a:custGeom>
              <a:avLst/>
              <a:gdLst/>
              <a:ahLst/>
              <a:cxnLst/>
              <a:rect l="l" t="t" r="r" b="b"/>
              <a:pathLst>
                <a:path w="1925320" h="1004569">
                  <a:moveTo>
                    <a:pt x="1757426" y="0"/>
                  </a:moveTo>
                  <a:lnTo>
                    <a:pt x="167386" y="0"/>
                  </a:lnTo>
                  <a:lnTo>
                    <a:pt x="122884" y="5978"/>
                  </a:lnTo>
                  <a:lnTo>
                    <a:pt x="82898" y="22850"/>
                  </a:lnTo>
                  <a:lnTo>
                    <a:pt x="49022" y="49022"/>
                  </a:lnTo>
                  <a:lnTo>
                    <a:pt x="22850" y="82898"/>
                  </a:lnTo>
                  <a:lnTo>
                    <a:pt x="5978" y="122884"/>
                  </a:lnTo>
                  <a:lnTo>
                    <a:pt x="0" y="167386"/>
                  </a:lnTo>
                  <a:lnTo>
                    <a:pt x="0" y="836929"/>
                  </a:lnTo>
                  <a:lnTo>
                    <a:pt x="5978" y="881431"/>
                  </a:lnTo>
                  <a:lnTo>
                    <a:pt x="22850" y="921417"/>
                  </a:lnTo>
                  <a:lnTo>
                    <a:pt x="49022" y="955293"/>
                  </a:lnTo>
                  <a:lnTo>
                    <a:pt x="82898" y="981465"/>
                  </a:lnTo>
                  <a:lnTo>
                    <a:pt x="122884" y="998337"/>
                  </a:lnTo>
                  <a:lnTo>
                    <a:pt x="167386" y="1004315"/>
                  </a:lnTo>
                  <a:lnTo>
                    <a:pt x="1757426" y="1004315"/>
                  </a:lnTo>
                  <a:lnTo>
                    <a:pt x="1801927" y="998337"/>
                  </a:lnTo>
                  <a:lnTo>
                    <a:pt x="1841913" y="981465"/>
                  </a:lnTo>
                  <a:lnTo>
                    <a:pt x="1875789" y="955293"/>
                  </a:lnTo>
                  <a:lnTo>
                    <a:pt x="1901961" y="921417"/>
                  </a:lnTo>
                  <a:lnTo>
                    <a:pt x="1918833" y="881431"/>
                  </a:lnTo>
                  <a:lnTo>
                    <a:pt x="1924811" y="836929"/>
                  </a:lnTo>
                  <a:lnTo>
                    <a:pt x="1924811" y="167386"/>
                  </a:lnTo>
                  <a:lnTo>
                    <a:pt x="1918833" y="122884"/>
                  </a:lnTo>
                  <a:lnTo>
                    <a:pt x="1901961" y="82898"/>
                  </a:lnTo>
                  <a:lnTo>
                    <a:pt x="1875789" y="49022"/>
                  </a:lnTo>
                  <a:lnTo>
                    <a:pt x="1841913" y="22850"/>
                  </a:lnTo>
                  <a:lnTo>
                    <a:pt x="1801927" y="5978"/>
                  </a:lnTo>
                  <a:lnTo>
                    <a:pt x="175742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4523" y="1773935"/>
              <a:ext cx="1925320" cy="1004569"/>
            </a:xfrm>
            <a:custGeom>
              <a:avLst/>
              <a:gdLst/>
              <a:ahLst/>
              <a:cxnLst/>
              <a:rect l="l" t="t" r="r" b="b"/>
              <a:pathLst>
                <a:path w="1925320" h="1004569">
                  <a:moveTo>
                    <a:pt x="0" y="167386"/>
                  </a:moveTo>
                  <a:lnTo>
                    <a:pt x="5978" y="122884"/>
                  </a:lnTo>
                  <a:lnTo>
                    <a:pt x="22850" y="82898"/>
                  </a:lnTo>
                  <a:lnTo>
                    <a:pt x="49022" y="49022"/>
                  </a:lnTo>
                  <a:lnTo>
                    <a:pt x="82898" y="22850"/>
                  </a:lnTo>
                  <a:lnTo>
                    <a:pt x="122884" y="5978"/>
                  </a:lnTo>
                  <a:lnTo>
                    <a:pt x="167386" y="0"/>
                  </a:lnTo>
                  <a:lnTo>
                    <a:pt x="1757426" y="0"/>
                  </a:lnTo>
                  <a:lnTo>
                    <a:pt x="1801927" y="5978"/>
                  </a:lnTo>
                  <a:lnTo>
                    <a:pt x="1841913" y="22850"/>
                  </a:lnTo>
                  <a:lnTo>
                    <a:pt x="1875789" y="49022"/>
                  </a:lnTo>
                  <a:lnTo>
                    <a:pt x="1901961" y="82898"/>
                  </a:lnTo>
                  <a:lnTo>
                    <a:pt x="1918833" y="122884"/>
                  </a:lnTo>
                  <a:lnTo>
                    <a:pt x="1924811" y="167386"/>
                  </a:lnTo>
                  <a:lnTo>
                    <a:pt x="1924811" y="836929"/>
                  </a:lnTo>
                  <a:lnTo>
                    <a:pt x="1918833" y="881431"/>
                  </a:lnTo>
                  <a:lnTo>
                    <a:pt x="1901961" y="921417"/>
                  </a:lnTo>
                  <a:lnTo>
                    <a:pt x="1875789" y="955293"/>
                  </a:lnTo>
                  <a:lnTo>
                    <a:pt x="1841913" y="981465"/>
                  </a:lnTo>
                  <a:lnTo>
                    <a:pt x="1801927" y="998337"/>
                  </a:lnTo>
                  <a:lnTo>
                    <a:pt x="1757426" y="1004315"/>
                  </a:lnTo>
                  <a:lnTo>
                    <a:pt x="167386" y="1004315"/>
                  </a:lnTo>
                  <a:lnTo>
                    <a:pt x="122884" y="998337"/>
                  </a:lnTo>
                  <a:lnTo>
                    <a:pt x="82898" y="981465"/>
                  </a:lnTo>
                  <a:lnTo>
                    <a:pt x="49022" y="955293"/>
                  </a:lnTo>
                  <a:lnTo>
                    <a:pt x="22850" y="921417"/>
                  </a:lnTo>
                  <a:lnTo>
                    <a:pt x="5978" y="881431"/>
                  </a:lnTo>
                  <a:lnTo>
                    <a:pt x="0" y="836929"/>
                  </a:lnTo>
                  <a:lnTo>
                    <a:pt x="0" y="167386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55184" y="1940813"/>
            <a:ext cx="152590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Calibri"/>
                <a:cs typeface="Calibri"/>
              </a:rPr>
              <a:t>SeqOp : </a:t>
            </a:r>
            <a:r>
              <a:rPr sz="1300" b="1" spc="-10" dirty="0">
                <a:solidFill>
                  <a:srgbClr val="1F3863"/>
                </a:solidFill>
                <a:latin typeface="Calibri"/>
                <a:cs typeface="Calibri"/>
              </a:rPr>
              <a:t>Max </a:t>
            </a:r>
            <a:r>
              <a:rPr sz="1300" b="1" spc="-15" dirty="0">
                <a:solidFill>
                  <a:srgbClr val="1F3863"/>
                </a:solidFill>
                <a:latin typeface="Calibri"/>
                <a:cs typeface="Calibri"/>
              </a:rPr>
              <a:t>Revenue </a:t>
            </a:r>
            <a:r>
              <a:rPr sz="1300" b="1" spc="-2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F3863"/>
                </a:solidFill>
                <a:latin typeface="Calibri"/>
                <a:cs typeface="Calibri"/>
              </a:rPr>
              <a:t>&amp;</a:t>
            </a:r>
            <a:r>
              <a:rPr sz="1300" b="1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1F3863"/>
                </a:solidFill>
                <a:latin typeface="Calibri"/>
                <a:cs typeface="Calibri"/>
              </a:rPr>
              <a:t>Count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(2,</a:t>
            </a:r>
            <a:r>
              <a:rPr sz="1300" spc="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130,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86457" y="3102355"/>
            <a:ext cx="3821429" cy="948690"/>
            <a:chOff x="1886457" y="3102355"/>
            <a:chExt cx="3821429" cy="948690"/>
          </a:xfrm>
        </p:grpSpPr>
        <p:sp>
          <p:nvSpPr>
            <p:cNvPr id="29" name="object 29"/>
            <p:cNvSpPr/>
            <p:nvPr/>
          </p:nvSpPr>
          <p:spPr>
            <a:xfrm>
              <a:off x="3304666" y="3108705"/>
              <a:ext cx="593725" cy="922655"/>
            </a:xfrm>
            <a:custGeom>
              <a:avLst/>
              <a:gdLst/>
              <a:ahLst/>
              <a:cxnLst/>
              <a:rect l="l" t="t" r="r" b="b"/>
              <a:pathLst>
                <a:path w="593725" h="922654">
                  <a:moveTo>
                    <a:pt x="179578" y="0"/>
                  </a:moveTo>
                  <a:lnTo>
                    <a:pt x="0" y="83058"/>
                  </a:lnTo>
                  <a:lnTo>
                    <a:pt x="324231" y="784098"/>
                  </a:lnTo>
                  <a:lnTo>
                    <a:pt x="234442" y="825627"/>
                  </a:lnTo>
                  <a:lnTo>
                    <a:pt x="497078" y="922147"/>
                  </a:lnTo>
                  <a:lnTo>
                    <a:pt x="593598" y="659511"/>
                  </a:lnTo>
                  <a:lnTo>
                    <a:pt x="503809" y="701040"/>
                  </a:lnTo>
                  <a:lnTo>
                    <a:pt x="17957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04666" y="3108705"/>
              <a:ext cx="593725" cy="922655"/>
            </a:xfrm>
            <a:custGeom>
              <a:avLst/>
              <a:gdLst/>
              <a:ahLst/>
              <a:cxnLst/>
              <a:rect l="l" t="t" r="r" b="b"/>
              <a:pathLst>
                <a:path w="593725" h="922654">
                  <a:moveTo>
                    <a:pt x="234442" y="825627"/>
                  </a:moveTo>
                  <a:lnTo>
                    <a:pt x="324231" y="784098"/>
                  </a:lnTo>
                  <a:lnTo>
                    <a:pt x="0" y="83058"/>
                  </a:lnTo>
                  <a:lnTo>
                    <a:pt x="179578" y="0"/>
                  </a:lnTo>
                  <a:lnTo>
                    <a:pt x="503809" y="701040"/>
                  </a:lnTo>
                  <a:lnTo>
                    <a:pt x="593598" y="659511"/>
                  </a:lnTo>
                  <a:lnTo>
                    <a:pt x="497078" y="922147"/>
                  </a:lnTo>
                  <a:lnTo>
                    <a:pt x="234442" y="825627"/>
                  </a:lnTo>
                  <a:close/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59425" y="3153917"/>
              <a:ext cx="641985" cy="890905"/>
            </a:xfrm>
            <a:custGeom>
              <a:avLst/>
              <a:gdLst/>
              <a:ahLst/>
              <a:cxnLst/>
              <a:rect l="l" t="t" r="r" b="b"/>
              <a:pathLst>
                <a:path w="641985" h="890904">
                  <a:moveTo>
                    <a:pt x="470026" y="0"/>
                  </a:moveTo>
                  <a:lnTo>
                    <a:pt x="85725" y="669925"/>
                  </a:lnTo>
                  <a:lnTo>
                    <a:pt x="0" y="620649"/>
                  </a:lnTo>
                  <a:lnTo>
                    <a:pt x="73151" y="890778"/>
                  </a:lnTo>
                  <a:lnTo>
                    <a:pt x="343281" y="817626"/>
                  </a:lnTo>
                  <a:lnTo>
                    <a:pt x="257428" y="768350"/>
                  </a:lnTo>
                  <a:lnTo>
                    <a:pt x="641731" y="98425"/>
                  </a:lnTo>
                  <a:lnTo>
                    <a:pt x="47002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425" y="3153917"/>
              <a:ext cx="641985" cy="890905"/>
            </a:xfrm>
            <a:custGeom>
              <a:avLst/>
              <a:gdLst/>
              <a:ahLst/>
              <a:cxnLst/>
              <a:rect l="l" t="t" r="r" b="b"/>
              <a:pathLst>
                <a:path w="641985" h="890904">
                  <a:moveTo>
                    <a:pt x="0" y="620649"/>
                  </a:moveTo>
                  <a:lnTo>
                    <a:pt x="85725" y="669925"/>
                  </a:lnTo>
                  <a:lnTo>
                    <a:pt x="470026" y="0"/>
                  </a:lnTo>
                  <a:lnTo>
                    <a:pt x="641731" y="98425"/>
                  </a:lnTo>
                  <a:lnTo>
                    <a:pt x="257428" y="768350"/>
                  </a:lnTo>
                  <a:lnTo>
                    <a:pt x="343281" y="817626"/>
                  </a:lnTo>
                  <a:lnTo>
                    <a:pt x="73151" y="890778"/>
                  </a:lnTo>
                  <a:lnTo>
                    <a:pt x="0" y="620649"/>
                  </a:lnTo>
                  <a:close/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2807" y="3171443"/>
              <a:ext cx="1330960" cy="253365"/>
            </a:xfrm>
            <a:custGeom>
              <a:avLst/>
              <a:gdLst/>
              <a:ahLst/>
              <a:cxnLst/>
              <a:rect l="l" t="t" r="r" b="b"/>
              <a:pathLst>
                <a:path w="1330960" h="253364">
                  <a:moveTo>
                    <a:pt x="1288288" y="0"/>
                  </a:moveTo>
                  <a:lnTo>
                    <a:pt x="42164" y="0"/>
                  </a:lnTo>
                  <a:lnTo>
                    <a:pt x="25771" y="3319"/>
                  </a:lnTo>
                  <a:lnTo>
                    <a:pt x="12366" y="12366"/>
                  </a:lnTo>
                  <a:lnTo>
                    <a:pt x="3319" y="25771"/>
                  </a:lnTo>
                  <a:lnTo>
                    <a:pt x="0" y="42163"/>
                  </a:lnTo>
                  <a:lnTo>
                    <a:pt x="0" y="210819"/>
                  </a:lnTo>
                  <a:lnTo>
                    <a:pt x="3319" y="227212"/>
                  </a:lnTo>
                  <a:lnTo>
                    <a:pt x="12366" y="240617"/>
                  </a:lnTo>
                  <a:lnTo>
                    <a:pt x="25771" y="249664"/>
                  </a:lnTo>
                  <a:lnTo>
                    <a:pt x="42164" y="252983"/>
                  </a:lnTo>
                  <a:lnTo>
                    <a:pt x="1288288" y="252983"/>
                  </a:lnTo>
                  <a:lnTo>
                    <a:pt x="1304680" y="249664"/>
                  </a:lnTo>
                  <a:lnTo>
                    <a:pt x="1318085" y="240617"/>
                  </a:lnTo>
                  <a:lnTo>
                    <a:pt x="1327132" y="227212"/>
                  </a:lnTo>
                  <a:lnTo>
                    <a:pt x="1330452" y="210819"/>
                  </a:lnTo>
                  <a:lnTo>
                    <a:pt x="1330452" y="42163"/>
                  </a:lnTo>
                  <a:lnTo>
                    <a:pt x="1327132" y="25771"/>
                  </a:lnTo>
                  <a:lnTo>
                    <a:pt x="1318085" y="12366"/>
                  </a:lnTo>
                  <a:lnTo>
                    <a:pt x="1304680" y="3319"/>
                  </a:lnTo>
                  <a:lnTo>
                    <a:pt x="128828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2807" y="3171443"/>
              <a:ext cx="1330960" cy="253365"/>
            </a:xfrm>
            <a:custGeom>
              <a:avLst/>
              <a:gdLst/>
              <a:ahLst/>
              <a:cxnLst/>
              <a:rect l="l" t="t" r="r" b="b"/>
              <a:pathLst>
                <a:path w="1330960" h="253364">
                  <a:moveTo>
                    <a:pt x="0" y="42163"/>
                  </a:moveTo>
                  <a:lnTo>
                    <a:pt x="3319" y="25771"/>
                  </a:lnTo>
                  <a:lnTo>
                    <a:pt x="12366" y="12366"/>
                  </a:lnTo>
                  <a:lnTo>
                    <a:pt x="25771" y="3319"/>
                  </a:lnTo>
                  <a:lnTo>
                    <a:pt x="42164" y="0"/>
                  </a:lnTo>
                  <a:lnTo>
                    <a:pt x="1288288" y="0"/>
                  </a:lnTo>
                  <a:lnTo>
                    <a:pt x="1304680" y="3319"/>
                  </a:lnTo>
                  <a:lnTo>
                    <a:pt x="1318085" y="12366"/>
                  </a:lnTo>
                  <a:lnTo>
                    <a:pt x="1327132" y="25771"/>
                  </a:lnTo>
                  <a:lnTo>
                    <a:pt x="1330452" y="42163"/>
                  </a:lnTo>
                  <a:lnTo>
                    <a:pt x="1330452" y="210819"/>
                  </a:lnTo>
                  <a:lnTo>
                    <a:pt x="1327132" y="227212"/>
                  </a:lnTo>
                  <a:lnTo>
                    <a:pt x="1318085" y="240617"/>
                  </a:lnTo>
                  <a:lnTo>
                    <a:pt x="1304680" y="249664"/>
                  </a:lnTo>
                  <a:lnTo>
                    <a:pt x="1288288" y="252983"/>
                  </a:lnTo>
                  <a:lnTo>
                    <a:pt x="42164" y="252983"/>
                  </a:lnTo>
                  <a:lnTo>
                    <a:pt x="25771" y="249664"/>
                  </a:lnTo>
                  <a:lnTo>
                    <a:pt x="12366" y="240617"/>
                  </a:lnTo>
                  <a:lnTo>
                    <a:pt x="3319" y="227212"/>
                  </a:lnTo>
                  <a:lnTo>
                    <a:pt x="0" y="210819"/>
                  </a:lnTo>
                  <a:lnTo>
                    <a:pt x="0" y="42163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60194" y="3133725"/>
            <a:ext cx="99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84850" y="3178810"/>
            <a:ext cx="1343660" cy="266065"/>
            <a:chOff x="5784850" y="3178810"/>
            <a:chExt cx="1343660" cy="266065"/>
          </a:xfrm>
        </p:grpSpPr>
        <p:sp>
          <p:nvSpPr>
            <p:cNvPr id="37" name="object 37"/>
            <p:cNvSpPr/>
            <p:nvPr/>
          </p:nvSpPr>
          <p:spPr>
            <a:xfrm>
              <a:off x="5791200" y="3185160"/>
              <a:ext cx="1330960" cy="253365"/>
            </a:xfrm>
            <a:custGeom>
              <a:avLst/>
              <a:gdLst/>
              <a:ahLst/>
              <a:cxnLst/>
              <a:rect l="l" t="t" r="r" b="b"/>
              <a:pathLst>
                <a:path w="1330959" h="253364">
                  <a:moveTo>
                    <a:pt x="1288288" y="0"/>
                  </a:moveTo>
                  <a:lnTo>
                    <a:pt x="42163" y="0"/>
                  </a:lnTo>
                  <a:lnTo>
                    <a:pt x="25771" y="3319"/>
                  </a:lnTo>
                  <a:lnTo>
                    <a:pt x="12366" y="12366"/>
                  </a:lnTo>
                  <a:lnTo>
                    <a:pt x="3319" y="25771"/>
                  </a:lnTo>
                  <a:lnTo>
                    <a:pt x="0" y="42163"/>
                  </a:lnTo>
                  <a:lnTo>
                    <a:pt x="0" y="210819"/>
                  </a:lnTo>
                  <a:lnTo>
                    <a:pt x="3319" y="227212"/>
                  </a:lnTo>
                  <a:lnTo>
                    <a:pt x="12366" y="240617"/>
                  </a:lnTo>
                  <a:lnTo>
                    <a:pt x="25771" y="249664"/>
                  </a:lnTo>
                  <a:lnTo>
                    <a:pt x="42163" y="252984"/>
                  </a:lnTo>
                  <a:lnTo>
                    <a:pt x="1288288" y="252984"/>
                  </a:lnTo>
                  <a:lnTo>
                    <a:pt x="1304680" y="249664"/>
                  </a:lnTo>
                  <a:lnTo>
                    <a:pt x="1318085" y="240617"/>
                  </a:lnTo>
                  <a:lnTo>
                    <a:pt x="1327132" y="227212"/>
                  </a:lnTo>
                  <a:lnTo>
                    <a:pt x="1330452" y="210819"/>
                  </a:lnTo>
                  <a:lnTo>
                    <a:pt x="1330452" y="42163"/>
                  </a:lnTo>
                  <a:lnTo>
                    <a:pt x="1327132" y="25771"/>
                  </a:lnTo>
                  <a:lnTo>
                    <a:pt x="1318085" y="12366"/>
                  </a:lnTo>
                  <a:lnTo>
                    <a:pt x="1304680" y="3319"/>
                  </a:lnTo>
                  <a:lnTo>
                    <a:pt x="128828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91200" y="3185160"/>
              <a:ext cx="1330960" cy="253365"/>
            </a:xfrm>
            <a:custGeom>
              <a:avLst/>
              <a:gdLst/>
              <a:ahLst/>
              <a:cxnLst/>
              <a:rect l="l" t="t" r="r" b="b"/>
              <a:pathLst>
                <a:path w="1330959" h="253364">
                  <a:moveTo>
                    <a:pt x="0" y="42163"/>
                  </a:moveTo>
                  <a:lnTo>
                    <a:pt x="3319" y="25771"/>
                  </a:lnTo>
                  <a:lnTo>
                    <a:pt x="12366" y="12366"/>
                  </a:lnTo>
                  <a:lnTo>
                    <a:pt x="25771" y="3319"/>
                  </a:lnTo>
                  <a:lnTo>
                    <a:pt x="42163" y="0"/>
                  </a:lnTo>
                  <a:lnTo>
                    <a:pt x="1288288" y="0"/>
                  </a:lnTo>
                  <a:lnTo>
                    <a:pt x="1304680" y="3319"/>
                  </a:lnTo>
                  <a:lnTo>
                    <a:pt x="1318085" y="12366"/>
                  </a:lnTo>
                  <a:lnTo>
                    <a:pt x="1327132" y="25771"/>
                  </a:lnTo>
                  <a:lnTo>
                    <a:pt x="1330452" y="42163"/>
                  </a:lnTo>
                  <a:lnTo>
                    <a:pt x="1330452" y="210819"/>
                  </a:lnTo>
                  <a:lnTo>
                    <a:pt x="1327132" y="227212"/>
                  </a:lnTo>
                  <a:lnTo>
                    <a:pt x="1318085" y="240617"/>
                  </a:lnTo>
                  <a:lnTo>
                    <a:pt x="1304680" y="249664"/>
                  </a:lnTo>
                  <a:lnTo>
                    <a:pt x="1288288" y="252984"/>
                  </a:lnTo>
                  <a:lnTo>
                    <a:pt x="42163" y="252984"/>
                  </a:lnTo>
                  <a:lnTo>
                    <a:pt x="25771" y="249664"/>
                  </a:lnTo>
                  <a:lnTo>
                    <a:pt x="12366" y="240617"/>
                  </a:lnTo>
                  <a:lnTo>
                    <a:pt x="3319" y="227212"/>
                  </a:lnTo>
                  <a:lnTo>
                    <a:pt x="0" y="210819"/>
                  </a:lnTo>
                  <a:lnTo>
                    <a:pt x="0" y="42163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59855" y="3147186"/>
            <a:ext cx="99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28645" y="56134"/>
            <a:ext cx="2338705" cy="556895"/>
            <a:chOff x="2628645" y="56134"/>
            <a:chExt cx="2338705" cy="556895"/>
          </a:xfrm>
        </p:grpSpPr>
        <p:sp>
          <p:nvSpPr>
            <p:cNvPr id="41" name="object 41"/>
            <p:cNvSpPr/>
            <p:nvPr/>
          </p:nvSpPr>
          <p:spPr>
            <a:xfrm>
              <a:off x="2634995" y="62484"/>
              <a:ext cx="2326005" cy="544195"/>
            </a:xfrm>
            <a:custGeom>
              <a:avLst/>
              <a:gdLst/>
              <a:ahLst/>
              <a:cxnLst/>
              <a:rect l="l" t="t" r="r" b="b"/>
              <a:pathLst>
                <a:path w="2326004" h="544195">
                  <a:moveTo>
                    <a:pt x="2325624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2325624" y="544068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34995" y="62484"/>
              <a:ext cx="2326005" cy="544195"/>
            </a:xfrm>
            <a:custGeom>
              <a:avLst/>
              <a:gdLst/>
              <a:ahLst/>
              <a:cxnLst/>
              <a:rect l="l" t="t" r="r" b="b"/>
              <a:pathLst>
                <a:path w="2326004" h="544195">
                  <a:moveTo>
                    <a:pt x="0" y="544068"/>
                  </a:moveTo>
                  <a:lnTo>
                    <a:pt x="2325624" y="544068"/>
                  </a:lnTo>
                  <a:lnTo>
                    <a:pt x="2325624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093211" y="195834"/>
            <a:ext cx="1408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mul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(0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03752" y="408431"/>
            <a:ext cx="3505200" cy="812165"/>
            <a:chOff x="3103752" y="408431"/>
            <a:chExt cx="3505200" cy="812165"/>
          </a:xfrm>
        </p:grpSpPr>
        <p:sp>
          <p:nvSpPr>
            <p:cNvPr id="45" name="object 45"/>
            <p:cNvSpPr/>
            <p:nvPr/>
          </p:nvSpPr>
          <p:spPr>
            <a:xfrm>
              <a:off x="3103752" y="556260"/>
              <a:ext cx="1093470" cy="540385"/>
            </a:xfrm>
            <a:custGeom>
              <a:avLst/>
              <a:gdLst/>
              <a:ahLst/>
              <a:cxnLst/>
              <a:rect l="l" t="t" r="r" b="b"/>
              <a:pathLst>
                <a:path w="1093470" h="540385">
                  <a:moveTo>
                    <a:pt x="0" y="448690"/>
                  </a:moveTo>
                  <a:lnTo>
                    <a:pt x="33401" y="539876"/>
                  </a:lnTo>
                  <a:lnTo>
                    <a:pt x="80080" y="468122"/>
                  </a:lnTo>
                  <a:lnTo>
                    <a:pt x="56007" y="468122"/>
                  </a:lnTo>
                  <a:lnTo>
                    <a:pt x="27051" y="467994"/>
                  </a:lnTo>
                  <a:lnTo>
                    <a:pt x="27112" y="451761"/>
                  </a:lnTo>
                  <a:lnTo>
                    <a:pt x="0" y="448690"/>
                  </a:lnTo>
                  <a:close/>
                </a:path>
                <a:path w="1093470" h="540385">
                  <a:moveTo>
                    <a:pt x="27112" y="451761"/>
                  </a:moveTo>
                  <a:lnTo>
                    <a:pt x="27051" y="467994"/>
                  </a:lnTo>
                  <a:lnTo>
                    <a:pt x="56007" y="468122"/>
                  </a:lnTo>
                  <a:lnTo>
                    <a:pt x="56054" y="455038"/>
                  </a:lnTo>
                  <a:lnTo>
                    <a:pt x="27112" y="451761"/>
                  </a:lnTo>
                  <a:close/>
                </a:path>
                <a:path w="1093470" h="540385">
                  <a:moveTo>
                    <a:pt x="56054" y="455038"/>
                  </a:moveTo>
                  <a:lnTo>
                    <a:pt x="56007" y="468122"/>
                  </a:lnTo>
                  <a:lnTo>
                    <a:pt x="80080" y="468122"/>
                  </a:lnTo>
                  <a:lnTo>
                    <a:pt x="86360" y="458469"/>
                  </a:lnTo>
                  <a:lnTo>
                    <a:pt x="56054" y="455038"/>
                  </a:lnTo>
                  <a:close/>
                </a:path>
                <a:path w="1093470" h="540385">
                  <a:moveTo>
                    <a:pt x="1093216" y="0"/>
                  </a:moveTo>
                  <a:lnTo>
                    <a:pt x="28829" y="0"/>
                  </a:lnTo>
                  <a:lnTo>
                    <a:pt x="27112" y="451761"/>
                  </a:lnTo>
                  <a:lnTo>
                    <a:pt x="56054" y="455038"/>
                  </a:lnTo>
                  <a:lnTo>
                    <a:pt x="57605" y="28955"/>
                  </a:lnTo>
                  <a:lnTo>
                    <a:pt x="43180" y="28955"/>
                  </a:lnTo>
                  <a:lnTo>
                    <a:pt x="57658" y="14477"/>
                  </a:lnTo>
                  <a:lnTo>
                    <a:pt x="1093216" y="14477"/>
                  </a:lnTo>
                  <a:lnTo>
                    <a:pt x="1093216" y="0"/>
                  </a:lnTo>
                  <a:close/>
                </a:path>
                <a:path w="1093470" h="540385">
                  <a:moveTo>
                    <a:pt x="57658" y="14477"/>
                  </a:moveTo>
                  <a:lnTo>
                    <a:pt x="43180" y="28955"/>
                  </a:lnTo>
                  <a:lnTo>
                    <a:pt x="57605" y="28955"/>
                  </a:lnTo>
                  <a:lnTo>
                    <a:pt x="57658" y="14477"/>
                  </a:lnTo>
                  <a:close/>
                </a:path>
                <a:path w="1093470" h="540385">
                  <a:moveTo>
                    <a:pt x="1093216" y="14477"/>
                  </a:moveTo>
                  <a:lnTo>
                    <a:pt x="57658" y="14477"/>
                  </a:lnTo>
                  <a:lnTo>
                    <a:pt x="57605" y="28955"/>
                  </a:lnTo>
                  <a:lnTo>
                    <a:pt x="1093216" y="28955"/>
                  </a:lnTo>
                  <a:lnTo>
                    <a:pt x="1093216" y="1447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94810" y="422909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0"/>
                  </a:moveTo>
                  <a:lnTo>
                    <a:pt x="0" y="151764"/>
                  </a:lnTo>
                </a:path>
              </a:pathLst>
            </a:custGeom>
            <a:ln w="2895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4661" y="615695"/>
              <a:ext cx="606425" cy="570230"/>
            </a:xfrm>
            <a:custGeom>
              <a:avLst/>
              <a:gdLst/>
              <a:ahLst/>
              <a:cxnLst/>
              <a:rect l="l" t="t" r="r" b="b"/>
              <a:pathLst>
                <a:path w="606425" h="570230">
                  <a:moveTo>
                    <a:pt x="0" y="479170"/>
                  </a:moveTo>
                  <a:lnTo>
                    <a:pt x="33909" y="570229"/>
                  </a:lnTo>
                  <a:lnTo>
                    <a:pt x="80078" y="498348"/>
                  </a:lnTo>
                  <a:lnTo>
                    <a:pt x="56134" y="498348"/>
                  </a:lnTo>
                  <a:lnTo>
                    <a:pt x="27177" y="498220"/>
                  </a:lnTo>
                  <a:lnTo>
                    <a:pt x="27231" y="482134"/>
                  </a:lnTo>
                  <a:lnTo>
                    <a:pt x="0" y="479170"/>
                  </a:lnTo>
                  <a:close/>
                </a:path>
                <a:path w="606425" h="570230">
                  <a:moveTo>
                    <a:pt x="27231" y="482134"/>
                  </a:moveTo>
                  <a:lnTo>
                    <a:pt x="27177" y="498220"/>
                  </a:lnTo>
                  <a:lnTo>
                    <a:pt x="56134" y="498348"/>
                  </a:lnTo>
                  <a:lnTo>
                    <a:pt x="56175" y="485284"/>
                  </a:lnTo>
                  <a:lnTo>
                    <a:pt x="27231" y="482134"/>
                  </a:lnTo>
                  <a:close/>
                </a:path>
                <a:path w="606425" h="570230">
                  <a:moveTo>
                    <a:pt x="56175" y="485284"/>
                  </a:moveTo>
                  <a:lnTo>
                    <a:pt x="56134" y="498348"/>
                  </a:lnTo>
                  <a:lnTo>
                    <a:pt x="80078" y="498348"/>
                  </a:lnTo>
                  <a:lnTo>
                    <a:pt x="86360" y="488568"/>
                  </a:lnTo>
                  <a:lnTo>
                    <a:pt x="56175" y="485284"/>
                  </a:lnTo>
                  <a:close/>
                </a:path>
                <a:path w="606425" h="570230">
                  <a:moveTo>
                    <a:pt x="606298" y="0"/>
                  </a:moveTo>
                  <a:lnTo>
                    <a:pt x="28828" y="0"/>
                  </a:lnTo>
                  <a:lnTo>
                    <a:pt x="27231" y="482134"/>
                  </a:lnTo>
                  <a:lnTo>
                    <a:pt x="56175" y="485284"/>
                  </a:lnTo>
                  <a:lnTo>
                    <a:pt x="57612" y="28955"/>
                  </a:lnTo>
                  <a:lnTo>
                    <a:pt x="43179" y="28955"/>
                  </a:lnTo>
                  <a:lnTo>
                    <a:pt x="57658" y="14477"/>
                  </a:lnTo>
                  <a:lnTo>
                    <a:pt x="606298" y="14477"/>
                  </a:lnTo>
                  <a:lnTo>
                    <a:pt x="606298" y="0"/>
                  </a:lnTo>
                  <a:close/>
                </a:path>
                <a:path w="606425" h="570230">
                  <a:moveTo>
                    <a:pt x="57658" y="14477"/>
                  </a:moveTo>
                  <a:lnTo>
                    <a:pt x="43179" y="28955"/>
                  </a:lnTo>
                  <a:lnTo>
                    <a:pt x="57612" y="28955"/>
                  </a:lnTo>
                  <a:lnTo>
                    <a:pt x="57658" y="14477"/>
                  </a:lnTo>
                  <a:close/>
                </a:path>
                <a:path w="606425" h="570230">
                  <a:moveTo>
                    <a:pt x="606298" y="14477"/>
                  </a:moveTo>
                  <a:lnTo>
                    <a:pt x="57658" y="14477"/>
                  </a:lnTo>
                  <a:lnTo>
                    <a:pt x="57612" y="28955"/>
                  </a:lnTo>
                  <a:lnTo>
                    <a:pt x="606298" y="28955"/>
                  </a:lnTo>
                  <a:lnTo>
                    <a:pt x="606298" y="14477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71594" y="422909"/>
              <a:ext cx="8890" cy="207645"/>
            </a:xfrm>
            <a:custGeom>
              <a:avLst/>
              <a:gdLst/>
              <a:ahLst/>
              <a:cxnLst/>
              <a:rect l="l" t="t" r="r" b="b"/>
              <a:pathLst>
                <a:path w="8889" h="207645">
                  <a:moveTo>
                    <a:pt x="4317" y="-14477"/>
                  </a:moveTo>
                  <a:lnTo>
                    <a:pt x="4317" y="222122"/>
                  </a:lnTo>
                </a:path>
              </a:pathLst>
            </a:custGeom>
            <a:ln w="37591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67377" y="559307"/>
              <a:ext cx="1932939" cy="661035"/>
            </a:xfrm>
            <a:custGeom>
              <a:avLst/>
              <a:gdLst/>
              <a:ahLst/>
              <a:cxnLst/>
              <a:rect l="l" t="t" r="r" b="b"/>
              <a:pathLst>
                <a:path w="1932939" h="661035">
                  <a:moveTo>
                    <a:pt x="1845945" y="571118"/>
                  </a:moveTo>
                  <a:lnTo>
                    <a:pt x="1882648" y="661034"/>
                  </a:lnTo>
                  <a:lnTo>
                    <a:pt x="1925863" y="588899"/>
                  </a:lnTo>
                  <a:lnTo>
                    <a:pt x="1902714" y="588899"/>
                  </a:lnTo>
                  <a:lnTo>
                    <a:pt x="1873758" y="588771"/>
                  </a:lnTo>
                  <a:lnTo>
                    <a:pt x="1873785" y="573241"/>
                  </a:lnTo>
                  <a:lnTo>
                    <a:pt x="1845945" y="571118"/>
                  </a:lnTo>
                  <a:close/>
                </a:path>
                <a:path w="1932939" h="661035">
                  <a:moveTo>
                    <a:pt x="1873785" y="573241"/>
                  </a:moveTo>
                  <a:lnTo>
                    <a:pt x="1873758" y="588771"/>
                  </a:lnTo>
                  <a:lnTo>
                    <a:pt x="1902714" y="588899"/>
                  </a:lnTo>
                  <a:lnTo>
                    <a:pt x="1902737" y="575449"/>
                  </a:lnTo>
                  <a:lnTo>
                    <a:pt x="1873785" y="573241"/>
                  </a:lnTo>
                  <a:close/>
                </a:path>
                <a:path w="1932939" h="661035">
                  <a:moveTo>
                    <a:pt x="1902737" y="575449"/>
                  </a:moveTo>
                  <a:lnTo>
                    <a:pt x="1902714" y="588899"/>
                  </a:lnTo>
                  <a:lnTo>
                    <a:pt x="1925863" y="588899"/>
                  </a:lnTo>
                  <a:lnTo>
                    <a:pt x="1932559" y="577722"/>
                  </a:lnTo>
                  <a:lnTo>
                    <a:pt x="1902737" y="575449"/>
                  </a:lnTo>
                  <a:close/>
                </a:path>
                <a:path w="1932939" h="661035">
                  <a:moveTo>
                    <a:pt x="1903705" y="14477"/>
                  </a:moveTo>
                  <a:lnTo>
                    <a:pt x="1874774" y="14477"/>
                  </a:lnTo>
                  <a:lnTo>
                    <a:pt x="1889252" y="28955"/>
                  </a:lnTo>
                  <a:lnTo>
                    <a:pt x="1874748" y="28955"/>
                  </a:lnTo>
                  <a:lnTo>
                    <a:pt x="1873785" y="573241"/>
                  </a:lnTo>
                  <a:lnTo>
                    <a:pt x="1902737" y="575449"/>
                  </a:lnTo>
                  <a:lnTo>
                    <a:pt x="1903680" y="28955"/>
                  </a:lnTo>
                  <a:lnTo>
                    <a:pt x="1889252" y="28955"/>
                  </a:lnTo>
                  <a:lnTo>
                    <a:pt x="1874774" y="14477"/>
                  </a:lnTo>
                  <a:lnTo>
                    <a:pt x="1903705" y="14477"/>
                  </a:lnTo>
                  <a:close/>
                </a:path>
                <a:path w="1932939" h="661035">
                  <a:moveTo>
                    <a:pt x="1903730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874748" y="28955"/>
                  </a:lnTo>
                  <a:lnTo>
                    <a:pt x="1874774" y="14477"/>
                  </a:lnTo>
                  <a:lnTo>
                    <a:pt x="1903705" y="14477"/>
                  </a:lnTo>
                  <a:lnTo>
                    <a:pt x="190373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80738" y="615695"/>
              <a:ext cx="2228215" cy="579755"/>
            </a:xfrm>
            <a:custGeom>
              <a:avLst/>
              <a:gdLst/>
              <a:ahLst/>
              <a:cxnLst/>
              <a:rect l="l" t="t" r="r" b="b"/>
              <a:pathLst>
                <a:path w="2228215" h="579755">
                  <a:moveTo>
                    <a:pt x="2170920" y="493414"/>
                  </a:moveTo>
                  <a:lnTo>
                    <a:pt x="2141473" y="494664"/>
                  </a:lnTo>
                  <a:lnTo>
                    <a:pt x="2188464" y="579627"/>
                  </a:lnTo>
                  <a:lnTo>
                    <a:pt x="2220868" y="507364"/>
                  </a:lnTo>
                  <a:lnTo>
                    <a:pt x="2170938" y="507364"/>
                  </a:lnTo>
                  <a:lnTo>
                    <a:pt x="2170920" y="493414"/>
                  </a:lnTo>
                  <a:close/>
                </a:path>
                <a:path w="2228215" h="579755">
                  <a:moveTo>
                    <a:pt x="2199875" y="492185"/>
                  </a:moveTo>
                  <a:lnTo>
                    <a:pt x="2170920" y="493414"/>
                  </a:lnTo>
                  <a:lnTo>
                    <a:pt x="2170938" y="507364"/>
                  </a:lnTo>
                  <a:lnTo>
                    <a:pt x="2199893" y="507364"/>
                  </a:lnTo>
                  <a:lnTo>
                    <a:pt x="2199875" y="492185"/>
                  </a:lnTo>
                  <a:close/>
                </a:path>
                <a:path w="2228215" h="579755">
                  <a:moveTo>
                    <a:pt x="2228215" y="490981"/>
                  </a:moveTo>
                  <a:lnTo>
                    <a:pt x="2199875" y="492185"/>
                  </a:lnTo>
                  <a:lnTo>
                    <a:pt x="2199893" y="507364"/>
                  </a:lnTo>
                  <a:lnTo>
                    <a:pt x="2220868" y="507364"/>
                  </a:lnTo>
                  <a:lnTo>
                    <a:pt x="2228215" y="490981"/>
                  </a:lnTo>
                  <a:close/>
                </a:path>
                <a:path w="2228215" h="579755">
                  <a:moveTo>
                    <a:pt x="2199277" y="14477"/>
                  </a:moveTo>
                  <a:lnTo>
                    <a:pt x="2170303" y="14477"/>
                  </a:lnTo>
                  <a:lnTo>
                    <a:pt x="2184781" y="28955"/>
                  </a:lnTo>
                  <a:lnTo>
                    <a:pt x="2170321" y="28955"/>
                  </a:lnTo>
                  <a:lnTo>
                    <a:pt x="2170920" y="493414"/>
                  </a:lnTo>
                  <a:lnTo>
                    <a:pt x="2199875" y="492185"/>
                  </a:lnTo>
                  <a:lnTo>
                    <a:pt x="2199295" y="28955"/>
                  </a:lnTo>
                  <a:lnTo>
                    <a:pt x="2184781" y="28955"/>
                  </a:lnTo>
                  <a:lnTo>
                    <a:pt x="2170303" y="14477"/>
                  </a:lnTo>
                  <a:lnTo>
                    <a:pt x="2199277" y="14477"/>
                  </a:lnTo>
                  <a:close/>
                </a:path>
                <a:path w="2228215" h="579755">
                  <a:moveTo>
                    <a:pt x="2199259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2170321" y="28955"/>
                  </a:lnTo>
                  <a:lnTo>
                    <a:pt x="2170303" y="14477"/>
                  </a:lnTo>
                  <a:lnTo>
                    <a:pt x="2199277" y="14477"/>
                  </a:lnTo>
                  <a:lnTo>
                    <a:pt x="2199259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0704" y="4434332"/>
            <a:ext cx="22015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def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comb_op(accu1,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accu2):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81392" y="4662932"/>
            <a:ext cx="3775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return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(accu1[0]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accu2[0],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accu1[1]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accu2[1])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417179" y="2579370"/>
            <a:ext cx="146050" cy="721995"/>
          </a:xfrm>
          <a:custGeom>
            <a:avLst/>
            <a:gdLst/>
            <a:ahLst/>
            <a:cxnLst/>
            <a:rect l="l" t="t" r="r" b="b"/>
            <a:pathLst>
              <a:path w="146050" h="721995">
                <a:moveTo>
                  <a:pt x="88675" y="84035"/>
                </a:moveTo>
                <a:lnTo>
                  <a:pt x="0" y="717803"/>
                </a:lnTo>
                <a:lnTo>
                  <a:pt x="28701" y="721867"/>
                </a:lnTo>
                <a:lnTo>
                  <a:pt x="117366" y="88055"/>
                </a:lnTo>
                <a:lnTo>
                  <a:pt x="88675" y="84035"/>
                </a:lnTo>
                <a:close/>
              </a:path>
              <a:path w="146050" h="721995">
                <a:moveTo>
                  <a:pt x="138527" y="69722"/>
                </a:moveTo>
                <a:lnTo>
                  <a:pt x="90677" y="69722"/>
                </a:lnTo>
                <a:lnTo>
                  <a:pt x="119379" y="73659"/>
                </a:lnTo>
                <a:lnTo>
                  <a:pt x="117366" y="88055"/>
                </a:lnTo>
                <a:lnTo>
                  <a:pt x="146050" y="92075"/>
                </a:lnTo>
                <a:lnTo>
                  <a:pt x="138527" y="69722"/>
                </a:lnTo>
                <a:close/>
              </a:path>
              <a:path w="146050" h="721995">
                <a:moveTo>
                  <a:pt x="90677" y="69722"/>
                </a:moveTo>
                <a:lnTo>
                  <a:pt x="88675" y="84035"/>
                </a:lnTo>
                <a:lnTo>
                  <a:pt x="117366" y="88055"/>
                </a:lnTo>
                <a:lnTo>
                  <a:pt x="119379" y="73659"/>
                </a:lnTo>
                <a:lnTo>
                  <a:pt x="90677" y="69722"/>
                </a:lnTo>
                <a:close/>
              </a:path>
              <a:path w="146050" h="721995">
                <a:moveTo>
                  <a:pt x="115062" y="0"/>
                </a:moveTo>
                <a:lnTo>
                  <a:pt x="59944" y="80009"/>
                </a:lnTo>
                <a:lnTo>
                  <a:pt x="88675" y="84035"/>
                </a:lnTo>
                <a:lnTo>
                  <a:pt x="90677" y="69722"/>
                </a:lnTo>
                <a:lnTo>
                  <a:pt x="138527" y="69722"/>
                </a:lnTo>
                <a:lnTo>
                  <a:pt x="1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81438" y="2579370"/>
            <a:ext cx="551180" cy="742315"/>
          </a:xfrm>
          <a:custGeom>
            <a:avLst/>
            <a:gdLst/>
            <a:ahLst/>
            <a:cxnLst/>
            <a:rect l="l" t="t" r="r" b="b"/>
            <a:pathLst>
              <a:path w="551179" h="742314">
                <a:moveTo>
                  <a:pt x="63147" y="61393"/>
                </a:moveTo>
                <a:lnTo>
                  <a:pt x="39814" y="78586"/>
                </a:lnTo>
                <a:lnTo>
                  <a:pt x="527557" y="741806"/>
                </a:lnTo>
                <a:lnTo>
                  <a:pt x="550926" y="724662"/>
                </a:lnTo>
                <a:lnTo>
                  <a:pt x="63147" y="61393"/>
                </a:lnTo>
                <a:close/>
              </a:path>
              <a:path w="551179" h="742314">
                <a:moveTo>
                  <a:pt x="0" y="0"/>
                </a:moveTo>
                <a:lnTo>
                  <a:pt x="16509" y="95757"/>
                </a:lnTo>
                <a:lnTo>
                  <a:pt x="39814" y="78586"/>
                </a:lnTo>
                <a:lnTo>
                  <a:pt x="31241" y="66928"/>
                </a:lnTo>
                <a:lnTo>
                  <a:pt x="54609" y="49783"/>
                </a:lnTo>
                <a:lnTo>
                  <a:pt x="78903" y="49783"/>
                </a:lnTo>
                <a:lnTo>
                  <a:pt x="86486" y="44195"/>
                </a:lnTo>
                <a:lnTo>
                  <a:pt x="0" y="0"/>
                </a:lnTo>
                <a:close/>
              </a:path>
              <a:path w="551179" h="742314">
                <a:moveTo>
                  <a:pt x="54609" y="49783"/>
                </a:moveTo>
                <a:lnTo>
                  <a:pt x="31241" y="66928"/>
                </a:lnTo>
                <a:lnTo>
                  <a:pt x="39814" y="78586"/>
                </a:lnTo>
                <a:lnTo>
                  <a:pt x="63147" y="61393"/>
                </a:lnTo>
                <a:lnTo>
                  <a:pt x="54609" y="49783"/>
                </a:lnTo>
                <a:close/>
              </a:path>
              <a:path w="551179" h="742314">
                <a:moveTo>
                  <a:pt x="78903" y="49783"/>
                </a:moveTo>
                <a:lnTo>
                  <a:pt x="54609" y="49783"/>
                </a:lnTo>
                <a:lnTo>
                  <a:pt x="63147" y="61393"/>
                </a:lnTo>
                <a:lnTo>
                  <a:pt x="78903" y="49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59292" y="3604386"/>
            <a:ext cx="320040" cy="1085215"/>
          </a:xfrm>
          <a:custGeom>
            <a:avLst/>
            <a:gdLst/>
            <a:ahLst/>
            <a:cxnLst/>
            <a:rect l="l" t="t" r="r" b="b"/>
            <a:pathLst>
              <a:path w="320040" h="1085214">
                <a:moveTo>
                  <a:pt x="263886" y="1004925"/>
                </a:moveTo>
                <a:lnTo>
                  <a:pt x="235965" y="1012317"/>
                </a:lnTo>
                <a:lnTo>
                  <a:pt x="300100" y="1085214"/>
                </a:lnTo>
                <a:lnTo>
                  <a:pt x="313908" y="1018920"/>
                </a:lnTo>
                <a:lnTo>
                  <a:pt x="267588" y="1018920"/>
                </a:lnTo>
                <a:lnTo>
                  <a:pt x="263886" y="1004925"/>
                </a:lnTo>
                <a:close/>
              </a:path>
              <a:path w="320040" h="1085214">
                <a:moveTo>
                  <a:pt x="291935" y="997498"/>
                </a:moveTo>
                <a:lnTo>
                  <a:pt x="263886" y="1004925"/>
                </a:lnTo>
                <a:lnTo>
                  <a:pt x="267588" y="1018920"/>
                </a:lnTo>
                <a:lnTo>
                  <a:pt x="295655" y="1011555"/>
                </a:lnTo>
                <a:lnTo>
                  <a:pt x="291935" y="997498"/>
                </a:lnTo>
                <a:close/>
              </a:path>
              <a:path w="320040" h="1085214">
                <a:moveTo>
                  <a:pt x="319912" y="990092"/>
                </a:moveTo>
                <a:lnTo>
                  <a:pt x="291935" y="997498"/>
                </a:lnTo>
                <a:lnTo>
                  <a:pt x="295655" y="1011555"/>
                </a:lnTo>
                <a:lnTo>
                  <a:pt x="267588" y="1018920"/>
                </a:lnTo>
                <a:lnTo>
                  <a:pt x="313908" y="1018920"/>
                </a:lnTo>
                <a:lnTo>
                  <a:pt x="319912" y="990092"/>
                </a:lnTo>
                <a:close/>
              </a:path>
              <a:path w="320040" h="1085214">
                <a:moveTo>
                  <a:pt x="27939" y="0"/>
                </a:moveTo>
                <a:lnTo>
                  <a:pt x="0" y="7365"/>
                </a:lnTo>
                <a:lnTo>
                  <a:pt x="263886" y="1004925"/>
                </a:lnTo>
                <a:lnTo>
                  <a:pt x="291935" y="997498"/>
                </a:lnTo>
                <a:lnTo>
                  <a:pt x="27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290429" y="3587622"/>
            <a:ext cx="319405" cy="1102995"/>
          </a:xfrm>
          <a:custGeom>
            <a:avLst/>
            <a:gdLst/>
            <a:ahLst/>
            <a:cxnLst/>
            <a:rect l="l" t="t" r="r" b="b"/>
            <a:pathLst>
              <a:path w="319404" h="1102995">
                <a:moveTo>
                  <a:pt x="0" y="1007618"/>
                </a:moveTo>
                <a:lnTo>
                  <a:pt x="20193" y="1102614"/>
                </a:lnTo>
                <a:lnTo>
                  <a:pt x="78196" y="1036193"/>
                </a:lnTo>
                <a:lnTo>
                  <a:pt x="52450" y="1036193"/>
                </a:lnTo>
                <a:lnTo>
                  <a:pt x="24384" y="1028826"/>
                </a:lnTo>
                <a:lnTo>
                  <a:pt x="28001" y="1014893"/>
                </a:lnTo>
                <a:lnTo>
                  <a:pt x="0" y="1007618"/>
                </a:lnTo>
                <a:close/>
              </a:path>
              <a:path w="319404" h="1102995">
                <a:moveTo>
                  <a:pt x="28001" y="1014893"/>
                </a:moveTo>
                <a:lnTo>
                  <a:pt x="24384" y="1028826"/>
                </a:lnTo>
                <a:lnTo>
                  <a:pt x="52450" y="1036193"/>
                </a:lnTo>
                <a:lnTo>
                  <a:pt x="56084" y="1022189"/>
                </a:lnTo>
                <a:lnTo>
                  <a:pt x="28001" y="1014893"/>
                </a:lnTo>
                <a:close/>
              </a:path>
              <a:path w="319404" h="1102995">
                <a:moveTo>
                  <a:pt x="56084" y="1022189"/>
                </a:moveTo>
                <a:lnTo>
                  <a:pt x="52450" y="1036193"/>
                </a:lnTo>
                <a:lnTo>
                  <a:pt x="78196" y="1036193"/>
                </a:lnTo>
                <a:lnTo>
                  <a:pt x="84074" y="1029462"/>
                </a:lnTo>
                <a:lnTo>
                  <a:pt x="56084" y="1022189"/>
                </a:lnTo>
                <a:close/>
              </a:path>
              <a:path w="319404" h="1102995">
                <a:moveTo>
                  <a:pt x="291465" y="0"/>
                </a:moveTo>
                <a:lnTo>
                  <a:pt x="28001" y="1014893"/>
                </a:lnTo>
                <a:lnTo>
                  <a:pt x="56084" y="1022189"/>
                </a:lnTo>
                <a:lnTo>
                  <a:pt x="319404" y="7365"/>
                </a:lnTo>
                <a:lnTo>
                  <a:pt x="291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0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718" y="249173"/>
            <a:ext cx="969581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385622"/>
                </a:solidFill>
                <a:latin typeface="Calibri"/>
                <a:cs typeface="Calibri"/>
              </a:rPr>
              <a:t>Difference</a:t>
            </a:r>
            <a:r>
              <a:rPr sz="1500" b="1" spc="-4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385622"/>
                </a:solidFill>
                <a:latin typeface="Calibri"/>
                <a:cs typeface="Calibri"/>
              </a:rPr>
              <a:t>Between</a:t>
            </a:r>
            <a:r>
              <a:rPr sz="15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385622"/>
                </a:solidFill>
                <a:latin typeface="Calibri"/>
                <a:cs typeface="Calibri"/>
              </a:rPr>
              <a:t>ReduceByKey</a:t>
            </a:r>
            <a:r>
              <a:rPr sz="15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spc="-30" dirty="0">
                <a:solidFill>
                  <a:srgbClr val="385622"/>
                </a:solidFill>
                <a:latin typeface="Calibri"/>
                <a:cs typeface="Calibri"/>
              </a:rPr>
              <a:t>Vs</a:t>
            </a:r>
            <a:r>
              <a:rPr sz="15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385622"/>
                </a:solidFill>
                <a:latin typeface="Calibri"/>
                <a:cs typeface="Calibri"/>
              </a:rPr>
              <a:t>AggregateByKey: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aggregateByKey()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logically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same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reduceByKey()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 </a:t>
            </a:r>
            <a:r>
              <a:rPr sz="1500" spc="-5" dirty="0">
                <a:latin typeface="Calibri"/>
                <a:cs typeface="Calibri"/>
              </a:rPr>
              <a:t>lets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return </a:t>
            </a:r>
            <a:r>
              <a:rPr sz="1500" spc="-5" dirty="0">
                <a:latin typeface="Calibri"/>
                <a:cs typeface="Calibri"/>
              </a:rPr>
              <a:t>result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different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type.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another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words,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input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x 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aggregate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y.</a:t>
            </a:r>
            <a:endParaRPr sz="1500">
              <a:latin typeface="Calibri"/>
              <a:cs typeface="Calibri"/>
            </a:endParaRPr>
          </a:p>
          <a:p>
            <a:pPr marL="12700" marR="5080" indent="29972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 </a:t>
            </a:r>
            <a:r>
              <a:rPr sz="1500" dirty="0">
                <a:latin typeface="Calibri"/>
                <a:cs typeface="Calibri"/>
              </a:rPr>
              <a:t>-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10" dirty="0">
                <a:latin typeface="Calibri"/>
                <a:cs typeface="Calibri"/>
              </a:rPr>
              <a:t>example </a:t>
            </a:r>
            <a:r>
              <a:rPr sz="1500" spc="-5" dirty="0">
                <a:latin typeface="Calibri"/>
                <a:cs typeface="Calibri"/>
              </a:rPr>
              <a:t>(1,2),(1,4) </a:t>
            </a:r>
            <a:r>
              <a:rPr sz="1500" dirty="0">
                <a:latin typeface="Calibri"/>
                <a:cs typeface="Calibri"/>
              </a:rPr>
              <a:t>as input and </a:t>
            </a:r>
            <a:r>
              <a:rPr sz="1500" spc="-5" dirty="0">
                <a:latin typeface="Calibri"/>
                <a:cs typeface="Calibri"/>
              </a:rPr>
              <a:t>(1,"six")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5" dirty="0">
                <a:latin typeface="Calibri"/>
                <a:cs typeface="Calibri"/>
              </a:rPr>
              <a:t>output. </a:t>
            </a:r>
            <a:r>
              <a:rPr sz="1500" dirty="0">
                <a:latin typeface="Calibri"/>
                <a:cs typeface="Calibri"/>
              </a:rPr>
              <a:t>It </a:t>
            </a:r>
            <a:r>
              <a:rPr sz="1500" spc="-5" dirty="0">
                <a:latin typeface="Calibri"/>
                <a:cs typeface="Calibri"/>
              </a:rPr>
              <a:t>also </a:t>
            </a:r>
            <a:r>
              <a:rPr sz="1500" spc="-15" dirty="0">
                <a:latin typeface="Calibri"/>
                <a:cs typeface="Calibri"/>
              </a:rPr>
              <a:t>takes </a:t>
            </a:r>
            <a:r>
              <a:rPr sz="1500" spc="-10" dirty="0">
                <a:latin typeface="Calibri"/>
                <a:cs typeface="Calibri"/>
              </a:rPr>
              <a:t>zero-value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dirty="0">
                <a:latin typeface="Calibri"/>
                <a:cs typeface="Calibri"/>
              </a:rPr>
              <a:t>will be applied </a:t>
            </a:r>
            <a:r>
              <a:rPr sz="1500" spc="-10" dirty="0">
                <a:latin typeface="Calibri"/>
                <a:cs typeface="Calibri"/>
              </a:rPr>
              <a:t>at </a:t>
            </a:r>
            <a:r>
              <a:rPr sz="1500" dirty="0">
                <a:latin typeface="Calibri"/>
                <a:cs typeface="Calibri"/>
              </a:rPr>
              <a:t>the beginning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key.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00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55" y="253970"/>
            <a:ext cx="7167880" cy="54425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700" b="1" dirty="0">
                <a:latin typeface="Calibri"/>
                <a:cs typeface="Calibri"/>
              </a:rPr>
              <a:t>Python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List:</a:t>
            </a:r>
            <a:endParaRPr sz="1700" dirty="0">
              <a:latin typeface="Calibri"/>
              <a:cs typeface="Calibri"/>
            </a:endParaRPr>
          </a:p>
          <a:p>
            <a:pPr marL="12700" marR="2399665">
              <a:lnSpc>
                <a:spcPct val="138800"/>
              </a:lnSpc>
            </a:pPr>
            <a:r>
              <a:rPr sz="1700" spc="-5" dirty="0">
                <a:latin typeface="Calibri"/>
                <a:cs typeface="Calibri"/>
              </a:rPr>
              <a:t>lst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5" dirty="0">
                <a:latin typeface="Calibri"/>
                <a:cs typeface="Calibri"/>
              </a:rPr>
              <a:t>open('/staging/test/sample.txt').read().splitlines()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10" dirty="0">
                <a:latin typeface="Calibri"/>
                <a:cs typeface="Calibri"/>
              </a:rPr>
              <a:t>sc.parallelize(lst)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Other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RDDs</a:t>
            </a:r>
            <a:endParaRPr sz="1800" dirty="0">
              <a:latin typeface="Calibri"/>
              <a:cs typeface="Calibri"/>
            </a:endParaRPr>
          </a:p>
          <a:p>
            <a:pPr marL="12700" marR="4531995">
              <a:lnSpc>
                <a:spcPts val="2840"/>
              </a:lnSpc>
              <a:spcBef>
                <a:spcPts val="229"/>
              </a:spcBef>
            </a:pPr>
            <a:r>
              <a:rPr sz="1700" spc="-5" dirty="0">
                <a:latin typeface="Calibri"/>
                <a:cs typeface="Calibri"/>
              </a:rPr>
              <a:t>rdd1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5" dirty="0">
                <a:latin typeface="Calibri"/>
                <a:cs typeface="Calibri"/>
              </a:rPr>
              <a:t>rdd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Rdd1.rdd.map(lambda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x: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x(1))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Calibri"/>
              <a:cs typeface="Calibri"/>
            </a:endParaRPr>
          </a:p>
          <a:p>
            <a:pPr marL="12700" marR="5080">
              <a:lnSpc>
                <a:spcPct val="139200"/>
              </a:lnSpc>
            </a:pPr>
            <a:r>
              <a:rPr sz="1700" b="1" spc="-5" dirty="0">
                <a:latin typeface="Calibri"/>
                <a:cs typeface="Calibri"/>
              </a:rPr>
              <a:t>Existing </a:t>
            </a:r>
            <a:r>
              <a:rPr sz="1700" b="1" spc="-10" dirty="0">
                <a:latin typeface="Calibri"/>
                <a:cs typeface="Calibri"/>
              </a:rPr>
              <a:t>DataFrame 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df=spark.createDataFrame(data=(('robert',35),('Mike',45)),schema=('name','age'))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new_rdd=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df.rdd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15" dirty="0">
                <a:latin typeface="Calibri"/>
                <a:cs typeface="Calibri"/>
              </a:rPr>
              <a:t>Create </a:t>
            </a:r>
            <a:r>
              <a:rPr sz="1700" b="1" dirty="0">
                <a:latin typeface="Calibri"/>
                <a:cs typeface="Calibri"/>
              </a:rPr>
              <a:t>RDD </a:t>
            </a:r>
            <a:r>
              <a:rPr sz="1700" b="1" spc="-10" dirty="0">
                <a:latin typeface="Calibri"/>
                <a:cs typeface="Calibri"/>
              </a:rPr>
              <a:t>from </a:t>
            </a:r>
            <a:r>
              <a:rPr sz="1700" b="1" spc="-5" dirty="0">
                <a:latin typeface="Calibri"/>
                <a:cs typeface="Calibri"/>
              </a:rPr>
              <a:t>Local File: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spc="-10" dirty="0">
                <a:latin typeface="Calibri"/>
                <a:cs typeface="Calibri"/>
              </a:rPr>
              <a:t>rdd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5" dirty="0">
                <a:latin typeface="Calibri"/>
                <a:cs typeface="Calibri"/>
              </a:rPr>
              <a:t> sc.textFile("file://&lt;local_path&gt;")</a:t>
            </a:r>
            <a:endParaRPr sz="17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795"/>
              </a:spcBef>
            </a:pPr>
            <a:r>
              <a:rPr sz="1700" spc="-5" dirty="0">
                <a:latin typeface="Calibri"/>
                <a:cs typeface="Calibri"/>
              </a:rPr>
              <a:t>Ex </a:t>
            </a:r>
            <a:r>
              <a:rPr sz="1700" dirty="0">
                <a:latin typeface="Calibri"/>
                <a:cs typeface="Calibri"/>
              </a:rPr>
              <a:t>- </a:t>
            </a:r>
            <a:r>
              <a:rPr sz="1700" spc="-5" dirty="0">
                <a:latin typeface="Calibri"/>
                <a:cs typeface="Calibri"/>
              </a:rPr>
              <a:t>Local</a:t>
            </a:r>
            <a:r>
              <a:rPr sz="1700" spc="-15" dirty="0">
                <a:latin typeface="Calibri"/>
                <a:cs typeface="Calibri"/>
              </a:rPr>
              <a:t> Path: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/staging/test</a:t>
            </a:r>
            <a:endParaRPr sz="17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17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398475"/>
            <a:ext cx="7447915" cy="271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countByKey():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ts val="16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Only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available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RDDs</a:t>
            </a:r>
            <a:r>
              <a:rPr sz="1500" spc="-5" dirty="0">
                <a:latin typeface="Calibri"/>
                <a:cs typeface="Calibri"/>
              </a:rPr>
              <a:t> 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V).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Returns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Int)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pairs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the </a:t>
            </a:r>
            <a:r>
              <a:rPr sz="1500" spc="-10" dirty="0">
                <a:latin typeface="Calibri"/>
                <a:cs typeface="Calibri"/>
              </a:rPr>
              <a:t>count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key.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ts val="162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Returns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Collection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Dictionary.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ts val="17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No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shuffle.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 marR="3844290">
              <a:lnSpc>
                <a:spcPct val="90100"/>
              </a:lnSpc>
              <a:spcBef>
                <a:spcPts val="1090"/>
              </a:spcBef>
            </a:pPr>
            <a:r>
              <a:rPr sz="1500" b="1" dirty="0">
                <a:solidFill>
                  <a:srgbClr val="385622"/>
                </a:solidFill>
                <a:latin typeface="Calibri"/>
                <a:cs typeface="Calibri"/>
              </a:rPr>
              <a:t>Ex -</a:t>
            </a:r>
            <a:r>
              <a:rPr sz="15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385622"/>
                </a:solidFill>
                <a:latin typeface="Calibri"/>
                <a:cs typeface="Calibri"/>
              </a:rPr>
              <a:t>Count </a:t>
            </a:r>
            <a:r>
              <a:rPr sz="1500" b="1" dirty="0">
                <a:solidFill>
                  <a:srgbClr val="385622"/>
                </a:solidFill>
                <a:latin typeface="Calibri"/>
                <a:cs typeface="Calibri"/>
              </a:rPr>
              <a:t>number oF </a:t>
            </a:r>
            <a:r>
              <a:rPr sz="1500" b="1" spc="-15" dirty="0">
                <a:solidFill>
                  <a:srgbClr val="385622"/>
                </a:solidFill>
                <a:latin typeface="Calibri"/>
                <a:cs typeface="Calibri"/>
              </a:rPr>
              <a:t>orders </a:t>
            </a:r>
            <a:r>
              <a:rPr sz="1500" b="1" dirty="0">
                <a:solidFill>
                  <a:srgbClr val="385622"/>
                </a:solidFill>
                <a:latin typeface="Calibri"/>
                <a:cs typeface="Calibri"/>
              </a:rPr>
              <a:t>per </a:t>
            </a:r>
            <a:r>
              <a:rPr sz="1500" b="1" spc="-5" dirty="0">
                <a:solidFill>
                  <a:srgbClr val="385622"/>
                </a:solidFill>
                <a:latin typeface="Calibri"/>
                <a:cs typeface="Calibri"/>
              </a:rPr>
              <a:t>each </a:t>
            </a:r>
            <a:r>
              <a:rPr sz="1500" b="1" spc="-10" dirty="0">
                <a:solidFill>
                  <a:srgbClr val="385622"/>
                </a:solidFill>
                <a:latin typeface="Calibri"/>
                <a:cs typeface="Calibri"/>
              </a:rPr>
              <a:t>status. </a:t>
            </a:r>
            <a:r>
              <a:rPr sz="1500" b="1" spc="-3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sc.textFile('practice/retail_db/orders')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ordPair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ord.map(lambda </a:t>
            </a:r>
            <a:r>
              <a:rPr sz="1500" dirty="0">
                <a:latin typeface="Calibri"/>
                <a:cs typeface="Calibri"/>
              </a:rPr>
              <a:t>x : </a:t>
            </a:r>
            <a:r>
              <a:rPr sz="1500" spc="-5" dirty="0">
                <a:latin typeface="Calibri"/>
                <a:cs typeface="Calibri"/>
              </a:rPr>
              <a:t>(x.split(',')[3],1))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countByStatus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ordPair.countByKey()</a:t>
            </a:r>
            <a:endParaRPr sz="1500">
              <a:latin typeface="Calibri"/>
              <a:cs typeface="Calibri"/>
            </a:endParaRPr>
          </a:p>
          <a:p>
            <a:pPr marL="12700" marR="4636770">
              <a:lnSpc>
                <a:spcPts val="1620"/>
              </a:lnSpc>
              <a:spcBef>
                <a:spcPts val="25"/>
              </a:spcBef>
            </a:pP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countByStatus.items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5" dirty="0">
                <a:latin typeface="Calibri"/>
                <a:cs typeface="Calibri"/>
              </a:rPr>
              <a:t>print(i)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i in </a:t>
            </a:r>
            <a:r>
              <a:rPr sz="1500" spc="-10" dirty="0">
                <a:latin typeface="Calibri"/>
                <a:cs typeface="Calibri"/>
              </a:rPr>
              <a:t>countByStatus.keys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5" dirty="0">
                <a:latin typeface="Calibri"/>
                <a:cs typeface="Calibri"/>
              </a:rPr>
              <a:t>print(i)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countByStatus.keys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print(i)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87389" y="1243838"/>
          <a:ext cx="1985010" cy="2131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010"/>
              </a:tblGrid>
              <a:tr h="42633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262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633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62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62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758" y="1996820"/>
            <a:ext cx="38417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10" dirty="0">
                <a:latin typeface="Calibri"/>
                <a:cs typeface="Calibri"/>
              </a:rPr>
              <a:t>Sorting</a:t>
            </a:r>
            <a:r>
              <a:rPr sz="3100" b="0" spc="-25" dirty="0">
                <a:latin typeface="Calibri"/>
                <a:cs typeface="Calibri"/>
              </a:rPr>
              <a:t> </a:t>
            </a:r>
            <a:r>
              <a:rPr sz="3100" b="0" spc="-30" dirty="0">
                <a:latin typeface="Calibri"/>
                <a:cs typeface="Calibri"/>
              </a:rPr>
              <a:t>Transformations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8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621" y="165861"/>
            <a:ext cx="10897235" cy="42703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500" b="1" spc="-10" dirty="0">
                <a:latin typeface="Calibri"/>
                <a:cs typeface="Calibri"/>
              </a:rPr>
              <a:t>sortByKey(ascending=True, </a:t>
            </a:r>
            <a:r>
              <a:rPr sz="1500" b="1" spc="-5" dirty="0">
                <a:latin typeface="Calibri"/>
                <a:cs typeface="Calibri"/>
              </a:rPr>
              <a:t>numPartitions=None, keyfunc=&lt;function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&lt;lambda&gt;&gt;)</a:t>
            </a:r>
            <a:endParaRPr sz="1500">
              <a:latin typeface="Calibri"/>
              <a:cs typeface="Calibri"/>
            </a:endParaRPr>
          </a:p>
          <a:p>
            <a:pPr marL="469900" marR="5080">
              <a:lnSpc>
                <a:spcPts val="1620"/>
              </a:lnSpc>
              <a:spcBef>
                <a:spcPts val="525"/>
              </a:spcBef>
            </a:pPr>
            <a:r>
              <a:rPr sz="1500" dirty="0">
                <a:latin typeface="Calibri"/>
                <a:cs typeface="Calibri"/>
              </a:rPr>
              <a:t>When </a:t>
            </a:r>
            <a:r>
              <a:rPr sz="1500" spc="-5" dirty="0">
                <a:latin typeface="Calibri"/>
                <a:cs typeface="Calibri"/>
              </a:rPr>
              <a:t>called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10" dirty="0">
                <a:latin typeface="Calibri"/>
                <a:cs typeface="Calibri"/>
              </a:rPr>
              <a:t> dataset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pairs,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returns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dataset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(K,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V)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pairs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sorted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keys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ascending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descending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order,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5" dirty="0">
                <a:latin typeface="Calibri"/>
                <a:cs typeface="Calibri"/>
              </a:rPr>
              <a:t>specified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Boolean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ascending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argument.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ord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sc.textFile('practice/retail_db/orders')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Ex-1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 (Sort</a:t>
            </a:r>
            <a:r>
              <a:rPr sz="15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orders</a:t>
            </a:r>
            <a:r>
              <a:rPr sz="1500" b="1" i="1" spc="-3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using</a:t>
            </a:r>
            <a:r>
              <a:rPr sz="1500" b="1" i="1" spc="-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spc="-10" dirty="0">
                <a:solidFill>
                  <a:srgbClr val="385622"/>
                </a:solidFill>
                <a:latin typeface="Calibri"/>
                <a:cs typeface="Calibri"/>
              </a:rPr>
              <a:t>customer</a:t>
            </a:r>
            <a:r>
              <a:rPr sz="1500" b="1" i="1" spc="-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id.)</a:t>
            </a:r>
            <a:endParaRPr sz="1500">
              <a:latin typeface="Calibri"/>
              <a:cs typeface="Calibri"/>
            </a:endParaRPr>
          </a:p>
          <a:p>
            <a:pPr marL="469900" marR="6541770">
              <a:lnSpc>
                <a:spcPct val="118000"/>
              </a:lnSpc>
            </a:pPr>
            <a:r>
              <a:rPr sz="1500" spc="-10" dirty="0">
                <a:latin typeface="Calibri"/>
                <a:cs typeface="Calibri"/>
              </a:rPr>
              <a:t>ordPair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ord.map(lambda </a:t>
            </a:r>
            <a:r>
              <a:rPr sz="1500" dirty="0">
                <a:latin typeface="Calibri"/>
                <a:cs typeface="Calibri"/>
              </a:rPr>
              <a:t>x : </a:t>
            </a:r>
            <a:r>
              <a:rPr sz="1500" spc="-5" dirty="0">
                <a:latin typeface="Calibri"/>
                <a:cs typeface="Calibri"/>
              </a:rPr>
              <a:t>(int(x.split(',')[2]),x))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ordSort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ordPair.sortByKey(ascending=False)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ordSort.take(10)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print(i)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Ex-2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 (Sort</a:t>
            </a:r>
            <a:r>
              <a:rPr sz="15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orders</a:t>
            </a:r>
            <a:r>
              <a:rPr sz="1500" b="1" i="1" spc="-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using</a:t>
            </a:r>
            <a:r>
              <a:rPr sz="1500" b="1" i="1" spc="-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spc="-10" dirty="0">
                <a:solidFill>
                  <a:srgbClr val="385622"/>
                </a:solidFill>
                <a:latin typeface="Calibri"/>
                <a:cs typeface="Calibri"/>
              </a:rPr>
              <a:t>customer</a:t>
            </a:r>
            <a:r>
              <a:rPr sz="1500" b="1" i="1" spc="-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and</a:t>
            </a:r>
            <a:r>
              <a:rPr sz="1500" b="1" i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spc="-10" dirty="0">
                <a:solidFill>
                  <a:srgbClr val="385622"/>
                </a:solidFill>
                <a:latin typeface="Calibri"/>
                <a:cs typeface="Calibri"/>
              </a:rPr>
              <a:t>status.)</a:t>
            </a:r>
            <a:endParaRPr sz="1500">
              <a:latin typeface="Calibri"/>
              <a:cs typeface="Calibri"/>
            </a:endParaRPr>
          </a:p>
          <a:p>
            <a:pPr marL="469900" marR="5419725">
              <a:lnSpc>
                <a:spcPct val="118000"/>
              </a:lnSpc>
            </a:pPr>
            <a:r>
              <a:rPr sz="1500" spc="-10" dirty="0">
                <a:latin typeface="Calibri"/>
                <a:cs typeface="Calibri"/>
              </a:rPr>
              <a:t>ordPair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ord.map(lambda </a:t>
            </a:r>
            <a:r>
              <a:rPr sz="1500" dirty="0">
                <a:latin typeface="Calibri"/>
                <a:cs typeface="Calibri"/>
              </a:rPr>
              <a:t>x : </a:t>
            </a:r>
            <a:r>
              <a:rPr sz="1500" spc="-5" dirty="0">
                <a:latin typeface="Calibri"/>
                <a:cs typeface="Calibri"/>
              </a:rPr>
              <a:t>((int(x.split(',')[2]), x.split(',')[3]),x))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ordSort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ordPair.sortByKey(ascending=False)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ordSort.take(10)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print(i)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2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7601" y="1996820"/>
            <a:ext cx="12960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5" dirty="0">
                <a:latin typeface="Calibri"/>
                <a:cs typeface="Calibri"/>
              </a:rPr>
              <a:t>Ra</a:t>
            </a:r>
            <a:r>
              <a:rPr sz="3100" b="0" dirty="0">
                <a:latin typeface="Calibri"/>
                <a:cs typeface="Calibri"/>
              </a:rPr>
              <a:t>n</a:t>
            </a:r>
            <a:r>
              <a:rPr sz="3100" b="0" spc="-5" dirty="0">
                <a:latin typeface="Calibri"/>
                <a:cs typeface="Calibri"/>
              </a:rPr>
              <a:t>king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6802"/>
            <a:ext cx="531495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3630">
              <a:lnSpc>
                <a:spcPct val="1453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Global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Ranking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or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Ranking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per</a:t>
            </a:r>
            <a:r>
              <a:rPr sz="1500" b="1" spc="-10" dirty="0">
                <a:latin typeface="Calibri"/>
                <a:cs typeface="Calibri"/>
              </a:rPr>
              <a:t> Group </a:t>
            </a:r>
            <a:r>
              <a:rPr sz="1500" b="1" spc="-3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Global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Ranking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10" dirty="0">
                <a:latin typeface="Calibri"/>
                <a:cs typeface="Calibri"/>
              </a:rPr>
              <a:t>sortByKey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take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15" dirty="0">
                <a:latin typeface="Calibri"/>
                <a:cs typeface="Calibri"/>
              </a:rPr>
              <a:t>takeOrdered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top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500" b="1" spc="-5" dirty="0">
                <a:latin typeface="Calibri"/>
                <a:cs typeface="Calibri"/>
              </a:rPr>
              <a:t>Ranking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Per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Group: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Getting</a:t>
            </a:r>
            <a:r>
              <a:rPr sz="1500" spc="-5" dirty="0">
                <a:latin typeface="Calibri"/>
                <a:cs typeface="Calibri"/>
              </a:rPr>
              <a:t> ranking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5" dirty="0">
                <a:latin typeface="Calibri"/>
                <a:cs typeface="Calibri"/>
              </a:rPr>
              <a:t> group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complex</a:t>
            </a:r>
            <a:r>
              <a:rPr sz="1500" spc="-5" dirty="0">
                <a:latin typeface="Calibri"/>
                <a:cs typeface="Calibri"/>
              </a:rPr>
              <a:t> but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important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know.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5" dirty="0">
                <a:latin typeface="Calibri"/>
                <a:cs typeface="Calibri"/>
              </a:rPr>
              <a:t>Per-key</a:t>
            </a:r>
            <a:r>
              <a:rPr sz="1500" spc="-5" dirty="0">
                <a:latin typeface="Calibri"/>
                <a:cs typeface="Calibri"/>
              </a:rPr>
              <a:t> 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group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ranking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achieved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endParaRPr sz="15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10" dirty="0">
                <a:latin typeface="Calibri"/>
                <a:cs typeface="Calibri"/>
              </a:rPr>
              <a:t>groupByKey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flatMap</a:t>
            </a:r>
            <a:endParaRPr sz="15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Python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Knowledge</a:t>
            </a:r>
            <a:r>
              <a:rPr sz="1500" spc="-15" dirty="0">
                <a:latin typeface="Calibri"/>
                <a:cs typeface="Calibri"/>
              </a:rPr>
              <a:t> like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sorted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function, list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etc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4594" y="347852"/>
          <a:ext cx="2762250" cy="2104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125"/>
                <a:gridCol w="1381125"/>
              </a:tblGrid>
              <a:tr h="420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2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0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4594" y="2779014"/>
          <a:ext cx="2762250" cy="2946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125"/>
                <a:gridCol w="1381125"/>
              </a:tblGrid>
              <a:tr h="420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208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8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08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8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07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91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395716" y="799211"/>
            <a:ext cx="114300" cy="1659889"/>
          </a:xfrm>
          <a:custGeom>
            <a:avLst/>
            <a:gdLst/>
            <a:ahLst/>
            <a:cxnLst/>
            <a:rect l="l" t="t" r="r" b="b"/>
            <a:pathLst>
              <a:path w="114300" h="1659889">
                <a:moveTo>
                  <a:pt x="38132" y="1545378"/>
                </a:moveTo>
                <a:lnTo>
                  <a:pt x="0" y="1545589"/>
                </a:lnTo>
                <a:lnTo>
                  <a:pt x="57784" y="1659636"/>
                </a:lnTo>
                <a:lnTo>
                  <a:pt x="104724" y="1564386"/>
                </a:lnTo>
                <a:lnTo>
                  <a:pt x="38226" y="1564386"/>
                </a:lnTo>
                <a:lnTo>
                  <a:pt x="38132" y="1545378"/>
                </a:lnTo>
                <a:close/>
              </a:path>
              <a:path w="114300" h="1659889">
                <a:moveTo>
                  <a:pt x="114300" y="1544954"/>
                </a:moveTo>
                <a:lnTo>
                  <a:pt x="38132" y="1545378"/>
                </a:lnTo>
                <a:lnTo>
                  <a:pt x="38226" y="1564386"/>
                </a:lnTo>
                <a:lnTo>
                  <a:pt x="76326" y="1564259"/>
                </a:lnTo>
                <a:lnTo>
                  <a:pt x="76232" y="1545166"/>
                </a:lnTo>
                <a:lnTo>
                  <a:pt x="114195" y="1545166"/>
                </a:lnTo>
                <a:lnTo>
                  <a:pt x="114300" y="1544954"/>
                </a:lnTo>
                <a:close/>
              </a:path>
              <a:path w="114300" h="1659889">
                <a:moveTo>
                  <a:pt x="114195" y="1545166"/>
                </a:moveTo>
                <a:lnTo>
                  <a:pt x="76232" y="1545166"/>
                </a:lnTo>
                <a:lnTo>
                  <a:pt x="76326" y="1564259"/>
                </a:lnTo>
                <a:lnTo>
                  <a:pt x="38226" y="1564386"/>
                </a:lnTo>
                <a:lnTo>
                  <a:pt x="104724" y="1564386"/>
                </a:lnTo>
                <a:lnTo>
                  <a:pt x="114195" y="1545166"/>
                </a:lnTo>
                <a:close/>
              </a:path>
              <a:path w="114300" h="1659889">
                <a:moveTo>
                  <a:pt x="68579" y="0"/>
                </a:moveTo>
                <a:lnTo>
                  <a:pt x="30479" y="253"/>
                </a:lnTo>
                <a:lnTo>
                  <a:pt x="38132" y="1545378"/>
                </a:lnTo>
                <a:lnTo>
                  <a:pt x="76232" y="1545166"/>
                </a:lnTo>
                <a:lnTo>
                  <a:pt x="685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99627" y="3252851"/>
            <a:ext cx="114300" cy="1240155"/>
          </a:xfrm>
          <a:custGeom>
            <a:avLst/>
            <a:gdLst/>
            <a:ahLst/>
            <a:cxnLst/>
            <a:rect l="l" t="t" r="r" b="b"/>
            <a:pathLst>
              <a:path w="114300" h="1240154">
                <a:moveTo>
                  <a:pt x="38163" y="1125727"/>
                </a:moveTo>
                <a:lnTo>
                  <a:pt x="0" y="1125855"/>
                </a:lnTo>
                <a:lnTo>
                  <a:pt x="57530" y="1239901"/>
                </a:lnTo>
                <a:lnTo>
                  <a:pt x="104722" y="1144778"/>
                </a:lnTo>
                <a:lnTo>
                  <a:pt x="38226" y="1144778"/>
                </a:lnTo>
                <a:lnTo>
                  <a:pt x="38163" y="1125727"/>
                </a:lnTo>
                <a:close/>
              </a:path>
              <a:path w="114300" h="1240154">
                <a:moveTo>
                  <a:pt x="76263" y="1125600"/>
                </a:moveTo>
                <a:lnTo>
                  <a:pt x="38163" y="1125727"/>
                </a:lnTo>
                <a:lnTo>
                  <a:pt x="38226" y="1144778"/>
                </a:lnTo>
                <a:lnTo>
                  <a:pt x="76326" y="1144651"/>
                </a:lnTo>
                <a:lnTo>
                  <a:pt x="76263" y="1125600"/>
                </a:lnTo>
                <a:close/>
              </a:path>
              <a:path w="114300" h="1240154">
                <a:moveTo>
                  <a:pt x="114300" y="1125474"/>
                </a:moveTo>
                <a:lnTo>
                  <a:pt x="76263" y="1125600"/>
                </a:lnTo>
                <a:lnTo>
                  <a:pt x="76326" y="1144651"/>
                </a:lnTo>
                <a:lnTo>
                  <a:pt x="38226" y="1144778"/>
                </a:lnTo>
                <a:lnTo>
                  <a:pt x="104722" y="1144778"/>
                </a:lnTo>
                <a:lnTo>
                  <a:pt x="114300" y="1125474"/>
                </a:lnTo>
                <a:close/>
              </a:path>
              <a:path w="114300" h="1240154">
                <a:moveTo>
                  <a:pt x="72517" y="0"/>
                </a:moveTo>
                <a:lnTo>
                  <a:pt x="34417" y="126"/>
                </a:lnTo>
                <a:lnTo>
                  <a:pt x="38163" y="1125727"/>
                </a:lnTo>
                <a:lnTo>
                  <a:pt x="76263" y="1125600"/>
                </a:lnTo>
                <a:lnTo>
                  <a:pt x="7251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8439" y="4491863"/>
            <a:ext cx="114300" cy="1240155"/>
          </a:xfrm>
          <a:custGeom>
            <a:avLst/>
            <a:gdLst/>
            <a:ahLst/>
            <a:cxnLst/>
            <a:rect l="l" t="t" r="r" b="b"/>
            <a:pathLst>
              <a:path w="114300" h="1240154">
                <a:moveTo>
                  <a:pt x="38163" y="1125681"/>
                </a:moveTo>
                <a:lnTo>
                  <a:pt x="0" y="1125804"/>
                </a:lnTo>
                <a:lnTo>
                  <a:pt x="57530" y="1239913"/>
                </a:lnTo>
                <a:lnTo>
                  <a:pt x="104727" y="1144739"/>
                </a:lnTo>
                <a:lnTo>
                  <a:pt x="38226" y="1144739"/>
                </a:lnTo>
                <a:lnTo>
                  <a:pt x="38163" y="1125681"/>
                </a:lnTo>
                <a:close/>
              </a:path>
              <a:path w="114300" h="1240154">
                <a:moveTo>
                  <a:pt x="76263" y="1125558"/>
                </a:moveTo>
                <a:lnTo>
                  <a:pt x="38163" y="1125681"/>
                </a:lnTo>
                <a:lnTo>
                  <a:pt x="38226" y="1144739"/>
                </a:lnTo>
                <a:lnTo>
                  <a:pt x="76326" y="1144612"/>
                </a:lnTo>
                <a:lnTo>
                  <a:pt x="76263" y="1125558"/>
                </a:lnTo>
                <a:close/>
              </a:path>
              <a:path w="114300" h="1240154">
                <a:moveTo>
                  <a:pt x="114300" y="1125435"/>
                </a:moveTo>
                <a:lnTo>
                  <a:pt x="76263" y="1125558"/>
                </a:lnTo>
                <a:lnTo>
                  <a:pt x="76326" y="1144612"/>
                </a:lnTo>
                <a:lnTo>
                  <a:pt x="38226" y="1144739"/>
                </a:lnTo>
                <a:lnTo>
                  <a:pt x="104727" y="1144739"/>
                </a:lnTo>
                <a:lnTo>
                  <a:pt x="114300" y="1125435"/>
                </a:lnTo>
                <a:close/>
              </a:path>
              <a:path w="114300" h="1240154">
                <a:moveTo>
                  <a:pt x="72516" y="0"/>
                </a:moveTo>
                <a:lnTo>
                  <a:pt x="34416" y="126"/>
                </a:lnTo>
                <a:lnTo>
                  <a:pt x="38163" y="1125681"/>
                </a:lnTo>
                <a:lnTo>
                  <a:pt x="76263" y="1125558"/>
                </a:lnTo>
                <a:lnTo>
                  <a:pt x="725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06409" y="877950"/>
            <a:ext cx="254000" cy="14147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Ranking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4004" y="3110229"/>
            <a:ext cx="254000" cy="17557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Ranking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6802"/>
            <a:ext cx="8282305" cy="57797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b="1" dirty="0">
                <a:latin typeface="Calibri"/>
                <a:cs typeface="Calibri"/>
              </a:rPr>
              <a:t>Global</a:t>
            </a:r>
            <a:r>
              <a:rPr sz="1500" b="1" spc="-5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Ranking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b="1" dirty="0">
                <a:latin typeface="Calibri"/>
                <a:cs typeface="Calibri"/>
              </a:rPr>
              <a:t>Using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sortByKey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and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spc="-15" dirty="0">
                <a:latin typeface="Calibri"/>
                <a:cs typeface="Calibri"/>
              </a:rPr>
              <a:t>take:</a:t>
            </a:r>
            <a:endParaRPr sz="15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latin typeface="Calibri"/>
                <a:cs typeface="Calibri"/>
              </a:rPr>
              <a:t>Ex</a:t>
            </a:r>
            <a:r>
              <a:rPr sz="1500" dirty="0">
                <a:latin typeface="Calibri"/>
                <a:cs typeface="Calibri"/>
              </a:rPr>
              <a:t> – </a:t>
            </a:r>
            <a:r>
              <a:rPr sz="1500" spc="-50" dirty="0">
                <a:latin typeface="Calibri"/>
                <a:cs typeface="Calibri"/>
              </a:rPr>
              <a:t>Top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five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products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 highest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prices.</a:t>
            </a:r>
            <a:endParaRPr sz="15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815"/>
              </a:spcBef>
            </a:pPr>
            <a:r>
              <a:rPr sz="1500" spc="-10" dirty="0">
                <a:latin typeface="Calibri"/>
                <a:cs typeface="Calibri"/>
              </a:rPr>
              <a:t>prod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sc.textFile('practice/retail_db/products')</a:t>
            </a:r>
            <a:endParaRPr sz="15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815"/>
              </a:spcBef>
            </a:pPr>
            <a:r>
              <a:rPr sz="1500" spc="-10" dirty="0">
                <a:latin typeface="Calibri"/>
                <a:cs typeface="Calibri"/>
              </a:rPr>
              <a:t>prodPair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prod.map(lambda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x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5" dirty="0">
                <a:latin typeface="Calibri"/>
                <a:cs typeface="Calibri"/>
              </a:rPr>
              <a:t> (float(x.split(',')[4]),x))</a:t>
            </a:r>
            <a:endParaRPr sz="15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830"/>
              </a:spcBef>
            </a:pPr>
            <a:r>
              <a:rPr sz="1500" spc="-10" dirty="0">
                <a:latin typeface="Calibri"/>
                <a:cs typeface="Calibri"/>
              </a:rPr>
              <a:t>prod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prod.filter(lambda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x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5" dirty="0">
                <a:latin typeface="Calibri"/>
                <a:cs typeface="Calibri"/>
              </a:rPr>
              <a:t> x.split(',')[4]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'').count()</a:t>
            </a:r>
            <a:endParaRPr sz="1500">
              <a:latin typeface="Calibri"/>
              <a:cs typeface="Calibri"/>
            </a:endParaRPr>
          </a:p>
          <a:p>
            <a:pPr marL="97790" marR="3992245">
              <a:lnSpc>
                <a:spcPct val="145300"/>
              </a:lnSpc>
            </a:pPr>
            <a:r>
              <a:rPr sz="1500" spc="-10" dirty="0">
                <a:latin typeface="Calibri"/>
                <a:cs typeface="Calibri"/>
              </a:rPr>
              <a:t>prodPair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prod.map(lambda </a:t>
            </a:r>
            <a:r>
              <a:rPr sz="1500" dirty="0">
                <a:latin typeface="Calibri"/>
                <a:cs typeface="Calibri"/>
              </a:rPr>
              <a:t>x : </a:t>
            </a:r>
            <a:r>
              <a:rPr sz="1500" spc="-5" dirty="0">
                <a:latin typeface="Calibri"/>
                <a:cs typeface="Calibri"/>
              </a:rPr>
              <a:t>(float(x.split(',')[4]),x))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top5Products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prodPair.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sortByKey</a:t>
            </a:r>
            <a:r>
              <a:rPr sz="1500" spc="-15" dirty="0">
                <a:latin typeface="Calibri"/>
                <a:cs typeface="Calibri"/>
              </a:rPr>
              <a:t>(False).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take</a:t>
            </a:r>
            <a:r>
              <a:rPr sz="1500" spc="-15" dirty="0">
                <a:latin typeface="Calibri"/>
                <a:cs typeface="Calibri"/>
              </a:rPr>
              <a:t>(5)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Using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15" dirty="0">
                <a:latin typeface="Calibri"/>
                <a:cs typeface="Calibri"/>
              </a:rPr>
              <a:t>takeOrdered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or</a:t>
            </a:r>
            <a:r>
              <a:rPr sz="1500" b="1" spc="-10" dirty="0">
                <a:latin typeface="Calibri"/>
                <a:cs typeface="Calibri"/>
              </a:rPr>
              <a:t> top: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b="1" spc="-10" dirty="0">
                <a:latin typeface="Calibri"/>
                <a:cs typeface="Calibri"/>
              </a:rPr>
              <a:t>takeOrdered(num,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key=None)</a:t>
            </a:r>
            <a:endParaRPr sz="1500">
              <a:latin typeface="Calibri"/>
              <a:cs typeface="Calibri"/>
            </a:endParaRPr>
          </a:p>
          <a:p>
            <a:pPr marL="182880" marR="5080">
              <a:lnSpc>
                <a:spcPct val="123300"/>
              </a:lnSpc>
              <a:spcBef>
                <a:spcPts val="409"/>
              </a:spcBef>
            </a:pPr>
            <a:r>
              <a:rPr sz="1500" spc="-5" dirty="0">
                <a:latin typeface="Calibri"/>
                <a:cs typeface="Calibri"/>
              </a:rPr>
              <a:t>Get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elements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ordered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ascending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order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specified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optional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key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Ex-</a:t>
            </a:r>
            <a:endParaRPr sz="150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  <a:spcBef>
                <a:spcPts val="420"/>
              </a:spcBef>
            </a:pPr>
            <a:r>
              <a:rPr sz="1500" spc="-5" dirty="0">
                <a:latin typeface="Calibri"/>
                <a:cs typeface="Calibri"/>
              </a:rPr>
              <a:t>sc.parallelize([10, 1,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9,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3,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4,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5, 6,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7]).takeOrdered(6)</a:t>
            </a:r>
            <a:endParaRPr sz="1500">
              <a:latin typeface="Calibri"/>
              <a:cs typeface="Calibri"/>
            </a:endParaRPr>
          </a:p>
          <a:p>
            <a:pPr marL="227329">
              <a:lnSpc>
                <a:spcPct val="100000"/>
              </a:lnSpc>
              <a:spcBef>
                <a:spcPts val="420"/>
              </a:spcBef>
            </a:pPr>
            <a:r>
              <a:rPr sz="1500" spc="-5" dirty="0">
                <a:latin typeface="Calibri"/>
                <a:cs typeface="Calibri"/>
              </a:rPr>
              <a:t>Ex-</a:t>
            </a:r>
            <a:endParaRPr sz="1500">
              <a:latin typeface="Calibri"/>
              <a:cs typeface="Calibri"/>
            </a:endParaRPr>
          </a:p>
          <a:p>
            <a:pPr marL="227329" marR="2438400" indent="85090">
              <a:lnSpc>
                <a:spcPct val="1233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sc.parallelize([10,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9,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3,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4,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5,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6,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7]).takeOrdered(6,key=lambda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x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5" dirty="0">
                <a:latin typeface="Calibri"/>
                <a:cs typeface="Calibri"/>
              </a:rPr>
              <a:t>-x)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Ex-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420"/>
              </a:spcBef>
            </a:pPr>
            <a:r>
              <a:rPr sz="1500" spc="-5" dirty="0">
                <a:latin typeface="Calibri"/>
                <a:cs typeface="Calibri"/>
              </a:rPr>
              <a:t>top5Products1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prod.takeOrdered(5,lambda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k: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-float(k.split(',')[4])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4594" y="347852"/>
          <a:ext cx="2762250" cy="2104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125"/>
                <a:gridCol w="1381125"/>
              </a:tblGrid>
              <a:tr h="420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2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0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58707" y="540258"/>
            <a:ext cx="254000" cy="14147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Ranking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85276" y="462406"/>
            <a:ext cx="114300" cy="1659889"/>
          </a:xfrm>
          <a:custGeom>
            <a:avLst/>
            <a:gdLst/>
            <a:ahLst/>
            <a:cxnLst/>
            <a:rect l="l" t="t" r="r" b="b"/>
            <a:pathLst>
              <a:path w="114300" h="1659889">
                <a:moveTo>
                  <a:pt x="38132" y="1545378"/>
                </a:moveTo>
                <a:lnTo>
                  <a:pt x="0" y="1545589"/>
                </a:lnTo>
                <a:lnTo>
                  <a:pt x="57784" y="1659635"/>
                </a:lnTo>
                <a:lnTo>
                  <a:pt x="104724" y="1564385"/>
                </a:lnTo>
                <a:lnTo>
                  <a:pt x="38226" y="1564385"/>
                </a:lnTo>
                <a:lnTo>
                  <a:pt x="38132" y="1545378"/>
                </a:lnTo>
                <a:close/>
              </a:path>
              <a:path w="114300" h="1659889">
                <a:moveTo>
                  <a:pt x="114300" y="1544954"/>
                </a:moveTo>
                <a:lnTo>
                  <a:pt x="38132" y="1545378"/>
                </a:lnTo>
                <a:lnTo>
                  <a:pt x="38226" y="1564385"/>
                </a:lnTo>
                <a:lnTo>
                  <a:pt x="76326" y="1564258"/>
                </a:lnTo>
                <a:lnTo>
                  <a:pt x="76232" y="1545166"/>
                </a:lnTo>
                <a:lnTo>
                  <a:pt x="114195" y="1545166"/>
                </a:lnTo>
                <a:lnTo>
                  <a:pt x="114300" y="1544954"/>
                </a:lnTo>
                <a:close/>
              </a:path>
              <a:path w="114300" h="1659889">
                <a:moveTo>
                  <a:pt x="114195" y="1545166"/>
                </a:moveTo>
                <a:lnTo>
                  <a:pt x="76232" y="1545166"/>
                </a:lnTo>
                <a:lnTo>
                  <a:pt x="76326" y="1564258"/>
                </a:lnTo>
                <a:lnTo>
                  <a:pt x="38226" y="1564385"/>
                </a:lnTo>
                <a:lnTo>
                  <a:pt x="104724" y="1564385"/>
                </a:lnTo>
                <a:lnTo>
                  <a:pt x="114195" y="1545166"/>
                </a:lnTo>
                <a:close/>
              </a:path>
              <a:path w="114300" h="1659889">
                <a:moveTo>
                  <a:pt x="68579" y="0"/>
                </a:moveTo>
                <a:lnTo>
                  <a:pt x="30479" y="253"/>
                </a:lnTo>
                <a:lnTo>
                  <a:pt x="38132" y="1545378"/>
                </a:lnTo>
                <a:lnTo>
                  <a:pt x="76232" y="1545166"/>
                </a:lnTo>
                <a:lnTo>
                  <a:pt x="685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06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70434"/>
            <a:ext cx="9631680" cy="318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Ranking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Per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Group: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00" b="1" dirty="0">
                <a:latin typeface="Calibri"/>
                <a:cs typeface="Calibri"/>
              </a:rPr>
              <a:t>Ex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500" b="1" spc="-45" dirty="0">
                <a:latin typeface="Calibri"/>
                <a:cs typeface="Calibri"/>
              </a:rPr>
              <a:t>Top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2 </a:t>
            </a:r>
            <a:r>
              <a:rPr sz="1500" b="1" spc="-10" dirty="0">
                <a:latin typeface="Calibri"/>
                <a:cs typeface="Calibri"/>
              </a:rPr>
              <a:t>Products</a:t>
            </a:r>
            <a:r>
              <a:rPr sz="1500" b="1" spc="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with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highest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Prices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per </a:t>
            </a:r>
            <a:r>
              <a:rPr sz="1500" b="1" spc="-20" dirty="0">
                <a:latin typeface="Calibri"/>
                <a:cs typeface="Calibri"/>
              </a:rPr>
              <a:t>Category.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500" spc="-10" dirty="0">
                <a:latin typeface="Calibri"/>
                <a:cs typeface="Calibri"/>
              </a:rPr>
              <a:t>prod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sc.textFile('practice/retail_db/products')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453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prodF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prod.filter(lambda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x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(int(x.split(',')[1])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[2,3,4])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(int(x.split(',')[0])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[1,2,3,4,5,25,26,27,28,29,49,50,51,52,53]))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prodGroupBy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prodF.map(lambda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line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 </a:t>
            </a:r>
            <a:r>
              <a:rPr sz="1500" spc="-5" dirty="0">
                <a:latin typeface="Calibri"/>
                <a:cs typeface="Calibri"/>
              </a:rPr>
              <a:t>int(line.split(',')[1]),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line)).groupByKey()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i="1" spc="-5" dirty="0">
                <a:latin typeface="Calibri"/>
                <a:cs typeface="Calibri"/>
              </a:rPr>
              <a:t>first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=</a:t>
            </a:r>
            <a:r>
              <a:rPr sz="1500" i="1" spc="-2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prodGroupBy.first()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i="1" spc="-10" dirty="0">
                <a:latin typeface="Calibri"/>
                <a:cs typeface="Calibri"/>
              </a:rPr>
              <a:t>sorted(first[1],key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=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lambda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x :</a:t>
            </a:r>
            <a:r>
              <a:rPr sz="1500" i="1" spc="-5" dirty="0">
                <a:latin typeface="Calibri"/>
                <a:cs typeface="Calibri"/>
              </a:rPr>
              <a:t> float(x.split(',')[4]),reverse=True)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spc="-5" dirty="0">
                <a:latin typeface="Calibri"/>
                <a:cs typeface="Calibri"/>
              </a:rPr>
              <a:t>top2ProductsByPrice=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productsGroupBy.flatMap(lambda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x: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sorted(x[1],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key=lambda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k:float(k.split(",")[4]),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reverse=True)[:2])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078" y="3665728"/>
          <a:ext cx="2780665" cy="305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40"/>
                <a:gridCol w="1381125"/>
              </a:tblGrid>
              <a:tr h="420878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20877">
                <a:tc>
                  <a:txBody>
                    <a:bodyPr/>
                    <a:lstStyle/>
                    <a:p>
                      <a:pPr marL="92075" marR="120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878">
                <a:tc>
                  <a:txBody>
                    <a:bodyPr/>
                    <a:lstStyle/>
                    <a:p>
                      <a:pPr marL="92075" marR="120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0878">
                <a:tc>
                  <a:txBody>
                    <a:bodyPr/>
                    <a:lstStyle/>
                    <a:p>
                      <a:pPr marL="92075" marR="120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839">
                <a:tc>
                  <a:txBody>
                    <a:bodyPr/>
                    <a:lstStyle/>
                    <a:p>
                      <a:pPr marL="92075" marR="120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0865">
                <a:tc>
                  <a:txBody>
                    <a:bodyPr/>
                    <a:lstStyle/>
                    <a:p>
                      <a:pPr marL="92075" marR="120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spc="-29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700" spc="-1275" baseline="10802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33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700" spc="-877" baseline="10802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200" spc="-1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@Le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arn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-Spark.info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54979" y="3997197"/>
            <a:ext cx="254000" cy="17557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Ranking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26886" y="3918839"/>
            <a:ext cx="114300" cy="1240155"/>
          </a:xfrm>
          <a:custGeom>
            <a:avLst/>
            <a:gdLst/>
            <a:ahLst/>
            <a:cxnLst/>
            <a:rect l="l" t="t" r="r" b="b"/>
            <a:pathLst>
              <a:path w="114300" h="1240154">
                <a:moveTo>
                  <a:pt x="38163" y="1125727"/>
                </a:moveTo>
                <a:lnTo>
                  <a:pt x="0" y="1125855"/>
                </a:lnTo>
                <a:lnTo>
                  <a:pt x="57530" y="1239901"/>
                </a:lnTo>
                <a:lnTo>
                  <a:pt x="104722" y="1144778"/>
                </a:lnTo>
                <a:lnTo>
                  <a:pt x="38226" y="1144778"/>
                </a:lnTo>
                <a:lnTo>
                  <a:pt x="38163" y="1125727"/>
                </a:lnTo>
                <a:close/>
              </a:path>
              <a:path w="114300" h="1240154">
                <a:moveTo>
                  <a:pt x="76263" y="1125600"/>
                </a:moveTo>
                <a:lnTo>
                  <a:pt x="38163" y="1125727"/>
                </a:lnTo>
                <a:lnTo>
                  <a:pt x="38226" y="1144778"/>
                </a:lnTo>
                <a:lnTo>
                  <a:pt x="76326" y="1144651"/>
                </a:lnTo>
                <a:lnTo>
                  <a:pt x="76263" y="1125600"/>
                </a:lnTo>
                <a:close/>
              </a:path>
              <a:path w="114300" h="1240154">
                <a:moveTo>
                  <a:pt x="114300" y="1125474"/>
                </a:moveTo>
                <a:lnTo>
                  <a:pt x="76263" y="1125600"/>
                </a:lnTo>
                <a:lnTo>
                  <a:pt x="76326" y="1144651"/>
                </a:lnTo>
                <a:lnTo>
                  <a:pt x="38226" y="1144778"/>
                </a:lnTo>
                <a:lnTo>
                  <a:pt x="104722" y="1144778"/>
                </a:lnTo>
                <a:lnTo>
                  <a:pt x="114300" y="1125474"/>
                </a:lnTo>
                <a:close/>
              </a:path>
              <a:path w="114300" h="1240154">
                <a:moveTo>
                  <a:pt x="72516" y="0"/>
                </a:moveTo>
                <a:lnTo>
                  <a:pt x="34416" y="127"/>
                </a:lnTo>
                <a:lnTo>
                  <a:pt x="38163" y="1125727"/>
                </a:lnTo>
                <a:lnTo>
                  <a:pt x="76263" y="1125600"/>
                </a:lnTo>
                <a:lnTo>
                  <a:pt x="725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5698" y="5157851"/>
            <a:ext cx="114300" cy="1240155"/>
          </a:xfrm>
          <a:custGeom>
            <a:avLst/>
            <a:gdLst/>
            <a:ahLst/>
            <a:cxnLst/>
            <a:rect l="l" t="t" r="r" b="b"/>
            <a:pathLst>
              <a:path w="114300" h="1240154">
                <a:moveTo>
                  <a:pt x="38163" y="1125676"/>
                </a:moveTo>
                <a:lnTo>
                  <a:pt x="0" y="1125804"/>
                </a:lnTo>
                <a:lnTo>
                  <a:pt x="57530" y="1239913"/>
                </a:lnTo>
                <a:lnTo>
                  <a:pt x="104722" y="1144739"/>
                </a:lnTo>
                <a:lnTo>
                  <a:pt x="38226" y="1144739"/>
                </a:lnTo>
                <a:lnTo>
                  <a:pt x="38163" y="1125676"/>
                </a:lnTo>
                <a:close/>
              </a:path>
              <a:path w="114300" h="1240154">
                <a:moveTo>
                  <a:pt x="114300" y="1125423"/>
                </a:moveTo>
                <a:lnTo>
                  <a:pt x="38163" y="1125676"/>
                </a:lnTo>
                <a:lnTo>
                  <a:pt x="38226" y="1144739"/>
                </a:lnTo>
                <a:lnTo>
                  <a:pt x="76326" y="1144612"/>
                </a:lnTo>
                <a:lnTo>
                  <a:pt x="76263" y="1125549"/>
                </a:lnTo>
                <a:lnTo>
                  <a:pt x="114237" y="1125549"/>
                </a:lnTo>
                <a:close/>
              </a:path>
              <a:path w="114300" h="1240154">
                <a:moveTo>
                  <a:pt x="114237" y="1125549"/>
                </a:moveTo>
                <a:lnTo>
                  <a:pt x="76263" y="1125549"/>
                </a:lnTo>
                <a:lnTo>
                  <a:pt x="76326" y="1144612"/>
                </a:lnTo>
                <a:lnTo>
                  <a:pt x="38226" y="1144739"/>
                </a:lnTo>
                <a:lnTo>
                  <a:pt x="104722" y="1144739"/>
                </a:lnTo>
                <a:lnTo>
                  <a:pt x="114237" y="1125549"/>
                </a:lnTo>
                <a:close/>
              </a:path>
              <a:path w="114300" h="1240154">
                <a:moveTo>
                  <a:pt x="72516" y="0"/>
                </a:moveTo>
                <a:lnTo>
                  <a:pt x="34416" y="126"/>
                </a:lnTo>
                <a:lnTo>
                  <a:pt x="38163" y="1125676"/>
                </a:lnTo>
                <a:lnTo>
                  <a:pt x="76263" y="1125549"/>
                </a:lnTo>
                <a:lnTo>
                  <a:pt x="725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8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751" y="1996820"/>
            <a:ext cx="320929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10" dirty="0">
                <a:latin typeface="Calibri"/>
                <a:cs typeface="Calibri"/>
              </a:rPr>
              <a:t>Set</a:t>
            </a:r>
            <a:r>
              <a:rPr sz="3100" b="0" spc="-55" dirty="0">
                <a:latin typeface="Calibri"/>
                <a:cs typeface="Calibri"/>
              </a:rPr>
              <a:t> </a:t>
            </a:r>
            <a:r>
              <a:rPr sz="3100" b="0" spc="-30" dirty="0">
                <a:latin typeface="Calibri"/>
                <a:cs typeface="Calibri"/>
              </a:rPr>
              <a:t>Transformations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7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360" y="249783"/>
            <a:ext cx="11344910" cy="36195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b="1" spc="-5" dirty="0">
                <a:latin typeface="Calibri"/>
                <a:cs typeface="Calibri"/>
              </a:rPr>
              <a:t>union(other)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get</a:t>
            </a:r>
            <a:r>
              <a:rPr sz="1700" dirty="0">
                <a:latin typeface="Calibri"/>
                <a:cs typeface="Calibri"/>
              </a:rPr>
              <a:t> all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from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both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data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sets.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ts val="1939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Calibri"/>
                <a:cs typeface="Calibri"/>
              </a:rPr>
              <a:t>In the </a:t>
            </a:r>
            <a:r>
              <a:rPr sz="1700" spc="-5" dirty="0">
                <a:latin typeface="Calibri"/>
                <a:cs typeface="Calibri"/>
              </a:rPr>
              <a:t>case</a:t>
            </a:r>
            <a:r>
              <a:rPr sz="1700" dirty="0">
                <a:latin typeface="Calibri"/>
                <a:cs typeface="Calibri"/>
              </a:rPr>
              <a:t> 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union,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not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distinct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Apply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distinct,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only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want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distinct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</a:t>
            </a:r>
            <a:r>
              <a:rPr sz="1700" spc="-10" dirty="0">
                <a:latin typeface="Calibri"/>
                <a:cs typeface="Calibri"/>
              </a:rPr>
              <a:t> after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union</a:t>
            </a:r>
            <a:endParaRPr sz="1700">
              <a:latin typeface="Calibri"/>
              <a:cs typeface="Calibri"/>
            </a:endParaRPr>
          </a:p>
          <a:p>
            <a:pPr marL="698500">
              <a:lnSpc>
                <a:spcPts val="1939"/>
              </a:lnSpc>
            </a:pPr>
            <a:r>
              <a:rPr sz="1700" spc="-10" dirty="0">
                <a:latin typeface="Calibri"/>
                <a:cs typeface="Calibri"/>
              </a:rPr>
              <a:t>operation.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Calibri"/>
                <a:cs typeface="Calibri"/>
              </a:rPr>
              <a:t>When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 </a:t>
            </a:r>
            <a:r>
              <a:rPr sz="1700" dirty="0">
                <a:latin typeface="Calibri"/>
                <a:cs typeface="Calibri"/>
              </a:rPr>
              <a:t>use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operations</a:t>
            </a:r>
            <a:r>
              <a:rPr sz="1700" spc="-5" dirty="0">
                <a:latin typeface="Calibri"/>
                <a:cs typeface="Calibri"/>
              </a:rPr>
              <a:t> such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5" dirty="0">
                <a:latin typeface="Calibri"/>
                <a:cs typeface="Calibri"/>
              </a:rPr>
              <a:t> union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intersect,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should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have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similar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structure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(Same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Columns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Types).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Ex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–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Number</a:t>
            </a:r>
            <a:r>
              <a:rPr sz="17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of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customers</a:t>
            </a:r>
            <a:r>
              <a:rPr sz="1700" b="1" i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placed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order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in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July or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Aug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Month.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spc="-15" dirty="0">
                <a:latin typeface="Calibri"/>
                <a:cs typeface="Calibri"/>
              </a:rPr>
              <a:t>ord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sc.textFile('practice/retail_db/orders')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700" spc="-5" dirty="0">
                <a:latin typeface="Calibri"/>
                <a:cs typeface="Calibri"/>
              </a:rPr>
              <a:t>julyOrd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ord.filter(lambda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str(x.split(',')[1].split('-')[1])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==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'07').map(lambda</a:t>
            </a:r>
            <a:r>
              <a:rPr sz="1700" dirty="0">
                <a:latin typeface="Calibri"/>
                <a:cs typeface="Calibri"/>
              </a:rPr>
              <a:t> x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x.split(',')[2])</a:t>
            </a:r>
            <a:endParaRPr sz="1700">
              <a:latin typeface="Calibri"/>
              <a:cs typeface="Calibri"/>
            </a:endParaRPr>
          </a:p>
          <a:p>
            <a:pPr marL="12700" marR="3070860">
              <a:lnSpc>
                <a:spcPts val="2840"/>
              </a:lnSpc>
              <a:spcBef>
                <a:spcPts val="100"/>
              </a:spcBef>
            </a:pPr>
            <a:r>
              <a:rPr sz="1700" spc="-5" dirty="0">
                <a:latin typeface="Calibri"/>
                <a:cs typeface="Calibri"/>
              </a:rPr>
              <a:t>augOrd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ord.filter(lambda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str(x.split(',')[1].split('-')[1])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==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'08').map(lambda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x.split(',')[2])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julyAugOrders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julyOrd.union(augOrd).distinct().count()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2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52" y="118084"/>
            <a:ext cx="7600315" cy="28467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b="1" spc="-10" dirty="0">
                <a:latin typeface="Calibri"/>
                <a:cs typeface="Calibri"/>
              </a:rPr>
              <a:t>Intersection(other)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Return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intersection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another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one.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output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contain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duplicate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even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input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did.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Ex</a:t>
            </a:r>
            <a:r>
              <a:rPr sz="17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–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Orders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 applied</a:t>
            </a:r>
            <a:r>
              <a:rPr sz="17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both in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July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and Aug</a:t>
            </a:r>
            <a:r>
              <a:rPr sz="1700" b="1" i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datamonth.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700" spc="-10" dirty="0">
                <a:latin typeface="Calibri"/>
                <a:cs typeface="Calibri"/>
              </a:rPr>
              <a:t>julyAugCommonOrders=julyOrd.intersection(augOrd).count()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12700" marR="4277995">
              <a:lnSpc>
                <a:spcPts val="1839"/>
              </a:lnSpc>
            </a:pP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Ex –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Check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if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duplicates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are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reported. </a:t>
            </a:r>
            <a:r>
              <a:rPr sz="1700" b="1" i="1" spc="-3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rdd1=sc.parallelize([1,2,3,3,3])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rdd2=sc.parallelize([1,3,5])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rdd1.intersection(rdd2).collect()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6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0"/>
              </a:spcBef>
            </a:pPr>
            <a:r>
              <a:rPr sz="4100" b="0" dirty="0">
                <a:latin typeface="Calibri"/>
                <a:cs typeface="Calibri"/>
              </a:rPr>
              <a:t>RDD</a:t>
            </a:r>
            <a:r>
              <a:rPr sz="4100" b="0" spc="-35" dirty="0">
                <a:latin typeface="Calibri"/>
                <a:cs typeface="Calibri"/>
              </a:rPr>
              <a:t> </a:t>
            </a:r>
            <a:r>
              <a:rPr sz="4100" b="0" spc="-15" dirty="0">
                <a:latin typeface="Calibri"/>
                <a:cs typeface="Calibri"/>
              </a:rPr>
              <a:t>Operations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860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52" y="118084"/>
            <a:ext cx="6233795" cy="13379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b="1" spc="-5" dirty="0">
                <a:latin typeface="Calibri"/>
                <a:cs typeface="Calibri"/>
              </a:rPr>
              <a:t>distinct(numPartitions=None)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Return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new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containing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distinct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RDD.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Ex-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spc="-5" dirty="0">
                <a:latin typeface="Calibri"/>
                <a:cs typeface="Calibri"/>
              </a:rPr>
              <a:t>rdd1.distinct().collect()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52" y="2573502"/>
            <a:ext cx="6283960" cy="13411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b="1" spc="-10" dirty="0">
                <a:latin typeface="Calibri"/>
                <a:cs typeface="Calibri"/>
              </a:rPr>
              <a:t>subtract </a:t>
            </a:r>
            <a:r>
              <a:rPr sz="1700" b="1" spc="-25" dirty="0">
                <a:latin typeface="Calibri"/>
                <a:cs typeface="Calibri"/>
              </a:rPr>
              <a:t>(other,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numPartitions=None)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Return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each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value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left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that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contained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right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RDD.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Ex-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spc="-10" dirty="0">
                <a:latin typeface="Calibri"/>
                <a:cs typeface="Calibri"/>
              </a:rPr>
              <a:t>rdd2.subtract(rdd1).collect()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214" y="1996820"/>
            <a:ext cx="416877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5" dirty="0">
                <a:latin typeface="Calibri"/>
                <a:cs typeface="Calibri"/>
              </a:rPr>
              <a:t>Sampling</a:t>
            </a:r>
            <a:r>
              <a:rPr sz="3100" b="0" spc="-20" dirty="0">
                <a:latin typeface="Calibri"/>
                <a:cs typeface="Calibri"/>
              </a:rPr>
              <a:t> </a:t>
            </a:r>
            <a:r>
              <a:rPr sz="3100" b="0" spc="-30" dirty="0">
                <a:latin typeface="Calibri"/>
                <a:cs typeface="Calibri"/>
              </a:rPr>
              <a:t>Transformations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1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290" y="170434"/>
            <a:ext cx="3602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libri Light"/>
                <a:cs typeface="Calibri Light"/>
              </a:rPr>
              <a:t>sample(withReplacement,</a:t>
            </a:r>
            <a:r>
              <a:rPr sz="1500" spc="-40" dirty="0">
                <a:latin typeface="Calibri Light"/>
                <a:cs typeface="Calibri Light"/>
              </a:rPr>
              <a:t> </a:t>
            </a:r>
            <a:r>
              <a:rPr sz="1500" spc="-15" dirty="0">
                <a:latin typeface="Calibri Light"/>
                <a:cs typeface="Calibri Light"/>
              </a:rPr>
              <a:t>fraction,</a:t>
            </a:r>
            <a:r>
              <a:rPr sz="1500" spc="-35" dirty="0">
                <a:latin typeface="Calibri Light"/>
                <a:cs typeface="Calibri Light"/>
              </a:rPr>
              <a:t> </a:t>
            </a:r>
            <a:r>
              <a:rPr sz="1500" spc="-15" dirty="0">
                <a:latin typeface="Calibri Light"/>
                <a:cs typeface="Calibri Light"/>
              </a:rPr>
              <a:t>seed=None)</a:t>
            </a:r>
            <a:endParaRPr sz="1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290" y="400558"/>
            <a:ext cx="7785734" cy="19094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70" dirty="0">
                <a:latin typeface="Calibri Light"/>
                <a:cs typeface="Calibri Light"/>
              </a:rPr>
              <a:t>To</a:t>
            </a:r>
            <a:r>
              <a:rPr sz="150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get</a:t>
            </a:r>
            <a:r>
              <a:rPr sz="1500" spc="-25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random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sample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spc="-15" dirty="0">
                <a:latin typeface="Calibri Light"/>
                <a:cs typeface="Calibri Light"/>
              </a:rPr>
              <a:t>records</a:t>
            </a:r>
            <a:r>
              <a:rPr sz="1500" spc="-25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from</a:t>
            </a:r>
            <a:r>
              <a:rPr sz="1500" dirty="0">
                <a:latin typeface="Calibri Light"/>
                <a:cs typeface="Calibri Light"/>
              </a:rPr>
              <a:t> the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RDD.</a:t>
            </a:r>
            <a:endParaRPr sz="1500">
              <a:latin typeface="Calibri Light"/>
              <a:cs typeface="Calibri Light"/>
            </a:endParaRPr>
          </a:p>
          <a:p>
            <a:pPr marL="798830" indent="-3295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500" spc="-10" dirty="0">
                <a:latin typeface="Calibri Light"/>
                <a:cs typeface="Calibri Light"/>
              </a:rPr>
              <a:t>withReplacment:</a:t>
            </a:r>
            <a:r>
              <a:rPr sz="1500" spc="-25" dirty="0">
                <a:latin typeface="Calibri Light"/>
                <a:cs typeface="Calibri Light"/>
              </a:rPr>
              <a:t> </a:t>
            </a:r>
            <a:r>
              <a:rPr sz="1500" spc="-30" dirty="0">
                <a:latin typeface="Calibri Light"/>
                <a:cs typeface="Calibri Light"/>
              </a:rPr>
              <a:t>True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or</a:t>
            </a:r>
            <a:r>
              <a:rPr sz="1500" spc="5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False.</a:t>
            </a:r>
            <a:r>
              <a:rPr sz="1500" spc="-4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With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spc="-25" dirty="0">
                <a:latin typeface="Calibri Light"/>
                <a:cs typeface="Calibri Light"/>
              </a:rPr>
              <a:t>True,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Same</a:t>
            </a:r>
            <a:r>
              <a:rPr sz="1500" spc="-25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result</a:t>
            </a:r>
            <a:r>
              <a:rPr sz="1500" spc="-35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can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be </a:t>
            </a:r>
            <a:r>
              <a:rPr sz="1500" spc="-10" dirty="0">
                <a:latin typeface="Calibri Light"/>
                <a:cs typeface="Calibri Light"/>
              </a:rPr>
              <a:t>produced</a:t>
            </a:r>
            <a:r>
              <a:rPr sz="1500" spc="-40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more</a:t>
            </a:r>
            <a:r>
              <a:rPr sz="1500" spc="1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than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once.</a:t>
            </a:r>
            <a:endParaRPr sz="1500">
              <a:latin typeface="Calibri Light"/>
              <a:cs typeface="Calibri Light"/>
            </a:endParaRPr>
          </a:p>
          <a:p>
            <a:pPr marL="798830" indent="-3295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500" spc="-5" dirty="0">
                <a:latin typeface="Calibri Light"/>
                <a:cs typeface="Calibri Light"/>
              </a:rPr>
              <a:t>Fraction:</a:t>
            </a:r>
            <a:r>
              <a:rPr sz="1500" spc="-40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Between</a:t>
            </a:r>
            <a:r>
              <a:rPr sz="1500" spc="-1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0 </a:t>
            </a:r>
            <a:r>
              <a:rPr sz="1500" spc="-10" dirty="0">
                <a:latin typeface="Calibri Light"/>
                <a:cs typeface="Calibri Light"/>
              </a:rPr>
              <a:t>to</a:t>
            </a:r>
            <a:r>
              <a:rPr sz="1500" spc="-5" dirty="0">
                <a:latin typeface="Calibri Light"/>
                <a:cs typeface="Calibri Light"/>
              </a:rPr>
              <a:t> 1.</a:t>
            </a:r>
            <a:r>
              <a:rPr sz="1500" dirty="0">
                <a:latin typeface="Calibri Light"/>
                <a:cs typeface="Calibri Light"/>
              </a:rPr>
              <a:t> 0.3</a:t>
            </a:r>
            <a:r>
              <a:rPr sz="1500" spc="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means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30%.</a:t>
            </a:r>
            <a:r>
              <a:rPr sz="1500" spc="1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Does not</a:t>
            </a:r>
            <a:r>
              <a:rPr sz="1500" spc="-5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guarantee</a:t>
            </a:r>
            <a:r>
              <a:rPr sz="1500" spc="-4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the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spc="-15" dirty="0">
                <a:latin typeface="Calibri Light"/>
                <a:cs typeface="Calibri Light"/>
              </a:rPr>
              <a:t>exact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30%</a:t>
            </a:r>
            <a:r>
              <a:rPr sz="1500" spc="15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of</a:t>
            </a:r>
            <a:r>
              <a:rPr sz="1500" dirty="0">
                <a:latin typeface="Calibri Light"/>
                <a:cs typeface="Calibri Light"/>
              </a:rPr>
              <a:t> the</a:t>
            </a:r>
            <a:r>
              <a:rPr sz="1500" spc="-15" dirty="0">
                <a:latin typeface="Calibri Light"/>
                <a:cs typeface="Calibri Light"/>
              </a:rPr>
              <a:t> records.</a:t>
            </a:r>
            <a:endParaRPr sz="1500">
              <a:latin typeface="Calibri Light"/>
              <a:cs typeface="Calibri Light"/>
            </a:endParaRPr>
          </a:p>
          <a:p>
            <a:pPr marL="798830" indent="-3295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798830" algn="l"/>
                <a:tab pos="799465" algn="l"/>
              </a:tabLst>
            </a:pPr>
            <a:r>
              <a:rPr sz="1500" spc="-5" dirty="0">
                <a:latin typeface="Calibri Light"/>
                <a:cs typeface="Calibri Light"/>
              </a:rPr>
              <a:t>Seed: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Reproduce</a:t>
            </a:r>
            <a:r>
              <a:rPr sz="1500" spc="-5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the</a:t>
            </a:r>
            <a:r>
              <a:rPr sz="1500" spc="-2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same</a:t>
            </a:r>
            <a:r>
              <a:rPr sz="1500" spc="-2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sample.</a:t>
            </a:r>
            <a:endParaRPr sz="15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 Light"/>
              <a:cs typeface="Calibri Light"/>
            </a:endParaRPr>
          </a:p>
          <a:p>
            <a:pPr marL="12700" marR="2665730">
              <a:lnSpc>
                <a:spcPct val="118000"/>
              </a:lnSpc>
            </a:pPr>
            <a:r>
              <a:rPr sz="1500" spc="-10" dirty="0">
                <a:latin typeface="Calibri Light"/>
                <a:cs typeface="Calibri Light"/>
              </a:rPr>
              <a:t>rdd </a:t>
            </a:r>
            <a:r>
              <a:rPr sz="1500" dirty="0">
                <a:latin typeface="Calibri Light"/>
                <a:cs typeface="Calibri Light"/>
              </a:rPr>
              <a:t>= </a:t>
            </a:r>
            <a:r>
              <a:rPr sz="1500" spc="-10" dirty="0">
                <a:latin typeface="Calibri Light"/>
                <a:cs typeface="Calibri Light"/>
              </a:rPr>
              <a:t>sc.parallelize(range(100), </a:t>
            </a:r>
            <a:r>
              <a:rPr sz="1500" spc="-5" dirty="0">
                <a:latin typeface="Calibri Light"/>
                <a:cs typeface="Calibri Light"/>
              </a:rPr>
              <a:t>4) </a:t>
            </a:r>
            <a:r>
              <a:rPr sz="1500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rdd.sample(seed=10,fraction=0.1,withReplacement=False).collect()</a:t>
            </a:r>
            <a:endParaRPr sz="1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290" y="2593975"/>
            <a:ext cx="3689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libri Light"/>
                <a:cs typeface="Calibri Light"/>
              </a:rPr>
              <a:t>takeSample(withReplacement,</a:t>
            </a:r>
            <a:r>
              <a:rPr sz="1500" spc="-60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num,</a:t>
            </a:r>
            <a:r>
              <a:rPr sz="1500" spc="-60" dirty="0">
                <a:latin typeface="Calibri Light"/>
                <a:cs typeface="Calibri Light"/>
              </a:rPr>
              <a:t> </a:t>
            </a:r>
            <a:r>
              <a:rPr sz="1500" spc="-15" dirty="0">
                <a:latin typeface="Calibri Light"/>
                <a:cs typeface="Calibri Light"/>
              </a:rPr>
              <a:t>seed=None)</a:t>
            </a:r>
            <a:endParaRPr sz="15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90" y="2824466"/>
            <a:ext cx="10382885" cy="13696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Calibri Light"/>
                <a:cs typeface="Calibri Light"/>
              </a:rPr>
              <a:t>Return</a:t>
            </a:r>
            <a:r>
              <a:rPr sz="1500" spc="-2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a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spc="-15" dirty="0">
                <a:latin typeface="Calibri Light"/>
                <a:cs typeface="Calibri Light"/>
              </a:rPr>
              <a:t>fixed-size</a:t>
            </a:r>
            <a:r>
              <a:rPr sz="1500" spc="-4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sampled</a:t>
            </a:r>
            <a:r>
              <a:rPr sz="1500" spc="-25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subset</a:t>
            </a:r>
            <a:r>
              <a:rPr sz="1500" spc="-2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of</a:t>
            </a:r>
            <a:r>
              <a:rPr sz="1500" dirty="0">
                <a:latin typeface="Calibri Light"/>
                <a:cs typeface="Calibri Light"/>
              </a:rPr>
              <a:t> this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RDD.</a:t>
            </a:r>
            <a:endParaRPr sz="15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Calibri Light"/>
                <a:cs typeface="Calibri Light"/>
              </a:rPr>
              <a:t>This</a:t>
            </a:r>
            <a:r>
              <a:rPr sz="1500" spc="-2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method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should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only</a:t>
            </a:r>
            <a:r>
              <a:rPr sz="1500" spc="1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be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used</a:t>
            </a:r>
            <a:r>
              <a:rPr sz="1500" spc="-2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if the</a:t>
            </a:r>
            <a:r>
              <a:rPr sz="1500" spc="-5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resulting</a:t>
            </a:r>
            <a:r>
              <a:rPr sz="1500" spc="-5" dirty="0">
                <a:latin typeface="Calibri Light"/>
                <a:cs typeface="Calibri Light"/>
              </a:rPr>
              <a:t> </a:t>
            </a:r>
            <a:r>
              <a:rPr sz="1500" spc="-15" dirty="0">
                <a:latin typeface="Calibri Light"/>
                <a:cs typeface="Calibri Light"/>
              </a:rPr>
              <a:t>array</a:t>
            </a:r>
            <a:r>
              <a:rPr sz="1500" spc="-3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is</a:t>
            </a:r>
            <a:r>
              <a:rPr sz="1500" spc="-15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expected</a:t>
            </a:r>
            <a:r>
              <a:rPr sz="1500" spc="-20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to</a:t>
            </a:r>
            <a:r>
              <a:rPr sz="1500" spc="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be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small,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as</a:t>
            </a:r>
            <a:r>
              <a:rPr sz="1500" spc="-1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all</a:t>
            </a:r>
            <a:r>
              <a:rPr sz="1500" spc="-1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the</a:t>
            </a:r>
            <a:r>
              <a:rPr sz="1500" spc="-10" dirty="0">
                <a:latin typeface="Calibri Light"/>
                <a:cs typeface="Calibri Light"/>
              </a:rPr>
              <a:t> data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is loaded</a:t>
            </a:r>
            <a:r>
              <a:rPr sz="1500" spc="-30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into</a:t>
            </a:r>
            <a:r>
              <a:rPr sz="1500" spc="-1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the</a:t>
            </a:r>
            <a:r>
              <a:rPr sz="1500" spc="-10" dirty="0">
                <a:latin typeface="Calibri Light"/>
                <a:cs typeface="Calibri Light"/>
              </a:rPr>
              <a:t> </a:t>
            </a:r>
            <a:r>
              <a:rPr sz="1500" spc="-5" dirty="0">
                <a:latin typeface="Calibri Light"/>
                <a:cs typeface="Calibri Light"/>
              </a:rPr>
              <a:t>driver's</a:t>
            </a:r>
            <a:r>
              <a:rPr sz="1500" spc="-40" dirty="0">
                <a:latin typeface="Calibri Light"/>
                <a:cs typeface="Calibri Light"/>
              </a:rPr>
              <a:t> memory.</a:t>
            </a:r>
            <a:endParaRPr sz="15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Calibri Light"/>
                <a:cs typeface="Calibri Light"/>
              </a:rPr>
              <a:t>‘num’</a:t>
            </a:r>
            <a:r>
              <a:rPr sz="1500" spc="-55" dirty="0">
                <a:latin typeface="Calibri Light"/>
                <a:cs typeface="Calibri Light"/>
              </a:rPr>
              <a:t> </a:t>
            </a:r>
            <a:r>
              <a:rPr sz="1500" dirty="0">
                <a:latin typeface="Calibri Light"/>
                <a:cs typeface="Calibri Light"/>
              </a:rPr>
              <a:t>is</a:t>
            </a:r>
            <a:r>
              <a:rPr sz="1500" spc="-45" dirty="0">
                <a:latin typeface="Calibri Light"/>
                <a:cs typeface="Calibri Light"/>
              </a:rPr>
              <a:t> </a:t>
            </a:r>
            <a:r>
              <a:rPr sz="1500" spc="-10" dirty="0">
                <a:latin typeface="Calibri Light"/>
                <a:cs typeface="Calibri Light"/>
              </a:rPr>
              <a:t>exact.</a:t>
            </a:r>
            <a:endParaRPr sz="15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 Light"/>
                <a:cs typeface="Calibri Light"/>
              </a:rPr>
              <a:t>rdd.takeSample(seed=10,num=10,withReplacement=True)</a:t>
            </a:r>
            <a:endParaRPr sz="15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63923" y="166115"/>
            <a:ext cx="870585" cy="243840"/>
            <a:chOff x="3963923" y="166115"/>
            <a:chExt cx="870585" cy="243840"/>
          </a:xfrm>
        </p:grpSpPr>
        <p:sp>
          <p:nvSpPr>
            <p:cNvPr id="7" name="object 7"/>
            <p:cNvSpPr/>
            <p:nvPr/>
          </p:nvSpPr>
          <p:spPr>
            <a:xfrm>
              <a:off x="3970019" y="172211"/>
              <a:ext cx="858519" cy="231775"/>
            </a:xfrm>
            <a:custGeom>
              <a:avLst/>
              <a:gdLst/>
              <a:ahLst/>
              <a:cxnLst/>
              <a:rect l="l" t="t" r="r" b="b"/>
              <a:pathLst>
                <a:path w="858520" h="231775">
                  <a:moveTo>
                    <a:pt x="115824" y="0"/>
                  </a:moveTo>
                  <a:lnTo>
                    <a:pt x="0" y="115824"/>
                  </a:lnTo>
                  <a:lnTo>
                    <a:pt x="115824" y="231648"/>
                  </a:lnTo>
                  <a:lnTo>
                    <a:pt x="115824" y="173736"/>
                  </a:lnTo>
                  <a:lnTo>
                    <a:pt x="858012" y="173736"/>
                  </a:lnTo>
                  <a:lnTo>
                    <a:pt x="858012" y="57912"/>
                  </a:lnTo>
                  <a:lnTo>
                    <a:pt x="115824" y="57912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0019" y="172211"/>
              <a:ext cx="858519" cy="231775"/>
            </a:xfrm>
            <a:custGeom>
              <a:avLst/>
              <a:gdLst/>
              <a:ahLst/>
              <a:cxnLst/>
              <a:rect l="l" t="t" r="r" b="b"/>
              <a:pathLst>
                <a:path w="858520" h="231775">
                  <a:moveTo>
                    <a:pt x="0" y="115824"/>
                  </a:moveTo>
                  <a:lnTo>
                    <a:pt x="115824" y="0"/>
                  </a:lnTo>
                  <a:lnTo>
                    <a:pt x="115824" y="57912"/>
                  </a:lnTo>
                  <a:lnTo>
                    <a:pt x="858012" y="57912"/>
                  </a:lnTo>
                  <a:lnTo>
                    <a:pt x="858012" y="173736"/>
                  </a:lnTo>
                  <a:lnTo>
                    <a:pt x="115824" y="173736"/>
                  </a:lnTo>
                  <a:lnTo>
                    <a:pt x="115824" y="231648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92623" y="99060"/>
            <a:ext cx="1819910" cy="3632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25"/>
              </a:spcBef>
            </a:pPr>
            <a:r>
              <a:rPr sz="1800" b="0" spc="-20" dirty="0">
                <a:solidFill>
                  <a:srgbClr val="FFFFFF"/>
                </a:solidFill>
                <a:latin typeface="Calibri"/>
                <a:cs typeface="Calibri"/>
              </a:rPr>
              <a:t>Transformations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63923" y="2609088"/>
            <a:ext cx="870585" cy="243840"/>
            <a:chOff x="3963923" y="2609088"/>
            <a:chExt cx="870585" cy="243840"/>
          </a:xfrm>
        </p:grpSpPr>
        <p:sp>
          <p:nvSpPr>
            <p:cNvPr id="11" name="object 11"/>
            <p:cNvSpPr/>
            <p:nvPr/>
          </p:nvSpPr>
          <p:spPr>
            <a:xfrm>
              <a:off x="3970019" y="2615184"/>
              <a:ext cx="858519" cy="231775"/>
            </a:xfrm>
            <a:custGeom>
              <a:avLst/>
              <a:gdLst/>
              <a:ahLst/>
              <a:cxnLst/>
              <a:rect l="l" t="t" r="r" b="b"/>
              <a:pathLst>
                <a:path w="858520" h="231775">
                  <a:moveTo>
                    <a:pt x="115824" y="0"/>
                  </a:moveTo>
                  <a:lnTo>
                    <a:pt x="0" y="115824"/>
                  </a:lnTo>
                  <a:lnTo>
                    <a:pt x="115824" y="231648"/>
                  </a:lnTo>
                  <a:lnTo>
                    <a:pt x="115824" y="173736"/>
                  </a:lnTo>
                  <a:lnTo>
                    <a:pt x="858012" y="173736"/>
                  </a:lnTo>
                  <a:lnTo>
                    <a:pt x="858012" y="57912"/>
                  </a:lnTo>
                  <a:lnTo>
                    <a:pt x="115824" y="57912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0019" y="2615184"/>
              <a:ext cx="858519" cy="231775"/>
            </a:xfrm>
            <a:custGeom>
              <a:avLst/>
              <a:gdLst/>
              <a:ahLst/>
              <a:cxnLst/>
              <a:rect l="l" t="t" r="r" b="b"/>
              <a:pathLst>
                <a:path w="858520" h="231775">
                  <a:moveTo>
                    <a:pt x="0" y="115824"/>
                  </a:moveTo>
                  <a:lnTo>
                    <a:pt x="115824" y="0"/>
                  </a:lnTo>
                  <a:lnTo>
                    <a:pt x="115824" y="57912"/>
                  </a:lnTo>
                  <a:lnTo>
                    <a:pt x="858012" y="57912"/>
                  </a:lnTo>
                  <a:lnTo>
                    <a:pt x="858012" y="173736"/>
                  </a:lnTo>
                  <a:lnTo>
                    <a:pt x="115824" y="173736"/>
                  </a:lnTo>
                  <a:lnTo>
                    <a:pt x="115824" y="231648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92623" y="2542032"/>
            <a:ext cx="1343025" cy="3613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3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6479" y="1534667"/>
            <a:ext cx="5581015" cy="1635760"/>
            <a:chOff x="2316479" y="1534667"/>
            <a:chExt cx="5581015" cy="1635760"/>
          </a:xfrm>
        </p:grpSpPr>
        <p:sp>
          <p:nvSpPr>
            <p:cNvPr id="3" name="object 3"/>
            <p:cNvSpPr/>
            <p:nvPr/>
          </p:nvSpPr>
          <p:spPr>
            <a:xfrm>
              <a:off x="2322575" y="1540763"/>
              <a:ext cx="5568950" cy="1623060"/>
            </a:xfrm>
            <a:custGeom>
              <a:avLst/>
              <a:gdLst/>
              <a:ahLst/>
              <a:cxnLst/>
              <a:rect l="l" t="t" r="r" b="b"/>
              <a:pathLst>
                <a:path w="5568950" h="1623060">
                  <a:moveTo>
                    <a:pt x="5298185" y="0"/>
                  </a:moveTo>
                  <a:lnTo>
                    <a:pt x="270510" y="0"/>
                  </a:lnTo>
                  <a:lnTo>
                    <a:pt x="221897" y="4359"/>
                  </a:lnTo>
                  <a:lnTo>
                    <a:pt x="176139" y="16929"/>
                  </a:lnTo>
                  <a:lnTo>
                    <a:pt x="133999" y="36942"/>
                  </a:lnTo>
                  <a:lnTo>
                    <a:pt x="96243" y="63635"/>
                  </a:lnTo>
                  <a:lnTo>
                    <a:pt x="63635" y="96243"/>
                  </a:lnTo>
                  <a:lnTo>
                    <a:pt x="36942" y="133999"/>
                  </a:lnTo>
                  <a:lnTo>
                    <a:pt x="16929" y="176139"/>
                  </a:lnTo>
                  <a:lnTo>
                    <a:pt x="4359" y="221897"/>
                  </a:lnTo>
                  <a:lnTo>
                    <a:pt x="0" y="270510"/>
                  </a:lnTo>
                  <a:lnTo>
                    <a:pt x="0" y="1352550"/>
                  </a:lnTo>
                  <a:lnTo>
                    <a:pt x="4359" y="1401162"/>
                  </a:lnTo>
                  <a:lnTo>
                    <a:pt x="16929" y="1446920"/>
                  </a:lnTo>
                  <a:lnTo>
                    <a:pt x="36942" y="1489060"/>
                  </a:lnTo>
                  <a:lnTo>
                    <a:pt x="63635" y="1526816"/>
                  </a:lnTo>
                  <a:lnTo>
                    <a:pt x="96243" y="1559424"/>
                  </a:lnTo>
                  <a:lnTo>
                    <a:pt x="133999" y="1586117"/>
                  </a:lnTo>
                  <a:lnTo>
                    <a:pt x="176139" y="1606130"/>
                  </a:lnTo>
                  <a:lnTo>
                    <a:pt x="221897" y="1618700"/>
                  </a:lnTo>
                  <a:lnTo>
                    <a:pt x="270510" y="1623060"/>
                  </a:lnTo>
                  <a:lnTo>
                    <a:pt x="5298185" y="1623060"/>
                  </a:lnTo>
                  <a:lnTo>
                    <a:pt x="5346798" y="1618700"/>
                  </a:lnTo>
                  <a:lnTo>
                    <a:pt x="5392556" y="1606130"/>
                  </a:lnTo>
                  <a:lnTo>
                    <a:pt x="5434696" y="1586117"/>
                  </a:lnTo>
                  <a:lnTo>
                    <a:pt x="5472452" y="1559424"/>
                  </a:lnTo>
                  <a:lnTo>
                    <a:pt x="5505060" y="1526816"/>
                  </a:lnTo>
                  <a:lnTo>
                    <a:pt x="5531753" y="1489060"/>
                  </a:lnTo>
                  <a:lnTo>
                    <a:pt x="5551766" y="1446920"/>
                  </a:lnTo>
                  <a:lnTo>
                    <a:pt x="5564336" y="1401162"/>
                  </a:lnTo>
                  <a:lnTo>
                    <a:pt x="5568696" y="1352550"/>
                  </a:lnTo>
                  <a:lnTo>
                    <a:pt x="5568696" y="270510"/>
                  </a:lnTo>
                  <a:lnTo>
                    <a:pt x="5564336" y="221897"/>
                  </a:lnTo>
                  <a:lnTo>
                    <a:pt x="5551766" y="176139"/>
                  </a:lnTo>
                  <a:lnTo>
                    <a:pt x="5531753" y="133999"/>
                  </a:lnTo>
                  <a:lnTo>
                    <a:pt x="5505060" y="96243"/>
                  </a:lnTo>
                  <a:lnTo>
                    <a:pt x="5472452" y="63635"/>
                  </a:lnTo>
                  <a:lnTo>
                    <a:pt x="5434696" y="36942"/>
                  </a:lnTo>
                  <a:lnTo>
                    <a:pt x="5392556" y="16929"/>
                  </a:lnTo>
                  <a:lnTo>
                    <a:pt x="5346798" y="4359"/>
                  </a:lnTo>
                  <a:lnTo>
                    <a:pt x="52981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22575" y="1540763"/>
              <a:ext cx="5568950" cy="1623060"/>
            </a:xfrm>
            <a:custGeom>
              <a:avLst/>
              <a:gdLst/>
              <a:ahLst/>
              <a:cxnLst/>
              <a:rect l="l" t="t" r="r" b="b"/>
              <a:pathLst>
                <a:path w="5568950" h="1623060">
                  <a:moveTo>
                    <a:pt x="0" y="270510"/>
                  </a:moveTo>
                  <a:lnTo>
                    <a:pt x="4359" y="221897"/>
                  </a:lnTo>
                  <a:lnTo>
                    <a:pt x="16929" y="176139"/>
                  </a:lnTo>
                  <a:lnTo>
                    <a:pt x="36942" y="133999"/>
                  </a:lnTo>
                  <a:lnTo>
                    <a:pt x="63635" y="96243"/>
                  </a:lnTo>
                  <a:lnTo>
                    <a:pt x="96243" y="63635"/>
                  </a:lnTo>
                  <a:lnTo>
                    <a:pt x="133999" y="36942"/>
                  </a:lnTo>
                  <a:lnTo>
                    <a:pt x="176139" y="16929"/>
                  </a:lnTo>
                  <a:lnTo>
                    <a:pt x="221897" y="4359"/>
                  </a:lnTo>
                  <a:lnTo>
                    <a:pt x="270510" y="0"/>
                  </a:lnTo>
                  <a:lnTo>
                    <a:pt x="5298185" y="0"/>
                  </a:lnTo>
                  <a:lnTo>
                    <a:pt x="5346798" y="4359"/>
                  </a:lnTo>
                  <a:lnTo>
                    <a:pt x="5392556" y="16929"/>
                  </a:lnTo>
                  <a:lnTo>
                    <a:pt x="5434696" y="36942"/>
                  </a:lnTo>
                  <a:lnTo>
                    <a:pt x="5472452" y="63635"/>
                  </a:lnTo>
                  <a:lnTo>
                    <a:pt x="5505060" y="96243"/>
                  </a:lnTo>
                  <a:lnTo>
                    <a:pt x="5531753" y="133999"/>
                  </a:lnTo>
                  <a:lnTo>
                    <a:pt x="5551766" y="176139"/>
                  </a:lnTo>
                  <a:lnTo>
                    <a:pt x="5564336" y="221897"/>
                  </a:lnTo>
                  <a:lnTo>
                    <a:pt x="5568696" y="270510"/>
                  </a:lnTo>
                  <a:lnTo>
                    <a:pt x="5568696" y="1352550"/>
                  </a:lnTo>
                  <a:lnTo>
                    <a:pt x="5564336" y="1401162"/>
                  </a:lnTo>
                  <a:lnTo>
                    <a:pt x="5551766" y="1446920"/>
                  </a:lnTo>
                  <a:lnTo>
                    <a:pt x="5531753" y="1489060"/>
                  </a:lnTo>
                  <a:lnTo>
                    <a:pt x="5505060" y="1526816"/>
                  </a:lnTo>
                  <a:lnTo>
                    <a:pt x="5472452" y="1559424"/>
                  </a:lnTo>
                  <a:lnTo>
                    <a:pt x="5434696" y="1586117"/>
                  </a:lnTo>
                  <a:lnTo>
                    <a:pt x="5392556" y="1606130"/>
                  </a:lnTo>
                  <a:lnTo>
                    <a:pt x="5346798" y="1618700"/>
                  </a:lnTo>
                  <a:lnTo>
                    <a:pt x="5298185" y="1623060"/>
                  </a:lnTo>
                  <a:lnTo>
                    <a:pt x="270510" y="1623060"/>
                  </a:lnTo>
                  <a:lnTo>
                    <a:pt x="221897" y="1618700"/>
                  </a:lnTo>
                  <a:lnTo>
                    <a:pt x="176139" y="1606130"/>
                  </a:lnTo>
                  <a:lnTo>
                    <a:pt x="133999" y="1586117"/>
                  </a:lnTo>
                  <a:lnTo>
                    <a:pt x="96243" y="1559424"/>
                  </a:lnTo>
                  <a:lnTo>
                    <a:pt x="63635" y="1526816"/>
                  </a:lnTo>
                  <a:lnTo>
                    <a:pt x="36942" y="1489060"/>
                  </a:lnTo>
                  <a:lnTo>
                    <a:pt x="16929" y="1446920"/>
                  </a:lnTo>
                  <a:lnTo>
                    <a:pt x="4359" y="1401162"/>
                  </a:lnTo>
                  <a:lnTo>
                    <a:pt x="0" y="1352550"/>
                  </a:lnTo>
                  <a:lnTo>
                    <a:pt x="0" y="27051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6804" y="2079117"/>
            <a:ext cx="446087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5" dirty="0">
                <a:latin typeface="Calibri"/>
                <a:cs typeface="Calibri"/>
              </a:rPr>
              <a:t>RDD</a:t>
            </a:r>
            <a:r>
              <a:rPr sz="3100" b="0" dirty="0">
                <a:latin typeface="Calibri"/>
                <a:cs typeface="Calibri"/>
              </a:rPr>
              <a:t> </a:t>
            </a:r>
            <a:r>
              <a:rPr sz="3100" b="0" spc="-10" dirty="0">
                <a:latin typeface="Calibri"/>
                <a:cs typeface="Calibri"/>
              </a:rPr>
              <a:t>Repartition</a:t>
            </a:r>
            <a:r>
              <a:rPr sz="3100" b="0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&amp;</a:t>
            </a:r>
            <a:r>
              <a:rPr sz="3100" b="0" spc="-20" dirty="0">
                <a:latin typeface="Calibri"/>
                <a:cs typeface="Calibri"/>
              </a:rPr>
              <a:t> </a:t>
            </a:r>
            <a:r>
              <a:rPr sz="3100" b="0" spc="-10" dirty="0">
                <a:latin typeface="Calibri"/>
                <a:cs typeface="Calibri"/>
              </a:rPr>
              <a:t>Coalesce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2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408" y="871804"/>
            <a:ext cx="1033970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Datasets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huge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partitioned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 or </a:t>
            </a:r>
            <a:r>
              <a:rPr sz="1800" dirty="0">
                <a:latin typeface="Calibri"/>
                <a:cs typeface="Calibri"/>
              </a:rPr>
              <a:t>machines.</a:t>
            </a:r>
            <a:endParaRPr sz="180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basically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atomic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chuck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stored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cluster.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units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parallelism.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One partition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span</a:t>
            </a:r>
            <a:r>
              <a:rPr sz="1800" spc="-10" dirty="0">
                <a:latin typeface="Calibri"/>
                <a:cs typeface="Calibri"/>
              </a:rPr>
              <a:t> 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Spark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RDDs/DataFrames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optimal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partitions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does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Partitioning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12700" marR="5080" indent="4171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Spark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checks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HDFS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size.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HDFS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Hadoop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1.0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64mb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Hadoop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2.0/YARN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128MB.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Ex- </a:t>
            </a: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500MB, </a:t>
            </a:r>
            <a:r>
              <a:rPr sz="1800" dirty="0">
                <a:latin typeface="Calibri"/>
                <a:cs typeface="Calibri"/>
              </a:rPr>
              <a:t>so 4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25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times </a:t>
            </a:r>
            <a:r>
              <a:rPr sz="1800" spc="-15" dirty="0">
                <a:latin typeface="Calibri"/>
                <a:cs typeface="Calibri"/>
              </a:rPr>
              <a:t>programmers </a:t>
            </a:r>
            <a:r>
              <a:rPr sz="1800" spc="-10" dirty="0">
                <a:latin typeface="Calibri"/>
                <a:cs typeface="Calibri"/>
              </a:rPr>
              <a:t>are required to </a:t>
            </a:r>
            <a:r>
              <a:rPr sz="1800" spc="-5" dirty="0">
                <a:latin typeface="Calibri"/>
                <a:cs typeface="Calibri"/>
              </a:rPr>
              <a:t>change </a:t>
            </a:r>
            <a:r>
              <a:rPr sz="1800" dirty="0">
                <a:latin typeface="Calibri"/>
                <a:cs typeface="Calibri"/>
              </a:rPr>
              <a:t>the number </a:t>
            </a:r>
            <a:r>
              <a:rPr sz="1800" spc="-5" dirty="0">
                <a:latin typeface="Calibri"/>
                <a:cs typeface="Calibri"/>
              </a:rPr>
              <a:t>of partitions based 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requirements of 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increase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decrease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dirty="0">
                <a:latin typeface="Calibri"/>
                <a:cs typeface="Calibri"/>
              </a:rPr>
              <a:t> either apply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repartition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coalesce.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3776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 Light"/>
                <a:cs typeface="Calibri Light"/>
              </a:rPr>
              <a:t>What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is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Partition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?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64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0694" y="1097025"/>
            <a:ext cx="2237740" cy="2641600"/>
            <a:chOff x="2250694" y="1097025"/>
            <a:chExt cx="2237740" cy="2641600"/>
          </a:xfrm>
        </p:grpSpPr>
        <p:sp>
          <p:nvSpPr>
            <p:cNvPr id="3" name="object 3"/>
            <p:cNvSpPr/>
            <p:nvPr/>
          </p:nvSpPr>
          <p:spPr>
            <a:xfrm>
              <a:off x="2257044" y="1381505"/>
              <a:ext cx="2225040" cy="2350770"/>
            </a:xfrm>
            <a:custGeom>
              <a:avLst/>
              <a:gdLst/>
              <a:ahLst/>
              <a:cxnLst/>
              <a:rect l="l" t="t" r="r" b="b"/>
              <a:pathLst>
                <a:path w="2225040" h="2350770">
                  <a:moveTo>
                    <a:pt x="2225040" y="0"/>
                  </a:moveTo>
                  <a:lnTo>
                    <a:pt x="2204182" y="53894"/>
                  </a:lnTo>
                  <a:lnTo>
                    <a:pt x="2168322" y="87934"/>
                  </a:lnTo>
                  <a:lnTo>
                    <a:pt x="2116268" y="120121"/>
                  </a:lnTo>
                  <a:lnTo>
                    <a:pt x="2049192" y="150162"/>
                  </a:lnTo>
                  <a:lnTo>
                    <a:pt x="2010387" y="164287"/>
                  </a:lnTo>
                  <a:lnTo>
                    <a:pt x="1968267" y="177765"/>
                  </a:lnTo>
                  <a:lnTo>
                    <a:pt x="1922977" y="190560"/>
                  </a:lnTo>
                  <a:lnTo>
                    <a:pt x="1874664" y="202637"/>
                  </a:lnTo>
                  <a:lnTo>
                    <a:pt x="1823476" y="213957"/>
                  </a:lnTo>
                  <a:lnTo>
                    <a:pt x="1769559" y="224485"/>
                  </a:lnTo>
                  <a:lnTo>
                    <a:pt x="1713058" y="234183"/>
                  </a:lnTo>
                  <a:lnTo>
                    <a:pt x="1654122" y="243017"/>
                  </a:lnTo>
                  <a:lnTo>
                    <a:pt x="1592896" y="250947"/>
                  </a:lnTo>
                  <a:lnTo>
                    <a:pt x="1529527" y="257940"/>
                  </a:lnTo>
                  <a:lnTo>
                    <a:pt x="1464161" y="263956"/>
                  </a:lnTo>
                  <a:lnTo>
                    <a:pt x="1396946" y="268961"/>
                  </a:lnTo>
                  <a:lnTo>
                    <a:pt x="1328028" y="272917"/>
                  </a:lnTo>
                  <a:lnTo>
                    <a:pt x="1257553" y="275789"/>
                  </a:lnTo>
                  <a:lnTo>
                    <a:pt x="1185668" y="277538"/>
                  </a:lnTo>
                  <a:lnTo>
                    <a:pt x="1112520" y="278130"/>
                  </a:lnTo>
                  <a:lnTo>
                    <a:pt x="1039371" y="277538"/>
                  </a:lnTo>
                  <a:lnTo>
                    <a:pt x="967486" y="275789"/>
                  </a:lnTo>
                  <a:lnTo>
                    <a:pt x="897011" y="272917"/>
                  </a:lnTo>
                  <a:lnTo>
                    <a:pt x="828093" y="268961"/>
                  </a:lnTo>
                  <a:lnTo>
                    <a:pt x="760878" y="263956"/>
                  </a:lnTo>
                  <a:lnTo>
                    <a:pt x="695512" y="257940"/>
                  </a:lnTo>
                  <a:lnTo>
                    <a:pt x="632143" y="250947"/>
                  </a:lnTo>
                  <a:lnTo>
                    <a:pt x="570917" y="243017"/>
                  </a:lnTo>
                  <a:lnTo>
                    <a:pt x="511981" y="234183"/>
                  </a:lnTo>
                  <a:lnTo>
                    <a:pt x="455480" y="224485"/>
                  </a:lnTo>
                  <a:lnTo>
                    <a:pt x="401563" y="213957"/>
                  </a:lnTo>
                  <a:lnTo>
                    <a:pt x="350375" y="202637"/>
                  </a:lnTo>
                  <a:lnTo>
                    <a:pt x="302062" y="190560"/>
                  </a:lnTo>
                  <a:lnTo>
                    <a:pt x="256772" y="177765"/>
                  </a:lnTo>
                  <a:lnTo>
                    <a:pt x="214652" y="164287"/>
                  </a:lnTo>
                  <a:lnTo>
                    <a:pt x="175847" y="150162"/>
                  </a:lnTo>
                  <a:lnTo>
                    <a:pt x="140504" y="135428"/>
                  </a:lnTo>
                  <a:lnTo>
                    <a:pt x="80793" y="104278"/>
                  </a:lnTo>
                  <a:lnTo>
                    <a:pt x="36689" y="71128"/>
                  </a:lnTo>
                  <a:lnTo>
                    <a:pt x="9367" y="36271"/>
                  </a:lnTo>
                  <a:lnTo>
                    <a:pt x="0" y="0"/>
                  </a:lnTo>
                  <a:lnTo>
                    <a:pt x="0" y="2072640"/>
                  </a:lnTo>
                  <a:lnTo>
                    <a:pt x="20857" y="2126534"/>
                  </a:lnTo>
                  <a:lnTo>
                    <a:pt x="56717" y="2160574"/>
                  </a:lnTo>
                  <a:lnTo>
                    <a:pt x="108771" y="2192761"/>
                  </a:lnTo>
                  <a:lnTo>
                    <a:pt x="175847" y="2222802"/>
                  </a:lnTo>
                  <a:lnTo>
                    <a:pt x="214652" y="2236927"/>
                  </a:lnTo>
                  <a:lnTo>
                    <a:pt x="256772" y="2250405"/>
                  </a:lnTo>
                  <a:lnTo>
                    <a:pt x="302062" y="2263200"/>
                  </a:lnTo>
                  <a:lnTo>
                    <a:pt x="350375" y="2275277"/>
                  </a:lnTo>
                  <a:lnTo>
                    <a:pt x="401563" y="2286597"/>
                  </a:lnTo>
                  <a:lnTo>
                    <a:pt x="455480" y="2297125"/>
                  </a:lnTo>
                  <a:lnTo>
                    <a:pt x="511981" y="2306823"/>
                  </a:lnTo>
                  <a:lnTo>
                    <a:pt x="570917" y="2315657"/>
                  </a:lnTo>
                  <a:lnTo>
                    <a:pt x="632143" y="2323587"/>
                  </a:lnTo>
                  <a:lnTo>
                    <a:pt x="695512" y="2330580"/>
                  </a:lnTo>
                  <a:lnTo>
                    <a:pt x="760878" y="2336596"/>
                  </a:lnTo>
                  <a:lnTo>
                    <a:pt x="828093" y="2341601"/>
                  </a:lnTo>
                  <a:lnTo>
                    <a:pt x="897011" y="2345557"/>
                  </a:lnTo>
                  <a:lnTo>
                    <a:pt x="967486" y="2348429"/>
                  </a:lnTo>
                  <a:lnTo>
                    <a:pt x="1039371" y="2350178"/>
                  </a:lnTo>
                  <a:lnTo>
                    <a:pt x="1112520" y="2350770"/>
                  </a:lnTo>
                  <a:lnTo>
                    <a:pt x="1185668" y="2350178"/>
                  </a:lnTo>
                  <a:lnTo>
                    <a:pt x="1257553" y="2348429"/>
                  </a:lnTo>
                  <a:lnTo>
                    <a:pt x="1328028" y="2345557"/>
                  </a:lnTo>
                  <a:lnTo>
                    <a:pt x="1396946" y="2341601"/>
                  </a:lnTo>
                  <a:lnTo>
                    <a:pt x="1464161" y="2336596"/>
                  </a:lnTo>
                  <a:lnTo>
                    <a:pt x="1529527" y="2330580"/>
                  </a:lnTo>
                  <a:lnTo>
                    <a:pt x="1592896" y="2323587"/>
                  </a:lnTo>
                  <a:lnTo>
                    <a:pt x="1654122" y="2315657"/>
                  </a:lnTo>
                  <a:lnTo>
                    <a:pt x="1713058" y="2306823"/>
                  </a:lnTo>
                  <a:lnTo>
                    <a:pt x="1769559" y="2297125"/>
                  </a:lnTo>
                  <a:lnTo>
                    <a:pt x="1823476" y="2286597"/>
                  </a:lnTo>
                  <a:lnTo>
                    <a:pt x="1874664" y="2275277"/>
                  </a:lnTo>
                  <a:lnTo>
                    <a:pt x="1922977" y="2263200"/>
                  </a:lnTo>
                  <a:lnTo>
                    <a:pt x="1968267" y="2250405"/>
                  </a:lnTo>
                  <a:lnTo>
                    <a:pt x="2010387" y="2236927"/>
                  </a:lnTo>
                  <a:lnTo>
                    <a:pt x="2049192" y="2222802"/>
                  </a:lnTo>
                  <a:lnTo>
                    <a:pt x="2084535" y="2208068"/>
                  </a:lnTo>
                  <a:lnTo>
                    <a:pt x="2144246" y="2176918"/>
                  </a:lnTo>
                  <a:lnTo>
                    <a:pt x="2188350" y="2143768"/>
                  </a:lnTo>
                  <a:lnTo>
                    <a:pt x="2215672" y="2108911"/>
                  </a:lnTo>
                  <a:lnTo>
                    <a:pt x="2225040" y="2072640"/>
                  </a:lnTo>
                  <a:lnTo>
                    <a:pt x="222504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7044" y="1103375"/>
              <a:ext cx="2225040" cy="556260"/>
            </a:xfrm>
            <a:custGeom>
              <a:avLst/>
              <a:gdLst/>
              <a:ahLst/>
              <a:cxnLst/>
              <a:rect l="l" t="t" r="r" b="b"/>
              <a:pathLst>
                <a:path w="2225040" h="556260">
                  <a:moveTo>
                    <a:pt x="1112520" y="0"/>
                  </a:moveTo>
                  <a:lnTo>
                    <a:pt x="1039371" y="591"/>
                  </a:lnTo>
                  <a:lnTo>
                    <a:pt x="967486" y="2340"/>
                  </a:lnTo>
                  <a:lnTo>
                    <a:pt x="897011" y="5212"/>
                  </a:lnTo>
                  <a:lnTo>
                    <a:pt x="828093" y="9168"/>
                  </a:lnTo>
                  <a:lnTo>
                    <a:pt x="760878" y="14173"/>
                  </a:lnTo>
                  <a:lnTo>
                    <a:pt x="695512" y="20189"/>
                  </a:lnTo>
                  <a:lnTo>
                    <a:pt x="632143" y="27182"/>
                  </a:lnTo>
                  <a:lnTo>
                    <a:pt x="570917" y="35112"/>
                  </a:lnTo>
                  <a:lnTo>
                    <a:pt x="511981" y="43946"/>
                  </a:lnTo>
                  <a:lnTo>
                    <a:pt x="455480" y="53644"/>
                  </a:lnTo>
                  <a:lnTo>
                    <a:pt x="401563" y="64172"/>
                  </a:lnTo>
                  <a:lnTo>
                    <a:pt x="350375" y="75492"/>
                  </a:lnTo>
                  <a:lnTo>
                    <a:pt x="302062" y="87569"/>
                  </a:lnTo>
                  <a:lnTo>
                    <a:pt x="256772" y="100364"/>
                  </a:lnTo>
                  <a:lnTo>
                    <a:pt x="214652" y="113842"/>
                  </a:lnTo>
                  <a:lnTo>
                    <a:pt x="175847" y="127967"/>
                  </a:lnTo>
                  <a:lnTo>
                    <a:pt x="140504" y="142701"/>
                  </a:lnTo>
                  <a:lnTo>
                    <a:pt x="80793" y="173851"/>
                  </a:lnTo>
                  <a:lnTo>
                    <a:pt x="36689" y="207001"/>
                  </a:lnTo>
                  <a:lnTo>
                    <a:pt x="9367" y="241858"/>
                  </a:lnTo>
                  <a:lnTo>
                    <a:pt x="0" y="278129"/>
                  </a:lnTo>
                  <a:lnTo>
                    <a:pt x="2366" y="296424"/>
                  </a:lnTo>
                  <a:lnTo>
                    <a:pt x="20857" y="332024"/>
                  </a:lnTo>
                  <a:lnTo>
                    <a:pt x="56717" y="366064"/>
                  </a:lnTo>
                  <a:lnTo>
                    <a:pt x="108771" y="398251"/>
                  </a:lnTo>
                  <a:lnTo>
                    <a:pt x="175847" y="428292"/>
                  </a:lnTo>
                  <a:lnTo>
                    <a:pt x="214652" y="442417"/>
                  </a:lnTo>
                  <a:lnTo>
                    <a:pt x="256772" y="455895"/>
                  </a:lnTo>
                  <a:lnTo>
                    <a:pt x="302062" y="468690"/>
                  </a:lnTo>
                  <a:lnTo>
                    <a:pt x="350375" y="480767"/>
                  </a:lnTo>
                  <a:lnTo>
                    <a:pt x="401563" y="492087"/>
                  </a:lnTo>
                  <a:lnTo>
                    <a:pt x="455480" y="502615"/>
                  </a:lnTo>
                  <a:lnTo>
                    <a:pt x="511981" y="512313"/>
                  </a:lnTo>
                  <a:lnTo>
                    <a:pt x="570917" y="521147"/>
                  </a:lnTo>
                  <a:lnTo>
                    <a:pt x="632143" y="529077"/>
                  </a:lnTo>
                  <a:lnTo>
                    <a:pt x="695512" y="536070"/>
                  </a:lnTo>
                  <a:lnTo>
                    <a:pt x="760878" y="542086"/>
                  </a:lnTo>
                  <a:lnTo>
                    <a:pt x="828093" y="547091"/>
                  </a:lnTo>
                  <a:lnTo>
                    <a:pt x="897011" y="551047"/>
                  </a:lnTo>
                  <a:lnTo>
                    <a:pt x="967486" y="553919"/>
                  </a:lnTo>
                  <a:lnTo>
                    <a:pt x="1039371" y="555668"/>
                  </a:lnTo>
                  <a:lnTo>
                    <a:pt x="1112520" y="556260"/>
                  </a:lnTo>
                  <a:lnTo>
                    <a:pt x="1185668" y="555668"/>
                  </a:lnTo>
                  <a:lnTo>
                    <a:pt x="1257553" y="553919"/>
                  </a:lnTo>
                  <a:lnTo>
                    <a:pt x="1328028" y="551047"/>
                  </a:lnTo>
                  <a:lnTo>
                    <a:pt x="1396946" y="547091"/>
                  </a:lnTo>
                  <a:lnTo>
                    <a:pt x="1464161" y="542086"/>
                  </a:lnTo>
                  <a:lnTo>
                    <a:pt x="1529527" y="536070"/>
                  </a:lnTo>
                  <a:lnTo>
                    <a:pt x="1592896" y="529077"/>
                  </a:lnTo>
                  <a:lnTo>
                    <a:pt x="1654122" y="521147"/>
                  </a:lnTo>
                  <a:lnTo>
                    <a:pt x="1713058" y="512313"/>
                  </a:lnTo>
                  <a:lnTo>
                    <a:pt x="1769559" y="502615"/>
                  </a:lnTo>
                  <a:lnTo>
                    <a:pt x="1823476" y="492087"/>
                  </a:lnTo>
                  <a:lnTo>
                    <a:pt x="1874664" y="480767"/>
                  </a:lnTo>
                  <a:lnTo>
                    <a:pt x="1922977" y="468690"/>
                  </a:lnTo>
                  <a:lnTo>
                    <a:pt x="1968267" y="455895"/>
                  </a:lnTo>
                  <a:lnTo>
                    <a:pt x="2010387" y="442417"/>
                  </a:lnTo>
                  <a:lnTo>
                    <a:pt x="2049192" y="428292"/>
                  </a:lnTo>
                  <a:lnTo>
                    <a:pt x="2084535" y="413558"/>
                  </a:lnTo>
                  <a:lnTo>
                    <a:pt x="2144246" y="382408"/>
                  </a:lnTo>
                  <a:lnTo>
                    <a:pt x="2188350" y="349258"/>
                  </a:lnTo>
                  <a:lnTo>
                    <a:pt x="2215672" y="314401"/>
                  </a:lnTo>
                  <a:lnTo>
                    <a:pt x="2225040" y="278129"/>
                  </a:lnTo>
                  <a:lnTo>
                    <a:pt x="2222673" y="259835"/>
                  </a:lnTo>
                  <a:lnTo>
                    <a:pt x="2204182" y="224235"/>
                  </a:lnTo>
                  <a:lnTo>
                    <a:pt x="2168322" y="190195"/>
                  </a:lnTo>
                  <a:lnTo>
                    <a:pt x="2116268" y="158008"/>
                  </a:lnTo>
                  <a:lnTo>
                    <a:pt x="2049192" y="127967"/>
                  </a:lnTo>
                  <a:lnTo>
                    <a:pt x="2010387" y="113842"/>
                  </a:lnTo>
                  <a:lnTo>
                    <a:pt x="1968267" y="100364"/>
                  </a:lnTo>
                  <a:lnTo>
                    <a:pt x="1922977" y="87569"/>
                  </a:lnTo>
                  <a:lnTo>
                    <a:pt x="1874664" y="75492"/>
                  </a:lnTo>
                  <a:lnTo>
                    <a:pt x="1823476" y="64172"/>
                  </a:lnTo>
                  <a:lnTo>
                    <a:pt x="1769559" y="53644"/>
                  </a:lnTo>
                  <a:lnTo>
                    <a:pt x="1713058" y="43946"/>
                  </a:lnTo>
                  <a:lnTo>
                    <a:pt x="1654122" y="35112"/>
                  </a:lnTo>
                  <a:lnTo>
                    <a:pt x="1592896" y="27182"/>
                  </a:lnTo>
                  <a:lnTo>
                    <a:pt x="1529527" y="20189"/>
                  </a:lnTo>
                  <a:lnTo>
                    <a:pt x="1464161" y="14173"/>
                  </a:lnTo>
                  <a:lnTo>
                    <a:pt x="1396946" y="9168"/>
                  </a:lnTo>
                  <a:lnTo>
                    <a:pt x="1328028" y="5212"/>
                  </a:lnTo>
                  <a:lnTo>
                    <a:pt x="1257553" y="2340"/>
                  </a:lnTo>
                  <a:lnTo>
                    <a:pt x="1185668" y="591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DC9C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7044" y="1103375"/>
              <a:ext cx="2225040" cy="2628900"/>
            </a:xfrm>
            <a:custGeom>
              <a:avLst/>
              <a:gdLst/>
              <a:ahLst/>
              <a:cxnLst/>
              <a:rect l="l" t="t" r="r" b="b"/>
              <a:pathLst>
                <a:path w="2225040" h="2628900">
                  <a:moveTo>
                    <a:pt x="2225040" y="278129"/>
                  </a:moveTo>
                  <a:lnTo>
                    <a:pt x="2204182" y="332024"/>
                  </a:lnTo>
                  <a:lnTo>
                    <a:pt x="2168322" y="366064"/>
                  </a:lnTo>
                  <a:lnTo>
                    <a:pt x="2116268" y="398251"/>
                  </a:lnTo>
                  <a:lnTo>
                    <a:pt x="2049192" y="428292"/>
                  </a:lnTo>
                  <a:lnTo>
                    <a:pt x="2010387" y="442417"/>
                  </a:lnTo>
                  <a:lnTo>
                    <a:pt x="1968267" y="455895"/>
                  </a:lnTo>
                  <a:lnTo>
                    <a:pt x="1922977" y="468690"/>
                  </a:lnTo>
                  <a:lnTo>
                    <a:pt x="1874664" y="480767"/>
                  </a:lnTo>
                  <a:lnTo>
                    <a:pt x="1823476" y="492087"/>
                  </a:lnTo>
                  <a:lnTo>
                    <a:pt x="1769559" y="502615"/>
                  </a:lnTo>
                  <a:lnTo>
                    <a:pt x="1713058" y="512313"/>
                  </a:lnTo>
                  <a:lnTo>
                    <a:pt x="1654122" y="521147"/>
                  </a:lnTo>
                  <a:lnTo>
                    <a:pt x="1592896" y="529077"/>
                  </a:lnTo>
                  <a:lnTo>
                    <a:pt x="1529527" y="536070"/>
                  </a:lnTo>
                  <a:lnTo>
                    <a:pt x="1464161" y="542086"/>
                  </a:lnTo>
                  <a:lnTo>
                    <a:pt x="1396946" y="547091"/>
                  </a:lnTo>
                  <a:lnTo>
                    <a:pt x="1328028" y="551047"/>
                  </a:lnTo>
                  <a:lnTo>
                    <a:pt x="1257553" y="553919"/>
                  </a:lnTo>
                  <a:lnTo>
                    <a:pt x="1185668" y="555668"/>
                  </a:lnTo>
                  <a:lnTo>
                    <a:pt x="1112520" y="556260"/>
                  </a:lnTo>
                  <a:lnTo>
                    <a:pt x="1039371" y="555668"/>
                  </a:lnTo>
                  <a:lnTo>
                    <a:pt x="967486" y="553919"/>
                  </a:lnTo>
                  <a:lnTo>
                    <a:pt x="897011" y="551047"/>
                  </a:lnTo>
                  <a:lnTo>
                    <a:pt x="828093" y="547091"/>
                  </a:lnTo>
                  <a:lnTo>
                    <a:pt x="760878" y="542086"/>
                  </a:lnTo>
                  <a:lnTo>
                    <a:pt x="695512" y="536070"/>
                  </a:lnTo>
                  <a:lnTo>
                    <a:pt x="632143" y="529077"/>
                  </a:lnTo>
                  <a:lnTo>
                    <a:pt x="570917" y="521147"/>
                  </a:lnTo>
                  <a:lnTo>
                    <a:pt x="511981" y="512313"/>
                  </a:lnTo>
                  <a:lnTo>
                    <a:pt x="455480" y="502615"/>
                  </a:lnTo>
                  <a:lnTo>
                    <a:pt x="401563" y="492087"/>
                  </a:lnTo>
                  <a:lnTo>
                    <a:pt x="350375" y="480767"/>
                  </a:lnTo>
                  <a:lnTo>
                    <a:pt x="302062" y="468690"/>
                  </a:lnTo>
                  <a:lnTo>
                    <a:pt x="256772" y="455895"/>
                  </a:lnTo>
                  <a:lnTo>
                    <a:pt x="214652" y="442417"/>
                  </a:lnTo>
                  <a:lnTo>
                    <a:pt x="175847" y="428292"/>
                  </a:lnTo>
                  <a:lnTo>
                    <a:pt x="140504" y="413558"/>
                  </a:lnTo>
                  <a:lnTo>
                    <a:pt x="80793" y="382408"/>
                  </a:lnTo>
                  <a:lnTo>
                    <a:pt x="36689" y="349258"/>
                  </a:lnTo>
                  <a:lnTo>
                    <a:pt x="9367" y="314401"/>
                  </a:lnTo>
                  <a:lnTo>
                    <a:pt x="0" y="278129"/>
                  </a:lnTo>
                  <a:lnTo>
                    <a:pt x="2366" y="259835"/>
                  </a:lnTo>
                  <a:lnTo>
                    <a:pt x="20857" y="224235"/>
                  </a:lnTo>
                  <a:lnTo>
                    <a:pt x="56717" y="190195"/>
                  </a:lnTo>
                  <a:lnTo>
                    <a:pt x="108771" y="158008"/>
                  </a:lnTo>
                  <a:lnTo>
                    <a:pt x="175847" y="127967"/>
                  </a:lnTo>
                  <a:lnTo>
                    <a:pt x="214652" y="113842"/>
                  </a:lnTo>
                  <a:lnTo>
                    <a:pt x="256772" y="100364"/>
                  </a:lnTo>
                  <a:lnTo>
                    <a:pt x="302062" y="87569"/>
                  </a:lnTo>
                  <a:lnTo>
                    <a:pt x="350375" y="75492"/>
                  </a:lnTo>
                  <a:lnTo>
                    <a:pt x="401563" y="64172"/>
                  </a:lnTo>
                  <a:lnTo>
                    <a:pt x="455480" y="53644"/>
                  </a:lnTo>
                  <a:lnTo>
                    <a:pt x="511981" y="43946"/>
                  </a:lnTo>
                  <a:lnTo>
                    <a:pt x="570917" y="35112"/>
                  </a:lnTo>
                  <a:lnTo>
                    <a:pt x="632143" y="27182"/>
                  </a:lnTo>
                  <a:lnTo>
                    <a:pt x="695512" y="20189"/>
                  </a:lnTo>
                  <a:lnTo>
                    <a:pt x="760878" y="14173"/>
                  </a:lnTo>
                  <a:lnTo>
                    <a:pt x="828093" y="9168"/>
                  </a:lnTo>
                  <a:lnTo>
                    <a:pt x="897011" y="5212"/>
                  </a:lnTo>
                  <a:lnTo>
                    <a:pt x="967486" y="2340"/>
                  </a:lnTo>
                  <a:lnTo>
                    <a:pt x="1039371" y="591"/>
                  </a:lnTo>
                  <a:lnTo>
                    <a:pt x="1112520" y="0"/>
                  </a:lnTo>
                  <a:lnTo>
                    <a:pt x="1185668" y="591"/>
                  </a:lnTo>
                  <a:lnTo>
                    <a:pt x="1257553" y="2340"/>
                  </a:lnTo>
                  <a:lnTo>
                    <a:pt x="1328028" y="5212"/>
                  </a:lnTo>
                  <a:lnTo>
                    <a:pt x="1396946" y="9168"/>
                  </a:lnTo>
                  <a:lnTo>
                    <a:pt x="1464161" y="14173"/>
                  </a:lnTo>
                  <a:lnTo>
                    <a:pt x="1529527" y="20189"/>
                  </a:lnTo>
                  <a:lnTo>
                    <a:pt x="1592896" y="27182"/>
                  </a:lnTo>
                  <a:lnTo>
                    <a:pt x="1654122" y="35112"/>
                  </a:lnTo>
                  <a:lnTo>
                    <a:pt x="1713058" y="43946"/>
                  </a:lnTo>
                  <a:lnTo>
                    <a:pt x="1769559" y="53644"/>
                  </a:lnTo>
                  <a:lnTo>
                    <a:pt x="1823476" y="64172"/>
                  </a:lnTo>
                  <a:lnTo>
                    <a:pt x="1874664" y="75492"/>
                  </a:lnTo>
                  <a:lnTo>
                    <a:pt x="1922977" y="87569"/>
                  </a:lnTo>
                  <a:lnTo>
                    <a:pt x="1968267" y="100364"/>
                  </a:lnTo>
                  <a:lnTo>
                    <a:pt x="2010387" y="113842"/>
                  </a:lnTo>
                  <a:lnTo>
                    <a:pt x="2049192" y="127967"/>
                  </a:lnTo>
                  <a:lnTo>
                    <a:pt x="2084535" y="142701"/>
                  </a:lnTo>
                  <a:lnTo>
                    <a:pt x="2144246" y="173851"/>
                  </a:lnTo>
                  <a:lnTo>
                    <a:pt x="2188350" y="207001"/>
                  </a:lnTo>
                  <a:lnTo>
                    <a:pt x="2215672" y="241858"/>
                  </a:lnTo>
                  <a:lnTo>
                    <a:pt x="2225040" y="278129"/>
                  </a:lnTo>
                  <a:close/>
                </a:path>
                <a:path w="2225040" h="2628900">
                  <a:moveTo>
                    <a:pt x="2225040" y="278129"/>
                  </a:moveTo>
                  <a:lnTo>
                    <a:pt x="2225040" y="2350770"/>
                  </a:lnTo>
                  <a:lnTo>
                    <a:pt x="2222673" y="2369064"/>
                  </a:lnTo>
                  <a:lnTo>
                    <a:pt x="2204182" y="2404664"/>
                  </a:lnTo>
                  <a:lnTo>
                    <a:pt x="2168322" y="2438704"/>
                  </a:lnTo>
                  <a:lnTo>
                    <a:pt x="2116268" y="2470891"/>
                  </a:lnTo>
                  <a:lnTo>
                    <a:pt x="2049192" y="2500932"/>
                  </a:lnTo>
                  <a:lnTo>
                    <a:pt x="2010387" y="2515057"/>
                  </a:lnTo>
                  <a:lnTo>
                    <a:pt x="1968267" y="2528535"/>
                  </a:lnTo>
                  <a:lnTo>
                    <a:pt x="1922977" y="2541330"/>
                  </a:lnTo>
                  <a:lnTo>
                    <a:pt x="1874664" y="2553407"/>
                  </a:lnTo>
                  <a:lnTo>
                    <a:pt x="1823476" y="2564727"/>
                  </a:lnTo>
                  <a:lnTo>
                    <a:pt x="1769559" y="2575255"/>
                  </a:lnTo>
                  <a:lnTo>
                    <a:pt x="1713058" y="2584953"/>
                  </a:lnTo>
                  <a:lnTo>
                    <a:pt x="1654122" y="2593787"/>
                  </a:lnTo>
                  <a:lnTo>
                    <a:pt x="1592896" y="2601717"/>
                  </a:lnTo>
                  <a:lnTo>
                    <a:pt x="1529527" y="2608710"/>
                  </a:lnTo>
                  <a:lnTo>
                    <a:pt x="1464161" y="2614726"/>
                  </a:lnTo>
                  <a:lnTo>
                    <a:pt x="1396946" y="2619731"/>
                  </a:lnTo>
                  <a:lnTo>
                    <a:pt x="1328028" y="2623687"/>
                  </a:lnTo>
                  <a:lnTo>
                    <a:pt x="1257553" y="2626559"/>
                  </a:lnTo>
                  <a:lnTo>
                    <a:pt x="1185668" y="2628308"/>
                  </a:lnTo>
                  <a:lnTo>
                    <a:pt x="1112520" y="2628900"/>
                  </a:lnTo>
                  <a:lnTo>
                    <a:pt x="1039371" y="2628308"/>
                  </a:lnTo>
                  <a:lnTo>
                    <a:pt x="967486" y="2626559"/>
                  </a:lnTo>
                  <a:lnTo>
                    <a:pt x="897011" y="2623687"/>
                  </a:lnTo>
                  <a:lnTo>
                    <a:pt x="828093" y="2619731"/>
                  </a:lnTo>
                  <a:lnTo>
                    <a:pt x="760878" y="2614726"/>
                  </a:lnTo>
                  <a:lnTo>
                    <a:pt x="695512" y="2608710"/>
                  </a:lnTo>
                  <a:lnTo>
                    <a:pt x="632143" y="2601717"/>
                  </a:lnTo>
                  <a:lnTo>
                    <a:pt x="570917" y="2593787"/>
                  </a:lnTo>
                  <a:lnTo>
                    <a:pt x="511981" y="2584953"/>
                  </a:lnTo>
                  <a:lnTo>
                    <a:pt x="455480" y="2575255"/>
                  </a:lnTo>
                  <a:lnTo>
                    <a:pt x="401563" y="2564727"/>
                  </a:lnTo>
                  <a:lnTo>
                    <a:pt x="350375" y="2553407"/>
                  </a:lnTo>
                  <a:lnTo>
                    <a:pt x="302062" y="2541330"/>
                  </a:lnTo>
                  <a:lnTo>
                    <a:pt x="256772" y="2528535"/>
                  </a:lnTo>
                  <a:lnTo>
                    <a:pt x="214652" y="2515057"/>
                  </a:lnTo>
                  <a:lnTo>
                    <a:pt x="175847" y="2500932"/>
                  </a:lnTo>
                  <a:lnTo>
                    <a:pt x="140504" y="2486198"/>
                  </a:lnTo>
                  <a:lnTo>
                    <a:pt x="80793" y="2455048"/>
                  </a:lnTo>
                  <a:lnTo>
                    <a:pt x="36689" y="2421898"/>
                  </a:lnTo>
                  <a:lnTo>
                    <a:pt x="9367" y="2387041"/>
                  </a:lnTo>
                  <a:lnTo>
                    <a:pt x="0" y="2350770"/>
                  </a:lnTo>
                  <a:lnTo>
                    <a:pt x="0" y="278129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22982" y="1980691"/>
            <a:ext cx="169481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File: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test_data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Size:670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MB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Record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:8m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Blocks:6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6935" y="1226819"/>
            <a:ext cx="905510" cy="273050"/>
          </a:xfrm>
          <a:prstGeom prst="rect">
            <a:avLst/>
          </a:prstGeom>
          <a:solidFill>
            <a:srgbClr val="767070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010">
              <a:lnSpc>
                <a:spcPts val="2039"/>
              </a:lnSpc>
            </a:pPr>
            <a:r>
              <a:rPr sz="1800" b="0" spc="-15" dirty="0">
                <a:solidFill>
                  <a:srgbClr val="FFFFFF"/>
                </a:solidFill>
                <a:latin typeface="Calibri"/>
                <a:cs typeface="Calibri"/>
              </a:rPr>
              <a:t>HDFS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46320" y="2243327"/>
            <a:ext cx="1602105" cy="407034"/>
            <a:chOff x="4846320" y="2243327"/>
            <a:chExt cx="1602105" cy="407034"/>
          </a:xfrm>
        </p:grpSpPr>
        <p:sp>
          <p:nvSpPr>
            <p:cNvPr id="9" name="object 9"/>
            <p:cNvSpPr/>
            <p:nvPr/>
          </p:nvSpPr>
          <p:spPr>
            <a:xfrm>
              <a:off x="4852416" y="2249423"/>
              <a:ext cx="1590040" cy="394970"/>
            </a:xfrm>
            <a:custGeom>
              <a:avLst/>
              <a:gdLst/>
              <a:ahLst/>
              <a:cxnLst/>
              <a:rect l="l" t="t" r="r" b="b"/>
              <a:pathLst>
                <a:path w="1590039" h="394969">
                  <a:moveTo>
                    <a:pt x="1392174" y="0"/>
                  </a:moveTo>
                  <a:lnTo>
                    <a:pt x="1392174" y="98678"/>
                  </a:lnTo>
                  <a:lnTo>
                    <a:pt x="0" y="98678"/>
                  </a:lnTo>
                  <a:lnTo>
                    <a:pt x="0" y="296037"/>
                  </a:lnTo>
                  <a:lnTo>
                    <a:pt x="1392174" y="296037"/>
                  </a:lnTo>
                  <a:lnTo>
                    <a:pt x="1392174" y="394715"/>
                  </a:lnTo>
                  <a:lnTo>
                    <a:pt x="1589532" y="197358"/>
                  </a:lnTo>
                  <a:lnTo>
                    <a:pt x="139217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2416" y="2249423"/>
              <a:ext cx="1590040" cy="394970"/>
            </a:xfrm>
            <a:custGeom>
              <a:avLst/>
              <a:gdLst/>
              <a:ahLst/>
              <a:cxnLst/>
              <a:rect l="l" t="t" r="r" b="b"/>
              <a:pathLst>
                <a:path w="1590039" h="394969">
                  <a:moveTo>
                    <a:pt x="0" y="98678"/>
                  </a:moveTo>
                  <a:lnTo>
                    <a:pt x="1392174" y="98678"/>
                  </a:lnTo>
                  <a:lnTo>
                    <a:pt x="1392174" y="0"/>
                  </a:lnTo>
                  <a:lnTo>
                    <a:pt x="1589532" y="197358"/>
                  </a:lnTo>
                  <a:lnTo>
                    <a:pt x="1392174" y="394715"/>
                  </a:lnTo>
                  <a:lnTo>
                    <a:pt x="1392174" y="296037"/>
                  </a:lnTo>
                  <a:lnTo>
                    <a:pt x="0" y="296037"/>
                  </a:lnTo>
                  <a:lnTo>
                    <a:pt x="0" y="98678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34711" y="1729739"/>
            <a:ext cx="1236345" cy="520065"/>
          </a:xfrm>
          <a:prstGeom prst="rect">
            <a:avLst/>
          </a:prstGeom>
          <a:solidFill>
            <a:srgbClr val="8FAADC"/>
          </a:solidFill>
          <a:ln w="12192">
            <a:solidFill>
              <a:srgbClr val="00AF5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1300" b="1" spc="-5" dirty="0">
                <a:solidFill>
                  <a:srgbClr val="FFFFFF"/>
                </a:solidFill>
                <a:latin typeface="Calibri"/>
                <a:cs typeface="Calibri"/>
              </a:rPr>
              <a:t> 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05930" y="1493266"/>
            <a:ext cx="1454785" cy="1701800"/>
            <a:chOff x="6805930" y="1493266"/>
            <a:chExt cx="1454785" cy="1701800"/>
          </a:xfrm>
        </p:grpSpPr>
        <p:sp>
          <p:nvSpPr>
            <p:cNvPr id="13" name="object 13"/>
            <p:cNvSpPr/>
            <p:nvPr/>
          </p:nvSpPr>
          <p:spPr>
            <a:xfrm>
              <a:off x="6812280" y="1679829"/>
              <a:ext cx="1442085" cy="1508760"/>
            </a:xfrm>
            <a:custGeom>
              <a:avLst/>
              <a:gdLst/>
              <a:ahLst/>
              <a:cxnLst/>
              <a:rect l="l" t="t" r="r" b="b"/>
              <a:pathLst>
                <a:path w="1442084" h="1508760">
                  <a:moveTo>
                    <a:pt x="1441703" y="0"/>
                  </a:moveTo>
                  <a:lnTo>
                    <a:pt x="1427060" y="36330"/>
                  </a:lnTo>
                  <a:lnTo>
                    <a:pt x="1385060" y="70163"/>
                  </a:lnTo>
                  <a:lnTo>
                    <a:pt x="1318601" y="100775"/>
                  </a:lnTo>
                  <a:lnTo>
                    <a:pt x="1277105" y="114648"/>
                  </a:lnTo>
                  <a:lnTo>
                    <a:pt x="1230582" y="127444"/>
                  </a:lnTo>
                  <a:lnTo>
                    <a:pt x="1179393" y="139073"/>
                  </a:lnTo>
                  <a:lnTo>
                    <a:pt x="1123900" y="149445"/>
                  </a:lnTo>
                  <a:lnTo>
                    <a:pt x="1064465" y="158470"/>
                  </a:lnTo>
                  <a:lnTo>
                    <a:pt x="1001452" y="166056"/>
                  </a:lnTo>
                  <a:lnTo>
                    <a:pt x="935222" y="172114"/>
                  </a:lnTo>
                  <a:lnTo>
                    <a:pt x="866137" y="176553"/>
                  </a:lnTo>
                  <a:lnTo>
                    <a:pt x="794559" y="179283"/>
                  </a:lnTo>
                  <a:lnTo>
                    <a:pt x="720851" y="180212"/>
                  </a:lnTo>
                  <a:lnTo>
                    <a:pt x="647144" y="179283"/>
                  </a:lnTo>
                  <a:lnTo>
                    <a:pt x="575566" y="176553"/>
                  </a:lnTo>
                  <a:lnTo>
                    <a:pt x="506481" y="172114"/>
                  </a:lnTo>
                  <a:lnTo>
                    <a:pt x="440251" y="166056"/>
                  </a:lnTo>
                  <a:lnTo>
                    <a:pt x="377238" y="158470"/>
                  </a:lnTo>
                  <a:lnTo>
                    <a:pt x="317803" y="149445"/>
                  </a:lnTo>
                  <a:lnTo>
                    <a:pt x="262310" y="139073"/>
                  </a:lnTo>
                  <a:lnTo>
                    <a:pt x="211121" y="127444"/>
                  </a:lnTo>
                  <a:lnTo>
                    <a:pt x="164598" y="114648"/>
                  </a:lnTo>
                  <a:lnTo>
                    <a:pt x="123102" y="100775"/>
                  </a:lnTo>
                  <a:lnTo>
                    <a:pt x="86997" y="85917"/>
                  </a:lnTo>
                  <a:lnTo>
                    <a:pt x="32405" y="53604"/>
                  </a:lnTo>
                  <a:lnTo>
                    <a:pt x="3721" y="18432"/>
                  </a:lnTo>
                  <a:lnTo>
                    <a:pt x="0" y="0"/>
                  </a:lnTo>
                  <a:lnTo>
                    <a:pt x="0" y="1328166"/>
                  </a:lnTo>
                  <a:lnTo>
                    <a:pt x="14643" y="1364496"/>
                  </a:lnTo>
                  <a:lnTo>
                    <a:pt x="56643" y="1398329"/>
                  </a:lnTo>
                  <a:lnTo>
                    <a:pt x="123102" y="1428941"/>
                  </a:lnTo>
                  <a:lnTo>
                    <a:pt x="164598" y="1442814"/>
                  </a:lnTo>
                  <a:lnTo>
                    <a:pt x="211121" y="1455610"/>
                  </a:lnTo>
                  <a:lnTo>
                    <a:pt x="262310" y="1467239"/>
                  </a:lnTo>
                  <a:lnTo>
                    <a:pt x="317803" y="1477611"/>
                  </a:lnTo>
                  <a:lnTo>
                    <a:pt x="377238" y="1486636"/>
                  </a:lnTo>
                  <a:lnTo>
                    <a:pt x="440251" y="1494222"/>
                  </a:lnTo>
                  <a:lnTo>
                    <a:pt x="506481" y="1500280"/>
                  </a:lnTo>
                  <a:lnTo>
                    <a:pt x="575566" y="1504719"/>
                  </a:lnTo>
                  <a:lnTo>
                    <a:pt x="647144" y="1507449"/>
                  </a:lnTo>
                  <a:lnTo>
                    <a:pt x="720851" y="1508379"/>
                  </a:lnTo>
                  <a:lnTo>
                    <a:pt x="794559" y="1507449"/>
                  </a:lnTo>
                  <a:lnTo>
                    <a:pt x="866137" y="1504719"/>
                  </a:lnTo>
                  <a:lnTo>
                    <a:pt x="935222" y="1500280"/>
                  </a:lnTo>
                  <a:lnTo>
                    <a:pt x="1001452" y="1494222"/>
                  </a:lnTo>
                  <a:lnTo>
                    <a:pt x="1064465" y="1486636"/>
                  </a:lnTo>
                  <a:lnTo>
                    <a:pt x="1123900" y="1477611"/>
                  </a:lnTo>
                  <a:lnTo>
                    <a:pt x="1179393" y="1467239"/>
                  </a:lnTo>
                  <a:lnTo>
                    <a:pt x="1230582" y="1455610"/>
                  </a:lnTo>
                  <a:lnTo>
                    <a:pt x="1277105" y="1442814"/>
                  </a:lnTo>
                  <a:lnTo>
                    <a:pt x="1318601" y="1428941"/>
                  </a:lnTo>
                  <a:lnTo>
                    <a:pt x="1354706" y="1414083"/>
                  </a:lnTo>
                  <a:lnTo>
                    <a:pt x="1409298" y="1381770"/>
                  </a:lnTo>
                  <a:lnTo>
                    <a:pt x="1437982" y="1346598"/>
                  </a:lnTo>
                  <a:lnTo>
                    <a:pt x="1441703" y="1328166"/>
                  </a:lnTo>
                  <a:lnTo>
                    <a:pt x="1441703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12280" y="1499616"/>
              <a:ext cx="1442085" cy="360680"/>
            </a:xfrm>
            <a:custGeom>
              <a:avLst/>
              <a:gdLst/>
              <a:ahLst/>
              <a:cxnLst/>
              <a:rect l="l" t="t" r="r" b="b"/>
              <a:pathLst>
                <a:path w="1442084" h="360680">
                  <a:moveTo>
                    <a:pt x="720851" y="0"/>
                  </a:moveTo>
                  <a:lnTo>
                    <a:pt x="647144" y="929"/>
                  </a:lnTo>
                  <a:lnTo>
                    <a:pt x="575566" y="3659"/>
                  </a:lnTo>
                  <a:lnTo>
                    <a:pt x="506481" y="8098"/>
                  </a:lnTo>
                  <a:lnTo>
                    <a:pt x="440251" y="14156"/>
                  </a:lnTo>
                  <a:lnTo>
                    <a:pt x="377238" y="21742"/>
                  </a:lnTo>
                  <a:lnTo>
                    <a:pt x="317803" y="30767"/>
                  </a:lnTo>
                  <a:lnTo>
                    <a:pt x="262310" y="41139"/>
                  </a:lnTo>
                  <a:lnTo>
                    <a:pt x="211121" y="52768"/>
                  </a:lnTo>
                  <a:lnTo>
                    <a:pt x="164598" y="65564"/>
                  </a:lnTo>
                  <a:lnTo>
                    <a:pt x="123102" y="79437"/>
                  </a:lnTo>
                  <a:lnTo>
                    <a:pt x="86997" y="94295"/>
                  </a:lnTo>
                  <a:lnTo>
                    <a:pt x="32405" y="126608"/>
                  </a:lnTo>
                  <a:lnTo>
                    <a:pt x="3721" y="161780"/>
                  </a:lnTo>
                  <a:lnTo>
                    <a:pt x="0" y="180212"/>
                  </a:lnTo>
                  <a:lnTo>
                    <a:pt x="3721" y="198645"/>
                  </a:lnTo>
                  <a:lnTo>
                    <a:pt x="32405" y="233817"/>
                  </a:lnTo>
                  <a:lnTo>
                    <a:pt x="86997" y="266130"/>
                  </a:lnTo>
                  <a:lnTo>
                    <a:pt x="123102" y="280988"/>
                  </a:lnTo>
                  <a:lnTo>
                    <a:pt x="164598" y="294861"/>
                  </a:lnTo>
                  <a:lnTo>
                    <a:pt x="211121" y="307657"/>
                  </a:lnTo>
                  <a:lnTo>
                    <a:pt x="262310" y="319286"/>
                  </a:lnTo>
                  <a:lnTo>
                    <a:pt x="317803" y="329658"/>
                  </a:lnTo>
                  <a:lnTo>
                    <a:pt x="377238" y="338683"/>
                  </a:lnTo>
                  <a:lnTo>
                    <a:pt x="440251" y="346269"/>
                  </a:lnTo>
                  <a:lnTo>
                    <a:pt x="506481" y="352327"/>
                  </a:lnTo>
                  <a:lnTo>
                    <a:pt x="575566" y="356766"/>
                  </a:lnTo>
                  <a:lnTo>
                    <a:pt x="647144" y="359496"/>
                  </a:lnTo>
                  <a:lnTo>
                    <a:pt x="720851" y="360425"/>
                  </a:lnTo>
                  <a:lnTo>
                    <a:pt x="794559" y="359496"/>
                  </a:lnTo>
                  <a:lnTo>
                    <a:pt x="866137" y="356766"/>
                  </a:lnTo>
                  <a:lnTo>
                    <a:pt x="935222" y="352327"/>
                  </a:lnTo>
                  <a:lnTo>
                    <a:pt x="1001452" y="346269"/>
                  </a:lnTo>
                  <a:lnTo>
                    <a:pt x="1064465" y="338683"/>
                  </a:lnTo>
                  <a:lnTo>
                    <a:pt x="1123900" y="329658"/>
                  </a:lnTo>
                  <a:lnTo>
                    <a:pt x="1179393" y="319286"/>
                  </a:lnTo>
                  <a:lnTo>
                    <a:pt x="1230582" y="307657"/>
                  </a:lnTo>
                  <a:lnTo>
                    <a:pt x="1277105" y="294861"/>
                  </a:lnTo>
                  <a:lnTo>
                    <a:pt x="1318601" y="280988"/>
                  </a:lnTo>
                  <a:lnTo>
                    <a:pt x="1354706" y="266130"/>
                  </a:lnTo>
                  <a:lnTo>
                    <a:pt x="1409298" y="233817"/>
                  </a:lnTo>
                  <a:lnTo>
                    <a:pt x="1437982" y="198645"/>
                  </a:lnTo>
                  <a:lnTo>
                    <a:pt x="1441703" y="180212"/>
                  </a:lnTo>
                  <a:lnTo>
                    <a:pt x="1437982" y="161780"/>
                  </a:lnTo>
                  <a:lnTo>
                    <a:pt x="1409298" y="126608"/>
                  </a:lnTo>
                  <a:lnTo>
                    <a:pt x="1354706" y="94295"/>
                  </a:lnTo>
                  <a:lnTo>
                    <a:pt x="1318601" y="79437"/>
                  </a:lnTo>
                  <a:lnTo>
                    <a:pt x="1277105" y="65564"/>
                  </a:lnTo>
                  <a:lnTo>
                    <a:pt x="1230582" y="52768"/>
                  </a:lnTo>
                  <a:lnTo>
                    <a:pt x="1179393" y="41139"/>
                  </a:lnTo>
                  <a:lnTo>
                    <a:pt x="1123900" y="30767"/>
                  </a:lnTo>
                  <a:lnTo>
                    <a:pt x="1064465" y="21742"/>
                  </a:lnTo>
                  <a:lnTo>
                    <a:pt x="1001452" y="14156"/>
                  </a:lnTo>
                  <a:lnTo>
                    <a:pt x="935222" y="8098"/>
                  </a:lnTo>
                  <a:lnTo>
                    <a:pt x="866137" y="3659"/>
                  </a:lnTo>
                  <a:lnTo>
                    <a:pt x="794559" y="929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799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12280" y="1499616"/>
              <a:ext cx="1442085" cy="1689100"/>
            </a:xfrm>
            <a:custGeom>
              <a:avLst/>
              <a:gdLst/>
              <a:ahLst/>
              <a:cxnLst/>
              <a:rect l="l" t="t" r="r" b="b"/>
              <a:pathLst>
                <a:path w="1442084" h="1689100">
                  <a:moveTo>
                    <a:pt x="1441703" y="180212"/>
                  </a:moveTo>
                  <a:lnTo>
                    <a:pt x="1427060" y="216543"/>
                  </a:lnTo>
                  <a:lnTo>
                    <a:pt x="1385060" y="250376"/>
                  </a:lnTo>
                  <a:lnTo>
                    <a:pt x="1318601" y="280988"/>
                  </a:lnTo>
                  <a:lnTo>
                    <a:pt x="1277105" y="294861"/>
                  </a:lnTo>
                  <a:lnTo>
                    <a:pt x="1230582" y="307657"/>
                  </a:lnTo>
                  <a:lnTo>
                    <a:pt x="1179393" y="319286"/>
                  </a:lnTo>
                  <a:lnTo>
                    <a:pt x="1123900" y="329658"/>
                  </a:lnTo>
                  <a:lnTo>
                    <a:pt x="1064465" y="338683"/>
                  </a:lnTo>
                  <a:lnTo>
                    <a:pt x="1001452" y="346269"/>
                  </a:lnTo>
                  <a:lnTo>
                    <a:pt x="935222" y="352327"/>
                  </a:lnTo>
                  <a:lnTo>
                    <a:pt x="866137" y="356766"/>
                  </a:lnTo>
                  <a:lnTo>
                    <a:pt x="794559" y="359496"/>
                  </a:lnTo>
                  <a:lnTo>
                    <a:pt x="720851" y="360425"/>
                  </a:lnTo>
                  <a:lnTo>
                    <a:pt x="647144" y="359496"/>
                  </a:lnTo>
                  <a:lnTo>
                    <a:pt x="575566" y="356766"/>
                  </a:lnTo>
                  <a:lnTo>
                    <a:pt x="506481" y="352327"/>
                  </a:lnTo>
                  <a:lnTo>
                    <a:pt x="440251" y="346269"/>
                  </a:lnTo>
                  <a:lnTo>
                    <a:pt x="377238" y="338683"/>
                  </a:lnTo>
                  <a:lnTo>
                    <a:pt x="317803" y="329658"/>
                  </a:lnTo>
                  <a:lnTo>
                    <a:pt x="262310" y="319286"/>
                  </a:lnTo>
                  <a:lnTo>
                    <a:pt x="211121" y="307657"/>
                  </a:lnTo>
                  <a:lnTo>
                    <a:pt x="164598" y="294861"/>
                  </a:lnTo>
                  <a:lnTo>
                    <a:pt x="123102" y="280988"/>
                  </a:lnTo>
                  <a:lnTo>
                    <a:pt x="86997" y="266130"/>
                  </a:lnTo>
                  <a:lnTo>
                    <a:pt x="32405" y="233817"/>
                  </a:lnTo>
                  <a:lnTo>
                    <a:pt x="3721" y="198645"/>
                  </a:lnTo>
                  <a:lnTo>
                    <a:pt x="0" y="180212"/>
                  </a:lnTo>
                  <a:lnTo>
                    <a:pt x="3721" y="161780"/>
                  </a:lnTo>
                  <a:lnTo>
                    <a:pt x="32405" y="126608"/>
                  </a:lnTo>
                  <a:lnTo>
                    <a:pt x="86997" y="94295"/>
                  </a:lnTo>
                  <a:lnTo>
                    <a:pt x="123102" y="79437"/>
                  </a:lnTo>
                  <a:lnTo>
                    <a:pt x="164598" y="65564"/>
                  </a:lnTo>
                  <a:lnTo>
                    <a:pt x="211121" y="52768"/>
                  </a:lnTo>
                  <a:lnTo>
                    <a:pt x="262310" y="41139"/>
                  </a:lnTo>
                  <a:lnTo>
                    <a:pt x="317803" y="30767"/>
                  </a:lnTo>
                  <a:lnTo>
                    <a:pt x="377238" y="21742"/>
                  </a:lnTo>
                  <a:lnTo>
                    <a:pt x="440251" y="14156"/>
                  </a:lnTo>
                  <a:lnTo>
                    <a:pt x="506481" y="8098"/>
                  </a:lnTo>
                  <a:lnTo>
                    <a:pt x="575566" y="3659"/>
                  </a:lnTo>
                  <a:lnTo>
                    <a:pt x="647144" y="929"/>
                  </a:lnTo>
                  <a:lnTo>
                    <a:pt x="720851" y="0"/>
                  </a:lnTo>
                  <a:lnTo>
                    <a:pt x="794559" y="929"/>
                  </a:lnTo>
                  <a:lnTo>
                    <a:pt x="866137" y="3659"/>
                  </a:lnTo>
                  <a:lnTo>
                    <a:pt x="935222" y="8098"/>
                  </a:lnTo>
                  <a:lnTo>
                    <a:pt x="1001452" y="14156"/>
                  </a:lnTo>
                  <a:lnTo>
                    <a:pt x="1064465" y="21742"/>
                  </a:lnTo>
                  <a:lnTo>
                    <a:pt x="1123900" y="30767"/>
                  </a:lnTo>
                  <a:lnTo>
                    <a:pt x="1179393" y="41139"/>
                  </a:lnTo>
                  <a:lnTo>
                    <a:pt x="1230582" y="52768"/>
                  </a:lnTo>
                  <a:lnTo>
                    <a:pt x="1277105" y="65564"/>
                  </a:lnTo>
                  <a:lnTo>
                    <a:pt x="1318601" y="79437"/>
                  </a:lnTo>
                  <a:lnTo>
                    <a:pt x="1354706" y="94295"/>
                  </a:lnTo>
                  <a:lnTo>
                    <a:pt x="1409298" y="126608"/>
                  </a:lnTo>
                  <a:lnTo>
                    <a:pt x="1437982" y="161780"/>
                  </a:lnTo>
                  <a:lnTo>
                    <a:pt x="1441703" y="180212"/>
                  </a:lnTo>
                  <a:close/>
                </a:path>
                <a:path w="1442084" h="1689100">
                  <a:moveTo>
                    <a:pt x="1441703" y="180212"/>
                  </a:moveTo>
                  <a:lnTo>
                    <a:pt x="1441703" y="1508379"/>
                  </a:lnTo>
                  <a:lnTo>
                    <a:pt x="1437982" y="1526811"/>
                  </a:lnTo>
                  <a:lnTo>
                    <a:pt x="1409298" y="1561983"/>
                  </a:lnTo>
                  <a:lnTo>
                    <a:pt x="1354706" y="1594296"/>
                  </a:lnTo>
                  <a:lnTo>
                    <a:pt x="1318601" y="1609154"/>
                  </a:lnTo>
                  <a:lnTo>
                    <a:pt x="1277105" y="1623027"/>
                  </a:lnTo>
                  <a:lnTo>
                    <a:pt x="1230582" y="1635823"/>
                  </a:lnTo>
                  <a:lnTo>
                    <a:pt x="1179393" y="1647452"/>
                  </a:lnTo>
                  <a:lnTo>
                    <a:pt x="1123900" y="1657824"/>
                  </a:lnTo>
                  <a:lnTo>
                    <a:pt x="1064465" y="1666849"/>
                  </a:lnTo>
                  <a:lnTo>
                    <a:pt x="1001452" y="1674435"/>
                  </a:lnTo>
                  <a:lnTo>
                    <a:pt x="935222" y="1680493"/>
                  </a:lnTo>
                  <a:lnTo>
                    <a:pt x="866137" y="1684932"/>
                  </a:lnTo>
                  <a:lnTo>
                    <a:pt x="794559" y="1687662"/>
                  </a:lnTo>
                  <a:lnTo>
                    <a:pt x="720851" y="1688592"/>
                  </a:lnTo>
                  <a:lnTo>
                    <a:pt x="647144" y="1687662"/>
                  </a:lnTo>
                  <a:lnTo>
                    <a:pt x="575566" y="1684932"/>
                  </a:lnTo>
                  <a:lnTo>
                    <a:pt x="506481" y="1680493"/>
                  </a:lnTo>
                  <a:lnTo>
                    <a:pt x="440251" y="1674435"/>
                  </a:lnTo>
                  <a:lnTo>
                    <a:pt x="377238" y="1666849"/>
                  </a:lnTo>
                  <a:lnTo>
                    <a:pt x="317803" y="1657824"/>
                  </a:lnTo>
                  <a:lnTo>
                    <a:pt x="262310" y="1647452"/>
                  </a:lnTo>
                  <a:lnTo>
                    <a:pt x="211121" y="1635823"/>
                  </a:lnTo>
                  <a:lnTo>
                    <a:pt x="164598" y="1623027"/>
                  </a:lnTo>
                  <a:lnTo>
                    <a:pt x="123102" y="1609154"/>
                  </a:lnTo>
                  <a:lnTo>
                    <a:pt x="86997" y="1594296"/>
                  </a:lnTo>
                  <a:lnTo>
                    <a:pt x="32405" y="1561983"/>
                  </a:lnTo>
                  <a:lnTo>
                    <a:pt x="3721" y="1526811"/>
                  </a:lnTo>
                  <a:lnTo>
                    <a:pt x="0" y="1508379"/>
                  </a:lnTo>
                  <a:lnTo>
                    <a:pt x="0" y="180212"/>
                  </a:lnTo>
                </a:path>
              </a:pathLst>
            </a:custGeom>
            <a:ln w="12192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41946" y="2212593"/>
            <a:ext cx="11836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Size: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192B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:32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34995" y="3267443"/>
            <a:ext cx="1459865" cy="656590"/>
            <a:chOff x="2634995" y="3267443"/>
            <a:chExt cx="1459865" cy="65659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4995" y="3267443"/>
              <a:ext cx="1459610" cy="656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67" y="3369513"/>
              <a:ext cx="1294892" cy="5085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4431" y="3307079"/>
              <a:ext cx="1350264" cy="54864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877439" y="3442842"/>
            <a:ext cx="9842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Partitions:</a:t>
            </a:r>
            <a:r>
              <a:rPr sz="15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91528" y="2910839"/>
            <a:ext cx="1283335" cy="554990"/>
            <a:chOff x="6891528" y="2910839"/>
            <a:chExt cx="1283335" cy="55499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4576" y="2913887"/>
              <a:ext cx="1277112" cy="5486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94576" y="2913887"/>
              <a:ext cx="1277620" cy="548640"/>
            </a:xfrm>
            <a:custGeom>
              <a:avLst/>
              <a:gdLst/>
              <a:ahLst/>
              <a:cxnLst/>
              <a:rect l="l" t="t" r="r" b="b"/>
              <a:pathLst>
                <a:path w="1277620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40" y="0"/>
                  </a:lnTo>
                  <a:lnTo>
                    <a:pt x="1185672" y="0"/>
                  </a:lnTo>
                  <a:lnTo>
                    <a:pt x="1221283" y="7179"/>
                  </a:lnTo>
                  <a:lnTo>
                    <a:pt x="1250346" y="26765"/>
                  </a:lnTo>
                  <a:lnTo>
                    <a:pt x="1269932" y="55828"/>
                  </a:lnTo>
                  <a:lnTo>
                    <a:pt x="1277112" y="91439"/>
                  </a:lnTo>
                  <a:lnTo>
                    <a:pt x="1277112" y="457200"/>
                  </a:lnTo>
                  <a:lnTo>
                    <a:pt x="1269932" y="492811"/>
                  </a:lnTo>
                  <a:lnTo>
                    <a:pt x="1250346" y="521874"/>
                  </a:lnTo>
                  <a:lnTo>
                    <a:pt x="1221283" y="541460"/>
                  </a:lnTo>
                  <a:lnTo>
                    <a:pt x="1185672" y="548639"/>
                  </a:lnTo>
                  <a:lnTo>
                    <a:pt x="91440" y="548639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42784" y="3049651"/>
            <a:ext cx="9848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Partitions:</a:t>
            </a:r>
            <a:r>
              <a:rPr sz="15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6044" y="6292240"/>
            <a:ext cx="2292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rdd1.getNumPartitions()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6044" y="198882"/>
            <a:ext cx="6223635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15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###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Dump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testing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spark.range(1000000)</a:t>
            </a:r>
            <a:endParaRPr sz="1800">
              <a:latin typeface="Calibri"/>
              <a:cs typeface="Calibri"/>
            </a:endParaRPr>
          </a:p>
          <a:p>
            <a:pPr marL="12700" marR="30905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 = </a:t>
            </a:r>
            <a:r>
              <a:rPr sz="1800" spc="-20" dirty="0">
                <a:latin typeface="Calibri"/>
                <a:cs typeface="Calibri"/>
              </a:rPr>
              <a:t>df.select(df.id,df.id*2,df.id*3)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df.union(df)</a:t>
            </a:r>
            <a:endParaRPr sz="1800">
              <a:latin typeface="Calibri"/>
              <a:cs typeface="Calibri"/>
            </a:endParaRPr>
          </a:p>
          <a:p>
            <a:pPr marL="12700" marR="469392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df = </a:t>
            </a:r>
            <a:r>
              <a:rPr sz="1800" spc="-15" dirty="0">
                <a:latin typeface="Calibri"/>
                <a:cs typeface="Calibri"/>
              </a:rPr>
              <a:t>df.union(df)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df = </a:t>
            </a:r>
            <a:r>
              <a:rPr sz="1800" spc="-15" dirty="0">
                <a:latin typeface="Calibri"/>
                <a:cs typeface="Calibri"/>
              </a:rPr>
              <a:t>df.union(df)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df = </a:t>
            </a:r>
            <a:r>
              <a:rPr sz="1800" spc="-15" dirty="0">
                <a:latin typeface="Calibri"/>
                <a:cs typeface="Calibri"/>
              </a:rPr>
              <a:t>df.union(df)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df.union(df)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###</a:t>
            </a:r>
            <a:r>
              <a:rPr sz="1800" spc="-10" dirty="0">
                <a:latin typeface="Calibri"/>
                <a:cs typeface="Calibri"/>
              </a:rPr>
              <a:t> Convert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DataFrame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RDD.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RDD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df.rdd.map(lambda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str(x[0])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','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str(x[1])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','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str(x[2]))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17221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###</a:t>
            </a:r>
            <a:r>
              <a:rPr sz="1800" spc="-10" dirty="0">
                <a:latin typeface="Calibri"/>
                <a:cs typeface="Calibri"/>
              </a:rPr>
              <a:t> Save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HDFS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Path </a:t>
            </a:r>
            <a:r>
              <a:rPr sz="1800" spc="-10" dirty="0">
                <a:latin typeface="Calibri"/>
                <a:cs typeface="Calibri"/>
              </a:rPr>
              <a:t> RDD.coalesce(1).saveAsTextFile('/user/test/test_data')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###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12700" marR="255714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rdd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sc.textFile('/user/test/test_data')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rdd.getNumPartitions()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#Apply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filter.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rdd1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rdd.filter(lambda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int(x.split(',')[0])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9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64" y="661873"/>
            <a:ext cx="11346815" cy="347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Repartition(numPartitions):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Return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new</a:t>
            </a:r>
            <a:r>
              <a:rPr sz="1500" dirty="0">
                <a:latin typeface="Calibri"/>
                <a:cs typeface="Calibri"/>
              </a:rPr>
              <a:t> RDD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exactly </a:t>
            </a:r>
            <a:r>
              <a:rPr sz="1500" i="1" spc="-5" dirty="0">
                <a:latin typeface="Calibri"/>
                <a:cs typeface="Calibri"/>
              </a:rPr>
              <a:t>numPartitions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partitions.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Create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almost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equal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sized</a:t>
            </a:r>
            <a:r>
              <a:rPr sz="1500" dirty="0">
                <a:latin typeface="Calibri"/>
                <a:cs typeface="Calibri"/>
              </a:rPr>
              <a:t> partitions.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spc="-5" dirty="0">
                <a:latin typeface="Calibri"/>
                <a:cs typeface="Calibri"/>
              </a:rPr>
              <a:t>decrease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level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parallelism.</a:t>
            </a:r>
            <a:endParaRPr sz="15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performs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better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equal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sized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partitions.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need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further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processing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huge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data,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preferred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equal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sized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should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consider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repartition.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Calibri"/>
                <a:cs typeface="Calibri"/>
              </a:rPr>
              <a:t>Internally,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uses</a:t>
            </a:r>
            <a:r>
              <a:rPr sz="1500" dirty="0">
                <a:latin typeface="Calibri"/>
                <a:cs typeface="Calibri"/>
              </a:rPr>
              <a:t> a </a:t>
            </a:r>
            <a:r>
              <a:rPr sz="1500" spc="-5" dirty="0">
                <a:latin typeface="Calibri"/>
                <a:cs typeface="Calibri"/>
              </a:rPr>
              <a:t>shuffle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redistribute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 from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leading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very </a:t>
            </a:r>
            <a:r>
              <a:rPr sz="1500" spc="-10" dirty="0">
                <a:latin typeface="Calibri"/>
                <a:cs typeface="Calibri"/>
              </a:rPr>
              <a:t>expensive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operation.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avoid</a:t>
            </a:r>
            <a:r>
              <a:rPr sz="1500" dirty="0">
                <a:latin typeface="Calibri"/>
                <a:cs typeface="Calibri"/>
              </a:rPr>
              <a:t> if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required.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If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decreasing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5" dirty="0">
                <a:latin typeface="Calibri"/>
                <a:cs typeface="Calibri"/>
              </a:rPr>
              <a:t>partitions,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consider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b="1" i="1" spc="-10" dirty="0">
                <a:latin typeface="Calibri"/>
                <a:cs typeface="Calibri"/>
              </a:rPr>
              <a:t>coalesce</a:t>
            </a:r>
            <a:r>
              <a:rPr sz="1500" spc="-10" dirty="0">
                <a:latin typeface="Calibri"/>
                <a:cs typeface="Calibri"/>
              </a:rPr>
              <a:t>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movement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shuffling across</a:t>
            </a:r>
            <a:r>
              <a:rPr sz="1500" dirty="0">
                <a:latin typeface="Calibri"/>
                <a:cs typeface="Calibri"/>
              </a:rPr>
              <a:t> the </a:t>
            </a:r>
            <a:r>
              <a:rPr sz="1500" spc="-5" dirty="0">
                <a:latin typeface="Calibri"/>
                <a:cs typeface="Calibri"/>
              </a:rPr>
              <a:t>partitions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30" dirty="0">
                <a:latin typeface="Calibri"/>
                <a:cs typeface="Calibri"/>
              </a:rPr>
              <a:t>lower.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ts val="1800"/>
              </a:lnSpc>
            </a:pPr>
            <a:r>
              <a:rPr sz="1500" spc="-5" dirty="0">
                <a:latin typeface="Calibri"/>
                <a:cs typeface="Calibri"/>
              </a:rPr>
              <a:t>Ex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1600" spc="-20" dirty="0">
                <a:latin typeface="Calibri"/>
                <a:cs typeface="Calibri"/>
              </a:rPr>
              <a:t>ord</a:t>
            </a:r>
            <a:r>
              <a:rPr sz="1600" spc="-5" dirty="0">
                <a:latin typeface="Calibri"/>
                <a:cs typeface="Calibri"/>
              </a:rPr>
              <a:t> 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sc.textFile('practice/retail_db/orders')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ord.glom().map(len).collect()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ord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ord.repartition(5)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ord.glom().map(len).collect()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20180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10" dirty="0">
                <a:latin typeface="Calibri Light"/>
                <a:cs typeface="Calibri Light"/>
              </a:rPr>
              <a:t>Repartition</a:t>
            </a:r>
            <a:endParaRPr sz="35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09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20180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10" dirty="0">
                <a:latin typeface="Calibri Light"/>
                <a:cs typeface="Calibri Light"/>
              </a:rPr>
              <a:t>Repartition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9052" y="4265676"/>
            <a:ext cx="1602105" cy="3905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5(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6672" y="3662171"/>
            <a:ext cx="1597660" cy="3917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400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5816" y="3127248"/>
            <a:ext cx="1595755" cy="3917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81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350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672" y="2592323"/>
            <a:ext cx="1603375" cy="3905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50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9284" y="2238755"/>
            <a:ext cx="2030095" cy="894715"/>
          </a:xfrm>
          <a:prstGeom prst="rect">
            <a:avLst/>
          </a:prstGeom>
          <a:solidFill>
            <a:srgbClr val="00AF50"/>
          </a:solidFill>
          <a:ln w="12192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6299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6(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500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8457" y="2178176"/>
            <a:ext cx="1799589" cy="2292350"/>
          </a:xfrm>
          <a:custGeom>
            <a:avLst/>
            <a:gdLst/>
            <a:ahLst/>
            <a:cxnLst/>
            <a:rect l="l" t="t" r="r" b="b"/>
            <a:pathLst>
              <a:path w="1799589" h="2292350">
                <a:moveTo>
                  <a:pt x="1799590" y="1782318"/>
                </a:moveTo>
                <a:lnTo>
                  <a:pt x="1786851" y="1744472"/>
                </a:lnTo>
                <a:lnTo>
                  <a:pt x="1772412" y="1701546"/>
                </a:lnTo>
                <a:lnTo>
                  <a:pt x="1760004" y="1714004"/>
                </a:lnTo>
                <a:lnTo>
                  <a:pt x="1756918" y="1708658"/>
                </a:lnTo>
                <a:lnTo>
                  <a:pt x="1750085" y="1719059"/>
                </a:lnTo>
                <a:lnTo>
                  <a:pt x="1723720" y="1692859"/>
                </a:lnTo>
                <a:lnTo>
                  <a:pt x="1723720" y="1720710"/>
                </a:lnTo>
                <a:lnTo>
                  <a:pt x="1723707" y="1744332"/>
                </a:lnTo>
                <a:lnTo>
                  <a:pt x="1722602" y="1743938"/>
                </a:lnTo>
                <a:lnTo>
                  <a:pt x="1722602" y="1792884"/>
                </a:lnTo>
                <a:lnTo>
                  <a:pt x="40627" y="2263025"/>
                </a:lnTo>
                <a:lnTo>
                  <a:pt x="582803" y="1723555"/>
                </a:lnTo>
                <a:lnTo>
                  <a:pt x="1715770" y="1788045"/>
                </a:lnTo>
                <a:lnTo>
                  <a:pt x="1714373" y="1791970"/>
                </a:lnTo>
                <a:lnTo>
                  <a:pt x="1722081" y="1791055"/>
                </a:lnTo>
                <a:lnTo>
                  <a:pt x="1722602" y="1792884"/>
                </a:lnTo>
                <a:lnTo>
                  <a:pt x="1722602" y="1743938"/>
                </a:lnTo>
                <a:lnTo>
                  <a:pt x="1720392" y="1743151"/>
                </a:lnTo>
                <a:lnTo>
                  <a:pt x="1720392" y="1764220"/>
                </a:lnTo>
                <a:lnTo>
                  <a:pt x="1718856" y="1766557"/>
                </a:lnTo>
                <a:lnTo>
                  <a:pt x="1715008" y="1765808"/>
                </a:lnTo>
                <a:lnTo>
                  <a:pt x="1715668" y="1768182"/>
                </a:lnTo>
                <a:lnTo>
                  <a:pt x="601675" y="1704771"/>
                </a:lnTo>
                <a:lnTo>
                  <a:pt x="854278" y="1453426"/>
                </a:lnTo>
                <a:lnTo>
                  <a:pt x="1720392" y="1764220"/>
                </a:lnTo>
                <a:lnTo>
                  <a:pt x="1720392" y="1743151"/>
                </a:lnTo>
                <a:lnTo>
                  <a:pt x="869784" y="1437995"/>
                </a:lnTo>
                <a:lnTo>
                  <a:pt x="1024102" y="1284452"/>
                </a:lnTo>
                <a:lnTo>
                  <a:pt x="1723707" y="1744332"/>
                </a:lnTo>
                <a:lnTo>
                  <a:pt x="1723707" y="1720710"/>
                </a:lnTo>
                <a:lnTo>
                  <a:pt x="1038402" y="1270215"/>
                </a:lnTo>
                <a:lnTo>
                  <a:pt x="1154366" y="1154836"/>
                </a:lnTo>
                <a:lnTo>
                  <a:pt x="1723720" y="1720710"/>
                </a:lnTo>
                <a:lnTo>
                  <a:pt x="1723720" y="1692859"/>
                </a:lnTo>
                <a:lnTo>
                  <a:pt x="1168361" y="1140904"/>
                </a:lnTo>
                <a:lnTo>
                  <a:pt x="1741487" y="570636"/>
                </a:lnTo>
                <a:lnTo>
                  <a:pt x="1748790" y="581660"/>
                </a:lnTo>
                <a:lnTo>
                  <a:pt x="1751584" y="576821"/>
                </a:lnTo>
                <a:lnTo>
                  <a:pt x="1763395" y="588645"/>
                </a:lnTo>
                <a:lnTo>
                  <a:pt x="1777809" y="545592"/>
                </a:lnTo>
                <a:lnTo>
                  <a:pt x="1789214" y="511530"/>
                </a:lnTo>
                <a:lnTo>
                  <a:pt x="1790992" y="508457"/>
                </a:lnTo>
                <a:lnTo>
                  <a:pt x="1791335" y="508381"/>
                </a:lnTo>
                <a:lnTo>
                  <a:pt x="1791131" y="508215"/>
                </a:lnTo>
                <a:lnTo>
                  <a:pt x="1791335" y="507873"/>
                </a:lnTo>
                <a:lnTo>
                  <a:pt x="1790268" y="507428"/>
                </a:lnTo>
                <a:lnTo>
                  <a:pt x="1782953" y="500761"/>
                </a:lnTo>
                <a:lnTo>
                  <a:pt x="1728343" y="451104"/>
                </a:lnTo>
                <a:lnTo>
                  <a:pt x="1720900" y="477583"/>
                </a:lnTo>
                <a:lnTo>
                  <a:pt x="1717065" y="475932"/>
                </a:lnTo>
                <a:lnTo>
                  <a:pt x="1717065" y="545020"/>
                </a:lnTo>
                <a:lnTo>
                  <a:pt x="1711286" y="548843"/>
                </a:lnTo>
                <a:lnTo>
                  <a:pt x="1711286" y="572681"/>
                </a:lnTo>
                <a:lnTo>
                  <a:pt x="1154290" y="1126909"/>
                </a:lnTo>
                <a:lnTo>
                  <a:pt x="1140282" y="1112989"/>
                </a:lnTo>
                <a:lnTo>
                  <a:pt x="1140282" y="1140841"/>
                </a:lnTo>
                <a:lnTo>
                  <a:pt x="1021461" y="1259078"/>
                </a:lnTo>
                <a:lnTo>
                  <a:pt x="1007148" y="1249680"/>
                </a:lnTo>
                <a:lnTo>
                  <a:pt x="1007148" y="1273314"/>
                </a:lnTo>
                <a:lnTo>
                  <a:pt x="849109" y="1430578"/>
                </a:lnTo>
                <a:lnTo>
                  <a:pt x="833602" y="1425016"/>
                </a:lnTo>
                <a:lnTo>
                  <a:pt x="833602" y="1446009"/>
                </a:lnTo>
                <a:lnTo>
                  <a:pt x="575068" y="1703247"/>
                </a:lnTo>
                <a:lnTo>
                  <a:pt x="45097" y="1673072"/>
                </a:lnTo>
                <a:lnTo>
                  <a:pt x="545490" y="1342605"/>
                </a:lnTo>
                <a:lnTo>
                  <a:pt x="833602" y="1446009"/>
                </a:lnTo>
                <a:lnTo>
                  <a:pt x="833602" y="1425016"/>
                </a:lnTo>
                <a:lnTo>
                  <a:pt x="566051" y="1329016"/>
                </a:lnTo>
                <a:lnTo>
                  <a:pt x="828370" y="1155776"/>
                </a:lnTo>
                <a:lnTo>
                  <a:pt x="1007148" y="1273314"/>
                </a:lnTo>
                <a:lnTo>
                  <a:pt x="1007148" y="1249680"/>
                </a:lnTo>
                <a:lnTo>
                  <a:pt x="846315" y="1143927"/>
                </a:lnTo>
                <a:lnTo>
                  <a:pt x="1024801" y="1026045"/>
                </a:lnTo>
                <a:lnTo>
                  <a:pt x="1140282" y="1140841"/>
                </a:lnTo>
                <a:lnTo>
                  <a:pt x="1140282" y="1112989"/>
                </a:lnTo>
                <a:lnTo>
                  <a:pt x="1041628" y="1014933"/>
                </a:lnTo>
                <a:lnTo>
                  <a:pt x="1711286" y="572681"/>
                </a:lnTo>
                <a:lnTo>
                  <a:pt x="1711286" y="548843"/>
                </a:lnTo>
                <a:lnTo>
                  <a:pt x="1027252" y="1000633"/>
                </a:lnTo>
                <a:lnTo>
                  <a:pt x="1010412" y="983907"/>
                </a:lnTo>
                <a:lnTo>
                  <a:pt x="1010412" y="1011758"/>
                </a:lnTo>
                <a:lnTo>
                  <a:pt x="828268" y="1132065"/>
                </a:lnTo>
                <a:lnTo>
                  <a:pt x="810323" y="1120279"/>
                </a:lnTo>
                <a:lnTo>
                  <a:pt x="810323" y="1143914"/>
                </a:lnTo>
                <a:lnTo>
                  <a:pt x="542734" y="1320660"/>
                </a:lnTo>
                <a:lnTo>
                  <a:pt x="52832" y="1144892"/>
                </a:lnTo>
                <a:lnTo>
                  <a:pt x="543026" y="968197"/>
                </a:lnTo>
                <a:lnTo>
                  <a:pt x="810323" y="1143914"/>
                </a:lnTo>
                <a:lnTo>
                  <a:pt x="810323" y="1120279"/>
                </a:lnTo>
                <a:lnTo>
                  <a:pt x="566267" y="959815"/>
                </a:lnTo>
                <a:lnTo>
                  <a:pt x="853871" y="856145"/>
                </a:lnTo>
                <a:lnTo>
                  <a:pt x="1010412" y="1011758"/>
                </a:lnTo>
                <a:lnTo>
                  <a:pt x="1010412" y="983907"/>
                </a:lnTo>
                <a:lnTo>
                  <a:pt x="874433" y="848741"/>
                </a:lnTo>
                <a:lnTo>
                  <a:pt x="1717065" y="545020"/>
                </a:lnTo>
                <a:lnTo>
                  <a:pt x="1717065" y="475932"/>
                </a:lnTo>
                <a:lnTo>
                  <a:pt x="1714474" y="474814"/>
                </a:lnTo>
                <a:lnTo>
                  <a:pt x="1714474" y="498843"/>
                </a:lnTo>
                <a:lnTo>
                  <a:pt x="1711858" y="498538"/>
                </a:lnTo>
                <a:lnTo>
                  <a:pt x="1711858" y="525780"/>
                </a:lnTo>
                <a:lnTo>
                  <a:pt x="858875" y="833272"/>
                </a:lnTo>
                <a:lnTo>
                  <a:pt x="838314" y="812838"/>
                </a:lnTo>
                <a:lnTo>
                  <a:pt x="838314" y="840676"/>
                </a:lnTo>
                <a:lnTo>
                  <a:pt x="545566" y="946213"/>
                </a:lnTo>
                <a:lnTo>
                  <a:pt x="45707" y="617601"/>
                </a:lnTo>
                <a:lnTo>
                  <a:pt x="582968" y="586867"/>
                </a:lnTo>
                <a:lnTo>
                  <a:pt x="838314" y="840676"/>
                </a:lnTo>
                <a:lnTo>
                  <a:pt x="838314" y="812838"/>
                </a:lnTo>
                <a:lnTo>
                  <a:pt x="609460" y="585355"/>
                </a:lnTo>
                <a:lnTo>
                  <a:pt x="1708289" y="522503"/>
                </a:lnTo>
                <a:lnTo>
                  <a:pt x="1707769" y="524383"/>
                </a:lnTo>
                <a:lnTo>
                  <a:pt x="1710588" y="523849"/>
                </a:lnTo>
                <a:lnTo>
                  <a:pt x="1711858" y="525780"/>
                </a:lnTo>
                <a:lnTo>
                  <a:pt x="1711858" y="498538"/>
                </a:lnTo>
                <a:lnTo>
                  <a:pt x="1706118" y="497840"/>
                </a:lnTo>
                <a:lnTo>
                  <a:pt x="1707896" y="502793"/>
                </a:lnTo>
                <a:lnTo>
                  <a:pt x="590600" y="566597"/>
                </a:lnTo>
                <a:lnTo>
                  <a:pt x="50076" y="29349"/>
                </a:lnTo>
                <a:lnTo>
                  <a:pt x="1714385" y="497065"/>
                </a:lnTo>
                <a:lnTo>
                  <a:pt x="1714474" y="498843"/>
                </a:lnTo>
                <a:lnTo>
                  <a:pt x="1714474" y="474814"/>
                </a:lnTo>
                <a:lnTo>
                  <a:pt x="1713103" y="474218"/>
                </a:lnTo>
                <a:lnTo>
                  <a:pt x="1713204" y="476059"/>
                </a:lnTo>
                <a:lnTo>
                  <a:pt x="18796" y="0"/>
                </a:lnTo>
                <a:lnTo>
                  <a:pt x="16129" y="9525"/>
                </a:lnTo>
                <a:lnTo>
                  <a:pt x="9144" y="16510"/>
                </a:lnTo>
                <a:lnTo>
                  <a:pt x="564095" y="568121"/>
                </a:lnTo>
                <a:lnTo>
                  <a:pt x="15621" y="599440"/>
                </a:lnTo>
                <a:lnTo>
                  <a:pt x="16154" y="609942"/>
                </a:lnTo>
                <a:lnTo>
                  <a:pt x="10668" y="618236"/>
                </a:lnTo>
                <a:lnTo>
                  <a:pt x="522325" y="954595"/>
                </a:lnTo>
                <a:lnTo>
                  <a:pt x="20447" y="1135507"/>
                </a:lnTo>
                <a:lnTo>
                  <a:pt x="23749" y="1144879"/>
                </a:lnTo>
                <a:lnTo>
                  <a:pt x="20447" y="1154176"/>
                </a:lnTo>
                <a:lnTo>
                  <a:pt x="522173" y="1334236"/>
                </a:lnTo>
                <a:lnTo>
                  <a:pt x="10668" y="1672082"/>
                </a:lnTo>
                <a:lnTo>
                  <a:pt x="16167" y="1680413"/>
                </a:lnTo>
                <a:lnTo>
                  <a:pt x="15621" y="1691259"/>
                </a:lnTo>
                <a:lnTo>
                  <a:pt x="556183" y="1722043"/>
                </a:lnTo>
                <a:lnTo>
                  <a:pt x="0" y="2275459"/>
                </a:lnTo>
                <a:lnTo>
                  <a:pt x="6908" y="2282444"/>
                </a:lnTo>
                <a:lnTo>
                  <a:pt x="9652" y="2292223"/>
                </a:lnTo>
                <a:lnTo>
                  <a:pt x="1721510" y="1813864"/>
                </a:lnTo>
                <a:lnTo>
                  <a:pt x="1721358" y="1816608"/>
                </a:lnTo>
                <a:lnTo>
                  <a:pt x="1728406" y="1813572"/>
                </a:lnTo>
                <a:lnTo>
                  <a:pt x="1735582" y="1839087"/>
                </a:lnTo>
                <a:lnTo>
                  <a:pt x="1790420" y="1789430"/>
                </a:lnTo>
                <a:lnTo>
                  <a:pt x="1796008" y="1784375"/>
                </a:lnTo>
                <a:lnTo>
                  <a:pt x="1799590" y="1782826"/>
                </a:lnTo>
                <a:lnTo>
                  <a:pt x="1798751" y="1782356"/>
                </a:lnTo>
                <a:lnTo>
                  <a:pt x="1799590" y="1782445"/>
                </a:lnTo>
                <a:lnTo>
                  <a:pt x="1799488" y="1782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46903" y="3512820"/>
            <a:ext cx="2030095" cy="894715"/>
          </a:xfrm>
          <a:prstGeom prst="rect">
            <a:avLst/>
          </a:prstGeom>
          <a:solidFill>
            <a:srgbClr val="00AF50"/>
          </a:solidFill>
          <a:ln w="12192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6305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7(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500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5204" y="1283334"/>
            <a:ext cx="14541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repartition(2) </a:t>
            </a:r>
            <a:r>
              <a:rPr sz="15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Lots of Shuffling </a:t>
            </a:r>
            <a:r>
              <a:rPr sz="1500" i="1" dirty="0">
                <a:latin typeface="Calibri"/>
                <a:cs typeface="Calibri"/>
              </a:rPr>
              <a:t>in </a:t>
            </a:r>
            <a:r>
              <a:rPr sz="1500" i="1" spc="-32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Repartition.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6672" y="1991867"/>
            <a:ext cx="1603375" cy="3917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65" y="838327"/>
            <a:ext cx="99129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repartitionAndSortWithinPartitions(numPartitions=None,</a:t>
            </a:r>
            <a:r>
              <a:rPr sz="1500" b="1" spc="3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partitionFunc=&lt;function</a:t>
            </a:r>
            <a:r>
              <a:rPr sz="1500" b="1" spc="2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portable_hash&gt;,</a:t>
            </a:r>
            <a:r>
              <a:rPr sz="1500" b="1" spc="2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ascending=True,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keyfunc)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Repartition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according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given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within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resulting partition,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sort</a:t>
            </a:r>
            <a:r>
              <a:rPr sz="1500" spc="-10" dirty="0">
                <a:latin typeface="Calibri"/>
                <a:cs typeface="Calibri"/>
              </a:rPr>
              <a:t> records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keys.</a:t>
            </a: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Need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 key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paid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rdd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sc.parallelize(((9,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('a','z')),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(3, ('x','f')),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(6, ('j','b')),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(4,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('a','b')),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(8,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('s','b')),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(1, ('a','b'))),2)</a:t>
            </a:r>
            <a:endParaRPr sz="1500">
              <a:latin typeface="Calibri"/>
              <a:cs typeface="Calibri"/>
            </a:endParaRPr>
          </a:p>
          <a:p>
            <a:pPr marL="12700" marR="433705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rdd2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rdd.repartitionAndSortWithinPartitions(2, </a:t>
            </a:r>
            <a:r>
              <a:rPr sz="1500" dirty="0">
                <a:latin typeface="Calibri"/>
                <a:cs typeface="Calibri"/>
              </a:rPr>
              <a:t>lambda x : x % </a:t>
            </a:r>
            <a:r>
              <a:rPr sz="1500" spc="-5" dirty="0">
                <a:latin typeface="Calibri"/>
                <a:cs typeface="Calibri"/>
              </a:rPr>
              <a:t>2, </a:t>
            </a:r>
            <a:r>
              <a:rPr sz="1500" spc="-20" dirty="0">
                <a:latin typeface="Calibri"/>
                <a:cs typeface="Calibri"/>
              </a:rPr>
              <a:t>True)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rdd2.glom().collect()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36220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10" dirty="0">
                <a:latin typeface="Calibri Light"/>
                <a:cs typeface="Calibri Light"/>
              </a:rPr>
              <a:t>Repartition</a:t>
            </a:r>
            <a:r>
              <a:rPr sz="3500" b="0" spc="-55" dirty="0">
                <a:latin typeface="Calibri Light"/>
                <a:cs typeface="Calibri Light"/>
              </a:rPr>
              <a:t> </a:t>
            </a:r>
            <a:r>
              <a:rPr sz="3500" b="0" dirty="0">
                <a:latin typeface="Calibri Light"/>
                <a:cs typeface="Calibri Light"/>
              </a:rPr>
              <a:t>and</a:t>
            </a:r>
            <a:r>
              <a:rPr sz="3500" b="0" spc="-50" dirty="0">
                <a:latin typeface="Calibri Light"/>
                <a:cs typeface="Calibri Light"/>
              </a:rPr>
              <a:t> </a:t>
            </a:r>
            <a:r>
              <a:rPr sz="3500" b="0" dirty="0">
                <a:latin typeface="Calibri Light"/>
                <a:cs typeface="Calibri Light"/>
              </a:rPr>
              <a:t>Sort</a:t>
            </a:r>
            <a:endParaRPr sz="35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69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4332" y="173736"/>
            <a:ext cx="7035165" cy="6375400"/>
            <a:chOff x="1894332" y="173736"/>
            <a:chExt cx="7035165" cy="6375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332" y="173736"/>
              <a:ext cx="7034783" cy="63748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19600" y="381000"/>
              <a:ext cx="2101850" cy="713740"/>
            </a:xfrm>
            <a:custGeom>
              <a:avLst/>
              <a:gdLst/>
              <a:ahLst/>
              <a:cxnLst/>
              <a:rect l="l" t="t" r="r" b="b"/>
              <a:pathLst>
                <a:path w="2101850" h="713740">
                  <a:moveTo>
                    <a:pt x="1982724" y="0"/>
                  </a:moveTo>
                  <a:lnTo>
                    <a:pt x="118872" y="0"/>
                  </a:lnTo>
                  <a:lnTo>
                    <a:pt x="72598" y="9340"/>
                  </a:lnTo>
                  <a:lnTo>
                    <a:pt x="34813" y="34813"/>
                  </a:lnTo>
                  <a:lnTo>
                    <a:pt x="9340" y="72598"/>
                  </a:lnTo>
                  <a:lnTo>
                    <a:pt x="0" y="118872"/>
                  </a:lnTo>
                  <a:lnTo>
                    <a:pt x="0" y="594360"/>
                  </a:lnTo>
                  <a:lnTo>
                    <a:pt x="9340" y="640633"/>
                  </a:lnTo>
                  <a:lnTo>
                    <a:pt x="34813" y="678418"/>
                  </a:lnTo>
                  <a:lnTo>
                    <a:pt x="72598" y="703891"/>
                  </a:lnTo>
                  <a:lnTo>
                    <a:pt x="118872" y="713232"/>
                  </a:lnTo>
                  <a:lnTo>
                    <a:pt x="1982724" y="713232"/>
                  </a:lnTo>
                  <a:lnTo>
                    <a:pt x="2028997" y="703891"/>
                  </a:lnTo>
                  <a:lnTo>
                    <a:pt x="2066782" y="678418"/>
                  </a:lnTo>
                  <a:lnTo>
                    <a:pt x="2092255" y="640633"/>
                  </a:lnTo>
                  <a:lnTo>
                    <a:pt x="2101596" y="594360"/>
                  </a:lnTo>
                  <a:lnTo>
                    <a:pt x="2101596" y="118872"/>
                  </a:lnTo>
                  <a:lnTo>
                    <a:pt x="2092255" y="72598"/>
                  </a:lnTo>
                  <a:lnTo>
                    <a:pt x="2066782" y="34813"/>
                  </a:lnTo>
                  <a:lnTo>
                    <a:pt x="2028997" y="9340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600" y="381000"/>
              <a:ext cx="2101850" cy="713740"/>
            </a:xfrm>
            <a:custGeom>
              <a:avLst/>
              <a:gdLst/>
              <a:ahLst/>
              <a:cxnLst/>
              <a:rect l="l" t="t" r="r" b="b"/>
              <a:pathLst>
                <a:path w="2101850" h="713740">
                  <a:moveTo>
                    <a:pt x="0" y="118872"/>
                  </a:moveTo>
                  <a:lnTo>
                    <a:pt x="9340" y="72598"/>
                  </a:lnTo>
                  <a:lnTo>
                    <a:pt x="34813" y="34813"/>
                  </a:lnTo>
                  <a:lnTo>
                    <a:pt x="72598" y="9340"/>
                  </a:lnTo>
                  <a:lnTo>
                    <a:pt x="118872" y="0"/>
                  </a:lnTo>
                  <a:lnTo>
                    <a:pt x="1982724" y="0"/>
                  </a:lnTo>
                  <a:lnTo>
                    <a:pt x="2028997" y="9340"/>
                  </a:lnTo>
                  <a:lnTo>
                    <a:pt x="2066782" y="34813"/>
                  </a:lnTo>
                  <a:lnTo>
                    <a:pt x="2092255" y="72598"/>
                  </a:lnTo>
                  <a:lnTo>
                    <a:pt x="2101596" y="118872"/>
                  </a:lnTo>
                  <a:lnTo>
                    <a:pt x="2101596" y="594360"/>
                  </a:lnTo>
                  <a:lnTo>
                    <a:pt x="2092255" y="640633"/>
                  </a:lnTo>
                  <a:lnTo>
                    <a:pt x="2066782" y="678418"/>
                  </a:lnTo>
                  <a:lnTo>
                    <a:pt x="2028997" y="703891"/>
                  </a:lnTo>
                  <a:lnTo>
                    <a:pt x="1982724" y="713232"/>
                  </a:lnTo>
                  <a:lnTo>
                    <a:pt x="118872" y="713232"/>
                  </a:lnTo>
                  <a:lnTo>
                    <a:pt x="72598" y="703891"/>
                  </a:lnTo>
                  <a:lnTo>
                    <a:pt x="34813" y="678418"/>
                  </a:lnTo>
                  <a:lnTo>
                    <a:pt x="9340" y="640633"/>
                  </a:lnTo>
                  <a:lnTo>
                    <a:pt x="0" y="594360"/>
                  </a:lnTo>
                  <a:lnTo>
                    <a:pt x="0" y="1188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33314" y="1094866"/>
              <a:ext cx="86995" cy="475615"/>
            </a:xfrm>
            <a:custGeom>
              <a:avLst/>
              <a:gdLst/>
              <a:ahLst/>
              <a:cxnLst/>
              <a:rect l="l" t="t" r="r" b="b"/>
              <a:pathLst>
                <a:path w="86995" h="475615">
                  <a:moveTo>
                    <a:pt x="29027" y="388492"/>
                  </a:moveTo>
                  <a:lnTo>
                    <a:pt x="0" y="388874"/>
                  </a:lnTo>
                  <a:lnTo>
                    <a:pt x="44576" y="475107"/>
                  </a:lnTo>
                  <a:lnTo>
                    <a:pt x="79491" y="402971"/>
                  </a:lnTo>
                  <a:lnTo>
                    <a:pt x="29210" y="402971"/>
                  </a:lnTo>
                  <a:lnTo>
                    <a:pt x="29027" y="388492"/>
                  </a:lnTo>
                  <a:close/>
                </a:path>
                <a:path w="86995" h="475615">
                  <a:moveTo>
                    <a:pt x="57983" y="388111"/>
                  </a:moveTo>
                  <a:lnTo>
                    <a:pt x="29027" y="388492"/>
                  </a:lnTo>
                  <a:lnTo>
                    <a:pt x="29210" y="402971"/>
                  </a:lnTo>
                  <a:lnTo>
                    <a:pt x="58165" y="402590"/>
                  </a:lnTo>
                  <a:lnTo>
                    <a:pt x="57983" y="388111"/>
                  </a:lnTo>
                  <a:close/>
                </a:path>
                <a:path w="86995" h="475615">
                  <a:moveTo>
                    <a:pt x="86868" y="387731"/>
                  </a:moveTo>
                  <a:lnTo>
                    <a:pt x="57983" y="388111"/>
                  </a:lnTo>
                  <a:lnTo>
                    <a:pt x="58165" y="402590"/>
                  </a:lnTo>
                  <a:lnTo>
                    <a:pt x="29210" y="402971"/>
                  </a:lnTo>
                  <a:lnTo>
                    <a:pt x="79491" y="402971"/>
                  </a:lnTo>
                  <a:lnTo>
                    <a:pt x="86868" y="387731"/>
                  </a:lnTo>
                  <a:close/>
                </a:path>
                <a:path w="86995" h="475615">
                  <a:moveTo>
                    <a:pt x="53086" y="0"/>
                  </a:moveTo>
                  <a:lnTo>
                    <a:pt x="24130" y="254"/>
                  </a:lnTo>
                  <a:lnTo>
                    <a:pt x="29027" y="388492"/>
                  </a:lnTo>
                  <a:lnTo>
                    <a:pt x="57983" y="388111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9600" y="15681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15681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17205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0" y="17205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24400" y="18729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4400" y="18729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6800" y="20253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76800" y="20253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200" y="21777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200" y="21777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600" y="3201924"/>
              <a:ext cx="2101850" cy="713740"/>
            </a:xfrm>
            <a:custGeom>
              <a:avLst/>
              <a:gdLst/>
              <a:ahLst/>
              <a:cxnLst/>
              <a:rect l="l" t="t" r="r" b="b"/>
              <a:pathLst>
                <a:path w="2101850" h="713739">
                  <a:moveTo>
                    <a:pt x="1982724" y="0"/>
                  </a:moveTo>
                  <a:lnTo>
                    <a:pt x="118872" y="0"/>
                  </a:lnTo>
                  <a:lnTo>
                    <a:pt x="72598" y="9340"/>
                  </a:lnTo>
                  <a:lnTo>
                    <a:pt x="34813" y="34813"/>
                  </a:lnTo>
                  <a:lnTo>
                    <a:pt x="9340" y="72598"/>
                  </a:lnTo>
                  <a:lnTo>
                    <a:pt x="0" y="118872"/>
                  </a:lnTo>
                  <a:lnTo>
                    <a:pt x="0" y="594359"/>
                  </a:lnTo>
                  <a:lnTo>
                    <a:pt x="9340" y="640633"/>
                  </a:lnTo>
                  <a:lnTo>
                    <a:pt x="34813" y="678418"/>
                  </a:lnTo>
                  <a:lnTo>
                    <a:pt x="72598" y="703891"/>
                  </a:lnTo>
                  <a:lnTo>
                    <a:pt x="118872" y="713232"/>
                  </a:lnTo>
                  <a:lnTo>
                    <a:pt x="1982724" y="713232"/>
                  </a:lnTo>
                  <a:lnTo>
                    <a:pt x="2028997" y="703891"/>
                  </a:lnTo>
                  <a:lnTo>
                    <a:pt x="2066782" y="678418"/>
                  </a:lnTo>
                  <a:lnTo>
                    <a:pt x="2092255" y="640633"/>
                  </a:lnTo>
                  <a:lnTo>
                    <a:pt x="2101596" y="594359"/>
                  </a:lnTo>
                  <a:lnTo>
                    <a:pt x="2101596" y="118872"/>
                  </a:lnTo>
                  <a:lnTo>
                    <a:pt x="2092255" y="72598"/>
                  </a:lnTo>
                  <a:lnTo>
                    <a:pt x="2066782" y="34813"/>
                  </a:lnTo>
                  <a:lnTo>
                    <a:pt x="2028997" y="9340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9600" y="3201924"/>
              <a:ext cx="2101850" cy="713740"/>
            </a:xfrm>
            <a:custGeom>
              <a:avLst/>
              <a:gdLst/>
              <a:ahLst/>
              <a:cxnLst/>
              <a:rect l="l" t="t" r="r" b="b"/>
              <a:pathLst>
                <a:path w="2101850" h="713739">
                  <a:moveTo>
                    <a:pt x="0" y="118872"/>
                  </a:moveTo>
                  <a:lnTo>
                    <a:pt x="9340" y="72598"/>
                  </a:lnTo>
                  <a:lnTo>
                    <a:pt x="34813" y="34813"/>
                  </a:lnTo>
                  <a:lnTo>
                    <a:pt x="72598" y="9340"/>
                  </a:lnTo>
                  <a:lnTo>
                    <a:pt x="118872" y="0"/>
                  </a:lnTo>
                  <a:lnTo>
                    <a:pt x="1982724" y="0"/>
                  </a:lnTo>
                  <a:lnTo>
                    <a:pt x="2028997" y="9340"/>
                  </a:lnTo>
                  <a:lnTo>
                    <a:pt x="2066782" y="34813"/>
                  </a:lnTo>
                  <a:lnTo>
                    <a:pt x="2092255" y="72598"/>
                  </a:lnTo>
                  <a:lnTo>
                    <a:pt x="2101596" y="118872"/>
                  </a:lnTo>
                  <a:lnTo>
                    <a:pt x="2101596" y="594359"/>
                  </a:lnTo>
                  <a:lnTo>
                    <a:pt x="2092255" y="640633"/>
                  </a:lnTo>
                  <a:lnTo>
                    <a:pt x="2066782" y="678418"/>
                  </a:lnTo>
                  <a:lnTo>
                    <a:pt x="2028997" y="703891"/>
                  </a:lnTo>
                  <a:lnTo>
                    <a:pt x="1982724" y="713232"/>
                  </a:lnTo>
                  <a:lnTo>
                    <a:pt x="118872" y="713232"/>
                  </a:lnTo>
                  <a:lnTo>
                    <a:pt x="72598" y="703891"/>
                  </a:lnTo>
                  <a:lnTo>
                    <a:pt x="34813" y="678418"/>
                  </a:lnTo>
                  <a:lnTo>
                    <a:pt x="9340" y="640633"/>
                  </a:lnTo>
                  <a:lnTo>
                    <a:pt x="0" y="594359"/>
                  </a:lnTo>
                  <a:lnTo>
                    <a:pt x="0" y="118872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8264" y="4399788"/>
              <a:ext cx="2101850" cy="795655"/>
            </a:xfrm>
            <a:custGeom>
              <a:avLst/>
              <a:gdLst/>
              <a:ahLst/>
              <a:cxnLst/>
              <a:rect l="l" t="t" r="r" b="b"/>
              <a:pathLst>
                <a:path w="2101850" h="795654">
                  <a:moveTo>
                    <a:pt x="1050798" y="0"/>
                  </a:moveTo>
                  <a:lnTo>
                    <a:pt x="0" y="397763"/>
                  </a:lnTo>
                  <a:lnTo>
                    <a:pt x="1050798" y="795528"/>
                  </a:lnTo>
                  <a:lnTo>
                    <a:pt x="2101596" y="397763"/>
                  </a:lnTo>
                  <a:lnTo>
                    <a:pt x="10507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8264" y="4399788"/>
              <a:ext cx="2101850" cy="795655"/>
            </a:xfrm>
            <a:custGeom>
              <a:avLst/>
              <a:gdLst/>
              <a:ahLst/>
              <a:cxnLst/>
              <a:rect l="l" t="t" r="r" b="b"/>
              <a:pathLst>
                <a:path w="2101850" h="795654">
                  <a:moveTo>
                    <a:pt x="0" y="397763"/>
                  </a:moveTo>
                  <a:lnTo>
                    <a:pt x="1050798" y="0"/>
                  </a:lnTo>
                  <a:lnTo>
                    <a:pt x="2101596" y="397763"/>
                  </a:lnTo>
                  <a:lnTo>
                    <a:pt x="1050798" y="795528"/>
                  </a:lnTo>
                  <a:lnTo>
                    <a:pt x="0" y="39776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8264" y="5434583"/>
              <a:ext cx="2101850" cy="711835"/>
            </a:xfrm>
            <a:custGeom>
              <a:avLst/>
              <a:gdLst/>
              <a:ahLst/>
              <a:cxnLst/>
              <a:rect l="l" t="t" r="r" b="b"/>
              <a:pathLst>
                <a:path w="2101850" h="711835">
                  <a:moveTo>
                    <a:pt x="1982977" y="0"/>
                  </a:moveTo>
                  <a:lnTo>
                    <a:pt x="118618" y="0"/>
                  </a:lnTo>
                  <a:lnTo>
                    <a:pt x="72437" y="9318"/>
                  </a:lnTo>
                  <a:lnTo>
                    <a:pt x="34734" y="34734"/>
                  </a:lnTo>
                  <a:lnTo>
                    <a:pt x="9318" y="72437"/>
                  </a:lnTo>
                  <a:lnTo>
                    <a:pt x="0" y="118617"/>
                  </a:lnTo>
                  <a:lnTo>
                    <a:pt x="0" y="593089"/>
                  </a:lnTo>
                  <a:lnTo>
                    <a:pt x="9318" y="639259"/>
                  </a:lnTo>
                  <a:lnTo>
                    <a:pt x="34734" y="676963"/>
                  </a:lnTo>
                  <a:lnTo>
                    <a:pt x="72437" y="702385"/>
                  </a:lnTo>
                  <a:lnTo>
                    <a:pt x="118618" y="711707"/>
                  </a:lnTo>
                  <a:lnTo>
                    <a:pt x="1982977" y="711707"/>
                  </a:lnTo>
                  <a:lnTo>
                    <a:pt x="2029158" y="702385"/>
                  </a:lnTo>
                  <a:lnTo>
                    <a:pt x="2066861" y="676963"/>
                  </a:lnTo>
                  <a:lnTo>
                    <a:pt x="2092277" y="639259"/>
                  </a:lnTo>
                  <a:lnTo>
                    <a:pt x="2101596" y="593089"/>
                  </a:lnTo>
                  <a:lnTo>
                    <a:pt x="2101596" y="118617"/>
                  </a:lnTo>
                  <a:lnTo>
                    <a:pt x="2092277" y="72437"/>
                  </a:lnTo>
                  <a:lnTo>
                    <a:pt x="2066861" y="34734"/>
                  </a:lnTo>
                  <a:lnTo>
                    <a:pt x="2029158" y="9318"/>
                  </a:lnTo>
                  <a:lnTo>
                    <a:pt x="198297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98264" y="5434583"/>
              <a:ext cx="2101850" cy="711835"/>
            </a:xfrm>
            <a:custGeom>
              <a:avLst/>
              <a:gdLst/>
              <a:ahLst/>
              <a:cxnLst/>
              <a:rect l="l" t="t" r="r" b="b"/>
              <a:pathLst>
                <a:path w="2101850" h="711835">
                  <a:moveTo>
                    <a:pt x="0" y="118617"/>
                  </a:moveTo>
                  <a:lnTo>
                    <a:pt x="9318" y="72437"/>
                  </a:lnTo>
                  <a:lnTo>
                    <a:pt x="34734" y="34734"/>
                  </a:lnTo>
                  <a:lnTo>
                    <a:pt x="72437" y="9318"/>
                  </a:lnTo>
                  <a:lnTo>
                    <a:pt x="118618" y="0"/>
                  </a:lnTo>
                  <a:lnTo>
                    <a:pt x="1982977" y="0"/>
                  </a:lnTo>
                  <a:lnTo>
                    <a:pt x="2029158" y="9318"/>
                  </a:lnTo>
                  <a:lnTo>
                    <a:pt x="2066861" y="34734"/>
                  </a:lnTo>
                  <a:lnTo>
                    <a:pt x="2092277" y="72437"/>
                  </a:lnTo>
                  <a:lnTo>
                    <a:pt x="2101596" y="118617"/>
                  </a:lnTo>
                  <a:lnTo>
                    <a:pt x="2101596" y="593089"/>
                  </a:lnTo>
                  <a:lnTo>
                    <a:pt x="2092277" y="639259"/>
                  </a:lnTo>
                  <a:lnTo>
                    <a:pt x="2066861" y="676963"/>
                  </a:lnTo>
                  <a:lnTo>
                    <a:pt x="2029158" y="702385"/>
                  </a:lnTo>
                  <a:lnTo>
                    <a:pt x="1982977" y="711707"/>
                  </a:lnTo>
                  <a:lnTo>
                    <a:pt x="118618" y="711707"/>
                  </a:lnTo>
                  <a:lnTo>
                    <a:pt x="72437" y="702385"/>
                  </a:lnTo>
                  <a:lnTo>
                    <a:pt x="34734" y="676963"/>
                  </a:lnTo>
                  <a:lnTo>
                    <a:pt x="9318" y="639259"/>
                  </a:lnTo>
                  <a:lnTo>
                    <a:pt x="0" y="593089"/>
                  </a:lnTo>
                  <a:lnTo>
                    <a:pt x="0" y="118617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94332" y="173736"/>
            <a:ext cx="7035165" cy="63754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18745" algn="ctr">
              <a:lnSpc>
                <a:spcPct val="100000"/>
              </a:lnSpc>
              <a:spcBef>
                <a:spcPts val="116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RDD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336040" algn="ctr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RDD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operating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338580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Parallel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18745" algn="ctr">
              <a:lnSpc>
                <a:spcPct val="100000"/>
              </a:lnSpc>
              <a:spcBef>
                <a:spcPts val="123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Transformations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755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75565" algn="ctr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45307" y="1545971"/>
            <a:ext cx="4592320" cy="3888740"/>
            <a:chOff x="2845307" y="1545971"/>
            <a:chExt cx="4592320" cy="3888740"/>
          </a:xfrm>
        </p:grpSpPr>
        <p:sp>
          <p:nvSpPr>
            <p:cNvPr id="25" name="object 25"/>
            <p:cNvSpPr/>
            <p:nvPr/>
          </p:nvSpPr>
          <p:spPr>
            <a:xfrm>
              <a:off x="5405882" y="2687573"/>
              <a:ext cx="109855" cy="1703705"/>
            </a:xfrm>
            <a:custGeom>
              <a:avLst/>
              <a:gdLst/>
              <a:ahLst/>
              <a:cxnLst/>
              <a:rect l="l" t="t" r="r" b="b"/>
              <a:pathLst>
                <a:path w="109854" h="1703704">
                  <a:moveTo>
                    <a:pt x="86868" y="1615948"/>
                  </a:moveTo>
                  <a:lnTo>
                    <a:pt x="57975" y="1616329"/>
                  </a:lnTo>
                  <a:lnTo>
                    <a:pt x="53086" y="1228217"/>
                  </a:lnTo>
                  <a:lnTo>
                    <a:pt x="24130" y="1228471"/>
                  </a:lnTo>
                  <a:lnTo>
                    <a:pt x="29019" y="1616710"/>
                  </a:lnTo>
                  <a:lnTo>
                    <a:pt x="0" y="1617091"/>
                  </a:lnTo>
                  <a:lnTo>
                    <a:pt x="44577" y="1703324"/>
                  </a:lnTo>
                  <a:lnTo>
                    <a:pt x="79489" y="1631188"/>
                  </a:lnTo>
                  <a:lnTo>
                    <a:pt x="86868" y="1615948"/>
                  </a:lnTo>
                  <a:close/>
                </a:path>
                <a:path w="109854" h="1703704">
                  <a:moveTo>
                    <a:pt x="109474" y="428371"/>
                  </a:moveTo>
                  <a:lnTo>
                    <a:pt x="80518" y="428371"/>
                  </a:lnTo>
                  <a:lnTo>
                    <a:pt x="80518" y="0"/>
                  </a:lnTo>
                  <a:lnTo>
                    <a:pt x="51562" y="0"/>
                  </a:lnTo>
                  <a:lnTo>
                    <a:pt x="51562" y="428371"/>
                  </a:lnTo>
                  <a:lnTo>
                    <a:pt x="22606" y="428371"/>
                  </a:lnTo>
                  <a:lnTo>
                    <a:pt x="66040" y="515239"/>
                  </a:lnTo>
                  <a:lnTo>
                    <a:pt x="102235" y="442849"/>
                  </a:lnTo>
                  <a:lnTo>
                    <a:pt x="109474" y="42837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5627" y="5196078"/>
              <a:ext cx="86868" cy="23850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59785" y="3534918"/>
              <a:ext cx="1561465" cy="31750"/>
            </a:xfrm>
            <a:custGeom>
              <a:avLst/>
              <a:gdLst/>
              <a:ahLst/>
              <a:cxnLst/>
              <a:rect l="l" t="t" r="r" b="b"/>
              <a:pathLst>
                <a:path w="1561464" h="31750">
                  <a:moveTo>
                    <a:pt x="0" y="31623"/>
                  </a:moveTo>
                  <a:lnTo>
                    <a:pt x="156133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45307" y="1783969"/>
              <a:ext cx="1576070" cy="1776095"/>
            </a:xfrm>
            <a:custGeom>
              <a:avLst/>
              <a:gdLst/>
              <a:ahLst/>
              <a:cxnLst/>
              <a:rect l="l" t="t" r="r" b="b"/>
              <a:pathLst>
                <a:path w="1576070" h="1776095">
                  <a:moveTo>
                    <a:pt x="1488598" y="28578"/>
                  </a:moveTo>
                  <a:lnTo>
                    <a:pt x="0" y="28955"/>
                  </a:lnTo>
                  <a:lnTo>
                    <a:pt x="0" y="1775840"/>
                  </a:lnTo>
                  <a:lnTo>
                    <a:pt x="28956" y="1775840"/>
                  </a:lnTo>
                  <a:lnTo>
                    <a:pt x="28956" y="57911"/>
                  </a:lnTo>
                  <a:lnTo>
                    <a:pt x="14478" y="57911"/>
                  </a:lnTo>
                  <a:lnTo>
                    <a:pt x="28956" y="43433"/>
                  </a:lnTo>
                  <a:lnTo>
                    <a:pt x="1489011" y="43433"/>
                  </a:lnTo>
                  <a:lnTo>
                    <a:pt x="1488598" y="28578"/>
                  </a:lnTo>
                  <a:close/>
                </a:path>
                <a:path w="1576070" h="1776095">
                  <a:moveTo>
                    <a:pt x="1549112" y="28575"/>
                  </a:moveTo>
                  <a:lnTo>
                    <a:pt x="1503426" y="28575"/>
                  </a:lnTo>
                  <a:lnTo>
                    <a:pt x="1503426" y="57530"/>
                  </a:lnTo>
                  <a:lnTo>
                    <a:pt x="1489403" y="57534"/>
                  </a:lnTo>
                  <a:lnTo>
                    <a:pt x="1490218" y="86867"/>
                  </a:lnTo>
                  <a:lnTo>
                    <a:pt x="1575816" y="41020"/>
                  </a:lnTo>
                  <a:lnTo>
                    <a:pt x="1549112" y="28575"/>
                  </a:lnTo>
                  <a:close/>
                </a:path>
                <a:path w="1576070" h="1776095">
                  <a:moveTo>
                    <a:pt x="28956" y="43433"/>
                  </a:moveTo>
                  <a:lnTo>
                    <a:pt x="14478" y="57911"/>
                  </a:lnTo>
                  <a:lnTo>
                    <a:pt x="28956" y="57908"/>
                  </a:lnTo>
                  <a:lnTo>
                    <a:pt x="28956" y="43433"/>
                  </a:lnTo>
                  <a:close/>
                </a:path>
                <a:path w="1576070" h="1776095">
                  <a:moveTo>
                    <a:pt x="28956" y="57908"/>
                  </a:moveTo>
                  <a:lnTo>
                    <a:pt x="14478" y="57911"/>
                  </a:lnTo>
                  <a:lnTo>
                    <a:pt x="28956" y="57911"/>
                  </a:lnTo>
                  <a:close/>
                </a:path>
                <a:path w="1576070" h="1776095">
                  <a:moveTo>
                    <a:pt x="1489011" y="43433"/>
                  </a:moveTo>
                  <a:lnTo>
                    <a:pt x="28956" y="43433"/>
                  </a:lnTo>
                  <a:lnTo>
                    <a:pt x="28956" y="57908"/>
                  </a:lnTo>
                  <a:lnTo>
                    <a:pt x="1489403" y="57534"/>
                  </a:lnTo>
                  <a:lnTo>
                    <a:pt x="1489011" y="43433"/>
                  </a:lnTo>
                  <a:close/>
                </a:path>
                <a:path w="1576070" h="1776095">
                  <a:moveTo>
                    <a:pt x="1503426" y="28575"/>
                  </a:moveTo>
                  <a:lnTo>
                    <a:pt x="1488598" y="28578"/>
                  </a:lnTo>
                  <a:lnTo>
                    <a:pt x="1489403" y="57534"/>
                  </a:lnTo>
                  <a:lnTo>
                    <a:pt x="1503426" y="57530"/>
                  </a:lnTo>
                  <a:lnTo>
                    <a:pt x="1503426" y="28575"/>
                  </a:lnTo>
                  <a:close/>
                </a:path>
                <a:path w="1576070" h="1776095">
                  <a:moveTo>
                    <a:pt x="1487805" y="0"/>
                  </a:moveTo>
                  <a:lnTo>
                    <a:pt x="1488598" y="28578"/>
                  </a:lnTo>
                  <a:lnTo>
                    <a:pt x="1549112" y="28575"/>
                  </a:lnTo>
                  <a:lnTo>
                    <a:pt x="1487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3577" y="1545971"/>
              <a:ext cx="653923" cy="785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937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417" y="768807"/>
            <a:ext cx="1111567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coalesce</a:t>
            </a:r>
            <a:r>
              <a:rPr sz="1800" spc="-5" dirty="0">
                <a:latin typeface="Calibri"/>
                <a:cs typeface="Calibri"/>
              </a:rPr>
              <a:t>(numPartitions,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shuffle=False):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`numPartitions` partitions.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Optimized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5" dirty="0">
                <a:latin typeface="Calibri"/>
                <a:cs typeface="Calibri"/>
              </a:rPr>
              <a:t> of </a:t>
            </a:r>
            <a:r>
              <a:rPr sz="1800" spc="-10" dirty="0">
                <a:latin typeface="Calibri"/>
                <a:cs typeface="Calibri"/>
              </a:rPr>
              <a:t>repartition().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shuffling.</a:t>
            </a:r>
            <a:endParaRPr sz="1800">
              <a:latin typeface="Calibri"/>
              <a:cs typeface="Calibri"/>
            </a:endParaRPr>
          </a:p>
          <a:p>
            <a:pPr marL="299085" marR="4559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narrow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dependency,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e.g.</a:t>
            </a:r>
            <a:r>
              <a:rPr sz="1800" spc="-5" dirty="0">
                <a:latin typeface="Calibri"/>
                <a:cs typeface="Calibri"/>
              </a:rPr>
              <a:t> if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shuffle,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claim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larger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partitions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requested,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Coalesce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decreasing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shuffle=True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behaves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repartition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6864350">
              <a:lnSpc>
                <a:spcPct val="100000"/>
              </a:lnSpc>
            </a:pPr>
            <a:r>
              <a:rPr sz="1800" b="1" i="1" spc="-5" dirty="0">
                <a:latin typeface="Calibri"/>
                <a:cs typeface="Calibri"/>
              </a:rPr>
              <a:t>#Reduce </a:t>
            </a:r>
            <a:r>
              <a:rPr sz="1800" b="1" i="1" dirty="0">
                <a:latin typeface="Calibri"/>
                <a:cs typeface="Calibri"/>
              </a:rPr>
              <a:t>number </a:t>
            </a:r>
            <a:r>
              <a:rPr sz="1800" b="1" i="1" spc="-5" dirty="0">
                <a:latin typeface="Calibri"/>
                <a:cs typeface="Calibri"/>
              </a:rPr>
              <a:t>of </a:t>
            </a:r>
            <a:r>
              <a:rPr sz="1800" b="1" i="1" dirty="0">
                <a:latin typeface="Calibri"/>
                <a:cs typeface="Calibri"/>
              </a:rPr>
              <a:t>partitions </a:t>
            </a:r>
            <a:r>
              <a:rPr sz="1800" b="1" i="1" spc="-5" dirty="0">
                <a:latin typeface="Calibri"/>
                <a:cs typeface="Calibri"/>
              </a:rPr>
              <a:t>using coalesce </a:t>
            </a:r>
            <a:r>
              <a:rPr sz="1800" b="1" i="1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rdd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sc.textFile('practice/retail_db/orders')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rdd.getNumPartitions() </a:t>
            </a:r>
            <a:r>
              <a:rPr sz="1800" spc="-5" dirty="0">
                <a:latin typeface="Calibri"/>
                <a:cs typeface="Calibri"/>
              </a:rPr>
              <a:t> rdd.coalesce(1).getNumPartitions()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15" dirty="0">
                <a:latin typeface="Calibri"/>
                <a:cs typeface="Calibri"/>
              </a:rPr>
              <a:t>#Try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increase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number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dirty="0">
                <a:latin typeface="Calibri"/>
                <a:cs typeface="Calibri"/>
              </a:rPr>
              <a:t> partitions </a:t>
            </a:r>
            <a:r>
              <a:rPr sz="1800" b="1" i="1" spc="-5" dirty="0">
                <a:latin typeface="Calibri"/>
                <a:cs typeface="Calibri"/>
              </a:rPr>
              <a:t>using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coalesce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rdd.coalesce(5).getNumPartitions()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15" dirty="0">
                <a:latin typeface="Calibri"/>
                <a:cs typeface="Calibri"/>
              </a:rPr>
              <a:t>#Try</a:t>
            </a:r>
            <a:r>
              <a:rPr sz="1800" b="1" i="1" dirty="0">
                <a:latin typeface="Calibri"/>
                <a:cs typeface="Calibri"/>
              </a:rPr>
              <a:t> increase number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of</a:t>
            </a:r>
            <a:r>
              <a:rPr sz="1800" b="1" i="1" dirty="0">
                <a:latin typeface="Calibri"/>
                <a:cs typeface="Calibri"/>
              </a:rPr>
              <a:t> partitions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using</a:t>
            </a:r>
            <a:r>
              <a:rPr sz="1800" b="1" i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coalesce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 </a:t>
            </a:r>
            <a:r>
              <a:rPr sz="1800" b="1" i="1" spc="-5" dirty="0">
                <a:latin typeface="Calibri"/>
                <a:cs typeface="Calibri"/>
              </a:rPr>
              <a:t>shuffle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param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rdd.coalesce(5).getNumPartitions()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6021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5" dirty="0">
                <a:latin typeface="Calibri Light"/>
                <a:cs typeface="Calibri Light"/>
              </a:rPr>
              <a:t>Co</a:t>
            </a:r>
            <a:r>
              <a:rPr sz="3500" b="0" spc="-15" dirty="0">
                <a:latin typeface="Calibri Light"/>
                <a:cs typeface="Calibri Light"/>
              </a:rPr>
              <a:t>a</a:t>
            </a:r>
            <a:r>
              <a:rPr sz="3500" b="0" dirty="0">
                <a:latin typeface="Calibri Light"/>
                <a:cs typeface="Calibri Light"/>
              </a:rPr>
              <a:t>les</a:t>
            </a:r>
            <a:r>
              <a:rPr sz="3500" b="0" spc="-10" dirty="0">
                <a:latin typeface="Calibri Light"/>
                <a:cs typeface="Calibri Light"/>
              </a:rPr>
              <a:t>c</a:t>
            </a:r>
            <a:r>
              <a:rPr sz="3500" b="0" dirty="0">
                <a:latin typeface="Calibri Light"/>
                <a:cs typeface="Calibri Light"/>
              </a:rPr>
              <a:t>e</a:t>
            </a:r>
            <a:endParaRPr sz="35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02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54813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40" dirty="0">
                <a:latin typeface="Calibri Light"/>
                <a:cs typeface="Calibri Light"/>
              </a:rPr>
              <a:t>c</a:t>
            </a:r>
            <a:r>
              <a:rPr sz="3500" b="0" spc="-5" dirty="0">
                <a:latin typeface="Calibri Light"/>
                <a:cs typeface="Calibri Light"/>
              </a:rPr>
              <a:t>oa</a:t>
            </a:r>
            <a:r>
              <a:rPr sz="3500" b="0" spc="-20" dirty="0">
                <a:latin typeface="Calibri Light"/>
                <a:cs typeface="Calibri Light"/>
              </a:rPr>
              <a:t>l</a:t>
            </a:r>
            <a:r>
              <a:rPr sz="3500" b="0" spc="-5" dirty="0">
                <a:latin typeface="Calibri Light"/>
                <a:cs typeface="Calibri Light"/>
              </a:rPr>
              <a:t>esce</a:t>
            </a:r>
            <a:endParaRPr sz="35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6672" y="1929383"/>
            <a:ext cx="1603375" cy="3917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81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767" y="3668267"/>
            <a:ext cx="1591310" cy="379730"/>
          </a:xfrm>
          <a:prstGeom prst="rect">
            <a:avLst/>
          </a:prstGeom>
          <a:solidFill>
            <a:srgbClr val="538235"/>
          </a:solidFill>
          <a:ln w="1219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4(3)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75561" y="3126994"/>
            <a:ext cx="1602740" cy="392430"/>
            <a:chOff x="1575561" y="3126994"/>
            <a:chExt cx="1602740" cy="392430"/>
          </a:xfrm>
        </p:grpSpPr>
        <p:sp>
          <p:nvSpPr>
            <p:cNvPr id="7" name="object 7"/>
            <p:cNvSpPr/>
            <p:nvPr/>
          </p:nvSpPr>
          <p:spPr>
            <a:xfrm>
              <a:off x="1581911" y="3133344"/>
              <a:ext cx="1590040" cy="379730"/>
            </a:xfrm>
            <a:custGeom>
              <a:avLst/>
              <a:gdLst/>
              <a:ahLst/>
              <a:cxnLst/>
              <a:rect l="l" t="t" r="r" b="b"/>
              <a:pathLst>
                <a:path w="1590039" h="379729">
                  <a:moveTo>
                    <a:pt x="1589532" y="0"/>
                  </a:moveTo>
                  <a:lnTo>
                    <a:pt x="0" y="0"/>
                  </a:lnTo>
                  <a:lnTo>
                    <a:pt x="0" y="379475"/>
                  </a:lnTo>
                  <a:lnTo>
                    <a:pt x="1589532" y="379475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1911" y="3133344"/>
              <a:ext cx="1590040" cy="379730"/>
            </a:xfrm>
            <a:custGeom>
              <a:avLst/>
              <a:gdLst/>
              <a:ahLst/>
              <a:cxnLst/>
              <a:rect l="l" t="t" r="r" b="b"/>
              <a:pathLst>
                <a:path w="1590039" h="379729">
                  <a:moveTo>
                    <a:pt x="0" y="379475"/>
                  </a:moveTo>
                  <a:lnTo>
                    <a:pt x="1589532" y="379475"/>
                  </a:lnTo>
                  <a:lnTo>
                    <a:pt x="1589532" y="0"/>
                  </a:lnTo>
                  <a:lnTo>
                    <a:pt x="0" y="0"/>
                  </a:lnTo>
                  <a:lnTo>
                    <a:pt x="0" y="37947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75816" y="3127248"/>
            <a:ext cx="1602105" cy="3917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3(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2767" y="2491739"/>
            <a:ext cx="1591310" cy="379730"/>
          </a:xfrm>
          <a:prstGeom prst="rect">
            <a:avLst/>
          </a:prstGeom>
          <a:solidFill>
            <a:srgbClr val="538235"/>
          </a:solidFill>
          <a:ln w="12191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300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5535" y="1916938"/>
            <a:ext cx="3315335" cy="775335"/>
            <a:chOff x="3145535" y="1916938"/>
            <a:chExt cx="3315335" cy="775335"/>
          </a:xfrm>
        </p:grpSpPr>
        <p:sp>
          <p:nvSpPr>
            <p:cNvPr id="12" name="object 12"/>
            <p:cNvSpPr/>
            <p:nvPr/>
          </p:nvSpPr>
          <p:spPr>
            <a:xfrm>
              <a:off x="3163442" y="2451481"/>
              <a:ext cx="1702435" cy="240665"/>
            </a:xfrm>
            <a:custGeom>
              <a:avLst/>
              <a:gdLst/>
              <a:ahLst/>
              <a:cxnLst/>
              <a:rect l="l" t="t" r="r" b="b"/>
              <a:pathLst>
                <a:path w="1702435" h="240664">
                  <a:moveTo>
                    <a:pt x="1625370" y="27920"/>
                  </a:moveTo>
                  <a:lnTo>
                    <a:pt x="0" y="220853"/>
                  </a:lnTo>
                  <a:lnTo>
                    <a:pt x="2286" y="240538"/>
                  </a:lnTo>
                  <a:lnTo>
                    <a:pt x="1627714" y="47598"/>
                  </a:lnTo>
                  <a:lnTo>
                    <a:pt x="1625370" y="27920"/>
                  </a:lnTo>
                  <a:close/>
                </a:path>
                <a:path w="1702435" h="240664">
                  <a:moveTo>
                    <a:pt x="1695589" y="26416"/>
                  </a:moveTo>
                  <a:lnTo>
                    <a:pt x="1638045" y="26416"/>
                  </a:lnTo>
                  <a:lnTo>
                    <a:pt x="1640332" y="46101"/>
                  </a:lnTo>
                  <a:lnTo>
                    <a:pt x="1627714" y="47598"/>
                  </a:lnTo>
                  <a:lnTo>
                    <a:pt x="1631060" y="75692"/>
                  </a:lnTo>
                  <a:lnTo>
                    <a:pt x="1702308" y="28829"/>
                  </a:lnTo>
                  <a:lnTo>
                    <a:pt x="1695589" y="26416"/>
                  </a:lnTo>
                  <a:close/>
                </a:path>
                <a:path w="1702435" h="240664">
                  <a:moveTo>
                    <a:pt x="1638045" y="26416"/>
                  </a:moveTo>
                  <a:lnTo>
                    <a:pt x="1625370" y="27920"/>
                  </a:lnTo>
                  <a:lnTo>
                    <a:pt x="1627714" y="47598"/>
                  </a:lnTo>
                  <a:lnTo>
                    <a:pt x="1640332" y="46101"/>
                  </a:lnTo>
                  <a:lnTo>
                    <a:pt x="1638045" y="26416"/>
                  </a:lnTo>
                  <a:close/>
                </a:path>
                <a:path w="1702435" h="240664">
                  <a:moveTo>
                    <a:pt x="1622044" y="0"/>
                  </a:moveTo>
                  <a:lnTo>
                    <a:pt x="1625370" y="27920"/>
                  </a:lnTo>
                  <a:lnTo>
                    <a:pt x="1638045" y="26416"/>
                  </a:lnTo>
                  <a:lnTo>
                    <a:pt x="1695589" y="26416"/>
                  </a:lnTo>
                  <a:lnTo>
                    <a:pt x="1622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4585" y="2100834"/>
              <a:ext cx="1701164" cy="24765"/>
            </a:xfrm>
            <a:custGeom>
              <a:avLst/>
              <a:gdLst/>
              <a:ahLst/>
              <a:cxnLst/>
              <a:rect l="l" t="t" r="r" b="b"/>
              <a:pathLst>
                <a:path w="1701164" h="24764">
                  <a:moveTo>
                    <a:pt x="0" y="24764"/>
                  </a:moveTo>
                  <a:lnTo>
                    <a:pt x="1701164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4607" y="1923288"/>
              <a:ext cx="1590040" cy="379730"/>
            </a:xfrm>
            <a:custGeom>
              <a:avLst/>
              <a:gdLst/>
              <a:ahLst/>
              <a:cxnLst/>
              <a:rect l="l" t="t" r="r" b="b"/>
              <a:pathLst>
                <a:path w="1590039" h="379730">
                  <a:moveTo>
                    <a:pt x="0" y="379475"/>
                  </a:moveTo>
                  <a:lnTo>
                    <a:pt x="1589532" y="379475"/>
                  </a:lnTo>
                  <a:lnTo>
                    <a:pt x="1589532" y="0"/>
                  </a:lnTo>
                  <a:lnTo>
                    <a:pt x="0" y="0"/>
                  </a:lnTo>
                  <a:lnTo>
                    <a:pt x="0" y="37947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136392" y="3165094"/>
            <a:ext cx="3324225" cy="704850"/>
            <a:chOff x="3136392" y="3165094"/>
            <a:chExt cx="3324225" cy="704850"/>
          </a:xfrm>
        </p:grpSpPr>
        <p:sp>
          <p:nvSpPr>
            <p:cNvPr id="16" name="object 16"/>
            <p:cNvSpPr/>
            <p:nvPr/>
          </p:nvSpPr>
          <p:spPr>
            <a:xfrm>
              <a:off x="3155442" y="3361182"/>
              <a:ext cx="1701164" cy="24765"/>
            </a:xfrm>
            <a:custGeom>
              <a:avLst/>
              <a:gdLst/>
              <a:ahLst/>
              <a:cxnLst/>
              <a:rect l="l" t="t" r="r" b="b"/>
              <a:pathLst>
                <a:path w="1701164" h="24764">
                  <a:moveTo>
                    <a:pt x="0" y="24764"/>
                  </a:moveTo>
                  <a:lnTo>
                    <a:pt x="1701165" y="0"/>
                  </a:lnTo>
                </a:path>
              </a:pathLst>
            </a:custGeom>
            <a:ln w="38099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4608" y="3171444"/>
              <a:ext cx="1590040" cy="378460"/>
            </a:xfrm>
            <a:custGeom>
              <a:avLst/>
              <a:gdLst/>
              <a:ahLst/>
              <a:cxnLst/>
              <a:rect l="l" t="t" r="r" b="b"/>
              <a:pathLst>
                <a:path w="1590039" h="378460">
                  <a:moveTo>
                    <a:pt x="0" y="377951"/>
                  </a:moveTo>
                  <a:lnTo>
                    <a:pt x="1589532" y="377951"/>
                  </a:lnTo>
                  <a:lnTo>
                    <a:pt x="158953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3824" y="3696335"/>
              <a:ext cx="1702435" cy="173355"/>
            </a:xfrm>
            <a:custGeom>
              <a:avLst/>
              <a:gdLst/>
              <a:ahLst/>
              <a:cxnLst/>
              <a:rect l="l" t="t" r="r" b="b"/>
              <a:pathLst>
                <a:path w="1702435" h="173354">
                  <a:moveTo>
                    <a:pt x="1625098" y="28157"/>
                  </a:moveTo>
                  <a:lnTo>
                    <a:pt x="0" y="153542"/>
                  </a:lnTo>
                  <a:lnTo>
                    <a:pt x="1524" y="173354"/>
                  </a:lnTo>
                  <a:lnTo>
                    <a:pt x="1626613" y="47844"/>
                  </a:lnTo>
                  <a:lnTo>
                    <a:pt x="1625098" y="28157"/>
                  </a:lnTo>
                  <a:close/>
                </a:path>
                <a:path w="1702435" h="173354">
                  <a:moveTo>
                    <a:pt x="1689750" y="27177"/>
                  </a:moveTo>
                  <a:lnTo>
                    <a:pt x="1637791" y="27177"/>
                  </a:lnTo>
                  <a:lnTo>
                    <a:pt x="1639315" y="46862"/>
                  </a:lnTo>
                  <a:lnTo>
                    <a:pt x="1626613" y="47844"/>
                  </a:lnTo>
                  <a:lnTo>
                    <a:pt x="1628775" y="75945"/>
                  </a:lnTo>
                  <a:lnTo>
                    <a:pt x="1701927" y="32131"/>
                  </a:lnTo>
                  <a:lnTo>
                    <a:pt x="1689750" y="27177"/>
                  </a:lnTo>
                  <a:close/>
                </a:path>
                <a:path w="1702435" h="173354">
                  <a:moveTo>
                    <a:pt x="1637791" y="27177"/>
                  </a:moveTo>
                  <a:lnTo>
                    <a:pt x="1625098" y="28157"/>
                  </a:lnTo>
                  <a:lnTo>
                    <a:pt x="1626613" y="47844"/>
                  </a:lnTo>
                  <a:lnTo>
                    <a:pt x="1639315" y="46862"/>
                  </a:lnTo>
                  <a:lnTo>
                    <a:pt x="1637791" y="27177"/>
                  </a:lnTo>
                  <a:close/>
                </a:path>
                <a:path w="1702435" h="173354">
                  <a:moveTo>
                    <a:pt x="1622933" y="0"/>
                  </a:moveTo>
                  <a:lnTo>
                    <a:pt x="1625098" y="28157"/>
                  </a:lnTo>
                  <a:lnTo>
                    <a:pt x="1637791" y="27177"/>
                  </a:lnTo>
                  <a:lnTo>
                    <a:pt x="1689750" y="27177"/>
                  </a:lnTo>
                  <a:lnTo>
                    <a:pt x="16229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48558" y="1268044"/>
            <a:ext cx="1771014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coalesce(2)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No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coalesce.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0703" y="1923288"/>
            <a:ext cx="1577340" cy="3613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400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58511" y="2284476"/>
            <a:ext cx="1602105" cy="390525"/>
            <a:chOff x="4858511" y="2284476"/>
            <a:chExt cx="1602105" cy="390525"/>
          </a:xfrm>
        </p:grpSpPr>
        <p:sp>
          <p:nvSpPr>
            <p:cNvPr id="22" name="object 22"/>
            <p:cNvSpPr/>
            <p:nvPr/>
          </p:nvSpPr>
          <p:spPr>
            <a:xfrm>
              <a:off x="4864607" y="2290572"/>
              <a:ext cx="1590040" cy="378460"/>
            </a:xfrm>
            <a:custGeom>
              <a:avLst/>
              <a:gdLst/>
              <a:ahLst/>
              <a:cxnLst/>
              <a:rect l="l" t="t" r="r" b="b"/>
              <a:pathLst>
                <a:path w="1590039" h="378460">
                  <a:moveTo>
                    <a:pt x="1589532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1589532" y="377951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4607" y="2290572"/>
              <a:ext cx="1590040" cy="378460"/>
            </a:xfrm>
            <a:custGeom>
              <a:avLst/>
              <a:gdLst/>
              <a:ahLst/>
              <a:cxnLst/>
              <a:rect l="l" t="t" r="r" b="b"/>
              <a:pathLst>
                <a:path w="1590039" h="378460">
                  <a:moveTo>
                    <a:pt x="0" y="377951"/>
                  </a:moveTo>
                  <a:lnTo>
                    <a:pt x="1589532" y="377951"/>
                  </a:lnTo>
                  <a:lnTo>
                    <a:pt x="1589532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70703" y="3171444"/>
            <a:ext cx="1577340" cy="3600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58511" y="3531108"/>
            <a:ext cx="1602105" cy="391795"/>
            <a:chOff x="4858511" y="3531108"/>
            <a:chExt cx="1602105" cy="391795"/>
          </a:xfrm>
        </p:grpSpPr>
        <p:sp>
          <p:nvSpPr>
            <p:cNvPr id="26" name="object 26"/>
            <p:cNvSpPr/>
            <p:nvPr/>
          </p:nvSpPr>
          <p:spPr>
            <a:xfrm>
              <a:off x="4864607" y="3537204"/>
              <a:ext cx="1590040" cy="379730"/>
            </a:xfrm>
            <a:custGeom>
              <a:avLst/>
              <a:gdLst/>
              <a:ahLst/>
              <a:cxnLst/>
              <a:rect l="l" t="t" r="r" b="b"/>
              <a:pathLst>
                <a:path w="1590039" h="379729">
                  <a:moveTo>
                    <a:pt x="1589532" y="0"/>
                  </a:moveTo>
                  <a:lnTo>
                    <a:pt x="0" y="0"/>
                  </a:lnTo>
                  <a:lnTo>
                    <a:pt x="0" y="379476"/>
                  </a:lnTo>
                  <a:lnTo>
                    <a:pt x="1589532" y="379476"/>
                  </a:lnTo>
                  <a:lnTo>
                    <a:pt x="158953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64607" y="3537204"/>
              <a:ext cx="1590040" cy="379730"/>
            </a:xfrm>
            <a:custGeom>
              <a:avLst/>
              <a:gdLst/>
              <a:ahLst/>
              <a:cxnLst/>
              <a:rect l="l" t="t" r="r" b="b"/>
              <a:pathLst>
                <a:path w="1590039" h="379729">
                  <a:moveTo>
                    <a:pt x="0" y="379476"/>
                  </a:moveTo>
                  <a:lnTo>
                    <a:pt x="1589532" y="379476"/>
                  </a:lnTo>
                  <a:lnTo>
                    <a:pt x="1589532" y="0"/>
                  </a:lnTo>
                  <a:lnTo>
                    <a:pt x="0" y="0"/>
                  </a:lnTo>
                  <a:lnTo>
                    <a:pt x="0" y="3794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35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438" y="983353"/>
            <a:ext cx="5792470" cy="3474085"/>
            <a:chOff x="195438" y="983353"/>
            <a:chExt cx="5792470" cy="347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438" y="983353"/>
              <a:ext cx="5791864" cy="34737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7555" y="1045464"/>
              <a:ext cx="5672455" cy="3354704"/>
            </a:xfrm>
            <a:custGeom>
              <a:avLst/>
              <a:gdLst/>
              <a:ahLst/>
              <a:cxnLst/>
              <a:rect l="l" t="t" r="r" b="b"/>
              <a:pathLst>
                <a:path w="5672455" h="3354704">
                  <a:moveTo>
                    <a:pt x="0" y="3354324"/>
                  </a:moveTo>
                  <a:lnTo>
                    <a:pt x="5672328" y="3354324"/>
                  </a:lnTo>
                  <a:lnTo>
                    <a:pt x="5672328" y="0"/>
                  </a:lnTo>
                  <a:lnTo>
                    <a:pt x="0" y="0"/>
                  </a:lnTo>
                  <a:lnTo>
                    <a:pt x="0" y="3354324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40426" y="2469007"/>
            <a:ext cx="4095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45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91" y="1065021"/>
            <a:ext cx="5516245" cy="303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Calibri"/>
                <a:cs typeface="Calibri"/>
              </a:rPr>
              <a:t>Repartition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Repartitions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full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shuffle.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spc="-15" dirty="0">
                <a:latin typeface="Calibri"/>
                <a:cs typeface="Calibri"/>
              </a:rPr>
              <a:t>Preferable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partitions.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Repartition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creates</a:t>
            </a:r>
            <a:r>
              <a:rPr sz="1500" spc="-5" dirty="0">
                <a:latin typeface="Calibri"/>
                <a:cs typeface="Calibri"/>
              </a:rPr>
              <a:t> new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does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full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shuffle.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Repartition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" dirty="0">
                <a:latin typeface="Calibri"/>
                <a:cs typeface="Calibri"/>
              </a:rPr>
              <a:t> roughly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equal </a:t>
            </a:r>
            <a:r>
              <a:rPr sz="1500" spc="-10" dirty="0">
                <a:latin typeface="Calibri"/>
                <a:cs typeface="Calibri"/>
              </a:rPr>
              <a:t>sized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partitions.</a:t>
            </a:r>
            <a:endParaRPr sz="150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Coalesce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may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run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faster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than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repartition,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but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unequal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generally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slower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than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equal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sized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partitions.</a:t>
            </a:r>
            <a:endParaRPr sz="15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It's</a:t>
            </a:r>
            <a:r>
              <a:rPr sz="1500" dirty="0">
                <a:latin typeface="Calibri"/>
                <a:cs typeface="Calibri"/>
              </a:rPr>
              <a:t> critical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repartition</a:t>
            </a:r>
            <a:r>
              <a:rPr sz="1500" dirty="0">
                <a:latin typeface="Calibri"/>
                <a:cs typeface="Calibri"/>
              </a:rPr>
              <a:t> 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coalesce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after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joining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 </a:t>
            </a:r>
            <a:r>
              <a:rPr sz="1500" spc="-5" dirty="0">
                <a:latin typeface="Calibri"/>
                <a:cs typeface="Calibri"/>
              </a:rPr>
              <a:t> filtering</a:t>
            </a:r>
            <a:r>
              <a:rPr sz="1500" dirty="0">
                <a:latin typeface="Calibri"/>
                <a:cs typeface="Calibri"/>
              </a:rPr>
              <a:t> queries.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5" dirty="0">
                <a:latin typeface="Calibri"/>
                <a:cs typeface="Calibri"/>
              </a:rPr>
              <a:t> becomes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smaller,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consider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coalesce </a:t>
            </a:r>
            <a:r>
              <a:rPr sz="1500" spc="-10" dirty="0">
                <a:latin typeface="Calibri"/>
                <a:cs typeface="Calibri"/>
              </a:rPr>
              <a:t>to merge </a:t>
            </a:r>
            <a:r>
              <a:rPr sz="1500" spc="-5" dirty="0">
                <a:latin typeface="Calibri"/>
                <a:cs typeface="Calibri"/>
              </a:rPr>
              <a:t>partitions and </a:t>
            </a:r>
            <a:r>
              <a:rPr sz="1500" spc="-15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becomes </a:t>
            </a:r>
            <a:r>
              <a:rPr sz="1500" spc="-10" dirty="0">
                <a:latin typeface="Calibri"/>
                <a:cs typeface="Calibri"/>
              </a:rPr>
              <a:t>larger</a:t>
            </a:r>
            <a:r>
              <a:rPr sz="1500" spc="-5" dirty="0">
                <a:latin typeface="Calibri"/>
                <a:cs typeface="Calibri"/>
              </a:rPr>
              <a:t> consider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repartition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partitions.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58255" y="973836"/>
            <a:ext cx="6150610" cy="3493135"/>
            <a:chOff x="5858255" y="973836"/>
            <a:chExt cx="6150610" cy="34931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973836"/>
              <a:ext cx="6150609" cy="34927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29883" y="1045464"/>
              <a:ext cx="6012180" cy="3354704"/>
            </a:xfrm>
            <a:custGeom>
              <a:avLst/>
              <a:gdLst/>
              <a:ahLst/>
              <a:cxnLst/>
              <a:rect l="l" t="t" r="r" b="b"/>
              <a:pathLst>
                <a:path w="6012180" h="3354704">
                  <a:moveTo>
                    <a:pt x="0" y="3354324"/>
                  </a:moveTo>
                  <a:lnTo>
                    <a:pt x="6012179" y="3354324"/>
                  </a:lnTo>
                  <a:lnTo>
                    <a:pt x="6012179" y="0"/>
                  </a:lnTo>
                  <a:lnTo>
                    <a:pt x="0" y="0"/>
                  </a:lnTo>
                  <a:lnTo>
                    <a:pt x="0" y="3354324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09513" y="1065021"/>
            <a:ext cx="8096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Calibri"/>
                <a:cs typeface="Calibri"/>
              </a:rPr>
              <a:t>Coalesce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9513" y="1554226"/>
            <a:ext cx="585533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Coalesce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avoids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shuffle.</a:t>
            </a:r>
            <a:endParaRPr sz="15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spc="-15" dirty="0">
                <a:latin typeface="Calibri"/>
                <a:cs typeface="Calibri"/>
              </a:rPr>
              <a:t>Preferable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decrease</a:t>
            </a:r>
            <a:r>
              <a:rPr sz="1500" dirty="0">
                <a:latin typeface="Calibri"/>
                <a:cs typeface="Calibri"/>
              </a:rPr>
              <a:t> number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partitions.</a:t>
            </a:r>
            <a:endParaRPr sz="15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Coalesce uses existing partitions </a:t>
            </a:r>
            <a:r>
              <a:rPr sz="1500" spc="-1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minimize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amount </a:t>
            </a:r>
            <a:r>
              <a:rPr sz="1500" spc="-10" dirty="0">
                <a:latin typeface="Calibri"/>
                <a:cs typeface="Calibri"/>
              </a:rPr>
              <a:t>of data that's </a:t>
            </a:r>
            <a:r>
              <a:rPr sz="1500" spc="-5" dirty="0">
                <a:latin typeface="Calibri"/>
                <a:cs typeface="Calibri"/>
              </a:rPr>
              <a:t> shuffled.</a:t>
            </a:r>
            <a:endParaRPr sz="15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Coalesce results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different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data.</a:t>
            </a:r>
            <a:endParaRPr sz="15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Coalesce </a:t>
            </a:r>
            <a:r>
              <a:rPr sz="1500" spc="-15" dirty="0">
                <a:latin typeface="Calibri"/>
                <a:cs typeface="Calibri"/>
              </a:rPr>
              <a:t>may </a:t>
            </a:r>
            <a:r>
              <a:rPr sz="1500" dirty="0">
                <a:latin typeface="Calibri"/>
                <a:cs typeface="Calibri"/>
              </a:rPr>
              <a:t>run </a:t>
            </a:r>
            <a:r>
              <a:rPr sz="1500" spc="-15" dirty="0">
                <a:latin typeface="Calibri"/>
                <a:cs typeface="Calibri"/>
              </a:rPr>
              <a:t>faster </a:t>
            </a:r>
            <a:r>
              <a:rPr sz="1500" spc="-5" dirty="0">
                <a:latin typeface="Calibri"/>
                <a:cs typeface="Calibri"/>
              </a:rPr>
              <a:t>than repartition, but unequal </a:t>
            </a:r>
            <a:r>
              <a:rPr sz="1500" spc="-10" dirty="0">
                <a:latin typeface="Calibri"/>
                <a:cs typeface="Calibri"/>
              </a:rPr>
              <a:t>sized </a:t>
            </a:r>
            <a:r>
              <a:rPr sz="1500" spc="-5" dirty="0">
                <a:latin typeface="Calibri"/>
                <a:cs typeface="Calibri"/>
              </a:rPr>
              <a:t>partitions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generally </a:t>
            </a:r>
            <a:r>
              <a:rPr sz="1500" spc="-5" dirty="0">
                <a:latin typeface="Calibri"/>
                <a:cs typeface="Calibri"/>
              </a:rPr>
              <a:t>slower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than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equal </a:t>
            </a:r>
            <a:r>
              <a:rPr sz="1500" spc="-10" dirty="0">
                <a:latin typeface="Calibri"/>
                <a:cs typeface="Calibri"/>
              </a:rPr>
              <a:t>sized</a:t>
            </a:r>
            <a:r>
              <a:rPr sz="1500" dirty="0">
                <a:latin typeface="Calibri"/>
                <a:cs typeface="Calibri"/>
              </a:rPr>
              <a:t> partitions.</a:t>
            </a:r>
            <a:endParaRPr sz="15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It's critical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repartition </a:t>
            </a:r>
            <a:r>
              <a:rPr sz="1500" spc="-10" dirty="0">
                <a:latin typeface="Calibri"/>
                <a:cs typeface="Calibri"/>
              </a:rPr>
              <a:t>or </a:t>
            </a:r>
            <a:r>
              <a:rPr sz="1500" spc="-5" dirty="0">
                <a:latin typeface="Calibri"/>
                <a:cs typeface="Calibri"/>
              </a:rPr>
              <a:t>coalesce </a:t>
            </a:r>
            <a:r>
              <a:rPr sz="1500" spc="-10" dirty="0">
                <a:latin typeface="Calibri"/>
                <a:cs typeface="Calibri"/>
              </a:rPr>
              <a:t>after </a:t>
            </a:r>
            <a:r>
              <a:rPr sz="1500" dirty="0">
                <a:latin typeface="Calibri"/>
                <a:cs typeface="Calibri"/>
              </a:rPr>
              <a:t>running </a:t>
            </a:r>
            <a:r>
              <a:rPr sz="1500" spc="-5" dirty="0">
                <a:latin typeface="Calibri"/>
                <a:cs typeface="Calibri"/>
              </a:rPr>
              <a:t>joining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spc="-5" dirty="0">
                <a:latin typeface="Calibri"/>
                <a:cs typeface="Calibri"/>
              </a:rPr>
              <a:t>filtering </a:t>
            </a:r>
            <a:r>
              <a:rPr sz="1500" dirty="0">
                <a:latin typeface="Calibri"/>
                <a:cs typeface="Calibri"/>
              </a:rPr>
              <a:t> queries. If the </a:t>
            </a:r>
            <a:r>
              <a:rPr sz="1500" spc="-15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becomes </a:t>
            </a:r>
            <a:r>
              <a:rPr sz="1500" spc="-20" dirty="0">
                <a:latin typeface="Calibri"/>
                <a:cs typeface="Calibri"/>
              </a:rPr>
              <a:t>smaller, </a:t>
            </a:r>
            <a:r>
              <a:rPr sz="1500" dirty="0">
                <a:latin typeface="Calibri"/>
                <a:cs typeface="Calibri"/>
              </a:rPr>
              <a:t>consider </a:t>
            </a:r>
            <a:r>
              <a:rPr sz="1500" spc="-5" dirty="0">
                <a:latin typeface="Calibri"/>
                <a:cs typeface="Calibri"/>
              </a:rPr>
              <a:t>using coalesce </a:t>
            </a:r>
            <a:r>
              <a:rPr sz="1500" spc="-10" dirty="0">
                <a:latin typeface="Calibri"/>
                <a:cs typeface="Calibri"/>
              </a:rPr>
              <a:t>to merge </a:t>
            </a:r>
            <a:r>
              <a:rPr sz="1500" spc="-5" dirty="0">
                <a:latin typeface="Calibri"/>
                <a:cs typeface="Calibri"/>
              </a:rPr>
              <a:t> partitions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data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becomes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larger</a:t>
            </a:r>
            <a:r>
              <a:rPr sz="1500" spc="-5" dirty="0">
                <a:latin typeface="Calibri"/>
                <a:cs typeface="Calibri"/>
              </a:rPr>
              <a:t> consider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repartition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 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partitions.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15861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0" spc="-10" dirty="0">
                <a:latin typeface="Calibri Light"/>
                <a:cs typeface="Calibri Light"/>
              </a:rPr>
              <a:t>Repartition</a:t>
            </a:r>
            <a:r>
              <a:rPr sz="3500" b="0" spc="-5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vs</a:t>
            </a:r>
            <a:r>
              <a:rPr sz="3500" b="0" spc="-40" dirty="0">
                <a:latin typeface="Calibri Light"/>
                <a:cs typeface="Calibri Light"/>
              </a:rPr>
              <a:t> </a:t>
            </a:r>
            <a:r>
              <a:rPr sz="3500" b="0" spc="-5" dirty="0">
                <a:latin typeface="Calibri Light"/>
                <a:cs typeface="Calibri Light"/>
              </a:rPr>
              <a:t>Coalesce</a:t>
            </a:r>
            <a:endParaRPr sz="35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13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488" y="223773"/>
            <a:ext cx="625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https://spark.apache.org/docs/latest/rdd-programming-guide.html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6364" y="710183"/>
          <a:ext cx="8438512" cy="2455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840"/>
                <a:gridCol w="461009"/>
                <a:gridCol w="395605"/>
                <a:gridCol w="1260474"/>
                <a:gridCol w="947420"/>
                <a:gridCol w="988695"/>
                <a:gridCol w="972185"/>
                <a:gridCol w="551814"/>
                <a:gridCol w="1474470"/>
              </a:tblGrid>
              <a:tr h="33801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Transformations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905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5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D5A2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Joining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D5A2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15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Sampling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Pipe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Partitions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4005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map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join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reduceByKey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sortByKey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union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sample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pipe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Coalesce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flatMap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cogroup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aggregateByKey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intersection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Repartition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filter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cartesian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groupByKey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distinct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8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tition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rt 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WithinPartitions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i="1" spc="-10" dirty="0">
                          <a:latin typeface="Calibri"/>
                          <a:cs typeface="Calibri"/>
                        </a:rPr>
                        <a:t>mapValues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countByKey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substract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364" y="3500628"/>
          <a:ext cx="4481828" cy="2262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/>
                <a:gridCol w="163830"/>
                <a:gridCol w="1012825"/>
                <a:gridCol w="1548129"/>
                <a:gridCol w="855979"/>
              </a:tblGrid>
              <a:tr h="3368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Display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15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5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Extraction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foreach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29171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5" dirty="0">
                          <a:latin typeface="Calibri"/>
                          <a:cs typeface="Calibri"/>
                        </a:rPr>
                        <a:t>take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reduce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saveAsTextFile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foreach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31305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takeSample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count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saveAsSequenceFile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takeOrdered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saveAsObjectFile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28955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5" dirty="0">
                          <a:latin typeface="Calibri"/>
                          <a:cs typeface="Calibri"/>
                        </a:rPr>
                        <a:t>first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289547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collect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64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1447" y="1760042"/>
            <a:ext cx="426339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645" marR="5080" indent="-449580">
              <a:lnSpc>
                <a:spcPct val="100000"/>
              </a:lnSpc>
              <a:spcBef>
                <a:spcPts val="95"/>
              </a:spcBef>
            </a:pPr>
            <a:r>
              <a:rPr sz="3100" b="0" spc="-10" dirty="0">
                <a:latin typeface="Calibri"/>
                <a:cs typeface="Calibri"/>
              </a:rPr>
              <a:t>Low </a:t>
            </a:r>
            <a:r>
              <a:rPr sz="3100" b="0" spc="-15" dirty="0">
                <a:latin typeface="Calibri"/>
                <a:cs typeface="Calibri"/>
              </a:rPr>
              <a:t>Level </a:t>
            </a:r>
            <a:r>
              <a:rPr sz="3100" b="0" spc="-30" dirty="0">
                <a:latin typeface="Calibri"/>
                <a:cs typeface="Calibri"/>
              </a:rPr>
              <a:t>Transformations </a:t>
            </a:r>
            <a:r>
              <a:rPr sz="3100" b="0" spc="-690" dirty="0">
                <a:latin typeface="Calibri"/>
                <a:cs typeface="Calibri"/>
              </a:rPr>
              <a:t> </a:t>
            </a:r>
            <a:r>
              <a:rPr sz="3100" b="0" spc="-10" dirty="0">
                <a:latin typeface="Calibri"/>
                <a:cs typeface="Calibri"/>
              </a:rPr>
              <a:t>(map, </a:t>
            </a:r>
            <a:r>
              <a:rPr sz="3100" b="0" spc="-5" dirty="0">
                <a:latin typeface="Calibri"/>
                <a:cs typeface="Calibri"/>
              </a:rPr>
              <a:t>flatMap,</a:t>
            </a:r>
            <a:r>
              <a:rPr sz="3100" b="0" spc="-15" dirty="0">
                <a:latin typeface="Calibri"/>
                <a:cs typeface="Calibri"/>
              </a:rPr>
              <a:t> filter)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7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703" y="394182"/>
            <a:ext cx="10748010" cy="26308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b="1" dirty="0">
                <a:latin typeface="Calibri"/>
                <a:cs typeface="Calibri"/>
              </a:rPr>
              <a:t>map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:</a:t>
            </a:r>
            <a:r>
              <a:rPr sz="1700" b="1" spc="380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map(f,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preservesPartitioning=False)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700" spc="-15" dirty="0">
                <a:latin typeface="Calibri"/>
                <a:cs typeface="Calibri"/>
              </a:rPr>
              <a:t>Perform </a:t>
            </a:r>
            <a:r>
              <a:rPr sz="1700" spc="-10" dirty="0">
                <a:latin typeface="Calibri"/>
                <a:cs typeface="Calibri"/>
              </a:rPr>
              <a:t>row</a:t>
            </a:r>
            <a:r>
              <a:rPr sz="1700" spc="-5" dirty="0">
                <a:latin typeface="Calibri"/>
                <a:cs typeface="Calibri"/>
              </a:rPr>
              <a:t> level</a:t>
            </a:r>
            <a:r>
              <a:rPr sz="1700" spc="-10" dirty="0">
                <a:latin typeface="Calibri"/>
                <a:cs typeface="Calibri"/>
              </a:rPr>
              <a:t> transformations</a:t>
            </a:r>
            <a:r>
              <a:rPr sz="1700" spc="-5" dirty="0">
                <a:latin typeface="Calibri"/>
                <a:cs typeface="Calibri"/>
              </a:rPr>
              <a:t> where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record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transforms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another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record.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700" dirty="0">
                <a:latin typeface="Calibri"/>
                <a:cs typeface="Calibri"/>
              </a:rPr>
              <a:t>Number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records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input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 equal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output.</a:t>
            </a:r>
            <a:endParaRPr sz="17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Return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new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RDD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 </a:t>
            </a:r>
            <a:r>
              <a:rPr sz="1700" dirty="0">
                <a:latin typeface="Calibri"/>
                <a:cs typeface="Calibri"/>
              </a:rPr>
              <a:t>applying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function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each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RDD.</a:t>
            </a:r>
            <a:endParaRPr sz="1700">
              <a:latin typeface="Calibri"/>
              <a:cs typeface="Calibri"/>
            </a:endParaRPr>
          </a:p>
          <a:p>
            <a:pPr marL="698500" marR="5080" indent="-228600">
              <a:lnSpc>
                <a:spcPts val="1839"/>
              </a:lnSpc>
              <a:spcBef>
                <a:spcPts val="5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700" dirty="0">
                <a:latin typeface="Calibri"/>
                <a:cs typeface="Calibri"/>
              </a:rPr>
              <a:t>When </a:t>
            </a:r>
            <a:r>
              <a:rPr sz="1700" spc="-5" dirty="0">
                <a:latin typeface="Calibri"/>
                <a:cs typeface="Calibri"/>
              </a:rPr>
              <a:t>we </a:t>
            </a:r>
            <a:r>
              <a:rPr sz="1700" dirty="0">
                <a:latin typeface="Calibri"/>
                <a:cs typeface="Calibri"/>
              </a:rPr>
              <a:t>apply a </a:t>
            </a:r>
            <a:r>
              <a:rPr sz="1700" spc="-5" dirty="0">
                <a:latin typeface="Calibri"/>
                <a:cs typeface="Calibri"/>
              </a:rPr>
              <a:t>map </a:t>
            </a:r>
            <a:r>
              <a:rPr sz="1700" dirty="0">
                <a:latin typeface="Calibri"/>
                <a:cs typeface="Calibri"/>
              </a:rPr>
              <a:t>function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an </a:t>
            </a:r>
            <a:r>
              <a:rPr sz="1700" spc="-15" dirty="0">
                <a:latin typeface="Calibri"/>
                <a:cs typeface="Calibri"/>
              </a:rPr>
              <a:t>RDD,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pipelineRDD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5" dirty="0">
                <a:latin typeface="Calibri"/>
                <a:cs typeface="Calibri"/>
              </a:rPr>
              <a:t>formed, </a:t>
            </a:r>
            <a:r>
              <a:rPr sz="1700" dirty="0">
                <a:latin typeface="Calibri"/>
                <a:cs typeface="Calibri"/>
              </a:rPr>
              <a:t>a subclass </a:t>
            </a:r>
            <a:r>
              <a:rPr sz="1700" spc="-5" dirty="0">
                <a:latin typeface="Calibri"/>
                <a:cs typeface="Calibri"/>
              </a:rPr>
              <a:t>of </a:t>
            </a:r>
            <a:r>
              <a:rPr sz="1700" spc="-15" dirty="0">
                <a:latin typeface="Calibri"/>
                <a:cs typeface="Calibri"/>
              </a:rPr>
              <a:t>RDD. </a:t>
            </a:r>
            <a:r>
              <a:rPr sz="1700" dirty="0">
                <a:latin typeface="Calibri"/>
                <a:cs typeface="Calibri"/>
              </a:rPr>
              <a:t>It has all the </a:t>
            </a:r>
            <a:r>
              <a:rPr sz="1700" spc="-5" dirty="0">
                <a:latin typeface="Calibri"/>
                <a:cs typeface="Calibri"/>
              </a:rPr>
              <a:t>APIs defined </a:t>
            </a:r>
            <a:r>
              <a:rPr sz="1700" dirty="0">
                <a:latin typeface="Calibri"/>
                <a:cs typeface="Calibri"/>
              </a:rPr>
              <a:t>in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RDD.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ord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sc.textFile('practice/retail_db/orders')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700" spc="-5" dirty="0">
                <a:latin typeface="Calibri"/>
                <a:cs typeface="Calibri"/>
              </a:rPr>
              <a:t>ordItems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sc.textFile('practice/retail_db/order_items')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9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FBFDAA1C3B34DA32437BD067E633E" ma:contentTypeVersion="14" ma:contentTypeDescription="Create a new document." ma:contentTypeScope="" ma:versionID="50942d6381dc170cb81676b512315a34">
  <xsd:schema xmlns:xsd="http://www.w3.org/2001/XMLSchema" xmlns:xs="http://www.w3.org/2001/XMLSchema" xmlns:p="http://schemas.microsoft.com/office/2006/metadata/properties" xmlns:ns2="198f0927-3654-4618-a2ab-3b346f68d178" xmlns:ns3="677b8e5f-9ba5-4d05-a2ba-637aa1dd517e" targetNamespace="http://schemas.microsoft.com/office/2006/metadata/properties" ma:root="true" ma:fieldsID="45079b4e4cc6e91ed6ec0dcb44dd6359" ns2:_="" ns3:_="">
    <xsd:import namespace="198f0927-3654-4618-a2ab-3b346f68d178"/>
    <xsd:import namespace="677b8e5f-9ba5-4d05-a2ba-637aa1dd51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f0927-3654-4618-a2ab-3b346f68d1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746a60-1b09-49a5-aef1-048b13e659e3}" ma:internalName="TaxCatchAll" ma:showField="CatchAllData" ma:web="198f0927-3654-4618-a2ab-3b346f68d1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b8e5f-9ba5-4d05-a2ba-637aa1dd5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c34194a-0c57-4ab5-b999-c8225d4fe3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7b8e5f-9ba5-4d05-a2ba-637aa1dd517e">
      <Terms xmlns="http://schemas.microsoft.com/office/infopath/2007/PartnerControls"/>
    </lcf76f155ced4ddcb4097134ff3c332f>
    <TaxCatchAll xmlns="198f0927-3654-4618-a2ab-3b346f68d178" xsi:nil="true"/>
  </documentManagement>
</p:properties>
</file>

<file path=customXml/itemProps1.xml><?xml version="1.0" encoding="utf-8"?>
<ds:datastoreItem xmlns:ds="http://schemas.openxmlformats.org/officeDocument/2006/customXml" ds:itemID="{46476EF3-06A5-461F-8DFE-F4D3EF643008}"/>
</file>

<file path=customXml/itemProps2.xml><?xml version="1.0" encoding="utf-8"?>
<ds:datastoreItem xmlns:ds="http://schemas.openxmlformats.org/officeDocument/2006/customXml" ds:itemID="{76D1479B-83FA-4F63-ABC4-5509E2198A33}"/>
</file>

<file path=customXml/itemProps3.xml><?xml version="1.0" encoding="utf-8"?>
<ds:datastoreItem xmlns:ds="http://schemas.openxmlformats.org/officeDocument/2006/customXml" ds:itemID="{818F49D3-53E6-4FF9-A947-C965DFFE82C7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5146</Words>
  <Application>Microsoft Office PowerPoint</Application>
  <PresentationFormat>Widescreen</PresentationFormat>
  <Paragraphs>709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 MT</vt:lpstr>
      <vt:lpstr>Calibri</vt:lpstr>
      <vt:lpstr>Calibri Light</vt:lpstr>
      <vt:lpstr>Times New Roman</vt:lpstr>
      <vt:lpstr>Wingdings</vt:lpstr>
      <vt:lpstr>Retrospect</vt:lpstr>
      <vt:lpstr>Create RDD</vt:lpstr>
      <vt:lpstr>PowerPoint Presentation</vt:lpstr>
      <vt:lpstr>PowerPoint Presentation</vt:lpstr>
      <vt:lpstr>PowerPoint Presentation</vt:lpstr>
      <vt:lpstr>RDD Operations</vt:lpstr>
      <vt:lpstr>PowerPoint Presentation</vt:lpstr>
      <vt:lpstr>PowerPoint Presentation</vt:lpstr>
      <vt:lpstr>Low Level Transformations  (map, flatMap, filter)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 Transformations</vt:lpstr>
      <vt:lpstr>PowerPoint Presentation</vt:lpstr>
      <vt:lpstr>PowerPoint Presentation</vt:lpstr>
      <vt:lpstr>PowerPoint Presentation</vt:lpstr>
      <vt:lpstr>PowerPoint Presentation</vt:lpstr>
      <vt:lpstr>Aggregation Operations (Total)</vt:lpstr>
      <vt:lpstr>PowerPoint Presentation</vt:lpstr>
      <vt:lpstr>PowerPoint Presentation</vt:lpstr>
      <vt:lpstr>Shuffling and Combiner</vt:lpstr>
      <vt:lpstr>Shuffling and Combiner ?</vt:lpstr>
      <vt:lpstr>Shuffling with out Combiner</vt:lpstr>
      <vt:lpstr>PowerPoint Presentation</vt:lpstr>
      <vt:lpstr>Shuffling with Combiner</vt:lpstr>
      <vt:lpstr>PowerPoint Presentation</vt:lpstr>
      <vt:lpstr>Aggregation Operations (Key)</vt:lpstr>
      <vt:lpstr>PowerPoint Presentation</vt:lpstr>
      <vt:lpstr>PowerPoint Presentation</vt:lpstr>
      <vt:lpstr>reduceByKey(func, numPartitions=None, partitionFunc)</vt:lpstr>
      <vt:lpstr>Associative Reduction:</vt:lpstr>
      <vt:lpstr>PowerPoint Presentation</vt:lpstr>
      <vt:lpstr>Partition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Transformations</vt:lpstr>
      <vt:lpstr>PowerPoint Presentation</vt:lpstr>
      <vt:lpstr>Ranking</vt:lpstr>
      <vt:lpstr>PowerPoint Presentation</vt:lpstr>
      <vt:lpstr>PowerPoint Presentation</vt:lpstr>
      <vt:lpstr>PowerPoint Presentation</vt:lpstr>
      <vt:lpstr>Set Transformations</vt:lpstr>
      <vt:lpstr>PowerPoint Presentation</vt:lpstr>
      <vt:lpstr>PowerPoint Presentation</vt:lpstr>
      <vt:lpstr>PowerPoint Presentation</vt:lpstr>
      <vt:lpstr>Sampling Transformations</vt:lpstr>
      <vt:lpstr>Transformations</vt:lpstr>
      <vt:lpstr>RDD Repartition &amp; Coalesce</vt:lpstr>
      <vt:lpstr>What is Partition ?</vt:lpstr>
      <vt:lpstr>HDFS</vt:lpstr>
      <vt:lpstr>PowerPoint Presentation</vt:lpstr>
      <vt:lpstr>Repartition</vt:lpstr>
      <vt:lpstr>Repartition</vt:lpstr>
      <vt:lpstr>Repartition and Sort</vt:lpstr>
      <vt:lpstr>Coalesce</vt:lpstr>
      <vt:lpstr>coalesce</vt:lpstr>
      <vt:lpstr>Repartition vs Coalesce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RDD</dc:title>
  <dc:creator>Microsoft account</dc:creator>
  <cp:lastModifiedBy>Microsoft account</cp:lastModifiedBy>
  <cp:revision>5</cp:revision>
  <dcterms:created xsi:type="dcterms:W3CDTF">2024-02-13T14:53:18Z</dcterms:created>
  <dcterms:modified xsi:type="dcterms:W3CDTF">2024-02-13T17:12:53Z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0x010100269FBFDAA1C3B34DA32437BD067E633E</vt:lpwstr>
  </property>
</Properties>
</file>