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2" r:id="rId69"/>
    <p:sldId id="321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1A9E9-E6BC-1F68-5038-63CD9ECAEFEA}" v="1" dt="2024-03-01T06:52:36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yalakshmi Pujar" userId="S::bhagyalakshmip@maveric-systems.com::b407b374-04f8-47d1-b7b6-76a05f5e918b" providerId="AD" clId="Web-{D901A9E9-E6BC-1F68-5038-63CD9ECAEFEA}"/>
    <pc:docChg chg="sldOrd">
      <pc:chgData name="Bhagyalakshmi Pujar" userId="S::bhagyalakshmip@maveric-systems.com::b407b374-04f8-47d1-b7b6-76a05f5e918b" providerId="AD" clId="Web-{D901A9E9-E6BC-1F68-5038-63CD9ECAEFEA}" dt="2024-03-01T06:52:36.019" v="0"/>
      <pc:docMkLst>
        <pc:docMk/>
      </pc:docMkLst>
      <pc:sldChg chg="ord">
        <pc:chgData name="Bhagyalakshmi Pujar" userId="S::bhagyalakshmip@maveric-systems.com::b407b374-04f8-47d1-b7b6-76a05f5e918b" providerId="AD" clId="Web-{D901A9E9-E6BC-1F68-5038-63CD9ECAEFEA}" dt="2024-03-01T06:52:36.019" v="0"/>
        <pc:sldMkLst>
          <pc:docMk/>
          <pc:sldMk cId="2917728268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6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9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5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3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75DC-E2E1-4C12-9D46-EA7B92715FA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4930-C288-47FA-A8AA-20220331B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0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unning-on-yarn.html#configuration" TargetMode="External"/><Relationship Id="rId2" Type="http://schemas.openxmlformats.org/officeDocument/2006/relationships/hyperlink" Target="https://spark.apache.org/docs/latest/sql-performance-tuning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rics.com/" TargetMode="External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unning-on-yarn.html#configuration" TargetMode="External"/><Relationship Id="rId2" Type="http://schemas.openxmlformats.org/officeDocument/2006/relationships/hyperlink" Target="https://spark.apache.org/docs/latest/sql-performance-tuning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ref-datatypes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455" y="1472183"/>
            <a:ext cx="5791200" cy="15913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3300"/>
              </a:spcBef>
            </a:pPr>
            <a:r>
              <a:rPr sz="4100" b="0" spc="-5" dirty="0">
                <a:latin typeface="Calibri"/>
                <a:cs typeface="Calibri"/>
              </a:rPr>
              <a:t>SparkSQL</a:t>
            </a:r>
            <a:r>
              <a:rPr sz="4100" b="0" spc="-25" dirty="0">
                <a:latin typeface="Calibri"/>
                <a:cs typeface="Calibri"/>
              </a:rPr>
              <a:t> </a:t>
            </a:r>
            <a:r>
              <a:rPr sz="4100" b="0" spc="-15" dirty="0">
                <a:latin typeface="Calibri"/>
                <a:cs typeface="Calibri"/>
              </a:rPr>
              <a:t>Architecture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20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2049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latin typeface="Calibri Light"/>
                <a:cs typeface="Calibri Light"/>
              </a:rPr>
              <a:t>Transform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5823" y="1372346"/>
            <a:ext cx="4983480" cy="3331210"/>
            <a:chOff x="355823" y="1372346"/>
            <a:chExt cx="4983480" cy="3331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823" y="1372346"/>
              <a:ext cx="4983159" cy="33311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1495044"/>
              <a:ext cx="4747260" cy="30952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7947" y="2250947"/>
              <a:ext cx="307848" cy="381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6666" y="866647"/>
            <a:ext cx="735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Transform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66288" y="1884287"/>
            <a:ext cx="7162800" cy="4335780"/>
            <a:chOff x="3066288" y="1884287"/>
            <a:chExt cx="7162800" cy="43357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9566" y="1884287"/>
              <a:ext cx="2506718" cy="23072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308" y="2007107"/>
              <a:ext cx="2270760" cy="20711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2308" y="3419855"/>
              <a:ext cx="361188" cy="6583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0264" y="4876800"/>
              <a:ext cx="6839679" cy="1333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70860" y="4872227"/>
              <a:ext cx="7153909" cy="1343025"/>
            </a:xfrm>
            <a:custGeom>
              <a:avLst/>
              <a:gdLst/>
              <a:ahLst/>
              <a:cxnLst/>
              <a:rect l="l" t="t" r="r" b="b"/>
              <a:pathLst>
                <a:path w="7153909" h="1343025">
                  <a:moveTo>
                    <a:pt x="0" y="1342644"/>
                  </a:moveTo>
                  <a:lnTo>
                    <a:pt x="7153656" y="1342644"/>
                  </a:lnTo>
                  <a:lnTo>
                    <a:pt x="7153656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5016" y="4078985"/>
              <a:ext cx="86995" cy="799465"/>
            </a:xfrm>
            <a:custGeom>
              <a:avLst/>
              <a:gdLst/>
              <a:ahLst/>
              <a:cxnLst/>
              <a:rect l="l" t="t" r="r" b="b"/>
              <a:pathLst>
                <a:path w="86995" h="799464">
                  <a:moveTo>
                    <a:pt x="57911" y="72389"/>
                  </a:moveTo>
                  <a:lnTo>
                    <a:pt x="28955" y="72389"/>
                  </a:lnTo>
                  <a:lnTo>
                    <a:pt x="28955" y="799464"/>
                  </a:lnTo>
                  <a:lnTo>
                    <a:pt x="57911" y="799464"/>
                  </a:lnTo>
                  <a:lnTo>
                    <a:pt x="57911" y="72389"/>
                  </a:lnTo>
                  <a:close/>
                </a:path>
                <a:path w="86995" h="799464">
                  <a:moveTo>
                    <a:pt x="43433" y="0"/>
                  </a:moveTo>
                  <a:lnTo>
                    <a:pt x="0" y="86868"/>
                  </a:lnTo>
                  <a:lnTo>
                    <a:pt x="28955" y="86868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799464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8"/>
                  </a:lnTo>
                  <a:lnTo>
                    <a:pt x="86867" y="86868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946869" y="1372346"/>
            <a:ext cx="3747770" cy="3331210"/>
            <a:chOff x="7946869" y="1372346"/>
            <a:chExt cx="3747770" cy="333121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6869" y="1372346"/>
              <a:ext cx="3747192" cy="33311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9579" y="1495044"/>
              <a:ext cx="3511169" cy="30952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9579" y="1906524"/>
              <a:ext cx="362711" cy="658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493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12" y="801700"/>
            <a:ext cx="734314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Special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Values:</a:t>
            </a:r>
            <a:endParaRPr sz="180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dirty="0">
                <a:latin typeface="Calibri"/>
                <a:cs typeface="Calibri"/>
              </a:rPr>
              <a:t>None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(Null)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spc="-30" dirty="0">
                <a:latin typeface="Calibri"/>
                <a:cs typeface="Calibri"/>
              </a:rPr>
              <a:t>Inf,</a:t>
            </a:r>
            <a:r>
              <a:rPr sz="1800" spc="-5" dirty="0">
                <a:latin typeface="Calibri"/>
                <a:cs typeface="Calibri"/>
              </a:rPr>
              <a:t> -Inf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(FloatType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DoubleType.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Infinity)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26390" marR="2593975" indent="-314325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dirty="0">
                <a:latin typeface="Calibri"/>
                <a:cs typeface="Calibri"/>
              </a:rPr>
              <a:t>NaN</a:t>
            </a:r>
            <a:r>
              <a:rPr sz="1800" spc="-15" dirty="0">
                <a:latin typeface="Calibri"/>
                <a:cs typeface="Calibri"/>
              </a:rPr>
              <a:t> (FloatType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DoubleType.</a:t>
            </a:r>
            <a:r>
              <a:rPr sz="1800" dirty="0">
                <a:latin typeface="Calibri"/>
                <a:cs typeface="Calibri"/>
              </a:rPr>
              <a:t> Non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NaN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  <a:p>
            <a:pPr marL="431800" marR="17291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aggregations,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together.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</a:t>
            </a:r>
            <a:r>
              <a:rPr sz="1800" spc="-5" dirty="0">
                <a:latin typeface="Calibri"/>
                <a:cs typeface="Calibri"/>
              </a:rPr>
              <a:t> float('NaN')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col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""").show()</a:t>
            </a:r>
            <a:endParaRPr sz="1800">
              <a:latin typeface="Calibri"/>
              <a:cs typeface="Calibri"/>
            </a:endParaRPr>
          </a:p>
          <a:p>
            <a:pPr marL="850900" marR="527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spark.sql("""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double('NaN')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double('NaN')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""").show()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CREATE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(c1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""")</a:t>
            </a:r>
            <a:endParaRPr sz="1800">
              <a:latin typeface="Calibri"/>
              <a:cs typeface="Calibri"/>
            </a:endParaRPr>
          </a:p>
          <a:p>
            <a:pPr marL="850900" marR="7772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double(10))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 </a:t>
            </a:r>
            <a:r>
              <a:rPr sz="1800" spc="-15" dirty="0">
                <a:latin typeface="Calibri"/>
                <a:cs typeface="Calibri"/>
              </a:rPr>
              <a:t>INTO 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5" dirty="0">
                <a:latin typeface="Calibri"/>
                <a:cs typeface="Calibri"/>
              </a:rPr>
              <a:t> (2,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double(10))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""")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 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double('NaN'))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""")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 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(4,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double('NaN'))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""")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 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(5,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double('NaN'))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""")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c2,count(*)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C2""").show()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3798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1712976"/>
            <a:ext cx="6958583" cy="1581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355" y="1712976"/>
            <a:ext cx="6958965" cy="158242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R="154940" algn="ctr">
              <a:lnSpc>
                <a:spcPct val="100000"/>
              </a:lnSpc>
              <a:spcBef>
                <a:spcPts val="3040"/>
              </a:spcBef>
            </a:pPr>
            <a:r>
              <a:rPr sz="4400" b="0" spc="-2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4400" b="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3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297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433" y="651764"/>
            <a:ext cx="565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DataFrame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Dataset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organized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into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named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columns/rows.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68751" y="1511300"/>
          <a:ext cx="2494280" cy="192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Alicia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Majoj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134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901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5" dirty="0">
                <a:latin typeface="Calibri Light"/>
                <a:cs typeface="Calibri Light"/>
              </a:rPr>
              <a:t>w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63" y="808990"/>
            <a:ext cx="865632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record/row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arguments,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pyspark.sql.Row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Row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pyspark.sql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20" dirty="0">
                <a:latin typeface="Calibri"/>
                <a:cs typeface="Calibri"/>
              </a:rPr>
              <a:t> Row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 marR="545719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Row(name="Alice",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age=11)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row.name</a:t>
            </a:r>
            <a:endParaRPr sz="1800">
              <a:latin typeface="Calibri"/>
              <a:cs typeface="Calibri"/>
            </a:endParaRPr>
          </a:p>
          <a:p>
            <a:pPr marL="12700" marR="688085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'name'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'Alice' 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row.name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65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lst=(Row(name="Alice",age=11),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Row(name="Robert",age=35),Row(name="James",age=33))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sc.parallelize(lst)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rdd.collect():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(str(i.age)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i.name)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spark.createDataFrame(lst)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7088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901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5" dirty="0">
                <a:latin typeface="Calibri Light"/>
                <a:cs typeface="Calibri Light"/>
              </a:rPr>
              <a:t>w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948" y="924305"/>
            <a:ext cx="60356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6897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2. </a:t>
            </a:r>
            <a:r>
              <a:rPr sz="1800" b="1" spc="-10" dirty="0">
                <a:latin typeface="Calibri"/>
                <a:cs typeface="Calibri"/>
              </a:rPr>
              <a:t>Custom </a:t>
            </a:r>
            <a:r>
              <a:rPr sz="1800" b="1" spc="-5" dirty="0">
                <a:latin typeface="Calibri"/>
                <a:cs typeface="Calibri"/>
              </a:rPr>
              <a:t>Class </a:t>
            </a:r>
            <a:r>
              <a:rPr sz="1800" b="1" spc="-10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Row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Person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Row("name",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"age")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p1=Person("James",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p2=Person("Alice",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print(p1.name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+","+p2.name)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lst=(Person("Alice",11),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Person("Robert",35),Person("James",33))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rdd=sc.parallelize(lst)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rdd.collect()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i.name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spark.createDataFrame(lst)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3151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901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5" dirty="0">
                <a:latin typeface="Calibri Light"/>
                <a:cs typeface="Calibri Light"/>
              </a:rPr>
              <a:t>w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948" y="924305"/>
            <a:ext cx="52158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Row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count():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occurrences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Row(name="Alice",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age=11,username="Alice")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person.count("Alice")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9748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index(): </a:t>
            </a:r>
            <a:r>
              <a:rPr sz="1800" spc="-10" dirty="0">
                <a:latin typeface="Calibri"/>
                <a:cs typeface="Calibri"/>
              </a:rPr>
              <a:t>Return </a:t>
            </a: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spc="-10" dirty="0">
                <a:latin typeface="Calibri"/>
                <a:cs typeface="Calibri"/>
              </a:rPr>
              <a:t>index </a:t>
            </a:r>
            <a:r>
              <a:rPr sz="1800" spc="-5" dirty="0">
                <a:latin typeface="Calibri"/>
                <a:cs typeface="Calibri"/>
              </a:rPr>
              <a:t>of value.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person.index(11)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4135" marR="2810510" indent="-52069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asDict():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Resturn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person.asDict()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1549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1712976"/>
            <a:ext cx="7790688" cy="1581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355" y="1712976"/>
            <a:ext cx="7790815" cy="158242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R="213360" algn="ctr">
              <a:lnSpc>
                <a:spcPct val="100000"/>
              </a:lnSpc>
              <a:spcBef>
                <a:spcPts val="3040"/>
              </a:spcBef>
            </a:pPr>
            <a:r>
              <a:rPr sz="4400" b="0" spc="-2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4400" b="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2975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60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Column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715" y="659384"/>
            <a:ext cx="11758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pyspark.sql.Column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ord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spark.read.load('practice/retail_db/orders',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format='csv',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sep=','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,schema=('order_id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int,order_date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timestamp,order_cus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715" y="2030679"/>
            <a:ext cx="2876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	Select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df.order_id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df(“order_id")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ord.select(col("*")).show()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752" y="2579878"/>
            <a:ext cx="360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#from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pyspark.sql.functions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15" y="3128517"/>
            <a:ext cx="756030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4425315" indent="-23812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Give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alias name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alias()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ord.select(.order_id.alias("orderId")).show(5)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38125" marR="5696585" indent="-238125">
              <a:lnSpc>
                <a:spcPct val="100000"/>
              </a:lnSpc>
              <a:buAutoNum type="arabicPeriod" startAt="3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Order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Column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asc()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asc_nulls_first() </a:t>
            </a:r>
            <a:r>
              <a:rPr sz="1800" spc="-5" dirty="0">
                <a:latin typeface="Calibri"/>
                <a:cs typeface="Calibri"/>
              </a:rPr>
              <a:t> asc_nulls_last()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desc_nulls_first()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desc_nulls_last)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ord.orderBy(ord.order_status.asc()).select(ord.order_status).distinct().show()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1847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60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Column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95" y="952880"/>
            <a:ext cx="920369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SzPct val="94444"/>
              <a:buAutoNum type="arabicPeriod" startAt="4"/>
              <a:tabLst>
                <a:tab pos="187325" algn="l"/>
              </a:tabLst>
            </a:pPr>
            <a:r>
              <a:rPr sz="1800" spc="-10" dirty="0">
                <a:latin typeface="Calibri"/>
                <a:cs typeface="Calibri"/>
              </a:rPr>
              <a:t>cast()</a:t>
            </a:r>
            <a:r>
              <a:rPr sz="1800" dirty="0">
                <a:latin typeface="Calibri"/>
                <a:cs typeface="Calibri"/>
              </a:rPr>
              <a:t> 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asType()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cast().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PS: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Convert </a:t>
            </a:r>
            <a:r>
              <a:rPr sz="1800" i="1" spc="-5" dirty="0">
                <a:latin typeface="Calibri"/>
                <a:cs typeface="Calibri"/>
              </a:rPr>
              <a:t>order_id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from </a:t>
            </a:r>
            <a:r>
              <a:rPr sz="1800" i="1" spc="-10" dirty="0">
                <a:latin typeface="Calibri"/>
                <a:cs typeface="Calibri"/>
              </a:rPr>
              <a:t>Integer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Type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String </a:t>
            </a:r>
            <a:r>
              <a:rPr sz="1800" i="1" spc="-25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ord.select(ord.order_id.cast("string"))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SzPct val="94444"/>
              <a:buAutoNum type="arabicPeriod" startAt="5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between():</a:t>
            </a:r>
            <a:endParaRPr sz="1800">
              <a:latin typeface="Calibri"/>
              <a:cs typeface="Calibri"/>
            </a:endParaRPr>
          </a:p>
          <a:p>
            <a:pPr marL="483870" marR="4221480" indent="-104139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PS:</a:t>
            </a:r>
            <a:r>
              <a:rPr sz="1800" i="1" spc="-10" dirty="0">
                <a:latin typeface="Calibri"/>
                <a:cs typeface="Calibri"/>
              </a:rPr>
              <a:t> Print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5" dirty="0">
                <a:latin typeface="Calibri"/>
                <a:cs typeface="Calibri"/>
              </a:rPr>
              <a:t> orders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between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10 </a:t>
            </a:r>
            <a:r>
              <a:rPr sz="1800" i="1" spc="-5" dirty="0">
                <a:latin typeface="Calibri"/>
                <a:cs typeface="Calibri"/>
              </a:rPr>
              <a:t>and</a:t>
            </a:r>
            <a:r>
              <a:rPr sz="1800" i="1" dirty="0">
                <a:latin typeface="Calibri"/>
                <a:cs typeface="Calibri"/>
              </a:rPr>
              <a:t> 20.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ord(ord.order_id.between(10,20)).show()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ord.where(ord.order_id.between(10,20)).show()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SzPct val="94444"/>
              <a:buAutoNum type="arabicPeriod" startAt="6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contains(),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startswith,endswith(),like(),rlike()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PS: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Print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orders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with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Status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CLOSED.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ord.where(ord.order_status.contains('CLOSED')).show()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PS: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alphabets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‘LO.’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ord.where(ord.order_status.like('%LO%')).show()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buSzPct val="94444"/>
              <a:buAutoNum type="arabicPeriod" startAt="7"/>
              <a:tabLst>
                <a:tab pos="187325" algn="l"/>
              </a:tabLst>
            </a:pPr>
            <a:r>
              <a:rPr sz="1800" spc="-5" dirty="0">
                <a:latin typeface="Calibri"/>
                <a:cs typeface="Calibri"/>
              </a:rPr>
              <a:t>isin(): Multiple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26390" marR="5080" indent="-1054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PS: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Orders.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ord.where(ord.order_status.isin('CLOSED','PENDING')).select(ord.order_status).distinct().show()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677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60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Column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631" y="749553"/>
            <a:ext cx="10067290" cy="7191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eqNullSafe()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Equality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safe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Assignments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 do 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Null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pyspark.sql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Row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spark.createDataFrame((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Row(id=1,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value='foo'),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Row(id=2,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value=None)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))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df1.select(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df1('value')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'foo',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df1('value').eqNullSafe('foo'),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df1('value').eqNullSafe(None)).show()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isNull(),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isNotNull()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 startAt="9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substr</a:t>
            </a:r>
            <a:endParaRPr sz="1800" dirty="0">
              <a:latin typeface="Calibri"/>
              <a:cs typeface="Calibri"/>
            </a:endParaRPr>
          </a:p>
          <a:p>
            <a:pPr marL="274320" marR="5080" indent="-1574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PS: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completed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year</a:t>
            </a:r>
            <a:r>
              <a:rPr sz="1800" dirty="0">
                <a:latin typeface="Calibri"/>
                <a:cs typeface="Calibri"/>
              </a:rPr>
              <a:t> 2013.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ord.where((ord.order_date.substr(1,4).contains('2013'))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(ord.order_status.contains('CLOSED')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)).count()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ord.where((ord.order_date.substr(1,4)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'2013')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(ord.order_status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'CLOSED'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)).count()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411470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305435" algn="l"/>
              </a:tabLst>
            </a:pPr>
            <a:r>
              <a:rPr sz="1800" spc="-5" dirty="0">
                <a:latin typeface="Calibri"/>
                <a:cs typeface="Calibri"/>
              </a:rPr>
              <a:t>getField()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field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StructField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5" dirty="0">
                <a:latin typeface="Calibri"/>
                <a:cs typeface="Calibri"/>
              </a:rPr>
              <a:t>#create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</a:t>
            </a:r>
            <a:endParaRPr sz="1800" dirty="0">
              <a:latin typeface="Calibri"/>
              <a:cs typeface="Calibri"/>
            </a:endParaRPr>
          </a:p>
          <a:p>
            <a:pPr marL="536575" marR="40760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spark.createDataFrame((Row(r=Row(a1=1,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a2="b"))))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df1.select(df.r.getField(“a2")).show()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df1.select(df1.r.a).show()</a:t>
            </a:r>
            <a:endParaRPr lang="en-US" sz="1800" spc="-15" dirty="0">
              <a:latin typeface="Calibri"/>
              <a:cs typeface="Calibri"/>
            </a:endParaRPr>
          </a:p>
          <a:p>
            <a:pPr marL="536575" marR="4076065">
              <a:lnSpc>
                <a:spcPct val="100000"/>
              </a:lnSpc>
            </a:pPr>
            <a:endParaRPr lang="en-US" spc="-15" dirty="0">
              <a:latin typeface="Calibri"/>
              <a:cs typeface="Calibri"/>
            </a:endParaRPr>
          </a:p>
          <a:p>
            <a:pPr marL="536575" marR="4076065">
              <a:lnSpc>
                <a:spcPct val="100000"/>
              </a:lnSpc>
            </a:pPr>
            <a:endParaRPr lang="en-US" sz="1800" spc="-15" dirty="0">
              <a:latin typeface="Calibri"/>
              <a:cs typeface="Calibri"/>
            </a:endParaRPr>
          </a:p>
          <a:p>
            <a:pPr marL="536575" marR="4076065">
              <a:lnSpc>
                <a:spcPct val="100000"/>
              </a:lnSpc>
            </a:pPr>
            <a:r>
              <a:rPr lang="en-IN" dirty="0" err="1">
                <a:cs typeface="Calibri"/>
              </a:rPr>
              <a:t>getItem</a:t>
            </a:r>
            <a:r>
              <a:rPr lang="en-IN" dirty="0">
                <a:cs typeface="Calibri"/>
              </a:rPr>
              <a:t>(): An expression that gets an item at position ordinal out of a list, or gets an item by  Ex- </a:t>
            </a:r>
            <a:r>
              <a:rPr lang="en-IN" dirty="0" err="1">
                <a:cs typeface="Calibri"/>
              </a:rPr>
              <a:t>df</a:t>
            </a:r>
            <a:r>
              <a:rPr lang="en-IN" dirty="0">
                <a:cs typeface="Calibri"/>
              </a:rPr>
              <a:t> = </a:t>
            </a:r>
            <a:r>
              <a:rPr lang="en-IN" dirty="0" err="1">
                <a:cs typeface="Calibri"/>
              </a:rPr>
              <a:t>spark.createDataFrame</a:t>
            </a:r>
            <a:r>
              <a:rPr lang="en-IN" dirty="0">
                <a:cs typeface="Calibri"/>
              </a:rPr>
              <a:t>((((1, 2),A{</a:t>
            </a:r>
            <a:r>
              <a:rPr lang="en-IN" dirty="0" err="1">
                <a:cs typeface="Calibri"/>
              </a:rPr>
              <a:t>u"rokreayA"ca:d"evmay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louf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eTr"ai</a:t>
            </a:r>
            <a:r>
              <a:rPr lang="en-IN" dirty="0">
                <a:cs typeface="Calibri"/>
              </a:rPr>
              <a:t>}n)in),g.(</a:t>
            </a:r>
            <a:r>
              <a:rPr lang="en-IN" dirty="0" err="1">
                <a:cs typeface="Calibri"/>
              </a:rPr>
              <a:t>C"olpsytr"ig,h"t</a:t>
            </a:r>
            <a:r>
              <a:rPr lang="en-IN" dirty="0">
                <a:cs typeface="Calibri"/>
              </a:rPr>
              <a:t> d20i2c3t@") </a:t>
            </a:r>
            <a:r>
              <a:rPr lang="en-IN" dirty="0" err="1">
                <a:cs typeface="Calibri"/>
              </a:rPr>
              <a:t>df.select</a:t>
            </a:r>
            <a:r>
              <a:rPr lang="en-IN" dirty="0">
                <a:cs typeface="Calibri"/>
              </a:rPr>
              <a:t>(</a:t>
            </a:r>
            <a:r>
              <a:rPr lang="en-IN" dirty="0" err="1">
                <a:cs typeface="Calibri"/>
              </a:rPr>
              <a:t>df.lst.getItem</a:t>
            </a:r>
            <a:r>
              <a:rPr lang="en-IN" dirty="0">
                <a:cs typeface="Calibri"/>
              </a:rPr>
              <a:t>(0), </a:t>
            </a:r>
            <a:r>
              <a:rPr lang="en-IN" dirty="0" err="1">
                <a:cs typeface="Calibri"/>
              </a:rPr>
              <a:t>df.dist.getItem</a:t>
            </a:r>
            <a:r>
              <a:rPr lang="en-IN" dirty="0">
                <a:cs typeface="Calibri"/>
              </a:rPr>
              <a:t>- (</a:t>
            </a:r>
            <a:r>
              <a:rPr lang="en-IN" dirty="0" err="1">
                <a:cs typeface="Calibri"/>
              </a:rPr>
              <a:t>A"llkReigyht"s</a:t>
            </a:r>
            <a:r>
              <a:rPr lang="en-IN" dirty="0">
                <a:cs typeface="Calibri"/>
              </a:rPr>
              <a:t>)R)</a:t>
            </a:r>
            <a:r>
              <a:rPr lang="en-IN" dirty="0" err="1">
                <a:cs typeface="Calibri"/>
              </a:rPr>
              <a:t>e.ssehrvoewd</a:t>
            </a:r>
            <a:r>
              <a:rPr lang="en-IN" dirty="0">
                <a:cs typeface="Calibri"/>
              </a:rPr>
              <a:t>. S(u)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847" y="7314624"/>
            <a:ext cx="156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dict.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1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2049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latin typeface="Calibri Light"/>
                <a:cs typeface="Calibri Light"/>
              </a:rPr>
              <a:t>Transform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604" y="781049"/>
            <a:ext cx="26543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Predicate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Pushdown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16736" y="1176540"/>
            <a:ext cx="9008110" cy="4744085"/>
            <a:chOff x="1316736" y="1176540"/>
            <a:chExt cx="9008110" cy="4744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36" y="1176540"/>
              <a:ext cx="9007983" cy="4743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468" y="1318259"/>
              <a:ext cx="8734044" cy="446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9716" y="5550407"/>
              <a:ext cx="272796" cy="237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8468" y="5486400"/>
              <a:ext cx="373380" cy="283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9633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60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Column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65" y="757809"/>
            <a:ext cx="11007725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when(),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otherwise()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Kind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if-else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when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pyspark.sql.functions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ord.select(ord.order_status,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when(ord.order_status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'PENDING_PAYMENT',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'PP')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.when(ord.order_status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'CLOSED',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'CL')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.when(ord.order_status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'COMPLETE',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'CO')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.when(ord.order_status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'PROCESSING',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'PR')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.otherwise(ord.order_status).alias("order_status2")).show(10)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9057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50">
              <a:latin typeface="Times New Roman"/>
              <a:cs typeface="Times New Roman"/>
            </a:endParaRPr>
          </a:p>
          <a:p>
            <a:pPr marL="2895600" marR="494030" indent="-1391920">
              <a:lnSpc>
                <a:spcPts val="3779"/>
              </a:lnSpc>
            </a:pPr>
            <a:r>
              <a:rPr sz="3500" b="0" spc="-20" dirty="0">
                <a:latin typeface="Calibri"/>
                <a:cs typeface="Calibri"/>
              </a:rPr>
              <a:t>DataFrame </a:t>
            </a:r>
            <a:r>
              <a:rPr sz="3500" b="0" spc="-30" dirty="0">
                <a:latin typeface="Calibri"/>
                <a:cs typeface="Calibri"/>
              </a:rPr>
              <a:t>Transformations </a:t>
            </a:r>
            <a:r>
              <a:rPr sz="3500" b="0" spc="-5" dirty="0">
                <a:latin typeface="Calibri"/>
                <a:cs typeface="Calibri"/>
              </a:rPr>
              <a:t>and </a:t>
            </a:r>
            <a:r>
              <a:rPr sz="3500" b="0" spc="-780" dirty="0">
                <a:latin typeface="Calibri"/>
                <a:cs typeface="Calibri"/>
              </a:rPr>
              <a:t> </a:t>
            </a:r>
            <a:r>
              <a:rPr sz="3500" b="0" spc="-5" dirty="0">
                <a:latin typeface="Calibri"/>
                <a:cs typeface="Calibri"/>
              </a:rPr>
              <a:t>Extractions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579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687323"/>
            <a:ext cx="7263383" cy="27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52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5961" y="784604"/>
            <a:ext cx="3769360" cy="6002020"/>
            <a:chOff x="965961" y="784604"/>
            <a:chExt cx="3769360" cy="6002020"/>
          </a:xfrm>
        </p:grpSpPr>
        <p:sp>
          <p:nvSpPr>
            <p:cNvPr id="3" name="object 3"/>
            <p:cNvSpPr/>
            <p:nvPr/>
          </p:nvSpPr>
          <p:spPr>
            <a:xfrm>
              <a:off x="972311" y="790954"/>
              <a:ext cx="3756660" cy="5989320"/>
            </a:xfrm>
            <a:custGeom>
              <a:avLst/>
              <a:gdLst/>
              <a:ahLst/>
              <a:cxnLst/>
              <a:rect l="l" t="t" r="r" b="b"/>
              <a:pathLst>
                <a:path w="3756660" h="5989320">
                  <a:moveTo>
                    <a:pt x="3756660" y="0"/>
                  </a:moveTo>
                  <a:lnTo>
                    <a:pt x="0" y="0"/>
                  </a:lnTo>
                  <a:lnTo>
                    <a:pt x="0" y="5989320"/>
                  </a:lnTo>
                  <a:lnTo>
                    <a:pt x="3756660" y="5989320"/>
                  </a:lnTo>
                  <a:lnTo>
                    <a:pt x="375666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2311" y="790954"/>
              <a:ext cx="3756660" cy="5989320"/>
            </a:xfrm>
            <a:custGeom>
              <a:avLst/>
              <a:gdLst/>
              <a:ahLst/>
              <a:cxnLst/>
              <a:rect l="l" t="t" r="r" b="b"/>
              <a:pathLst>
                <a:path w="3756660" h="5989320">
                  <a:moveTo>
                    <a:pt x="0" y="5989320"/>
                  </a:moveTo>
                  <a:lnTo>
                    <a:pt x="3756660" y="5989320"/>
                  </a:lnTo>
                  <a:lnTo>
                    <a:pt x="3756660" y="0"/>
                  </a:lnTo>
                  <a:lnTo>
                    <a:pt x="0" y="0"/>
                  </a:lnTo>
                  <a:lnTo>
                    <a:pt x="0" y="59893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63752" y="903223"/>
            <a:ext cx="1519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1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952" y="1131823"/>
            <a:ext cx="121412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sort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aggregation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groupBy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window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752" y="3418078"/>
            <a:ext cx="2541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0952" y="3646373"/>
            <a:ext cx="16700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Encryption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RegExp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Math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Explode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Flatten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Formatting</a:t>
            </a:r>
            <a:endParaRPr sz="15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51094" y="1287525"/>
            <a:ext cx="3399154" cy="3867150"/>
            <a:chOff x="5451094" y="1287525"/>
            <a:chExt cx="3399154" cy="3867150"/>
          </a:xfrm>
        </p:grpSpPr>
        <p:sp>
          <p:nvSpPr>
            <p:cNvPr id="10" name="object 10"/>
            <p:cNvSpPr/>
            <p:nvPr/>
          </p:nvSpPr>
          <p:spPr>
            <a:xfrm>
              <a:off x="5457444" y="1293875"/>
              <a:ext cx="3386454" cy="3854450"/>
            </a:xfrm>
            <a:custGeom>
              <a:avLst/>
              <a:gdLst/>
              <a:ahLst/>
              <a:cxnLst/>
              <a:rect l="l" t="t" r="r" b="b"/>
              <a:pathLst>
                <a:path w="3386454" h="3854450">
                  <a:moveTo>
                    <a:pt x="3386328" y="0"/>
                  </a:moveTo>
                  <a:lnTo>
                    <a:pt x="0" y="0"/>
                  </a:lnTo>
                  <a:lnTo>
                    <a:pt x="0" y="3854196"/>
                  </a:lnTo>
                  <a:lnTo>
                    <a:pt x="3386328" y="3854196"/>
                  </a:lnTo>
                  <a:lnTo>
                    <a:pt x="338632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7444" y="1293875"/>
              <a:ext cx="3386454" cy="3854450"/>
            </a:xfrm>
            <a:custGeom>
              <a:avLst/>
              <a:gdLst/>
              <a:ahLst/>
              <a:cxnLst/>
              <a:rect l="l" t="t" r="r" b="b"/>
              <a:pathLst>
                <a:path w="3386454" h="3854450">
                  <a:moveTo>
                    <a:pt x="0" y="3854196"/>
                  </a:moveTo>
                  <a:lnTo>
                    <a:pt x="3386328" y="3854196"/>
                  </a:lnTo>
                  <a:lnTo>
                    <a:pt x="3386328" y="0"/>
                  </a:lnTo>
                  <a:lnTo>
                    <a:pt x="0" y="0"/>
                  </a:lnTo>
                  <a:lnTo>
                    <a:pt x="0" y="38541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9772" y="1981961"/>
            <a:ext cx="10356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parquet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orc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avro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</a:t>
            </a:r>
            <a:endParaRPr sz="18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jdbc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9364" y="167639"/>
            <a:ext cx="2303145" cy="571500"/>
            <a:chOff x="1769364" y="167639"/>
            <a:chExt cx="2303145" cy="571500"/>
          </a:xfrm>
        </p:grpSpPr>
        <p:sp>
          <p:nvSpPr>
            <p:cNvPr id="14" name="object 14"/>
            <p:cNvSpPr/>
            <p:nvPr/>
          </p:nvSpPr>
          <p:spPr>
            <a:xfrm>
              <a:off x="1775460" y="173735"/>
              <a:ext cx="2291080" cy="559435"/>
            </a:xfrm>
            <a:custGeom>
              <a:avLst/>
              <a:gdLst/>
              <a:ahLst/>
              <a:cxnLst/>
              <a:rect l="l" t="t" r="r" b="b"/>
              <a:pathLst>
                <a:path w="2291079" h="559435">
                  <a:moveTo>
                    <a:pt x="219735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8"/>
                  </a:lnTo>
                  <a:lnTo>
                    <a:pt x="0" y="466090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8"/>
                  </a:lnTo>
                  <a:lnTo>
                    <a:pt x="2197354" y="559308"/>
                  </a:lnTo>
                  <a:lnTo>
                    <a:pt x="2233618" y="551975"/>
                  </a:lnTo>
                  <a:lnTo>
                    <a:pt x="2263251" y="531987"/>
                  </a:lnTo>
                  <a:lnTo>
                    <a:pt x="2283239" y="502354"/>
                  </a:lnTo>
                  <a:lnTo>
                    <a:pt x="2290572" y="466090"/>
                  </a:lnTo>
                  <a:lnTo>
                    <a:pt x="2290572" y="93218"/>
                  </a:lnTo>
                  <a:lnTo>
                    <a:pt x="2283239" y="56953"/>
                  </a:lnTo>
                  <a:lnTo>
                    <a:pt x="2263251" y="27320"/>
                  </a:lnTo>
                  <a:lnTo>
                    <a:pt x="2233618" y="7332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60" y="173735"/>
              <a:ext cx="2291080" cy="559435"/>
            </a:xfrm>
            <a:custGeom>
              <a:avLst/>
              <a:gdLst/>
              <a:ahLst/>
              <a:cxnLst/>
              <a:rect l="l" t="t" r="r" b="b"/>
              <a:pathLst>
                <a:path w="2291079" h="559435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lnTo>
                    <a:pt x="2197354" y="0"/>
                  </a:lnTo>
                  <a:lnTo>
                    <a:pt x="2233618" y="7332"/>
                  </a:lnTo>
                  <a:lnTo>
                    <a:pt x="2263251" y="27320"/>
                  </a:lnTo>
                  <a:lnTo>
                    <a:pt x="2283239" y="56953"/>
                  </a:lnTo>
                  <a:lnTo>
                    <a:pt x="2290572" y="93218"/>
                  </a:lnTo>
                  <a:lnTo>
                    <a:pt x="2290572" y="466090"/>
                  </a:lnTo>
                  <a:lnTo>
                    <a:pt x="2283239" y="502354"/>
                  </a:lnTo>
                  <a:lnTo>
                    <a:pt x="2263251" y="531987"/>
                  </a:lnTo>
                  <a:lnTo>
                    <a:pt x="2233618" y="551975"/>
                  </a:lnTo>
                  <a:lnTo>
                    <a:pt x="2197354" y="559308"/>
                  </a:lnTo>
                  <a:lnTo>
                    <a:pt x="93217" y="559308"/>
                  </a:lnTo>
                  <a:lnTo>
                    <a:pt x="56953" y="551975"/>
                  </a:lnTo>
                  <a:lnTo>
                    <a:pt x="27320" y="531987"/>
                  </a:lnTo>
                  <a:lnTo>
                    <a:pt x="7332" y="502354"/>
                  </a:lnTo>
                  <a:lnTo>
                    <a:pt x="0" y="466090"/>
                  </a:lnTo>
                  <a:lnTo>
                    <a:pt x="0" y="9321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46275" y="245490"/>
            <a:ext cx="19526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spc="-20" dirty="0">
                <a:solidFill>
                  <a:srgbClr val="0D0D0D"/>
                </a:solidFill>
                <a:latin typeface="Calibri"/>
                <a:cs typeface="Calibri"/>
              </a:rPr>
              <a:t>Transformations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7665" y="685545"/>
            <a:ext cx="1549400" cy="574040"/>
            <a:chOff x="6217665" y="685545"/>
            <a:chExt cx="1549400" cy="574040"/>
          </a:xfrm>
        </p:grpSpPr>
        <p:sp>
          <p:nvSpPr>
            <p:cNvPr id="18" name="object 18"/>
            <p:cNvSpPr/>
            <p:nvPr/>
          </p:nvSpPr>
          <p:spPr>
            <a:xfrm>
              <a:off x="6224015" y="691895"/>
              <a:ext cx="1536700" cy="561340"/>
            </a:xfrm>
            <a:custGeom>
              <a:avLst/>
              <a:gdLst/>
              <a:ahLst/>
              <a:cxnLst/>
              <a:rect l="l" t="t" r="r" b="b"/>
              <a:pathLst>
                <a:path w="1536700" h="561340">
                  <a:moveTo>
                    <a:pt x="1442719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1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1"/>
                  </a:lnTo>
                  <a:lnTo>
                    <a:pt x="1442719" y="560831"/>
                  </a:lnTo>
                  <a:lnTo>
                    <a:pt x="1479077" y="553477"/>
                  </a:lnTo>
                  <a:lnTo>
                    <a:pt x="1508791" y="533431"/>
                  </a:lnTo>
                  <a:lnTo>
                    <a:pt x="1528837" y="503717"/>
                  </a:lnTo>
                  <a:lnTo>
                    <a:pt x="1536191" y="467359"/>
                  </a:lnTo>
                  <a:lnTo>
                    <a:pt x="1536191" y="93471"/>
                  </a:lnTo>
                  <a:lnTo>
                    <a:pt x="1528837" y="57114"/>
                  </a:lnTo>
                  <a:lnTo>
                    <a:pt x="1508791" y="27400"/>
                  </a:lnTo>
                  <a:lnTo>
                    <a:pt x="1479077" y="7354"/>
                  </a:lnTo>
                  <a:lnTo>
                    <a:pt x="14427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4015" y="691895"/>
              <a:ext cx="1536700" cy="561340"/>
            </a:xfrm>
            <a:custGeom>
              <a:avLst/>
              <a:gdLst/>
              <a:ahLst/>
              <a:cxnLst/>
              <a:rect l="l" t="t" r="r" b="b"/>
              <a:pathLst>
                <a:path w="1536700" h="561340">
                  <a:moveTo>
                    <a:pt x="0" y="93471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1442719" y="0"/>
                  </a:lnTo>
                  <a:lnTo>
                    <a:pt x="1479077" y="7354"/>
                  </a:lnTo>
                  <a:lnTo>
                    <a:pt x="1508791" y="27400"/>
                  </a:lnTo>
                  <a:lnTo>
                    <a:pt x="1528837" y="57114"/>
                  </a:lnTo>
                  <a:lnTo>
                    <a:pt x="1536191" y="93471"/>
                  </a:lnTo>
                  <a:lnTo>
                    <a:pt x="1536191" y="467359"/>
                  </a:lnTo>
                  <a:lnTo>
                    <a:pt x="1528837" y="503717"/>
                  </a:lnTo>
                  <a:lnTo>
                    <a:pt x="1508791" y="533431"/>
                  </a:lnTo>
                  <a:lnTo>
                    <a:pt x="1479077" y="553477"/>
                  </a:lnTo>
                  <a:lnTo>
                    <a:pt x="1442719" y="560831"/>
                  </a:lnTo>
                  <a:lnTo>
                    <a:pt x="93472" y="560831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59"/>
                  </a:lnTo>
                  <a:lnTo>
                    <a:pt x="0" y="9347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79590" y="764539"/>
            <a:ext cx="12261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0D0D0D"/>
                </a:solidFill>
                <a:latin typeface="Calibri"/>
                <a:cs typeface="Calibri"/>
              </a:rPr>
              <a:t>Extraction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64153" y="1476502"/>
            <a:ext cx="1058545" cy="1026160"/>
            <a:chOff x="3264153" y="1476502"/>
            <a:chExt cx="1058545" cy="1026160"/>
          </a:xfrm>
        </p:grpSpPr>
        <p:sp>
          <p:nvSpPr>
            <p:cNvPr id="22" name="object 22"/>
            <p:cNvSpPr/>
            <p:nvPr/>
          </p:nvSpPr>
          <p:spPr>
            <a:xfrm>
              <a:off x="3270503" y="1482852"/>
              <a:ext cx="1045844" cy="1013460"/>
            </a:xfrm>
            <a:custGeom>
              <a:avLst/>
              <a:gdLst/>
              <a:ahLst/>
              <a:cxnLst/>
              <a:rect l="l" t="t" r="r" b="b"/>
              <a:pathLst>
                <a:path w="1045845" h="1013460">
                  <a:moveTo>
                    <a:pt x="522732" y="0"/>
                  </a:moveTo>
                  <a:lnTo>
                    <a:pt x="475156" y="2070"/>
                  </a:lnTo>
                  <a:lnTo>
                    <a:pt x="428777" y="8162"/>
                  </a:lnTo>
                  <a:lnTo>
                    <a:pt x="383778" y="18097"/>
                  </a:lnTo>
                  <a:lnTo>
                    <a:pt x="340344" y="31696"/>
                  </a:lnTo>
                  <a:lnTo>
                    <a:pt x="298660" y="48781"/>
                  </a:lnTo>
                  <a:lnTo>
                    <a:pt x="258910" y="69172"/>
                  </a:lnTo>
                  <a:lnTo>
                    <a:pt x="221280" y="92691"/>
                  </a:lnTo>
                  <a:lnTo>
                    <a:pt x="185953" y="119160"/>
                  </a:lnTo>
                  <a:lnTo>
                    <a:pt x="153114" y="148399"/>
                  </a:lnTo>
                  <a:lnTo>
                    <a:pt x="122948" y="180230"/>
                  </a:lnTo>
                  <a:lnTo>
                    <a:pt x="95640" y="214473"/>
                  </a:lnTo>
                  <a:lnTo>
                    <a:pt x="71374" y="250951"/>
                  </a:lnTo>
                  <a:lnTo>
                    <a:pt x="50334" y="289485"/>
                  </a:lnTo>
                  <a:lnTo>
                    <a:pt x="32706" y="329895"/>
                  </a:lnTo>
                  <a:lnTo>
                    <a:pt x="18674" y="372004"/>
                  </a:lnTo>
                  <a:lnTo>
                    <a:pt x="8422" y="415631"/>
                  </a:lnTo>
                  <a:lnTo>
                    <a:pt x="2136" y="460599"/>
                  </a:lnTo>
                  <a:lnTo>
                    <a:pt x="0" y="506730"/>
                  </a:lnTo>
                  <a:lnTo>
                    <a:pt x="2136" y="552860"/>
                  </a:lnTo>
                  <a:lnTo>
                    <a:pt x="8422" y="597828"/>
                  </a:lnTo>
                  <a:lnTo>
                    <a:pt x="18674" y="641455"/>
                  </a:lnTo>
                  <a:lnTo>
                    <a:pt x="32706" y="683564"/>
                  </a:lnTo>
                  <a:lnTo>
                    <a:pt x="50334" y="723974"/>
                  </a:lnTo>
                  <a:lnTo>
                    <a:pt x="71374" y="762508"/>
                  </a:lnTo>
                  <a:lnTo>
                    <a:pt x="95640" y="798986"/>
                  </a:lnTo>
                  <a:lnTo>
                    <a:pt x="122948" y="833229"/>
                  </a:lnTo>
                  <a:lnTo>
                    <a:pt x="153114" y="865060"/>
                  </a:lnTo>
                  <a:lnTo>
                    <a:pt x="185953" y="894299"/>
                  </a:lnTo>
                  <a:lnTo>
                    <a:pt x="221280" y="920768"/>
                  </a:lnTo>
                  <a:lnTo>
                    <a:pt x="258910" y="944287"/>
                  </a:lnTo>
                  <a:lnTo>
                    <a:pt x="298660" y="964678"/>
                  </a:lnTo>
                  <a:lnTo>
                    <a:pt x="340344" y="981763"/>
                  </a:lnTo>
                  <a:lnTo>
                    <a:pt x="383778" y="995362"/>
                  </a:lnTo>
                  <a:lnTo>
                    <a:pt x="428777" y="1005297"/>
                  </a:lnTo>
                  <a:lnTo>
                    <a:pt x="475156" y="1011389"/>
                  </a:lnTo>
                  <a:lnTo>
                    <a:pt x="522732" y="1013460"/>
                  </a:lnTo>
                  <a:lnTo>
                    <a:pt x="570307" y="1011389"/>
                  </a:lnTo>
                  <a:lnTo>
                    <a:pt x="616686" y="1005297"/>
                  </a:lnTo>
                  <a:lnTo>
                    <a:pt x="661685" y="995362"/>
                  </a:lnTo>
                  <a:lnTo>
                    <a:pt x="705119" y="981763"/>
                  </a:lnTo>
                  <a:lnTo>
                    <a:pt x="746803" y="964678"/>
                  </a:lnTo>
                  <a:lnTo>
                    <a:pt x="786553" y="944287"/>
                  </a:lnTo>
                  <a:lnTo>
                    <a:pt x="824183" y="920768"/>
                  </a:lnTo>
                  <a:lnTo>
                    <a:pt x="859510" y="894299"/>
                  </a:lnTo>
                  <a:lnTo>
                    <a:pt x="892349" y="865060"/>
                  </a:lnTo>
                  <a:lnTo>
                    <a:pt x="922515" y="833229"/>
                  </a:lnTo>
                  <a:lnTo>
                    <a:pt x="949823" y="798986"/>
                  </a:lnTo>
                  <a:lnTo>
                    <a:pt x="974089" y="762507"/>
                  </a:lnTo>
                  <a:lnTo>
                    <a:pt x="995129" y="723974"/>
                  </a:lnTo>
                  <a:lnTo>
                    <a:pt x="1012757" y="683564"/>
                  </a:lnTo>
                  <a:lnTo>
                    <a:pt x="1026789" y="641455"/>
                  </a:lnTo>
                  <a:lnTo>
                    <a:pt x="1037041" y="597828"/>
                  </a:lnTo>
                  <a:lnTo>
                    <a:pt x="1043327" y="552860"/>
                  </a:lnTo>
                  <a:lnTo>
                    <a:pt x="1045463" y="506730"/>
                  </a:lnTo>
                  <a:lnTo>
                    <a:pt x="1043327" y="460599"/>
                  </a:lnTo>
                  <a:lnTo>
                    <a:pt x="1037041" y="415631"/>
                  </a:lnTo>
                  <a:lnTo>
                    <a:pt x="1026789" y="372004"/>
                  </a:lnTo>
                  <a:lnTo>
                    <a:pt x="1012757" y="329895"/>
                  </a:lnTo>
                  <a:lnTo>
                    <a:pt x="995129" y="289485"/>
                  </a:lnTo>
                  <a:lnTo>
                    <a:pt x="974089" y="250951"/>
                  </a:lnTo>
                  <a:lnTo>
                    <a:pt x="949823" y="214473"/>
                  </a:lnTo>
                  <a:lnTo>
                    <a:pt x="922515" y="180230"/>
                  </a:lnTo>
                  <a:lnTo>
                    <a:pt x="892349" y="148399"/>
                  </a:lnTo>
                  <a:lnTo>
                    <a:pt x="859510" y="119160"/>
                  </a:lnTo>
                  <a:lnTo>
                    <a:pt x="824183" y="92691"/>
                  </a:lnTo>
                  <a:lnTo>
                    <a:pt x="786553" y="69172"/>
                  </a:lnTo>
                  <a:lnTo>
                    <a:pt x="746803" y="48781"/>
                  </a:lnTo>
                  <a:lnTo>
                    <a:pt x="705119" y="31696"/>
                  </a:lnTo>
                  <a:lnTo>
                    <a:pt x="661685" y="18097"/>
                  </a:lnTo>
                  <a:lnTo>
                    <a:pt x="616686" y="8162"/>
                  </a:lnTo>
                  <a:lnTo>
                    <a:pt x="570307" y="2070"/>
                  </a:lnTo>
                  <a:lnTo>
                    <a:pt x="5227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0503" y="1482852"/>
              <a:ext cx="1045844" cy="1013460"/>
            </a:xfrm>
            <a:custGeom>
              <a:avLst/>
              <a:gdLst/>
              <a:ahLst/>
              <a:cxnLst/>
              <a:rect l="l" t="t" r="r" b="b"/>
              <a:pathLst>
                <a:path w="1045845" h="1013460">
                  <a:moveTo>
                    <a:pt x="0" y="506730"/>
                  </a:moveTo>
                  <a:lnTo>
                    <a:pt x="2136" y="460599"/>
                  </a:lnTo>
                  <a:lnTo>
                    <a:pt x="8422" y="415631"/>
                  </a:lnTo>
                  <a:lnTo>
                    <a:pt x="18674" y="372004"/>
                  </a:lnTo>
                  <a:lnTo>
                    <a:pt x="32706" y="329895"/>
                  </a:lnTo>
                  <a:lnTo>
                    <a:pt x="50334" y="289485"/>
                  </a:lnTo>
                  <a:lnTo>
                    <a:pt x="71374" y="250951"/>
                  </a:lnTo>
                  <a:lnTo>
                    <a:pt x="95640" y="214473"/>
                  </a:lnTo>
                  <a:lnTo>
                    <a:pt x="122948" y="180230"/>
                  </a:lnTo>
                  <a:lnTo>
                    <a:pt x="153114" y="148399"/>
                  </a:lnTo>
                  <a:lnTo>
                    <a:pt x="185953" y="119160"/>
                  </a:lnTo>
                  <a:lnTo>
                    <a:pt x="221280" y="92691"/>
                  </a:lnTo>
                  <a:lnTo>
                    <a:pt x="258910" y="69172"/>
                  </a:lnTo>
                  <a:lnTo>
                    <a:pt x="298660" y="48781"/>
                  </a:lnTo>
                  <a:lnTo>
                    <a:pt x="340344" y="31696"/>
                  </a:lnTo>
                  <a:lnTo>
                    <a:pt x="383778" y="18097"/>
                  </a:lnTo>
                  <a:lnTo>
                    <a:pt x="428777" y="8162"/>
                  </a:lnTo>
                  <a:lnTo>
                    <a:pt x="475156" y="2070"/>
                  </a:lnTo>
                  <a:lnTo>
                    <a:pt x="522732" y="0"/>
                  </a:lnTo>
                  <a:lnTo>
                    <a:pt x="570307" y="2070"/>
                  </a:lnTo>
                  <a:lnTo>
                    <a:pt x="616686" y="8162"/>
                  </a:lnTo>
                  <a:lnTo>
                    <a:pt x="661685" y="18097"/>
                  </a:lnTo>
                  <a:lnTo>
                    <a:pt x="705119" y="31696"/>
                  </a:lnTo>
                  <a:lnTo>
                    <a:pt x="746803" y="48781"/>
                  </a:lnTo>
                  <a:lnTo>
                    <a:pt x="786553" y="69172"/>
                  </a:lnTo>
                  <a:lnTo>
                    <a:pt x="824183" y="92691"/>
                  </a:lnTo>
                  <a:lnTo>
                    <a:pt x="859510" y="119160"/>
                  </a:lnTo>
                  <a:lnTo>
                    <a:pt x="892349" y="148399"/>
                  </a:lnTo>
                  <a:lnTo>
                    <a:pt x="922515" y="180230"/>
                  </a:lnTo>
                  <a:lnTo>
                    <a:pt x="949823" y="214473"/>
                  </a:lnTo>
                  <a:lnTo>
                    <a:pt x="974089" y="250951"/>
                  </a:lnTo>
                  <a:lnTo>
                    <a:pt x="995129" y="289485"/>
                  </a:lnTo>
                  <a:lnTo>
                    <a:pt x="1012757" y="329895"/>
                  </a:lnTo>
                  <a:lnTo>
                    <a:pt x="1026789" y="372004"/>
                  </a:lnTo>
                  <a:lnTo>
                    <a:pt x="1037041" y="415631"/>
                  </a:lnTo>
                  <a:lnTo>
                    <a:pt x="1043327" y="460599"/>
                  </a:lnTo>
                  <a:lnTo>
                    <a:pt x="1045463" y="506730"/>
                  </a:lnTo>
                  <a:lnTo>
                    <a:pt x="1043327" y="552860"/>
                  </a:lnTo>
                  <a:lnTo>
                    <a:pt x="1037041" y="597828"/>
                  </a:lnTo>
                  <a:lnTo>
                    <a:pt x="1026789" y="641455"/>
                  </a:lnTo>
                  <a:lnTo>
                    <a:pt x="1012757" y="683564"/>
                  </a:lnTo>
                  <a:lnTo>
                    <a:pt x="995129" y="723974"/>
                  </a:lnTo>
                  <a:lnTo>
                    <a:pt x="974089" y="762507"/>
                  </a:lnTo>
                  <a:lnTo>
                    <a:pt x="949823" y="798986"/>
                  </a:lnTo>
                  <a:lnTo>
                    <a:pt x="922515" y="833229"/>
                  </a:lnTo>
                  <a:lnTo>
                    <a:pt x="892349" y="865060"/>
                  </a:lnTo>
                  <a:lnTo>
                    <a:pt x="859510" y="894299"/>
                  </a:lnTo>
                  <a:lnTo>
                    <a:pt x="824183" y="920768"/>
                  </a:lnTo>
                  <a:lnTo>
                    <a:pt x="786553" y="944287"/>
                  </a:lnTo>
                  <a:lnTo>
                    <a:pt x="746803" y="964678"/>
                  </a:lnTo>
                  <a:lnTo>
                    <a:pt x="705119" y="981763"/>
                  </a:lnTo>
                  <a:lnTo>
                    <a:pt x="661685" y="995362"/>
                  </a:lnTo>
                  <a:lnTo>
                    <a:pt x="616686" y="1005297"/>
                  </a:lnTo>
                  <a:lnTo>
                    <a:pt x="570307" y="1011389"/>
                  </a:lnTo>
                  <a:lnTo>
                    <a:pt x="522732" y="1013460"/>
                  </a:lnTo>
                  <a:lnTo>
                    <a:pt x="475156" y="1011389"/>
                  </a:lnTo>
                  <a:lnTo>
                    <a:pt x="428777" y="1005297"/>
                  </a:lnTo>
                  <a:lnTo>
                    <a:pt x="383778" y="995362"/>
                  </a:lnTo>
                  <a:lnTo>
                    <a:pt x="340344" y="981763"/>
                  </a:lnTo>
                  <a:lnTo>
                    <a:pt x="298660" y="964678"/>
                  </a:lnTo>
                  <a:lnTo>
                    <a:pt x="258910" y="944287"/>
                  </a:lnTo>
                  <a:lnTo>
                    <a:pt x="221280" y="920768"/>
                  </a:lnTo>
                  <a:lnTo>
                    <a:pt x="185953" y="894299"/>
                  </a:lnTo>
                  <a:lnTo>
                    <a:pt x="153114" y="865060"/>
                  </a:lnTo>
                  <a:lnTo>
                    <a:pt x="122948" y="833229"/>
                  </a:lnTo>
                  <a:lnTo>
                    <a:pt x="95640" y="798986"/>
                  </a:lnTo>
                  <a:lnTo>
                    <a:pt x="71374" y="762508"/>
                  </a:lnTo>
                  <a:lnTo>
                    <a:pt x="50334" y="723974"/>
                  </a:lnTo>
                  <a:lnTo>
                    <a:pt x="32706" y="683564"/>
                  </a:lnTo>
                  <a:lnTo>
                    <a:pt x="18674" y="641455"/>
                  </a:lnTo>
                  <a:lnTo>
                    <a:pt x="8422" y="597828"/>
                  </a:lnTo>
                  <a:lnTo>
                    <a:pt x="2136" y="552860"/>
                  </a:lnTo>
                  <a:lnTo>
                    <a:pt x="0" y="50673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46602" y="1824304"/>
            <a:ext cx="506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1735" y="4137659"/>
            <a:ext cx="1057910" cy="1026160"/>
            <a:chOff x="3221735" y="4137659"/>
            <a:chExt cx="1057910" cy="1026160"/>
          </a:xfrm>
        </p:grpSpPr>
        <p:sp>
          <p:nvSpPr>
            <p:cNvPr id="26" name="object 26"/>
            <p:cNvSpPr/>
            <p:nvPr/>
          </p:nvSpPr>
          <p:spPr>
            <a:xfrm>
              <a:off x="3227831" y="4143755"/>
              <a:ext cx="1045844" cy="1013460"/>
            </a:xfrm>
            <a:custGeom>
              <a:avLst/>
              <a:gdLst/>
              <a:ahLst/>
              <a:cxnLst/>
              <a:rect l="l" t="t" r="r" b="b"/>
              <a:pathLst>
                <a:path w="1045845" h="1013460">
                  <a:moveTo>
                    <a:pt x="522731" y="0"/>
                  </a:moveTo>
                  <a:lnTo>
                    <a:pt x="475156" y="2070"/>
                  </a:lnTo>
                  <a:lnTo>
                    <a:pt x="428777" y="8162"/>
                  </a:lnTo>
                  <a:lnTo>
                    <a:pt x="383778" y="18097"/>
                  </a:lnTo>
                  <a:lnTo>
                    <a:pt x="340344" y="31696"/>
                  </a:lnTo>
                  <a:lnTo>
                    <a:pt x="298660" y="48781"/>
                  </a:lnTo>
                  <a:lnTo>
                    <a:pt x="258910" y="69172"/>
                  </a:lnTo>
                  <a:lnTo>
                    <a:pt x="221280" y="92691"/>
                  </a:lnTo>
                  <a:lnTo>
                    <a:pt x="185953" y="119160"/>
                  </a:lnTo>
                  <a:lnTo>
                    <a:pt x="153114" y="148399"/>
                  </a:lnTo>
                  <a:lnTo>
                    <a:pt x="122948" y="180230"/>
                  </a:lnTo>
                  <a:lnTo>
                    <a:pt x="95640" y="214473"/>
                  </a:lnTo>
                  <a:lnTo>
                    <a:pt x="71373" y="250952"/>
                  </a:lnTo>
                  <a:lnTo>
                    <a:pt x="50334" y="289485"/>
                  </a:lnTo>
                  <a:lnTo>
                    <a:pt x="32706" y="329895"/>
                  </a:lnTo>
                  <a:lnTo>
                    <a:pt x="18674" y="372004"/>
                  </a:lnTo>
                  <a:lnTo>
                    <a:pt x="8422" y="415631"/>
                  </a:lnTo>
                  <a:lnTo>
                    <a:pt x="2136" y="460599"/>
                  </a:lnTo>
                  <a:lnTo>
                    <a:pt x="0" y="506730"/>
                  </a:lnTo>
                  <a:lnTo>
                    <a:pt x="2136" y="552860"/>
                  </a:lnTo>
                  <a:lnTo>
                    <a:pt x="8422" y="597828"/>
                  </a:lnTo>
                  <a:lnTo>
                    <a:pt x="18674" y="641455"/>
                  </a:lnTo>
                  <a:lnTo>
                    <a:pt x="32706" y="683564"/>
                  </a:lnTo>
                  <a:lnTo>
                    <a:pt x="50334" y="723974"/>
                  </a:lnTo>
                  <a:lnTo>
                    <a:pt x="71373" y="762508"/>
                  </a:lnTo>
                  <a:lnTo>
                    <a:pt x="95640" y="798986"/>
                  </a:lnTo>
                  <a:lnTo>
                    <a:pt x="122948" y="833229"/>
                  </a:lnTo>
                  <a:lnTo>
                    <a:pt x="153114" y="865060"/>
                  </a:lnTo>
                  <a:lnTo>
                    <a:pt x="185953" y="894299"/>
                  </a:lnTo>
                  <a:lnTo>
                    <a:pt x="221280" y="920768"/>
                  </a:lnTo>
                  <a:lnTo>
                    <a:pt x="258910" y="944287"/>
                  </a:lnTo>
                  <a:lnTo>
                    <a:pt x="298660" y="964678"/>
                  </a:lnTo>
                  <a:lnTo>
                    <a:pt x="340344" y="981763"/>
                  </a:lnTo>
                  <a:lnTo>
                    <a:pt x="383778" y="995362"/>
                  </a:lnTo>
                  <a:lnTo>
                    <a:pt x="428777" y="1005297"/>
                  </a:lnTo>
                  <a:lnTo>
                    <a:pt x="475156" y="1011389"/>
                  </a:lnTo>
                  <a:lnTo>
                    <a:pt x="522731" y="1013460"/>
                  </a:lnTo>
                  <a:lnTo>
                    <a:pt x="570307" y="1011389"/>
                  </a:lnTo>
                  <a:lnTo>
                    <a:pt x="616686" y="1005297"/>
                  </a:lnTo>
                  <a:lnTo>
                    <a:pt x="661685" y="995362"/>
                  </a:lnTo>
                  <a:lnTo>
                    <a:pt x="705119" y="981763"/>
                  </a:lnTo>
                  <a:lnTo>
                    <a:pt x="746803" y="964678"/>
                  </a:lnTo>
                  <a:lnTo>
                    <a:pt x="786553" y="944287"/>
                  </a:lnTo>
                  <a:lnTo>
                    <a:pt x="824183" y="920768"/>
                  </a:lnTo>
                  <a:lnTo>
                    <a:pt x="859510" y="894299"/>
                  </a:lnTo>
                  <a:lnTo>
                    <a:pt x="892349" y="865060"/>
                  </a:lnTo>
                  <a:lnTo>
                    <a:pt x="922515" y="833229"/>
                  </a:lnTo>
                  <a:lnTo>
                    <a:pt x="949823" y="798986"/>
                  </a:lnTo>
                  <a:lnTo>
                    <a:pt x="974090" y="762508"/>
                  </a:lnTo>
                  <a:lnTo>
                    <a:pt x="995129" y="723974"/>
                  </a:lnTo>
                  <a:lnTo>
                    <a:pt x="1012757" y="683564"/>
                  </a:lnTo>
                  <a:lnTo>
                    <a:pt x="1026789" y="641455"/>
                  </a:lnTo>
                  <a:lnTo>
                    <a:pt x="1037041" y="597828"/>
                  </a:lnTo>
                  <a:lnTo>
                    <a:pt x="1043327" y="552860"/>
                  </a:lnTo>
                  <a:lnTo>
                    <a:pt x="1045464" y="506730"/>
                  </a:lnTo>
                  <a:lnTo>
                    <a:pt x="1043327" y="460599"/>
                  </a:lnTo>
                  <a:lnTo>
                    <a:pt x="1037041" y="415631"/>
                  </a:lnTo>
                  <a:lnTo>
                    <a:pt x="1026789" y="372004"/>
                  </a:lnTo>
                  <a:lnTo>
                    <a:pt x="1012757" y="329895"/>
                  </a:lnTo>
                  <a:lnTo>
                    <a:pt x="995129" y="289485"/>
                  </a:lnTo>
                  <a:lnTo>
                    <a:pt x="974090" y="250952"/>
                  </a:lnTo>
                  <a:lnTo>
                    <a:pt x="949823" y="214473"/>
                  </a:lnTo>
                  <a:lnTo>
                    <a:pt x="922515" y="180230"/>
                  </a:lnTo>
                  <a:lnTo>
                    <a:pt x="892349" y="148399"/>
                  </a:lnTo>
                  <a:lnTo>
                    <a:pt x="859510" y="119160"/>
                  </a:lnTo>
                  <a:lnTo>
                    <a:pt x="824183" y="92691"/>
                  </a:lnTo>
                  <a:lnTo>
                    <a:pt x="786553" y="69172"/>
                  </a:lnTo>
                  <a:lnTo>
                    <a:pt x="746803" y="48781"/>
                  </a:lnTo>
                  <a:lnTo>
                    <a:pt x="705119" y="31696"/>
                  </a:lnTo>
                  <a:lnTo>
                    <a:pt x="661685" y="18097"/>
                  </a:lnTo>
                  <a:lnTo>
                    <a:pt x="616686" y="8162"/>
                  </a:lnTo>
                  <a:lnTo>
                    <a:pt x="570307" y="2070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27831" y="4143755"/>
              <a:ext cx="1045844" cy="1013460"/>
            </a:xfrm>
            <a:custGeom>
              <a:avLst/>
              <a:gdLst/>
              <a:ahLst/>
              <a:cxnLst/>
              <a:rect l="l" t="t" r="r" b="b"/>
              <a:pathLst>
                <a:path w="1045845" h="1013460">
                  <a:moveTo>
                    <a:pt x="0" y="506730"/>
                  </a:moveTo>
                  <a:lnTo>
                    <a:pt x="2136" y="460599"/>
                  </a:lnTo>
                  <a:lnTo>
                    <a:pt x="8422" y="415631"/>
                  </a:lnTo>
                  <a:lnTo>
                    <a:pt x="18674" y="372004"/>
                  </a:lnTo>
                  <a:lnTo>
                    <a:pt x="32706" y="329895"/>
                  </a:lnTo>
                  <a:lnTo>
                    <a:pt x="50334" y="289485"/>
                  </a:lnTo>
                  <a:lnTo>
                    <a:pt x="71373" y="250952"/>
                  </a:lnTo>
                  <a:lnTo>
                    <a:pt x="95640" y="214473"/>
                  </a:lnTo>
                  <a:lnTo>
                    <a:pt x="122948" y="180230"/>
                  </a:lnTo>
                  <a:lnTo>
                    <a:pt x="153114" y="148399"/>
                  </a:lnTo>
                  <a:lnTo>
                    <a:pt x="185953" y="119160"/>
                  </a:lnTo>
                  <a:lnTo>
                    <a:pt x="221280" y="92691"/>
                  </a:lnTo>
                  <a:lnTo>
                    <a:pt x="258910" y="69172"/>
                  </a:lnTo>
                  <a:lnTo>
                    <a:pt x="298660" y="48781"/>
                  </a:lnTo>
                  <a:lnTo>
                    <a:pt x="340344" y="31696"/>
                  </a:lnTo>
                  <a:lnTo>
                    <a:pt x="383778" y="18097"/>
                  </a:lnTo>
                  <a:lnTo>
                    <a:pt x="428777" y="8162"/>
                  </a:lnTo>
                  <a:lnTo>
                    <a:pt x="475156" y="2070"/>
                  </a:lnTo>
                  <a:lnTo>
                    <a:pt x="522731" y="0"/>
                  </a:lnTo>
                  <a:lnTo>
                    <a:pt x="570307" y="2070"/>
                  </a:lnTo>
                  <a:lnTo>
                    <a:pt x="616686" y="8162"/>
                  </a:lnTo>
                  <a:lnTo>
                    <a:pt x="661685" y="18097"/>
                  </a:lnTo>
                  <a:lnTo>
                    <a:pt x="705119" y="31696"/>
                  </a:lnTo>
                  <a:lnTo>
                    <a:pt x="746803" y="48781"/>
                  </a:lnTo>
                  <a:lnTo>
                    <a:pt x="786553" y="69172"/>
                  </a:lnTo>
                  <a:lnTo>
                    <a:pt x="824183" y="92691"/>
                  </a:lnTo>
                  <a:lnTo>
                    <a:pt x="859510" y="119160"/>
                  </a:lnTo>
                  <a:lnTo>
                    <a:pt x="892349" y="148399"/>
                  </a:lnTo>
                  <a:lnTo>
                    <a:pt x="922515" y="180230"/>
                  </a:lnTo>
                  <a:lnTo>
                    <a:pt x="949823" y="214473"/>
                  </a:lnTo>
                  <a:lnTo>
                    <a:pt x="974090" y="250952"/>
                  </a:lnTo>
                  <a:lnTo>
                    <a:pt x="995129" y="289485"/>
                  </a:lnTo>
                  <a:lnTo>
                    <a:pt x="1012757" y="329895"/>
                  </a:lnTo>
                  <a:lnTo>
                    <a:pt x="1026789" y="372004"/>
                  </a:lnTo>
                  <a:lnTo>
                    <a:pt x="1037041" y="415631"/>
                  </a:lnTo>
                  <a:lnTo>
                    <a:pt x="1043327" y="460599"/>
                  </a:lnTo>
                  <a:lnTo>
                    <a:pt x="1045464" y="506730"/>
                  </a:lnTo>
                  <a:lnTo>
                    <a:pt x="1043327" y="552860"/>
                  </a:lnTo>
                  <a:lnTo>
                    <a:pt x="1037041" y="597828"/>
                  </a:lnTo>
                  <a:lnTo>
                    <a:pt x="1026789" y="641455"/>
                  </a:lnTo>
                  <a:lnTo>
                    <a:pt x="1012757" y="683564"/>
                  </a:lnTo>
                  <a:lnTo>
                    <a:pt x="995129" y="723974"/>
                  </a:lnTo>
                  <a:lnTo>
                    <a:pt x="974090" y="762508"/>
                  </a:lnTo>
                  <a:lnTo>
                    <a:pt x="949823" y="798986"/>
                  </a:lnTo>
                  <a:lnTo>
                    <a:pt x="922515" y="833229"/>
                  </a:lnTo>
                  <a:lnTo>
                    <a:pt x="892349" y="865060"/>
                  </a:lnTo>
                  <a:lnTo>
                    <a:pt x="859510" y="894299"/>
                  </a:lnTo>
                  <a:lnTo>
                    <a:pt x="824183" y="920768"/>
                  </a:lnTo>
                  <a:lnTo>
                    <a:pt x="786553" y="944287"/>
                  </a:lnTo>
                  <a:lnTo>
                    <a:pt x="746803" y="964678"/>
                  </a:lnTo>
                  <a:lnTo>
                    <a:pt x="705119" y="981763"/>
                  </a:lnTo>
                  <a:lnTo>
                    <a:pt x="661685" y="995362"/>
                  </a:lnTo>
                  <a:lnTo>
                    <a:pt x="616686" y="1005297"/>
                  </a:lnTo>
                  <a:lnTo>
                    <a:pt x="570307" y="1011389"/>
                  </a:lnTo>
                  <a:lnTo>
                    <a:pt x="522731" y="1013460"/>
                  </a:lnTo>
                  <a:lnTo>
                    <a:pt x="475156" y="1011389"/>
                  </a:lnTo>
                  <a:lnTo>
                    <a:pt x="428777" y="1005297"/>
                  </a:lnTo>
                  <a:lnTo>
                    <a:pt x="383778" y="995362"/>
                  </a:lnTo>
                  <a:lnTo>
                    <a:pt x="340344" y="981763"/>
                  </a:lnTo>
                  <a:lnTo>
                    <a:pt x="298660" y="964678"/>
                  </a:lnTo>
                  <a:lnTo>
                    <a:pt x="258910" y="944287"/>
                  </a:lnTo>
                  <a:lnTo>
                    <a:pt x="221280" y="920768"/>
                  </a:lnTo>
                  <a:lnTo>
                    <a:pt x="185953" y="894299"/>
                  </a:lnTo>
                  <a:lnTo>
                    <a:pt x="153114" y="865060"/>
                  </a:lnTo>
                  <a:lnTo>
                    <a:pt x="122948" y="833229"/>
                  </a:lnTo>
                  <a:lnTo>
                    <a:pt x="95640" y="798986"/>
                  </a:lnTo>
                  <a:lnTo>
                    <a:pt x="71373" y="762508"/>
                  </a:lnTo>
                  <a:lnTo>
                    <a:pt x="50334" y="723974"/>
                  </a:lnTo>
                  <a:lnTo>
                    <a:pt x="32706" y="683564"/>
                  </a:lnTo>
                  <a:lnTo>
                    <a:pt x="18674" y="641455"/>
                  </a:lnTo>
                  <a:lnTo>
                    <a:pt x="8422" y="597828"/>
                  </a:lnTo>
                  <a:lnTo>
                    <a:pt x="2136" y="552860"/>
                  </a:lnTo>
                  <a:lnTo>
                    <a:pt x="0" y="50673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03421" y="4486147"/>
            <a:ext cx="50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44156" y="2490216"/>
            <a:ext cx="1057910" cy="1026160"/>
            <a:chOff x="7344156" y="2490216"/>
            <a:chExt cx="1057910" cy="1026160"/>
          </a:xfrm>
        </p:grpSpPr>
        <p:sp>
          <p:nvSpPr>
            <p:cNvPr id="30" name="object 30"/>
            <p:cNvSpPr/>
            <p:nvPr/>
          </p:nvSpPr>
          <p:spPr>
            <a:xfrm>
              <a:off x="7350252" y="2496312"/>
              <a:ext cx="1045844" cy="1013460"/>
            </a:xfrm>
            <a:custGeom>
              <a:avLst/>
              <a:gdLst/>
              <a:ahLst/>
              <a:cxnLst/>
              <a:rect l="l" t="t" r="r" b="b"/>
              <a:pathLst>
                <a:path w="1045845" h="1013460">
                  <a:moveTo>
                    <a:pt x="522731" y="0"/>
                  </a:moveTo>
                  <a:lnTo>
                    <a:pt x="475156" y="2070"/>
                  </a:lnTo>
                  <a:lnTo>
                    <a:pt x="428777" y="8162"/>
                  </a:lnTo>
                  <a:lnTo>
                    <a:pt x="383778" y="18097"/>
                  </a:lnTo>
                  <a:lnTo>
                    <a:pt x="340344" y="31696"/>
                  </a:lnTo>
                  <a:lnTo>
                    <a:pt x="298660" y="48781"/>
                  </a:lnTo>
                  <a:lnTo>
                    <a:pt x="258910" y="69172"/>
                  </a:lnTo>
                  <a:lnTo>
                    <a:pt x="221280" y="92691"/>
                  </a:lnTo>
                  <a:lnTo>
                    <a:pt x="185953" y="119160"/>
                  </a:lnTo>
                  <a:lnTo>
                    <a:pt x="153114" y="148399"/>
                  </a:lnTo>
                  <a:lnTo>
                    <a:pt x="122948" y="180230"/>
                  </a:lnTo>
                  <a:lnTo>
                    <a:pt x="95640" y="214473"/>
                  </a:lnTo>
                  <a:lnTo>
                    <a:pt x="71374" y="250952"/>
                  </a:lnTo>
                  <a:lnTo>
                    <a:pt x="50334" y="289485"/>
                  </a:lnTo>
                  <a:lnTo>
                    <a:pt x="32706" y="329895"/>
                  </a:lnTo>
                  <a:lnTo>
                    <a:pt x="18674" y="372004"/>
                  </a:lnTo>
                  <a:lnTo>
                    <a:pt x="8422" y="415631"/>
                  </a:lnTo>
                  <a:lnTo>
                    <a:pt x="2136" y="460599"/>
                  </a:lnTo>
                  <a:lnTo>
                    <a:pt x="0" y="506729"/>
                  </a:lnTo>
                  <a:lnTo>
                    <a:pt x="2136" y="552860"/>
                  </a:lnTo>
                  <a:lnTo>
                    <a:pt x="8422" y="597828"/>
                  </a:lnTo>
                  <a:lnTo>
                    <a:pt x="18674" y="641455"/>
                  </a:lnTo>
                  <a:lnTo>
                    <a:pt x="32706" y="683564"/>
                  </a:lnTo>
                  <a:lnTo>
                    <a:pt x="50334" y="723974"/>
                  </a:lnTo>
                  <a:lnTo>
                    <a:pt x="71373" y="762508"/>
                  </a:lnTo>
                  <a:lnTo>
                    <a:pt x="95640" y="798986"/>
                  </a:lnTo>
                  <a:lnTo>
                    <a:pt x="122948" y="833229"/>
                  </a:lnTo>
                  <a:lnTo>
                    <a:pt x="153114" y="865060"/>
                  </a:lnTo>
                  <a:lnTo>
                    <a:pt x="185953" y="894299"/>
                  </a:lnTo>
                  <a:lnTo>
                    <a:pt x="221280" y="920768"/>
                  </a:lnTo>
                  <a:lnTo>
                    <a:pt x="258910" y="944287"/>
                  </a:lnTo>
                  <a:lnTo>
                    <a:pt x="298660" y="964678"/>
                  </a:lnTo>
                  <a:lnTo>
                    <a:pt x="340344" y="981763"/>
                  </a:lnTo>
                  <a:lnTo>
                    <a:pt x="383778" y="995362"/>
                  </a:lnTo>
                  <a:lnTo>
                    <a:pt x="428777" y="1005297"/>
                  </a:lnTo>
                  <a:lnTo>
                    <a:pt x="475156" y="1011389"/>
                  </a:lnTo>
                  <a:lnTo>
                    <a:pt x="522731" y="1013460"/>
                  </a:lnTo>
                  <a:lnTo>
                    <a:pt x="570307" y="1011389"/>
                  </a:lnTo>
                  <a:lnTo>
                    <a:pt x="616686" y="1005297"/>
                  </a:lnTo>
                  <a:lnTo>
                    <a:pt x="661685" y="995362"/>
                  </a:lnTo>
                  <a:lnTo>
                    <a:pt x="705119" y="981763"/>
                  </a:lnTo>
                  <a:lnTo>
                    <a:pt x="746803" y="964678"/>
                  </a:lnTo>
                  <a:lnTo>
                    <a:pt x="786553" y="944287"/>
                  </a:lnTo>
                  <a:lnTo>
                    <a:pt x="824183" y="920768"/>
                  </a:lnTo>
                  <a:lnTo>
                    <a:pt x="859510" y="894299"/>
                  </a:lnTo>
                  <a:lnTo>
                    <a:pt x="892349" y="865060"/>
                  </a:lnTo>
                  <a:lnTo>
                    <a:pt x="922515" y="833229"/>
                  </a:lnTo>
                  <a:lnTo>
                    <a:pt x="949823" y="798986"/>
                  </a:lnTo>
                  <a:lnTo>
                    <a:pt x="974090" y="762508"/>
                  </a:lnTo>
                  <a:lnTo>
                    <a:pt x="995129" y="723974"/>
                  </a:lnTo>
                  <a:lnTo>
                    <a:pt x="1012757" y="683564"/>
                  </a:lnTo>
                  <a:lnTo>
                    <a:pt x="1026789" y="641455"/>
                  </a:lnTo>
                  <a:lnTo>
                    <a:pt x="1037041" y="597828"/>
                  </a:lnTo>
                  <a:lnTo>
                    <a:pt x="1043327" y="552860"/>
                  </a:lnTo>
                  <a:lnTo>
                    <a:pt x="1045464" y="506729"/>
                  </a:lnTo>
                  <a:lnTo>
                    <a:pt x="1043327" y="460599"/>
                  </a:lnTo>
                  <a:lnTo>
                    <a:pt x="1037041" y="415631"/>
                  </a:lnTo>
                  <a:lnTo>
                    <a:pt x="1026789" y="372004"/>
                  </a:lnTo>
                  <a:lnTo>
                    <a:pt x="1012757" y="329895"/>
                  </a:lnTo>
                  <a:lnTo>
                    <a:pt x="995129" y="289485"/>
                  </a:lnTo>
                  <a:lnTo>
                    <a:pt x="974090" y="250951"/>
                  </a:lnTo>
                  <a:lnTo>
                    <a:pt x="949823" y="214473"/>
                  </a:lnTo>
                  <a:lnTo>
                    <a:pt x="922515" y="180230"/>
                  </a:lnTo>
                  <a:lnTo>
                    <a:pt x="892349" y="148399"/>
                  </a:lnTo>
                  <a:lnTo>
                    <a:pt x="859510" y="119160"/>
                  </a:lnTo>
                  <a:lnTo>
                    <a:pt x="824183" y="92691"/>
                  </a:lnTo>
                  <a:lnTo>
                    <a:pt x="786553" y="69172"/>
                  </a:lnTo>
                  <a:lnTo>
                    <a:pt x="746803" y="48781"/>
                  </a:lnTo>
                  <a:lnTo>
                    <a:pt x="705119" y="31696"/>
                  </a:lnTo>
                  <a:lnTo>
                    <a:pt x="661685" y="18097"/>
                  </a:lnTo>
                  <a:lnTo>
                    <a:pt x="616686" y="8162"/>
                  </a:lnTo>
                  <a:lnTo>
                    <a:pt x="570307" y="2070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50252" y="2496312"/>
              <a:ext cx="1045844" cy="1013460"/>
            </a:xfrm>
            <a:custGeom>
              <a:avLst/>
              <a:gdLst/>
              <a:ahLst/>
              <a:cxnLst/>
              <a:rect l="l" t="t" r="r" b="b"/>
              <a:pathLst>
                <a:path w="1045845" h="1013460">
                  <a:moveTo>
                    <a:pt x="0" y="506729"/>
                  </a:moveTo>
                  <a:lnTo>
                    <a:pt x="2136" y="460599"/>
                  </a:lnTo>
                  <a:lnTo>
                    <a:pt x="8422" y="415631"/>
                  </a:lnTo>
                  <a:lnTo>
                    <a:pt x="18674" y="372004"/>
                  </a:lnTo>
                  <a:lnTo>
                    <a:pt x="32706" y="329895"/>
                  </a:lnTo>
                  <a:lnTo>
                    <a:pt x="50334" y="289485"/>
                  </a:lnTo>
                  <a:lnTo>
                    <a:pt x="71374" y="250952"/>
                  </a:lnTo>
                  <a:lnTo>
                    <a:pt x="95640" y="214473"/>
                  </a:lnTo>
                  <a:lnTo>
                    <a:pt x="122948" y="180230"/>
                  </a:lnTo>
                  <a:lnTo>
                    <a:pt x="153114" y="148399"/>
                  </a:lnTo>
                  <a:lnTo>
                    <a:pt x="185953" y="119160"/>
                  </a:lnTo>
                  <a:lnTo>
                    <a:pt x="221280" y="92691"/>
                  </a:lnTo>
                  <a:lnTo>
                    <a:pt x="258910" y="69172"/>
                  </a:lnTo>
                  <a:lnTo>
                    <a:pt x="298660" y="48781"/>
                  </a:lnTo>
                  <a:lnTo>
                    <a:pt x="340344" y="31696"/>
                  </a:lnTo>
                  <a:lnTo>
                    <a:pt x="383778" y="18097"/>
                  </a:lnTo>
                  <a:lnTo>
                    <a:pt x="428777" y="8162"/>
                  </a:lnTo>
                  <a:lnTo>
                    <a:pt x="475156" y="2070"/>
                  </a:lnTo>
                  <a:lnTo>
                    <a:pt x="522731" y="0"/>
                  </a:lnTo>
                  <a:lnTo>
                    <a:pt x="570307" y="2070"/>
                  </a:lnTo>
                  <a:lnTo>
                    <a:pt x="616686" y="8162"/>
                  </a:lnTo>
                  <a:lnTo>
                    <a:pt x="661685" y="18097"/>
                  </a:lnTo>
                  <a:lnTo>
                    <a:pt x="705119" y="31696"/>
                  </a:lnTo>
                  <a:lnTo>
                    <a:pt x="746803" y="48781"/>
                  </a:lnTo>
                  <a:lnTo>
                    <a:pt x="786553" y="69172"/>
                  </a:lnTo>
                  <a:lnTo>
                    <a:pt x="824183" y="92691"/>
                  </a:lnTo>
                  <a:lnTo>
                    <a:pt x="859510" y="119160"/>
                  </a:lnTo>
                  <a:lnTo>
                    <a:pt x="892349" y="148399"/>
                  </a:lnTo>
                  <a:lnTo>
                    <a:pt x="922515" y="180230"/>
                  </a:lnTo>
                  <a:lnTo>
                    <a:pt x="949823" y="214473"/>
                  </a:lnTo>
                  <a:lnTo>
                    <a:pt x="974090" y="250951"/>
                  </a:lnTo>
                  <a:lnTo>
                    <a:pt x="995129" y="289485"/>
                  </a:lnTo>
                  <a:lnTo>
                    <a:pt x="1012757" y="329895"/>
                  </a:lnTo>
                  <a:lnTo>
                    <a:pt x="1026789" y="372004"/>
                  </a:lnTo>
                  <a:lnTo>
                    <a:pt x="1037041" y="415631"/>
                  </a:lnTo>
                  <a:lnTo>
                    <a:pt x="1043327" y="460599"/>
                  </a:lnTo>
                  <a:lnTo>
                    <a:pt x="1045464" y="506729"/>
                  </a:lnTo>
                  <a:lnTo>
                    <a:pt x="1043327" y="552860"/>
                  </a:lnTo>
                  <a:lnTo>
                    <a:pt x="1037041" y="597828"/>
                  </a:lnTo>
                  <a:lnTo>
                    <a:pt x="1026789" y="641455"/>
                  </a:lnTo>
                  <a:lnTo>
                    <a:pt x="1012757" y="683564"/>
                  </a:lnTo>
                  <a:lnTo>
                    <a:pt x="995129" y="723974"/>
                  </a:lnTo>
                  <a:lnTo>
                    <a:pt x="974090" y="762508"/>
                  </a:lnTo>
                  <a:lnTo>
                    <a:pt x="949823" y="798986"/>
                  </a:lnTo>
                  <a:lnTo>
                    <a:pt x="922515" y="833229"/>
                  </a:lnTo>
                  <a:lnTo>
                    <a:pt x="892349" y="865060"/>
                  </a:lnTo>
                  <a:lnTo>
                    <a:pt x="859510" y="894299"/>
                  </a:lnTo>
                  <a:lnTo>
                    <a:pt x="824183" y="920768"/>
                  </a:lnTo>
                  <a:lnTo>
                    <a:pt x="786553" y="944287"/>
                  </a:lnTo>
                  <a:lnTo>
                    <a:pt x="746803" y="964678"/>
                  </a:lnTo>
                  <a:lnTo>
                    <a:pt x="705119" y="981763"/>
                  </a:lnTo>
                  <a:lnTo>
                    <a:pt x="661685" y="995362"/>
                  </a:lnTo>
                  <a:lnTo>
                    <a:pt x="616686" y="1005297"/>
                  </a:lnTo>
                  <a:lnTo>
                    <a:pt x="570307" y="1011389"/>
                  </a:lnTo>
                  <a:lnTo>
                    <a:pt x="522731" y="1013460"/>
                  </a:lnTo>
                  <a:lnTo>
                    <a:pt x="475156" y="1011389"/>
                  </a:lnTo>
                  <a:lnTo>
                    <a:pt x="428777" y="1005297"/>
                  </a:lnTo>
                  <a:lnTo>
                    <a:pt x="383778" y="995362"/>
                  </a:lnTo>
                  <a:lnTo>
                    <a:pt x="340344" y="981763"/>
                  </a:lnTo>
                  <a:lnTo>
                    <a:pt x="298660" y="964678"/>
                  </a:lnTo>
                  <a:lnTo>
                    <a:pt x="258910" y="944287"/>
                  </a:lnTo>
                  <a:lnTo>
                    <a:pt x="221280" y="920768"/>
                  </a:lnTo>
                  <a:lnTo>
                    <a:pt x="185953" y="894299"/>
                  </a:lnTo>
                  <a:lnTo>
                    <a:pt x="153114" y="865060"/>
                  </a:lnTo>
                  <a:lnTo>
                    <a:pt x="122948" y="833229"/>
                  </a:lnTo>
                  <a:lnTo>
                    <a:pt x="95640" y="798986"/>
                  </a:lnTo>
                  <a:lnTo>
                    <a:pt x="71373" y="762508"/>
                  </a:lnTo>
                  <a:lnTo>
                    <a:pt x="50334" y="723974"/>
                  </a:lnTo>
                  <a:lnTo>
                    <a:pt x="32706" y="683564"/>
                  </a:lnTo>
                  <a:lnTo>
                    <a:pt x="18674" y="641455"/>
                  </a:lnTo>
                  <a:lnTo>
                    <a:pt x="8422" y="597828"/>
                  </a:lnTo>
                  <a:lnTo>
                    <a:pt x="2136" y="552860"/>
                  </a:lnTo>
                  <a:lnTo>
                    <a:pt x="0" y="50672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26984" y="2838069"/>
            <a:ext cx="50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8252" y="6409792"/>
            <a:ext cx="76454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  <a:tabLst>
                <a:tab pos="299085" algn="l"/>
              </a:tabLst>
            </a:pPr>
            <a:r>
              <a:rPr sz="1500" dirty="0">
                <a:solidFill>
                  <a:srgbClr val="FFFFFF"/>
                </a:solidFill>
                <a:latin typeface="Wingdings"/>
                <a:cs typeface="Wingdings"/>
              </a:rPr>
              <a:t>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ther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0540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066" y="1369822"/>
            <a:ext cx="2475865" cy="2319020"/>
            <a:chOff x="1798066" y="1369822"/>
            <a:chExt cx="2475865" cy="2319020"/>
          </a:xfrm>
        </p:grpSpPr>
        <p:sp>
          <p:nvSpPr>
            <p:cNvPr id="3" name="object 3"/>
            <p:cNvSpPr/>
            <p:nvPr/>
          </p:nvSpPr>
          <p:spPr>
            <a:xfrm>
              <a:off x="1804416" y="1376172"/>
              <a:ext cx="2463165" cy="2306320"/>
            </a:xfrm>
            <a:custGeom>
              <a:avLst/>
              <a:gdLst/>
              <a:ahLst/>
              <a:cxnLst/>
              <a:rect l="l" t="t" r="r" b="b"/>
              <a:pathLst>
                <a:path w="2463165" h="2306320">
                  <a:moveTo>
                    <a:pt x="1231391" y="0"/>
                  </a:moveTo>
                  <a:lnTo>
                    <a:pt x="1181865" y="915"/>
                  </a:lnTo>
                  <a:lnTo>
                    <a:pt x="1132835" y="3638"/>
                  </a:lnTo>
                  <a:lnTo>
                    <a:pt x="1084338" y="8135"/>
                  </a:lnTo>
                  <a:lnTo>
                    <a:pt x="1036412" y="14370"/>
                  </a:lnTo>
                  <a:lnTo>
                    <a:pt x="989092" y="22310"/>
                  </a:lnTo>
                  <a:lnTo>
                    <a:pt x="942415" y="31920"/>
                  </a:lnTo>
                  <a:lnTo>
                    <a:pt x="896419" y="43166"/>
                  </a:lnTo>
                  <a:lnTo>
                    <a:pt x="851141" y="56013"/>
                  </a:lnTo>
                  <a:lnTo>
                    <a:pt x="806616" y="70426"/>
                  </a:lnTo>
                  <a:lnTo>
                    <a:pt x="762881" y="86372"/>
                  </a:lnTo>
                  <a:lnTo>
                    <a:pt x="719975" y="103816"/>
                  </a:lnTo>
                  <a:lnTo>
                    <a:pt x="677932" y="122724"/>
                  </a:lnTo>
                  <a:lnTo>
                    <a:pt x="636791" y="143060"/>
                  </a:lnTo>
                  <a:lnTo>
                    <a:pt x="596587" y="164791"/>
                  </a:lnTo>
                  <a:lnTo>
                    <a:pt x="557358" y="187883"/>
                  </a:lnTo>
                  <a:lnTo>
                    <a:pt x="519140" y="212300"/>
                  </a:lnTo>
                  <a:lnTo>
                    <a:pt x="481971" y="238009"/>
                  </a:lnTo>
                  <a:lnTo>
                    <a:pt x="445887" y="264974"/>
                  </a:lnTo>
                  <a:lnTo>
                    <a:pt x="410924" y="293162"/>
                  </a:lnTo>
                  <a:lnTo>
                    <a:pt x="377120" y="322538"/>
                  </a:lnTo>
                  <a:lnTo>
                    <a:pt x="344511" y="353068"/>
                  </a:lnTo>
                  <a:lnTo>
                    <a:pt x="313134" y="384717"/>
                  </a:lnTo>
                  <a:lnTo>
                    <a:pt x="283026" y="417450"/>
                  </a:lnTo>
                  <a:lnTo>
                    <a:pt x="254224" y="451234"/>
                  </a:lnTo>
                  <a:lnTo>
                    <a:pt x="226765" y="486034"/>
                  </a:lnTo>
                  <a:lnTo>
                    <a:pt x="200684" y="521816"/>
                  </a:lnTo>
                  <a:lnTo>
                    <a:pt x="176020" y="558544"/>
                  </a:lnTo>
                  <a:lnTo>
                    <a:pt x="152808" y="596185"/>
                  </a:lnTo>
                  <a:lnTo>
                    <a:pt x="131086" y="634705"/>
                  </a:lnTo>
                  <a:lnTo>
                    <a:pt x="110890" y="674068"/>
                  </a:lnTo>
                  <a:lnTo>
                    <a:pt x="92258" y="714240"/>
                  </a:lnTo>
                  <a:lnTo>
                    <a:pt x="75225" y="755188"/>
                  </a:lnTo>
                  <a:lnTo>
                    <a:pt x="59830" y="796876"/>
                  </a:lnTo>
                  <a:lnTo>
                    <a:pt x="46107" y="839270"/>
                  </a:lnTo>
                  <a:lnTo>
                    <a:pt x="34095" y="882335"/>
                  </a:lnTo>
                  <a:lnTo>
                    <a:pt x="23830" y="926038"/>
                  </a:lnTo>
                  <a:lnTo>
                    <a:pt x="15349" y="970344"/>
                  </a:lnTo>
                  <a:lnTo>
                    <a:pt x="8689" y="1015218"/>
                  </a:lnTo>
                  <a:lnTo>
                    <a:pt x="3886" y="1060626"/>
                  </a:lnTo>
                  <a:lnTo>
                    <a:pt x="977" y="1106533"/>
                  </a:lnTo>
                  <a:lnTo>
                    <a:pt x="0" y="1152905"/>
                  </a:lnTo>
                  <a:lnTo>
                    <a:pt x="977" y="1199278"/>
                  </a:lnTo>
                  <a:lnTo>
                    <a:pt x="3886" y="1245185"/>
                  </a:lnTo>
                  <a:lnTo>
                    <a:pt x="8689" y="1290593"/>
                  </a:lnTo>
                  <a:lnTo>
                    <a:pt x="15349" y="1335467"/>
                  </a:lnTo>
                  <a:lnTo>
                    <a:pt x="23830" y="1379773"/>
                  </a:lnTo>
                  <a:lnTo>
                    <a:pt x="34095" y="1423476"/>
                  </a:lnTo>
                  <a:lnTo>
                    <a:pt x="46107" y="1466541"/>
                  </a:lnTo>
                  <a:lnTo>
                    <a:pt x="59830" y="1508935"/>
                  </a:lnTo>
                  <a:lnTo>
                    <a:pt x="75225" y="1550623"/>
                  </a:lnTo>
                  <a:lnTo>
                    <a:pt x="92258" y="1591571"/>
                  </a:lnTo>
                  <a:lnTo>
                    <a:pt x="110890" y="1631743"/>
                  </a:lnTo>
                  <a:lnTo>
                    <a:pt x="131086" y="1671106"/>
                  </a:lnTo>
                  <a:lnTo>
                    <a:pt x="152808" y="1709626"/>
                  </a:lnTo>
                  <a:lnTo>
                    <a:pt x="176020" y="1747267"/>
                  </a:lnTo>
                  <a:lnTo>
                    <a:pt x="200684" y="1783995"/>
                  </a:lnTo>
                  <a:lnTo>
                    <a:pt x="226765" y="1819777"/>
                  </a:lnTo>
                  <a:lnTo>
                    <a:pt x="254224" y="1854577"/>
                  </a:lnTo>
                  <a:lnTo>
                    <a:pt x="283026" y="1888361"/>
                  </a:lnTo>
                  <a:lnTo>
                    <a:pt x="313134" y="1921094"/>
                  </a:lnTo>
                  <a:lnTo>
                    <a:pt x="344511" y="1952743"/>
                  </a:lnTo>
                  <a:lnTo>
                    <a:pt x="377120" y="1983273"/>
                  </a:lnTo>
                  <a:lnTo>
                    <a:pt x="410924" y="2012649"/>
                  </a:lnTo>
                  <a:lnTo>
                    <a:pt x="445887" y="2040837"/>
                  </a:lnTo>
                  <a:lnTo>
                    <a:pt x="481971" y="2067802"/>
                  </a:lnTo>
                  <a:lnTo>
                    <a:pt x="519140" y="2093511"/>
                  </a:lnTo>
                  <a:lnTo>
                    <a:pt x="557358" y="2117928"/>
                  </a:lnTo>
                  <a:lnTo>
                    <a:pt x="596587" y="2141020"/>
                  </a:lnTo>
                  <a:lnTo>
                    <a:pt x="636791" y="2162751"/>
                  </a:lnTo>
                  <a:lnTo>
                    <a:pt x="677932" y="2183087"/>
                  </a:lnTo>
                  <a:lnTo>
                    <a:pt x="719975" y="2201995"/>
                  </a:lnTo>
                  <a:lnTo>
                    <a:pt x="762881" y="2219439"/>
                  </a:lnTo>
                  <a:lnTo>
                    <a:pt x="806616" y="2235385"/>
                  </a:lnTo>
                  <a:lnTo>
                    <a:pt x="851141" y="2249798"/>
                  </a:lnTo>
                  <a:lnTo>
                    <a:pt x="896419" y="2262645"/>
                  </a:lnTo>
                  <a:lnTo>
                    <a:pt x="942415" y="2273891"/>
                  </a:lnTo>
                  <a:lnTo>
                    <a:pt x="989092" y="2283501"/>
                  </a:lnTo>
                  <a:lnTo>
                    <a:pt x="1036412" y="2291441"/>
                  </a:lnTo>
                  <a:lnTo>
                    <a:pt x="1084338" y="2297676"/>
                  </a:lnTo>
                  <a:lnTo>
                    <a:pt x="1132835" y="2302173"/>
                  </a:lnTo>
                  <a:lnTo>
                    <a:pt x="1181865" y="2304896"/>
                  </a:lnTo>
                  <a:lnTo>
                    <a:pt x="1231391" y="2305811"/>
                  </a:lnTo>
                  <a:lnTo>
                    <a:pt x="1280918" y="2304896"/>
                  </a:lnTo>
                  <a:lnTo>
                    <a:pt x="1329948" y="2302173"/>
                  </a:lnTo>
                  <a:lnTo>
                    <a:pt x="1378445" y="2297676"/>
                  </a:lnTo>
                  <a:lnTo>
                    <a:pt x="1426371" y="2291441"/>
                  </a:lnTo>
                  <a:lnTo>
                    <a:pt x="1473691" y="2283501"/>
                  </a:lnTo>
                  <a:lnTo>
                    <a:pt x="1520368" y="2273891"/>
                  </a:lnTo>
                  <a:lnTo>
                    <a:pt x="1566364" y="2262645"/>
                  </a:lnTo>
                  <a:lnTo>
                    <a:pt x="1611642" y="2249798"/>
                  </a:lnTo>
                  <a:lnTo>
                    <a:pt x="1656167" y="2235385"/>
                  </a:lnTo>
                  <a:lnTo>
                    <a:pt x="1699902" y="2219439"/>
                  </a:lnTo>
                  <a:lnTo>
                    <a:pt x="1742808" y="2201995"/>
                  </a:lnTo>
                  <a:lnTo>
                    <a:pt x="1784851" y="2183087"/>
                  </a:lnTo>
                  <a:lnTo>
                    <a:pt x="1825992" y="2162751"/>
                  </a:lnTo>
                  <a:lnTo>
                    <a:pt x="1866196" y="2141020"/>
                  </a:lnTo>
                  <a:lnTo>
                    <a:pt x="1905425" y="2117928"/>
                  </a:lnTo>
                  <a:lnTo>
                    <a:pt x="1943643" y="2093511"/>
                  </a:lnTo>
                  <a:lnTo>
                    <a:pt x="1980812" y="2067802"/>
                  </a:lnTo>
                  <a:lnTo>
                    <a:pt x="2016896" y="2040837"/>
                  </a:lnTo>
                  <a:lnTo>
                    <a:pt x="2051859" y="2012649"/>
                  </a:lnTo>
                  <a:lnTo>
                    <a:pt x="2085663" y="1983273"/>
                  </a:lnTo>
                  <a:lnTo>
                    <a:pt x="2118272" y="1952743"/>
                  </a:lnTo>
                  <a:lnTo>
                    <a:pt x="2149649" y="1921094"/>
                  </a:lnTo>
                  <a:lnTo>
                    <a:pt x="2179757" y="1888361"/>
                  </a:lnTo>
                  <a:lnTo>
                    <a:pt x="2208559" y="1854577"/>
                  </a:lnTo>
                  <a:lnTo>
                    <a:pt x="2236018" y="1819777"/>
                  </a:lnTo>
                  <a:lnTo>
                    <a:pt x="2262099" y="1783995"/>
                  </a:lnTo>
                  <a:lnTo>
                    <a:pt x="2286763" y="1747267"/>
                  </a:lnTo>
                  <a:lnTo>
                    <a:pt x="2309975" y="1709626"/>
                  </a:lnTo>
                  <a:lnTo>
                    <a:pt x="2331697" y="1671106"/>
                  </a:lnTo>
                  <a:lnTo>
                    <a:pt x="2351893" y="1631743"/>
                  </a:lnTo>
                  <a:lnTo>
                    <a:pt x="2370525" y="1591571"/>
                  </a:lnTo>
                  <a:lnTo>
                    <a:pt x="2387558" y="1550623"/>
                  </a:lnTo>
                  <a:lnTo>
                    <a:pt x="2402953" y="1508935"/>
                  </a:lnTo>
                  <a:lnTo>
                    <a:pt x="2416676" y="1466541"/>
                  </a:lnTo>
                  <a:lnTo>
                    <a:pt x="2428688" y="1423476"/>
                  </a:lnTo>
                  <a:lnTo>
                    <a:pt x="2438953" y="1379773"/>
                  </a:lnTo>
                  <a:lnTo>
                    <a:pt x="2447434" y="1335467"/>
                  </a:lnTo>
                  <a:lnTo>
                    <a:pt x="2454094" y="1290593"/>
                  </a:lnTo>
                  <a:lnTo>
                    <a:pt x="2458897" y="1245185"/>
                  </a:lnTo>
                  <a:lnTo>
                    <a:pt x="2461806" y="1199278"/>
                  </a:lnTo>
                  <a:lnTo>
                    <a:pt x="2462784" y="1152905"/>
                  </a:lnTo>
                  <a:lnTo>
                    <a:pt x="2461806" y="1106533"/>
                  </a:lnTo>
                  <a:lnTo>
                    <a:pt x="2458897" y="1060626"/>
                  </a:lnTo>
                  <a:lnTo>
                    <a:pt x="2454094" y="1015218"/>
                  </a:lnTo>
                  <a:lnTo>
                    <a:pt x="2447434" y="970344"/>
                  </a:lnTo>
                  <a:lnTo>
                    <a:pt x="2438953" y="926038"/>
                  </a:lnTo>
                  <a:lnTo>
                    <a:pt x="2428688" y="882335"/>
                  </a:lnTo>
                  <a:lnTo>
                    <a:pt x="2416676" y="839270"/>
                  </a:lnTo>
                  <a:lnTo>
                    <a:pt x="2402953" y="796876"/>
                  </a:lnTo>
                  <a:lnTo>
                    <a:pt x="2387558" y="755188"/>
                  </a:lnTo>
                  <a:lnTo>
                    <a:pt x="2370525" y="714240"/>
                  </a:lnTo>
                  <a:lnTo>
                    <a:pt x="2351893" y="674068"/>
                  </a:lnTo>
                  <a:lnTo>
                    <a:pt x="2331697" y="634705"/>
                  </a:lnTo>
                  <a:lnTo>
                    <a:pt x="2309975" y="596185"/>
                  </a:lnTo>
                  <a:lnTo>
                    <a:pt x="2286763" y="558544"/>
                  </a:lnTo>
                  <a:lnTo>
                    <a:pt x="2262099" y="521816"/>
                  </a:lnTo>
                  <a:lnTo>
                    <a:pt x="2236018" y="486034"/>
                  </a:lnTo>
                  <a:lnTo>
                    <a:pt x="2208559" y="451234"/>
                  </a:lnTo>
                  <a:lnTo>
                    <a:pt x="2179757" y="417450"/>
                  </a:lnTo>
                  <a:lnTo>
                    <a:pt x="2149649" y="384717"/>
                  </a:lnTo>
                  <a:lnTo>
                    <a:pt x="2118272" y="353068"/>
                  </a:lnTo>
                  <a:lnTo>
                    <a:pt x="2085663" y="322538"/>
                  </a:lnTo>
                  <a:lnTo>
                    <a:pt x="2051859" y="293162"/>
                  </a:lnTo>
                  <a:lnTo>
                    <a:pt x="2016896" y="264974"/>
                  </a:lnTo>
                  <a:lnTo>
                    <a:pt x="1980812" y="238009"/>
                  </a:lnTo>
                  <a:lnTo>
                    <a:pt x="1943643" y="212300"/>
                  </a:lnTo>
                  <a:lnTo>
                    <a:pt x="1905425" y="187883"/>
                  </a:lnTo>
                  <a:lnTo>
                    <a:pt x="1866196" y="164791"/>
                  </a:lnTo>
                  <a:lnTo>
                    <a:pt x="1825992" y="143060"/>
                  </a:lnTo>
                  <a:lnTo>
                    <a:pt x="1784851" y="122724"/>
                  </a:lnTo>
                  <a:lnTo>
                    <a:pt x="1742808" y="103816"/>
                  </a:lnTo>
                  <a:lnTo>
                    <a:pt x="1699902" y="86372"/>
                  </a:lnTo>
                  <a:lnTo>
                    <a:pt x="1656167" y="70426"/>
                  </a:lnTo>
                  <a:lnTo>
                    <a:pt x="1611642" y="56013"/>
                  </a:lnTo>
                  <a:lnTo>
                    <a:pt x="1566364" y="43166"/>
                  </a:lnTo>
                  <a:lnTo>
                    <a:pt x="1520368" y="31920"/>
                  </a:lnTo>
                  <a:lnTo>
                    <a:pt x="1473691" y="22310"/>
                  </a:lnTo>
                  <a:lnTo>
                    <a:pt x="1426371" y="14370"/>
                  </a:lnTo>
                  <a:lnTo>
                    <a:pt x="1378445" y="8135"/>
                  </a:lnTo>
                  <a:lnTo>
                    <a:pt x="1329948" y="3638"/>
                  </a:lnTo>
                  <a:lnTo>
                    <a:pt x="1280918" y="915"/>
                  </a:lnTo>
                  <a:lnTo>
                    <a:pt x="12313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4416" y="1376172"/>
              <a:ext cx="2463165" cy="2306320"/>
            </a:xfrm>
            <a:custGeom>
              <a:avLst/>
              <a:gdLst/>
              <a:ahLst/>
              <a:cxnLst/>
              <a:rect l="l" t="t" r="r" b="b"/>
              <a:pathLst>
                <a:path w="2463165" h="2306320">
                  <a:moveTo>
                    <a:pt x="0" y="1152905"/>
                  </a:moveTo>
                  <a:lnTo>
                    <a:pt x="977" y="1106533"/>
                  </a:lnTo>
                  <a:lnTo>
                    <a:pt x="3886" y="1060626"/>
                  </a:lnTo>
                  <a:lnTo>
                    <a:pt x="8689" y="1015218"/>
                  </a:lnTo>
                  <a:lnTo>
                    <a:pt x="15349" y="970344"/>
                  </a:lnTo>
                  <a:lnTo>
                    <a:pt x="23830" y="926038"/>
                  </a:lnTo>
                  <a:lnTo>
                    <a:pt x="34095" y="882335"/>
                  </a:lnTo>
                  <a:lnTo>
                    <a:pt x="46107" y="839270"/>
                  </a:lnTo>
                  <a:lnTo>
                    <a:pt x="59830" y="796876"/>
                  </a:lnTo>
                  <a:lnTo>
                    <a:pt x="75225" y="755188"/>
                  </a:lnTo>
                  <a:lnTo>
                    <a:pt x="92258" y="714240"/>
                  </a:lnTo>
                  <a:lnTo>
                    <a:pt x="110890" y="674068"/>
                  </a:lnTo>
                  <a:lnTo>
                    <a:pt x="131086" y="634705"/>
                  </a:lnTo>
                  <a:lnTo>
                    <a:pt x="152808" y="596185"/>
                  </a:lnTo>
                  <a:lnTo>
                    <a:pt x="176020" y="558544"/>
                  </a:lnTo>
                  <a:lnTo>
                    <a:pt x="200684" y="521816"/>
                  </a:lnTo>
                  <a:lnTo>
                    <a:pt x="226765" y="486034"/>
                  </a:lnTo>
                  <a:lnTo>
                    <a:pt x="254224" y="451234"/>
                  </a:lnTo>
                  <a:lnTo>
                    <a:pt x="283026" y="417450"/>
                  </a:lnTo>
                  <a:lnTo>
                    <a:pt x="313134" y="384717"/>
                  </a:lnTo>
                  <a:lnTo>
                    <a:pt x="344511" y="353068"/>
                  </a:lnTo>
                  <a:lnTo>
                    <a:pt x="377120" y="322538"/>
                  </a:lnTo>
                  <a:lnTo>
                    <a:pt x="410924" y="293162"/>
                  </a:lnTo>
                  <a:lnTo>
                    <a:pt x="445887" y="264974"/>
                  </a:lnTo>
                  <a:lnTo>
                    <a:pt x="481971" y="238009"/>
                  </a:lnTo>
                  <a:lnTo>
                    <a:pt x="519140" y="212300"/>
                  </a:lnTo>
                  <a:lnTo>
                    <a:pt x="557358" y="187883"/>
                  </a:lnTo>
                  <a:lnTo>
                    <a:pt x="596587" y="164791"/>
                  </a:lnTo>
                  <a:lnTo>
                    <a:pt x="636791" y="143060"/>
                  </a:lnTo>
                  <a:lnTo>
                    <a:pt x="677932" y="122724"/>
                  </a:lnTo>
                  <a:lnTo>
                    <a:pt x="719975" y="103816"/>
                  </a:lnTo>
                  <a:lnTo>
                    <a:pt x="762881" y="86372"/>
                  </a:lnTo>
                  <a:lnTo>
                    <a:pt x="806616" y="70426"/>
                  </a:lnTo>
                  <a:lnTo>
                    <a:pt x="851141" y="56013"/>
                  </a:lnTo>
                  <a:lnTo>
                    <a:pt x="896419" y="43166"/>
                  </a:lnTo>
                  <a:lnTo>
                    <a:pt x="942415" y="31920"/>
                  </a:lnTo>
                  <a:lnTo>
                    <a:pt x="989092" y="22310"/>
                  </a:lnTo>
                  <a:lnTo>
                    <a:pt x="1036412" y="14370"/>
                  </a:lnTo>
                  <a:lnTo>
                    <a:pt x="1084338" y="8135"/>
                  </a:lnTo>
                  <a:lnTo>
                    <a:pt x="1132835" y="3638"/>
                  </a:lnTo>
                  <a:lnTo>
                    <a:pt x="1181865" y="915"/>
                  </a:lnTo>
                  <a:lnTo>
                    <a:pt x="1231391" y="0"/>
                  </a:lnTo>
                  <a:lnTo>
                    <a:pt x="1280918" y="915"/>
                  </a:lnTo>
                  <a:lnTo>
                    <a:pt x="1329948" y="3638"/>
                  </a:lnTo>
                  <a:lnTo>
                    <a:pt x="1378445" y="8135"/>
                  </a:lnTo>
                  <a:lnTo>
                    <a:pt x="1426371" y="14370"/>
                  </a:lnTo>
                  <a:lnTo>
                    <a:pt x="1473691" y="22310"/>
                  </a:lnTo>
                  <a:lnTo>
                    <a:pt x="1520368" y="31920"/>
                  </a:lnTo>
                  <a:lnTo>
                    <a:pt x="1566364" y="43166"/>
                  </a:lnTo>
                  <a:lnTo>
                    <a:pt x="1611642" y="56013"/>
                  </a:lnTo>
                  <a:lnTo>
                    <a:pt x="1656167" y="70426"/>
                  </a:lnTo>
                  <a:lnTo>
                    <a:pt x="1699902" y="86372"/>
                  </a:lnTo>
                  <a:lnTo>
                    <a:pt x="1742808" y="103816"/>
                  </a:lnTo>
                  <a:lnTo>
                    <a:pt x="1784851" y="122724"/>
                  </a:lnTo>
                  <a:lnTo>
                    <a:pt x="1825992" y="143060"/>
                  </a:lnTo>
                  <a:lnTo>
                    <a:pt x="1866196" y="164791"/>
                  </a:lnTo>
                  <a:lnTo>
                    <a:pt x="1905425" y="187883"/>
                  </a:lnTo>
                  <a:lnTo>
                    <a:pt x="1943643" y="212300"/>
                  </a:lnTo>
                  <a:lnTo>
                    <a:pt x="1980812" y="238009"/>
                  </a:lnTo>
                  <a:lnTo>
                    <a:pt x="2016896" y="264974"/>
                  </a:lnTo>
                  <a:lnTo>
                    <a:pt x="2051859" y="293162"/>
                  </a:lnTo>
                  <a:lnTo>
                    <a:pt x="2085663" y="322538"/>
                  </a:lnTo>
                  <a:lnTo>
                    <a:pt x="2118272" y="353068"/>
                  </a:lnTo>
                  <a:lnTo>
                    <a:pt x="2149649" y="384717"/>
                  </a:lnTo>
                  <a:lnTo>
                    <a:pt x="2179757" y="417450"/>
                  </a:lnTo>
                  <a:lnTo>
                    <a:pt x="2208559" y="451234"/>
                  </a:lnTo>
                  <a:lnTo>
                    <a:pt x="2236018" y="486034"/>
                  </a:lnTo>
                  <a:lnTo>
                    <a:pt x="2262099" y="521816"/>
                  </a:lnTo>
                  <a:lnTo>
                    <a:pt x="2286763" y="558544"/>
                  </a:lnTo>
                  <a:lnTo>
                    <a:pt x="2309975" y="596185"/>
                  </a:lnTo>
                  <a:lnTo>
                    <a:pt x="2331697" y="634705"/>
                  </a:lnTo>
                  <a:lnTo>
                    <a:pt x="2351893" y="674068"/>
                  </a:lnTo>
                  <a:lnTo>
                    <a:pt x="2370525" y="714240"/>
                  </a:lnTo>
                  <a:lnTo>
                    <a:pt x="2387558" y="755188"/>
                  </a:lnTo>
                  <a:lnTo>
                    <a:pt x="2402953" y="796876"/>
                  </a:lnTo>
                  <a:lnTo>
                    <a:pt x="2416676" y="839270"/>
                  </a:lnTo>
                  <a:lnTo>
                    <a:pt x="2428688" y="882335"/>
                  </a:lnTo>
                  <a:lnTo>
                    <a:pt x="2438953" y="926038"/>
                  </a:lnTo>
                  <a:lnTo>
                    <a:pt x="2447434" y="970344"/>
                  </a:lnTo>
                  <a:lnTo>
                    <a:pt x="2454094" y="1015218"/>
                  </a:lnTo>
                  <a:lnTo>
                    <a:pt x="2458897" y="1060626"/>
                  </a:lnTo>
                  <a:lnTo>
                    <a:pt x="2461806" y="1106533"/>
                  </a:lnTo>
                  <a:lnTo>
                    <a:pt x="2462784" y="1152905"/>
                  </a:lnTo>
                  <a:lnTo>
                    <a:pt x="2461806" y="1199278"/>
                  </a:lnTo>
                  <a:lnTo>
                    <a:pt x="2458897" y="1245185"/>
                  </a:lnTo>
                  <a:lnTo>
                    <a:pt x="2454094" y="1290593"/>
                  </a:lnTo>
                  <a:lnTo>
                    <a:pt x="2447434" y="1335467"/>
                  </a:lnTo>
                  <a:lnTo>
                    <a:pt x="2438953" y="1379773"/>
                  </a:lnTo>
                  <a:lnTo>
                    <a:pt x="2428688" y="1423476"/>
                  </a:lnTo>
                  <a:lnTo>
                    <a:pt x="2416676" y="1466541"/>
                  </a:lnTo>
                  <a:lnTo>
                    <a:pt x="2402953" y="1508935"/>
                  </a:lnTo>
                  <a:lnTo>
                    <a:pt x="2387558" y="1550623"/>
                  </a:lnTo>
                  <a:lnTo>
                    <a:pt x="2370525" y="1591571"/>
                  </a:lnTo>
                  <a:lnTo>
                    <a:pt x="2351893" y="1631743"/>
                  </a:lnTo>
                  <a:lnTo>
                    <a:pt x="2331697" y="1671106"/>
                  </a:lnTo>
                  <a:lnTo>
                    <a:pt x="2309975" y="1709626"/>
                  </a:lnTo>
                  <a:lnTo>
                    <a:pt x="2286763" y="1747267"/>
                  </a:lnTo>
                  <a:lnTo>
                    <a:pt x="2262099" y="1783995"/>
                  </a:lnTo>
                  <a:lnTo>
                    <a:pt x="2236018" y="1819777"/>
                  </a:lnTo>
                  <a:lnTo>
                    <a:pt x="2208559" y="1854577"/>
                  </a:lnTo>
                  <a:lnTo>
                    <a:pt x="2179757" y="1888361"/>
                  </a:lnTo>
                  <a:lnTo>
                    <a:pt x="2149649" y="1921094"/>
                  </a:lnTo>
                  <a:lnTo>
                    <a:pt x="2118272" y="1952743"/>
                  </a:lnTo>
                  <a:lnTo>
                    <a:pt x="2085663" y="1983273"/>
                  </a:lnTo>
                  <a:lnTo>
                    <a:pt x="2051859" y="2012649"/>
                  </a:lnTo>
                  <a:lnTo>
                    <a:pt x="2016896" y="2040837"/>
                  </a:lnTo>
                  <a:lnTo>
                    <a:pt x="1980812" y="2067802"/>
                  </a:lnTo>
                  <a:lnTo>
                    <a:pt x="1943643" y="2093511"/>
                  </a:lnTo>
                  <a:lnTo>
                    <a:pt x="1905425" y="2117928"/>
                  </a:lnTo>
                  <a:lnTo>
                    <a:pt x="1866196" y="2141020"/>
                  </a:lnTo>
                  <a:lnTo>
                    <a:pt x="1825992" y="2162751"/>
                  </a:lnTo>
                  <a:lnTo>
                    <a:pt x="1784851" y="2183087"/>
                  </a:lnTo>
                  <a:lnTo>
                    <a:pt x="1742808" y="2201995"/>
                  </a:lnTo>
                  <a:lnTo>
                    <a:pt x="1699902" y="2219439"/>
                  </a:lnTo>
                  <a:lnTo>
                    <a:pt x="1656167" y="2235385"/>
                  </a:lnTo>
                  <a:lnTo>
                    <a:pt x="1611642" y="2249798"/>
                  </a:lnTo>
                  <a:lnTo>
                    <a:pt x="1566364" y="2262645"/>
                  </a:lnTo>
                  <a:lnTo>
                    <a:pt x="1520368" y="2273891"/>
                  </a:lnTo>
                  <a:lnTo>
                    <a:pt x="1473691" y="2283501"/>
                  </a:lnTo>
                  <a:lnTo>
                    <a:pt x="1426371" y="2291441"/>
                  </a:lnTo>
                  <a:lnTo>
                    <a:pt x="1378445" y="2297676"/>
                  </a:lnTo>
                  <a:lnTo>
                    <a:pt x="1329948" y="2302173"/>
                  </a:lnTo>
                  <a:lnTo>
                    <a:pt x="1280918" y="2304896"/>
                  </a:lnTo>
                  <a:lnTo>
                    <a:pt x="1231391" y="2305811"/>
                  </a:lnTo>
                  <a:lnTo>
                    <a:pt x="1181865" y="2304896"/>
                  </a:lnTo>
                  <a:lnTo>
                    <a:pt x="1132835" y="2302173"/>
                  </a:lnTo>
                  <a:lnTo>
                    <a:pt x="1084338" y="2297676"/>
                  </a:lnTo>
                  <a:lnTo>
                    <a:pt x="1036412" y="2291441"/>
                  </a:lnTo>
                  <a:lnTo>
                    <a:pt x="989092" y="2283501"/>
                  </a:lnTo>
                  <a:lnTo>
                    <a:pt x="942415" y="2273891"/>
                  </a:lnTo>
                  <a:lnTo>
                    <a:pt x="896419" y="2262645"/>
                  </a:lnTo>
                  <a:lnTo>
                    <a:pt x="851141" y="2249798"/>
                  </a:lnTo>
                  <a:lnTo>
                    <a:pt x="806616" y="2235385"/>
                  </a:lnTo>
                  <a:lnTo>
                    <a:pt x="762881" y="2219439"/>
                  </a:lnTo>
                  <a:lnTo>
                    <a:pt x="719975" y="2201995"/>
                  </a:lnTo>
                  <a:lnTo>
                    <a:pt x="677932" y="2183087"/>
                  </a:lnTo>
                  <a:lnTo>
                    <a:pt x="636791" y="2162751"/>
                  </a:lnTo>
                  <a:lnTo>
                    <a:pt x="596587" y="2141020"/>
                  </a:lnTo>
                  <a:lnTo>
                    <a:pt x="557358" y="2117928"/>
                  </a:lnTo>
                  <a:lnTo>
                    <a:pt x="519140" y="2093511"/>
                  </a:lnTo>
                  <a:lnTo>
                    <a:pt x="481971" y="2067802"/>
                  </a:lnTo>
                  <a:lnTo>
                    <a:pt x="445887" y="2040837"/>
                  </a:lnTo>
                  <a:lnTo>
                    <a:pt x="410924" y="2012649"/>
                  </a:lnTo>
                  <a:lnTo>
                    <a:pt x="377120" y="1983273"/>
                  </a:lnTo>
                  <a:lnTo>
                    <a:pt x="344511" y="1952743"/>
                  </a:lnTo>
                  <a:lnTo>
                    <a:pt x="313134" y="1921094"/>
                  </a:lnTo>
                  <a:lnTo>
                    <a:pt x="283026" y="1888361"/>
                  </a:lnTo>
                  <a:lnTo>
                    <a:pt x="254224" y="1854577"/>
                  </a:lnTo>
                  <a:lnTo>
                    <a:pt x="226765" y="1819777"/>
                  </a:lnTo>
                  <a:lnTo>
                    <a:pt x="200684" y="1783995"/>
                  </a:lnTo>
                  <a:lnTo>
                    <a:pt x="176020" y="1747267"/>
                  </a:lnTo>
                  <a:lnTo>
                    <a:pt x="152808" y="1709626"/>
                  </a:lnTo>
                  <a:lnTo>
                    <a:pt x="131086" y="1671106"/>
                  </a:lnTo>
                  <a:lnTo>
                    <a:pt x="110890" y="1631743"/>
                  </a:lnTo>
                  <a:lnTo>
                    <a:pt x="92258" y="1591571"/>
                  </a:lnTo>
                  <a:lnTo>
                    <a:pt x="75225" y="1550623"/>
                  </a:lnTo>
                  <a:lnTo>
                    <a:pt x="59830" y="1508935"/>
                  </a:lnTo>
                  <a:lnTo>
                    <a:pt x="46107" y="1466541"/>
                  </a:lnTo>
                  <a:lnTo>
                    <a:pt x="34095" y="1423476"/>
                  </a:lnTo>
                  <a:lnTo>
                    <a:pt x="23830" y="1379773"/>
                  </a:lnTo>
                  <a:lnTo>
                    <a:pt x="15349" y="1335467"/>
                  </a:lnTo>
                  <a:lnTo>
                    <a:pt x="8689" y="1290593"/>
                  </a:lnTo>
                  <a:lnTo>
                    <a:pt x="3886" y="1245185"/>
                  </a:lnTo>
                  <a:lnTo>
                    <a:pt x="977" y="1199278"/>
                  </a:lnTo>
                  <a:lnTo>
                    <a:pt x="0" y="115290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91485" y="2221230"/>
            <a:ext cx="10902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0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3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4111" y="1912620"/>
            <a:ext cx="4590415" cy="1233170"/>
          </a:xfrm>
          <a:custGeom>
            <a:avLst/>
            <a:gdLst/>
            <a:ahLst/>
            <a:cxnLst/>
            <a:rect l="l" t="t" r="r" b="b"/>
            <a:pathLst>
              <a:path w="4590415" h="1233170">
                <a:moveTo>
                  <a:pt x="4590288" y="0"/>
                </a:moveTo>
                <a:lnTo>
                  <a:pt x="0" y="0"/>
                </a:lnTo>
                <a:lnTo>
                  <a:pt x="0" y="1232915"/>
                </a:lnTo>
                <a:lnTo>
                  <a:pt x="4590288" y="1232915"/>
                </a:lnTo>
                <a:lnTo>
                  <a:pt x="4590288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4111" y="1912620"/>
            <a:ext cx="4590415" cy="123317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3219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35"/>
              </a:spcBef>
            </a:pPr>
            <a:r>
              <a:rPr sz="3500" b="0" spc="-2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3500" b="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0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100" y="2970276"/>
            <a:ext cx="1943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434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635" y="1996820"/>
            <a:ext cx="50679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APIs :</a:t>
            </a:r>
            <a:r>
              <a:rPr sz="3100" b="0" spc="-20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Selection</a:t>
            </a:r>
            <a:r>
              <a:rPr sz="3100" b="0" spc="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APIs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96373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355" y="780669"/>
            <a:ext cx="9280525" cy="158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libri"/>
                <a:cs typeface="Calibri"/>
              </a:rPr>
              <a:t>###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Prepare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ord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spark.read.load('retail_db/orders',sep=',',format='csv',schema=('order_id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int,order_date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timestamp,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order_customer_id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int,order_status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string'))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data=(('Robert',35,40,40),('Robert',35,40,40),('Ram',31,33,29),('Ram',31,33,91))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emp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spark.createDataFrame(data=data,schema=('name','score1','score2','score3'))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4128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68" y="932814"/>
            <a:ext cx="10318115" cy="3394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Calibri"/>
                <a:cs typeface="Calibri"/>
              </a:rPr>
              <a:t>Select</a:t>
            </a:r>
            <a:r>
              <a:rPr sz="1700" spc="-5" dirty="0">
                <a:latin typeface="Calibri"/>
                <a:cs typeface="Calibri"/>
              </a:rPr>
              <a:t>(*cols)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5" dirty="0">
                <a:latin typeface="Calibri Light"/>
                <a:cs typeface="Calibri Light"/>
              </a:rPr>
              <a:t>Select one or </a:t>
            </a:r>
            <a:r>
              <a:rPr sz="1700" spc="-10" dirty="0">
                <a:latin typeface="Calibri Light"/>
                <a:cs typeface="Calibri Light"/>
              </a:rPr>
              <a:t>more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columns.</a:t>
            </a:r>
            <a:endParaRPr sz="1700">
              <a:latin typeface="Calibri Light"/>
              <a:cs typeface="Calibri Light"/>
            </a:endParaRPr>
          </a:p>
          <a:p>
            <a:pPr marL="814069">
              <a:lnSpc>
                <a:spcPct val="100000"/>
              </a:lnSpc>
            </a:pPr>
            <a:r>
              <a:rPr sz="1700" i="1" dirty="0">
                <a:latin typeface="Calibri Light"/>
                <a:cs typeface="Calibri Light"/>
              </a:rPr>
              <a:t>ord.select(ord.order_id,'order_id',"order_id",</a:t>
            </a:r>
            <a:r>
              <a:rPr sz="1700" i="1" spc="15" dirty="0">
                <a:latin typeface="Calibri Light"/>
                <a:cs typeface="Calibri Light"/>
              </a:rPr>
              <a:t> </a:t>
            </a:r>
            <a:r>
              <a:rPr sz="1700" i="1" dirty="0">
                <a:latin typeface="Calibri Light"/>
                <a:cs typeface="Calibri Light"/>
              </a:rPr>
              <a:t>(ord.order_id</a:t>
            </a:r>
            <a:r>
              <a:rPr sz="1700" i="1" spc="-1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+100).alias("order10")).show()</a:t>
            </a:r>
            <a:endParaRPr sz="1700">
              <a:latin typeface="Calibri Light"/>
              <a:cs typeface="Calibri Light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5" dirty="0">
                <a:latin typeface="Calibri Light"/>
                <a:cs typeface="Calibri Light"/>
              </a:rPr>
              <a:t>Can </a:t>
            </a:r>
            <a:r>
              <a:rPr sz="1700" dirty="0">
                <a:latin typeface="Calibri Light"/>
                <a:cs typeface="Calibri Light"/>
              </a:rPr>
              <a:t>apply necessary</a:t>
            </a:r>
            <a:r>
              <a:rPr sz="1700" spc="-1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functions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on</a:t>
            </a:r>
            <a:r>
              <a:rPr sz="1700" dirty="0">
                <a:latin typeface="Calibri Light"/>
                <a:cs typeface="Calibri Light"/>
              </a:rPr>
              <a:t> the </a:t>
            </a:r>
            <a:r>
              <a:rPr sz="1700" spc="-5" dirty="0">
                <a:latin typeface="Calibri Light"/>
                <a:cs typeface="Calibri Light"/>
              </a:rPr>
              <a:t>selected columns.</a:t>
            </a:r>
            <a:endParaRPr sz="1700">
              <a:latin typeface="Calibri Light"/>
              <a:cs typeface="Calibri Light"/>
            </a:endParaRPr>
          </a:p>
          <a:p>
            <a:pPr marL="765175">
              <a:lnSpc>
                <a:spcPct val="100000"/>
              </a:lnSpc>
            </a:pPr>
            <a:r>
              <a:rPr sz="1700" i="1" spc="-5" dirty="0">
                <a:latin typeface="Calibri Light"/>
                <a:cs typeface="Calibri Light"/>
              </a:rPr>
              <a:t>ord.select(lower(ord.order_status)).show()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Calibri"/>
                <a:cs typeface="Calibri"/>
              </a:rPr>
              <a:t>selectExpr</a:t>
            </a:r>
            <a:r>
              <a:rPr sz="1700" spc="-5" dirty="0">
                <a:latin typeface="Calibri"/>
                <a:cs typeface="Calibri"/>
              </a:rPr>
              <a:t>(*expr)</a:t>
            </a:r>
            <a:endParaRPr sz="1700">
              <a:latin typeface="Calibri"/>
              <a:cs typeface="Calibri"/>
            </a:endParaRPr>
          </a:p>
          <a:p>
            <a:pPr marL="814069" marR="3660140" lvl="1" indent="-344805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dirty="0">
                <a:latin typeface="Calibri Light"/>
                <a:cs typeface="Calibri Light"/>
              </a:rPr>
              <a:t>This</a:t>
            </a:r>
            <a:r>
              <a:rPr sz="1700" spc="-5" dirty="0">
                <a:latin typeface="Calibri Light"/>
                <a:cs typeface="Calibri Light"/>
              </a:rPr>
              <a:t> is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 </a:t>
            </a:r>
            <a:r>
              <a:rPr sz="1700" spc="-5" dirty="0">
                <a:latin typeface="Calibri Light"/>
                <a:cs typeface="Calibri Light"/>
              </a:rPr>
              <a:t>variant of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select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that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accepts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SQL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expressions. </a:t>
            </a:r>
            <a:r>
              <a:rPr sz="1700" spc="-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ord.selectExpr('substring(order_date,1,10)</a:t>
            </a:r>
            <a:r>
              <a:rPr sz="1700" i="1" spc="55" dirty="0">
                <a:latin typeface="Calibri Light"/>
                <a:cs typeface="Calibri Light"/>
              </a:rPr>
              <a:t> </a:t>
            </a:r>
            <a:r>
              <a:rPr sz="1700" i="1" dirty="0">
                <a:latin typeface="Calibri Light"/>
                <a:cs typeface="Calibri Light"/>
              </a:rPr>
              <a:t>as</a:t>
            </a:r>
            <a:r>
              <a:rPr sz="1700" i="1" spc="9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order_month').show() </a:t>
            </a:r>
            <a:r>
              <a:rPr sz="1700" i="1" spc="-37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ord.select(substring(ord.order_date,1,4).alias('order_year')).show()</a:t>
            </a:r>
            <a:endParaRPr sz="1700">
              <a:latin typeface="Calibri Light"/>
              <a:cs typeface="Calibri Light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dirty="0">
                <a:latin typeface="Calibri Light"/>
                <a:cs typeface="Calibri Light"/>
              </a:rPr>
              <a:t>If</a:t>
            </a:r>
            <a:r>
              <a:rPr sz="1700" spc="-10" dirty="0">
                <a:latin typeface="Calibri Light"/>
                <a:cs typeface="Calibri Light"/>
              </a:rPr>
              <a:t> we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want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to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use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any</a:t>
            </a:r>
            <a:r>
              <a:rPr sz="1700" spc="-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functions</a:t>
            </a:r>
            <a:r>
              <a:rPr sz="1700" spc="30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available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SQL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but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not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Spark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Built-in</a:t>
            </a:r>
            <a:r>
              <a:rPr sz="1700" spc="3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functions, then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we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can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use </a:t>
            </a:r>
            <a:r>
              <a:rPr sz="1700" spc="-20" dirty="0">
                <a:latin typeface="Calibri Light"/>
                <a:cs typeface="Calibri Light"/>
              </a:rPr>
              <a:t>selectExpr.</a:t>
            </a:r>
            <a:endParaRPr sz="1700">
              <a:latin typeface="Calibri Light"/>
              <a:cs typeface="Calibri Light"/>
            </a:endParaRPr>
          </a:p>
          <a:p>
            <a:pPr marL="791210">
              <a:lnSpc>
                <a:spcPct val="100000"/>
              </a:lnSpc>
            </a:pPr>
            <a:r>
              <a:rPr sz="1700" spc="-5" dirty="0">
                <a:latin typeface="Calibri Light"/>
                <a:cs typeface="Calibri Light"/>
              </a:rPr>
              <a:t>stack(n,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expr1,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...,</a:t>
            </a:r>
            <a:r>
              <a:rPr sz="1700" spc="-2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exprk)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-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Separates</a:t>
            </a:r>
            <a:r>
              <a:rPr sz="1700" spc="-1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expr1,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...,</a:t>
            </a:r>
            <a:r>
              <a:rPr sz="1700" spc="-2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exprk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into </a:t>
            </a:r>
            <a:r>
              <a:rPr sz="1700" dirty="0">
                <a:latin typeface="Calibri Light"/>
                <a:cs typeface="Calibri Light"/>
              </a:rPr>
              <a:t>n </a:t>
            </a:r>
            <a:r>
              <a:rPr sz="1700" spc="-15" dirty="0">
                <a:latin typeface="Calibri Light"/>
                <a:cs typeface="Calibri Light"/>
              </a:rPr>
              <a:t>rows.</a:t>
            </a:r>
            <a:endParaRPr sz="1700">
              <a:latin typeface="Calibri Light"/>
              <a:cs typeface="Calibri Light"/>
            </a:endParaRPr>
          </a:p>
          <a:p>
            <a:pPr marL="814069">
              <a:lnSpc>
                <a:spcPct val="100000"/>
              </a:lnSpc>
              <a:spcBef>
                <a:spcPts val="5"/>
              </a:spcBef>
            </a:pPr>
            <a:r>
              <a:rPr sz="1700" i="1" spc="-5" dirty="0">
                <a:latin typeface="Calibri Light"/>
                <a:cs typeface="Calibri Light"/>
              </a:rPr>
              <a:t>df.selectExpr("stack(3,1,2,3,4,5,6)").show()</a:t>
            </a:r>
            <a:endParaRPr sz="17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Selection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or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Projection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65109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27" y="919988"/>
            <a:ext cx="11023600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Calibri"/>
                <a:cs typeface="Calibri"/>
              </a:rPr>
              <a:t>withColumn</a:t>
            </a:r>
            <a:r>
              <a:rPr sz="1700" spc="-5" dirty="0">
                <a:latin typeface="Calibri"/>
                <a:cs typeface="Calibri"/>
              </a:rPr>
              <a:t>(colName,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col)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5" dirty="0">
                <a:latin typeface="Calibri Light"/>
                <a:cs typeface="Calibri Light"/>
              </a:rPr>
              <a:t>Applied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transformation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to</a:t>
            </a:r>
            <a:r>
              <a:rPr sz="1700" spc="-1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only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selected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columns.</a:t>
            </a:r>
            <a:endParaRPr sz="1700">
              <a:latin typeface="Calibri Light"/>
              <a:cs typeface="Calibri Light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dirty="0">
                <a:latin typeface="Calibri Light"/>
                <a:cs typeface="Calibri Light"/>
              </a:rPr>
              <a:t>The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spc="-15" dirty="0">
                <a:latin typeface="Calibri Light"/>
                <a:cs typeface="Calibri Light"/>
              </a:rPr>
              <a:t>first</a:t>
            </a:r>
            <a:r>
              <a:rPr sz="1700" spc="10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argument</a:t>
            </a:r>
            <a:r>
              <a:rPr sz="1700" spc="1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is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an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alias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name.</a:t>
            </a:r>
            <a:r>
              <a:rPr sz="1700" spc="10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If</a:t>
            </a:r>
            <a:r>
              <a:rPr sz="1700" spc="9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we</a:t>
            </a:r>
            <a:r>
              <a:rPr sz="1700" spc="9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give</a:t>
            </a:r>
            <a:r>
              <a:rPr sz="1700" spc="9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an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alias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name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same</a:t>
            </a:r>
            <a:r>
              <a:rPr sz="1700" spc="9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as</a:t>
            </a:r>
            <a:r>
              <a:rPr sz="1700" spc="10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</a:t>
            </a:r>
            <a:r>
              <a:rPr sz="1700" spc="10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column</a:t>
            </a:r>
            <a:r>
              <a:rPr sz="1700" spc="10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name,</a:t>
            </a:r>
            <a:r>
              <a:rPr sz="1700" spc="9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the</a:t>
            </a:r>
            <a:r>
              <a:rPr sz="1700" spc="10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transformations</a:t>
            </a:r>
            <a:r>
              <a:rPr sz="1700" spc="10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will</a:t>
            </a:r>
            <a:r>
              <a:rPr sz="1700" spc="9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apply </a:t>
            </a:r>
            <a:r>
              <a:rPr sz="1700" spc="-37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on </a:t>
            </a:r>
            <a:r>
              <a:rPr sz="1700" dirty="0">
                <a:latin typeface="Calibri Light"/>
                <a:cs typeface="Calibri Light"/>
              </a:rPr>
              <a:t>the</a:t>
            </a:r>
            <a:r>
              <a:rPr sz="1700" spc="-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same </a:t>
            </a:r>
            <a:r>
              <a:rPr sz="1700" spc="-5" dirty="0">
                <a:latin typeface="Calibri Light"/>
                <a:cs typeface="Calibri Light"/>
              </a:rPr>
              <a:t>column.</a:t>
            </a:r>
            <a:endParaRPr sz="1700">
              <a:latin typeface="Calibri Light"/>
              <a:cs typeface="Calibri Light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5" dirty="0">
                <a:latin typeface="Calibri Light"/>
                <a:cs typeface="Calibri Light"/>
              </a:rPr>
              <a:t>Otherwise</a:t>
            </a:r>
            <a:r>
              <a:rPr sz="1700" dirty="0">
                <a:latin typeface="Calibri Light"/>
                <a:cs typeface="Calibri Light"/>
              </a:rPr>
              <a:t> a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new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column</a:t>
            </a:r>
            <a:r>
              <a:rPr sz="1700" spc="2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will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be </a:t>
            </a:r>
            <a:r>
              <a:rPr sz="1700" spc="-10" dirty="0">
                <a:latin typeface="Calibri Light"/>
                <a:cs typeface="Calibri Light"/>
              </a:rPr>
              <a:t>formed.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Avoid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giving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alias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name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same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as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column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name.</a:t>
            </a:r>
            <a:endParaRPr sz="1700">
              <a:latin typeface="Calibri Light"/>
              <a:cs typeface="Calibri Light"/>
            </a:endParaRPr>
          </a:p>
          <a:p>
            <a:pPr marL="814069">
              <a:lnSpc>
                <a:spcPct val="100000"/>
              </a:lnSpc>
            </a:pPr>
            <a:r>
              <a:rPr sz="1700" i="1" spc="-5" dirty="0">
                <a:latin typeface="Calibri Light"/>
                <a:cs typeface="Calibri Light"/>
              </a:rPr>
              <a:t>ord.withColumn('order_month',substring(orderDF.order_date,1,10)).show()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Calibri"/>
                <a:cs typeface="Calibri"/>
              </a:rPr>
              <a:t>withColumnRenamed</a:t>
            </a:r>
            <a:r>
              <a:rPr sz="1700" spc="-5" dirty="0">
                <a:latin typeface="Calibri"/>
                <a:cs typeface="Calibri"/>
              </a:rPr>
              <a:t>(existingCol,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newCol)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10" dirty="0">
                <a:latin typeface="Calibri Light"/>
                <a:cs typeface="Calibri Light"/>
              </a:rPr>
              <a:t>Rename</a:t>
            </a:r>
            <a:r>
              <a:rPr sz="1700" spc="-3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Existing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Column.</a:t>
            </a:r>
            <a:endParaRPr sz="1700">
              <a:latin typeface="Calibri Light"/>
              <a:cs typeface="Calibri Light"/>
            </a:endParaRPr>
          </a:p>
          <a:p>
            <a:pPr marL="765175">
              <a:lnSpc>
                <a:spcPct val="100000"/>
              </a:lnSpc>
            </a:pPr>
            <a:r>
              <a:rPr sz="1700" i="1" spc="-5" dirty="0">
                <a:latin typeface="Calibri Light"/>
                <a:cs typeface="Calibri Light"/>
              </a:rPr>
              <a:t>ord.withColumnRenamed('order_id','order_id1').show()</a:t>
            </a:r>
            <a:endParaRPr sz="17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Selection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or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Projection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9765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27" y="919988"/>
            <a:ext cx="5733415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10" dirty="0">
                <a:latin typeface="Calibri"/>
                <a:cs typeface="Calibri"/>
              </a:rPr>
              <a:t>drop</a:t>
            </a:r>
            <a:r>
              <a:rPr sz="1700" spc="-10" dirty="0">
                <a:latin typeface="Calibri"/>
                <a:cs typeface="Calibri"/>
              </a:rPr>
              <a:t>(*cols)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10" dirty="0">
                <a:latin typeface="Calibri"/>
                <a:cs typeface="Calibri"/>
              </a:rPr>
              <a:t>Drop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column.</a:t>
            </a:r>
            <a:endParaRPr sz="1700">
              <a:latin typeface="Calibri"/>
              <a:cs typeface="Calibri"/>
            </a:endParaRPr>
          </a:p>
          <a:p>
            <a:pPr marL="749935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order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ord.drop('order_id','order_date')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10" dirty="0">
                <a:latin typeface="Calibri"/>
                <a:cs typeface="Calibri"/>
              </a:rPr>
              <a:t>dropDuplicates</a:t>
            </a:r>
            <a:r>
              <a:rPr sz="1700" spc="-10" dirty="0">
                <a:latin typeface="Calibri"/>
                <a:cs typeface="Calibri"/>
              </a:rPr>
              <a:t>(subset=None)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10" dirty="0">
                <a:latin typeface="Calibri"/>
                <a:cs typeface="Calibri"/>
              </a:rPr>
              <a:t>Drop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duplicate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rows.</a:t>
            </a:r>
            <a:endParaRPr sz="1700">
              <a:latin typeface="Calibri"/>
              <a:cs typeface="Calibri"/>
            </a:endParaRPr>
          </a:p>
          <a:p>
            <a:pPr marL="749935" marR="5080" lvl="1" indent="-28067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700" spc="-5" dirty="0">
                <a:latin typeface="Calibri"/>
                <a:cs typeface="Calibri"/>
              </a:rPr>
              <a:t>Optionally can consider </a:t>
            </a:r>
            <a:r>
              <a:rPr sz="1700" dirty="0">
                <a:latin typeface="Calibri"/>
                <a:cs typeface="Calibri"/>
              </a:rPr>
              <a:t>only </a:t>
            </a:r>
            <a:r>
              <a:rPr sz="1700" spc="-5" dirty="0">
                <a:latin typeface="Calibri"/>
                <a:cs typeface="Calibri"/>
              </a:rPr>
              <a:t>subset </a:t>
            </a:r>
            <a:r>
              <a:rPr sz="1700" dirty="0">
                <a:latin typeface="Calibri"/>
                <a:cs typeface="Calibri"/>
              </a:rPr>
              <a:t>of columns.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emp.dropDuplicates().show() </a:t>
            </a:r>
            <a:r>
              <a:rPr sz="1700" spc="-5" dirty="0">
                <a:latin typeface="Calibri"/>
                <a:cs typeface="Calibri"/>
              </a:rPr>
              <a:t> emp.dropDuplicates(("name","score1","score2")).show()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Selection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or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Projection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120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2049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latin typeface="Calibri Light"/>
                <a:cs typeface="Calibri Light"/>
              </a:rPr>
              <a:t>Transform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071" y="705358"/>
            <a:ext cx="21812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Constant</a:t>
            </a:r>
            <a:r>
              <a:rPr sz="25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Folding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4338" y="1236708"/>
            <a:ext cx="8721725" cy="4552315"/>
            <a:chOff x="1244338" y="1236708"/>
            <a:chExt cx="8721725" cy="4552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338" y="1236708"/>
              <a:ext cx="8721485" cy="45518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028" y="1359407"/>
              <a:ext cx="8485632" cy="43159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2139" y="5388863"/>
              <a:ext cx="350520" cy="28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5019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198" y="1996820"/>
            <a:ext cx="44246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APIs :</a:t>
            </a:r>
            <a:r>
              <a:rPr sz="3100" b="0" spc="-20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Filter</a:t>
            </a:r>
            <a:r>
              <a:rPr sz="3100" b="0" spc="-5" dirty="0">
                <a:latin typeface="Calibri"/>
                <a:cs typeface="Calibri"/>
              </a:rPr>
              <a:t> APIs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1925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355" y="780669"/>
            <a:ext cx="928052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libri"/>
                <a:cs typeface="Calibri"/>
              </a:rPr>
              <a:t>###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Prepare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ord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spark.read.load('retail_db/orders',sep=',',format='csv',schema=('order_id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int,order_date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timestamp,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order_customer_id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int,order_status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string'))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7005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37" y="1010157"/>
            <a:ext cx="6363970" cy="3027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03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Calibri"/>
                <a:cs typeface="Calibri"/>
              </a:rPr>
              <a:t>filter(condition):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(Its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alias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‘where’)</a:t>
            </a:r>
            <a:endParaRPr sz="1700">
              <a:latin typeface="Calibri"/>
              <a:cs typeface="Calibri"/>
            </a:endParaRPr>
          </a:p>
          <a:p>
            <a:pPr marL="812800" lvl="1" indent="-342900">
              <a:lnSpc>
                <a:spcPts val="215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 Light"/>
                <a:cs typeface="Calibri Light"/>
              </a:rPr>
              <a:t>Filter</a:t>
            </a:r>
            <a:r>
              <a:rPr sz="1800" spc="-20" dirty="0">
                <a:latin typeface="Calibri Light"/>
                <a:cs typeface="Calibri Light"/>
              </a:rPr>
              <a:t> rows</a:t>
            </a:r>
            <a:r>
              <a:rPr sz="1800" dirty="0">
                <a:latin typeface="Calibri Light"/>
                <a:cs typeface="Calibri Light"/>
              </a:rPr>
              <a:t> using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 </a:t>
            </a:r>
            <a:r>
              <a:rPr sz="1800" spc="-5" dirty="0">
                <a:latin typeface="Calibri Light"/>
                <a:cs typeface="Calibri Light"/>
              </a:rPr>
              <a:t>given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condition.</a:t>
            </a:r>
            <a:endParaRPr sz="1800">
              <a:latin typeface="Calibri Light"/>
              <a:cs typeface="Calibri Light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dirty="0">
                <a:latin typeface="Calibri Light"/>
                <a:cs typeface="Calibri Light"/>
              </a:rPr>
              <a:t>use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'&amp;'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for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30" dirty="0">
                <a:latin typeface="Calibri Light"/>
                <a:cs typeface="Calibri Light"/>
              </a:rPr>
              <a:t>'and‘.</a:t>
            </a:r>
            <a:r>
              <a:rPr sz="1800" dirty="0">
                <a:latin typeface="Calibri Light"/>
                <a:cs typeface="Calibri Light"/>
              </a:rPr>
              <a:t> '|'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for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35" dirty="0">
                <a:latin typeface="Calibri Light"/>
                <a:cs typeface="Calibri Light"/>
              </a:rPr>
              <a:t>'or‘.</a:t>
            </a:r>
            <a:r>
              <a:rPr sz="1800" dirty="0">
                <a:latin typeface="Calibri Light"/>
                <a:cs typeface="Calibri Light"/>
              </a:rPr>
              <a:t> (boolean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expressions)</a:t>
            </a:r>
            <a:endParaRPr sz="1800">
              <a:latin typeface="Calibri Light"/>
              <a:cs typeface="Calibri Light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 Light"/>
                <a:cs typeface="Calibri Light"/>
              </a:rPr>
              <a:t>Use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column function</a:t>
            </a:r>
            <a:r>
              <a:rPr sz="1800" spc="2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isin()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for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multiple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search.</a:t>
            </a:r>
            <a:endParaRPr sz="1800">
              <a:latin typeface="Calibri Light"/>
              <a:cs typeface="Calibri Light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 Light"/>
                <a:cs typeface="Calibri Light"/>
              </a:rPr>
              <a:t>Or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use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IN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Operator </a:t>
            </a:r>
            <a:r>
              <a:rPr sz="1800" spc="-20" dirty="0">
                <a:latin typeface="Calibri Light"/>
                <a:cs typeface="Calibri Light"/>
              </a:rPr>
              <a:t>for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SQL</a:t>
            </a:r>
            <a:r>
              <a:rPr sz="1800" spc="-5" dirty="0">
                <a:latin typeface="Calibri Light"/>
                <a:cs typeface="Calibri Light"/>
              </a:rPr>
              <a:t> Style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syntax.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 Light"/>
              <a:cs typeface="Calibri Light"/>
            </a:endParaRPr>
          </a:p>
          <a:p>
            <a:pPr marL="626745">
              <a:lnSpc>
                <a:spcPct val="100000"/>
              </a:lnSpc>
            </a:pPr>
            <a:r>
              <a:rPr sz="1800" i="1" spc="-5" dirty="0">
                <a:latin typeface="Calibri Light"/>
                <a:cs typeface="Calibri Light"/>
              </a:rPr>
              <a:t>ord.where((ord.order_id</a:t>
            </a:r>
            <a:r>
              <a:rPr sz="1800" i="1" spc="10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&gt;</a:t>
            </a:r>
            <a:r>
              <a:rPr sz="1800" i="1" spc="10" dirty="0">
                <a:latin typeface="Calibri Light"/>
                <a:cs typeface="Calibri Light"/>
              </a:rPr>
              <a:t> </a:t>
            </a:r>
            <a:r>
              <a:rPr sz="1800" i="1" dirty="0">
                <a:latin typeface="Calibri Light"/>
                <a:cs typeface="Calibri Light"/>
              </a:rPr>
              <a:t>10) &amp; (ord.order_id</a:t>
            </a:r>
            <a:r>
              <a:rPr sz="1800" i="1" spc="30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&lt; 20)).show() </a:t>
            </a:r>
            <a:endParaRPr sz="1800">
              <a:latin typeface="Calibri Light"/>
              <a:cs typeface="Calibri Light"/>
            </a:endParaRPr>
          </a:p>
          <a:p>
            <a:pPr marL="626745">
              <a:lnSpc>
                <a:spcPct val="100000"/>
              </a:lnSpc>
            </a:pPr>
            <a:r>
              <a:rPr sz="1800" spc="-5" dirty="0">
                <a:latin typeface="Calibri Light"/>
                <a:cs typeface="Calibri Light"/>
              </a:rPr>
              <a:t>--Using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isin()</a:t>
            </a:r>
            <a:endParaRPr sz="1800">
              <a:latin typeface="Calibri Light"/>
              <a:cs typeface="Calibri Light"/>
            </a:endParaRPr>
          </a:p>
          <a:p>
            <a:pPr marL="626745">
              <a:lnSpc>
                <a:spcPct val="100000"/>
              </a:lnSpc>
            </a:pPr>
            <a:r>
              <a:rPr sz="1800" i="1" spc="-5" dirty="0">
                <a:latin typeface="Calibri Light"/>
                <a:cs typeface="Calibri Light"/>
              </a:rPr>
              <a:t>ord.where(ord.order_status.isin('COMPLETE','CLOSED')).show()</a:t>
            </a:r>
            <a:endParaRPr sz="1800">
              <a:latin typeface="Calibri Light"/>
              <a:cs typeface="Calibri Light"/>
            </a:endParaRPr>
          </a:p>
          <a:p>
            <a:pPr marL="626745">
              <a:lnSpc>
                <a:spcPct val="100000"/>
              </a:lnSpc>
            </a:pPr>
            <a:r>
              <a:rPr sz="1800" spc="-5" dirty="0">
                <a:latin typeface="Calibri Light"/>
                <a:cs typeface="Calibri Light"/>
              </a:rPr>
              <a:t>--Using</a:t>
            </a:r>
            <a:r>
              <a:rPr sz="1800" spc="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IN</a:t>
            </a:r>
            <a:r>
              <a:rPr sz="1800" spc="-15" dirty="0">
                <a:latin typeface="Calibri Light"/>
                <a:cs typeface="Calibri Light"/>
              </a:rPr>
              <a:t> Operator</a:t>
            </a:r>
            <a:endParaRPr sz="1800">
              <a:latin typeface="Calibri Light"/>
              <a:cs typeface="Calibri Light"/>
            </a:endParaRPr>
          </a:p>
          <a:p>
            <a:pPr marL="588645">
              <a:lnSpc>
                <a:spcPct val="100000"/>
              </a:lnSpc>
            </a:pPr>
            <a:r>
              <a:rPr sz="1800" i="1" spc="-5" dirty="0">
                <a:latin typeface="Calibri Light"/>
                <a:cs typeface="Calibri Light"/>
              </a:rPr>
              <a:t>ord.where("order_status</a:t>
            </a:r>
            <a:r>
              <a:rPr sz="1800" i="1" spc="15" dirty="0">
                <a:latin typeface="Calibri Light"/>
                <a:cs typeface="Calibri Light"/>
              </a:rPr>
              <a:t> </a:t>
            </a:r>
            <a:r>
              <a:rPr sz="1800" i="1" dirty="0">
                <a:latin typeface="Calibri Light"/>
                <a:cs typeface="Calibri Light"/>
              </a:rPr>
              <a:t>IN</a:t>
            </a:r>
            <a:r>
              <a:rPr sz="1800" i="1" spc="-25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('COMPLETE','CLOSED')</a:t>
            </a:r>
            <a:r>
              <a:rPr sz="1800" i="1" spc="-40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").show()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Filter</a:t>
            </a:r>
            <a:r>
              <a:rPr sz="4000" b="0" spc="-7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2648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495" y="1996820"/>
            <a:ext cx="42595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APIs</a:t>
            </a:r>
            <a:r>
              <a:rPr sz="3100" b="0" spc="-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:</a:t>
            </a:r>
            <a:r>
              <a:rPr sz="3100" b="0" spc="-25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Sort </a:t>
            </a:r>
            <a:r>
              <a:rPr sz="3100" b="0" spc="-5" dirty="0">
                <a:latin typeface="Calibri"/>
                <a:cs typeface="Calibri"/>
              </a:rPr>
              <a:t>APIs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0333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355" y="780669"/>
            <a:ext cx="928052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libri"/>
                <a:cs typeface="Calibri"/>
              </a:rPr>
              <a:t>###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Prepare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ord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spark.read.load('retail_db/orders',sep=',',format='csv',schema=('order_id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int,order_date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timestamp,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order_customer_id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int,order_status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string'))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data=(('a',1),('d',4),('c',3),('b',2),('e',5))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spark.createDataFrame(data=data,schema='col1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string,col2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int')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6407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81" y="993724"/>
            <a:ext cx="1038479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sort()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orderBy():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 Light"/>
                <a:cs typeface="Calibri Light"/>
              </a:rPr>
              <a:t>Sort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specific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column(s).</a:t>
            </a:r>
            <a:endParaRPr sz="1800">
              <a:latin typeface="Calibri Light"/>
              <a:cs typeface="Calibri Light"/>
            </a:endParaRPr>
          </a:p>
          <a:p>
            <a:pPr marL="927100" marR="788035">
              <a:lnSpc>
                <a:spcPct val="100000"/>
              </a:lnSpc>
            </a:pPr>
            <a:r>
              <a:rPr sz="1800" i="1" spc="-5" dirty="0">
                <a:latin typeface="Calibri Light"/>
                <a:cs typeface="Calibri Light"/>
              </a:rPr>
              <a:t>ord.sort(ord.order_date.desc(),ord.order_status.asc()).show() </a:t>
            </a:r>
            <a:r>
              <a:rPr sz="1800" i="1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ord.sort(ord.order_date,ord.order_status,ascending=(0,1)).show()</a:t>
            </a:r>
            <a:r>
              <a:rPr sz="1800" i="1" spc="114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#1</a:t>
            </a:r>
            <a:r>
              <a:rPr sz="1800" i="1" spc="25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Ascending,</a:t>
            </a:r>
            <a:r>
              <a:rPr sz="1800" i="1" spc="45" dirty="0">
                <a:latin typeface="Calibri Light"/>
                <a:cs typeface="Calibri Light"/>
              </a:rPr>
              <a:t> </a:t>
            </a:r>
            <a:r>
              <a:rPr sz="1800" i="1" dirty="0">
                <a:latin typeface="Calibri Light"/>
                <a:cs typeface="Calibri Light"/>
              </a:rPr>
              <a:t>0</a:t>
            </a:r>
            <a:r>
              <a:rPr sz="1800" i="1" spc="35" dirty="0">
                <a:latin typeface="Calibri Light"/>
                <a:cs typeface="Calibri Light"/>
              </a:rPr>
              <a:t> </a:t>
            </a:r>
            <a:r>
              <a:rPr sz="1800" i="1" spc="-5" dirty="0">
                <a:latin typeface="Calibri Light"/>
                <a:cs typeface="Calibri Light"/>
              </a:rPr>
              <a:t>Descending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sortWithinPartitions:</a:t>
            </a:r>
            <a:endParaRPr sz="1800">
              <a:latin typeface="Calibri"/>
              <a:cs typeface="Calibri"/>
            </a:endParaRPr>
          </a:p>
          <a:p>
            <a:pPr marL="807720" lvl="1" indent="-33845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07720" algn="l"/>
                <a:tab pos="808355" algn="l"/>
              </a:tabLst>
            </a:pPr>
            <a:r>
              <a:rPr sz="1800" spc="-15" dirty="0">
                <a:latin typeface="Calibri Light"/>
                <a:cs typeface="Calibri Light"/>
              </a:rPr>
              <a:t>At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time,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may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not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want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sort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globally,</a:t>
            </a:r>
            <a:r>
              <a:rPr sz="1800" spc="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but </a:t>
            </a:r>
            <a:r>
              <a:rPr sz="1800" spc="-5" dirty="0">
                <a:latin typeface="Calibri Light"/>
                <a:cs typeface="Calibri Light"/>
              </a:rPr>
              <a:t>with</a:t>
            </a:r>
            <a:r>
              <a:rPr sz="1800" spc="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 </a:t>
            </a:r>
            <a:r>
              <a:rPr sz="1800" spc="-10" dirty="0">
                <a:latin typeface="Calibri Light"/>
                <a:cs typeface="Calibri Light"/>
              </a:rPr>
              <a:t>group.</a:t>
            </a:r>
            <a:r>
              <a:rPr sz="1800" spc="2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In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that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case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we can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use</a:t>
            </a:r>
            <a:r>
              <a:rPr sz="1800" spc="3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sortWithinPartitions.</a:t>
            </a:r>
            <a:endParaRPr sz="1800">
              <a:latin typeface="Calibri Light"/>
              <a:cs typeface="Calibri Light"/>
            </a:endParaRPr>
          </a:p>
          <a:p>
            <a:pPr marL="978535">
              <a:lnSpc>
                <a:spcPct val="100000"/>
              </a:lnSpc>
            </a:pPr>
            <a:r>
              <a:rPr sz="1800" i="1" spc="-10" dirty="0">
                <a:latin typeface="Calibri Light"/>
                <a:cs typeface="Calibri Light"/>
              </a:rPr>
              <a:t>df.sortWithinPartitions(df.col1.asc(),df.col2.asc()).show()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2456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Sorting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4297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970" y="1996820"/>
            <a:ext cx="50241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APIs</a:t>
            </a:r>
            <a:r>
              <a:rPr sz="3100" b="0" spc="-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:</a:t>
            </a:r>
            <a:r>
              <a:rPr sz="3100" b="0" spc="-25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Set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25" dirty="0">
                <a:latin typeface="Calibri"/>
                <a:cs typeface="Calibri"/>
              </a:rPr>
              <a:t>Operators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1870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548" y="673735"/>
            <a:ext cx="9905050" cy="6429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900" b="1" spc="-5" dirty="0">
                <a:latin typeface="Calibri"/>
                <a:cs typeface="Calibri"/>
              </a:rPr>
              <a:t>union() and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unionAll():</a:t>
            </a:r>
            <a:endParaRPr sz="19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900" spc="-5" dirty="0">
                <a:latin typeface="Calibri"/>
                <a:cs typeface="Calibri"/>
              </a:rPr>
              <a:t>Same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contains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duplicate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values.</a:t>
            </a:r>
            <a:endParaRPr sz="19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900" spc="-5" dirty="0">
                <a:latin typeface="Calibri"/>
                <a:cs typeface="Calibri"/>
              </a:rPr>
              <a:t>Use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distinct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after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unionAll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remove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duplicates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85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1900" b="1" spc="-5" dirty="0">
                <a:latin typeface="Calibri"/>
                <a:cs typeface="Calibri"/>
              </a:rPr>
              <a:t>unionByName():</a:t>
            </a:r>
            <a:endParaRPr sz="1900" dirty="0">
              <a:latin typeface="Calibri"/>
              <a:cs typeface="Calibri"/>
            </a:endParaRPr>
          </a:p>
          <a:p>
            <a:pPr marL="229235" marR="732790" lvl="1" indent="240665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13435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difference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0" dirty="0">
                <a:latin typeface="Calibri"/>
                <a:cs typeface="Calibri"/>
              </a:rPr>
              <a:t>function </a:t>
            </a:r>
            <a:r>
              <a:rPr sz="1900" spc="-5" dirty="0">
                <a:latin typeface="Calibri"/>
                <a:cs typeface="Calibri"/>
              </a:rPr>
              <a:t>and :func:`union` is that this </a:t>
            </a:r>
            <a:r>
              <a:rPr sz="1900" spc="-10" dirty="0">
                <a:latin typeface="Calibri"/>
                <a:cs typeface="Calibri"/>
              </a:rPr>
              <a:t>function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resolves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columns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name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(not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position)</a:t>
            </a:r>
            <a:endParaRPr sz="1900" dirty="0">
              <a:latin typeface="Calibri"/>
              <a:cs typeface="Calibri"/>
            </a:endParaRPr>
          </a:p>
          <a:p>
            <a:pPr marL="12700" marR="995680" algn="just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df1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10" dirty="0">
                <a:latin typeface="Calibri"/>
                <a:cs typeface="Calibri"/>
              </a:rPr>
              <a:t>spark.createDataFrame(data=(('a',1),('b',2)),schema=('col1 string,col2 </a:t>
            </a:r>
            <a:r>
              <a:rPr sz="1900" spc="-5" dirty="0">
                <a:latin typeface="Calibri"/>
                <a:cs typeface="Calibri"/>
              </a:rPr>
              <a:t>int'))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df2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10" dirty="0">
                <a:latin typeface="Calibri"/>
                <a:cs typeface="Calibri"/>
              </a:rPr>
              <a:t>spark.createDataFrame(data=((2,'b'),(3,'c')),schema=('col2 int,col1 string'))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df1.union(df2).show()</a:t>
            </a:r>
            <a:endParaRPr sz="1900" dirty="0">
              <a:latin typeface="Calibri"/>
              <a:cs typeface="Calibri"/>
            </a:endParaRPr>
          </a:p>
          <a:p>
            <a:pPr marL="22923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df1.unionByName(df2).show()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900" b="1" spc="-10" dirty="0">
                <a:latin typeface="Calibri"/>
                <a:cs typeface="Calibri"/>
              </a:rPr>
              <a:t>intersect():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Containing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rows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both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DataFrames.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Removed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duplicates.</a:t>
            </a:r>
            <a:endParaRPr sz="19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900" b="1" spc="-10" dirty="0">
                <a:latin typeface="Calibri"/>
                <a:cs typeface="Calibri"/>
              </a:rPr>
              <a:t>intersectAll():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intersect.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But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retains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duplicates.</a:t>
            </a:r>
            <a:endParaRPr sz="1900" dirty="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df1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spark.createDataFrame(data=(('a',1),('a',1),('b',2)),schema=('col1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 err="1">
                <a:latin typeface="Calibri"/>
                <a:cs typeface="Calibri"/>
              </a:rPr>
              <a:t>int</a:t>
            </a:r>
            <a:r>
              <a:rPr sz="1900" spc="-5" dirty="0">
                <a:latin typeface="Calibri"/>
                <a:cs typeface="Calibri"/>
              </a:rPr>
              <a:t>'))</a:t>
            </a:r>
            <a:endParaRPr sz="1900" dirty="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df2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spark.createDataFrame(data=(('a',1),('a',1),('c',2)),schema=('col1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string,col2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int'))</a:t>
            </a:r>
            <a:endParaRPr sz="1900" dirty="0">
              <a:latin typeface="Calibri"/>
              <a:cs typeface="Calibri"/>
            </a:endParaRPr>
          </a:p>
          <a:p>
            <a:pPr marL="390525" marR="577405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df1.intersect(df2).show()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df1.intersectAll(df2).show()</a:t>
            </a:r>
            <a:endParaRPr lang="en-US" sz="1900" spc="-10" dirty="0">
              <a:latin typeface="Calibri"/>
              <a:cs typeface="Calibri"/>
            </a:endParaRPr>
          </a:p>
          <a:p>
            <a:pPr marL="390525" marR="5774055">
              <a:lnSpc>
                <a:spcPct val="100000"/>
              </a:lnSpc>
            </a:pPr>
            <a:r>
              <a:rPr lang="en-US" sz="1900" spc="-10" dirty="0" err="1">
                <a:cs typeface="Calibri"/>
              </a:rPr>
              <a:t>exceptAll</a:t>
            </a:r>
            <a:r>
              <a:rPr lang="en-US" sz="1900" spc="-10" dirty="0">
                <a:cs typeface="Calibri"/>
              </a:rPr>
              <a:t>(): Rows present in one </a:t>
            </a:r>
            <a:r>
              <a:rPr lang="en-US" sz="1900" spc="-10" dirty="0" err="1">
                <a:cs typeface="Calibri"/>
              </a:rPr>
              <a:t>Dataframe</a:t>
            </a:r>
            <a:r>
              <a:rPr lang="en-US" sz="1900" spc="-10" dirty="0">
                <a:cs typeface="Calibri"/>
              </a:rPr>
              <a:t> but not in another </a:t>
            </a:r>
            <a:endParaRPr lang="en-US" sz="1900" spc="-10" dirty="0">
              <a:latin typeface="Calibri"/>
              <a:cs typeface="Calibri"/>
            </a:endParaRPr>
          </a:p>
          <a:p>
            <a:pPr marL="390525" marR="5774055">
              <a:lnSpc>
                <a:spcPct val="100000"/>
              </a:lnSpc>
            </a:pPr>
            <a:endParaRPr lang="en-US" sz="1900" spc="-10" dirty="0">
              <a:latin typeface="Calibri"/>
              <a:cs typeface="Calibri"/>
            </a:endParaRPr>
          </a:p>
          <a:p>
            <a:pPr marL="390525" marR="5774055"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548" y="6176264"/>
            <a:ext cx="109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804" y="6465519"/>
            <a:ext cx="24930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df1.exceptAll(df2).show()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3608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Set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Operator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1658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783" y="1996820"/>
            <a:ext cx="34620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 </a:t>
            </a:r>
            <a:r>
              <a:rPr sz="3100" b="0" spc="-5" dirty="0">
                <a:latin typeface="Calibri"/>
                <a:cs typeface="Calibri"/>
              </a:rPr>
              <a:t>APIs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:</a:t>
            </a:r>
            <a:r>
              <a:rPr sz="3100" b="0" spc="-3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Join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1160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80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Join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1583" y="869950"/>
          <a:ext cx="3988434" cy="3347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~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inner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INNER</a:t>
                      </a:r>
                      <a:r>
                        <a:rPr sz="15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JOIN,</a:t>
                      </a:r>
                      <a:r>
                        <a:rPr sz="15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JOIN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90805" marR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outer,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full,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fullouter, </a:t>
                      </a:r>
                      <a:r>
                        <a:rPr sz="1500" spc="-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full_outer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OUTER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JOIN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90805" marR="1790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left,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left_outer,leftouter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JOIN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90805" marR="1460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t,rig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t_ou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-1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,rig 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htouter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5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JOIN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cross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CROSS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JOIN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left_anti,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leftanti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8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leftsemi,left_semi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57832" y="2275964"/>
            <a:ext cx="4562475" cy="1140460"/>
            <a:chOff x="5557832" y="2275964"/>
            <a:chExt cx="4562475" cy="1140460"/>
          </a:xfrm>
        </p:grpSpPr>
        <p:sp>
          <p:nvSpPr>
            <p:cNvPr id="6" name="object 6"/>
            <p:cNvSpPr/>
            <p:nvPr/>
          </p:nvSpPr>
          <p:spPr>
            <a:xfrm>
              <a:off x="5563928" y="2282060"/>
              <a:ext cx="4549775" cy="1128395"/>
            </a:xfrm>
            <a:custGeom>
              <a:avLst/>
              <a:gdLst/>
              <a:ahLst/>
              <a:cxnLst/>
              <a:rect l="l" t="t" r="r" b="b"/>
              <a:pathLst>
                <a:path w="4549775" h="1128395">
                  <a:moveTo>
                    <a:pt x="2764262" y="0"/>
                  </a:moveTo>
                  <a:lnTo>
                    <a:pt x="2709965" y="1607"/>
                  </a:lnTo>
                  <a:lnTo>
                    <a:pt x="2656818" y="5350"/>
                  </a:lnTo>
                  <a:lnTo>
                    <a:pt x="2605400" y="11165"/>
                  </a:lnTo>
                  <a:lnTo>
                    <a:pt x="2556288" y="18985"/>
                  </a:lnTo>
                  <a:lnTo>
                    <a:pt x="2510062" y="28744"/>
                  </a:lnTo>
                  <a:lnTo>
                    <a:pt x="2467299" y="40376"/>
                  </a:lnTo>
                  <a:lnTo>
                    <a:pt x="2428577" y="53816"/>
                  </a:lnTo>
                  <a:lnTo>
                    <a:pt x="2365570" y="85854"/>
                  </a:lnTo>
                  <a:lnTo>
                    <a:pt x="2335635" y="76617"/>
                  </a:lnTo>
                  <a:lnTo>
                    <a:pt x="2270290" y="60476"/>
                  </a:lnTo>
                  <a:lnTo>
                    <a:pt x="2183137" y="45362"/>
                  </a:lnTo>
                  <a:lnTo>
                    <a:pt x="2129964" y="39065"/>
                  </a:lnTo>
                  <a:lnTo>
                    <a:pt x="2076004" y="34665"/>
                  </a:lnTo>
                  <a:lnTo>
                    <a:pt x="2021638" y="32123"/>
                  </a:lnTo>
                  <a:lnTo>
                    <a:pt x="1967248" y="31399"/>
                  </a:lnTo>
                  <a:lnTo>
                    <a:pt x="1913217" y="32453"/>
                  </a:lnTo>
                  <a:lnTo>
                    <a:pt x="1859925" y="35245"/>
                  </a:lnTo>
                  <a:lnTo>
                    <a:pt x="1807754" y="39737"/>
                  </a:lnTo>
                  <a:lnTo>
                    <a:pt x="1757087" y="45888"/>
                  </a:lnTo>
                  <a:lnTo>
                    <a:pt x="1708304" y="53659"/>
                  </a:lnTo>
                  <a:lnTo>
                    <a:pt x="1661788" y="63010"/>
                  </a:lnTo>
                  <a:lnTo>
                    <a:pt x="1617921" y="73902"/>
                  </a:lnTo>
                  <a:lnTo>
                    <a:pt x="1577083" y="86295"/>
                  </a:lnTo>
                  <a:lnTo>
                    <a:pt x="1539658" y="100149"/>
                  </a:lnTo>
                  <a:lnTo>
                    <a:pt x="1476570" y="132082"/>
                  </a:lnTo>
                  <a:lnTo>
                    <a:pt x="1430033" y="123665"/>
                  </a:lnTo>
                  <a:lnTo>
                    <a:pt x="1382004" y="116460"/>
                  </a:lnTo>
                  <a:lnTo>
                    <a:pt x="1332693" y="110483"/>
                  </a:lnTo>
                  <a:lnTo>
                    <a:pt x="1282309" y="105750"/>
                  </a:lnTo>
                  <a:lnTo>
                    <a:pt x="1231062" y="102280"/>
                  </a:lnTo>
                  <a:lnTo>
                    <a:pt x="1179164" y="100087"/>
                  </a:lnTo>
                  <a:lnTo>
                    <a:pt x="1126823" y="99190"/>
                  </a:lnTo>
                  <a:lnTo>
                    <a:pt x="1074250" y="99605"/>
                  </a:lnTo>
                  <a:lnTo>
                    <a:pt x="1021656" y="101348"/>
                  </a:lnTo>
                  <a:lnTo>
                    <a:pt x="950181" y="105890"/>
                  </a:lnTo>
                  <a:lnTo>
                    <a:pt x="881742" y="112710"/>
                  </a:lnTo>
                  <a:lnTo>
                    <a:pt x="816644" y="121673"/>
                  </a:lnTo>
                  <a:lnTo>
                    <a:pt x="755192" y="132644"/>
                  </a:lnTo>
                  <a:lnTo>
                    <a:pt x="697692" y="145485"/>
                  </a:lnTo>
                  <a:lnTo>
                    <a:pt x="644450" y="160063"/>
                  </a:lnTo>
                  <a:lnTo>
                    <a:pt x="595772" y="176241"/>
                  </a:lnTo>
                  <a:lnTo>
                    <a:pt x="551962" y="193883"/>
                  </a:lnTo>
                  <a:lnTo>
                    <a:pt x="513327" y="212855"/>
                  </a:lnTo>
                  <a:lnTo>
                    <a:pt x="480173" y="233020"/>
                  </a:lnTo>
                  <a:lnTo>
                    <a:pt x="431528" y="276388"/>
                  </a:lnTo>
                  <a:lnTo>
                    <a:pt x="408473" y="322902"/>
                  </a:lnTo>
                  <a:lnTo>
                    <a:pt x="407306" y="347000"/>
                  </a:lnTo>
                  <a:lnTo>
                    <a:pt x="413453" y="371477"/>
                  </a:lnTo>
                  <a:lnTo>
                    <a:pt x="409643" y="374906"/>
                  </a:lnTo>
                  <a:lnTo>
                    <a:pt x="348667" y="378480"/>
                  </a:lnTo>
                  <a:lnTo>
                    <a:pt x="290304" y="384745"/>
                  </a:lnTo>
                  <a:lnTo>
                    <a:pt x="235254" y="393544"/>
                  </a:lnTo>
                  <a:lnTo>
                    <a:pt x="184215" y="404723"/>
                  </a:lnTo>
                  <a:lnTo>
                    <a:pt x="137889" y="418125"/>
                  </a:lnTo>
                  <a:lnTo>
                    <a:pt x="96974" y="433596"/>
                  </a:lnTo>
                  <a:lnTo>
                    <a:pt x="62171" y="450979"/>
                  </a:lnTo>
                  <a:lnTo>
                    <a:pt x="29848" y="473716"/>
                  </a:lnTo>
                  <a:lnTo>
                    <a:pt x="0" y="521256"/>
                  </a:lnTo>
                  <a:lnTo>
                    <a:pt x="1802" y="545183"/>
                  </a:lnTo>
                  <a:lnTo>
                    <a:pt x="37180" y="591157"/>
                  </a:lnTo>
                  <a:lnTo>
                    <a:pt x="70084" y="612328"/>
                  </a:lnTo>
                  <a:lnTo>
                    <a:pt x="112682" y="631705"/>
                  </a:lnTo>
                  <a:lnTo>
                    <a:pt x="164640" y="648849"/>
                  </a:lnTo>
                  <a:lnTo>
                    <a:pt x="225620" y="663323"/>
                  </a:lnTo>
                  <a:lnTo>
                    <a:pt x="165602" y="690257"/>
                  </a:lnTo>
                  <a:lnTo>
                    <a:pt x="124766" y="720584"/>
                  </a:lnTo>
                  <a:lnTo>
                    <a:pt x="104194" y="753174"/>
                  </a:lnTo>
                  <a:lnTo>
                    <a:pt x="104970" y="786894"/>
                  </a:lnTo>
                  <a:lnTo>
                    <a:pt x="139665" y="830427"/>
                  </a:lnTo>
                  <a:lnTo>
                    <a:pt x="207409" y="867503"/>
                  </a:lnTo>
                  <a:lnTo>
                    <a:pt x="251707" y="883096"/>
                  </a:lnTo>
                  <a:lnTo>
                    <a:pt x="301906" y="896449"/>
                  </a:lnTo>
                  <a:lnTo>
                    <a:pt x="357218" y="907351"/>
                  </a:lnTo>
                  <a:lnTo>
                    <a:pt x="416857" y="915593"/>
                  </a:lnTo>
                  <a:lnTo>
                    <a:pt x="480034" y="920968"/>
                  </a:lnTo>
                  <a:lnTo>
                    <a:pt x="545964" y="923265"/>
                  </a:lnTo>
                  <a:lnTo>
                    <a:pt x="613859" y="922276"/>
                  </a:lnTo>
                  <a:lnTo>
                    <a:pt x="619574" y="925578"/>
                  </a:lnTo>
                  <a:lnTo>
                    <a:pt x="654130" y="943722"/>
                  </a:lnTo>
                  <a:lnTo>
                    <a:pt x="725757" y="973646"/>
                  </a:lnTo>
                  <a:lnTo>
                    <a:pt x="765371" y="987045"/>
                  </a:lnTo>
                  <a:lnTo>
                    <a:pt x="807268" y="999380"/>
                  </a:lnTo>
                  <a:lnTo>
                    <a:pt x="851259" y="1010635"/>
                  </a:lnTo>
                  <a:lnTo>
                    <a:pt x="897156" y="1020795"/>
                  </a:lnTo>
                  <a:lnTo>
                    <a:pt x="944771" y="1029844"/>
                  </a:lnTo>
                  <a:lnTo>
                    <a:pt x="993914" y="1037765"/>
                  </a:lnTo>
                  <a:lnTo>
                    <a:pt x="1044397" y="1044543"/>
                  </a:lnTo>
                  <a:lnTo>
                    <a:pt x="1096033" y="1050161"/>
                  </a:lnTo>
                  <a:lnTo>
                    <a:pt x="1148632" y="1054604"/>
                  </a:lnTo>
                  <a:lnTo>
                    <a:pt x="1202006" y="1057856"/>
                  </a:lnTo>
                  <a:lnTo>
                    <a:pt x="1255967" y="1059900"/>
                  </a:lnTo>
                  <a:lnTo>
                    <a:pt x="1310326" y="1060721"/>
                  </a:lnTo>
                  <a:lnTo>
                    <a:pt x="1364895" y="1060303"/>
                  </a:lnTo>
                  <a:lnTo>
                    <a:pt x="1419485" y="1058630"/>
                  </a:lnTo>
                  <a:lnTo>
                    <a:pt x="1473908" y="1055685"/>
                  </a:lnTo>
                  <a:lnTo>
                    <a:pt x="1527975" y="1051453"/>
                  </a:lnTo>
                  <a:lnTo>
                    <a:pt x="1581499" y="1045919"/>
                  </a:lnTo>
                  <a:lnTo>
                    <a:pt x="1634289" y="1039065"/>
                  </a:lnTo>
                  <a:lnTo>
                    <a:pt x="1686159" y="1030876"/>
                  </a:lnTo>
                  <a:lnTo>
                    <a:pt x="1736920" y="1021336"/>
                  </a:lnTo>
                  <a:lnTo>
                    <a:pt x="1773248" y="1038094"/>
                  </a:lnTo>
                  <a:lnTo>
                    <a:pt x="1813475" y="1053652"/>
                  </a:lnTo>
                  <a:lnTo>
                    <a:pt x="1857330" y="1067938"/>
                  </a:lnTo>
                  <a:lnTo>
                    <a:pt x="1904544" y="1080883"/>
                  </a:lnTo>
                  <a:lnTo>
                    <a:pt x="1954847" y="1092418"/>
                  </a:lnTo>
                  <a:lnTo>
                    <a:pt x="2007971" y="1102471"/>
                  </a:lnTo>
                  <a:lnTo>
                    <a:pt x="2063646" y="1110974"/>
                  </a:lnTo>
                  <a:lnTo>
                    <a:pt x="2121603" y="1117856"/>
                  </a:lnTo>
                  <a:lnTo>
                    <a:pt x="2181028" y="1123023"/>
                  </a:lnTo>
                  <a:lnTo>
                    <a:pt x="2240536" y="1126404"/>
                  </a:lnTo>
                  <a:lnTo>
                    <a:pt x="2299861" y="1128047"/>
                  </a:lnTo>
                  <a:lnTo>
                    <a:pt x="2358737" y="1128000"/>
                  </a:lnTo>
                  <a:lnTo>
                    <a:pt x="2416898" y="1126312"/>
                  </a:lnTo>
                  <a:lnTo>
                    <a:pt x="2474079" y="1123030"/>
                  </a:lnTo>
                  <a:lnTo>
                    <a:pt x="2530014" y="1118204"/>
                  </a:lnTo>
                  <a:lnTo>
                    <a:pt x="2584436" y="1111881"/>
                  </a:lnTo>
                  <a:lnTo>
                    <a:pt x="2637082" y="1104109"/>
                  </a:lnTo>
                  <a:lnTo>
                    <a:pt x="2687683" y="1094937"/>
                  </a:lnTo>
                  <a:lnTo>
                    <a:pt x="2735976" y="1084413"/>
                  </a:lnTo>
                  <a:lnTo>
                    <a:pt x="2781694" y="1072585"/>
                  </a:lnTo>
                  <a:lnTo>
                    <a:pt x="2824571" y="1059501"/>
                  </a:lnTo>
                  <a:lnTo>
                    <a:pt x="2864342" y="1045209"/>
                  </a:lnTo>
                  <a:lnTo>
                    <a:pt x="2900741" y="1029759"/>
                  </a:lnTo>
                  <a:lnTo>
                    <a:pt x="2962359" y="995573"/>
                  </a:lnTo>
                  <a:lnTo>
                    <a:pt x="3007301" y="957328"/>
                  </a:lnTo>
                  <a:lnTo>
                    <a:pt x="3056086" y="966583"/>
                  </a:lnTo>
                  <a:lnTo>
                    <a:pt x="3106967" y="974257"/>
                  </a:lnTo>
                  <a:lnTo>
                    <a:pt x="3159605" y="980315"/>
                  </a:lnTo>
                  <a:lnTo>
                    <a:pt x="3213662" y="984722"/>
                  </a:lnTo>
                  <a:lnTo>
                    <a:pt x="3268797" y="987444"/>
                  </a:lnTo>
                  <a:lnTo>
                    <a:pt x="3324674" y="988443"/>
                  </a:lnTo>
                  <a:lnTo>
                    <a:pt x="3391002" y="987436"/>
                  </a:lnTo>
                  <a:lnTo>
                    <a:pt x="3455320" y="984092"/>
                  </a:lnTo>
                  <a:lnTo>
                    <a:pt x="3517252" y="978535"/>
                  </a:lnTo>
                  <a:lnTo>
                    <a:pt x="3576426" y="970891"/>
                  </a:lnTo>
                  <a:lnTo>
                    <a:pt x="3632465" y="961284"/>
                  </a:lnTo>
                  <a:lnTo>
                    <a:pt x="3684996" y="949839"/>
                  </a:lnTo>
                  <a:lnTo>
                    <a:pt x="3733644" y="936681"/>
                  </a:lnTo>
                  <a:lnTo>
                    <a:pt x="3778034" y="921936"/>
                  </a:lnTo>
                  <a:lnTo>
                    <a:pt x="3817791" y="905726"/>
                  </a:lnTo>
                  <a:lnTo>
                    <a:pt x="3852542" y="888179"/>
                  </a:lnTo>
                  <a:lnTo>
                    <a:pt x="3905525" y="849568"/>
                  </a:lnTo>
                  <a:lnTo>
                    <a:pt x="3933986" y="807102"/>
                  </a:lnTo>
                  <a:lnTo>
                    <a:pt x="3938084" y="784735"/>
                  </a:lnTo>
                  <a:lnTo>
                    <a:pt x="3989634" y="781598"/>
                  </a:lnTo>
                  <a:lnTo>
                    <a:pt x="4040195" y="777210"/>
                  </a:lnTo>
                  <a:lnTo>
                    <a:pt x="4089573" y="771596"/>
                  </a:lnTo>
                  <a:lnTo>
                    <a:pt x="4137571" y="764779"/>
                  </a:lnTo>
                  <a:lnTo>
                    <a:pt x="4183993" y="756786"/>
                  </a:lnTo>
                  <a:lnTo>
                    <a:pt x="4228646" y="747639"/>
                  </a:lnTo>
                  <a:lnTo>
                    <a:pt x="4271332" y="737364"/>
                  </a:lnTo>
                  <a:lnTo>
                    <a:pt x="4330372" y="720282"/>
                  </a:lnTo>
                  <a:lnTo>
                    <a:pt x="4382572" y="701534"/>
                  </a:lnTo>
                  <a:lnTo>
                    <a:pt x="4427854" y="681325"/>
                  </a:lnTo>
                  <a:lnTo>
                    <a:pt x="4466136" y="659861"/>
                  </a:lnTo>
                  <a:lnTo>
                    <a:pt x="4497340" y="637349"/>
                  </a:lnTo>
                  <a:lnTo>
                    <a:pt x="4538193" y="590005"/>
                  </a:lnTo>
                  <a:lnTo>
                    <a:pt x="4549776" y="540942"/>
                  </a:lnTo>
                  <a:lnTo>
                    <a:pt x="4544391" y="516281"/>
                  </a:lnTo>
                  <a:lnTo>
                    <a:pt x="4510872" y="467730"/>
                  </a:lnTo>
                  <a:lnTo>
                    <a:pt x="4446488" y="421582"/>
                  </a:lnTo>
                  <a:lnTo>
                    <a:pt x="4402523" y="399925"/>
                  </a:lnTo>
                  <a:lnTo>
                    <a:pt x="4409853" y="393783"/>
                  </a:lnTo>
                  <a:lnTo>
                    <a:pt x="4443236" y="349611"/>
                  </a:lnTo>
                  <a:lnTo>
                    <a:pt x="4448022" y="324456"/>
                  </a:lnTo>
                  <a:lnTo>
                    <a:pt x="4443006" y="299720"/>
                  </a:lnTo>
                  <a:lnTo>
                    <a:pt x="4405443" y="252618"/>
                  </a:lnTo>
                  <a:lnTo>
                    <a:pt x="4373837" y="230809"/>
                  </a:lnTo>
                  <a:lnTo>
                    <a:pt x="4334305" y="210531"/>
                  </a:lnTo>
                  <a:lnTo>
                    <a:pt x="4287320" y="192064"/>
                  </a:lnTo>
                  <a:lnTo>
                    <a:pt x="4233349" y="175685"/>
                  </a:lnTo>
                  <a:lnTo>
                    <a:pt x="4172863" y="161672"/>
                  </a:lnTo>
                  <a:lnTo>
                    <a:pt x="4106331" y="150305"/>
                  </a:lnTo>
                  <a:lnTo>
                    <a:pt x="4034223" y="141861"/>
                  </a:lnTo>
                  <a:lnTo>
                    <a:pt x="4011150" y="113139"/>
                  </a:lnTo>
                  <a:lnTo>
                    <a:pt x="3974041" y="86394"/>
                  </a:lnTo>
                  <a:lnTo>
                    <a:pt x="3923905" y="62173"/>
                  </a:lnTo>
                  <a:lnTo>
                    <a:pt x="3861757" y="41023"/>
                  </a:lnTo>
                  <a:lnTo>
                    <a:pt x="3817348" y="29667"/>
                  </a:lnTo>
                  <a:lnTo>
                    <a:pt x="3770520" y="20178"/>
                  </a:lnTo>
                  <a:lnTo>
                    <a:pt x="3721713" y="12545"/>
                  </a:lnTo>
                  <a:lnTo>
                    <a:pt x="3671367" y="6753"/>
                  </a:lnTo>
                  <a:lnTo>
                    <a:pt x="3619920" y="2791"/>
                  </a:lnTo>
                  <a:lnTo>
                    <a:pt x="3567814" y="647"/>
                  </a:lnTo>
                  <a:lnTo>
                    <a:pt x="3515486" y="308"/>
                  </a:lnTo>
                  <a:lnTo>
                    <a:pt x="3463377" y="1762"/>
                  </a:lnTo>
                  <a:lnTo>
                    <a:pt x="3411927" y="4996"/>
                  </a:lnTo>
                  <a:lnTo>
                    <a:pt x="3361574" y="9997"/>
                  </a:lnTo>
                  <a:lnTo>
                    <a:pt x="3312759" y="16755"/>
                  </a:lnTo>
                  <a:lnTo>
                    <a:pt x="3265921" y="25255"/>
                  </a:lnTo>
                  <a:lnTo>
                    <a:pt x="3221500" y="35485"/>
                  </a:lnTo>
                  <a:lnTo>
                    <a:pt x="3179936" y="47434"/>
                  </a:lnTo>
                  <a:lnTo>
                    <a:pt x="3141667" y="61089"/>
                  </a:lnTo>
                  <a:lnTo>
                    <a:pt x="3107462" y="47601"/>
                  </a:lnTo>
                  <a:lnTo>
                    <a:pt x="3069102" y="35578"/>
                  </a:lnTo>
                  <a:lnTo>
                    <a:pt x="3026956" y="25102"/>
                  </a:lnTo>
                  <a:lnTo>
                    <a:pt x="2981393" y="16258"/>
                  </a:lnTo>
                  <a:lnTo>
                    <a:pt x="2928275" y="8659"/>
                  </a:lnTo>
                  <a:lnTo>
                    <a:pt x="2873996" y="3460"/>
                  </a:lnTo>
                  <a:lnTo>
                    <a:pt x="2819132" y="595"/>
                  </a:lnTo>
                  <a:lnTo>
                    <a:pt x="27642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3928" y="2282060"/>
              <a:ext cx="4549775" cy="1128395"/>
            </a:xfrm>
            <a:custGeom>
              <a:avLst/>
              <a:gdLst/>
              <a:ahLst/>
              <a:cxnLst/>
              <a:rect l="l" t="t" r="r" b="b"/>
              <a:pathLst>
                <a:path w="4549775" h="1128395">
                  <a:moveTo>
                    <a:pt x="413453" y="371477"/>
                  </a:moveTo>
                  <a:lnTo>
                    <a:pt x="407306" y="347000"/>
                  </a:lnTo>
                  <a:lnTo>
                    <a:pt x="408473" y="322902"/>
                  </a:lnTo>
                  <a:lnTo>
                    <a:pt x="416649" y="299319"/>
                  </a:lnTo>
                  <a:lnTo>
                    <a:pt x="452805" y="254243"/>
                  </a:lnTo>
                  <a:lnTo>
                    <a:pt x="513327" y="212855"/>
                  </a:lnTo>
                  <a:lnTo>
                    <a:pt x="551962" y="193883"/>
                  </a:lnTo>
                  <a:lnTo>
                    <a:pt x="595772" y="176241"/>
                  </a:lnTo>
                  <a:lnTo>
                    <a:pt x="644450" y="160063"/>
                  </a:lnTo>
                  <a:lnTo>
                    <a:pt x="697692" y="145485"/>
                  </a:lnTo>
                  <a:lnTo>
                    <a:pt x="755192" y="132644"/>
                  </a:lnTo>
                  <a:lnTo>
                    <a:pt x="816644" y="121673"/>
                  </a:lnTo>
                  <a:lnTo>
                    <a:pt x="881742" y="112710"/>
                  </a:lnTo>
                  <a:lnTo>
                    <a:pt x="950181" y="105890"/>
                  </a:lnTo>
                  <a:lnTo>
                    <a:pt x="1021656" y="101348"/>
                  </a:lnTo>
                  <a:lnTo>
                    <a:pt x="1074250" y="99605"/>
                  </a:lnTo>
                  <a:lnTo>
                    <a:pt x="1126823" y="99190"/>
                  </a:lnTo>
                  <a:lnTo>
                    <a:pt x="1179164" y="100087"/>
                  </a:lnTo>
                  <a:lnTo>
                    <a:pt x="1231062" y="102280"/>
                  </a:lnTo>
                  <a:lnTo>
                    <a:pt x="1282309" y="105750"/>
                  </a:lnTo>
                  <a:lnTo>
                    <a:pt x="1332693" y="110483"/>
                  </a:lnTo>
                  <a:lnTo>
                    <a:pt x="1382004" y="116460"/>
                  </a:lnTo>
                  <a:lnTo>
                    <a:pt x="1430033" y="123665"/>
                  </a:lnTo>
                  <a:lnTo>
                    <a:pt x="1476570" y="132082"/>
                  </a:lnTo>
                  <a:lnTo>
                    <a:pt x="1506026" y="115424"/>
                  </a:lnTo>
                  <a:lnTo>
                    <a:pt x="1577083" y="86295"/>
                  </a:lnTo>
                  <a:lnTo>
                    <a:pt x="1617921" y="73902"/>
                  </a:lnTo>
                  <a:lnTo>
                    <a:pt x="1661788" y="63010"/>
                  </a:lnTo>
                  <a:lnTo>
                    <a:pt x="1708304" y="53659"/>
                  </a:lnTo>
                  <a:lnTo>
                    <a:pt x="1757087" y="45888"/>
                  </a:lnTo>
                  <a:lnTo>
                    <a:pt x="1807754" y="39737"/>
                  </a:lnTo>
                  <a:lnTo>
                    <a:pt x="1859925" y="35245"/>
                  </a:lnTo>
                  <a:lnTo>
                    <a:pt x="1913217" y="32453"/>
                  </a:lnTo>
                  <a:lnTo>
                    <a:pt x="1967248" y="31399"/>
                  </a:lnTo>
                  <a:lnTo>
                    <a:pt x="2021638" y="32123"/>
                  </a:lnTo>
                  <a:lnTo>
                    <a:pt x="2076004" y="34665"/>
                  </a:lnTo>
                  <a:lnTo>
                    <a:pt x="2129964" y="39065"/>
                  </a:lnTo>
                  <a:lnTo>
                    <a:pt x="2183137" y="45362"/>
                  </a:lnTo>
                  <a:lnTo>
                    <a:pt x="2235141" y="53596"/>
                  </a:lnTo>
                  <a:lnTo>
                    <a:pt x="2303832" y="68153"/>
                  </a:lnTo>
                  <a:lnTo>
                    <a:pt x="2365570" y="85854"/>
                  </a:lnTo>
                  <a:lnTo>
                    <a:pt x="2394474" y="68997"/>
                  </a:lnTo>
                  <a:lnTo>
                    <a:pt x="2467299" y="40376"/>
                  </a:lnTo>
                  <a:lnTo>
                    <a:pt x="2510062" y="28744"/>
                  </a:lnTo>
                  <a:lnTo>
                    <a:pt x="2556288" y="18985"/>
                  </a:lnTo>
                  <a:lnTo>
                    <a:pt x="2605400" y="11165"/>
                  </a:lnTo>
                  <a:lnTo>
                    <a:pt x="2656818" y="5350"/>
                  </a:lnTo>
                  <a:lnTo>
                    <a:pt x="2709965" y="1607"/>
                  </a:lnTo>
                  <a:lnTo>
                    <a:pt x="2764262" y="0"/>
                  </a:lnTo>
                  <a:lnTo>
                    <a:pt x="2819132" y="595"/>
                  </a:lnTo>
                  <a:lnTo>
                    <a:pt x="2873996" y="3460"/>
                  </a:lnTo>
                  <a:lnTo>
                    <a:pt x="2928275" y="8659"/>
                  </a:lnTo>
                  <a:lnTo>
                    <a:pt x="2981393" y="16258"/>
                  </a:lnTo>
                  <a:lnTo>
                    <a:pt x="3026956" y="25102"/>
                  </a:lnTo>
                  <a:lnTo>
                    <a:pt x="3069102" y="35578"/>
                  </a:lnTo>
                  <a:lnTo>
                    <a:pt x="3107462" y="47601"/>
                  </a:lnTo>
                  <a:lnTo>
                    <a:pt x="3141667" y="61089"/>
                  </a:lnTo>
                  <a:lnTo>
                    <a:pt x="3179936" y="47434"/>
                  </a:lnTo>
                  <a:lnTo>
                    <a:pt x="3221500" y="35485"/>
                  </a:lnTo>
                  <a:lnTo>
                    <a:pt x="3265921" y="25255"/>
                  </a:lnTo>
                  <a:lnTo>
                    <a:pt x="3312759" y="16755"/>
                  </a:lnTo>
                  <a:lnTo>
                    <a:pt x="3361574" y="9997"/>
                  </a:lnTo>
                  <a:lnTo>
                    <a:pt x="3411927" y="4996"/>
                  </a:lnTo>
                  <a:lnTo>
                    <a:pt x="3463377" y="1762"/>
                  </a:lnTo>
                  <a:lnTo>
                    <a:pt x="3515486" y="308"/>
                  </a:lnTo>
                  <a:lnTo>
                    <a:pt x="3567814" y="647"/>
                  </a:lnTo>
                  <a:lnTo>
                    <a:pt x="3619920" y="2791"/>
                  </a:lnTo>
                  <a:lnTo>
                    <a:pt x="3671367" y="6753"/>
                  </a:lnTo>
                  <a:lnTo>
                    <a:pt x="3721713" y="12545"/>
                  </a:lnTo>
                  <a:lnTo>
                    <a:pt x="3770520" y="20178"/>
                  </a:lnTo>
                  <a:lnTo>
                    <a:pt x="3817348" y="29667"/>
                  </a:lnTo>
                  <a:lnTo>
                    <a:pt x="3861757" y="41023"/>
                  </a:lnTo>
                  <a:lnTo>
                    <a:pt x="3923905" y="62173"/>
                  </a:lnTo>
                  <a:lnTo>
                    <a:pt x="3974041" y="86394"/>
                  </a:lnTo>
                  <a:lnTo>
                    <a:pt x="4011150" y="113139"/>
                  </a:lnTo>
                  <a:lnTo>
                    <a:pt x="4034223" y="141861"/>
                  </a:lnTo>
                  <a:lnTo>
                    <a:pt x="4106331" y="150305"/>
                  </a:lnTo>
                  <a:lnTo>
                    <a:pt x="4172863" y="161672"/>
                  </a:lnTo>
                  <a:lnTo>
                    <a:pt x="4233349" y="175685"/>
                  </a:lnTo>
                  <a:lnTo>
                    <a:pt x="4287320" y="192064"/>
                  </a:lnTo>
                  <a:lnTo>
                    <a:pt x="4334305" y="210531"/>
                  </a:lnTo>
                  <a:lnTo>
                    <a:pt x="4373837" y="230809"/>
                  </a:lnTo>
                  <a:lnTo>
                    <a:pt x="4405443" y="252618"/>
                  </a:lnTo>
                  <a:lnTo>
                    <a:pt x="4443006" y="299720"/>
                  </a:lnTo>
                  <a:lnTo>
                    <a:pt x="4448022" y="324456"/>
                  </a:lnTo>
                  <a:lnTo>
                    <a:pt x="4443236" y="349611"/>
                  </a:lnTo>
                  <a:lnTo>
                    <a:pt x="4416588" y="387558"/>
                  </a:lnTo>
                  <a:lnTo>
                    <a:pt x="4402523" y="399925"/>
                  </a:lnTo>
                  <a:lnTo>
                    <a:pt x="4446488" y="421582"/>
                  </a:lnTo>
                  <a:lnTo>
                    <a:pt x="4482578" y="444253"/>
                  </a:lnTo>
                  <a:lnTo>
                    <a:pt x="4531450" y="491808"/>
                  </a:lnTo>
                  <a:lnTo>
                    <a:pt x="4549776" y="540942"/>
                  </a:lnTo>
                  <a:lnTo>
                    <a:pt x="4547683" y="565585"/>
                  </a:lnTo>
                  <a:lnTo>
                    <a:pt x="4521386" y="613995"/>
                  </a:lnTo>
                  <a:lnTo>
                    <a:pt x="4466136" y="659861"/>
                  </a:lnTo>
                  <a:lnTo>
                    <a:pt x="4427854" y="681325"/>
                  </a:lnTo>
                  <a:lnTo>
                    <a:pt x="4382572" y="701534"/>
                  </a:lnTo>
                  <a:lnTo>
                    <a:pt x="4330372" y="720282"/>
                  </a:lnTo>
                  <a:lnTo>
                    <a:pt x="4271332" y="737364"/>
                  </a:lnTo>
                  <a:lnTo>
                    <a:pt x="4228646" y="747639"/>
                  </a:lnTo>
                  <a:lnTo>
                    <a:pt x="4183993" y="756786"/>
                  </a:lnTo>
                  <a:lnTo>
                    <a:pt x="4137571" y="764779"/>
                  </a:lnTo>
                  <a:lnTo>
                    <a:pt x="4089573" y="771596"/>
                  </a:lnTo>
                  <a:lnTo>
                    <a:pt x="4040195" y="777210"/>
                  </a:lnTo>
                  <a:lnTo>
                    <a:pt x="3989634" y="781598"/>
                  </a:lnTo>
                  <a:lnTo>
                    <a:pt x="3938084" y="784735"/>
                  </a:lnTo>
                  <a:lnTo>
                    <a:pt x="3933986" y="807102"/>
                  </a:lnTo>
                  <a:lnTo>
                    <a:pt x="3905525" y="849568"/>
                  </a:lnTo>
                  <a:lnTo>
                    <a:pt x="3852542" y="888179"/>
                  </a:lnTo>
                  <a:lnTo>
                    <a:pt x="3817791" y="905726"/>
                  </a:lnTo>
                  <a:lnTo>
                    <a:pt x="3778034" y="921936"/>
                  </a:lnTo>
                  <a:lnTo>
                    <a:pt x="3733644" y="936681"/>
                  </a:lnTo>
                  <a:lnTo>
                    <a:pt x="3684996" y="949839"/>
                  </a:lnTo>
                  <a:lnTo>
                    <a:pt x="3632465" y="961284"/>
                  </a:lnTo>
                  <a:lnTo>
                    <a:pt x="3576426" y="970891"/>
                  </a:lnTo>
                  <a:lnTo>
                    <a:pt x="3517252" y="978535"/>
                  </a:lnTo>
                  <a:lnTo>
                    <a:pt x="3455320" y="984092"/>
                  </a:lnTo>
                  <a:lnTo>
                    <a:pt x="3391002" y="987436"/>
                  </a:lnTo>
                  <a:lnTo>
                    <a:pt x="3324674" y="988443"/>
                  </a:lnTo>
                  <a:lnTo>
                    <a:pt x="3268797" y="987444"/>
                  </a:lnTo>
                  <a:lnTo>
                    <a:pt x="3213662" y="984722"/>
                  </a:lnTo>
                  <a:lnTo>
                    <a:pt x="3159605" y="980315"/>
                  </a:lnTo>
                  <a:lnTo>
                    <a:pt x="3106967" y="974257"/>
                  </a:lnTo>
                  <a:lnTo>
                    <a:pt x="3056086" y="966583"/>
                  </a:lnTo>
                  <a:lnTo>
                    <a:pt x="3007301" y="957328"/>
                  </a:lnTo>
                  <a:lnTo>
                    <a:pt x="2987048" y="976934"/>
                  </a:lnTo>
                  <a:lnTo>
                    <a:pt x="2933502" y="1013197"/>
                  </a:lnTo>
                  <a:lnTo>
                    <a:pt x="2864342" y="1045209"/>
                  </a:lnTo>
                  <a:lnTo>
                    <a:pt x="2824571" y="1059501"/>
                  </a:lnTo>
                  <a:lnTo>
                    <a:pt x="2781694" y="1072585"/>
                  </a:lnTo>
                  <a:lnTo>
                    <a:pt x="2735976" y="1084413"/>
                  </a:lnTo>
                  <a:lnTo>
                    <a:pt x="2687683" y="1094937"/>
                  </a:lnTo>
                  <a:lnTo>
                    <a:pt x="2637082" y="1104109"/>
                  </a:lnTo>
                  <a:lnTo>
                    <a:pt x="2584436" y="1111881"/>
                  </a:lnTo>
                  <a:lnTo>
                    <a:pt x="2530014" y="1118204"/>
                  </a:lnTo>
                  <a:lnTo>
                    <a:pt x="2474079" y="1123030"/>
                  </a:lnTo>
                  <a:lnTo>
                    <a:pt x="2416898" y="1126312"/>
                  </a:lnTo>
                  <a:lnTo>
                    <a:pt x="2358737" y="1128000"/>
                  </a:lnTo>
                  <a:lnTo>
                    <a:pt x="2299861" y="1128047"/>
                  </a:lnTo>
                  <a:lnTo>
                    <a:pt x="2240536" y="1126404"/>
                  </a:lnTo>
                  <a:lnTo>
                    <a:pt x="2181028" y="1123023"/>
                  </a:lnTo>
                  <a:lnTo>
                    <a:pt x="2121603" y="1117856"/>
                  </a:lnTo>
                  <a:lnTo>
                    <a:pt x="2063646" y="1110974"/>
                  </a:lnTo>
                  <a:lnTo>
                    <a:pt x="2007971" y="1102471"/>
                  </a:lnTo>
                  <a:lnTo>
                    <a:pt x="1954847" y="1092418"/>
                  </a:lnTo>
                  <a:lnTo>
                    <a:pt x="1904544" y="1080883"/>
                  </a:lnTo>
                  <a:lnTo>
                    <a:pt x="1857330" y="1067938"/>
                  </a:lnTo>
                  <a:lnTo>
                    <a:pt x="1813475" y="1053652"/>
                  </a:lnTo>
                  <a:lnTo>
                    <a:pt x="1773248" y="1038094"/>
                  </a:lnTo>
                  <a:lnTo>
                    <a:pt x="1736920" y="1021336"/>
                  </a:lnTo>
                  <a:lnTo>
                    <a:pt x="1686159" y="1030876"/>
                  </a:lnTo>
                  <a:lnTo>
                    <a:pt x="1634289" y="1039065"/>
                  </a:lnTo>
                  <a:lnTo>
                    <a:pt x="1581499" y="1045919"/>
                  </a:lnTo>
                  <a:lnTo>
                    <a:pt x="1527975" y="1051453"/>
                  </a:lnTo>
                  <a:lnTo>
                    <a:pt x="1473908" y="1055685"/>
                  </a:lnTo>
                  <a:lnTo>
                    <a:pt x="1419485" y="1058630"/>
                  </a:lnTo>
                  <a:lnTo>
                    <a:pt x="1364895" y="1060303"/>
                  </a:lnTo>
                  <a:lnTo>
                    <a:pt x="1310326" y="1060721"/>
                  </a:lnTo>
                  <a:lnTo>
                    <a:pt x="1255967" y="1059900"/>
                  </a:lnTo>
                  <a:lnTo>
                    <a:pt x="1202006" y="1057856"/>
                  </a:lnTo>
                  <a:lnTo>
                    <a:pt x="1148632" y="1054604"/>
                  </a:lnTo>
                  <a:lnTo>
                    <a:pt x="1096033" y="1050161"/>
                  </a:lnTo>
                  <a:lnTo>
                    <a:pt x="1044397" y="1044543"/>
                  </a:lnTo>
                  <a:lnTo>
                    <a:pt x="993914" y="1037765"/>
                  </a:lnTo>
                  <a:lnTo>
                    <a:pt x="944771" y="1029844"/>
                  </a:lnTo>
                  <a:lnTo>
                    <a:pt x="897156" y="1020795"/>
                  </a:lnTo>
                  <a:lnTo>
                    <a:pt x="851259" y="1010635"/>
                  </a:lnTo>
                  <a:lnTo>
                    <a:pt x="807268" y="999380"/>
                  </a:lnTo>
                  <a:lnTo>
                    <a:pt x="765371" y="987045"/>
                  </a:lnTo>
                  <a:lnTo>
                    <a:pt x="725757" y="973646"/>
                  </a:lnTo>
                  <a:lnTo>
                    <a:pt x="688614" y="959200"/>
                  </a:lnTo>
                  <a:lnTo>
                    <a:pt x="622495" y="927229"/>
                  </a:lnTo>
                  <a:lnTo>
                    <a:pt x="616780" y="923927"/>
                  </a:lnTo>
                  <a:lnTo>
                    <a:pt x="613859" y="922276"/>
                  </a:lnTo>
                  <a:lnTo>
                    <a:pt x="545964" y="923265"/>
                  </a:lnTo>
                  <a:lnTo>
                    <a:pt x="480034" y="920968"/>
                  </a:lnTo>
                  <a:lnTo>
                    <a:pt x="416857" y="915593"/>
                  </a:lnTo>
                  <a:lnTo>
                    <a:pt x="357218" y="907351"/>
                  </a:lnTo>
                  <a:lnTo>
                    <a:pt x="301906" y="896449"/>
                  </a:lnTo>
                  <a:lnTo>
                    <a:pt x="251707" y="883096"/>
                  </a:lnTo>
                  <a:lnTo>
                    <a:pt x="207409" y="867503"/>
                  </a:lnTo>
                  <a:lnTo>
                    <a:pt x="169800" y="849877"/>
                  </a:lnTo>
                  <a:lnTo>
                    <a:pt x="117793" y="809363"/>
                  </a:lnTo>
                  <a:lnTo>
                    <a:pt x="104194" y="753174"/>
                  </a:lnTo>
                  <a:lnTo>
                    <a:pt x="124766" y="720584"/>
                  </a:lnTo>
                  <a:lnTo>
                    <a:pt x="165602" y="690257"/>
                  </a:lnTo>
                  <a:lnTo>
                    <a:pt x="225620" y="663323"/>
                  </a:lnTo>
                  <a:lnTo>
                    <a:pt x="164640" y="648849"/>
                  </a:lnTo>
                  <a:lnTo>
                    <a:pt x="112682" y="631705"/>
                  </a:lnTo>
                  <a:lnTo>
                    <a:pt x="70084" y="612328"/>
                  </a:lnTo>
                  <a:lnTo>
                    <a:pt x="37180" y="591157"/>
                  </a:lnTo>
                  <a:lnTo>
                    <a:pt x="1802" y="545183"/>
                  </a:lnTo>
                  <a:lnTo>
                    <a:pt x="0" y="521256"/>
                  </a:lnTo>
                  <a:lnTo>
                    <a:pt x="9236" y="497288"/>
                  </a:lnTo>
                  <a:lnTo>
                    <a:pt x="62171" y="450979"/>
                  </a:lnTo>
                  <a:lnTo>
                    <a:pt x="96974" y="433596"/>
                  </a:lnTo>
                  <a:lnTo>
                    <a:pt x="137889" y="418125"/>
                  </a:lnTo>
                  <a:lnTo>
                    <a:pt x="184215" y="404723"/>
                  </a:lnTo>
                  <a:lnTo>
                    <a:pt x="235254" y="393544"/>
                  </a:lnTo>
                  <a:lnTo>
                    <a:pt x="290304" y="384745"/>
                  </a:lnTo>
                  <a:lnTo>
                    <a:pt x="348667" y="378480"/>
                  </a:lnTo>
                  <a:lnTo>
                    <a:pt x="409643" y="374906"/>
                  </a:lnTo>
                  <a:lnTo>
                    <a:pt x="413453" y="371477"/>
                  </a:lnTo>
                  <a:close/>
                </a:path>
                <a:path w="4549775" h="1128395">
                  <a:moveTo>
                    <a:pt x="732096" y="907417"/>
                  </a:moveTo>
                  <a:lnTo>
                    <a:pt x="703699" y="910840"/>
                  </a:lnTo>
                  <a:lnTo>
                    <a:pt x="674755" y="913656"/>
                  </a:lnTo>
                  <a:lnTo>
                    <a:pt x="645335" y="915829"/>
                  </a:lnTo>
                  <a:lnTo>
                    <a:pt x="615510" y="917323"/>
                  </a:lnTo>
                </a:path>
                <a:path w="4549775" h="1128395">
                  <a:moveTo>
                    <a:pt x="1736666" y="1016764"/>
                  </a:moveTo>
                  <a:lnTo>
                    <a:pt x="1716459" y="1005910"/>
                  </a:lnTo>
                  <a:lnTo>
                    <a:pt x="1697978" y="994698"/>
                  </a:lnTo>
                  <a:lnTo>
                    <a:pt x="1681284" y="983153"/>
                  </a:lnTo>
                  <a:lnTo>
                    <a:pt x="1666435" y="971298"/>
                  </a:lnTo>
                </a:path>
                <a:path w="4549775" h="1128395">
                  <a:moveTo>
                    <a:pt x="3035749" y="903480"/>
                  </a:moveTo>
                  <a:lnTo>
                    <a:pt x="3031703" y="916119"/>
                  </a:lnTo>
                  <a:lnTo>
                    <a:pt x="3025668" y="928674"/>
                  </a:lnTo>
                  <a:lnTo>
                    <a:pt x="3017657" y="941110"/>
                  </a:lnTo>
                  <a:lnTo>
                    <a:pt x="3007682" y="953391"/>
                  </a:lnTo>
                </a:path>
                <a:path w="4549775" h="1128395">
                  <a:moveTo>
                    <a:pt x="3593533" y="595505"/>
                  </a:moveTo>
                  <a:lnTo>
                    <a:pt x="3660849" y="608421"/>
                  </a:lnTo>
                  <a:lnTo>
                    <a:pt x="3721936" y="623883"/>
                  </a:lnTo>
                  <a:lnTo>
                    <a:pt x="3776323" y="641634"/>
                  </a:lnTo>
                  <a:lnTo>
                    <a:pt x="3823539" y="661418"/>
                  </a:lnTo>
                  <a:lnTo>
                    <a:pt x="3863112" y="682976"/>
                  </a:lnTo>
                  <a:lnTo>
                    <a:pt x="3894570" y="706051"/>
                  </a:lnTo>
                  <a:lnTo>
                    <a:pt x="3931257" y="755728"/>
                  </a:lnTo>
                  <a:lnTo>
                    <a:pt x="3935544" y="781814"/>
                  </a:lnTo>
                </a:path>
                <a:path w="4549775" h="1128395">
                  <a:moveTo>
                    <a:pt x="4400364" y="397131"/>
                  </a:moveTo>
                  <a:lnTo>
                    <a:pt x="4371426" y="416743"/>
                  </a:lnTo>
                  <a:lnTo>
                    <a:pt x="4336118" y="435056"/>
                  </a:lnTo>
                  <a:lnTo>
                    <a:pt x="4294833" y="451870"/>
                  </a:lnTo>
                  <a:lnTo>
                    <a:pt x="4247964" y="466981"/>
                  </a:lnTo>
                </a:path>
                <a:path w="4549775" h="1128395">
                  <a:moveTo>
                    <a:pt x="4034858" y="137924"/>
                  </a:moveTo>
                  <a:lnTo>
                    <a:pt x="4038644" y="146137"/>
                  </a:lnTo>
                  <a:lnTo>
                    <a:pt x="4041239" y="154386"/>
                  </a:lnTo>
                  <a:lnTo>
                    <a:pt x="4042644" y="162659"/>
                  </a:lnTo>
                  <a:lnTo>
                    <a:pt x="4042859" y="170944"/>
                  </a:lnTo>
                </a:path>
                <a:path w="4549775" h="1128395">
                  <a:moveTo>
                    <a:pt x="3062165" y="99443"/>
                  </a:moveTo>
                  <a:lnTo>
                    <a:pt x="3078280" y="88285"/>
                  </a:lnTo>
                  <a:lnTo>
                    <a:pt x="3096693" y="77520"/>
                  </a:lnTo>
                  <a:lnTo>
                    <a:pt x="3117368" y="67207"/>
                  </a:lnTo>
                  <a:lnTo>
                    <a:pt x="3140270" y="57406"/>
                  </a:lnTo>
                </a:path>
                <a:path w="4549775" h="1128395">
                  <a:moveTo>
                    <a:pt x="2332423" y="119509"/>
                  </a:moveTo>
                  <a:lnTo>
                    <a:pt x="2339372" y="110157"/>
                  </a:lnTo>
                  <a:lnTo>
                    <a:pt x="2348012" y="100983"/>
                  </a:lnTo>
                  <a:lnTo>
                    <a:pt x="2358319" y="92023"/>
                  </a:lnTo>
                  <a:lnTo>
                    <a:pt x="2370269" y="83314"/>
                  </a:lnTo>
                </a:path>
                <a:path w="4549775" h="1128395">
                  <a:moveTo>
                    <a:pt x="1476062" y="131828"/>
                  </a:moveTo>
                  <a:lnTo>
                    <a:pt x="1512523" y="139611"/>
                  </a:lnTo>
                  <a:lnTo>
                    <a:pt x="1547531" y="148084"/>
                  </a:lnTo>
                  <a:lnTo>
                    <a:pt x="1580968" y="157224"/>
                  </a:lnTo>
                  <a:lnTo>
                    <a:pt x="1612714" y="167007"/>
                  </a:lnTo>
                </a:path>
                <a:path w="4549775" h="1128395">
                  <a:moveTo>
                    <a:pt x="437456" y="408561"/>
                  </a:moveTo>
                  <a:lnTo>
                    <a:pt x="429814" y="399391"/>
                  </a:lnTo>
                  <a:lnTo>
                    <a:pt x="423279" y="390162"/>
                  </a:lnTo>
                  <a:lnTo>
                    <a:pt x="417864" y="380861"/>
                  </a:lnTo>
                  <a:lnTo>
                    <a:pt x="413580" y="37147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81675" y="2377185"/>
            <a:ext cx="32943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solidFill>
                  <a:srgbClr val="FFFFFF"/>
                </a:solidFill>
                <a:latin typeface="Calibri"/>
                <a:cs typeface="Calibri"/>
              </a:rPr>
              <a:t>PT: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Semi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joins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better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27660" algn="l"/>
                <a:tab pos="681990" algn="l"/>
              </a:tabLst>
            </a:pPr>
            <a:r>
              <a:rPr sz="1800" i="1" u="heavy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	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	than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joins.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endParaRPr sz="1800">
              <a:latin typeface="Calibri"/>
              <a:cs typeface="Calibri"/>
            </a:endParaRPr>
          </a:p>
          <a:p>
            <a:pPr marL="1036955">
              <a:lnSpc>
                <a:spcPct val="100000"/>
              </a:lnSpc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wherever</a:t>
            </a:r>
            <a:r>
              <a:rPr sz="18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possible.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80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2049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latin typeface="Calibri Light"/>
                <a:cs typeface="Calibri Light"/>
              </a:rPr>
              <a:t>Transform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2922" y="656666"/>
            <a:ext cx="2089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Column</a:t>
            </a:r>
            <a:r>
              <a:rPr sz="25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Pruning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9771" y="1128462"/>
            <a:ext cx="8743315" cy="5105400"/>
            <a:chOff x="1239771" y="1128462"/>
            <a:chExt cx="8743315" cy="5105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771" y="1128462"/>
              <a:ext cx="8742811" cy="5105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455" y="1251204"/>
              <a:ext cx="8506968" cy="48691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2328" y="5812536"/>
              <a:ext cx="245364" cy="2910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455" y="1411224"/>
              <a:ext cx="5148072" cy="9189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09684" y="6289954"/>
            <a:ext cx="19818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i="1" dirty="0">
                <a:latin typeface="Calibri"/>
                <a:cs typeface="Calibri"/>
              </a:rPr>
              <a:t>Reference: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databricks.com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summit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4014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81" y="993724"/>
            <a:ext cx="10908665" cy="540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join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 Light"/>
                <a:cs typeface="Calibri Light"/>
              </a:rPr>
              <a:t>(otherDF,</a:t>
            </a:r>
            <a:r>
              <a:rPr sz="1700" spc="-5" dirty="0">
                <a:latin typeface="Calibri Light"/>
                <a:cs typeface="Calibri Light"/>
              </a:rPr>
              <a:t> on=None,</a:t>
            </a:r>
            <a:r>
              <a:rPr sz="1700" spc="-2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how=None)</a:t>
            </a:r>
            <a:endParaRPr sz="1700">
              <a:latin typeface="Calibri Light"/>
              <a:cs typeface="Calibri Light"/>
            </a:endParaRPr>
          </a:p>
          <a:p>
            <a:pPr marL="504825">
              <a:lnSpc>
                <a:spcPct val="100000"/>
              </a:lnSpc>
              <a:spcBef>
                <a:spcPts val="20"/>
              </a:spcBef>
            </a:pPr>
            <a:r>
              <a:rPr sz="1700" spc="-5" dirty="0">
                <a:latin typeface="Calibri Light"/>
                <a:cs typeface="Calibri Light"/>
              </a:rPr>
              <a:t>on: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Joining</a:t>
            </a:r>
            <a:r>
              <a:rPr sz="1700" i="1" spc="-10" dirty="0">
                <a:latin typeface="Calibri Light"/>
                <a:cs typeface="Calibri Light"/>
              </a:rPr>
              <a:t> </a:t>
            </a:r>
            <a:r>
              <a:rPr sz="1700" i="1" dirty="0">
                <a:latin typeface="Calibri Light"/>
                <a:cs typeface="Calibri Light"/>
              </a:rPr>
              <a:t>Column</a:t>
            </a:r>
            <a:r>
              <a:rPr sz="1700" i="1" spc="-15" dirty="0">
                <a:latin typeface="Calibri Light"/>
                <a:cs typeface="Calibri Light"/>
              </a:rPr>
              <a:t> </a:t>
            </a:r>
            <a:r>
              <a:rPr sz="1700" i="1" dirty="0">
                <a:latin typeface="Calibri Light"/>
                <a:cs typeface="Calibri Light"/>
              </a:rPr>
              <a:t> </a:t>
            </a:r>
            <a:endParaRPr sz="1700">
              <a:latin typeface="Calibri Light"/>
              <a:cs typeface="Calibri Light"/>
            </a:endParaRPr>
          </a:p>
          <a:p>
            <a:pPr marL="12700" marR="8890" indent="492125">
              <a:lnSpc>
                <a:spcPct val="100000"/>
              </a:lnSpc>
            </a:pPr>
            <a:r>
              <a:rPr sz="1700" spc="-5" dirty="0">
                <a:latin typeface="Calibri Light"/>
                <a:cs typeface="Calibri Light"/>
              </a:rPr>
              <a:t>how: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i="1" dirty="0">
                <a:latin typeface="Calibri Light"/>
                <a:cs typeface="Calibri Light"/>
              </a:rPr>
              <a:t>'inner',</a:t>
            </a:r>
            <a:r>
              <a:rPr sz="1700" i="1" spc="2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'outer',</a:t>
            </a:r>
            <a:r>
              <a:rPr sz="1700" i="1" spc="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'full',</a:t>
            </a:r>
            <a:r>
              <a:rPr sz="1700" i="1" spc="3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'fullouter',</a:t>
            </a:r>
            <a:r>
              <a:rPr sz="1700" i="1" spc="2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'full_outer',</a:t>
            </a:r>
            <a:r>
              <a:rPr sz="1700" i="1" spc="2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'leftouter',</a:t>
            </a:r>
            <a:r>
              <a:rPr sz="1700" i="1" spc="2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'left',</a:t>
            </a:r>
            <a:r>
              <a:rPr sz="1700" i="1" spc="2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'left_outer',</a:t>
            </a:r>
            <a:r>
              <a:rPr sz="1700" i="1" spc="2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'rightouter',</a:t>
            </a:r>
            <a:r>
              <a:rPr sz="1700" i="1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'right',</a:t>
            </a:r>
            <a:r>
              <a:rPr sz="1700" i="1" spc="20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'right_outer',</a:t>
            </a:r>
            <a:r>
              <a:rPr sz="1700" i="1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'leftsemi', </a:t>
            </a:r>
            <a:r>
              <a:rPr sz="1700" i="1" dirty="0">
                <a:latin typeface="Calibri Light"/>
                <a:cs typeface="Calibri Light"/>
              </a:rPr>
              <a:t> 'left_semi',</a:t>
            </a:r>
            <a:r>
              <a:rPr sz="1700" i="1" spc="5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'leftanti',</a:t>
            </a:r>
            <a:r>
              <a:rPr sz="1700" i="1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'left_anti',</a:t>
            </a:r>
            <a:r>
              <a:rPr sz="1700" i="1" dirty="0">
                <a:latin typeface="Calibri Light"/>
                <a:cs typeface="Calibri Light"/>
              </a:rPr>
              <a:t> </a:t>
            </a:r>
            <a:r>
              <a:rPr sz="1700" i="1" spc="-5" dirty="0">
                <a:latin typeface="Calibri Light"/>
                <a:cs typeface="Calibri Light"/>
              </a:rPr>
              <a:t>'cross'.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 Light"/>
              <a:cs typeface="Calibri Light"/>
            </a:endParaRPr>
          </a:p>
          <a:p>
            <a:pPr marL="257810" marR="1515745">
              <a:lnSpc>
                <a:spcPct val="100000"/>
              </a:lnSpc>
            </a:pPr>
            <a:r>
              <a:rPr sz="1700" dirty="0">
                <a:latin typeface="Calibri Light"/>
                <a:cs typeface="Calibri Light"/>
              </a:rPr>
              <a:t>df1</a:t>
            </a:r>
            <a:r>
              <a:rPr sz="1700" spc="3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=</a:t>
            </a:r>
            <a:r>
              <a:rPr sz="1700" spc="3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spark.createDataFrame(data=((1,'Robert'),(2,'Ria'),(3,'James')),schema='empid</a:t>
            </a:r>
            <a:r>
              <a:rPr sz="1700" spc="3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int,empname</a:t>
            </a:r>
            <a:r>
              <a:rPr sz="1700" spc="3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string') </a:t>
            </a:r>
            <a:r>
              <a:rPr sz="1700" spc="-37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df2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=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spark.createDataFrame(data=((2,'USA'),(4,'India')),schema='empid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int,country</a:t>
            </a:r>
            <a:r>
              <a:rPr sz="1700" spc="-1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string') </a:t>
            </a:r>
            <a:r>
              <a:rPr sz="1700" dirty="0">
                <a:latin typeface="Calibri Light"/>
                <a:cs typeface="Calibri Light"/>
              </a:rPr>
              <a:t> df1.join(df2,df1.id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==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df2.id,'inner').select(df1.id,df2.country).show()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crossJoin(self,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other)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self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spark.createDataFrame(data=((1,'Robert',2),(2,'Ria',3),(3,'James',5)),schema='empid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int,empname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string,managerid </a:t>
            </a:r>
            <a:r>
              <a:rPr sz="1800" spc="-10" dirty="0">
                <a:latin typeface="Calibri"/>
                <a:cs typeface="Calibri"/>
              </a:rPr>
              <a:t>int')</a:t>
            </a:r>
            <a:endParaRPr sz="1800">
              <a:latin typeface="Calibri"/>
              <a:cs typeface="Calibri"/>
            </a:endParaRPr>
          </a:p>
          <a:p>
            <a:pPr marL="12700" marR="5080" indent="419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df1.alias("emp1").join(df1.alias("emp2"),col("emp1.managerid")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col("emp2.empid"),'inner').select(col("emp1.empid"),col("emp1.empname"),col("emp2.empid").alias("managerid"),c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ol("emp2.empname").alias("managaer_name")).show()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17475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Use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col():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Sometimes we</a:t>
            </a:r>
            <a:r>
              <a:rPr sz="1800" i="1" dirty="0">
                <a:latin typeface="Calibri"/>
                <a:cs typeface="Calibri"/>
              </a:rPr>
              <a:t> need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use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10" dirty="0">
                <a:latin typeface="Calibri"/>
                <a:cs typeface="Calibri"/>
              </a:rPr>
              <a:t>column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name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which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alias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withColumn.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In that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case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we </a:t>
            </a:r>
            <a:r>
              <a:rPr sz="1800" i="1" spc="-5" dirty="0">
                <a:latin typeface="Calibri"/>
                <a:cs typeface="Calibri"/>
              </a:rPr>
              <a:t>need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 </a:t>
            </a:r>
            <a:r>
              <a:rPr sz="1800" i="1" spc="-39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refer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10" dirty="0">
                <a:latin typeface="Calibri"/>
                <a:cs typeface="Calibri"/>
              </a:rPr>
              <a:t>column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name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col(column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_name).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latin typeface="Calibri"/>
                <a:cs typeface="Calibri"/>
              </a:rPr>
              <a:t>pyspark.sql.functions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import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9202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3305" algn="l"/>
              </a:tabLst>
            </a:pPr>
            <a:r>
              <a:rPr sz="4000" b="0" spc="-5" dirty="0">
                <a:latin typeface="Calibri Light"/>
                <a:cs typeface="Calibri Light"/>
              </a:rPr>
              <a:t>Join	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28211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40" y="914527"/>
            <a:ext cx="103936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Multi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Column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  <a:p>
            <a:pPr marL="12700" marR="204470" indent="2082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spark.createDataFrame(data=((1,101,'Robert'),(2,102,'Ria'),(3,103,'James')),schema='empid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int,deptid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int,empname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string')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spark.createDataFrame(data=((2,102,'USA'),(4,104,'India')),schema='empid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int,deptid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int,country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string')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df1.join(df2,(df1.empid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df2.empid)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(df1.deptid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df2.deptid)).show()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Multi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DataFrame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  <a:p>
            <a:pPr marL="169545" marR="4311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spark.createDataFrame(data=((1,'Robert'),(2,'Ria'),(3,'James')),schema='empid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int,empname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string')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spark.createDataFrame(data=((2,'USA'),(4,'India')),schema='empid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int,country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string')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df3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spark.createDataFrame(data=((1,'01-jan-2021'),(2,'01-feb-2021'),(3,'01-mar-2021')),schema='empid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int,joindate </a:t>
            </a:r>
            <a:r>
              <a:rPr sz="1800" spc="-5" dirty="0">
                <a:latin typeface="Calibri"/>
                <a:cs typeface="Calibri"/>
              </a:rPr>
              <a:t>string')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df1.join(df2,df1.empid==df2.empid).join(df3,df1.empid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df3.empid).show()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80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Join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57062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082" y="1996820"/>
            <a:ext cx="47567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 </a:t>
            </a:r>
            <a:r>
              <a:rPr sz="3100" b="0" spc="-5" dirty="0">
                <a:latin typeface="Calibri"/>
                <a:cs typeface="Calibri"/>
              </a:rPr>
              <a:t>APIs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:</a:t>
            </a:r>
            <a:r>
              <a:rPr sz="3100" b="0" spc="-25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Aggregation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1312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81" y="874372"/>
            <a:ext cx="9185910" cy="47790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 Light"/>
                <a:cs typeface="Calibri Light"/>
              </a:rPr>
              <a:t>summary</a:t>
            </a:r>
            <a:endParaRPr sz="1800">
              <a:latin typeface="Calibri Light"/>
              <a:cs typeface="Calibri Light"/>
            </a:endParaRPr>
          </a:p>
          <a:p>
            <a:pPr marL="660400">
              <a:lnSpc>
                <a:spcPct val="100000"/>
              </a:lnSpc>
              <a:spcBef>
                <a:spcPts val="940"/>
              </a:spcBef>
            </a:pPr>
            <a:r>
              <a:rPr sz="1800" spc="-10" dirty="0">
                <a:latin typeface="Calibri"/>
                <a:cs typeface="Calibri"/>
              </a:rPr>
              <a:t>df.summary("count",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"min",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"25%",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"75%",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"max").show()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alibri"/>
                <a:cs typeface="Calibri"/>
              </a:rPr>
              <a:t>df.select("age",</a:t>
            </a:r>
            <a:r>
              <a:rPr sz="1800" spc="-5" dirty="0">
                <a:latin typeface="Calibri"/>
                <a:cs typeface="Calibri"/>
              </a:rPr>
              <a:t> "name").summary("count").show()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 Light"/>
                <a:cs typeface="Calibri Light"/>
              </a:rPr>
              <a:t>avg,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max,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min</a:t>
            </a:r>
            <a:endParaRPr sz="1800">
              <a:latin typeface="Calibri Light"/>
              <a:cs typeface="Calibri Light"/>
            </a:endParaRPr>
          </a:p>
          <a:p>
            <a:pPr marL="655320">
              <a:lnSpc>
                <a:spcPts val="1789"/>
              </a:lnSpc>
              <a:spcBef>
                <a:spcPts val="25"/>
              </a:spcBef>
            </a:pPr>
            <a:r>
              <a:rPr sz="1500" spc="-10" dirty="0">
                <a:latin typeface="Calibri Light"/>
                <a:cs typeface="Calibri Light"/>
              </a:rPr>
              <a:t>ordItems.select(avg(ordItems.price)).show()</a:t>
            </a:r>
            <a:endParaRPr sz="1500">
              <a:latin typeface="Calibri Light"/>
              <a:cs typeface="Calibri Light"/>
            </a:endParaRPr>
          </a:p>
          <a:p>
            <a:pPr marL="355600" indent="-342900">
              <a:lnSpc>
                <a:spcPts val="21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 Light"/>
                <a:cs typeface="Calibri Light"/>
              </a:rPr>
              <a:t>sum,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sumDistinct</a:t>
            </a:r>
            <a:endParaRPr sz="1800">
              <a:latin typeface="Calibri Light"/>
              <a:cs typeface="Calibri Light"/>
            </a:endParaRPr>
          </a:p>
          <a:p>
            <a:pPr marL="623570">
              <a:lnSpc>
                <a:spcPct val="100000"/>
              </a:lnSpc>
              <a:spcBef>
                <a:spcPts val="300"/>
              </a:spcBef>
            </a:pPr>
            <a:r>
              <a:rPr sz="1500" spc="-10" dirty="0">
                <a:latin typeface="Calibri Light"/>
                <a:cs typeface="Calibri Light"/>
              </a:rPr>
              <a:t>ordItems.select(sum(ordItems.price),</a:t>
            </a:r>
            <a:r>
              <a:rPr sz="1500" spc="-35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sumDistinct(ordItems.price)).show()</a:t>
            </a:r>
            <a:endParaRPr sz="1500">
              <a:latin typeface="Calibri Light"/>
              <a:cs typeface="Calibri Light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libri Light"/>
                <a:cs typeface="Calibri Light"/>
              </a:rPr>
              <a:t>count,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countDistinct</a:t>
            </a:r>
            <a:endParaRPr sz="1800">
              <a:latin typeface="Calibri Light"/>
              <a:cs typeface="Calibri Light"/>
            </a:endParaRPr>
          </a:p>
          <a:p>
            <a:pPr marL="614680">
              <a:lnSpc>
                <a:spcPts val="1789"/>
              </a:lnSpc>
              <a:spcBef>
                <a:spcPts val="25"/>
              </a:spcBef>
            </a:pPr>
            <a:r>
              <a:rPr sz="1500" spc="-10" dirty="0">
                <a:latin typeface="Calibri Light"/>
                <a:cs typeface="Calibri Light"/>
              </a:rPr>
              <a:t>ordItems.select(count(ordItems.order_item_product_id),countDistinct(ordItems.order_item_product_id).show()</a:t>
            </a:r>
            <a:endParaRPr sz="1500">
              <a:latin typeface="Calibri Light"/>
              <a:cs typeface="Calibri Light"/>
            </a:endParaRPr>
          </a:p>
          <a:p>
            <a:pPr marL="355600" indent="-342900">
              <a:lnSpc>
                <a:spcPts val="21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libri Light"/>
                <a:cs typeface="Calibri Light"/>
              </a:rPr>
              <a:t>first,last</a:t>
            </a:r>
            <a:endParaRPr sz="1800">
              <a:latin typeface="Calibri Light"/>
              <a:cs typeface="Calibri Light"/>
            </a:endParaRPr>
          </a:p>
          <a:p>
            <a:pPr marL="612775">
              <a:lnSpc>
                <a:spcPts val="1789"/>
              </a:lnSpc>
              <a:spcBef>
                <a:spcPts val="25"/>
              </a:spcBef>
            </a:pPr>
            <a:r>
              <a:rPr sz="1500" spc="-10" dirty="0">
                <a:latin typeface="Calibri Light"/>
                <a:cs typeface="Calibri Light"/>
              </a:rPr>
              <a:t>ordItems.sort(ordItems.price.asc()).select(first(ordItems.price)).show()</a:t>
            </a:r>
            <a:endParaRPr sz="1500">
              <a:latin typeface="Calibri Light"/>
              <a:cs typeface="Calibri Light"/>
            </a:endParaRPr>
          </a:p>
          <a:p>
            <a:pPr marL="355600" indent="-342900">
              <a:lnSpc>
                <a:spcPts val="21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 Light"/>
                <a:cs typeface="Calibri Light"/>
              </a:rPr>
              <a:t>collect_set,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collect_list</a:t>
            </a:r>
            <a:endParaRPr sz="1800">
              <a:latin typeface="Calibri Light"/>
              <a:cs typeface="Calibri Light"/>
            </a:endParaRPr>
          </a:p>
          <a:p>
            <a:pPr marL="612775" marR="1567180" indent="10160">
              <a:lnSpc>
                <a:spcPct val="104700"/>
              </a:lnSpc>
              <a:spcBef>
                <a:spcPts val="215"/>
              </a:spcBef>
            </a:pPr>
            <a:r>
              <a:rPr sz="1500" dirty="0">
                <a:latin typeface="Calibri Light"/>
                <a:cs typeface="Calibri Light"/>
              </a:rPr>
              <a:t>df = </a:t>
            </a:r>
            <a:r>
              <a:rPr sz="1500" spc="-5" dirty="0">
                <a:latin typeface="Calibri Light"/>
                <a:cs typeface="Calibri Light"/>
              </a:rPr>
              <a:t>spark.createDataFrame(((1,100),(2,150),(3,200),(4,50),(5,50)),schema='id int,salary int') </a:t>
            </a:r>
            <a:r>
              <a:rPr sz="1500" spc="-325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df.select(collect_list(df.salary)).show(truncate=False)</a:t>
            </a:r>
            <a:endParaRPr sz="1500">
              <a:latin typeface="Calibri Light"/>
              <a:cs typeface="Calibri Light"/>
            </a:endParaRPr>
          </a:p>
          <a:p>
            <a:pPr marL="355600" indent="-342900">
              <a:lnSpc>
                <a:spcPts val="213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i="1" spc="-20" dirty="0">
                <a:latin typeface="Calibri Light"/>
                <a:cs typeface="Calibri Light"/>
              </a:rPr>
              <a:t>skewness</a:t>
            </a:r>
            <a:endParaRPr sz="1800">
              <a:latin typeface="Calibri Light"/>
              <a:cs typeface="Calibr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i="1" spc="-10" dirty="0">
                <a:latin typeface="Calibri Light"/>
                <a:cs typeface="Calibri Light"/>
              </a:rPr>
              <a:t>variance</a:t>
            </a:r>
            <a:endParaRPr sz="1800">
              <a:latin typeface="Calibri Light"/>
              <a:cs typeface="Calibr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i="1" spc="-20" dirty="0">
                <a:latin typeface="Calibri Light"/>
                <a:cs typeface="Calibri Light"/>
              </a:rPr>
              <a:t>stddev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22300"/>
          </a:xfrm>
          <a:custGeom>
            <a:avLst/>
            <a:gdLst/>
            <a:ahLst/>
            <a:cxnLst/>
            <a:rect l="l" t="t" r="r" b="b"/>
            <a:pathLst>
              <a:path w="10515600" h="622300">
                <a:moveTo>
                  <a:pt x="0" y="621791"/>
                </a:moveTo>
                <a:lnTo>
                  <a:pt x="10515600" y="621791"/>
                </a:lnTo>
                <a:lnTo>
                  <a:pt x="10515600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346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Aggregation</a:t>
            </a:r>
            <a:r>
              <a:rPr sz="4000" b="0" spc="-7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APIs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370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940" y="1802637"/>
            <a:ext cx="365379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Calibri"/>
                <a:cs typeface="Calibri"/>
              </a:rPr>
              <a:t>--SQL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Query</a:t>
            </a:r>
          </a:p>
          <a:p>
            <a:pPr marL="12700" marR="508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select </a:t>
            </a:r>
            <a:r>
              <a:rPr b="0" spc="-10" dirty="0">
                <a:latin typeface="Calibri"/>
                <a:cs typeface="Calibri"/>
              </a:rPr>
              <a:t>count(*)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from</a:t>
            </a:r>
            <a:r>
              <a:rPr b="0" spc="-20" dirty="0">
                <a:latin typeface="Calibri"/>
                <a:cs typeface="Calibri"/>
              </a:rPr>
              <a:t> orders 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where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order_cust_id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=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1000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824" y="3327019"/>
            <a:ext cx="40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940" y="4089019"/>
            <a:ext cx="439801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--DataFrame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API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ord.select(ord.order_customer_id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==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1000).count()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5030" y="4326382"/>
            <a:ext cx="1282700" cy="523240"/>
            <a:chOff x="7225030" y="4326382"/>
            <a:chExt cx="1282700" cy="523240"/>
          </a:xfrm>
        </p:grpSpPr>
        <p:sp>
          <p:nvSpPr>
            <p:cNvPr id="6" name="object 6"/>
            <p:cNvSpPr/>
            <p:nvPr/>
          </p:nvSpPr>
          <p:spPr>
            <a:xfrm>
              <a:off x="7231380" y="4332732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1184402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1184402" y="510540"/>
                  </a:lnTo>
                  <a:lnTo>
                    <a:pt x="1217521" y="503852"/>
                  </a:lnTo>
                  <a:lnTo>
                    <a:pt x="1244568" y="485616"/>
                  </a:lnTo>
                  <a:lnTo>
                    <a:pt x="1262804" y="458569"/>
                  </a:lnTo>
                  <a:lnTo>
                    <a:pt x="1269492" y="425450"/>
                  </a:lnTo>
                  <a:lnTo>
                    <a:pt x="1269492" y="85090"/>
                  </a:lnTo>
                  <a:lnTo>
                    <a:pt x="1262804" y="51970"/>
                  </a:lnTo>
                  <a:lnTo>
                    <a:pt x="1244568" y="24923"/>
                  </a:lnTo>
                  <a:lnTo>
                    <a:pt x="1217521" y="6687"/>
                  </a:lnTo>
                  <a:lnTo>
                    <a:pt x="11844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1380" y="4332732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1184402" y="0"/>
                  </a:lnTo>
                  <a:lnTo>
                    <a:pt x="1217521" y="6687"/>
                  </a:lnTo>
                  <a:lnTo>
                    <a:pt x="1244568" y="24923"/>
                  </a:lnTo>
                  <a:lnTo>
                    <a:pt x="1262804" y="51970"/>
                  </a:lnTo>
                  <a:lnTo>
                    <a:pt x="1269492" y="85090"/>
                  </a:lnTo>
                  <a:lnTo>
                    <a:pt x="1269492" y="425450"/>
                  </a:lnTo>
                  <a:lnTo>
                    <a:pt x="1262804" y="458569"/>
                  </a:lnTo>
                  <a:lnTo>
                    <a:pt x="1244568" y="485616"/>
                  </a:lnTo>
                  <a:lnTo>
                    <a:pt x="1217521" y="503852"/>
                  </a:lnTo>
                  <a:lnTo>
                    <a:pt x="1184402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38668" y="4423409"/>
            <a:ext cx="454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5030" y="3648202"/>
            <a:ext cx="1282700" cy="523240"/>
            <a:chOff x="7225030" y="3648202"/>
            <a:chExt cx="1282700" cy="523240"/>
          </a:xfrm>
        </p:grpSpPr>
        <p:sp>
          <p:nvSpPr>
            <p:cNvPr id="10" name="object 10"/>
            <p:cNvSpPr/>
            <p:nvPr/>
          </p:nvSpPr>
          <p:spPr>
            <a:xfrm>
              <a:off x="7231380" y="3654552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1184402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1184402" y="510540"/>
                  </a:lnTo>
                  <a:lnTo>
                    <a:pt x="1217521" y="503852"/>
                  </a:lnTo>
                  <a:lnTo>
                    <a:pt x="1244568" y="485616"/>
                  </a:lnTo>
                  <a:lnTo>
                    <a:pt x="1262804" y="458569"/>
                  </a:lnTo>
                  <a:lnTo>
                    <a:pt x="1269492" y="425450"/>
                  </a:lnTo>
                  <a:lnTo>
                    <a:pt x="1269492" y="85090"/>
                  </a:lnTo>
                  <a:lnTo>
                    <a:pt x="1262804" y="51970"/>
                  </a:lnTo>
                  <a:lnTo>
                    <a:pt x="1244568" y="24923"/>
                  </a:lnTo>
                  <a:lnTo>
                    <a:pt x="1217521" y="6687"/>
                  </a:lnTo>
                  <a:lnTo>
                    <a:pt x="11844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1380" y="3654552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1184402" y="0"/>
                  </a:lnTo>
                  <a:lnTo>
                    <a:pt x="1217521" y="6687"/>
                  </a:lnTo>
                  <a:lnTo>
                    <a:pt x="1244568" y="24923"/>
                  </a:lnTo>
                  <a:lnTo>
                    <a:pt x="1262804" y="51970"/>
                  </a:lnTo>
                  <a:lnTo>
                    <a:pt x="1269492" y="85090"/>
                  </a:lnTo>
                  <a:lnTo>
                    <a:pt x="1269492" y="425450"/>
                  </a:lnTo>
                  <a:lnTo>
                    <a:pt x="1262804" y="458569"/>
                  </a:lnTo>
                  <a:lnTo>
                    <a:pt x="1244568" y="485616"/>
                  </a:lnTo>
                  <a:lnTo>
                    <a:pt x="1217521" y="503852"/>
                  </a:lnTo>
                  <a:lnTo>
                    <a:pt x="1184402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15808" y="3746119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5030" y="2902966"/>
            <a:ext cx="1282700" cy="523240"/>
            <a:chOff x="7225030" y="2902966"/>
            <a:chExt cx="1282700" cy="523240"/>
          </a:xfrm>
        </p:grpSpPr>
        <p:sp>
          <p:nvSpPr>
            <p:cNvPr id="14" name="object 14"/>
            <p:cNvSpPr/>
            <p:nvPr/>
          </p:nvSpPr>
          <p:spPr>
            <a:xfrm>
              <a:off x="7231380" y="2909316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1184402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1184402" y="510539"/>
                  </a:lnTo>
                  <a:lnTo>
                    <a:pt x="1217521" y="503852"/>
                  </a:lnTo>
                  <a:lnTo>
                    <a:pt x="1244568" y="485616"/>
                  </a:lnTo>
                  <a:lnTo>
                    <a:pt x="1262804" y="458569"/>
                  </a:lnTo>
                  <a:lnTo>
                    <a:pt x="1269492" y="425450"/>
                  </a:lnTo>
                  <a:lnTo>
                    <a:pt x="1269492" y="85089"/>
                  </a:lnTo>
                  <a:lnTo>
                    <a:pt x="1262804" y="51970"/>
                  </a:lnTo>
                  <a:lnTo>
                    <a:pt x="1244568" y="24923"/>
                  </a:lnTo>
                  <a:lnTo>
                    <a:pt x="1217521" y="6687"/>
                  </a:lnTo>
                  <a:lnTo>
                    <a:pt x="11844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1380" y="2909316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1184402" y="0"/>
                  </a:lnTo>
                  <a:lnTo>
                    <a:pt x="1217521" y="6687"/>
                  </a:lnTo>
                  <a:lnTo>
                    <a:pt x="1244568" y="24923"/>
                  </a:lnTo>
                  <a:lnTo>
                    <a:pt x="1262804" y="51970"/>
                  </a:lnTo>
                  <a:lnTo>
                    <a:pt x="1269492" y="85089"/>
                  </a:lnTo>
                  <a:lnTo>
                    <a:pt x="1269492" y="425450"/>
                  </a:lnTo>
                  <a:lnTo>
                    <a:pt x="1262804" y="458569"/>
                  </a:lnTo>
                  <a:lnTo>
                    <a:pt x="1244568" y="485616"/>
                  </a:lnTo>
                  <a:lnTo>
                    <a:pt x="1217521" y="503852"/>
                  </a:lnTo>
                  <a:lnTo>
                    <a:pt x="1184402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25893" y="3000502"/>
            <a:ext cx="68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5030" y="2201926"/>
            <a:ext cx="1282700" cy="523240"/>
            <a:chOff x="7225030" y="2201926"/>
            <a:chExt cx="1282700" cy="523240"/>
          </a:xfrm>
        </p:grpSpPr>
        <p:sp>
          <p:nvSpPr>
            <p:cNvPr id="18" name="object 18"/>
            <p:cNvSpPr/>
            <p:nvPr/>
          </p:nvSpPr>
          <p:spPr>
            <a:xfrm>
              <a:off x="7231380" y="2208276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1184402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1184402" y="510539"/>
                  </a:lnTo>
                  <a:lnTo>
                    <a:pt x="1217521" y="503852"/>
                  </a:lnTo>
                  <a:lnTo>
                    <a:pt x="1244568" y="485616"/>
                  </a:lnTo>
                  <a:lnTo>
                    <a:pt x="1262804" y="458569"/>
                  </a:lnTo>
                  <a:lnTo>
                    <a:pt x="1269492" y="425450"/>
                  </a:lnTo>
                  <a:lnTo>
                    <a:pt x="1269492" y="85089"/>
                  </a:lnTo>
                  <a:lnTo>
                    <a:pt x="1262804" y="51970"/>
                  </a:lnTo>
                  <a:lnTo>
                    <a:pt x="1244568" y="24923"/>
                  </a:lnTo>
                  <a:lnTo>
                    <a:pt x="1217521" y="6687"/>
                  </a:lnTo>
                  <a:lnTo>
                    <a:pt x="11844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1380" y="2208276"/>
              <a:ext cx="1270000" cy="510540"/>
            </a:xfrm>
            <a:custGeom>
              <a:avLst/>
              <a:gdLst/>
              <a:ahLst/>
              <a:cxnLst/>
              <a:rect l="l" t="t" r="r" b="b"/>
              <a:pathLst>
                <a:path w="1270000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1184402" y="0"/>
                  </a:lnTo>
                  <a:lnTo>
                    <a:pt x="1217521" y="6687"/>
                  </a:lnTo>
                  <a:lnTo>
                    <a:pt x="1244568" y="24923"/>
                  </a:lnTo>
                  <a:lnTo>
                    <a:pt x="1262804" y="51970"/>
                  </a:lnTo>
                  <a:lnTo>
                    <a:pt x="1269492" y="85089"/>
                  </a:lnTo>
                  <a:lnTo>
                    <a:pt x="1269492" y="425450"/>
                  </a:lnTo>
                  <a:lnTo>
                    <a:pt x="1262804" y="458569"/>
                  </a:lnTo>
                  <a:lnTo>
                    <a:pt x="1244568" y="485616"/>
                  </a:lnTo>
                  <a:lnTo>
                    <a:pt x="1217521" y="503852"/>
                  </a:lnTo>
                  <a:lnTo>
                    <a:pt x="1184402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84160" y="2298953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24216" y="2731007"/>
            <a:ext cx="231775" cy="1753235"/>
            <a:chOff x="7824216" y="2731007"/>
            <a:chExt cx="231775" cy="175323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4165091"/>
              <a:ext cx="76200" cy="1662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9664" y="4317491"/>
              <a:ext cx="76200" cy="1662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600" y="2731007"/>
              <a:ext cx="76200" cy="1662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3444239"/>
              <a:ext cx="76200" cy="16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73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430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0" dirty="0">
                <a:latin typeface="Calibri Light"/>
                <a:cs typeface="Calibri Light"/>
              </a:rPr>
              <a:t>Volcano</a:t>
            </a:r>
            <a:r>
              <a:rPr sz="3600" b="0" spc="-120" dirty="0">
                <a:latin typeface="Calibri Light"/>
                <a:cs typeface="Calibri Light"/>
              </a:rPr>
              <a:t> </a:t>
            </a:r>
            <a:r>
              <a:rPr sz="3600" b="0" spc="-45" dirty="0">
                <a:latin typeface="Calibri Light"/>
                <a:cs typeface="Calibri Light"/>
              </a:rPr>
              <a:t>Iterator</a:t>
            </a:r>
            <a:r>
              <a:rPr sz="3600" b="0" spc="-120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Model:</a:t>
            </a:r>
            <a:endParaRPr sz="3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63411" y="1290827"/>
            <a:ext cx="4916805" cy="3810000"/>
            <a:chOff x="5963411" y="1290827"/>
            <a:chExt cx="4916805" cy="3810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2555" y="1299971"/>
              <a:ext cx="4898136" cy="37917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67983" y="1295399"/>
              <a:ext cx="4907280" cy="3801110"/>
            </a:xfrm>
            <a:custGeom>
              <a:avLst/>
              <a:gdLst/>
              <a:ahLst/>
              <a:cxnLst/>
              <a:rect l="l" t="t" r="r" b="b"/>
              <a:pathLst>
                <a:path w="4907280" h="3801110">
                  <a:moveTo>
                    <a:pt x="0" y="3800855"/>
                  </a:moveTo>
                  <a:lnTo>
                    <a:pt x="4907279" y="3800855"/>
                  </a:lnTo>
                  <a:lnTo>
                    <a:pt x="4907279" y="0"/>
                  </a:lnTo>
                  <a:lnTo>
                    <a:pt x="0" y="0"/>
                  </a:lnTo>
                  <a:lnTo>
                    <a:pt x="0" y="3800855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24429" y="4384294"/>
            <a:ext cx="1280795" cy="1945639"/>
            <a:chOff x="2424429" y="4384294"/>
            <a:chExt cx="1280795" cy="1945639"/>
          </a:xfrm>
        </p:grpSpPr>
        <p:sp>
          <p:nvSpPr>
            <p:cNvPr id="8" name="object 8"/>
            <p:cNvSpPr/>
            <p:nvPr/>
          </p:nvSpPr>
          <p:spPr>
            <a:xfrm>
              <a:off x="2430779" y="5812536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118287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1182878" y="510539"/>
                  </a:lnTo>
                  <a:lnTo>
                    <a:pt x="1215997" y="503852"/>
                  </a:lnTo>
                  <a:lnTo>
                    <a:pt x="1243044" y="485616"/>
                  </a:lnTo>
                  <a:lnTo>
                    <a:pt x="1261280" y="458569"/>
                  </a:lnTo>
                  <a:lnTo>
                    <a:pt x="1267968" y="425449"/>
                  </a:lnTo>
                  <a:lnTo>
                    <a:pt x="1267968" y="85089"/>
                  </a:lnTo>
                  <a:lnTo>
                    <a:pt x="1261280" y="51970"/>
                  </a:lnTo>
                  <a:lnTo>
                    <a:pt x="1243044" y="24923"/>
                  </a:lnTo>
                  <a:lnTo>
                    <a:pt x="1215997" y="6687"/>
                  </a:lnTo>
                  <a:lnTo>
                    <a:pt x="11828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0779" y="5812536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182878" y="0"/>
                  </a:lnTo>
                  <a:lnTo>
                    <a:pt x="1215997" y="6687"/>
                  </a:lnTo>
                  <a:lnTo>
                    <a:pt x="1243044" y="24923"/>
                  </a:lnTo>
                  <a:lnTo>
                    <a:pt x="1261280" y="51970"/>
                  </a:lnTo>
                  <a:lnTo>
                    <a:pt x="1267968" y="85089"/>
                  </a:lnTo>
                  <a:lnTo>
                    <a:pt x="1267968" y="425449"/>
                  </a:lnTo>
                  <a:lnTo>
                    <a:pt x="1261280" y="458569"/>
                  </a:lnTo>
                  <a:lnTo>
                    <a:pt x="1243044" y="485616"/>
                  </a:lnTo>
                  <a:lnTo>
                    <a:pt x="1215997" y="503852"/>
                  </a:lnTo>
                  <a:lnTo>
                    <a:pt x="1182878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0779" y="5135880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118287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1182878" y="510540"/>
                  </a:lnTo>
                  <a:lnTo>
                    <a:pt x="1215997" y="503852"/>
                  </a:lnTo>
                  <a:lnTo>
                    <a:pt x="1243044" y="485616"/>
                  </a:lnTo>
                  <a:lnTo>
                    <a:pt x="1261280" y="458569"/>
                  </a:lnTo>
                  <a:lnTo>
                    <a:pt x="1267968" y="425450"/>
                  </a:lnTo>
                  <a:lnTo>
                    <a:pt x="1267968" y="85090"/>
                  </a:lnTo>
                  <a:lnTo>
                    <a:pt x="1261280" y="51970"/>
                  </a:lnTo>
                  <a:lnTo>
                    <a:pt x="1243044" y="24923"/>
                  </a:lnTo>
                  <a:lnTo>
                    <a:pt x="1215997" y="6687"/>
                  </a:lnTo>
                  <a:lnTo>
                    <a:pt x="11828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0779" y="5135880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182878" y="0"/>
                  </a:lnTo>
                  <a:lnTo>
                    <a:pt x="1215997" y="6687"/>
                  </a:lnTo>
                  <a:lnTo>
                    <a:pt x="1243044" y="24923"/>
                  </a:lnTo>
                  <a:lnTo>
                    <a:pt x="1261280" y="51970"/>
                  </a:lnTo>
                  <a:lnTo>
                    <a:pt x="1267968" y="85090"/>
                  </a:lnTo>
                  <a:lnTo>
                    <a:pt x="1267968" y="425450"/>
                  </a:lnTo>
                  <a:lnTo>
                    <a:pt x="1261280" y="458569"/>
                  </a:lnTo>
                  <a:lnTo>
                    <a:pt x="1243044" y="485616"/>
                  </a:lnTo>
                  <a:lnTo>
                    <a:pt x="1215997" y="503852"/>
                  </a:lnTo>
                  <a:lnTo>
                    <a:pt x="1182878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0779" y="4390644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118287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1182878" y="510539"/>
                  </a:lnTo>
                  <a:lnTo>
                    <a:pt x="1215997" y="503852"/>
                  </a:lnTo>
                  <a:lnTo>
                    <a:pt x="1243044" y="485616"/>
                  </a:lnTo>
                  <a:lnTo>
                    <a:pt x="1261280" y="458569"/>
                  </a:lnTo>
                  <a:lnTo>
                    <a:pt x="1267968" y="425449"/>
                  </a:lnTo>
                  <a:lnTo>
                    <a:pt x="1267968" y="85089"/>
                  </a:lnTo>
                  <a:lnTo>
                    <a:pt x="1261280" y="51970"/>
                  </a:lnTo>
                  <a:lnTo>
                    <a:pt x="1243044" y="24923"/>
                  </a:lnTo>
                  <a:lnTo>
                    <a:pt x="1215997" y="6687"/>
                  </a:lnTo>
                  <a:lnTo>
                    <a:pt x="11828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0779" y="4390644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182878" y="0"/>
                  </a:lnTo>
                  <a:lnTo>
                    <a:pt x="1215997" y="6687"/>
                  </a:lnTo>
                  <a:lnTo>
                    <a:pt x="1243044" y="24923"/>
                  </a:lnTo>
                  <a:lnTo>
                    <a:pt x="1261280" y="51970"/>
                  </a:lnTo>
                  <a:lnTo>
                    <a:pt x="1267968" y="85089"/>
                  </a:lnTo>
                  <a:lnTo>
                    <a:pt x="1267968" y="425449"/>
                  </a:lnTo>
                  <a:lnTo>
                    <a:pt x="1261280" y="458569"/>
                  </a:lnTo>
                  <a:lnTo>
                    <a:pt x="1243044" y="485616"/>
                  </a:lnTo>
                  <a:lnTo>
                    <a:pt x="1215997" y="503852"/>
                  </a:lnTo>
                  <a:lnTo>
                    <a:pt x="1182878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23514" y="4481321"/>
            <a:ext cx="68072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  <a:spcBef>
                <a:spcPts val="15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24429" y="3681729"/>
            <a:ext cx="1280795" cy="523240"/>
            <a:chOff x="2424429" y="3681729"/>
            <a:chExt cx="1280795" cy="523240"/>
          </a:xfrm>
        </p:grpSpPr>
        <p:sp>
          <p:nvSpPr>
            <p:cNvPr id="16" name="object 16"/>
            <p:cNvSpPr/>
            <p:nvPr/>
          </p:nvSpPr>
          <p:spPr>
            <a:xfrm>
              <a:off x="2430779" y="3688079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118287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1182878" y="510540"/>
                  </a:lnTo>
                  <a:lnTo>
                    <a:pt x="1215997" y="503852"/>
                  </a:lnTo>
                  <a:lnTo>
                    <a:pt x="1243044" y="485616"/>
                  </a:lnTo>
                  <a:lnTo>
                    <a:pt x="1261280" y="458569"/>
                  </a:lnTo>
                  <a:lnTo>
                    <a:pt x="1267968" y="425450"/>
                  </a:lnTo>
                  <a:lnTo>
                    <a:pt x="1267968" y="85090"/>
                  </a:lnTo>
                  <a:lnTo>
                    <a:pt x="1261280" y="51970"/>
                  </a:lnTo>
                  <a:lnTo>
                    <a:pt x="1243044" y="24923"/>
                  </a:lnTo>
                  <a:lnTo>
                    <a:pt x="1215997" y="6687"/>
                  </a:lnTo>
                  <a:lnTo>
                    <a:pt x="11828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0779" y="3688079"/>
              <a:ext cx="1268095" cy="510540"/>
            </a:xfrm>
            <a:custGeom>
              <a:avLst/>
              <a:gdLst/>
              <a:ahLst/>
              <a:cxnLst/>
              <a:rect l="l" t="t" r="r" b="b"/>
              <a:pathLst>
                <a:path w="1268095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182878" y="0"/>
                  </a:lnTo>
                  <a:lnTo>
                    <a:pt x="1215997" y="6687"/>
                  </a:lnTo>
                  <a:lnTo>
                    <a:pt x="1243044" y="24923"/>
                  </a:lnTo>
                  <a:lnTo>
                    <a:pt x="1261280" y="51970"/>
                  </a:lnTo>
                  <a:lnTo>
                    <a:pt x="1267968" y="85090"/>
                  </a:lnTo>
                  <a:lnTo>
                    <a:pt x="1267968" y="425450"/>
                  </a:lnTo>
                  <a:lnTo>
                    <a:pt x="1261280" y="458569"/>
                  </a:lnTo>
                  <a:lnTo>
                    <a:pt x="1243044" y="485616"/>
                  </a:lnTo>
                  <a:lnTo>
                    <a:pt x="1215997" y="503852"/>
                  </a:lnTo>
                  <a:lnTo>
                    <a:pt x="1182878" y="510540"/>
                  </a:lnTo>
                  <a:lnTo>
                    <a:pt x="85089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3644" y="971803"/>
            <a:ext cx="3801110" cy="310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select </a:t>
            </a:r>
            <a:r>
              <a:rPr sz="1800" spc="-10" dirty="0">
                <a:latin typeface="Calibri"/>
                <a:cs typeface="Calibri"/>
              </a:rPr>
              <a:t>count(*)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orders</a:t>
            </a:r>
            <a:endParaRPr sz="18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order_cust_id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dirty="0">
                <a:latin typeface="Calibri"/>
                <a:cs typeface="Calibri"/>
              </a:rPr>
              <a:t>in the query </a:t>
            </a:r>
            <a:r>
              <a:rPr sz="1800" spc="-5" dirty="0">
                <a:latin typeface="Calibri"/>
                <a:cs typeface="Calibri"/>
              </a:rPr>
              <a:t>plan would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iterator</a:t>
            </a:r>
            <a:r>
              <a:rPr sz="1800" spc="-10" dirty="0">
                <a:latin typeface="Calibri"/>
                <a:cs typeface="Calibri"/>
              </a:rPr>
              <a:t> interface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records 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output that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5" dirty="0">
                <a:latin typeface="Calibri"/>
                <a:cs typeface="Calibri"/>
              </a:rPr>
              <a:t>optionally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2140585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Aggregate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2092" y="4210811"/>
            <a:ext cx="233679" cy="1754505"/>
            <a:chOff x="3022092" y="4210811"/>
            <a:chExt cx="233679" cy="175450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664" y="5646419"/>
              <a:ext cx="76200" cy="1663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9064" y="5798819"/>
              <a:ext cx="76200" cy="16630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6476" y="4210811"/>
              <a:ext cx="76200" cy="1662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092" y="4925567"/>
              <a:ext cx="76200" cy="16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16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430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0" dirty="0">
                <a:latin typeface="Calibri Light"/>
                <a:cs typeface="Calibri Light"/>
              </a:rPr>
              <a:t>Volcano</a:t>
            </a:r>
            <a:r>
              <a:rPr sz="3600" b="0" spc="-120" dirty="0">
                <a:latin typeface="Calibri Light"/>
                <a:cs typeface="Calibri Light"/>
              </a:rPr>
              <a:t> </a:t>
            </a:r>
            <a:r>
              <a:rPr sz="3600" b="0" spc="-45" dirty="0">
                <a:latin typeface="Calibri Light"/>
                <a:cs typeface="Calibri Light"/>
              </a:rPr>
              <a:t>Iterator</a:t>
            </a:r>
            <a:r>
              <a:rPr sz="3600" b="0" spc="-120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Model: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673" y="849579"/>
            <a:ext cx="993076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1.6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Each operator </a:t>
            </a:r>
            <a:r>
              <a:rPr sz="1800" dirty="0">
                <a:latin typeface="Calibri"/>
                <a:cs typeface="Calibri"/>
              </a:rPr>
              <a:t>in the query plan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implement an </a:t>
            </a:r>
            <a:r>
              <a:rPr sz="1800" spc="-15" dirty="0">
                <a:latin typeface="Calibri"/>
                <a:cs typeface="Calibri"/>
              </a:rPr>
              <a:t>iterator</a:t>
            </a:r>
            <a:r>
              <a:rPr sz="1800" spc="-10" dirty="0">
                <a:latin typeface="Calibri"/>
                <a:cs typeface="Calibri"/>
              </a:rPr>
              <a:t> interface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records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alibri"/>
                <a:cs typeface="Calibri"/>
              </a:rPr>
              <a:t>below it, tries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do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10" dirty="0">
                <a:latin typeface="Calibri"/>
                <a:cs typeface="Calibri"/>
              </a:rPr>
              <a:t>processing </a:t>
            </a:r>
            <a:r>
              <a:rPr sz="1800" dirty="0">
                <a:latin typeface="Calibri"/>
                <a:cs typeface="Calibri"/>
              </a:rPr>
              <a:t>and output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5" dirty="0">
                <a:latin typeface="Calibri"/>
                <a:cs typeface="Calibri"/>
              </a:rPr>
              <a:t>optionally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alibri"/>
                <a:cs typeface="Calibri"/>
              </a:rPr>
              <a:t> above it.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Advantages:</a:t>
            </a:r>
            <a:endParaRPr sz="18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independent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35" dirty="0">
                <a:latin typeface="Calibri"/>
                <a:cs typeface="Calibri"/>
              </a:rPr>
              <a:t>other.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it is </a:t>
            </a:r>
            <a:r>
              <a:rPr sz="1800" spc="-10" dirty="0">
                <a:latin typeface="Calibri"/>
                <a:cs typeface="Calibri"/>
              </a:rPr>
              <a:t>easy to write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we introduce </a:t>
            </a:r>
            <a:r>
              <a:rPr sz="1800" dirty="0">
                <a:latin typeface="Calibri"/>
                <a:cs typeface="Calibri"/>
              </a:rPr>
              <a:t>a new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5" dirty="0">
                <a:latin typeface="Calibri"/>
                <a:cs typeface="Calibri"/>
              </a:rPr>
              <a:t> 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interacts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operators.</a:t>
            </a:r>
            <a:endParaRPr sz="1800">
              <a:latin typeface="Calibri"/>
              <a:cs typeface="Calibri"/>
            </a:endParaRPr>
          </a:p>
          <a:p>
            <a:pPr marL="756285" lvl="1" indent="-287655" algn="just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worry</a:t>
            </a:r>
            <a:r>
              <a:rPr sz="1800" dirty="0">
                <a:latin typeface="Calibri"/>
                <a:cs typeface="Calibri"/>
              </a:rPr>
              <a:t> 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350520" indent="-338455" algn="just">
              <a:lnSpc>
                <a:spcPct val="100000"/>
              </a:lnSpc>
              <a:buFont typeface="Arial MT"/>
              <a:buChar char="•"/>
              <a:tabLst>
                <a:tab pos="351155" algn="l"/>
              </a:tabLst>
            </a:pPr>
            <a:r>
              <a:rPr sz="1800" spc="-10" dirty="0">
                <a:latin typeface="Calibri"/>
                <a:cs typeface="Calibri"/>
              </a:rPr>
              <a:t>Disadvantages:</a:t>
            </a:r>
            <a:endParaRPr sz="18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5" dirty="0">
                <a:latin typeface="Calibri"/>
                <a:cs typeface="Calibri"/>
              </a:rPr>
              <a:t>Too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virtual function calls. Since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agnostic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alibri"/>
                <a:cs typeface="Calibri"/>
              </a:rPr>
              <a:t>that is </a:t>
            </a:r>
            <a:r>
              <a:rPr sz="1800" spc="-35" dirty="0">
                <a:latin typeface="Calibri"/>
                <a:cs typeface="Calibri"/>
              </a:rPr>
              <a:t>below, </a:t>
            </a:r>
            <a:r>
              <a:rPr sz="1800" spc="-10" dirty="0">
                <a:latin typeface="Calibri"/>
                <a:cs typeface="Calibri"/>
              </a:rPr>
              <a:t>we have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from.</a:t>
            </a:r>
            <a:endParaRPr sz="1800">
              <a:latin typeface="Calibri"/>
              <a:cs typeface="Calibri"/>
            </a:endParaRPr>
          </a:p>
          <a:p>
            <a:pPr marL="756285" lvl="1" indent="-287655" algn="just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Extensive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access: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intermediate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trying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</a:t>
            </a:r>
            <a:endParaRPr sz="1800">
              <a:latin typeface="Calibri"/>
              <a:cs typeface="Calibri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upstream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writes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bottleneck.</a:t>
            </a:r>
            <a:endParaRPr sz="1800">
              <a:latin typeface="Calibri"/>
              <a:cs typeface="Calibri"/>
            </a:endParaRPr>
          </a:p>
          <a:p>
            <a:pPr marL="756285" lvl="1" indent="-287655" algn="just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Can’t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SIMD,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pipelining,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prefetching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14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76" y="85343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025" y="109854"/>
            <a:ext cx="91236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35" dirty="0">
                <a:latin typeface="Calibri Light"/>
                <a:cs typeface="Calibri Light"/>
              </a:rPr>
              <a:t>Whole-stage</a:t>
            </a:r>
            <a:r>
              <a:rPr sz="3100" b="0" spc="-90" dirty="0">
                <a:latin typeface="Calibri Light"/>
                <a:cs typeface="Calibri Light"/>
              </a:rPr>
              <a:t> </a:t>
            </a:r>
            <a:r>
              <a:rPr sz="3100" b="0" spc="-25" dirty="0">
                <a:latin typeface="Calibri Light"/>
                <a:cs typeface="Calibri Light"/>
              </a:rPr>
              <a:t>Code</a:t>
            </a:r>
            <a:r>
              <a:rPr sz="3100" b="0" spc="-70" dirty="0">
                <a:latin typeface="Calibri Light"/>
                <a:cs typeface="Calibri Light"/>
              </a:rPr>
              <a:t> </a:t>
            </a:r>
            <a:r>
              <a:rPr sz="3100" b="0" spc="-30" dirty="0">
                <a:latin typeface="Calibri Light"/>
                <a:cs typeface="Calibri Light"/>
              </a:rPr>
              <a:t>Generation</a:t>
            </a:r>
            <a:r>
              <a:rPr sz="3100" b="0" spc="-80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–</a:t>
            </a:r>
            <a:r>
              <a:rPr sz="3100" b="0" spc="-45" dirty="0">
                <a:latin typeface="Calibri Light"/>
                <a:cs typeface="Calibri Light"/>
              </a:rPr>
              <a:t> </a:t>
            </a:r>
            <a:r>
              <a:rPr sz="3100" b="0" spc="-20" dirty="0">
                <a:latin typeface="Calibri Light"/>
                <a:cs typeface="Calibri Light"/>
              </a:rPr>
              <a:t>Spark</a:t>
            </a:r>
            <a:r>
              <a:rPr sz="3100" b="0" spc="-80" dirty="0">
                <a:latin typeface="Calibri Light"/>
                <a:cs typeface="Calibri Light"/>
              </a:rPr>
              <a:t> </a:t>
            </a:r>
            <a:r>
              <a:rPr sz="3100" b="0" spc="-10" dirty="0">
                <a:latin typeface="Calibri Light"/>
                <a:cs typeface="Calibri Light"/>
              </a:rPr>
              <a:t>2.0</a:t>
            </a:r>
            <a:r>
              <a:rPr sz="3100" b="0" spc="-60" dirty="0">
                <a:latin typeface="Calibri Light"/>
                <a:cs typeface="Calibri Light"/>
              </a:rPr>
              <a:t> Tungsten</a:t>
            </a:r>
            <a:r>
              <a:rPr sz="3100" b="0" spc="-75" dirty="0">
                <a:latin typeface="Calibri Light"/>
                <a:cs typeface="Calibri Light"/>
              </a:rPr>
              <a:t> </a:t>
            </a:r>
            <a:r>
              <a:rPr sz="3100" b="0" spc="-25" dirty="0">
                <a:latin typeface="Calibri Light"/>
                <a:cs typeface="Calibri Light"/>
              </a:rPr>
              <a:t>Engine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769" y="759078"/>
            <a:ext cx="101130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Idea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Compiler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together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looks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(“stages”)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Compile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-10" dirty="0">
                <a:latin typeface="Calibri"/>
                <a:cs typeface="Calibri"/>
              </a:rPr>
              <a:t> into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8484" y="2817876"/>
            <a:ext cx="3447415" cy="1754505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var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97485" marR="599440" indent="-10541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(order_cust_id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orders)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(order_cust_id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dirty="0">
                <a:latin typeface="Calibri"/>
                <a:cs typeface="Calibri"/>
              </a:rPr>
              <a:t> 1000)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974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8388" y="4448555"/>
            <a:ext cx="3324225" cy="394970"/>
            <a:chOff x="818388" y="4448555"/>
            <a:chExt cx="3324225" cy="394970"/>
          </a:xfrm>
        </p:grpSpPr>
        <p:sp>
          <p:nvSpPr>
            <p:cNvPr id="7" name="object 7"/>
            <p:cNvSpPr/>
            <p:nvPr/>
          </p:nvSpPr>
          <p:spPr>
            <a:xfrm>
              <a:off x="824484" y="4454651"/>
              <a:ext cx="3312160" cy="382905"/>
            </a:xfrm>
            <a:custGeom>
              <a:avLst/>
              <a:gdLst/>
              <a:ahLst/>
              <a:cxnLst/>
              <a:rect l="l" t="t" r="r" b="b"/>
              <a:pathLst>
                <a:path w="3312160" h="382904">
                  <a:moveTo>
                    <a:pt x="3247898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4"/>
                  </a:lnTo>
                  <a:lnTo>
                    <a:pt x="0" y="318770"/>
                  </a:lnTo>
                  <a:lnTo>
                    <a:pt x="5010" y="343572"/>
                  </a:lnTo>
                  <a:lnTo>
                    <a:pt x="18675" y="363839"/>
                  </a:lnTo>
                  <a:lnTo>
                    <a:pt x="38940" y="377509"/>
                  </a:lnTo>
                  <a:lnTo>
                    <a:pt x="63753" y="382524"/>
                  </a:lnTo>
                  <a:lnTo>
                    <a:pt x="3247898" y="382524"/>
                  </a:lnTo>
                  <a:lnTo>
                    <a:pt x="3272700" y="377509"/>
                  </a:lnTo>
                  <a:lnTo>
                    <a:pt x="3292967" y="363839"/>
                  </a:lnTo>
                  <a:lnTo>
                    <a:pt x="3306637" y="343572"/>
                  </a:lnTo>
                  <a:lnTo>
                    <a:pt x="3311652" y="318770"/>
                  </a:lnTo>
                  <a:lnTo>
                    <a:pt x="3311652" y="63754"/>
                  </a:lnTo>
                  <a:lnTo>
                    <a:pt x="3306637" y="38951"/>
                  </a:lnTo>
                  <a:lnTo>
                    <a:pt x="3292967" y="18684"/>
                  </a:lnTo>
                  <a:lnTo>
                    <a:pt x="3272700" y="5014"/>
                  </a:lnTo>
                  <a:lnTo>
                    <a:pt x="32478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4484" y="4454651"/>
              <a:ext cx="3312160" cy="382905"/>
            </a:xfrm>
            <a:custGeom>
              <a:avLst/>
              <a:gdLst/>
              <a:ahLst/>
              <a:cxnLst/>
              <a:rect l="l" t="t" r="r" b="b"/>
              <a:pathLst>
                <a:path w="3312160" h="382904">
                  <a:moveTo>
                    <a:pt x="0" y="63754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3247898" y="0"/>
                  </a:lnTo>
                  <a:lnTo>
                    <a:pt x="3272700" y="5014"/>
                  </a:lnTo>
                  <a:lnTo>
                    <a:pt x="3292967" y="18684"/>
                  </a:lnTo>
                  <a:lnTo>
                    <a:pt x="3306637" y="38951"/>
                  </a:lnTo>
                  <a:lnTo>
                    <a:pt x="3311652" y="63754"/>
                  </a:lnTo>
                  <a:lnTo>
                    <a:pt x="3311652" y="318770"/>
                  </a:lnTo>
                  <a:lnTo>
                    <a:pt x="3306637" y="343572"/>
                  </a:lnTo>
                  <a:lnTo>
                    <a:pt x="3292967" y="363839"/>
                  </a:lnTo>
                  <a:lnTo>
                    <a:pt x="3272700" y="377509"/>
                  </a:lnTo>
                  <a:lnTo>
                    <a:pt x="3247898" y="382524"/>
                  </a:lnTo>
                  <a:lnTo>
                    <a:pt x="63753" y="382524"/>
                  </a:lnTo>
                  <a:lnTo>
                    <a:pt x="38940" y="377509"/>
                  </a:lnTo>
                  <a:lnTo>
                    <a:pt x="18675" y="363839"/>
                  </a:lnTo>
                  <a:lnTo>
                    <a:pt x="5010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910" y="4481829"/>
            <a:ext cx="157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(~For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Loop)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483" y="3779520"/>
            <a:ext cx="3244850" cy="332740"/>
          </a:xfrm>
          <a:custGeom>
            <a:avLst/>
            <a:gdLst/>
            <a:ahLst/>
            <a:cxnLst/>
            <a:rect l="l" t="t" r="r" b="b"/>
            <a:pathLst>
              <a:path w="3244850" h="332739">
                <a:moveTo>
                  <a:pt x="3189224" y="0"/>
                </a:moveTo>
                <a:lnTo>
                  <a:pt x="55371" y="0"/>
                </a:lnTo>
                <a:lnTo>
                  <a:pt x="33818" y="4347"/>
                </a:lnTo>
                <a:lnTo>
                  <a:pt x="16217" y="16208"/>
                </a:lnTo>
                <a:lnTo>
                  <a:pt x="4351" y="33807"/>
                </a:lnTo>
                <a:lnTo>
                  <a:pt x="0" y="55371"/>
                </a:lnTo>
                <a:lnTo>
                  <a:pt x="0" y="276859"/>
                </a:lnTo>
                <a:lnTo>
                  <a:pt x="4351" y="298424"/>
                </a:lnTo>
                <a:lnTo>
                  <a:pt x="16217" y="316023"/>
                </a:lnTo>
                <a:lnTo>
                  <a:pt x="33818" y="327884"/>
                </a:lnTo>
                <a:lnTo>
                  <a:pt x="55371" y="332231"/>
                </a:lnTo>
                <a:lnTo>
                  <a:pt x="3189224" y="332231"/>
                </a:lnTo>
                <a:lnTo>
                  <a:pt x="3210788" y="327884"/>
                </a:lnTo>
                <a:lnTo>
                  <a:pt x="3228387" y="316023"/>
                </a:lnTo>
                <a:lnTo>
                  <a:pt x="3240248" y="298424"/>
                </a:lnTo>
                <a:lnTo>
                  <a:pt x="3244595" y="276859"/>
                </a:lnTo>
                <a:lnTo>
                  <a:pt x="3244595" y="55371"/>
                </a:lnTo>
                <a:lnTo>
                  <a:pt x="3240248" y="33807"/>
                </a:lnTo>
                <a:lnTo>
                  <a:pt x="3228387" y="16208"/>
                </a:lnTo>
                <a:lnTo>
                  <a:pt x="3210788" y="4347"/>
                </a:lnTo>
                <a:lnTo>
                  <a:pt x="3189224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8001" y="3781170"/>
            <a:ext cx="323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3224530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	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Filter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(~</a:t>
            </a:r>
            <a:r>
              <a:rPr sz="1800" u="sng" spc="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Filter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Condition)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4483" y="3185160"/>
            <a:ext cx="3278504" cy="307975"/>
          </a:xfrm>
          <a:custGeom>
            <a:avLst/>
            <a:gdLst/>
            <a:ahLst/>
            <a:cxnLst/>
            <a:rect l="l" t="t" r="r" b="b"/>
            <a:pathLst>
              <a:path w="3278504" h="307975">
                <a:moveTo>
                  <a:pt x="3226816" y="0"/>
                </a:moveTo>
                <a:lnTo>
                  <a:pt x="51307" y="0"/>
                </a:lnTo>
                <a:lnTo>
                  <a:pt x="31337" y="4034"/>
                </a:lnTo>
                <a:lnTo>
                  <a:pt x="15028" y="15033"/>
                </a:lnTo>
                <a:lnTo>
                  <a:pt x="4032" y="31343"/>
                </a:lnTo>
                <a:lnTo>
                  <a:pt x="0" y="51307"/>
                </a:lnTo>
                <a:lnTo>
                  <a:pt x="0" y="256539"/>
                </a:lnTo>
                <a:lnTo>
                  <a:pt x="4032" y="276504"/>
                </a:lnTo>
                <a:lnTo>
                  <a:pt x="15028" y="292814"/>
                </a:lnTo>
                <a:lnTo>
                  <a:pt x="31337" y="303813"/>
                </a:lnTo>
                <a:lnTo>
                  <a:pt x="51307" y="307848"/>
                </a:lnTo>
                <a:lnTo>
                  <a:pt x="3226816" y="307848"/>
                </a:lnTo>
                <a:lnTo>
                  <a:pt x="3246780" y="303813"/>
                </a:lnTo>
                <a:lnTo>
                  <a:pt x="3263090" y="292814"/>
                </a:lnTo>
                <a:lnTo>
                  <a:pt x="3274089" y="276504"/>
                </a:lnTo>
                <a:lnTo>
                  <a:pt x="3278124" y="256539"/>
                </a:lnTo>
                <a:lnTo>
                  <a:pt x="3278124" y="51307"/>
                </a:lnTo>
                <a:lnTo>
                  <a:pt x="3274089" y="31343"/>
                </a:lnTo>
                <a:lnTo>
                  <a:pt x="3263090" y="15033"/>
                </a:lnTo>
                <a:lnTo>
                  <a:pt x="3246780" y="4034"/>
                </a:lnTo>
                <a:lnTo>
                  <a:pt x="32268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6812" y="3174872"/>
            <a:ext cx="327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360" algn="l"/>
                <a:tab pos="3260090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	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Project</a:t>
            </a:r>
            <a:r>
              <a:rPr sz="1800" u="sng" spc="-2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(No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Column</a:t>
            </a:r>
            <a:r>
              <a:rPr sz="1800" u="sng" spc="1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to</a:t>
            </a: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libri"/>
                <a:cs typeface="Calibri"/>
              </a:rPr>
              <a:t>project)	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8388" y="2503932"/>
            <a:ext cx="3256915" cy="320040"/>
            <a:chOff x="818388" y="2503932"/>
            <a:chExt cx="3256915" cy="320040"/>
          </a:xfrm>
        </p:grpSpPr>
        <p:sp>
          <p:nvSpPr>
            <p:cNvPr id="15" name="object 15"/>
            <p:cNvSpPr/>
            <p:nvPr/>
          </p:nvSpPr>
          <p:spPr>
            <a:xfrm>
              <a:off x="824484" y="2510028"/>
              <a:ext cx="3244850" cy="307975"/>
            </a:xfrm>
            <a:custGeom>
              <a:avLst/>
              <a:gdLst/>
              <a:ahLst/>
              <a:cxnLst/>
              <a:rect l="l" t="t" r="r" b="b"/>
              <a:pathLst>
                <a:path w="3244850" h="307975">
                  <a:moveTo>
                    <a:pt x="3193288" y="0"/>
                  </a:moveTo>
                  <a:lnTo>
                    <a:pt x="51307" y="0"/>
                  </a:lnTo>
                  <a:lnTo>
                    <a:pt x="31337" y="4034"/>
                  </a:lnTo>
                  <a:lnTo>
                    <a:pt x="15028" y="15033"/>
                  </a:lnTo>
                  <a:lnTo>
                    <a:pt x="4032" y="31343"/>
                  </a:lnTo>
                  <a:lnTo>
                    <a:pt x="0" y="51308"/>
                  </a:lnTo>
                  <a:lnTo>
                    <a:pt x="0" y="256539"/>
                  </a:lnTo>
                  <a:lnTo>
                    <a:pt x="4032" y="276504"/>
                  </a:lnTo>
                  <a:lnTo>
                    <a:pt x="15028" y="292814"/>
                  </a:lnTo>
                  <a:lnTo>
                    <a:pt x="31337" y="303813"/>
                  </a:lnTo>
                  <a:lnTo>
                    <a:pt x="51307" y="307848"/>
                  </a:lnTo>
                  <a:lnTo>
                    <a:pt x="3193288" y="307848"/>
                  </a:lnTo>
                  <a:lnTo>
                    <a:pt x="3213252" y="303813"/>
                  </a:lnTo>
                  <a:lnTo>
                    <a:pt x="3229562" y="292814"/>
                  </a:lnTo>
                  <a:lnTo>
                    <a:pt x="3240561" y="276504"/>
                  </a:lnTo>
                  <a:lnTo>
                    <a:pt x="3244595" y="256539"/>
                  </a:lnTo>
                  <a:lnTo>
                    <a:pt x="3244595" y="51308"/>
                  </a:lnTo>
                  <a:lnTo>
                    <a:pt x="3240561" y="31343"/>
                  </a:lnTo>
                  <a:lnTo>
                    <a:pt x="3229562" y="15033"/>
                  </a:lnTo>
                  <a:lnTo>
                    <a:pt x="3213252" y="4034"/>
                  </a:lnTo>
                  <a:lnTo>
                    <a:pt x="319328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4484" y="2510028"/>
              <a:ext cx="3244850" cy="307975"/>
            </a:xfrm>
            <a:custGeom>
              <a:avLst/>
              <a:gdLst/>
              <a:ahLst/>
              <a:cxnLst/>
              <a:rect l="l" t="t" r="r" b="b"/>
              <a:pathLst>
                <a:path w="3244850" h="307975">
                  <a:moveTo>
                    <a:pt x="0" y="51308"/>
                  </a:moveTo>
                  <a:lnTo>
                    <a:pt x="4032" y="31343"/>
                  </a:lnTo>
                  <a:lnTo>
                    <a:pt x="15028" y="15033"/>
                  </a:lnTo>
                  <a:lnTo>
                    <a:pt x="31337" y="4034"/>
                  </a:lnTo>
                  <a:lnTo>
                    <a:pt x="51307" y="0"/>
                  </a:lnTo>
                  <a:lnTo>
                    <a:pt x="3193288" y="0"/>
                  </a:lnTo>
                  <a:lnTo>
                    <a:pt x="3213252" y="4034"/>
                  </a:lnTo>
                  <a:lnTo>
                    <a:pt x="3229562" y="15033"/>
                  </a:lnTo>
                  <a:lnTo>
                    <a:pt x="3240561" y="31343"/>
                  </a:lnTo>
                  <a:lnTo>
                    <a:pt x="3244595" y="51308"/>
                  </a:lnTo>
                  <a:lnTo>
                    <a:pt x="3244595" y="256539"/>
                  </a:lnTo>
                  <a:lnTo>
                    <a:pt x="3240561" y="276504"/>
                  </a:lnTo>
                  <a:lnTo>
                    <a:pt x="3229562" y="292814"/>
                  </a:lnTo>
                  <a:lnTo>
                    <a:pt x="3213252" y="303813"/>
                  </a:lnTo>
                  <a:lnTo>
                    <a:pt x="3193288" y="307848"/>
                  </a:lnTo>
                  <a:lnTo>
                    <a:pt x="51307" y="307848"/>
                  </a:lnTo>
                  <a:lnTo>
                    <a:pt x="31337" y="303813"/>
                  </a:lnTo>
                  <a:lnTo>
                    <a:pt x="15028" y="292814"/>
                  </a:lnTo>
                  <a:lnTo>
                    <a:pt x="4032" y="276504"/>
                  </a:lnTo>
                  <a:lnTo>
                    <a:pt x="0" y="256539"/>
                  </a:lnTo>
                  <a:lnTo>
                    <a:pt x="0" y="513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8094" y="2498547"/>
            <a:ext cx="3217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6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Aggregate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~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count)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56176" y="3393947"/>
            <a:ext cx="1472565" cy="391795"/>
            <a:chOff x="4456176" y="3393947"/>
            <a:chExt cx="1472565" cy="391795"/>
          </a:xfrm>
        </p:grpSpPr>
        <p:sp>
          <p:nvSpPr>
            <p:cNvPr id="19" name="object 19"/>
            <p:cNvSpPr/>
            <p:nvPr/>
          </p:nvSpPr>
          <p:spPr>
            <a:xfrm>
              <a:off x="4462272" y="3400043"/>
              <a:ext cx="1460500" cy="379730"/>
            </a:xfrm>
            <a:custGeom>
              <a:avLst/>
              <a:gdLst/>
              <a:ahLst/>
              <a:cxnLst/>
              <a:rect l="l" t="t" r="r" b="b"/>
              <a:pathLst>
                <a:path w="1460500" h="379729">
                  <a:moveTo>
                    <a:pt x="1270253" y="0"/>
                  </a:moveTo>
                  <a:lnTo>
                    <a:pt x="1270253" y="94868"/>
                  </a:lnTo>
                  <a:lnTo>
                    <a:pt x="0" y="94868"/>
                  </a:lnTo>
                  <a:lnTo>
                    <a:pt x="0" y="284606"/>
                  </a:lnTo>
                  <a:lnTo>
                    <a:pt x="1270253" y="284606"/>
                  </a:lnTo>
                  <a:lnTo>
                    <a:pt x="1270253" y="379475"/>
                  </a:lnTo>
                  <a:lnTo>
                    <a:pt x="1459991" y="189737"/>
                  </a:lnTo>
                  <a:lnTo>
                    <a:pt x="127025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2272" y="3400043"/>
              <a:ext cx="1460500" cy="379730"/>
            </a:xfrm>
            <a:custGeom>
              <a:avLst/>
              <a:gdLst/>
              <a:ahLst/>
              <a:cxnLst/>
              <a:rect l="l" t="t" r="r" b="b"/>
              <a:pathLst>
                <a:path w="1460500" h="379729">
                  <a:moveTo>
                    <a:pt x="0" y="94868"/>
                  </a:moveTo>
                  <a:lnTo>
                    <a:pt x="1270253" y="94868"/>
                  </a:lnTo>
                  <a:lnTo>
                    <a:pt x="1270253" y="0"/>
                  </a:lnTo>
                  <a:lnTo>
                    <a:pt x="1459991" y="189737"/>
                  </a:lnTo>
                  <a:lnTo>
                    <a:pt x="1270253" y="379475"/>
                  </a:lnTo>
                  <a:lnTo>
                    <a:pt x="1270253" y="284606"/>
                  </a:lnTo>
                  <a:lnTo>
                    <a:pt x="0" y="284606"/>
                  </a:lnTo>
                  <a:lnTo>
                    <a:pt x="0" y="94868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873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318" y="746505"/>
            <a:ext cx="10382250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Volcano </a:t>
            </a:r>
            <a:r>
              <a:rPr sz="1800" b="1" spc="-5" dirty="0">
                <a:latin typeface="Calibri"/>
                <a:cs typeface="Calibri"/>
              </a:rPr>
              <a:t>vs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Optimized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(Whole-stage):</a:t>
            </a:r>
            <a:endParaRPr sz="1800">
              <a:latin typeface="Calibri"/>
              <a:cs typeface="Calibri"/>
            </a:endParaRPr>
          </a:p>
          <a:p>
            <a:pPr marL="756285" marR="8255" indent="-287020" algn="just">
              <a:lnSpc>
                <a:spcPct val="100000"/>
              </a:lnSpc>
              <a:buFont typeface="Arial MT"/>
              <a:buChar char="•"/>
              <a:tabLst>
                <a:tab pos="756920" algn="l"/>
              </a:tabLst>
            </a:pPr>
            <a:r>
              <a:rPr sz="1800" b="1" dirty="0">
                <a:latin typeface="Calibri"/>
                <a:cs typeface="Calibri"/>
              </a:rPr>
              <a:t>No </a:t>
            </a:r>
            <a:r>
              <a:rPr sz="1800" b="1" spc="-10" dirty="0">
                <a:latin typeface="Calibri"/>
                <a:cs typeface="Calibri"/>
              </a:rPr>
              <a:t>Function </a:t>
            </a:r>
            <a:r>
              <a:rPr sz="1800" b="1" spc="-5" dirty="0">
                <a:latin typeface="Calibri"/>
                <a:cs typeface="Calibri"/>
              </a:rPr>
              <a:t>Virtual </a:t>
            </a:r>
            <a:r>
              <a:rPr sz="1800" b="1" spc="-10" dirty="0">
                <a:latin typeface="Calibri"/>
                <a:cs typeface="Calibri"/>
              </a:rPr>
              <a:t>Dispatches: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5" dirty="0">
                <a:latin typeface="Calibri"/>
                <a:cs typeface="Calibri"/>
              </a:rPr>
              <a:t>Volcano </a:t>
            </a:r>
            <a:r>
              <a:rPr sz="1800" dirty="0">
                <a:latin typeface="Calibri"/>
                <a:cs typeface="Calibri"/>
              </a:rPr>
              <a:t>model,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process </a:t>
            </a:r>
            <a:r>
              <a:rPr sz="1800" dirty="0">
                <a:latin typeface="Calibri"/>
                <a:cs typeface="Calibri"/>
              </a:rPr>
              <a:t>a tuple </a:t>
            </a:r>
            <a:r>
              <a:rPr sz="1800" spc="-5" dirty="0">
                <a:latin typeface="Calibri"/>
                <a:cs typeface="Calibri"/>
              </a:rPr>
              <a:t>would </a:t>
            </a:r>
            <a:r>
              <a:rPr sz="1800" spc="-10" dirty="0">
                <a:latin typeface="Calibri"/>
                <a:cs typeface="Calibri"/>
              </a:rPr>
              <a:t>require </a:t>
            </a:r>
            <a:r>
              <a:rPr sz="1800" spc="-5" dirty="0">
                <a:latin typeface="Calibri"/>
                <a:cs typeface="Calibri"/>
              </a:rPr>
              <a:t>calling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next()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least once. These function calls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implemented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compiler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virtual function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dispatches.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hand-written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call.</a:t>
            </a:r>
            <a:endParaRPr sz="18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756920" algn="l"/>
              </a:tabLst>
            </a:pPr>
            <a:r>
              <a:rPr sz="1800" b="1" spc="-15" dirty="0">
                <a:latin typeface="Calibri"/>
                <a:cs typeface="Calibri"/>
              </a:rPr>
              <a:t>Intermediate </a:t>
            </a:r>
            <a:r>
              <a:rPr sz="1800" b="1" spc="-10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memory </a:t>
            </a:r>
            <a:r>
              <a:rPr sz="1800" b="1" spc="-10" dirty="0">
                <a:latin typeface="Calibri"/>
                <a:cs typeface="Calibri"/>
              </a:rPr>
              <a:t>vs CPU </a:t>
            </a:r>
            <a:r>
              <a:rPr sz="1800" b="1" spc="-15" dirty="0">
                <a:latin typeface="Calibri"/>
                <a:cs typeface="Calibri"/>
              </a:rPr>
              <a:t>registers:</a:t>
            </a:r>
            <a:r>
              <a:rPr sz="1800" b="1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20" dirty="0">
                <a:latin typeface="Calibri"/>
                <a:cs typeface="Calibri"/>
              </a:rPr>
              <a:t>Volcano </a:t>
            </a:r>
            <a:r>
              <a:rPr sz="1800" spc="-5" dirty="0">
                <a:latin typeface="Calibri"/>
                <a:cs typeface="Calibri"/>
              </a:rPr>
              <a:t>model,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alibri"/>
                <a:cs typeface="Calibri"/>
              </a:rPr>
              <a:t>passes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tuple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30" dirty="0">
                <a:latin typeface="Calibri"/>
                <a:cs typeface="Calibri"/>
              </a:rPr>
              <a:t>operator,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requires putting </a:t>
            </a:r>
            <a:r>
              <a:rPr sz="1800" dirty="0">
                <a:latin typeface="Calibri"/>
                <a:cs typeface="Calibri"/>
              </a:rPr>
              <a:t>the tuple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(function call </a:t>
            </a:r>
            <a:r>
              <a:rPr sz="1800" spc="-10" dirty="0">
                <a:latin typeface="Calibri"/>
                <a:cs typeface="Calibri"/>
              </a:rPr>
              <a:t>stack).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5" dirty="0">
                <a:latin typeface="Calibri"/>
                <a:cs typeface="Calibri"/>
              </a:rPr>
              <a:t>hand-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 </a:t>
            </a:r>
            <a:r>
              <a:rPr sz="1800" spc="-10" dirty="0">
                <a:latin typeface="Calibri"/>
                <a:cs typeface="Calibri"/>
              </a:rPr>
              <a:t>version,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5" dirty="0">
                <a:latin typeface="Calibri"/>
                <a:cs typeface="Calibri"/>
              </a:rPr>
              <a:t>contrast,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compiler </a:t>
            </a:r>
            <a:r>
              <a:rPr sz="1800" spc="-5" dirty="0">
                <a:latin typeface="Calibri"/>
                <a:cs typeface="Calibri"/>
              </a:rPr>
              <a:t>(JVM </a:t>
            </a:r>
            <a:r>
              <a:rPr sz="1800" dirty="0">
                <a:latin typeface="Calibri"/>
                <a:cs typeface="Calibri"/>
              </a:rPr>
              <a:t>JIT </a:t>
            </a:r>
            <a:r>
              <a:rPr sz="1800" spc="-5" dirty="0">
                <a:latin typeface="Calibri"/>
                <a:cs typeface="Calibri"/>
              </a:rPr>
              <a:t>in this case) </a:t>
            </a:r>
            <a:r>
              <a:rPr sz="1800" dirty="0">
                <a:latin typeface="Calibri"/>
                <a:cs typeface="Calibri"/>
              </a:rPr>
              <a:t>actually </a:t>
            </a:r>
            <a:r>
              <a:rPr sz="1800" spc="-5" dirty="0">
                <a:latin typeface="Calibri"/>
                <a:cs typeface="Calibri"/>
              </a:rPr>
              <a:t>places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intermediate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 CPU </a:t>
            </a:r>
            <a:r>
              <a:rPr sz="1800" spc="-15" dirty="0">
                <a:latin typeface="Calibri"/>
                <a:cs typeface="Calibri"/>
              </a:rPr>
              <a:t>registers. </a:t>
            </a:r>
            <a:r>
              <a:rPr sz="1800" spc="-10" dirty="0">
                <a:latin typeface="Calibri"/>
                <a:cs typeface="Calibri"/>
              </a:rPr>
              <a:t>Again, </a:t>
            </a:r>
            <a:r>
              <a:rPr sz="1800" dirty="0">
                <a:latin typeface="Calibri"/>
                <a:cs typeface="Calibri"/>
              </a:rPr>
              <a:t>the 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cycles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CPU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orders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magnitude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larger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registers.</a:t>
            </a:r>
            <a:endParaRPr sz="18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Modern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CPU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Features: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Volcano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dirty="0">
                <a:latin typeface="Calibri"/>
                <a:cs typeface="Calibri"/>
              </a:rPr>
              <a:t> modern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graphs.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Modern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compilers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incredible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8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0423" y="1990344"/>
            <a:ext cx="4836160" cy="1348740"/>
            <a:chOff x="2630423" y="1990344"/>
            <a:chExt cx="4836160" cy="1348740"/>
          </a:xfrm>
        </p:grpSpPr>
        <p:sp>
          <p:nvSpPr>
            <p:cNvPr id="3" name="object 3"/>
            <p:cNvSpPr/>
            <p:nvPr/>
          </p:nvSpPr>
          <p:spPr>
            <a:xfrm>
              <a:off x="2633471" y="1993392"/>
              <a:ext cx="4829810" cy="1343025"/>
            </a:xfrm>
            <a:custGeom>
              <a:avLst/>
              <a:gdLst/>
              <a:ahLst/>
              <a:cxnLst/>
              <a:rect l="l" t="t" r="r" b="b"/>
              <a:pathLst>
                <a:path w="4829809" h="1343025">
                  <a:moveTo>
                    <a:pt x="4605782" y="0"/>
                  </a:moveTo>
                  <a:lnTo>
                    <a:pt x="223773" y="0"/>
                  </a:ln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0" y="1118870"/>
                  </a:lnTo>
                  <a:lnTo>
                    <a:pt x="4546" y="1163963"/>
                  </a:lnTo>
                  <a:lnTo>
                    <a:pt x="17587" y="1205966"/>
                  </a:lnTo>
                  <a:lnTo>
                    <a:pt x="38221" y="1243977"/>
                  </a:lnTo>
                  <a:lnTo>
                    <a:pt x="65547" y="1277096"/>
                  </a:lnTo>
                  <a:lnTo>
                    <a:pt x="98666" y="1304422"/>
                  </a:lnTo>
                  <a:lnTo>
                    <a:pt x="136677" y="1325056"/>
                  </a:lnTo>
                  <a:lnTo>
                    <a:pt x="178680" y="1338097"/>
                  </a:lnTo>
                  <a:lnTo>
                    <a:pt x="223773" y="1342644"/>
                  </a:lnTo>
                  <a:lnTo>
                    <a:pt x="4605782" y="1342644"/>
                  </a:lnTo>
                  <a:lnTo>
                    <a:pt x="4650875" y="1338097"/>
                  </a:lnTo>
                  <a:lnTo>
                    <a:pt x="4692878" y="1325056"/>
                  </a:lnTo>
                  <a:lnTo>
                    <a:pt x="4730889" y="1304422"/>
                  </a:lnTo>
                  <a:lnTo>
                    <a:pt x="4764008" y="1277096"/>
                  </a:lnTo>
                  <a:lnTo>
                    <a:pt x="4791334" y="1243977"/>
                  </a:lnTo>
                  <a:lnTo>
                    <a:pt x="4811968" y="1205966"/>
                  </a:lnTo>
                  <a:lnTo>
                    <a:pt x="4825009" y="1163963"/>
                  </a:lnTo>
                  <a:lnTo>
                    <a:pt x="4829556" y="1118870"/>
                  </a:lnTo>
                  <a:lnTo>
                    <a:pt x="4829556" y="223774"/>
                  </a:lnTo>
                  <a:lnTo>
                    <a:pt x="4825009" y="178680"/>
                  </a:lnTo>
                  <a:lnTo>
                    <a:pt x="4811968" y="136677"/>
                  </a:lnTo>
                  <a:lnTo>
                    <a:pt x="4791334" y="98666"/>
                  </a:lnTo>
                  <a:lnTo>
                    <a:pt x="4764008" y="65547"/>
                  </a:lnTo>
                  <a:lnTo>
                    <a:pt x="4730889" y="38221"/>
                  </a:lnTo>
                  <a:lnTo>
                    <a:pt x="4692878" y="17587"/>
                  </a:lnTo>
                  <a:lnTo>
                    <a:pt x="4650875" y="4546"/>
                  </a:lnTo>
                  <a:lnTo>
                    <a:pt x="460578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33471" y="1993392"/>
              <a:ext cx="4829810" cy="1343025"/>
            </a:xfrm>
            <a:custGeom>
              <a:avLst/>
              <a:gdLst/>
              <a:ahLst/>
              <a:cxnLst/>
              <a:rect l="l" t="t" r="r" b="b"/>
              <a:pathLst>
                <a:path w="4829809" h="134302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3" y="0"/>
                  </a:lnTo>
                  <a:lnTo>
                    <a:pt x="4605782" y="0"/>
                  </a:lnTo>
                  <a:lnTo>
                    <a:pt x="4650875" y="4546"/>
                  </a:lnTo>
                  <a:lnTo>
                    <a:pt x="4692878" y="17587"/>
                  </a:lnTo>
                  <a:lnTo>
                    <a:pt x="4730889" y="38221"/>
                  </a:lnTo>
                  <a:lnTo>
                    <a:pt x="4764008" y="65547"/>
                  </a:lnTo>
                  <a:lnTo>
                    <a:pt x="4791334" y="98666"/>
                  </a:lnTo>
                  <a:lnTo>
                    <a:pt x="4811968" y="136677"/>
                  </a:lnTo>
                  <a:lnTo>
                    <a:pt x="4825009" y="178680"/>
                  </a:lnTo>
                  <a:lnTo>
                    <a:pt x="4829556" y="223774"/>
                  </a:lnTo>
                  <a:lnTo>
                    <a:pt x="4829556" y="1118870"/>
                  </a:lnTo>
                  <a:lnTo>
                    <a:pt x="4825009" y="1163963"/>
                  </a:lnTo>
                  <a:lnTo>
                    <a:pt x="4811968" y="1205966"/>
                  </a:lnTo>
                  <a:lnTo>
                    <a:pt x="4791334" y="1243977"/>
                  </a:lnTo>
                  <a:lnTo>
                    <a:pt x="4764008" y="1277096"/>
                  </a:lnTo>
                  <a:lnTo>
                    <a:pt x="4730889" y="1304422"/>
                  </a:lnTo>
                  <a:lnTo>
                    <a:pt x="4692878" y="1325056"/>
                  </a:lnTo>
                  <a:lnTo>
                    <a:pt x="4650875" y="1338097"/>
                  </a:lnTo>
                  <a:lnTo>
                    <a:pt x="4605782" y="1342644"/>
                  </a:lnTo>
                  <a:lnTo>
                    <a:pt x="223773" y="1342644"/>
                  </a:lnTo>
                  <a:lnTo>
                    <a:pt x="178680" y="1338097"/>
                  </a:lnTo>
                  <a:lnTo>
                    <a:pt x="136677" y="1325056"/>
                  </a:lnTo>
                  <a:lnTo>
                    <a:pt x="98666" y="1304422"/>
                  </a:lnTo>
                  <a:lnTo>
                    <a:pt x="65547" y="1277096"/>
                  </a:lnTo>
                  <a:lnTo>
                    <a:pt x="38221" y="1243977"/>
                  </a:lnTo>
                  <a:lnTo>
                    <a:pt x="17587" y="1205966"/>
                  </a:lnTo>
                  <a:lnTo>
                    <a:pt x="4546" y="1163963"/>
                  </a:lnTo>
                  <a:lnTo>
                    <a:pt x="0" y="1118870"/>
                  </a:lnTo>
                  <a:lnTo>
                    <a:pt x="0" y="223774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3921" y="2272995"/>
            <a:ext cx="27114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Benchmark</a:t>
            </a:r>
            <a:endParaRPr sz="4500"/>
          </a:p>
        </p:txBody>
      </p:sp>
    </p:spTree>
    <p:extLst>
      <p:ext uri="{BB962C8B-B14F-4D97-AF65-F5344CB8AC3E}">
        <p14:creationId xmlns:p14="http://schemas.microsoft.com/office/powerpoint/2010/main" val="96221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4690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SQL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Architecture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682" y="4944871"/>
            <a:ext cx="2640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latin typeface="Calibri"/>
                <a:cs typeface="Calibri"/>
              </a:rPr>
              <a:t>Flexible Data </a:t>
            </a:r>
            <a:r>
              <a:rPr sz="1500" i="1" spc="-5" dirty="0">
                <a:latin typeface="Calibri"/>
                <a:cs typeface="Calibri"/>
              </a:rPr>
              <a:t>Access </a:t>
            </a:r>
            <a:r>
              <a:rPr sz="1500" i="1" spc="-25" dirty="0">
                <a:latin typeface="Calibri"/>
                <a:cs typeface="Calibri"/>
              </a:rPr>
              <a:t>Layer. </a:t>
            </a:r>
            <a:r>
              <a:rPr sz="1500" i="1" spc="-10" dirty="0">
                <a:latin typeface="Calibri"/>
                <a:cs typeface="Calibri"/>
              </a:rPr>
              <a:t>Data </a:t>
            </a:r>
            <a:r>
              <a:rPr sz="1500" i="1" dirty="0">
                <a:latin typeface="Calibri"/>
                <a:cs typeface="Calibri"/>
              </a:rPr>
              <a:t>is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acquired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from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various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input 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formats.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682" y="3862832"/>
            <a:ext cx="2252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latin typeface="Calibri"/>
                <a:cs typeface="Calibri"/>
              </a:rPr>
              <a:t>Read </a:t>
            </a:r>
            <a:r>
              <a:rPr sz="1500" i="1" spc="-5" dirty="0">
                <a:latin typeface="Calibri"/>
                <a:cs typeface="Calibri"/>
              </a:rPr>
              <a:t>and </a:t>
            </a:r>
            <a:r>
              <a:rPr sz="1500" i="1" spc="-10" dirty="0">
                <a:latin typeface="Calibri"/>
                <a:cs typeface="Calibri"/>
              </a:rPr>
              <a:t>Store </a:t>
            </a:r>
            <a:r>
              <a:rPr sz="1500" i="1" dirty="0">
                <a:latin typeface="Calibri"/>
                <a:cs typeface="Calibri"/>
              </a:rPr>
              <a:t>Structured </a:t>
            </a:r>
            <a:r>
              <a:rPr sz="1500" i="1" spc="-5" dirty="0">
                <a:latin typeface="Calibri"/>
                <a:cs typeface="Calibri"/>
              </a:rPr>
              <a:t>or </a:t>
            </a:r>
            <a:r>
              <a:rPr sz="1500" i="1" spc="-33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Semi-structured</a:t>
            </a:r>
            <a:r>
              <a:rPr sz="1500" i="1" spc="-2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682" y="2549778"/>
            <a:ext cx="2399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latin typeface="Calibri"/>
                <a:cs typeface="Calibri"/>
              </a:rPr>
              <a:t>Equivalent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to</a:t>
            </a:r>
            <a:r>
              <a:rPr sz="1500" i="1" dirty="0">
                <a:latin typeface="Calibri"/>
                <a:cs typeface="Calibri"/>
              </a:rPr>
              <a:t> a</a:t>
            </a:r>
            <a:r>
              <a:rPr sz="1500" i="1" spc="-5" dirty="0">
                <a:latin typeface="Calibri"/>
                <a:cs typeface="Calibri"/>
              </a:rPr>
              <a:t> relational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table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in </a:t>
            </a:r>
            <a:r>
              <a:rPr sz="1500" i="1" spc="-5" dirty="0">
                <a:latin typeface="Calibri"/>
                <a:cs typeface="Calibri"/>
              </a:rPr>
              <a:t>SQL</a:t>
            </a:r>
            <a:r>
              <a:rPr sz="1500" i="1" spc="-20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to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perform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SQL 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Operations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3416" y="1185798"/>
            <a:ext cx="2336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5" dirty="0">
                <a:latin typeface="Calibri"/>
                <a:cs typeface="Calibri"/>
              </a:rPr>
              <a:t>Processing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data</a:t>
            </a:r>
            <a:r>
              <a:rPr sz="1500" i="1" dirty="0">
                <a:latin typeface="Calibri"/>
                <a:cs typeface="Calibri"/>
              </a:rPr>
              <a:t> in</a:t>
            </a:r>
            <a:r>
              <a:rPr sz="1500" i="1" spc="-10" dirty="0">
                <a:latin typeface="Calibri"/>
                <a:cs typeface="Calibri"/>
              </a:rPr>
              <a:t> DataFrame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559" y="1074165"/>
            <a:ext cx="2336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5" dirty="0">
                <a:latin typeface="Calibri"/>
                <a:cs typeface="Calibri"/>
              </a:rPr>
              <a:t>Processing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data</a:t>
            </a:r>
            <a:r>
              <a:rPr sz="1500" i="1" dirty="0">
                <a:latin typeface="Calibri"/>
                <a:cs typeface="Calibri"/>
              </a:rPr>
              <a:t> in</a:t>
            </a:r>
            <a:r>
              <a:rPr sz="1500" i="1" spc="-10" dirty="0">
                <a:latin typeface="Calibri"/>
                <a:cs typeface="Calibri"/>
              </a:rPr>
              <a:t> DataFrame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1067" y="5521858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3877" y="1596897"/>
            <a:ext cx="8384540" cy="4625975"/>
            <a:chOff x="293877" y="1596897"/>
            <a:chExt cx="8384540" cy="4625975"/>
          </a:xfrm>
        </p:grpSpPr>
        <p:sp>
          <p:nvSpPr>
            <p:cNvPr id="11" name="object 11"/>
            <p:cNvSpPr/>
            <p:nvPr/>
          </p:nvSpPr>
          <p:spPr>
            <a:xfrm>
              <a:off x="300227" y="1603247"/>
              <a:ext cx="8371840" cy="4613275"/>
            </a:xfrm>
            <a:custGeom>
              <a:avLst/>
              <a:gdLst/>
              <a:ahLst/>
              <a:cxnLst/>
              <a:rect l="l" t="t" r="r" b="b"/>
              <a:pathLst>
                <a:path w="8371840" h="4613275">
                  <a:moveTo>
                    <a:pt x="0" y="4613148"/>
                  </a:moveTo>
                  <a:lnTo>
                    <a:pt x="8371332" y="4613148"/>
                  </a:lnTo>
                  <a:lnTo>
                    <a:pt x="8371332" y="0"/>
                  </a:lnTo>
                  <a:lnTo>
                    <a:pt x="0" y="0"/>
                  </a:lnTo>
                  <a:lnTo>
                    <a:pt x="0" y="461314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" y="2199131"/>
              <a:ext cx="8078724" cy="30815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7" y="4293108"/>
              <a:ext cx="8036052" cy="9875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30452" y="4468749"/>
              <a:ext cx="783590" cy="699135"/>
            </a:xfrm>
            <a:custGeom>
              <a:avLst/>
              <a:gdLst/>
              <a:ahLst/>
              <a:cxnLst/>
              <a:rect l="l" t="t" r="r" b="b"/>
              <a:pathLst>
                <a:path w="783589" h="699135">
                  <a:moveTo>
                    <a:pt x="783335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7" y="97917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601218"/>
                  </a:lnTo>
                  <a:lnTo>
                    <a:pt x="24507" y="635394"/>
                  </a:lnTo>
                  <a:lnTo>
                    <a:pt x="92125" y="664314"/>
                  </a:lnTo>
                  <a:lnTo>
                    <a:pt x="139334" y="676114"/>
                  </a:lnTo>
                  <a:lnTo>
                    <a:pt x="193999" y="685771"/>
                  </a:lnTo>
                  <a:lnTo>
                    <a:pt x="255014" y="693011"/>
                  </a:lnTo>
                  <a:lnTo>
                    <a:pt x="321273" y="697558"/>
                  </a:lnTo>
                  <a:lnTo>
                    <a:pt x="391667" y="699134"/>
                  </a:lnTo>
                  <a:lnTo>
                    <a:pt x="462062" y="697558"/>
                  </a:lnTo>
                  <a:lnTo>
                    <a:pt x="528321" y="693011"/>
                  </a:lnTo>
                  <a:lnTo>
                    <a:pt x="589336" y="685771"/>
                  </a:lnTo>
                  <a:lnTo>
                    <a:pt x="644001" y="676114"/>
                  </a:lnTo>
                  <a:lnTo>
                    <a:pt x="691210" y="664314"/>
                  </a:lnTo>
                  <a:lnTo>
                    <a:pt x="729854" y="650649"/>
                  </a:lnTo>
                  <a:lnTo>
                    <a:pt x="777024" y="618825"/>
                  </a:lnTo>
                  <a:lnTo>
                    <a:pt x="783335" y="601218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0452" y="4370831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89" h="196214">
                  <a:moveTo>
                    <a:pt x="391667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7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7" y="195834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5" y="97917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0452" y="4370831"/>
              <a:ext cx="783590" cy="797560"/>
            </a:xfrm>
            <a:custGeom>
              <a:avLst/>
              <a:gdLst/>
              <a:ahLst/>
              <a:cxnLst/>
              <a:rect l="l" t="t" r="r" b="b"/>
              <a:pathLst>
                <a:path w="783589" h="797560">
                  <a:moveTo>
                    <a:pt x="783335" y="97917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7" y="195834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7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7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5" y="97917"/>
                  </a:lnTo>
                  <a:close/>
                </a:path>
                <a:path w="783589" h="797560">
                  <a:moveTo>
                    <a:pt x="783335" y="97917"/>
                  </a:moveTo>
                  <a:lnTo>
                    <a:pt x="783335" y="699135"/>
                  </a:lnTo>
                  <a:lnTo>
                    <a:pt x="777024" y="716742"/>
                  </a:lnTo>
                  <a:lnTo>
                    <a:pt x="729854" y="748566"/>
                  </a:lnTo>
                  <a:lnTo>
                    <a:pt x="691210" y="762231"/>
                  </a:lnTo>
                  <a:lnTo>
                    <a:pt x="644001" y="774031"/>
                  </a:lnTo>
                  <a:lnTo>
                    <a:pt x="589336" y="783688"/>
                  </a:lnTo>
                  <a:lnTo>
                    <a:pt x="528321" y="790928"/>
                  </a:lnTo>
                  <a:lnTo>
                    <a:pt x="462062" y="795475"/>
                  </a:lnTo>
                  <a:lnTo>
                    <a:pt x="391667" y="797052"/>
                  </a:lnTo>
                  <a:lnTo>
                    <a:pt x="321273" y="795475"/>
                  </a:lnTo>
                  <a:lnTo>
                    <a:pt x="255014" y="790928"/>
                  </a:lnTo>
                  <a:lnTo>
                    <a:pt x="193999" y="783688"/>
                  </a:lnTo>
                  <a:lnTo>
                    <a:pt x="139334" y="774031"/>
                  </a:lnTo>
                  <a:lnTo>
                    <a:pt x="92125" y="762231"/>
                  </a:lnTo>
                  <a:lnTo>
                    <a:pt x="53481" y="748566"/>
                  </a:lnTo>
                  <a:lnTo>
                    <a:pt x="6311" y="716742"/>
                  </a:lnTo>
                  <a:lnTo>
                    <a:pt x="0" y="699135"/>
                  </a:lnTo>
                  <a:lnTo>
                    <a:pt x="0" y="9791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81658" y="4697095"/>
            <a:ext cx="281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35454" y="4356861"/>
            <a:ext cx="796290" cy="808355"/>
            <a:chOff x="2235454" y="4356861"/>
            <a:chExt cx="796290" cy="808355"/>
          </a:xfrm>
        </p:grpSpPr>
        <p:sp>
          <p:nvSpPr>
            <p:cNvPr id="19" name="object 19"/>
            <p:cNvSpPr/>
            <p:nvPr/>
          </p:nvSpPr>
          <p:spPr>
            <a:xfrm>
              <a:off x="2241804" y="4461128"/>
              <a:ext cx="783590" cy="697865"/>
            </a:xfrm>
            <a:custGeom>
              <a:avLst/>
              <a:gdLst/>
              <a:ahLst/>
              <a:cxnLst/>
              <a:rect l="l" t="t" r="r" b="b"/>
              <a:pathLst>
                <a:path w="783589" h="697864">
                  <a:moveTo>
                    <a:pt x="783335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8" y="97917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599694"/>
                  </a:lnTo>
                  <a:lnTo>
                    <a:pt x="24507" y="633870"/>
                  </a:lnTo>
                  <a:lnTo>
                    <a:pt x="92125" y="662790"/>
                  </a:lnTo>
                  <a:lnTo>
                    <a:pt x="139334" y="674590"/>
                  </a:lnTo>
                  <a:lnTo>
                    <a:pt x="193999" y="684247"/>
                  </a:lnTo>
                  <a:lnTo>
                    <a:pt x="255014" y="691487"/>
                  </a:lnTo>
                  <a:lnTo>
                    <a:pt x="321273" y="696034"/>
                  </a:lnTo>
                  <a:lnTo>
                    <a:pt x="391668" y="697611"/>
                  </a:lnTo>
                  <a:lnTo>
                    <a:pt x="462062" y="696034"/>
                  </a:lnTo>
                  <a:lnTo>
                    <a:pt x="528321" y="691487"/>
                  </a:lnTo>
                  <a:lnTo>
                    <a:pt x="589336" y="684247"/>
                  </a:lnTo>
                  <a:lnTo>
                    <a:pt x="644001" y="674590"/>
                  </a:lnTo>
                  <a:lnTo>
                    <a:pt x="691210" y="662790"/>
                  </a:lnTo>
                  <a:lnTo>
                    <a:pt x="729854" y="649125"/>
                  </a:lnTo>
                  <a:lnTo>
                    <a:pt x="777024" y="617301"/>
                  </a:lnTo>
                  <a:lnTo>
                    <a:pt x="783335" y="599694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1804" y="4363211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89" h="196214">
                  <a:moveTo>
                    <a:pt x="391668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7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8" y="195833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5" y="97917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1804" y="4363211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783335" y="97917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8" y="195833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7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8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5" y="97917"/>
                  </a:lnTo>
                  <a:close/>
                </a:path>
                <a:path w="783589" h="795654">
                  <a:moveTo>
                    <a:pt x="783335" y="97917"/>
                  </a:moveTo>
                  <a:lnTo>
                    <a:pt x="783335" y="697611"/>
                  </a:lnTo>
                  <a:lnTo>
                    <a:pt x="777024" y="715218"/>
                  </a:lnTo>
                  <a:lnTo>
                    <a:pt x="729854" y="747042"/>
                  </a:lnTo>
                  <a:lnTo>
                    <a:pt x="691210" y="760707"/>
                  </a:lnTo>
                  <a:lnTo>
                    <a:pt x="644001" y="772507"/>
                  </a:lnTo>
                  <a:lnTo>
                    <a:pt x="589336" y="782164"/>
                  </a:lnTo>
                  <a:lnTo>
                    <a:pt x="528321" y="789404"/>
                  </a:lnTo>
                  <a:lnTo>
                    <a:pt x="462062" y="793951"/>
                  </a:lnTo>
                  <a:lnTo>
                    <a:pt x="391668" y="795527"/>
                  </a:lnTo>
                  <a:lnTo>
                    <a:pt x="321273" y="793951"/>
                  </a:lnTo>
                  <a:lnTo>
                    <a:pt x="255014" y="789404"/>
                  </a:lnTo>
                  <a:lnTo>
                    <a:pt x="193999" y="782164"/>
                  </a:lnTo>
                  <a:lnTo>
                    <a:pt x="139334" y="772507"/>
                  </a:lnTo>
                  <a:lnTo>
                    <a:pt x="92125" y="760707"/>
                  </a:lnTo>
                  <a:lnTo>
                    <a:pt x="53481" y="747042"/>
                  </a:lnTo>
                  <a:lnTo>
                    <a:pt x="6311" y="715218"/>
                  </a:lnTo>
                  <a:lnTo>
                    <a:pt x="0" y="697611"/>
                  </a:lnTo>
                  <a:lnTo>
                    <a:pt x="0" y="9791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48814" y="4688204"/>
            <a:ext cx="370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51377" y="4358385"/>
            <a:ext cx="796290" cy="808355"/>
            <a:chOff x="3151377" y="4358385"/>
            <a:chExt cx="796290" cy="808355"/>
          </a:xfrm>
        </p:grpSpPr>
        <p:sp>
          <p:nvSpPr>
            <p:cNvPr id="24" name="object 24"/>
            <p:cNvSpPr/>
            <p:nvPr/>
          </p:nvSpPr>
          <p:spPr>
            <a:xfrm>
              <a:off x="3157727" y="4462652"/>
              <a:ext cx="783590" cy="697865"/>
            </a:xfrm>
            <a:custGeom>
              <a:avLst/>
              <a:gdLst/>
              <a:ahLst/>
              <a:cxnLst/>
              <a:rect l="l" t="t" r="r" b="b"/>
              <a:pathLst>
                <a:path w="783589" h="697864">
                  <a:moveTo>
                    <a:pt x="783336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8" y="97917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599694"/>
                  </a:lnTo>
                  <a:lnTo>
                    <a:pt x="24507" y="633870"/>
                  </a:lnTo>
                  <a:lnTo>
                    <a:pt x="92125" y="662790"/>
                  </a:lnTo>
                  <a:lnTo>
                    <a:pt x="139334" y="674590"/>
                  </a:lnTo>
                  <a:lnTo>
                    <a:pt x="193999" y="684247"/>
                  </a:lnTo>
                  <a:lnTo>
                    <a:pt x="255014" y="691487"/>
                  </a:lnTo>
                  <a:lnTo>
                    <a:pt x="321273" y="696034"/>
                  </a:lnTo>
                  <a:lnTo>
                    <a:pt x="391668" y="697611"/>
                  </a:lnTo>
                  <a:lnTo>
                    <a:pt x="462062" y="696034"/>
                  </a:lnTo>
                  <a:lnTo>
                    <a:pt x="528321" y="691487"/>
                  </a:lnTo>
                  <a:lnTo>
                    <a:pt x="589336" y="684247"/>
                  </a:lnTo>
                  <a:lnTo>
                    <a:pt x="644001" y="674590"/>
                  </a:lnTo>
                  <a:lnTo>
                    <a:pt x="691210" y="662790"/>
                  </a:lnTo>
                  <a:lnTo>
                    <a:pt x="729854" y="649125"/>
                  </a:lnTo>
                  <a:lnTo>
                    <a:pt x="777024" y="617301"/>
                  </a:lnTo>
                  <a:lnTo>
                    <a:pt x="783336" y="599694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57727" y="4364735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89" h="196214">
                  <a:moveTo>
                    <a:pt x="391668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6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8" y="195833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6" y="97916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7727" y="4364735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783336" y="97916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8" y="195833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6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8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6" y="97916"/>
                  </a:lnTo>
                  <a:close/>
                </a:path>
                <a:path w="783589" h="795654">
                  <a:moveTo>
                    <a:pt x="783336" y="97916"/>
                  </a:moveTo>
                  <a:lnTo>
                    <a:pt x="783336" y="697611"/>
                  </a:lnTo>
                  <a:lnTo>
                    <a:pt x="777024" y="715218"/>
                  </a:lnTo>
                  <a:lnTo>
                    <a:pt x="729854" y="747042"/>
                  </a:lnTo>
                  <a:lnTo>
                    <a:pt x="691210" y="760707"/>
                  </a:lnTo>
                  <a:lnTo>
                    <a:pt x="644001" y="772507"/>
                  </a:lnTo>
                  <a:lnTo>
                    <a:pt x="589336" y="782164"/>
                  </a:lnTo>
                  <a:lnTo>
                    <a:pt x="528321" y="789404"/>
                  </a:lnTo>
                  <a:lnTo>
                    <a:pt x="462062" y="793951"/>
                  </a:lnTo>
                  <a:lnTo>
                    <a:pt x="391668" y="795527"/>
                  </a:lnTo>
                  <a:lnTo>
                    <a:pt x="321273" y="793951"/>
                  </a:lnTo>
                  <a:lnTo>
                    <a:pt x="255014" y="789404"/>
                  </a:lnTo>
                  <a:lnTo>
                    <a:pt x="193999" y="782164"/>
                  </a:lnTo>
                  <a:lnTo>
                    <a:pt x="139334" y="772507"/>
                  </a:lnTo>
                  <a:lnTo>
                    <a:pt x="92125" y="760707"/>
                  </a:lnTo>
                  <a:lnTo>
                    <a:pt x="53481" y="747042"/>
                  </a:lnTo>
                  <a:lnTo>
                    <a:pt x="6311" y="715218"/>
                  </a:lnTo>
                  <a:lnTo>
                    <a:pt x="0" y="697611"/>
                  </a:lnTo>
                  <a:lnTo>
                    <a:pt x="0" y="97916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71469" y="4689170"/>
            <a:ext cx="355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JD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BC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06926" y="4356861"/>
            <a:ext cx="797560" cy="808355"/>
            <a:chOff x="4106926" y="4356861"/>
            <a:chExt cx="797560" cy="808355"/>
          </a:xfrm>
        </p:grpSpPr>
        <p:sp>
          <p:nvSpPr>
            <p:cNvPr id="29" name="object 29"/>
            <p:cNvSpPr/>
            <p:nvPr/>
          </p:nvSpPr>
          <p:spPr>
            <a:xfrm>
              <a:off x="4113276" y="4461255"/>
              <a:ext cx="784860" cy="697865"/>
            </a:xfrm>
            <a:custGeom>
              <a:avLst/>
              <a:gdLst/>
              <a:ahLst/>
              <a:cxnLst/>
              <a:rect l="l" t="t" r="r" b="b"/>
              <a:pathLst>
                <a:path w="784860" h="697864">
                  <a:moveTo>
                    <a:pt x="784860" y="0"/>
                  </a:moveTo>
                  <a:lnTo>
                    <a:pt x="760315" y="34259"/>
                  </a:lnTo>
                  <a:lnTo>
                    <a:pt x="692583" y="63254"/>
                  </a:lnTo>
                  <a:lnTo>
                    <a:pt x="645290" y="75085"/>
                  </a:lnTo>
                  <a:lnTo>
                    <a:pt x="590521" y="84770"/>
                  </a:lnTo>
                  <a:lnTo>
                    <a:pt x="529384" y="92030"/>
                  </a:lnTo>
                  <a:lnTo>
                    <a:pt x="462984" y="96589"/>
                  </a:lnTo>
                  <a:lnTo>
                    <a:pt x="392429" y="98171"/>
                  </a:lnTo>
                  <a:lnTo>
                    <a:pt x="321875" y="96589"/>
                  </a:lnTo>
                  <a:lnTo>
                    <a:pt x="255475" y="92030"/>
                  </a:lnTo>
                  <a:lnTo>
                    <a:pt x="194338" y="84770"/>
                  </a:lnTo>
                  <a:lnTo>
                    <a:pt x="139569" y="75085"/>
                  </a:lnTo>
                  <a:lnTo>
                    <a:pt x="92276" y="63254"/>
                  </a:lnTo>
                  <a:lnTo>
                    <a:pt x="53565" y="49553"/>
                  </a:lnTo>
                  <a:lnTo>
                    <a:pt x="6320" y="17649"/>
                  </a:lnTo>
                  <a:lnTo>
                    <a:pt x="0" y="0"/>
                  </a:lnTo>
                  <a:lnTo>
                    <a:pt x="0" y="599313"/>
                  </a:lnTo>
                  <a:lnTo>
                    <a:pt x="24544" y="633572"/>
                  </a:lnTo>
                  <a:lnTo>
                    <a:pt x="92276" y="662567"/>
                  </a:lnTo>
                  <a:lnTo>
                    <a:pt x="139569" y="674398"/>
                  </a:lnTo>
                  <a:lnTo>
                    <a:pt x="194338" y="684083"/>
                  </a:lnTo>
                  <a:lnTo>
                    <a:pt x="255475" y="691343"/>
                  </a:lnTo>
                  <a:lnTo>
                    <a:pt x="321875" y="695902"/>
                  </a:lnTo>
                  <a:lnTo>
                    <a:pt x="392429" y="697484"/>
                  </a:lnTo>
                  <a:lnTo>
                    <a:pt x="462984" y="695902"/>
                  </a:lnTo>
                  <a:lnTo>
                    <a:pt x="529384" y="691343"/>
                  </a:lnTo>
                  <a:lnTo>
                    <a:pt x="590521" y="684083"/>
                  </a:lnTo>
                  <a:lnTo>
                    <a:pt x="645290" y="674398"/>
                  </a:lnTo>
                  <a:lnTo>
                    <a:pt x="692583" y="662567"/>
                  </a:lnTo>
                  <a:lnTo>
                    <a:pt x="731294" y="648866"/>
                  </a:lnTo>
                  <a:lnTo>
                    <a:pt x="778539" y="616962"/>
                  </a:lnTo>
                  <a:lnTo>
                    <a:pt x="784860" y="599313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3276" y="4363211"/>
              <a:ext cx="784860" cy="196215"/>
            </a:xfrm>
            <a:custGeom>
              <a:avLst/>
              <a:gdLst/>
              <a:ahLst/>
              <a:cxnLst/>
              <a:rect l="l" t="t" r="r" b="b"/>
              <a:pathLst>
                <a:path w="784860" h="196214">
                  <a:moveTo>
                    <a:pt x="392429" y="0"/>
                  </a:moveTo>
                  <a:lnTo>
                    <a:pt x="321875" y="1581"/>
                  </a:lnTo>
                  <a:lnTo>
                    <a:pt x="255475" y="6139"/>
                  </a:lnTo>
                  <a:lnTo>
                    <a:pt x="194338" y="13396"/>
                  </a:lnTo>
                  <a:lnTo>
                    <a:pt x="139569" y="23073"/>
                  </a:lnTo>
                  <a:lnTo>
                    <a:pt x="92276" y="34894"/>
                  </a:lnTo>
                  <a:lnTo>
                    <a:pt x="53565" y="48579"/>
                  </a:lnTo>
                  <a:lnTo>
                    <a:pt x="6320" y="80432"/>
                  </a:lnTo>
                  <a:lnTo>
                    <a:pt x="0" y="98043"/>
                  </a:lnTo>
                  <a:lnTo>
                    <a:pt x="6320" y="115693"/>
                  </a:lnTo>
                  <a:lnTo>
                    <a:pt x="53565" y="147597"/>
                  </a:lnTo>
                  <a:lnTo>
                    <a:pt x="92276" y="161298"/>
                  </a:lnTo>
                  <a:lnTo>
                    <a:pt x="139569" y="173129"/>
                  </a:lnTo>
                  <a:lnTo>
                    <a:pt x="194338" y="182814"/>
                  </a:lnTo>
                  <a:lnTo>
                    <a:pt x="255475" y="190074"/>
                  </a:lnTo>
                  <a:lnTo>
                    <a:pt x="321875" y="194633"/>
                  </a:lnTo>
                  <a:lnTo>
                    <a:pt x="392429" y="196214"/>
                  </a:lnTo>
                  <a:lnTo>
                    <a:pt x="462984" y="194633"/>
                  </a:lnTo>
                  <a:lnTo>
                    <a:pt x="529384" y="190074"/>
                  </a:lnTo>
                  <a:lnTo>
                    <a:pt x="590521" y="182814"/>
                  </a:lnTo>
                  <a:lnTo>
                    <a:pt x="645290" y="173129"/>
                  </a:lnTo>
                  <a:lnTo>
                    <a:pt x="692583" y="161298"/>
                  </a:lnTo>
                  <a:lnTo>
                    <a:pt x="731294" y="147597"/>
                  </a:lnTo>
                  <a:lnTo>
                    <a:pt x="778539" y="115693"/>
                  </a:lnTo>
                  <a:lnTo>
                    <a:pt x="784860" y="98043"/>
                  </a:lnTo>
                  <a:lnTo>
                    <a:pt x="778539" y="80432"/>
                  </a:lnTo>
                  <a:lnTo>
                    <a:pt x="731294" y="48579"/>
                  </a:lnTo>
                  <a:lnTo>
                    <a:pt x="692583" y="34894"/>
                  </a:lnTo>
                  <a:lnTo>
                    <a:pt x="645290" y="23073"/>
                  </a:lnTo>
                  <a:lnTo>
                    <a:pt x="590521" y="13396"/>
                  </a:lnTo>
                  <a:lnTo>
                    <a:pt x="529384" y="6139"/>
                  </a:lnTo>
                  <a:lnTo>
                    <a:pt x="462984" y="1581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13276" y="4363211"/>
              <a:ext cx="784860" cy="795655"/>
            </a:xfrm>
            <a:custGeom>
              <a:avLst/>
              <a:gdLst/>
              <a:ahLst/>
              <a:cxnLst/>
              <a:rect l="l" t="t" r="r" b="b"/>
              <a:pathLst>
                <a:path w="784860" h="795654">
                  <a:moveTo>
                    <a:pt x="784860" y="98043"/>
                  </a:moveTo>
                  <a:lnTo>
                    <a:pt x="760315" y="132303"/>
                  </a:lnTo>
                  <a:lnTo>
                    <a:pt x="692583" y="161298"/>
                  </a:lnTo>
                  <a:lnTo>
                    <a:pt x="645290" y="173129"/>
                  </a:lnTo>
                  <a:lnTo>
                    <a:pt x="590521" y="182814"/>
                  </a:lnTo>
                  <a:lnTo>
                    <a:pt x="529384" y="190074"/>
                  </a:lnTo>
                  <a:lnTo>
                    <a:pt x="462984" y="194633"/>
                  </a:lnTo>
                  <a:lnTo>
                    <a:pt x="392429" y="196214"/>
                  </a:lnTo>
                  <a:lnTo>
                    <a:pt x="321875" y="194633"/>
                  </a:lnTo>
                  <a:lnTo>
                    <a:pt x="255475" y="190074"/>
                  </a:lnTo>
                  <a:lnTo>
                    <a:pt x="194338" y="182814"/>
                  </a:lnTo>
                  <a:lnTo>
                    <a:pt x="139569" y="173129"/>
                  </a:lnTo>
                  <a:lnTo>
                    <a:pt x="92276" y="161298"/>
                  </a:lnTo>
                  <a:lnTo>
                    <a:pt x="53565" y="147597"/>
                  </a:lnTo>
                  <a:lnTo>
                    <a:pt x="6320" y="115693"/>
                  </a:lnTo>
                  <a:lnTo>
                    <a:pt x="0" y="98043"/>
                  </a:lnTo>
                  <a:lnTo>
                    <a:pt x="6320" y="80432"/>
                  </a:lnTo>
                  <a:lnTo>
                    <a:pt x="53565" y="48579"/>
                  </a:lnTo>
                  <a:lnTo>
                    <a:pt x="92276" y="34894"/>
                  </a:lnTo>
                  <a:lnTo>
                    <a:pt x="139569" y="23073"/>
                  </a:lnTo>
                  <a:lnTo>
                    <a:pt x="194338" y="13396"/>
                  </a:lnTo>
                  <a:lnTo>
                    <a:pt x="255475" y="6139"/>
                  </a:lnTo>
                  <a:lnTo>
                    <a:pt x="321875" y="1581"/>
                  </a:lnTo>
                  <a:lnTo>
                    <a:pt x="392429" y="0"/>
                  </a:lnTo>
                  <a:lnTo>
                    <a:pt x="462984" y="1581"/>
                  </a:lnTo>
                  <a:lnTo>
                    <a:pt x="529384" y="6139"/>
                  </a:lnTo>
                  <a:lnTo>
                    <a:pt x="590521" y="13396"/>
                  </a:lnTo>
                  <a:lnTo>
                    <a:pt x="645290" y="23073"/>
                  </a:lnTo>
                  <a:lnTo>
                    <a:pt x="692583" y="34894"/>
                  </a:lnTo>
                  <a:lnTo>
                    <a:pt x="731294" y="48579"/>
                  </a:lnTo>
                  <a:lnTo>
                    <a:pt x="778539" y="80432"/>
                  </a:lnTo>
                  <a:lnTo>
                    <a:pt x="784860" y="98043"/>
                  </a:lnTo>
                  <a:close/>
                </a:path>
                <a:path w="784860" h="795654">
                  <a:moveTo>
                    <a:pt x="784860" y="98043"/>
                  </a:moveTo>
                  <a:lnTo>
                    <a:pt x="784860" y="697357"/>
                  </a:lnTo>
                  <a:lnTo>
                    <a:pt x="778539" y="715006"/>
                  </a:lnTo>
                  <a:lnTo>
                    <a:pt x="731294" y="746910"/>
                  </a:lnTo>
                  <a:lnTo>
                    <a:pt x="692583" y="760611"/>
                  </a:lnTo>
                  <a:lnTo>
                    <a:pt x="645290" y="772442"/>
                  </a:lnTo>
                  <a:lnTo>
                    <a:pt x="590521" y="782127"/>
                  </a:lnTo>
                  <a:lnTo>
                    <a:pt x="529384" y="789387"/>
                  </a:lnTo>
                  <a:lnTo>
                    <a:pt x="462984" y="793946"/>
                  </a:lnTo>
                  <a:lnTo>
                    <a:pt x="392429" y="795527"/>
                  </a:lnTo>
                  <a:lnTo>
                    <a:pt x="321875" y="793946"/>
                  </a:lnTo>
                  <a:lnTo>
                    <a:pt x="255475" y="789387"/>
                  </a:lnTo>
                  <a:lnTo>
                    <a:pt x="194338" y="782127"/>
                  </a:lnTo>
                  <a:lnTo>
                    <a:pt x="139569" y="772442"/>
                  </a:lnTo>
                  <a:lnTo>
                    <a:pt x="92276" y="760611"/>
                  </a:lnTo>
                  <a:lnTo>
                    <a:pt x="53565" y="746910"/>
                  </a:lnTo>
                  <a:lnTo>
                    <a:pt x="6320" y="715006"/>
                  </a:lnTo>
                  <a:lnTo>
                    <a:pt x="0" y="697357"/>
                  </a:lnTo>
                  <a:lnTo>
                    <a:pt x="0" y="98043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99635" y="4697348"/>
            <a:ext cx="611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PARQUET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03621" y="4356861"/>
            <a:ext cx="796290" cy="808355"/>
            <a:chOff x="5103621" y="4356861"/>
            <a:chExt cx="796290" cy="808355"/>
          </a:xfrm>
        </p:grpSpPr>
        <p:sp>
          <p:nvSpPr>
            <p:cNvPr id="34" name="object 34"/>
            <p:cNvSpPr/>
            <p:nvPr/>
          </p:nvSpPr>
          <p:spPr>
            <a:xfrm>
              <a:off x="5109971" y="4461128"/>
              <a:ext cx="783590" cy="697865"/>
            </a:xfrm>
            <a:custGeom>
              <a:avLst/>
              <a:gdLst/>
              <a:ahLst/>
              <a:cxnLst/>
              <a:rect l="l" t="t" r="r" b="b"/>
              <a:pathLst>
                <a:path w="783589" h="697864">
                  <a:moveTo>
                    <a:pt x="783336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7" y="97917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599694"/>
                  </a:lnTo>
                  <a:lnTo>
                    <a:pt x="24507" y="633870"/>
                  </a:lnTo>
                  <a:lnTo>
                    <a:pt x="92125" y="662790"/>
                  </a:lnTo>
                  <a:lnTo>
                    <a:pt x="139334" y="674590"/>
                  </a:lnTo>
                  <a:lnTo>
                    <a:pt x="193999" y="684247"/>
                  </a:lnTo>
                  <a:lnTo>
                    <a:pt x="255014" y="691487"/>
                  </a:lnTo>
                  <a:lnTo>
                    <a:pt x="321273" y="696034"/>
                  </a:lnTo>
                  <a:lnTo>
                    <a:pt x="391667" y="697611"/>
                  </a:lnTo>
                  <a:lnTo>
                    <a:pt x="462062" y="696034"/>
                  </a:lnTo>
                  <a:lnTo>
                    <a:pt x="528321" y="691487"/>
                  </a:lnTo>
                  <a:lnTo>
                    <a:pt x="589336" y="684247"/>
                  </a:lnTo>
                  <a:lnTo>
                    <a:pt x="644001" y="674590"/>
                  </a:lnTo>
                  <a:lnTo>
                    <a:pt x="691210" y="662790"/>
                  </a:lnTo>
                  <a:lnTo>
                    <a:pt x="729854" y="649125"/>
                  </a:lnTo>
                  <a:lnTo>
                    <a:pt x="777024" y="617301"/>
                  </a:lnTo>
                  <a:lnTo>
                    <a:pt x="783336" y="599694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09971" y="4363211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89" h="196214">
                  <a:moveTo>
                    <a:pt x="391667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7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7" y="195833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6" y="97917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09971" y="4363211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783336" y="97917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7" y="195833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7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7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6" y="97917"/>
                  </a:lnTo>
                  <a:close/>
                </a:path>
                <a:path w="783589" h="795654">
                  <a:moveTo>
                    <a:pt x="783336" y="97917"/>
                  </a:moveTo>
                  <a:lnTo>
                    <a:pt x="783336" y="697611"/>
                  </a:lnTo>
                  <a:lnTo>
                    <a:pt x="777024" y="715218"/>
                  </a:lnTo>
                  <a:lnTo>
                    <a:pt x="729854" y="747042"/>
                  </a:lnTo>
                  <a:lnTo>
                    <a:pt x="691210" y="760707"/>
                  </a:lnTo>
                  <a:lnTo>
                    <a:pt x="644001" y="772507"/>
                  </a:lnTo>
                  <a:lnTo>
                    <a:pt x="589336" y="782164"/>
                  </a:lnTo>
                  <a:lnTo>
                    <a:pt x="528321" y="789404"/>
                  </a:lnTo>
                  <a:lnTo>
                    <a:pt x="462062" y="793951"/>
                  </a:lnTo>
                  <a:lnTo>
                    <a:pt x="391667" y="795527"/>
                  </a:lnTo>
                  <a:lnTo>
                    <a:pt x="321273" y="793951"/>
                  </a:lnTo>
                  <a:lnTo>
                    <a:pt x="255014" y="789404"/>
                  </a:lnTo>
                  <a:lnTo>
                    <a:pt x="193999" y="782164"/>
                  </a:lnTo>
                  <a:lnTo>
                    <a:pt x="139334" y="772507"/>
                  </a:lnTo>
                  <a:lnTo>
                    <a:pt x="92125" y="760707"/>
                  </a:lnTo>
                  <a:lnTo>
                    <a:pt x="53481" y="747042"/>
                  </a:lnTo>
                  <a:lnTo>
                    <a:pt x="6311" y="715218"/>
                  </a:lnTo>
                  <a:lnTo>
                    <a:pt x="0" y="697611"/>
                  </a:lnTo>
                  <a:lnTo>
                    <a:pt x="0" y="9791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42382" y="4688204"/>
            <a:ext cx="3206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00317" y="4356861"/>
            <a:ext cx="796290" cy="808355"/>
            <a:chOff x="6100317" y="4356861"/>
            <a:chExt cx="796290" cy="808355"/>
          </a:xfrm>
        </p:grpSpPr>
        <p:sp>
          <p:nvSpPr>
            <p:cNvPr id="39" name="object 39"/>
            <p:cNvSpPr/>
            <p:nvPr/>
          </p:nvSpPr>
          <p:spPr>
            <a:xfrm>
              <a:off x="6106667" y="4461128"/>
              <a:ext cx="783590" cy="697865"/>
            </a:xfrm>
            <a:custGeom>
              <a:avLst/>
              <a:gdLst/>
              <a:ahLst/>
              <a:cxnLst/>
              <a:rect l="l" t="t" r="r" b="b"/>
              <a:pathLst>
                <a:path w="783590" h="697864">
                  <a:moveTo>
                    <a:pt x="783336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8" y="97917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599694"/>
                  </a:lnTo>
                  <a:lnTo>
                    <a:pt x="24507" y="633870"/>
                  </a:lnTo>
                  <a:lnTo>
                    <a:pt x="92125" y="662790"/>
                  </a:lnTo>
                  <a:lnTo>
                    <a:pt x="139334" y="674590"/>
                  </a:lnTo>
                  <a:lnTo>
                    <a:pt x="193999" y="684247"/>
                  </a:lnTo>
                  <a:lnTo>
                    <a:pt x="255014" y="691487"/>
                  </a:lnTo>
                  <a:lnTo>
                    <a:pt x="321273" y="696034"/>
                  </a:lnTo>
                  <a:lnTo>
                    <a:pt x="391668" y="697611"/>
                  </a:lnTo>
                  <a:lnTo>
                    <a:pt x="462062" y="696034"/>
                  </a:lnTo>
                  <a:lnTo>
                    <a:pt x="528321" y="691487"/>
                  </a:lnTo>
                  <a:lnTo>
                    <a:pt x="589336" y="684247"/>
                  </a:lnTo>
                  <a:lnTo>
                    <a:pt x="644001" y="674590"/>
                  </a:lnTo>
                  <a:lnTo>
                    <a:pt x="691210" y="662790"/>
                  </a:lnTo>
                  <a:lnTo>
                    <a:pt x="729854" y="649125"/>
                  </a:lnTo>
                  <a:lnTo>
                    <a:pt x="777024" y="617301"/>
                  </a:lnTo>
                  <a:lnTo>
                    <a:pt x="783336" y="599694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06667" y="4363211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391668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7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8" y="195833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6" y="97917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06667" y="4363211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90" h="795654">
                  <a:moveTo>
                    <a:pt x="783336" y="97917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8" y="195833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7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8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6" y="97917"/>
                  </a:lnTo>
                  <a:close/>
                </a:path>
                <a:path w="783590" h="795654">
                  <a:moveTo>
                    <a:pt x="783336" y="97917"/>
                  </a:moveTo>
                  <a:lnTo>
                    <a:pt x="783336" y="697611"/>
                  </a:lnTo>
                  <a:lnTo>
                    <a:pt x="777024" y="715218"/>
                  </a:lnTo>
                  <a:lnTo>
                    <a:pt x="729854" y="747042"/>
                  </a:lnTo>
                  <a:lnTo>
                    <a:pt x="691210" y="760707"/>
                  </a:lnTo>
                  <a:lnTo>
                    <a:pt x="644001" y="772507"/>
                  </a:lnTo>
                  <a:lnTo>
                    <a:pt x="589336" y="782164"/>
                  </a:lnTo>
                  <a:lnTo>
                    <a:pt x="528321" y="789404"/>
                  </a:lnTo>
                  <a:lnTo>
                    <a:pt x="462062" y="793951"/>
                  </a:lnTo>
                  <a:lnTo>
                    <a:pt x="391668" y="795527"/>
                  </a:lnTo>
                  <a:lnTo>
                    <a:pt x="321273" y="793951"/>
                  </a:lnTo>
                  <a:lnTo>
                    <a:pt x="255014" y="789404"/>
                  </a:lnTo>
                  <a:lnTo>
                    <a:pt x="193999" y="782164"/>
                  </a:lnTo>
                  <a:lnTo>
                    <a:pt x="139334" y="772507"/>
                  </a:lnTo>
                  <a:lnTo>
                    <a:pt x="92125" y="760707"/>
                  </a:lnTo>
                  <a:lnTo>
                    <a:pt x="53481" y="747042"/>
                  </a:lnTo>
                  <a:lnTo>
                    <a:pt x="6311" y="715218"/>
                  </a:lnTo>
                  <a:lnTo>
                    <a:pt x="0" y="697611"/>
                  </a:lnTo>
                  <a:lnTo>
                    <a:pt x="0" y="9791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297548" y="4688204"/>
            <a:ext cx="402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47873" y="5239258"/>
            <a:ext cx="796290" cy="808355"/>
            <a:chOff x="2547873" y="5239258"/>
            <a:chExt cx="796290" cy="808355"/>
          </a:xfrm>
        </p:grpSpPr>
        <p:sp>
          <p:nvSpPr>
            <p:cNvPr id="44" name="object 44"/>
            <p:cNvSpPr/>
            <p:nvPr/>
          </p:nvSpPr>
          <p:spPr>
            <a:xfrm>
              <a:off x="2554223" y="5343525"/>
              <a:ext cx="783590" cy="697865"/>
            </a:xfrm>
            <a:custGeom>
              <a:avLst/>
              <a:gdLst/>
              <a:ahLst/>
              <a:cxnLst/>
              <a:rect l="l" t="t" r="r" b="b"/>
              <a:pathLst>
                <a:path w="783589" h="697864">
                  <a:moveTo>
                    <a:pt x="783336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8" y="97916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599694"/>
                  </a:lnTo>
                  <a:lnTo>
                    <a:pt x="24507" y="633859"/>
                  </a:lnTo>
                  <a:lnTo>
                    <a:pt x="92125" y="662780"/>
                  </a:lnTo>
                  <a:lnTo>
                    <a:pt x="139334" y="674581"/>
                  </a:lnTo>
                  <a:lnTo>
                    <a:pt x="193999" y="684242"/>
                  </a:lnTo>
                  <a:lnTo>
                    <a:pt x="255014" y="691484"/>
                  </a:lnTo>
                  <a:lnTo>
                    <a:pt x="321273" y="696033"/>
                  </a:lnTo>
                  <a:lnTo>
                    <a:pt x="391668" y="697611"/>
                  </a:lnTo>
                  <a:lnTo>
                    <a:pt x="462062" y="696033"/>
                  </a:lnTo>
                  <a:lnTo>
                    <a:pt x="528321" y="691484"/>
                  </a:lnTo>
                  <a:lnTo>
                    <a:pt x="589336" y="684242"/>
                  </a:lnTo>
                  <a:lnTo>
                    <a:pt x="644001" y="674581"/>
                  </a:lnTo>
                  <a:lnTo>
                    <a:pt x="691210" y="662780"/>
                  </a:lnTo>
                  <a:lnTo>
                    <a:pt x="729854" y="649113"/>
                  </a:lnTo>
                  <a:lnTo>
                    <a:pt x="777024" y="617294"/>
                  </a:lnTo>
                  <a:lnTo>
                    <a:pt x="783336" y="599694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54223" y="5245608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89" h="196214">
                  <a:moveTo>
                    <a:pt x="391668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6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8" y="195833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6" y="97916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54223" y="5245608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783336" y="97916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8" y="195833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6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8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6" y="97916"/>
                  </a:lnTo>
                  <a:close/>
                </a:path>
                <a:path w="783589" h="795654">
                  <a:moveTo>
                    <a:pt x="783336" y="97916"/>
                  </a:moveTo>
                  <a:lnTo>
                    <a:pt x="783336" y="697610"/>
                  </a:lnTo>
                  <a:lnTo>
                    <a:pt x="777024" y="715211"/>
                  </a:lnTo>
                  <a:lnTo>
                    <a:pt x="729854" y="747030"/>
                  </a:lnTo>
                  <a:lnTo>
                    <a:pt x="691210" y="760697"/>
                  </a:lnTo>
                  <a:lnTo>
                    <a:pt x="644001" y="772498"/>
                  </a:lnTo>
                  <a:lnTo>
                    <a:pt x="589336" y="782159"/>
                  </a:lnTo>
                  <a:lnTo>
                    <a:pt x="528321" y="789401"/>
                  </a:lnTo>
                  <a:lnTo>
                    <a:pt x="462062" y="793950"/>
                  </a:lnTo>
                  <a:lnTo>
                    <a:pt x="391668" y="795527"/>
                  </a:lnTo>
                  <a:lnTo>
                    <a:pt x="321273" y="793950"/>
                  </a:lnTo>
                  <a:lnTo>
                    <a:pt x="255014" y="789401"/>
                  </a:lnTo>
                  <a:lnTo>
                    <a:pt x="193999" y="782159"/>
                  </a:lnTo>
                  <a:lnTo>
                    <a:pt x="139334" y="772498"/>
                  </a:lnTo>
                  <a:lnTo>
                    <a:pt x="92125" y="760697"/>
                  </a:lnTo>
                  <a:lnTo>
                    <a:pt x="53481" y="747030"/>
                  </a:lnTo>
                  <a:lnTo>
                    <a:pt x="6311" y="715211"/>
                  </a:lnTo>
                  <a:lnTo>
                    <a:pt x="0" y="697610"/>
                  </a:lnTo>
                  <a:lnTo>
                    <a:pt x="0" y="97916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08910" y="5472176"/>
            <a:ext cx="4743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Elastic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07994" y="5239258"/>
            <a:ext cx="796290" cy="808355"/>
            <a:chOff x="3507994" y="5239258"/>
            <a:chExt cx="796290" cy="808355"/>
          </a:xfrm>
        </p:grpSpPr>
        <p:sp>
          <p:nvSpPr>
            <p:cNvPr id="49" name="object 49"/>
            <p:cNvSpPr/>
            <p:nvPr/>
          </p:nvSpPr>
          <p:spPr>
            <a:xfrm>
              <a:off x="3514344" y="5343525"/>
              <a:ext cx="783590" cy="697865"/>
            </a:xfrm>
            <a:custGeom>
              <a:avLst/>
              <a:gdLst/>
              <a:ahLst/>
              <a:cxnLst/>
              <a:rect l="l" t="t" r="r" b="b"/>
              <a:pathLst>
                <a:path w="783589" h="697864">
                  <a:moveTo>
                    <a:pt x="783335" y="0"/>
                  </a:moveTo>
                  <a:lnTo>
                    <a:pt x="758828" y="34176"/>
                  </a:lnTo>
                  <a:lnTo>
                    <a:pt x="691210" y="63096"/>
                  </a:lnTo>
                  <a:lnTo>
                    <a:pt x="644001" y="74896"/>
                  </a:lnTo>
                  <a:lnTo>
                    <a:pt x="589336" y="84553"/>
                  </a:lnTo>
                  <a:lnTo>
                    <a:pt x="528321" y="91793"/>
                  </a:lnTo>
                  <a:lnTo>
                    <a:pt x="462062" y="96340"/>
                  </a:lnTo>
                  <a:lnTo>
                    <a:pt x="391667" y="97916"/>
                  </a:lnTo>
                  <a:lnTo>
                    <a:pt x="321273" y="96340"/>
                  </a:lnTo>
                  <a:lnTo>
                    <a:pt x="255014" y="91793"/>
                  </a:lnTo>
                  <a:lnTo>
                    <a:pt x="193999" y="84553"/>
                  </a:lnTo>
                  <a:lnTo>
                    <a:pt x="139334" y="74896"/>
                  </a:lnTo>
                  <a:lnTo>
                    <a:pt x="92125" y="63096"/>
                  </a:lnTo>
                  <a:lnTo>
                    <a:pt x="53481" y="49431"/>
                  </a:lnTo>
                  <a:lnTo>
                    <a:pt x="6311" y="17607"/>
                  </a:lnTo>
                  <a:lnTo>
                    <a:pt x="0" y="0"/>
                  </a:lnTo>
                  <a:lnTo>
                    <a:pt x="0" y="599694"/>
                  </a:lnTo>
                  <a:lnTo>
                    <a:pt x="24507" y="633859"/>
                  </a:lnTo>
                  <a:lnTo>
                    <a:pt x="92125" y="662780"/>
                  </a:lnTo>
                  <a:lnTo>
                    <a:pt x="139334" y="674581"/>
                  </a:lnTo>
                  <a:lnTo>
                    <a:pt x="193999" y="684242"/>
                  </a:lnTo>
                  <a:lnTo>
                    <a:pt x="255014" y="691484"/>
                  </a:lnTo>
                  <a:lnTo>
                    <a:pt x="321273" y="696033"/>
                  </a:lnTo>
                  <a:lnTo>
                    <a:pt x="391667" y="697611"/>
                  </a:lnTo>
                  <a:lnTo>
                    <a:pt x="462062" y="696033"/>
                  </a:lnTo>
                  <a:lnTo>
                    <a:pt x="528321" y="691484"/>
                  </a:lnTo>
                  <a:lnTo>
                    <a:pt x="589336" y="684242"/>
                  </a:lnTo>
                  <a:lnTo>
                    <a:pt x="644001" y="674581"/>
                  </a:lnTo>
                  <a:lnTo>
                    <a:pt x="691210" y="662780"/>
                  </a:lnTo>
                  <a:lnTo>
                    <a:pt x="729854" y="649113"/>
                  </a:lnTo>
                  <a:lnTo>
                    <a:pt x="777024" y="617294"/>
                  </a:lnTo>
                  <a:lnTo>
                    <a:pt x="783335" y="599694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14344" y="5245608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89" h="196214">
                  <a:moveTo>
                    <a:pt x="391667" y="0"/>
                  </a:moveTo>
                  <a:lnTo>
                    <a:pt x="321273" y="1576"/>
                  </a:lnTo>
                  <a:lnTo>
                    <a:pt x="255014" y="6123"/>
                  </a:lnTo>
                  <a:lnTo>
                    <a:pt x="193999" y="13363"/>
                  </a:lnTo>
                  <a:lnTo>
                    <a:pt x="139334" y="23020"/>
                  </a:lnTo>
                  <a:lnTo>
                    <a:pt x="92125" y="34820"/>
                  </a:lnTo>
                  <a:lnTo>
                    <a:pt x="53481" y="48485"/>
                  </a:lnTo>
                  <a:lnTo>
                    <a:pt x="6311" y="80309"/>
                  </a:lnTo>
                  <a:lnTo>
                    <a:pt x="0" y="97916"/>
                  </a:lnTo>
                  <a:lnTo>
                    <a:pt x="6311" y="115524"/>
                  </a:lnTo>
                  <a:lnTo>
                    <a:pt x="53481" y="147348"/>
                  </a:lnTo>
                  <a:lnTo>
                    <a:pt x="92125" y="161013"/>
                  </a:lnTo>
                  <a:lnTo>
                    <a:pt x="139334" y="172813"/>
                  </a:lnTo>
                  <a:lnTo>
                    <a:pt x="193999" y="182470"/>
                  </a:lnTo>
                  <a:lnTo>
                    <a:pt x="255014" y="189710"/>
                  </a:lnTo>
                  <a:lnTo>
                    <a:pt x="321273" y="194257"/>
                  </a:lnTo>
                  <a:lnTo>
                    <a:pt x="391667" y="195833"/>
                  </a:lnTo>
                  <a:lnTo>
                    <a:pt x="462062" y="194257"/>
                  </a:lnTo>
                  <a:lnTo>
                    <a:pt x="528321" y="189710"/>
                  </a:lnTo>
                  <a:lnTo>
                    <a:pt x="589336" y="182470"/>
                  </a:lnTo>
                  <a:lnTo>
                    <a:pt x="644001" y="172813"/>
                  </a:lnTo>
                  <a:lnTo>
                    <a:pt x="691210" y="161013"/>
                  </a:lnTo>
                  <a:lnTo>
                    <a:pt x="729854" y="147348"/>
                  </a:lnTo>
                  <a:lnTo>
                    <a:pt x="777024" y="115524"/>
                  </a:lnTo>
                  <a:lnTo>
                    <a:pt x="783335" y="97916"/>
                  </a:lnTo>
                  <a:lnTo>
                    <a:pt x="777024" y="80309"/>
                  </a:lnTo>
                  <a:lnTo>
                    <a:pt x="729854" y="48485"/>
                  </a:lnTo>
                  <a:lnTo>
                    <a:pt x="691210" y="34820"/>
                  </a:lnTo>
                  <a:lnTo>
                    <a:pt x="644001" y="23020"/>
                  </a:lnTo>
                  <a:lnTo>
                    <a:pt x="589336" y="13363"/>
                  </a:lnTo>
                  <a:lnTo>
                    <a:pt x="528321" y="6123"/>
                  </a:lnTo>
                  <a:lnTo>
                    <a:pt x="462062" y="1576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14344" y="5245608"/>
              <a:ext cx="783590" cy="795655"/>
            </a:xfrm>
            <a:custGeom>
              <a:avLst/>
              <a:gdLst/>
              <a:ahLst/>
              <a:cxnLst/>
              <a:rect l="l" t="t" r="r" b="b"/>
              <a:pathLst>
                <a:path w="783589" h="795654">
                  <a:moveTo>
                    <a:pt x="783335" y="97916"/>
                  </a:moveTo>
                  <a:lnTo>
                    <a:pt x="758828" y="132093"/>
                  </a:lnTo>
                  <a:lnTo>
                    <a:pt x="691210" y="161013"/>
                  </a:lnTo>
                  <a:lnTo>
                    <a:pt x="644001" y="172813"/>
                  </a:lnTo>
                  <a:lnTo>
                    <a:pt x="589336" y="182470"/>
                  </a:lnTo>
                  <a:lnTo>
                    <a:pt x="528321" y="189710"/>
                  </a:lnTo>
                  <a:lnTo>
                    <a:pt x="462062" y="194257"/>
                  </a:lnTo>
                  <a:lnTo>
                    <a:pt x="391667" y="195833"/>
                  </a:lnTo>
                  <a:lnTo>
                    <a:pt x="321273" y="194257"/>
                  </a:lnTo>
                  <a:lnTo>
                    <a:pt x="255014" y="189710"/>
                  </a:lnTo>
                  <a:lnTo>
                    <a:pt x="193999" y="182470"/>
                  </a:lnTo>
                  <a:lnTo>
                    <a:pt x="139334" y="172813"/>
                  </a:lnTo>
                  <a:lnTo>
                    <a:pt x="92125" y="161013"/>
                  </a:lnTo>
                  <a:lnTo>
                    <a:pt x="53481" y="147348"/>
                  </a:lnTo>
                  <a:lnTo>
                    <a:pt x="6311" y="115524"/>
                  </a:lnTo>
                  <a:lnTo>
                    <a:pt x="0" y="97916"/>
                  </a:lnTo>
                  <a:lnTo>
                    <a:pt x="6311" y="80309"/>
                  </a:lnTo>
                  <a:lnTo>
                    <a:pt x="53481" y="48485"/>
                  </a:lnTo>
                  <a:lnTo>
                    <a:pt x="92125" y="34820"/>
                  </a:lnTo>
                  <a:lnTo>
                    <a:pt x="139334" y="23020"/>
                  </a:lnTo>
                  <a:lnTo>
                    <a:pt x="193999" y="13363"/>
                  </a:lnTo>
                  <a:lnTo>
                    <a:pt x="255014" y="6123"/>
                  </a:lnTo>
                  <a:lnTo>
                    <a:pt x="321273" y="1576"/>
                  </a:lnTo>
                  <a:lnTo>
                    <a:pt x="391667" y="0"/>
                  </a:lnTo>
                  <a:lnTo>
                    <a:pt x="462062" y="1576"/>
                  </a:lnTo>
                  <a:lnTo>
                    <a:pt x="528321" y="6123"/>
                  </a:lnTo>
                  <a:lnTo>
                    <a:pt x="589336" y="13363"/>
                  </a:lnTo>
                  <a:lnTo>
                    <a:pt x="644001" y="23020"/>
                  </a:lnTo>
                  <a:lnTo>
                    <a:pt x="691210" y="34820"/>
                  </a:lnTo>
                  <a:lnTo>
                    <a:pt x="729854" y="48485"/>
                  </a:lnTo>
                  <a:lnTo>
                    <a:pt x="777024" y="80309"/>
                  </a:lnTo>
                  <a:lnTo>
                    <a:pt x="783335" y="97916"/>
                  </a:lnTo>
                  <a:close/>
                </a:path>
                <a:path w="783589" h="795654">
                  <a:moveTo>
                    <a:pt x="783335" y="97916"/>
                  </a:moveTo>
                  <a:lnTo>
                    <a:pt x="783335" y="697610"/>
                  </a:lnTo>
                  <a:lnTo>
                    <a:pt x="777024" y="715211"/>
                  </a:lnTo>
                  <a:lnTo>
                    <a:pt x="729854" y="747030"/>
                  </a:lnTo>
                  <a:lnTo>
                    <a:pt x="691210" y="760697"/>
                  </a:lnTo>
                  <a:lnTo>
                    <a:pt x="644001" y="772498"/>
                  </a:lnTo>
                  <a:lnTo>
                    <a:pt x="589336" y="782159"/>
                  </a:lnTo>
                  <a:lnTo>
                    <a:pt x="528321" y="789401"/>
                  </a:lnTo>
                  <a:lnTo>
                    <a:pt x="462062" y="793950"/>
                  </a:lnTo>
                  <a:lnTo>
                    <a:pt x="391667" y="795527"/>
                  </a:lnTo>
                  <a:lnTo>
                    <a:pt x="321273" y="793950"/>
                  </a:lnTo>
                  <a:lnTo>
                    <a:pt x="255014" y="789401"/>
                  </a:lnTo>
                  <a:lnTo>
                    <a:pt x="193999" y="782159"/>
                  </a:lnTo>
                  <a:lnTo>
                    <a:pt x="139334" y="772498"/>
                  </a:lnTo>
                  <a:lnTo>
                    <a:pt x="92125" y="760697"/>
                  </a:lnTo>
                  <a:lnTo>
                    <a:pt x="53481" y="747030"/>
                  </a:lnTo>
                  <a:lnTo>
                    <a:pt x="6311" y="715211"/>
                  </a:lnTo>
                  <a:lnTo>
                    <a:pt x="0" y="697610"/>
                  </a:lnTo>
                  <a:lnTo>
                    <a:pt x="0" y="97916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620261" y="5472176"/>
            <a:ext cx="5740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Cassand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78782" y="5239258"/>
            <a:ext cx="797560" cy="808355"/>
            <a:chOff x="4478782" y="5239258"/>
            <a:chExt cx="797560" cy="808355"/>
          </a:xfrm>
        </p:grpSpPr>
        <p:sp>
          <p:nvSpPr>
            <p:cNvPr id="54" name="object 54"/>
            <p:cNvSpPr/>
            <p:nvPr/>
          </p:nvSpPr>
          <p:spPr>
            <a:xfrm>
              <a:off x="4485132" y="5343652"/>
              <a:ext cx="784860" cy="697865"/>
            </a:xfrm>
            <a:custGeom>
              <a:avLst/>
              <a:gdLst/>
              <a:ahLst/>
              <a:cxnLst/>
              <a:rect l="l" t="t" r="r" b="b"/>
              <a:pathLst>
                <a:path w="784860" h="697864">
                  <a:moveTo>
                    <a:pt x="784859" y="0"/>
                  </a:moveTo>
                  <a:lnTo>
                    <a:pt x="760315" y="34259"/>
                  </a:lnTo>
                  <a:lnTo>
                    <a:pt x="692583" y="63254"/>
                  </a:lnTo>
                  <a:lnTo>
                    <a:pt x="645290" y="75085"/>
                  </a:lnTo>
                  <a:lnTo>
                    <a:pt x="590521" y="84770"/>
                  </a:lnTo>
                  <a:lnTo>
                    <a:pt x="529384" y="92030"/>
                  </a:lnTo>
                  <a:lnTo>
                    <a:pt x="462984" y="96589"/>
                  </a:lnTo>
                  <a:lnTo>
                    <a:pt x="392429" y="98171"/>
                  </a:lnTo>
                  <a:lnTo>
                    <a:pt x="321875" y="96589"/>
                  </a:lnTo>
                  <a:lnTo>
                    <a:pt x="255475" y="92030"/>
                  </a:lnTo>
                  <a:lnTo>
                    <a:pt x="194338" y="84770"/>
                  </a:lnTo>
                  <a:lnTo>
                    <a:pt x="139569" y="75085"/>
                  </a:lnTo>
                  <a:lnTo>
                    <a:pt x="92276" y="63254"/>
                  </a:lnTo>
                  <a:lnTo>
                    <a:pt x="53565" y="49553"/>
                  </a:lnTo>
                  <a:lnTo>
                    <a:pt x="6320" y="17649"/>
                  </a:lnTo>
                  <a:lnTo>
                    <a:pt x="0" y="0"/>
                  </a:lnTo>
                  <a:lnTo>
                    <a:pt x="0" y="599376"/>
                  </a:lnTo>
                  <a:lnTo>
                    <a:pt x="24544" y="633607"/>
                  </a:lnTo>
                  <a:lnTo>
                    <a:pt x="92276" y="662583"/>
                  </a:lnTo>
                  <a:lnTo>
                    <a:pt x="139569" y="674408"/>
                  </a:lnTo>
                  <a:lnTo>
                    <a:pt x="194338" y="684088"/>
                  </a:lnTo>
                  <a:lnTo>
                    <a:pt x="255475" y="691345"/>
                  </a:lnTo>
                  <a:lnTo>
                    <a:pt x="321875" y="695903"/>
                  </a:lnTo>
                  <a:lnTo>
                    <a:pt x="392429" y="697484"/>
                  </a:lnTo>
                  <a:lnTo>
                    <a:pt x="462984" y="695903"/>
                  </a:lnTo>
                  <a:lnTo>
                    <a:pt x="529384" y="691345"/>
                  </a:lnTo>
                  <a:lnTo>
                    <a:pt x="590521" y="684088"/>
                  </a:lnTo>
                  <a:lnTo>
                    <a:pt x="645290" y="674408"/>
                  </a:lnTo>
                  <a:lnTo>
                    <a:pt x="692583" y="662583"/>
                  </a:lnTo>
                  <a:lnTo>
                    <a:pt x="731294" y="648890"/>
                  </a:lnTo>
                  <a:lnTo>
                    <a:pt x="778539" y="617010"/>
                  </a:lnTo>
                  <a:lnTo>
                    <a:pt x="784859" y="599376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85132" y="5245608"/>
              <a:ext cx="784860" cy="196215"/>
            </a:xfrm>
            <a:custGeom>
              <a:avLst/>
              <a:gdLst/>
              <a:ahLst/>
              <a:cxnLst/>
              <a:rect l="l" t="t" r="r" b="b"/>
              <a:pathLst>
                <a:path w="784860" h="196214">
                  <a:moveTo>
                    <a:pt x="392429" y="0"/>
                  </a:moveTo>
                  <a:lnTo>
                    <a:pt x="321875" y="1581"/>
                  </a:lnTo>
                  <a:lnTo>
                    <a:pt x="255475" y="6139"/>
                  </a:lnTo>
                  <a:lnTo>
                    <a:pt x="194338" y="13396"/>
                  </a:lnTo>
                  <a:lnTo>
                    <a:pt x="139569" y="23073"/>
                  </a:lnTo>
                  <a:lnTo>
                    <a:pt x="92276" y="34894"/>
                  </a:lnTo>
                  <a:lnTo>
                    <a:pt x="53565" y="48579"/>
                  </a:lnTo>
                  <a:lnTo>
                    <a:pt x="6320" y="80432"/>
                  </a:lnTo>
                  <a:lnTo>
                    <a:pt x="0" y="98043"/>
                  </a:lnTo>
                  <a:lnTo>
                    <a:pt x="6320" y="115693"/>
                  </a:lnTo>
                  <a:lnTo>
                    <a:pt x="53565" y="147597"/>
                  </a:lnTo>
                  <a:lnTo>
                    <a:pt x="92276" y="161298"/>
                  </a:lnTo>
                  <a:lnTo>
                    <a:pt x="139569" y="173129"/>
                  </a:lnTo>
                  <a:lnTo>
                    <a:pt x="194338" y="182814"/>
                  </a:lnTo>
                  <a:lnTo>
                    <a:pt x="255475" y="190074"/>
                  </a:lnTo>
                  <a:lnTo>
                    <a:pt x="321875" y="194633"/>
                  </a:lnTo>
                  <a:lnTo>
                    <a:pt x="392429" y="196214"/>
                  </a:lnTo>
                  <a:lnTo>
                    <a:pt x="462984" y="194633"/>
                  </a:lnTo>
                  <a:lnTo>
                    <a:pt x="529384" y="190074"/>
                  </a:lnTo>
                  <a:lnTo>
                    <a:pt x="590521" y="182814"/>
                  </a:lnTo>
                  <a:lnTo>
                    <a:pt x="645290" y="173129"/>
                  </a:lnTo>
                  <a:lnTo>
                    <a:pt x="692583" y="161298"/>
                  </a:lnTo>
                  <a:lnTo>
                    <a:pt x="731294" y="147597"/>
                  </a:lnTo>
                  <a:lnTo>
                    <a:pt x="778539" y="115693"/>
                  </a:lnTo>
                  <a:lnTo>
                    <a:pt x="784859" y="98043"/>
                  </a:lnTo>
                  <a:lnTo>
                    <a:pt x="778539" y="80432"/>
                  </a:lnTo>
                  <a:lnTo>
                    <a:pt x="731294" y="48579"/>
                  </a:lnTo>
                  <a:lnTo>
                    <a:pt x="692583" y="34894"/>
                  </a:lnTo>
                  <a:lnTo>
                    <a:pt x="645290" y="23073"/>
                  </a:lnTo>
                  <a:lnTo>
                    <a:pt x="590521" y="13396"/>
                  </a:lnTo>
                  <a:lnTo>
                    <a:pt x="529384" y="6139"/>
                  </a:lnTo>
                  <a:lnTo>
                    <a:pt x="462984" y="1581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85132" y="5245608"/>
              <a:ext cx="784860" cy="795655"/>
            </a:xfrm>
            <a:custGeom>
              <a:avLst/>
              <a:gdLst/>
              <a:ahLst/>
              <a:cxnLst/>
              <a:rect l="l" t="t" r="r" b="b"/>
              <a:pathLst>
                <a:path w="784860" h="795654">
                  <a:moveTo>
                    <a:pt x="784859" y="98043"/>
                  </a:moveTo>
                  <a:lnTo>
                    <a:pt x="760315" y="132303"/>
                  </a:lnTo>
                  <a:lnTo>
                    <a:pt x="692583" y="161298"/>
                  </a:lnTo>
                  <a:lnTo>
                    <a:pt x="645290" y="173129"/>
                  </a:lnTo>
                  <a:lnTo>
                    <a:pt x="590521" y="182814"/>
                  </a:lnTo>
                  <a:lnTo>
                    <a:pt x="529384" y="190074"/>
                  </a:lnTo>
                  <a:lnTo>
                    <a:pt x="462984" y="194633"/>
                  </a:lnTo>
                  <a:lnTo>
                    <a:pt x="392429" y="196214"/>
                  </a:lnTo>
                  <a:lnTo>
                    <a:pt x="321875" y="194633"/>
                  </a:lnTo>
                  <a:lnTo>
                    <a:pt x="255475" y="190074"/>
                  </a:lnTo>
                  <a:lnTo>
                    <a:pt x="194338" y="182814"/>
                  </a:lnTo>
                  <a:lnTo>
                    <a:pt x="139569" y="173129"/>
                  </a:lnTo>
                  <a:lnTo>
                    <a:pt x="92276" y="161298"/>
                  </a:lnTo>
                  <a:lnTo>
                    <a:pt x="53565" y="147597"/>
                  </a:lnTo>
                  <a:lnTo>
                    <a:pt x="6320" y="115693"/>
                  </a:lnTo>
                  <a:lnTo>
                    <a:pt x="0" y="98043"/>
                  </a:lnTo>
                  <a:lnTo>
                    <a:pt x="6320" y="80432"/>
                  </a:lnTo>
                  <a:lnTo>
                    <a:pt x="53565" y="48579"/>
                  </a:lnTo>
                  <a:lnTo>
                    <a:pt x="92276" y="34894"/>
                  </a:lnTo>
                  <a:lnTo>
                    <a:pt x="139569" y="23073"/>
                  </a:lnTo>
                  <a:lnTo>
                    <a:pt x="194338" y="13396"/>
                  </a:lnTo>
                  <a:lnTo>
                    <a:pt x="255475" y="6139"/>
                  </a:lnTo>
                  <a:lnTo>
                    <a:pt x="321875" y="1581"/>
                  </a:lnTo>
                  <a:lnTo>
                    <a:pt x="392429" y="0"/>
                  </a:lnTo>
                  <a:lnTo>
                    <a:pt x="462984" y="1581"/>
                  </a:lnTo>
                  <a:lnTo>
                    <a:pt x="529384" y="6139"/>
                  </a:lnTo>
                  <a:lnTo>
                    <a:pt x="590521" y="13396"/>
                  </a:lnTo>
                  <a:lnTo>
                    <a:pt x="645290" y="23073"/>
                  </a:lnTo>
                  <a:lnTo>
                    <a:pt x="692583" y="34894"/>
                  </a:lnTo>
                  <a:lnTo>
                    <a:pt x="731294" y="48579"/>
                  </a:lnTo>
                  <a:lnTo>
                    <a:pt x="778539" y="80432"/>
                  </a:lnTo>
                  <a:lnTo>
                    <a:pt x="784859" y="98043"/>
                  </a:lnTo>
                  <a:close/>
                </a:path>
                <a:path w="784860" h="795654">
                  <a:moveTo>
                    <a:pt x="784859" y="98043"/>
                  </a:moveTo>
                  <a:lnTo>
                    <a:pt x="784859" y="697420"/>
                  </a:lnTo>
                  <a:lnTo>
                    <a:pt x="778539" y="715054"/>
                  </a:lnTo>
                  <a:lnTo>
                    <a:pt x="731294" y="746934"/>
                  </a:lnTo>
                  <a:lnTo>
                    <a:pt x="692583" y="760627"/>
                  </a:lnTo>
                  <a:lnTo>
                    <a:pt x="645290" y="772452"/>
                  </a:lnTo>
                  <a:lnTo>
                    <a:pt x="590521" y="782132"/>
                  </a:lnTo>
                  <a:lnTo>
                    <a:pt x="529384" y="789389"/>
                  </a:lnTo>
                  <a:lnTo>
                    <a:pt x="462984" y="793947"/>
                  </a:lnTo>
                  <a:lnTo>
                    <a:pt x="392429" y="795527"/>
                  </a:lnTo>
                  <a:lnTo>
                    <a:pt x="321875" y="793947"/>
                  </a:lnTo>
                  <a:lnTo>
                    <a:pt x="255475" y="789389"/>
                  </a:lnTo>
                  <a:lnTo>
                    <a:pt x="194338" y="782132"/>
                  </a:lnTo>
                  <a:lnTo>
                    <a:pt x="139569" y="772452"/>
                  </a:lnTo>
                  <a:lnTo>
                    <a:pt x="92276" y="760627"/>
                  </a:lnTo>
                  <a:lnTo>
                    <a:pt x="53565" y="746934"/>
                  </a:lnTo>
                  <a:lnTo>
                    <a:pt x="6320" y="715054"/>
                  </a:lnTo>
                  <a:lnTo>
                    <a:pt x="0" y="697420"/>
                  </a:lnTo>
                  <a:lnTo>
                    <a:pt x="0" y="98043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688840" y="5571235"/>
            <a:ext cx="3771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6672" y="1648967"/>
            <a:ext cx="2645664" cy="550163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566672" y="1648967"/>
            <a:ext cx="2646045" cy="55054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969"/>
              </a:spcBef>
            </a:pPr>
            <a:r>
              <a:rPr sz="1800" spc="-15" dirty="0">
                <a:latin typeface="Calibri"/>
                <a:cs typeface="Calibri"/>
              </a:rPr>
              <a:t>Catalyst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698365" y="1645792"/>
            <a:ext cx="2653665" cy="556895"/>
            <a:chOff x="4698365" y="1645792"/>
            <a:chExt cx="2653665" cy="55689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1540" y="1648967"/>
              <a:ext cx="2647188" cy="55016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701540" y="1648967"/>
              <a:ext cx="2647315" cy="550545"/>
            </a:xfrm>
            <a:custGeom>
              <a:avLst/>
              <a:gdLst/>
              <a:ahLst/>
              <a:cxnLst/>
              <a:rect l="l" t="t" r="r" b="b"/>
              <a:pathLst>
                <a:path w="2647315" h="550544">
                  <a:moveTo>
                    <a:pt x="0" y="550163"/>
                  </a:moveTo>
                  <a:lnTo>
                    <a:pt x="2647188" y="550163"/>
                  </a:lnTo>
                  <a:lnTo>
                    <a:pt x="2647188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14671" y="1622297"/>
            <a:ext cx="182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35" marR="5080" indent="-58547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Tungsten </a:t>
            </a:r>
            <a:r>
              <a:rPr sz="1800" spc="-10" dirty="0">
                <a:latin typeface="Calibri"/>
                <a:cs typeface="Calibri"/>
              </a:rPr>
              <a:t>Execution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31519" y="1280160"/>
            <a:ext cx="8233409" cy="4045585"/>
            <a:chOff x="731519" y="1280160"/>
            <a:chExt cx="8233409" cy="4045585"/>
          </a:xfrm>
        </p:grpSpPr>
        <p:sp>
          <p:nvSpPr>
            <p:cNvPr id="65" name="object 65"/>
            <p:cNvSpPr/>
            <p:nvPr/>
          </p:nvSpPr>
          <p:spPr>
            <a:xfrm>
              <a:off x="4221479" y="1776984"/>
              <a:ext cx="535305" cy="264160"/>
            </a:xfrm>
            <a:custGeom>
              <a:avLst/>
              <a:gdLst/>
              <a:ahLst/>
              <a:cxnLst/>
              <a:rect l="l" t="t" r="r" b="b"/>
              <a:pathLst>
                <a:path w="535304" h="264160">
                  <a:moveTo>
                    <a:pt x="403098" y="0"/>
                  </a:moveTo>
                  <a:lnTo>
                    <a:pt x="403098" y="65912"/>
                  </a:lnTo>
                  <a:lnTo>
                    <a:pt x="0" y="65912"/>
                  </a:lnTo>
                  <a:lnTo>
                    <a:pt x="0" y="197738"/>
                  </a:lnTo>
                  <a:lnTo>
                    <a:pt x="403098" y="197738"/>
                  </a:lnTo>
                  <a:lnTo>
                    <a:pt x="403098" y="263651"/>
                  </a:lnTo>
                  <a:lnTo>
                    <a:pt x="534924" y="131825"/>
                  </a:lnTo>
                  <a:lnTo>
                    <a:pt x="40309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21479" y="1776984"/>
              <a:ext cx="535305" cy="264160"/>
            </a:xfrm>
            <a:custGeom>
              <a:avLst/>
              <a:gdLst/>
              <a:ahLst/>
              <a:cxnLst/>
              <a:rect l="l" t="t" r="r" b="b"/>
              <a:pathLst>
                <a:path w="535304" h="264160">
                  <a:moveTo>
                    <a:pt x="0" y="65912"/>
                  </a:moveTo>
                  <a:lnTo>
                    <a:pt x="403098" y="65912"/>
                  </a:lnTo>
                  <a:lnTo>
                    <a:pt x="403098" y="0"/>
                  </a:lnTo>
                  <a:lnTo>
                    <a:pt x="534924" y="131825"/>
                  </a:lnTo>
                  <a:lnTo>
                    <a:pt x="403098" y="263651"/>
                  </a:lnTo>
                  <a:lnTo>
                    <a:pt x="403098" y="197738"/>
                  </a:lnTo>
                  <a:lnTo>
                    <a:pt x="0" y="197738"/>
                  </a:lnTo>
                  <a:lnTo>
                    <a:pt x="0" y="65912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1425" y="1290066"/>
              <a:ext cx="8213090" cy="4025900"/>
            </a:xfrm>
            <a:custGeom>
              <a:avLst/>
              <a:gdLst/>
              <a:ahLst/>
              <a:cxnLst/>
              <a:rect l="l" t="t" r="r" b="b"/>
              <a:pathLst>
                <a:path w="8213090" h="4025900">
                  <a:moveTo>
                    <a:pt x="7499604" y="2781300"/>
                  </a:moveTo>
                  <a:lnTo>
                    <a:pt x="8213090" y="2841879"/>
                  </a:lnTo>
                </a:path>
                <a:path w="8213090" h="4025900">
                  <a:moveTo>
                    <a:pt x="7531608" y="1978914"/>
                  </a:moveTo>
                  <a:lnTo>
                    <a:pt x="8199882" y="1632204"/>
                  </a:lnTo>
                </a:path>
                <a:path w="8213090" h="4025900">
                  <a:moveTo>
                    <a:pt x="7030212" y="1131824"/>
                  </a:moveTo>
                  <a:lnTo>
                    <a:pt x="7646162" y="198120"/>
                  </a:lnTo>
                </a:path>
                <a:path w="8213090" h="4025900">
                  <a:moveTo>
                    <a:pt x="228968" y="1116964"/>
                  </a:moveTo>
                  <a:lnTo>
                    <a:pt x="0" y="0"/>
                  </a:lnTo>
                </a:path>
                <a:path w="8213090" h="4025900">
                  <a:moveTo>
                    <a:pt x="6800088" y="3956304"/>
                  </a:moveTo>
                  <a:lnTo>
                    <a:pt x="8200135" y="40255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40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55" y="334517"/>
            <a:ext cx="6941184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Lets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check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performance with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-10" dirty="0">
                <a:latin typeface="Calibri"/>
                <a:cs typeface="Calibri"/>
              </a:rPr>
              <a:t>example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billion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69900" marR="4646295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def </a:t>
            </a:r>
            <a:r>
              <a:rPr sz="1800" spc="-10" dirty="0">
                <a:latin typeface="Calibri"/>
                <a:cs typeface="Calibri"/>
              </a:rPr>
              <a:t>benchmark(version):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time()</a:t>
            </a:r>
            <a:endParaRPr sz="1800">
              <a:latin typeface="Calibri"/>
              <a:cs typeface="Calibri"/>
            </a:endParaRPr>
          </a:p>
          <a:p>
            <a:pPr marL="469900" marR="10991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spark.range(1000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1000).select(sum("id")).show()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time()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elapsed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end-start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print(elapsed)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99072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Spark 1.6: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spark.conf.set("spark.sql.codegen.wholeStage",False)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benchmark('1.6')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latin typeface="Calibri"/>
                <a:cs typeface="Calibri"/>
              </a:rPr>
              <a:t>Total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Time: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10.4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secs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05867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Spark 2.0: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spark.conf.set("spark.sql.codegen.wholeStage",True)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benchmark('2.0')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latin typeface="Calibri"/>
                <a:cs typeface="Calibri"/>
              </a:rPr>
              <a:t>Total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Time: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0.4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secs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52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62" y="935177"/>
            <a:ext cx="1090168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explain(extended=False):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Prints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(logical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physical)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console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debugging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Extended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Boolean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parameter.</a:t>
            </a:r>
            <a:endParaRPr sz="180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False,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prints only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physical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plan.</a:t>
            </a:r>
            <a:endParaRPr sz="180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True,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Plan.</a:t>
            </a:r>
            <a:endParaRPr sz="1800">
              <a:latin typeface="Calibri"/>
              <a:cs typeface="Calibri"/>
            </a:endParaRPr>
          </a:p>
          <a:p>
            <a:pPr marL="756285" indent="-287020" algn="just">
              <a:lnSpc>
                <a:spcPct val="100000"/>
              </a:lnSpc>
              <a:buFont typeface="Arial MT"/>
              <a:buChar char="•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Explain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whole-stage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generation.</a:t>
            </a:r>
            <a:endParaRPr sz="18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buFont typeface="Arial MT"/>
              <a:buChar char="•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star </a:t>
            </a:r>
            <a:r>
              <a:rPr sz="1800" spc="-10" dirty="0">
                <a:latin typeface="Calibri"/>
                <a:cs typeface="Calibri"/>
              </a:rPr>
              <a:t>around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(*), whole-stage </a:t>
            </a:r>
            <a:r>
              <a:rPr sz="1800" spc="-10" dirty="0">
                <a:latin typeface="Calibri"/>
                <a:cs typeface="Calibri"/>
              </a:rPr>
              <a:t>code generation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enabled.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following example, </a:t>
            </a:r>
            <a:r>
              <a:rPr sz="1800" spc="-5" dirty="0">
                <a:latin typeface="Calibri"/>
                <a:cs typeface="Calibri"/>
              </a:rPr>
              <a:t> Range, </a:t>
            </a:r>
            <a:r>
              <a:rPr sz="1800" spc="-35" dirty="0">
                <a:latin typeface="Calibri"/>
                <a:cs typeface="Calibri"/>
              </a:rPr>
              <a:t>Filter,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10" dirty="0">
                <a:latin typeface="Calibri"/>
                <a:cs typeface="Calibri"/>
              </a:rPr>
              <a:t>two Aggregates are </a:t>
            </a: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dirty="0">
                <a:latin typeface="Calibri"/>
                <a:cs typeface="Calibri"/>
              </a:rPr>
              <a:t>running </a:t>
            </a:r>
            <a:r>
              <a:rPr sz="1800" spc="-5" dirty="0">
                <a:latin typeface="Calibri"/>
                <a:cs typeface="Calibri"/>
              </a:rPr>
              <a:t>with whole-stage </a:t>
            </a:r>
            <a:r>
              <a:rPr sz="1800" spc="-10" dirty="0">
                <a:latin typeface="Calibri"/>
                <a:cs typeface="Calibri"/>
              </a:rPr>
              <a:t>code generation. Exchange </a:t>
            </a:r>
            <a:r>
              <a:rPr sz="1800" spc="-5" dirty="0">
                <a:latin typeface="Calibri"/>
                <a:cs typeface="Calibri"/>
              </a:rPr>
              <a:t>does not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whole-stage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dirty="0">
                <a:latin typeface="Calibri"/>
                <a:cs typeface="Calibri"/>
              </a:rPr>
              <a:t>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 marR="47421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spark.conf.set("spark.sql.codegen.wholeStage",True) </a:t>
            </a:r>
            <a:r>
              <a:rPr sz="1800" spc="-10" dirty="0">
                <a:latin typeface="Calibri"/>
                <a:cs typeface="Calibri"/>
              </a:rPr>
              <a:t> spark.range(1000).filter("id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100").selectExpr("sum(id)").explain()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676" y="85343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025" y="109854"/>
            <a:ext cx="52635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40" dirty="0">
                <a:latin typeface="Calibri Light"/>
                <a:cs typeface="Calibri Light"/>
              </a:rPr>
              <a:t>Understanding</a:t>
            </a:r>
            <a:r>
              <a:rPr sz="3100" b="0" spc="-80" dirty="0">
                <a:latin typeface="Calibri Light"/>
                <a:cs typeface="Calibri Light"/>
              </a:rPr>
              <a:t> </a:t>
            </a:r>
            <a:r>
              <a:rPr sz="3100" b="0" spc="-15" dirty="0">
                <a:latin typeface="Calibri Light"/>
                <a:cs typeface="Calibri Light"/>
              </a:rPr>
              <a:t>the</a:t>
            </a:r>
            <a:r>
              <a:rPr sz="3100" b="0" spc="-85" dirty="0">
                <a:latin typeface="Calibri Light"/>
                <a:cs typeface="Calibri Light"/>
              </a:rPr>
              <a:t> </a:t>
            </a:r>
            <a:r>
              <a:rPr sz="3100" b="0" spc="-30" dirty="0">
                <a:latin typeface="Calibri Light"/>
                <a:cs typeface="Calibri Light"/>
              </a:rPr>
              <a:t>Execution</a:t>
            </a:r>
            <a:r>
              <a:rPr sz="3100" b="0" spc="-85" dirty="0">
                <a:latin typeface="Calibri Light"/>
                <a:cs typeface="Calibri Light"/>
              </a:rPr>
              <a:t> </a:t>
            </a:r>
            <a:r>
              <a:rPr sz="3100" b="0" spc="-15" dirty="0">
                <a:latin typeface="Calibri Light"/>
                <a:cs typeface="Calibri Light"/>
              </a:rPr>
              <a:t>Plan</a:t>
            </a:r>
            <a:endParaRPr sz="3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431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6" y="547573"/>
            <a:ext cx="64516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" dirty="0">
                <a:latin typeface="Calibri"/>
                <a:cs typeface="Calibri"/>
              </a:rPr>
              <a:t>Operator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Benchmarks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: </a:t>
            </a:r>
            <a:r>
              <a:rPr b="0" spc="-10" dirty="0">
                <a:latin typeface="Calibri"/>
                <a:cs typeface="Calibri"/>
              </a:rPr>
              <a:t>Processing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Cost/row </a:t>
            </a:r>
            <a:r>
              <a:rPr b="0" spc="-5" dirty="0">
                <a:latin typeface="Calibri"/>
                <a:cs typeface="Calibri"/>
              </a:rPr>
              <a:t>in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ns.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5632" y="1501139"/>
          <a:ext cx="9933304" cy="3668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Spark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Spark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filter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5-30x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w/o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group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group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hash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6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(8-bit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entropy)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10-100x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55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(64-bit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entropy)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Sort-merge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218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Shuffling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still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bottleneck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359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39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Parquet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Decoding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(single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column)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10x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2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23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9404" y="1068324"/>
            <a:ext cx="5343525" cy="2246630"/>
            <a:chOff x="2089404" y="1068324"/>
            <a:chExt cx="5343525" cy="2246630"/>
          </a:xfrm>
        </p:grpSpPr>
        <p:sp>
          <p:nvSpPr>
            <p:cNvPr id="3" name="object 3"/>
            <p:cNvSpPr/>
            <p:nvPr/>
          </p:nvSpPr>
          <p:spPr>
            <a:xfrm>
              <a:off x="2092452" y="1071372"/>
              <a:ext cx="5337175" cy="2240280"/>
            </a:xfrm>
            <a:custGeom>
              <a:avLst/>
              <a:gdLst/>
              <a:ahLst/>
              <a:cxnLst/>
              <a:rect l="l" t="t" r="r" b="b"/>
              <a:pathLst>
                <a:path w="5337175" h="2240279">
                  <a:moveTo>
                    <a:pt x="4963668" y="0"/>
                  </a:moveTo>
                  <a:lnTo>
                    <a:pt x="373380" y="0"/>
                  </a:lnTo>
                  <a:lnTo>
                    <a:pt x="326536" y="2908"/>
                  </a:lnTo>
                  <a:lnTo>
                    <a:pt x="281432" y="11401"/>
                  </a:lnTo>
                  <a:lnTo>
                    <a:pt x="238415" y="25128"/>
                  </a:lnTo>
                  <a:lnTo>
                    <a:pt x="197836" y="43740"/>
                  </a:lnTo>
                  <a:lnTo>
                    <a:pt x="160044" y="66887"/>
                  </a:lnTo>
                  <a:lnTo>
                    <a:pt x="125389" y="94220"/>
                  </a:lnTo>
                  <a:lnTo>
                    <a:pt x="94220" y="125389"/>
                  </a:lnTo>
                  <a:lnTo>
                    <a:pt x="66887" y="160044"/>
                  </a:lnTo>
                  <a:lnTo>
                    <a:pt x="43740" y="197836"/>
                  </a:lnTo>
                  <a:lnTo>
                    <a:pt x="25128" y="238415"/>
                  </a:lnTo>
                  <a:lnTo>
                    <a:pt x="11401" y="281432"/>
                  </a:lnTo>
                  <a:lnTo>
                    <a:pt x="2908" y="326536"/>
                  </a:lnTo>
                  <a:lnTo>
                    <a:pt x="0" y="373379"/>
                  </a:lnTo>
                  <a:lnTo>
                    <a:pt x="0" y="1866900"/>
                  </a:lnTo>
                  <a:lnTo>
                    <a:pt x="2908" y="1913743"/>
                  </a:lnTo>
                  <a:lnTo>
                    <a:pt x="11401" y="1958847"/>
                  </a:lnTo>
                  <a:lnTo>
                    <a:pt x="25128" y="2001864"/>
                  </a:lnTo>
                  <a:lnTo>
                    <a:pt x="43740" y="2042443"/>
                  </a:lnTo>
                  <a:lnTo>
                    <a:pt x="66887" y="2080235"/>
                  </a:lnTo>
                  <a:lnTo>
                    <a:pt x="94220" y="2114890"/>
                  </a:lnTo>
                  <a:lnTo>
                    <a:pt x="125389" y="2146059"/>
                  </a:lnTo>
                  <a:lnTo>
                    <a:pt x="160044" y="2173392"/>
                  </a:lnTo>
                  <a:lnTo>
                    <a:pt x="197836" y="2196539"/>
                  </a:lnTo>
                  <a:lnTo>
                    <a:pt x="238415" y="2215151"/>
                  </a:lnTo>
                  <a:lnTo>
                    <a:pt x="281432" y="2228878"/>
                  </a:lnTo>
                  <a:lnTo>
                    <a:pt x="326536" y="2237371"/>
                  </a:lnTo>
                  <a:lnTo>
                    <a:pt x="373380" y="2240279"/>
                  </a:lnTo>
                  <a:lnTo>
                    <a:pt x="4963668" y="2240279"/>
                  </a:lnTo>
                  <a:lnTo>
                    <a:pt x="5010511" y="2237371"/>
                  </a:lnTo>
                  <a:lnTo>
                    <a:pt x="5055615" y="2228878"/>
                  </a:lnTo>
                  <a:lnTo>
                    <a:pt x="5098632" y="2215151"/>
                  </a:lnTo>
                  <a:lnTo>
                    <a:pt x="5139211" y="2196539"/>
                  </a:lnTo>
                  <a:lnTo>
                    <a:pt x="5177003" y="2173392"/>
                  </a:lnTo>
                  <a:lnTo>
                    <a:pt x="5211658" y="2146059"/>
                  </a:lnTo>
                  <a:lnTo>
                    <a:pt x="5242827" y="2114890"/>
                  </a:lnTo>
                  <a:lnTo>
                    <a:pt x="5270160" y="2080235"/>
                  </a:lnTo>
                  <a:lnTo>
                    <a:pt x="5293307" y="2042443"/>
                  </a:lnTo>
                  <a:lnTo>
                    <a:pt x="5311919" y="2001864"/>
                  </a:lnTo>
                  <a:lnTo>
                    <a:pt x="5325646" y="1958847"/>
                  </a:lnTo>
                  <a:lnTo>
                    <a:pt x="5334139" y="1913743"/>
                  </a:lnTo>
                  <a:lnTo>
                    <a:pt x="5337048" y="1866900"/>
                  </a:lnTo>
                  <a:lnTo>
                    <a:pt x="5337048" y="373379"/>
                  </a:lnTo>
                  <a:lnTo>
                    <a:pt x="5334139" y="326536"/>
                  </a:lnTo>
                  <a:lnTo>
                    <a:pt x="5325646" y="281432"/>
                  </a:lnTo>
                  <a:lnTo>
                    <a:pt x="5311919" y="238415"/>
                  </a:lnTo>
                  <a:lnTo>
                    <a:pt x="5293307" y="197836"/>
                  </a:lnTo>
                  <a:lnTo>
                    <a:pt x="5270160" y="160044"/>
                  </a:lnTo>
                  <a:lnTo>
                    <a:pt x="5242827" y="125389"/>
                  </a:lnTo>
                  <a:lnTo>
                    <a:pt x="5211658" y="94220"/>
                  </a:lnTo>
                  <a:lnTo>
                    <a:pt x="5177003" y="66887"/>
                  </a:lnTo>
                  <a:lnTo>
                    <a:pt x="5139211" y="43740"/>
                  </a:lnTo>
                  <a:lnTo>
                    <a:pt x="5098632" y="25128"/>
                  </a:lnTo>
                  <a:lnTo>
                    <a:pt x="5055615" y="11401"/>
                  </a:lnTo>
                  <a:lnTo>
                    <a:pt x="5010511" y="2908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2452" y="1071372"/>
              <a:ext cx="5337175" cy="2240280"/>
            </a:xfrm>
            <a:custGeom>
              <a:avLst/>
              <a:gdLst/>
              <a:ahLst/>
              <a:cxnLst/>
              <a:rect l="l" t="t" r="r" b="b"/>
              <a:pathLst>
                <a:path w="5337175" h="2240279">
                  <a:moveTo>
                    <a:pt x="0" y="373379"/>
                  </a:moveTo>
                  <a:lnTo>
                    <a:pt x="2908" y="326536"/>
                  </a:lnTo>
                  <a:lnTo>
                    <a:pt x="11401" y="281432"/>
                  </a:lnTo>
                  <a:lnTo>
                    <a:pt x="25128" y="238415"/>
                  </a:lnTo>
                  <a:lnTo>
                    <a:pt x="43740" y="197836"/>
                  </a:lnTo>
                  <a:lnTo>
                    <a:pt x="66887" y="160044"/>
                  </a:lnTo>
                  <a:lnTo>
                    <a:pt x="94220" y="125389"/>
                  </a:lnTo>
                  <a:lnTo>
                    <a:pt x="125389" y="94220"/>
                  </a:lnTo>
                  <a:lnTo>
                    <a:pt x="160044" y="66887"/>
                  </a:lnTo>
                  <a:lnTo>
                    <a:pt x="197836" y="43740"/>
                  </a:lnTo>
                  <a:lnTo>
                    <a:pt x="238415" y="25128"/>
                  </a:lnTo>
                  <a:lnTo>
                    <a:pt x="281432" y="11401"/>
                  </a:lnTo>
                  <a:lnTo>
                    <a:pt x="326536" y="2908"/>
                  </a:lnTo>
                  <a:lnTo>
                    <a:pt x="373380" y="0"/>
                  </a:lnTo>
                  <a:lnTo>
                    <a:pt x="4963668" y="0"/>
                  </a:lnTo>
                  <a:lnTo>
                    <a:pt x="5010511" y="2908"/>
                  </a:lnTo>
                  <a:lnTo>
                    <a:pt x="5055615" y="11401"/>
                  </a:lnTo>
                  <a:lnTo>
                    <a:pt x="5098632" y="25128"/>
                  </a:lnTo>
                  <a:lnTo>
                    <a:pt x="5139211" y="43740"/>
                  </a:lnTo>
                  <a:lnTo>
                    <a:pt x="5177003" y="66887"/>
                  </a:lnTo>
                  <a:lnTo>
                    <a:pt x="5211658" y="94220"/>
                  </a:lnTo>
                  <a:lnTo>
                    <a:pt x="5242827" y="125389"/>
                  </a:lnTo>
                  <a:lnTo>
                    <a:pt x="5270160" y="160044"/>
                  </a:lnTo>
                  <a:lnTo>
                    <a:pt x="5293307" y="197836"/>
                  </a:lnTo>
                  <a:lnTo>
                    <a:pt x="5311919" y="238415"/>
                  </a:lnTo>
                  <a:lnTo>
                    <a:pt x="5325646" y="281432"/>
                  </a:lnTo>
                  <a:lnTo>
                    <a:pt x="5334139" y="326536"/>
                  </a:lnTo>
                  <a:lnTo>
                    <a:pt x="5337048" y="373379"/>
                  </a:lnTo>
                  <a:lnTo>
                    <a:pt x="5337048" y="1866900"/>
                  </a:lnTo>
                  <a:lnTo>
                    <a:pt x="5334139" y="1913743"/>
                  </a:lnTo>
                  <a:lnTo>
                    <a:pt x="5325646" y="1958847"/>
                  </a:lnTo>
                  <a:lnTo>
                    <a:pt x="5311919" y="2001864"/>
                  </a:lnTo>
                  <a:lnTo>
                    <a:pt x="5293307" y="2042443"/>
                  </a:lnTo>
                  <a:lnTo>
                    <a:pt x="5270160" y="2080235"/>
                  </a:lnTo>
                  <a:lnTo>
                    <a:pt x="5242827" y="2114890"/>
                  </a:lnTo>
                  <a:lnTo>
                    <a:pt x="5211658" y="2146059"/>
                  </a:lnTo>
                  <a:lnTo>
                    <a:pt x="5177003" y="2173392"/>
                  </a:lnTo>
                  <a:lnTo>
                    <a:pt x="5139211" y="2196539"/>
                  </a:lnTo>
                  <a:lnTo>
                    <a:pt x="5098632" y="2215151"/>
                  </a:lnTo>
                  <a:lnTo>
                    <a:pt x="5055615" y="2228878"/>
                  </a:lnTo>
                  <a:lnTo>
                    <a:pt x="5010511" y="2237371"/>
                  </a:lnTo>
                  <a:lnTo>
                    <a:pt x="4963668" y="2240279"/>
                  </a:lnTo>
                  <a:lnTo>
                    <a:pt x="373380" y="2240279"/>
                  </a:lnTo>
                  <a:lnTo>
                    <a:pt x="326536" y="2237371"/>
                  </a:lnTo>
                  <a:lnTo>
                    <a:pt x="281432" y="2228878"/>
                  </a:lnTo>
                  <a:lnTo>
                    <a:pt x="238415" y="2215151"/>
                  </a:lnTo>
                  <a:lnTo>
                    <a:pt x="197836" y="2196539"/>
                  </a:lnTo>
                  <a:lnTo>
                    <a:pt x="160044" y="2173392"/>
                  </a:lnTo>
                  <a:lnTo>
                    <a:pt x="125389" y="2146059"/>
                  </a:lnTo>
                  <a:lnTo>
                    <a:pt x="94220" y="2114890"/>
                  </a:lnTo>
                  <a:lnTo>
                    <a:pt x="66887" y="2080235"/>
                  </a:lnTo>
                  <a:lnTo>
                    <a:pt x="43740" y="2042443"/>
                  </a:lnTo>
                  <a:lnTo>
                    <a:pt x="25128" y="2001864"/>
                  </a:lnTo>
                  <a:lnTo>
                    <a:pt x="11401" y="1958847"/>
                  </a:lnTo>
                  <a:lnTo>
                    <a:pt x="2908" y="1913743"/>
                  </a:lnTo>
                  <a:lnTo>
                    <a:pt x="0" y="1866900"/>
                  </a:lnTo>
                  <a:lnTo>
                    <a:pt x="0" y="373379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8108" y="1456690"/>
            <a:ext cx="32073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sz="4500" spc="-35" dirty="0"/>
              <a:t>Let’s </a:t>
            </a:r>
            <a:r>
              <a:rPr sz="4500" dirty="0"/>
              <a:t>put</a:t>
            </a:r>
            <a:r>
              <a:rPr sz="4500" spc="-45" dirty="0"/>
              <a:t> </a:t>
            </a:r>
            <a:r>
              <a:rPr sz="4500" dirty="0"/>
              <a:t>it</a:t>
            </a:r>
            <a:r>
              <a:rPr sz="4500" spc="-45" dirty="0"/>
              <a:t> </a:t>
            </a:r>
            <a:r>
              <a:rPr sz="4500" dirty="0"/>
              <a:t>all </a:t>
            </a:r>
            <a:r>
              <a:rPr sz="4500" spc="-1005" dirty="0"/>
              <a:t> </a:t>
            </a:r>
            <a:r>
              <a:rPr sz="4500" spc="-20" dirty="0"/>
              <a:t>together</a:t>
            </a:r>
            <a:endParaRPr sz="4500"/>
          </a:p>
        </p:txBody>
      </p:sp>
    </p:spTree>
    <p:extLst>
      <p:ext uri="{BB962C8B-B14F-4D97-AF65-F5344CB8AC3E}">
        <p14:creationId xmlns:p14="http://schemas.microsoft.com/office/powerpoint/2010/main" val="349670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5" y="749808"/>
            <a:ext cx="11724640" cy="4836160"/>
          </a:xfrm>
          <a:custGeom>
            <a:avLst/>
            <a:gdLst/>
            <a:ahLst/>
            <a:cxnLst/>
            <a:rect l="l" t="t" r="r" b="b"/>
            <a:pathLst>
              <a:path w="11724640" h="4836160">
                <a:moveTo>
                  <a:pt x="0" y="4835652"/>
                </a:moveTo>
                <a:lnTo>
                  <a:pt x="11724132" y="4835652"/>
                </a:lnTo>
                <a:lnTo>
                  <a:pt x="11724132" y="0"/>
                </a:lnTo>
                <a:lnTo>
                  <a:pt x="0" y="0"/>
                </a:lnTo>
                <a:lnTo>
                  <a:pt x="0" y="483565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60940" y="2455875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3797" y="2278456"/>
            <a:ext cx="71310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Physical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latin typeface="Calibri"/>
                <a:cs typeface="Calibri"/>
              </a:rPr>
              <a:t>Pl</a:t>
            </a:r>
            <a:r>
              <a:rPr sz="1500" b="1" spc="5" dirty="0">
                <a:latin typeface="Calibri"/>
                <a:cs typeface="Calibri"/>
              </a:rPr>
              <a:t>a</a:t>
            </a:r>
            <a:r>
              <a:rPr sz="1500" b="1" dirty="0">
                <a:latin typeface="Calibri"/>
                <a:cs typeface="Calibri"/>
              </a:rPr>
              <a:t>nning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7028" y="2463546"/>
            <a:ext cx="1056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Logical </a:t>
            </a:r>
            <a:r>
              <a:rPr sz="1500" b="1" dirty="0">
                <a:latin typeface="Calibri"/>
                <a:cs typeface="Calibri"/>
              </a:rPr>
              <a:t> Op</a:t>
            </a:r>
            <a:r>
              <a:rPr sz="1500" b="1" spc="-10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i</a:t>
            </a:r>
            <a:r>
              <a:rPr sz="1500" b="1" spc="5" dirty="0">
                <a:latin typeface="Calibri"/>
                <a:cs typeface="Calibri"/>
              </a:rPr>
              <a:t>m</a:t>
            </a:r>
            <a:r>
              <a:rPr sz="1500" b="1" dirty="0">
                <a:latin typeface="Calibri"/>
                <a:cs typeface="Calibri"/>
              </a:rPr>
              <a:t>i</a:t>
            </a:r>
            <a:r>
              <a:rPr sz="1500" b="1" spc="-20" dirty="0">
                <a:latin typeface="Calibri"/>
                <a:cs typeface="Calibri"/>
              </a:rPr>
              <a:t>z</a:t>
            </a:r>
            <a:r>
              <a:rPr sz="1500" b="1" spc="-10" dirty="0">
                <a:latin typeface="Calibri"/>
                <a:cs typeface="Calibri"/>
              </a:rPr>
              <a:t>a</a:t>
            </a:r>
            <a:r>
              <a:rPr sz="1500" b="1" spc="-5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4823" y="2445258"/>
            <a:ext cx="672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Anal</a:t>
            </a:r>
            <a:r>
              <a:rPr sz="1500" b="1" spc="-15" dirty="0">
                <a:latin typeface="Calibri"/>
                <a:cs typeface="Calibri"/>
              </a:rPr>
              <a:t>y</a:t>
            </a:r>
            <a:r>
              <a:rPr sz="1500" b="1" dirty="0">
                <a:latin typeface="Calibri"/>
                <a:cs typeface="Calibri"/>
              </a:rPr>
              <a:t>sis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731" y="2712720"/>
            <a:ext cx="1333500" cy="652780"/>
          </a:xfrm>
          <a:prstGeom prst="rect">
            <a:avLst/>
          </a:prstGeom>
          <a:solidFill>
            <a:srgbClr val="A9D18E"/>
          </a:solidFill>
          <a:ln w="12191">
            <a:solidFill>
              <a:srgbClr val="41709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935"/>
              </a:spcBef>
            </a:pPr>
            <a:r>
              <a:rPr sz="1300" spc="-5" dirty="0">
                <a:latin typeface="Calibri"/>
                <a:cs typeface="Calibri"/>
              </a:rPr>
              <a:t>SQL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Query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endParaRPr sz="1300">
              <a:latin typeface="Wingdings"/>
              <a:cs typeface="Wingdings"/>
            </a:endParaRPr>
          </a:p>
          <a:p>
            <a:pPr algn="ctr">
              <a:lnSpc>
                <a:spcPts val="1555"/>
              </a:lnSpc>
            </a:pPr>
            <a:r>
              <a:rPr sz="1300" spc="-15" dirty="0">
                <a:latin typeface="Calibri"/>
                <a:cs typeface="Calibri"/>
              </a:rPr>
              <a:t>Parsed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731" y="3726179"/>
            <a:ext cx="1333500" cy="632460"/>
          </a:xfrm>
          <a:prstGeom prst="rect">
            <a:avLst/>
          </a:prstGeom>
          <a:solidFill>
            <a:srgbClr val="A9D18E"/>
          </a:solidFill>
          <a:ln w="12191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DataFrame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65933" y="3061461"/>
            <a:ext cx="1153160" cy="689610"/>
            <a:chOff x="2265933" y="3061461"/>
            <a:chExt cx="1153160" cy="689610"/>
          </a:xfrm>
        </p:grpSpPr>
        <p:sp>
          <p:nvSpPr>
            <p:cNvPr id="10" name="object 10"/>
            <p:cNvSpPr/>
            <p:nvPr/>
          </p:nvSpPr>
          <p:spPr>
            <a:xfrm>
              <a:off x="2272283" y="3067811"/>
              <a:ext cx="1140460" cy="676910"/>
            </a:xfrm>
            <a:custGeom>
              <a:avLst/>
              <a:gdLst/>
              <a:ahLst/>
              <a:cxnLst/>
              <a:rect l="l" t="t" r="r" b="b"/>
              <a:pathLst>
                <a:path w="1140460" h="676910">
                  <a:moveTo>
                    <a:pt x="1027176" y="0"/>
                  </a:moveTo>
                  <a:lnTo>
                    <a:pt x="112776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80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6" y="676656"/>
                  </a:lnTo>
                  <a:lnTo>
                    <a:pt x="1027176" y="676656"/>
                  </a:lnTo>
                  <a:lnTo>
                    <a:pt x="1071050" y="667785"/>
                  </a:lnTo>
                  <a:lnTo>
                    <a:pt x="1106900" y="643604"/>
                  </a:lnTo>
                  <a:lnTo>
                    <a:pt x="1131081" y="607754"/>
                  </a:lnTo>
                  <a:lnTo>
                    <a:pt x="1139952" y="563880"/>
                  </a:lnTo>
                  <a:lnTo>
                    <a:pt x="1139952" y="112775"/>
                  </a:lnTo>
                  <a:lnTo>
                    <a:pt x="1131081" y="68901"/>
                  </a:lnTo>
                  <a:lnTo>
                    <a:pt x="1106900" y="33051"/>
                  </a:lnTo>
                  <a:lnTo>
                    <a:pt x="1071050" y="8870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283" y="3067811"/>
              <a:ext cx="1140460" cy="676910"/>
            </a:xfrm>
            <a:custGeom>
              <a:avLst/>
              <a:gdLst/>
              <a:ahLst/>
              <a:cxnLst/>
              <a:rect l="l" t="t" r="r" b="b"/>
              <a:pathLst>
                <a:path w="1140460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6" y="0"/>
                  </a:lnTo>
                  <a:lnTo>
                    <a:pt x="1027176" y="0"/>
                  </a:lnTo>
                  <a:lnTo>
                    <a:pt x="1071050" y="8870"/>
                  </a:lnTo>
                  <a:lnTo>
                    <a:pt x="1106900" y="33051"/>
                  </a:lnTo>
                  <a:lnTo>
                    <a:pt x="1131081" y="68901"/>
                  </a:lnTo>
                  <a:lnTo>
                    <a:pt x="1139952" y="112775"/>
                  </a:lnTo>
                  <a:lnTo>
                    <a:pt x="1139952" y="563880"/>
                  </a:lnTo>
                  <a:lnTo>
                    <a:pt x="1131081" y="607754"/>
                  </a:lnTo>
                  <a:lnTo>
                    <a:pt x="1106900" y="643604"/>
                  </a:lnTo>
                  <a:lnTo>
                    <a:pt x="1071050" y="667785"/>
                  </a:lnTo>
                  <a:lnTo>
                    <a:pt x="1027176" y="676656"/>
                  </a:lnTo>
                  <a:lnTo>
                    <a:pt x="112776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36367" y="3185541"/>
            <a:ext cx="8108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Unresolved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Logical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Plan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87241" y="3061461"/>
            <a:ext cx="1031240" cy="689610"/>
            <a:chOff x="3587241" y="3061461"/>
            <a:chExt cx="1031240" cy="689610"/>
          </a:xfrm>
        </p:grpSpPr>
        <p:sp>
          <p:nvSpPr>
            <p:cNvPr id="14" name="object 14"/>
            <p:cNvSpPr/>
            <p:nvPr/>
          </p:nvSpPr>
          <p:spPr>
            <a:xfrm>
              <a:off x="3593591" y="3067811"/>
              <a:ext cx="1018540" cy="676910"/>
            </a:xfrm>
            <a:custGeom>
              <a:avLst/>
              <a:gdLst/>
              <a:ahLst/>
              <a:cxnLst/>
              <a:rect l="l" t="t" r="r" b="b"/>
              <a:pathLst>
                <a:path w="1018539" h="676910">
                  <a:moveTo>
                    <a:pt x="905256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80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5" y="676656"/>
                  </a:lnTo>
                  <a:lnTo>
                    <a:pt x="905256" y="676656"/>
                  </a:lnTo>
                  <a:lnTo>
                    <a:pt x="949130" y="667785"/>
                  </a:lnTo>
                  <a:lnTo>
                    <a:pt x="984980" y="643604"/>
                  </a:lnTo>
                  <a:lnTo>
                    <a:pt x="1009161" y="607754"/>
                  </a:lnTo>
                  <a:lnTo>
                    <a:pt x="1018032" y="563880"/>
                  </a:lnTo>
                  <a:lnTo>
                    <a:pt x="1018032" y="112775"/>
                  </a:lnTo>
                  <a:lnTo>
                    <a:pt x="1009161" y="68901"/>
                  </a:lnTo>
                  <a:lnTo>
                    <a:pt x="984980" y="33051"/>
                  </a:lnTo>
                  <a:lnTo>
                    <a:pt x="949130" y="8870"/>
                  </a:lnTo>
                  <a:lnTo>
                    <a:pt x="90525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3591" y="3067811"/>
              <a:ext cx="1018540" cy="676910"/>
            </a:xfrm>
            <a:custGeom>
              <a:avLst/>
              <a:gdLst/>
              <a:ahLst/>
              <a:cxnLst/>
              <a:rect l="l" t="t" r="r" b="b"/>
              <a:pathLst>
                <a:path w="1018539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905256" y="0"/>
                  </a:lnTo>
                  <a:lnTo>
                    <a:pt x="949130" y="8870"/>
                  </a:lnTo>
                  <a:lnTo>
                    <a:pt x="984980" y="33051"/>
                  </a:lnTo>
                  <a:lnTo>
                    <a:pt x="1009161" y="68901"/>
                  </a:lnTo>
                  <a:lnTo>
                    <a:pt x="1018032" y="112775"/>
                  </a:lnTo>
                  <a:lnTo>
                    <a:pt x="1018032" y="563880"/>
                  </a:lnTo>
                  <a:lnTo>
                    <a:pt x="1009161" y="607754"/>
                  </a:lnTo>
                  <a:lnTo>
                    <a:pt x="984980" y="643604"/>
                  </a:lnTo>
                  <a:lnTo>
                    <a:pt x="949130" y="667785"/>
                  </a:lnTo>
                  <a:lnTo>
                    <a:pt x="905256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61308" y="3185541"/>
            <a:ext cx="4819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Logical</a:t>
            </a:r>
            <a:endParaRPr sz="13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Plan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86629" y="3061461"/>
            <a:ext cx="1031240" cy="689610"/>
            <a:chOff x="4786629" y="3061461"/>
            <a:chExt cx="1031240" cy="689610"/>
          </a:xfrm>
        </p:grpSpPr>
        <p:sp>
          <p:nvSpPr>
            <p:cNvPr id="18" name="object 18"/>
            <p:cNvSpPr/>
            <p:nvPr/>
          </p:nvSpPr>
          <p:spPr>
            <a:xfrm>
              <a:off x="4792979" y="3067811"/>
              <a:ext cx="1018540" cy="676910"/>
            </a:xfrm>
            <a:custGeom>
              <a:avLst/>
              <a:gdLst/>
              <a:ahLst/>
              <a:cxnLst/>
              <a:rect l="l" t="t" r="r" b="b"/>
              <a:pathLst>
                <a:path w="1018539" h="676910">
                  <a:moveTo>
                    <a:pt x="905256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80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5" y="676656"/>
                  </a:lnTo>
                  <a:lnTo>
                    <a:pt x="905256" y="676656"/>
                  </a:lnTo>
                  <a:lnTo>
                    <a:pt x="949130" y="667785"/>
                  </a:lnTo>
                  <a:lnTo>
                    <a:pt x="984980" y="643604"/>
                  </a:lnTo>
                  <a:lnTo>
                    <a:pt x="1009161" y="607754"/>
                  </a:lnTo>
                  <a:lnTo>
                    <a:pt x="1018032" y="563880"/>
                  </a:lnTo>
                  <a:lnTo>
                    <a:pt x="1018032" y="112775"/>
                  </a:lnTo>
                  <a:lnTo>
                    <a:pt x="1009161" y="68901"/>
                  </a:lnTo>
                  <a:lnTo>
                    <a:pt x="984980" y="33051"/>
                  </a:lnTo>
                  <a:lnTo>
                    <a:pt x="949130" y="8870"/>
                  </a:lnTo>
                  <a:lnTo>
                    <a:pt x="90525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2979" y="3067811"/>
              <a:ext cx="1018540" cy="676910"/>
            </a:xfrm>
            <a:custGeom>
              <a:avLst/>
              <a:gdLst/>
              <a:ahLst/>
              <a:cxnLst/>
              <a:rect l="l" t="t" r="r" b="b"/>
              <a:pathLst>
                <a:path w="1018539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905256" y="0"/>
                  </a:lnTo>
                  <a:lnTo>
                    <a:pt x="949130" y="8870"/>
                  </a:lnTo>
                  <a:lnTo>
                    <a:pt x="984980" y="33051"/>
                  </a:lnTo>
                  <a:lnTo>
                    <a:pt x="1009161" y="68901"/>
                  </a:lnTo>
                  <a:lnTo>
                    <a:pt x="1018032" y="112775"/>
                  </a:lnTo>
                  <a:lnTo>
                    <a:pt x="1018032" y="563880"/>
                  </a:lnTo>
                  <a:lnTo>
                    <a:pt x="1009161" y="607754"/>
                  </a:lnTo>
                  <a:lnTo>
                    <a:pt x="984980" y="643604"/>
                  </a:lnTo>
                  <a:lnTo>
                    <a:pt x="949130" y="667785"/>
                  </a:lnTo>
                  <a:lnTo>
                    <a:pt x="905256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43602" y="3086480"/>
            <a:ext cx="7150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ptimi</a:t>
            </a:r>
            <a:r>
              <a:rPr sz="1300" spc="-25" dirty="0">
                <a:latin typeface="Calibri"/>
                <a:cs typeface="Calibri"/>
              </a:rPr>
              <a:t>z</a:t>
            </a:r>
            <a:r>
              <a:rPr sz="1300" spc="-5" dirty="0">
                <a:latin typeface="Calibri"/>
                <a:cs typeface="Calibri"/>
              </a:rPr>
              <a:t>ed  </a:t>
            </a:r>
            <a:r>
              <a:rPr sz="1300" spc="-10" dirty="0">
                <a:latin typeface="Calibri"/>
                <a:cs typeface="Calibri"/>
              </a:rPr>
              <a:t>Logical </a:t>
            </a:r>
            <a:r>
              <a:rPr sz="1300" spc="-5" dirty="0">
                <a:latin typeface="Calibri"/>
                <a:cs typeface="Calibri"/>
              </a:rPr>
              <a:t> Plan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95161" y="2881629"/>
            <a:ext cx="1303655" cy="782320"/>
            <a:chOff x="5995161" y="2881629"/>
            <a:chExt cx="1303655" cy="782320"/>
          </a:xfrm>
        </p:grpSpPr>
        <p:sp>
          <p:nvSpPr>
            <p:cNvPr id="22" name="object 22"/>
            <p:cNvSpPr/>
            <p:nvPr/>
          </p:nvSpPr>
          <p:spPr>
            <a:xfrm>
              <a:off x="6001511" y="2887979"/>
              <a:ext cx="986155" cy="464820"/>
            </a:xfrm>
            <a:custGeom>
              <a:avLst/>
              <a:gdLst/>
              <a:ahLst/>
              <a:cxnLst/>
              <a:rect l="l" t="t" r="r" b="b"/>
              <a:pathLst>
                <a:path w="986154" h="464820">
                  <a:moveTo>
                    <a:pt x="908558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908558" y="464820"/>
                  </a:lnTo>
                  <a:lnTo>
                    <a:pt x="938718" y="458733"/>
                  </a:lnTo>
                  <a:lnTo>
                    <a:pt x="963342" y="442134"/>
                  </a:lnTo>
                  <a:lnTo>
                    <a:pt x="979941" y="417510"/>
                  </a:lnTo>
                  <a:lnTo>
                    <a:pt x="986028" y="387350"/>
                  </a:lnTo>
                  <a:lnTo>
                    <a:pt x="986028" y="77470"/>
                  </a:lnTo>
                  <a:lnTo>
                    <a:pt x="979941" y="47309"/>
                  </a:lnTo>
                  <a:lnTo>
                    <a:pt x="963342" y="22685"/>
                  </a:lnTo>
                  <a:lnTo>
                    <a:pt x="938718" y="6086"/>
                  </a:lnTo>
                  <a:lnTo>
                    <a:pt x="90855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1511" y="2887979"/>
              <a:ext cx="986155" cy="464820"/>
            </a:xfrm>
            <a:custGeom>
              <a:avLst/>
              <a:gdLst/>
              <a:ahLst/>
              <a:cxnLst/>
              <a:rect l="l" t="t" r="r" b="b"/>
              <a:pathLst>
                <a:path w="986154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908558" y="0"/>
                  </a:lnTo>
                  <a:lnTo>
                    <a:pt x="938718" y="6086"/>
                  </a:lnTo>
                  <a:lnTo>
                    <a:pt x="963342" y="22685"/>
                  </a:lnTo>
                  <a:lnTo>
                    <a:pt x="979941" y="47309"/>
                  </a:lnTo>
                  <a:lnTo>
                    <a:pt x="986028" y="77470"/>
                  </a:lnTo>
                  <a:lnTo>
                    <a:pt x="986028" y="387350"/>
                  </a:lnTo>
                  <a:lnTo>
                    <a:pt x="979941" y="417510"/>
                  </a:lnTo>
                  <a:lnTo>
                    <a:pt x="963342" y="442134"/>
                  </a:lnTo>
                  <a:lnTo>
                    <a:pt x="938718" y="458733"/>
                  </a:lnTo>
                  <a:lnTo>
                    <a:pt x="908558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53911" y="3040379"/>
              <a:ext cx="986155" cy="464820"/>
            </a:xfrm>
            <a:custGeom>
              <a:avLst/>
              <a:gdLst/>
              <a:ahLst/>
              <a:cxnLst/>
              <a:rect l="l" t="t" r="r" b="b"/>
              <a:pathLst>
                <a:path w="986154" h="464820">
                  <a:moveTo>
                    <a:pt x="908558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908558" y="464820"/>
                  </a:lnTo>
                  <a:lnTo>
                    <a:pt x="938718" y="458733"/>
                  </a:lnTo>
                  <a:lnTo>
                    <a:pt x="963342" y="442134"/>
                  </a:lnTo>
                  <a:lnTo>
                    <a:pt x="979941" y="417510"/>
                  </a:lnTo>
                  <a:lnTo>
                    <a:pt x="986028" y="387350"/>
                  </a:lnTo>
                  <a:lnTo>
                    <a:pt x="986028" y="77470"/>
                  </a:lnTo>
                  <a:lnTo>
                    <a:pt x="979941" y="47309"/>
                  </a:lnTo>
                  <a:lnTo>
                    <a:pt x="963342" y="22685"/>
                  </a:lnTo>
                  <a:lnTo>
                    <a:pt x="938718" y="6086"/>
                  </a:lnTo>
                  <a:lnTo>
                    <a:pt x="90855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53911" y="3040379"/>
              <a:ext cx="986155" cy="464820"/>
            </a:xfrm>
            <a:custGeom>
              <a:avLst/>
              <a:gdLst/>
              <a:ahLst/>
              <a:cxnLst/>
              <a:rect l="l" t="t" r="r" b="b"/>
              <a:pathLst>
                <a:path w="986154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908558" y="0"/>
                  </a:lnTo>
                  <a:lnTo>
                    <a:pt x="938718" y="6086"/>
                  </a:lnTo>
                  <a:lnTo>
                    <a:pt x="963342" y="22685"/>
                  </a:lnTo>
                  <a:lnTo>
                    <a:pt x="979941" y="47309"/>
                  </a:lnTo>
                  <a:lnTo>
                    <a:pt x="986028" y="77470"/>
                  </a:lnTo>
                  <a:lnTo>
                    <a:pt x="986028" y="387350"/>
                  </a:lnTo>
                  <a:lnTo>
                    <a:pt x="979941" y="417510"/>
                  </a:lnTo>
                  <a:lnTo>
                    <a:pt x="963342" y="442134"/>
                  </a:lnTo>
                  <a:lnTo>
                    <a:pt x="938718" y="458733"/>
                  </a:lnTo>
                  <a:lnTo>
                    <a:pt x="908558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06311" y="3192779"/>
              <a:ext cx="986155" cy="464820"/>
            </a:xfrm>
            <a:custGeom>
              <a:avLst/>
              <a:gdLst/>
              <a:ahLst/>
              <a:cxnLst/>
              <a:rect l="l" t="t" r="r" b="b"/>
              <a:pathLst>
                <a:path w="986154" h="464820">
                  <a:moveTo>
                    <a:pt x="908558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908558" y="464820"/>
                  </a:lnTo>
                  <a:lnTo>
                    <a:pt x="938718" y="458733"/>
                  </a:lnTo>
                  <a:lnTo>
                    <a:pt x="963342" y="442134"/>
                  </a:lnTo>
                  <a:lnTo>
                    <a:pt x="979941" y="417510"/>
                  </a:lnTo>
                  <a:lnTo>
                    <a:pt x="986028" y="387350"/>
                  </a:lnTo>
                  <a:lnTo>
                    <a:pt x="986028" y="77470"/>
                  </a:lnTo>
                  <a:lnTo>
                    <a:pt x="979941" y="47309"/>
                  </a:lnTo>
                  <a:lnTo>
                    <a:pt x="963342" y="22685"/>
                  </a:lnTo>
                  <a:lnTo>
                    <a:pt x="938718" y="6086"/>
                  </a:lnTo>
                  <a:lnTo>
                    <a:pt x="90855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06311" y="3192779"/>
              <a:ext cx="986155" cy="464820"/>
            </a:xfrm>
            <a:custGeom>
              <a:avLst/>
              <a:gdLst/>
              <a:ahLst/>
              <a:cxnLst/>
              <a:rect l="l" t="t" r="r" b="b"/>
              <a:pathLst>
                <a:path w="986154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908558" y="0"/>
                  </a:lnTo>
                  <a:lnTo>
                    <a:pt x="938718" y="6086"/>
                  </a:lnTo>
                  <a:lnTo>
                    <a:pt x="963342" y="22685"/>
                  </a:lnTo>
                  <a:lnTo>
                    <a:pt x="979941" y="47309"/>
                  </a:lnTo>
                  <a:lnTo>
                    <a:pt x="986028" y="77470"/>
                  </a:lnTo>
                  <a:lnTo>
                    <a:pt x="986028" y="387350"/>
                  </a:lnTo>
                  <a:lnTo>
                    <a:pt x="979941" y="417510"/>
                  </a:lnTo>
                  <a:lnTo>
                    <a:pt x="963342" y="442134"/>
                  </a:lnTo>
                  <a:lnTo>
                    <a:pt x="938718" y="458733"/>
                  </a:lnTo>
                  <a:lnTo>
                    <a:pt x="908558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22211" y="3204159"/>
            <a:ext cx="5556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Physical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Plans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34300" y="2712720"/>
            <a:ext cx="462280" cy="1231900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vert270" wrap="square" lIns="0" tIns="12890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015"/>
              </a:spcBef>
            </a:pPr>
            <a:r>
              <a:rPr sz="1300" spc="-10" dirty="0">
                <a:latin typeface="Calibri"/>
                <a:cs typeface="Calibri"/>
              </a:rPr>
              <a:t>Cost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Model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480806" y="3043173"/>
            <a:ext cx="1031240" cy="689610"/>
            <a:chOff x="8480806" y="3043173"/>
            <a:chExt cx="1031240" cy="689610"/>
          </a:xfrm>
        </p:grpSpPr>
        <p:sp>
          <p:nvSpPr>
            <p:cNvPr id="31" name="object 31"/>
            <p:cNvSpPr/>
            <p:nvPr/>
          </p:nvSpPr>
          <p:spPr>
            <a:xfrm>
              <a:off x="8487156" y="3049523"/>
              <a:ext cx="1018540" cy="676910"/>
            </a:xfrm>
            <a:custGeom>
              <a:avLst/>
              <a:gdLst/>
              <a:ahLst/>
              <a:cxnLst/>
              <a:rect l="l" t="t" r="r" b="b"/>
              <a:pathLst>
                <a:path w="1018540" h="676910">
                  <a:moveTo>
                    <a:pt x="905255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80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5" y="676656"/>
                  </a:lnTo>
                  <a:lnTo>
                    <a:pt x="905255" y="676656"/>
                  </a:lnTo>
                  <a:lnTo>
                    <a:pt x="949130" y="667785"/>
                  </a:lnTo>
                  <a:lnTo>
                    <a:pt x="984980" y="643604"/>
                  </a:lnTo>
                  <a:lnTo>
                    <a:pt x="1009161" y="607754"/>
                  </a:lnTo>
                  <a:lnTo>
                    <a:pt x="1018032" y="563880"/>
                  </a:lnTo>
                  <a:lnTo>
                    <a:pt x="1018032" y="112775"/>
                  </a:lnTo>
                  <a:lnTo>
                    <a:pt x="1009161" y="68901"/>
                  </a:lnTo>
                  <a:lnTo>
                    <a:pt x="984980" y="33051"/>
                  </a:lnTo>
                  <a:lnTo>
                    <a:pt x="949130" y="8870"/>
                  </a:lnTo>
                  <a:lnTo>
                    <a:pt x="90525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87156" y="3049523"/>
              <a:ext cx="1018540" cy="676910"/>
            </a:xfrm>
            <a:custGeom>
              <a:avLst/>
              <a:gdLst/>
              <a:ahLst/>
              <a:cxnLst/>
              <a:rect l="l" t="t" r="r" b="b"/>
              <a:pathLst>
                <a:path w="1018540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905255" y="0"/>
                  </a:lnTo>
                  <a:lnTo>
                    <a:pt x="949130" y="8870"/>
                  </a:lnTo>
                  <a:lnTo>
                    <a:pt x="984980" y="33051"/>
                  </a:lnTo>
                  <a:lnTo>
                    <a:pt x="1009161" y="68901"/>
                  </a:lnTo>
                  <a:lnTo>
                    <a:pt x="1018032" y="112775"/>
                  </a:lnTo>
                  <a:lnTo>
                    <a:pt x="1018032" y="563880"/>
                  </a:lnTo>
                  <a:lnTo>
                    <a:pt x="1009161" y="607754"/>
                  </a:lnTo>
                  <a:lnTo>
                    <a:pt x="984980" y="643604"/>
                  </a:lnTo>
                  <a:lnTo>
                    <a:pt x="949130" y="667785"/>
                  </a:lnTo>
                  <a:lnTo>
                    <a:pt x="905255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98230" y="3067557"/>
            <a:ext cx="59626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Sele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ed  </a:t>
            </a:r>
            <a:r>
              <a:rPr sz="1300" spc="-10" dirty="0">
                <a:latin typeface="Calibri"/>
                <a:cs typeface="Calibri"/>
              </a:rPr>
              <a:t>Physical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Plan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47147" y="3006851"/>
            <a:ext cx="1150620" cy="897890"/>
          </a:xfrm>
          <a:prstGeom prst="rect">
            <a:avLst/>
          </a:prstGeom>
          <a:solidFill>
            <a:srgbClr val="A9D18E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Calibri"/>
                <a:cs typeface="Calibri"/>
              </a:rPr>
              <a:t>RDDs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72967" y="4152900"/>
            <a:ext cx="840105" cy="295910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05"/>
              </a:spcBef>
            </a:pPr>
            <a:r>
              <a:rPr sz="1300" spc="-10" dirty="0">
                <a:latin typeface="Calibri"/>
                <a:cs typeface="Calibri"/>
              </a:rPr>
              <a:t>Catalog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51025" y="1429511"/>
            <a:ext cx="8018780" cy="3018790"/>
            <a:chOff x="1851025" y="1429511"/>
            <a:chExt cx="8018780" cy="3018790"/>
          </a:xfrm>
        </p:grpSpPr>
        <p:sp>
          <p:nvSpPr>
            <p:cNvPr id="37" name="object 37"/>
            <p:cNvSpPr/>
            <p:nvPr/>
          </p:nvSpPr>
          <p:spPr>
            <a:xfrm>
              <a:off x="1851025" y="3033394"/>
              <a:ext cx="421005" cy="1013460"/>
            </a:xfrm>
            <a:custGeom>
              <a:avLst/>
              <a:gdLst/>
              <a:ahLst/>
              <a:cxnLst/>
              <a:rect l="l" t="t" r="r" b="b"/>
              <a:pathLst>
                <a:path w="421005" h="1013460">
                  <a:moveTo>
                    <a:pt x="353568" y="500761"/>
                  </a:moveTo>
                  <a:lnTo>
                    <a:pt x="279019" y="542175"/>
                  </a:lnTo>
                  <a:lnTo>
                    <a:pt x="305181" y="560095"/>
                  </a:lnTo>
                  <a:lnTo>
                    <a:pt x="0" y="1005967"/>
                  </a:lnTo>
                  <a:lnTo>
                    <a:pt x="10414" y="1013206"/>
                  </a:lnTo>
                  <a:lnTo>
                    <a:pt x="315734" y="567321"/>
                  </a:lnTo>
                  <a:lnTo>
                    <a:pt x="341884" y="585216"/>
                  </a:lnTo>
                  <a:lnTo>
                    <a:pt x="346811" y="549529"/>
                  </a:lnTo>
                  <a:lnTo>
                    <a:pt x="353568" y="500761"/>
                  </a:lnTo>
                  <a:close/>
                </a:path>
                <a:path w="421005" h="1013460">
                  <a:moveTo>
                    <a:pt x="420878" y="256794"/>
                  </a:moveTo>
                  <a:lnTo>
                    <a:pt x="403555" y="229362"/>
                  </a:lnTo>
                  <a:lnTo>
                    <a:pt x="375412" y="184785"/>
                  </a:lnTo>
                  <a:lnTo>
                    <a:pt x="358978" y="211886"/>
                  </a:lnTo>
                  <a:lnTo>
                    <a:pt x="8509" y="0"/>
                  </a:lnTo>
                  <a:lnTo>
                    <a:pt x="1905" y="10922"/>
                  </a:lnTo>
                  <a:lnTo>
                    <a:pt x="352361" y="222808"/>
                  </a:lnTo>
                  <a:lnTo>
                    <a:pt x="335915" y="249936"/>
                  </a:lnTo>
                  <a:lnTo>
                    <a:pt x="420878" y="25679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2236" y="3368039"/>
              <a:ext cx="180721" cy="76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459733" y="3506723"/>
              <a:ext cx="76200" cy="647065"/>
            </a:xfrm>
            <a:custGeom>
              <a:avLst/>
              <a:gdLst/>
              <a:ahLst/>
              <a:cxnLst/>
              <a:rect l="l" t="t" r="r" b="b"/>
              <a:pathLst>
                <a:path w="76200" h="647064">
                  <a:moveTo>
                    <a:pt x="44450" y="63500"/>
                  </a:moveTo>
                  <a:lnTo>
                    <a:pt x="31750" y="63500"/>
                  </a:lnTo>
                  <a:lnTo>
                    <a:pt x="31495" y="646811"/>
                  </a:lnTo>
                  <a:lnTo>
                    <a:pt x="44195" y="646811"/>
                  </a:lnTo>
                  <a:lnTo>
                    <a:pt x="44450" y="63500"/>
                  </a:lnTo>
                  <a:close/>
                </a:path>
                <a:path w="76200" h="647064">
                  <a:moveTo>
                    <a:pt x="38226" y="0"/>
                  </a:moveTo>
                  <a:lnTo>
                    <a:pt x="0" y="76200"/>
                  </a:lnTo>
                  <a:lnTo>
                    <a:pt x="31744" y="76200"/>
                  </a:lnTo>
                  <a:lnTo>
                    <a:pt x="31750" y="63500"/>
                  </a:lnTo>
                  <a:lnTo>
                    <a:pt x="69871" y="63500"/>
                  </a:lnTo>
                  <a:lnTo>
                    <a:pt x="38226" y="0"/>
                  </a:lnTo>
                  <a:close/>
                </a:path>
                <a:path w="76200" h="647064">
                  <a:moveTo>
                    <a:pt x="69871" y="63500"/>
                  </a:moveTo>
                  <a:lnTo>
                    <a:pt x="44450" y="63500"/>
                  </a:lnTo>
                  <a:lnTo>
                    <a:pt x="44444" y="76200"/>
                  </a:lnTo>
                  <a:lnTo>
                    <a:pt x="76200" y="76200"/>
                  </a:lnTo>
                  <a:lnTo>
                    <a:pt x="69871" y="63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1623" y="3368039"/>
              <a:ext cx="180721" cy="762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810758" y="3384041"/>
              <a:ext cx="1849755" cy="80010"/>
            </a:xfrm>
            <a:custGeom>
              <a:avLst/>
              <a:gdLst/>
              <a:ahLst/>
              <a:cxnLst/>
              <a:rect l="l" t="t" r="r" b="b"/>
              <a:pathLst>
                <a:path w="1849754" h="80010">
                  <a:moveTo>
                    <a:pt x="476694" y="44831"/>
                  </a:moveTo>
                  <a:lnTo>
                    <a:pt x="421513" y="44831"/>
                  </a:lnTo>
                  <a:lnTo>
                    <a:pt x="408736" y="44831"/>
                  </a:lnTo>
                  <a:lnTo>
                    <a:pt x="407543" y="76073"/>
                  </a:lnTo>
                  <a:lnTo>
                    <a:pt x="476694" y="44831"/>
                  </a:lnTo>
                  <a:close/>
                </a:path>
                <a:path w="1849754" h="80010">
                  <a:moveTo>
                    <a:pt x="485140" y="41021"/>
                  </a:moveTo>
                  <a:lnTo>
                    <a:pt x="410464" y="0"/>
                  </a:lnTo>
                  <a:lnTo>
                    <a:pt x="409244" y="31648"/>
                  </a:lnTo>
                  <a:lnTo>
                    <a:pt x="508" y="15748"/>
                  </a:lnTo>
                  <a:lnTo>
                    <a:pt x="0" y="28448"/>
                  </a:lnTo>
                  <a:lnTo>
                    <a:pt x="408749" y="44335"/>
                  </a:lnTo>
                  <a:lnTo>
                    <a:pt x="421525" y="44335"/>
                  </a:lnTo>
                  <a:lnTo>
                    <a:pt x="477799" y="44335"/>
                  </a:lnTo>
                  <a:lnTo>
                    <a:pt x="485140" y="41021"/>
                  </a:lnTo>
                  <a:close/>
                </a:path>
                <a:path w="1849754" h="80010">
                  <a:moveTo>
                    <a:pt x="1849501" y="41910"/>
                  </a:moveTo>
                  <a:lnTo>
                    <a:pt x="1836801" y="35560"/>
                  </a:lnTo>
                  <a:lnTo>
                    <a:pt x="1773301" y="3810"/>
                  </a:lnTo>
                  <a:lnTo>
                    <a:pt x="1773301" y="35560"/>
                  </a:lnTo>
                  <a:lnTo>
                    <a:pt x="1505966" y="35560"/>
                  </a:lnTo>
                  <a:lnTo>
                    <a:pt x="1505966" y="48260"/>
                  </a:lnTo>
                  <a:lnTo>
                    <a:pt x="1773301" y="48260"/>
                  </a:lnTo>
                  <a:lnTo>
                    <a:pt x="1773301" y="80010"/>
                  </a:lnTo>
                  <a:lnTo>
                    <a:pt x="1836801" y="48260"/>
                  </a:lnTo>
                  <a:lnTo>
                    <a:pt x="1849501" y="4191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840" y="3290316"/>
              <a:ext cx="203200" cy="762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505188" y="3349751"/>
              <a:ext cx="365125" cy="76200"/>
            </a:xfrm>
            <a:custGeom>
              <a:avLst/>
              <a:gdLst/>
              <a:ahLst/>
              <a:cxnLst/>
              <a:rect l="l" t="t" r="r" b="b"/>
              <a:pathLst>
                <a:path w="365125" h="76200">
                  <a:moveTo>
                    <a:pt x="288416" y="0"/>
                  </a:moveTo>
                  <a:lnTo>
                    <a:pt x="288416" y="76200"/>
                  </a:lnTo>
                  <a:lnTo>
                    <a:pt x="351916" y="44450"/>
                  </a:lnTo>
                  <a:lnTo>
                    <a:pt x="301116" y="44450"/>
                  </a:lnTo>
                  <a:lnTo>
                    <a:pt x="301116" y="31750"/>
                  </a:lnTo>
                  <a:lnTo>
                    <a:pt x="351916" y="31750"/>
                  </a:lnTo>
                  <a:lnTo>
                    <a:pt x="288416" y="0"/>
                  </a:lnTo>
                  <a:close/>
                </a:path>
                <a:path w="365125" h="76200">
                  <a:moveTo>
                    <a:pt x="28841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8416" y="44450"/>
                  </a:lnTo>
                  <a:lnTo>
                    <a:pt x="288416" y="31750"/>
                  </a:lnTo>
                  <a:close/>
                </a:path>
                <a:path w="365125" h="76200">
                  <a:moveTo>
                    <a:pt x="351916" y="31750"/>
                  </a:moveTo>
                  <a:lnTo>
                    <a:pt x="301116" y="31750"/>
                  </a:lnTo>
                  <a:lnTo>
                    <a:pt x="301116" y="44450"/>
                  </a:lnTo>
                  <a:lnTo>
                    <a:pt x="351916" y="44450"/>
                  </a:lnTo>
                  <a:lnTo>
                    <a:pt x="364616" y="38100"/>
                  </a:lnTo>
                  <a:lnTo>
                    <a:pt x="351916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48077" y="1448561"/>
              <a:ext cx="7536815" cy="2980690"/>
            </a:xfrm>
            <a:custGeom>
              <a:avLst/>
              <a:gdLst/>
              <a:ahLst/>
              <a:cxnLst/>
              <a:rect l="l" t="t" r="r" b="b"/>
              <a:pathLst>
                <a:path w="7536815" h="2980690">
                  <a:moveTo>
                    <a:pt x="30480" y="0"/>
                  </a:moveTo>
                  <a:lnTo>
                    <a:pt x="0" y="2980309"/>
                  </a:lnTo>
                </a:path>
                <a:path w="7536815" h="2980690">
                  <a:moveTo>
                    <a:pt x="7536433" y="0"/>
                  </a:moveTo>
                  <a:lnTo>
                    <a:pt x="7513320" y="2980309"/>
                  </a:lnTo>
                </a:path>
              </a:pathLst>
            </a:custGeom>
            <a:ln w="38100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127116" y="1461261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b="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0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893300" y="1461261"/>
            <a:ext cx="11893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Tungsten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8734" y="1495171"/>
            <a:ext cx="16122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Programs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79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4690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SQL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Architecture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795" y="6268999"/>
            <a:ext cx="15303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5" dirty="0">
                <a:latin typeface="Calibri"/>
                <a:cs typeface="Calibri"/>
              </a:rPr>
              <a:t>distributed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fashion.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11" y="688085"/>
            <a:ext cx="9147810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Spark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SQL:</a:t>
            </a:r>
            <a:endParaRPr sz="150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module</a:t>
            </a:r>
            <a:r>
              <a:rPr sz="1500" spc="-5" dirty="0">
                <a:latin typeface="Calibri"/>
                <a:cs typeface="Calibri"/>
              </a:rPr>
              <a:t> used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structured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semi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structured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processing.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Flexible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Data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Access:</a:t>
            </a:r>
            <a:endParaRPr sz="1500">
              <a:latin typeface="Calibri"/>
              <a:cs typeface="Calibri"/>
            </a:endParaRPr>
          </a:p>
          <a:p>
            <a:pPr marL="227329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bottom layer </a:t>
            </a:r>
            <a:r>
              <a:rPr sz="1500" dirty="0">
                <a:latin typeface="Calibri"/>
                <a:cs typeface="Calibri"/>
              </a:rPr>
              <a:t>in the </a:t>
            </a:r>
            <a:r>
              <a:rPr sz="1500" spc="-5" dirty="0">
                <a:latin typeface="Calibri"/>
                <a:cs typeface="Calibri"/>
              </a:rPr>
              <a:t>architecture </a:t>
            </a:r>
            <a:r>
              <a:rPr sz="1500" dirty="0">
                <a:latin typeface="Calibri"/>
                <a:cs typeface="Calibri"/>
              </a:rPr>
              <a:t>is the </a:t>
            </a:r>
            <a:r>
              <a:rPr sz="1500" spc="-5" dirty="0">
                <a:latin typeface="Calibri"/>
                <a:cs typeface="Calibri"/>
              </a:rPr>
              <a:t>flexible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access.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acquired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spc="-5" dirty="0">
                <a:latin typeface="Calibri"/>
                <a:cs typeface="Calibri"/>
              </a:rPr>
              <a:t>various </a:t>
            </a:r>
            <a:r>
              <a:rPr sz="1500" dirty="0">
                <a:latin typeface="Calibri"/>
                <a:cs typeface="Calibri"/>
              </a:rPr>
              <a:t>input </a:t>
            </a:r>
            <a:r>
              <a:rPr sz="1500" spc="-10" dirty="0">
                <a:latin typeface="Calibri"/>
                <a:cs typeface="Calibri"/>
              </a:rPr>
              <a:t>formats </a:t>
            </a:r>
            <a:r>
              <a:rPr sz="1500" spc="-15" dirty="0">
                <a:latin typeface="Calibri"/>
                <a:cs typeface="Calibri"/>
              </a:rPr>
              <a:t>like </a:t>
            </a:r>
            <a:r>
              <a:rPr sz="1500" spc="-35" dirty="0">
                <a:latin typeface="Calibri"/>
                <a:cs typeface="Calibri"/>
              </a:rPr>
              <a:t>CSV,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JSON,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Parquet,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database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JDBC, </a:t>
            </a:r>
            <a:r>
              <a:rPr sz="1500" spc="-10" dirty="0">
                <a:latin typeface="Calibri"/>
                <a:cs typeface="Calibri"/>
              </a:rPr>
              <a:t>Hive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DataSource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API:</a:t>
            </a:r>
            <a:endParaRPr sz="150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Used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15" dirty="0">
                <a:latin typeface="Calibri"/>
                <a:cs typeface="Calibri"/>
              </a:rPr>
              <a:t> store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structured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semi-structured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SQL.</a:t>
            </a:r>
            <a:endParaRPr sz="150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DataSource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fetches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data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converted into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DataFrame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API.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DataFrame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API:</a:t>
            </a:r>
            <a:endParaRPr sz="1500">
              <a:latin typeface="Calibri"/>
              <a:cs typeface="Calibri"/>
            </a:endParaRPr>
          </a:p>
          <a:p>
            <a:pPr marL="227329" marR="385889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Equivalent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relational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table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SQL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perform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SQL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Distributed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organized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Columns.</a:t>
            </a:r>
            <a:endParaRPr sz="150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stored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partitions.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DataFrame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DSL/DataFrame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SQL/HQL: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processed.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Catalyst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Optimizer: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converts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query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optimized</a:t>
            </a:r>
            <a:r>
              <a:rPr sz="1500" dirty="0">
                <a:latin typeface="Calibri"/>
                <a:cs typeface="Calibri"/>
              </a:rPr>
              <a:t> query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20" dirty="0">
                <a:latin typeface="Calibri"/>
                <a:cs typeface="Calibri"/>
              </a:rPr>
              <a:t>Tungsten: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500" spc="-35" dirty="0">
                <a:latin typeface="Calibri"/>
                <a:cs typeface="Calibri"/>
              </a:rPr>
              <a:t>Takes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optimized</a:t>
            </a:r>
            <a:r>
              <a:rPr sz="1500" dirty="0">
                <a:latin typeface="Calibri"/>
                <a:cs typeface="Calibri"/>
              </a:rPr>
              <a:t> query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Catalyst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execute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34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1702307"/>
            <a:ext cx="5352288" cy="1921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7311" y="1702307"/>
            <a:ext cx="5352415" cy="192214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30835" rIns="0" bIns="0" rtlCol="0">
            <a:spAutoFit/>
          </a:bodyPr>
          <a:lstStyle/>
          <a:p>
            <a:pPr marL="1066800" marR="1056640" indent="362585">
              <a:lnSpc>
                <a:spcPts val="4750"/>
              </a:lnSpc>
              <a:spcBef>
                <a:spcPts val="2605"/>
              </a:spcBef>
            </a:pPr>
            <a:r>
              <a:rPr sz="4400" b="0" spc="-20" dirty="0">
                <a:solidFill>
                  <a:srgbClr val="FFFFFF"/>
                </a:solidFill>
                <a:latin typeface="Calibri"/>
                <a:cs typeface="Calibri"/>
              </a:rPr>
              <a:t>DataFrame </a:t>
            </a:r>
            <a:r>
              <a:rPr sz="44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4400" b="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dame</a:t>
            </a:r>
            <a:r>
              <a:rPr sz="4400" b="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als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03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36576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4613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What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is a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5" dirty="0">
                <a:latin typeface="Calibri Light"/>
                <a:cs typeface="Calibri Light"/>
              </a:rPr>
              <a:t> ?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251" y="844677"/>
            <a:ext cx="594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DataFrame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Dataset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organized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into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named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columns/rows.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251" y="4137152"/>
            <a:ext cx="58978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4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Conceptually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equivalent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RDBMS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Table/Python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ts val="2980"/>
              </a:lnSpc>
            </a:pPr>
            <a:r>
              <a:rPr sz="2500" spc="-5" dirty="0">
                <a:solidFill>
                  <a:srgbClr val="202020"/>
                </a:solidFill>
                <a:latin typeface="Calibri"/>
                <a:cs typeface="Calibri"/>
              </a:rPr>
              <a:t>+</a:t>
            </a:r>
            <a:endParaRPr sz="25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Richer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Optimizations.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91578" y="1409446"/>
          <a:ext cx="2494280" cy="1925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Alicia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Majoj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2648" y="1703832"/>
            <a:ext cx="1828800" cy="1199515"/>
          </a:xfrm>
          <a:prstGeom prst="rect">
            <a:avLst/>
          </a:prstGeom>
          <a:ln w="9144">
            <a:solidFill>
              <a:srgbClr val="BCD6E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615315">
              <a:lnSpc>
                <a:spcPct val="100000"/>
              </a:lnSpc>
              <a:spcBef>
                <a:spcPts val="240"/>
              </a:spcBef>
            </a:pPr>
            <a:r>
              <a:rPr sz="1800" i="1" spc="-20" dirty="0">
                <a:latin typeface="Calibri"/>
                <a:cs typeface="Calibri"/>
              </a:rPr>
              <a:t>“Robert”,31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“Alicia”,25 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“Deja”,19 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“Manoj”,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2329" y="2920365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41345" y="1952879"/>
            <a:ext cx="3002280" cy="617220"/>
            <a:chOff x="2641345" y="1952879"/>
            <a:chExt cx="3002280" cy="617220"/>
          </a:xfrm>
        </p:grpSpPr>
        <p:sp>
          <p:nvSpPr>
            <p:cNvPr id="10" name="object 10"/>
            <p:cNvSpPr/>
            <p:nvPr/>
          </p:nvSpPr>
          <p:spPr>
            <a:xfrm>
              <a:off x="2647696" y="1959609"/>
              <a:ext cx="662305" cy="511809"/>
            </a:xfrm>
            <a:custGeom>
              <a:avLst/>
              <a:gdLst/>
              <a:ahLst/>
              <a:cxnLst/>
              <a:rect l="l" t="t" r="r" b="b"/>
              <a:pathLst>
                <a:path w="662304" h="511810">
                  <a:moveTo>
                    <a:pt x="661924" y="173990"/>
                  </a:moveTo>
                  <a:lnTo>
                    <a:pt x="412877" y="173990"/>
                  </a:lnTo>
                  <a:lnTo>
                    <a:pt x="412877" y="0"/>
                  </a:lnTo>
                  <a:lnTo>
                    <a:pt x="249047" y="0"/>
                  </a:lnTo>
                  <a:lnTo>
                    <a:pt x="249047" y="173990"/>
                  </a:lnTo>
                  <a:lnTo>
                    <a:pt x="0" y="173990"/>
                  </a:lnTo>
                  <a:lnTo>
                    <a:pt x="0" y="337820"/>
                  </a:lnTo>
                  <a:lnTo>
                    <a:pt x="249047" y="337820"/>
                  </a:lnTo>
                  <a:lnTo>
                    <a:pt x="249047" y="511810"/>
                  </a:lnTo>
                  <a:lnTo>
                    <a:pt x="412877" y="511810"/>
                  </a:lnTo>
                  <a:lnTo>
                    <a:pt x="412877" y="337820"/>
                  </a:lnTo>
                  <a:lnTo>
                    <a:pt x="661924" y="337820"/>
                  </a:lnTo>
                  <a:lnTo>
                    <a:pt x="661924" y="17399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7695" y="1959229"/>
              <a:ext cx="2989580" cy="604520"/>
            </a:xfrm>
            <a:custGeom>
              <a:avLst/>
              <a:gdLst/>
              <a:ahLst/>
              <a:cxnLst/>
              <a:rect l="l" t="t" r="r" b="b"/>
              <a:pathLst>
                <a:path w="2989579" h="604519">
                  <a:moveTo>
                    <a:pt x="0" y="173990"/>
                  </a:moveTo>
                  <a:lnTo>
                    <a:pt x="249047" y="173990"/>
                  </a:lnTo>
                  <a:lnTo>
                    <a:pt x="249047" y="0"/>
                  </a:lnTo>
                  <a:lnTo>
                    <a:pt x="412877" y="0"/>
                  </a:lnTo>
                  <a:lnTo>
                    <a:pt x="412877" y="173990"/>
                  </a:lnTo>
                  <a:lnTo>
                    <a:pt x="661924" y="173990"/>
                  </a:lnTo>
                  <a:lnTo>
                    <a:pt x="661924" y="337820"/>
                  </a:lnTo>
                  <a:lnTo>
                    <a:pt x="412877" y="337820"/>
                  </a:lnTo>
                  <a:lnTo>
                    <a:pt x="412877" y="511810"/>
                  </a:lnTo>
                  <a:lnTo>
                    <a:pt x="249047" y="511810"/>
                  </a:lnTo>
                  <a:lnTo>
                    <a:pt x="249047" y="337820"/>
                  </a:lnTo>
                  <a:lnTo>
                    <a:pt x="0" y="337820"/>
                  </a:lnTo>
                  <a:lnTo>
                    <a:pt x="0" y="173990"/>
                  </a:lnTo>
                  <a:close/>
                </a:path>
                <a:path w="2989579" h="604519">
                  <a:moveTo>
                    <a:pt x="1043432" y="122809"/>
                  </a:moveTo>
                  <a:lnTo>
                    <a:pt x="1050990" y="85318"/>
                  </a:lnTo>
                  <a:lnTo>
                    <a:pt x="1071610" y="54721"/>
                  </a:lnTo>
                  <a:lnTo>
                    <a:pt x="1102207" y="34101"/>
                  </a:lnTo>
                  <a:lnTo>
                    <a:pt x="1139698" y="26543"/>
                  </a:lnTo>
                  <a:lnTo>
                    <a:pt x="2893314" y="26543"/>
                  </a:lnTo>
                  <a:lnTo>
                    <a:pt x="2930804" y="34101"/>
                  </a:lnTo>
                  <a:lnTo>
                    <a:pt x="2961401" y="54721"/>
                  </a:lnTo>
                  <a:lnTo>
                    <a:pt x="2982021" y="85318"/>
                  </a:lnTo>
                  <a:lnTo>
                    <a:pt x="2989580" y="122809"/>
                  </a:lnTo>
                  <a:lnTo>
                    <a:pt x="2989580" y="507873"/>
                  </a:lnTo>
                  <a:lnTo>
                    <a:pt x="2982021" y="545363"/>
                  </a:lnTo>
                  <a:lnTo>
                    <a:pt x="2961401" y="575960"/>
                  </a:lnTo>
                  <a:lnTo>
                    <a:pt x="2930804" y="596580"/>
                  </a:lnTo>
                  <a:lnTo>
                    <a:pt x="2893314" y="604138"/>
                  </a:lnTo>
                  <a:lnTo>
                    <a:pt x="1139698" y="604138"/>
                  </a:lnTo>
                  <a:lnTo>
                    <a:pt x="1102207" y="596580"/>
                  </a:lnTo>
                  <a:lnTo>
                    <a:pt x="1071610" y="575960"/>
                  </a:lnTo>
                  <a:lnTo>
                    <a:pt x="1050990" y="545363"/>
                  </a:lnTo>
                  <a:lnTo>
                    <a:pt x="1043432" y="507873"/>
                  </a:lnTo>
                  <a:lnTo>
                    <a:pt x="1043432" y="12280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36619" y="2085213"/>
            <a:ext cx="1457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0" dirty="0">
                <a:latin typeface="Calibri"/>
                <a:cs typeface="Calibri"/>
              </a:rPr>
              <a:t>(‘name’,’age’)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63360" y="2037460"/>
            <a:ext cx="956944" cy="356870"/>
            <a:chOff x="6063360" y="2037460"/>
            <a:chExt cx="956944" cy="356870"/>
          </a:xfrm>
        </p:grpSpPr>
        <p:sp>
          <p:nvSpPr>
            <p:cNvPr id="14" name="object 14"/>
            <p:cNvSpPr/>
            <p:nvPr/>
          </p:nvSpPr>
          <p:spPr>
            <a:xfrm>
              <a:off x="6069710" y="2043810"/>
              <a:ext cx="944244" cy="137795"/>
            </a:xfrm>
            <a:custGeom>
              <a:avLst/>
              <a:gdLst/>
              <a:ahLst/>
              <a:cxnLst/>
              <a:rect l="l" t="t" r="r" b="b"/>
              <a:pathLst>
                <a:path w="944245" h="137794">
                  <a:moveTo>
                    <a:pt x="944117" y="0"/>
                  </a:moveTo>
                  <a:lnTo>
                    <a:pt x="0" y="0"/>
                  </a:lnTo>
                  <a:lnTo>
                    <a:pt x="0" y="137667"/>
                  </a:lnTo>
                  <a:lnTo>
                    <a:pt x="944117" y="137667"/>
                  </a:lnTo>
                  <a:lnTo>
                    <a:pt x="94411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9710" y="2043810"/>
              <a:ext cx="944244" cy="137795"/>
            </a:xfrm>
            <a:custGeom>
              <a:avLst/>
              <a:gdLst/>
              <a:ahLst/>
              <a:cxnLst/>
              <a:rect l="l" t="t" r="r" b="b"/>
              <a:pathLst>
                <a:path w="944245" h="137794">
                  <a:moveTo>
                    <a:pt x="0" y="0"/>
                  </a:moveTo>
                  <a:lnTo>
                    <a:pt x="944117" y="0"/>
                  </a:lnTo>
                  <a:lnTo>
                    <a:pt x="944117" y="137667"/>
                  </a:lnTo>
                  <a:lnTo>
                    <a:pt x="0" y="1376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69710" y="2250312"/>
              <a:ext cx="944244" cy="137795"/>
            </a:xfrm>
            <a:custGeom>
              <a:avLst/>
              <a:gdLst/>
              <a:ahLst/>
              <a:cxnLst/>
              <a:rect l="l" t="t" r="r" b="b"/>
              <a:pathLst>
                <a:path w="944245" h="137794">
                  <a:moveTo>
                    <a:pt x="944117" y="0"/>
                  </a:moveTo>
                  <a:lnTo>
                    <a:pt x="0" y="0"/>
                  </a:lnTo>
                  <a:lnTo>
                    <a:pt x="0" y="137667"/>
                  </a:lnTo>
                  <a:lnTo>
                    <a:pt x="944117" y="137667"/>
                  </a:lnTo>
                  <a:lnTo>
                    <a:pt x="94411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69710" y="2250312"/>
              <a:ext cx="944244" cy="137795"/>
            </a:xfrm>
            <a:custGeom>
              <a:avLst/>
              <a:gdLst/>
              <a:ahLst/>
              <a:cxnLst/>
              <a:rect l="l" t="t" r="r" b="b"/>
              <a:pathLst>
                <a:path w="944245" h="137794">
                  <a:moveTo>
                    <a:pt x="0" y="0"/>
                  </a:moveTo>
                  <a:lnTo>
                    <a:pt x="944117" y="0"/>
                  </a:lnTo>
                  <a:lnTo>
                    <a:pt x="944117" y="137667"/>
                  </a:lnTo>
                  <a:lnTo>
                    <a:pt x="0" y="1376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58817" y="2920365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Schema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780" y="1293875"/>
            <a:ext cx="10057130" cy="2668905"/>
          </a:xfrm>
          <a:custGeom>
            <a:avLst/>
            <a:gdLst/>
            <a:ahLst/>
            <a:cxnLst/>
            <a:rect l="l" t="t" r="r" b="b"/>
            <a:pathLst>
              <a:path w="10057130" h="2668904">
                <a:moveTo>
                  <a:pt x="0" y="444753"/>
                </a:moveTo>
                <a:lnTo>
                  <a:pt x="2609" y="396295"/>
                </a:lnTo>
                <a:lnTo>
                  <a:pt x="10258" y="349347"/>
                </a:lnTo>
                <a:lnTo>
                  <a:pt x="22673" y="304182"/>
                </a:lnTo>
                <a:lnTo>
                  <a:pt x="39585" y="261070"/>
                </a:lnTo>
                <a:lnTo>
                  <a:pt x="60722" y="220283"/>
                </a:lnTo>
                <a:lnTo>
                  <a:pt x="85812" y="182093"/>
                </a:lnTo>
                <a:lnTo>
                  <a:pt x="114584" y="146771"/>
                </a:lnTo>
                <a:lnTo>
                  <a:pt x="146768" y="114588"/>
                </a:lnTo>
                <a:lnTo>
                  <a:pt x="182090" y="85815"/>
                </a:lnTo>
                <a:lnTo>
                  <a:pt x="220281" y="60724"/>
                </a:lnTo>
                <a:lnTo>
                  <a:pt x="261070" y="39587"/>
                </a:lnTo>
                <a:lnTo>
                  <a:pt x="304183" y="22675"/>
                </a:lnTo>
                <a:lnTo>
                  <a:pt x="349352" y="10258"/>
                </a:lnTo>
                <a:lnTo>
                  <a:pt x="396303" y="2609"/>
                </a:lnTo>
                <a:lnTo>
                  <a:pt x="444766" y="0"/>
                </a:lnTo>
                <a:lnTo>
                  <a:pt x="9612122" y="0"/>
                </a:lnTo>
                <a:lnTo>
                  <a:pt x="9660580" y="2609"/>
                </a:lnTo>
                <a:lnTo>
                  <a:pt x="9707528" y="10258"/>
                </a:lnTo>
                <a:lnTo>
                  <a:pt x="9752693" y="22675"/>
                </a:lnTo>
                <a:lnTo>
                  <a:pt x="9795805" y="39587"/>
                </a:lnTo>
                <a:lnTo>
                  <a:pt x="9836592" y="60724"/>
                </a:lnTo>
                <a:lnTo>
                  <a:pt x="9874782" y="85815"/>
                </a:lnTo>
                <a:lnTo>
                  <a:pt x="9910104" y="114588"/>
                </a:lnTo>
                <a:lnTo>
                  <a:pt x="9942287" y="146771"/>
                </a:lnTo>
                <a:lnTo>
                  <a:pt x="9971060" y="182093"/>
                </a:lnTo>
                <a:lnTo>
                  <a:pt x="9996151" y="220283"/>
                </a:lnTo>
                <a:lnTo>
                  <a:pt x="10017288" y="261070"/>
                </a:lnTo>
                <a:lnTo>
                  <a:pt x="10034200" y="304182"/>
                </a:lnTo>
                <a:lnTo>
                  <a:pt x="10046617" y="349347"/>
                </a:lnTo>
                <a:lnTo>
                  <a:pt x="10054266" y="396295"/>
                </a:lnTo>
                <a:lnTo>
                  <a:pt x="10056876" y="444753"/>
                </a:lnTo>
                <a:lnTo>
                  <a:pt x="10056876" y="2223770"/>
                </a:lnTo>
                <a:lnTo>
                  <a:pt x="10054266" y="2272228"/>
                </a:lnTo>
                <a:lnTo>
                  <a:pt x="10046617" y="2319176"/>
                </a:lnTo>
                <a:lnTo>
                  <a:pt x="10034200" y="2364341"/>
                </a:lnTo>
                <a:lnTo>
                  <a:pt x="10017288" y="2407453"/>
                </a:lnTo>
                <a:lnTo>
                  <a:pt x="9996151" y="2448240"/>
                </a:lnTo>
                <a:lnTo>
                  <a:pt x="9971060" y="2486430"/>
                </a:lnTo>
                <a:lnTo>
                  <a:pt x="9942287" y="2521752"/>
                </a:lnTo>
                <a:lnTo>
                  <a:pt x="9910104" y="2553935"/>
                </a:lnTo>
                <a:lnTo>
                  <a:pt x="9874782" y="2582708"/>
                </a:lnTo>
                <a:lnTo>
                  <a:pt x="9836592" y="2607799"/>
                </a:lnTo>
                <a:lnTo>
                  <a:pt x="9795805" y="2628936"/>
                </a:lnTo>
                <a:lnTo>
                  <a:pt x="9752693" y="2645848"/>
                </a:lnTo>
                <a:lnTo>
                  <a:pt x="9707528" y="2658265"/>
                </a:lnTo>
                <a:lnTo>
                  <a:pt x="9660580" y="2665914"/>
                </a:lnTo>
                <a:lnTo>
                  <a:pt x="9612122" y="2668524"/>
                </a:lnTo>
                <a:lnTo>
                  <a:pt x="444766" y="2668524"/>
                </a:lnTo>
                <a:lnTo>
                  <a:pt x="396303" y="2665914"/>
                </a:lnTo>
                <a:lnTo>
                  <a:pt x="349352" y="2658265"/>
                </a:lnTo>
                <a:lnTo>
                  <a:pt x="304183" y="2645848"/>
                </a:lnTo>
                <a:lnTo>
                  <a:pt x="261070" y="2628936"/>
                </a:lnTo>
                <a:lnTo>
                  <a:pt x="220281" y="2607799"/>
                </a:lnTo>
                <a:lnTo>
                  <a:pt x="182090" y="2582708"/>
                </a:lnTo>
                <a:lnTo>
                  <a:pt x="146768" y="2553935"/>
                </a:lnTo>
                <a:lnTo>
                  <a:pt x="114584" y="2521752"/>
                </a:lnTo>
                <a:lnTo>
                  <a:pt x="85812" y="2486430"/>
                </a:lnTo>
                <a:lnTo>
                  <a:pt x="60722" y="2448240"/>
                </a:lnTo>
                <a:lnTo>
                  <a:pt x="39585" y="2407453"/>
                </a:lnTo>
                <a:lnTo>
                  <a:pt x="22673" y="2364341"/>
                </a:lnTo>
                <a:lnTo>
                  <a:pt x="10258" y="2319176"/>
                </a:lnTo>
                <a:lnTo>
                  <a:pt x="2609" y="2272228"/>
                </a:lnTo>
                <a:lnTo>
                  <a:pt x="0" y="2223770"/>
                </a:lnTo>
                <a:lnTo>
                  <a:pt x="0" y="44475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34070" y="3297123"/>
            <a:ext cx="1068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03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312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Sources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?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251" y="1073861"/>
            <a:ext cx="52539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Structured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files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(CSV,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JSON,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AVRO,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PARQUET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etc)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Hive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Cassandra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Python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frame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RDBMS</a:t>
            </a:r>
            <a:r>
              <a:rPr sz="18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RDDs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1467" y="766572"/>
            <a:ext cx="3091180" cy="4924425"/>
            <a:chOff x="6411467" y="766572"/>
            <a:chExt cx="3091180" cy="4924425"/>
          </a:xfrm>
        </p:grpSpPr>
        <p:sp>
          <p:nvSpPr>
            <p:cNvPr id="6" name="object 6"/>
            <p:cNvSpPr/>
            <p:nvPr/>
          </p:nvSpPr>
          <p:spPr>
            <a:xfrm>
              <a:off x="6417563" y="772668"/>
              <a:ext cx="3078480" cy="4912360"/>
            </a:xfrm>
            <a:custGeom>
              <a:avLst/>
              <a:gdLst/>
              <a:ahLst/>
              <a:cxnLst/>
              <a:rect l="l" t="t" r="r" b="b"/>
              <a:pathLst>
                <a:path w="3078479" h="4912360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80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80" y="513080"/>
                  </a:lnTo>
                  <a:lnTo>
                    <a:pt x="3078480" y="4398772"/>
                  </a:lnTo>
                  <a:lnTo>
                    <a:pt x="3076382" y="4445468"/>
                  </a:lnTo>
                  <a:lnTo>
                    <a:pt x="3070212" y="4490991"/>
                  </a:lnTo>
                  <a:lnTo>
                    <a:pt x="3060150" y="4535158"/>
                  </a:lnTo>
                  <a:lnTo>
                    <a:pt x="3046377" y="4577790"/>
                  </a:lnTo>
                  <a:lnTo>
                    <a:pt x="3029074" y="4618704"/>
                  </a:lnTo>
                  <a:lnTo>
                    <a:pt x="3008423" y="4657720"/>
                  </a:lnTo>
                  <a:lnTo>
                    <a:pt x="2984604" y="4694656"/>
                  </a:lnTo>
                  <a:lnTo>
                    <a:pt x="2957800" y="4729330"/>
                  </a:lnTo>
                  <a:lnTo>
                    <a:pt x="2928191" y="4761563"/>
                  </a:lnTo>
                  <a:lnTo>
                    <a:pt x="2895958" y="4791172"/>
                  </a:lnTo>
                  <a:lnTo>
                    <a:pt x="2861284" y="4817976"/>
                  </a:lnTo>
                  <a:lnTo>
                    <a:pt x="2824348" y="4841795"/>
                  </a:lnTo>
                  <a:lnTo>
                    <a:pt x="2785332" y="4862446"/>
                  </a:lnTo>
                  <a:lnTo>
                    <a:pt x="2744418" y="4879749"/>
                  </a:lnTo>
                  <a:lnTo>
                    <a:pt x="2701786" y="4893522"/>
                  </a:lnTo>
                  <a:lnTo>
                    <a:pt x="2657619" y="4903584"/>
                  </a:lnTo>
                  <a:lnTo>
                    <a:pt x="2612096" y="4909754"/>
                  </a:lnTo>
                  <a:lnTo>
                    <a:pt x="2565400" y="4911852"/>
                  </a:lnTo>
                  <a:lnTo>
                    <a:pt x="513080" y="4911852"/>
                  </a:lnTo>
                  <a:lnTo>
                    <a:pt x="466383" y="4909754"/>
                  </a:lnTo>
                  <a:lnTo>
                    <a:pt x="420860" y="4903584"/>
                  </a:lnTo>
                  <a:lnTo>
                    <a:pt x="376693" y="4893522"/>
                  </a:lnTo>
                  <a:lnTo>
                    <a:pt x="334061" y="4879749"/>
                  </a:lnTo>
                  <a:lnTo>
                    <a:pt x="293147" y="4862446"/>
                  </a:lnTo>
                  <a:lnTo>
                    <a:pt x="254131" y="4841795"/>
                  </a:lnTo>
                  <a:lnTo>
                    <a:pt x="217195" y="4817976"/>
                  </a:lnTo>
                  <a:lnTo>
                    <a:pt x="182521" y="4791172"/>
                  </a:lnTo>
                  <a:lnTo>
                    <a:pt x="150288" y="4761563"/>
                  </a:lnTo>
                  <a:lnTo>
                    <a:pt x="120679" y="4729330"/>
                  </a:lnTo>
                  <a:lnTo>
                    <a:pt x="93875" y="4694656"/>
                  </a:lnTo>
                  <a:lnTo>
                    <a:pt x="70056" y="4657720"/>
                  </a:lnTo>
                  <a:lnTo>
                    <a:pt x="49405" y="4618704"/>
                  </a:lnTo>
                  <a:lnTo>
                    <a:pt x="32102" y="4577790"/>
                  </a:lnTo>
                  <a:lnTo>
                    <a:pt x="18329" y="4535158"/>
                  </a:lnTo>
                  <a:lnTo>
                    <a:pt x="8267" y="4490991"/>
                  </a:lnTo>
                  <a:lnTo>
                    <a:pt x="2097" y="4445468"/>
                  </a:lnTo>
                  <a:lnTo>
                    <a:pt x="0" y="4398772"/>
                  </a:lnTo>
                  <a:lnTo>
                    <a:pt x="0" y="51308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5891" y="1005840"/>
              <a:ext cx="854963" cy="8458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8891" y="2057400"/>
              <a:ext cx="954024" cy="854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2343" y="2793492"/>
              <a:ext cx="1242059" cy="6492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32" y="3736848"/>
              <a:ext cx="1123187" cy="11231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279" y="4349495"/>
              <a:ext cx="742187" cy="4282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2835" y="1013460"/>
              <a:ext cx="681227" cy="81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15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510" y="1996820"/>
            <a:ext cx="32435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3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Features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4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984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How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Catalyst</a:t>
            </a:r>
            <a:r>
              <a:rPr sz="4000" b="0" spc="-5" dirty="0">
                <a:latin typeface="Calibri Light"/>
                <a:cs typeface="Calibri Light"/>
              </a:rPr>
              <a:t> and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Tungsten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Works</a:t>
            </a:r>
            <a:r>
              <a:rPr sz="4000" b="0" spc="-5" dirty="0">
                <a:latin typeface="Calibri Light"/>
                <a:cs typeface="Calibri Light"/>
              </a:rPr>
              <a:t> :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An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Overview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0501" y="6121095"/>
            <a:ext cx="1981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Calibri"/>
                <a:cs typeface="Calibri"/>
              </a:rPr>
              <a:t>Reference: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databricks.com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summit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516" y="826008"/>
            <a:ext cx="8254365" cy="4217035"/>
          </a:xfrm>
          <a:custGeom>
            <a:avLst/>
            <a:gdLst/>
            <a:ahLst/>
            <a:cxnLst/>
            <a:rect l="l" t="t" r="r" b="b"/>
            <a:pathLst>
              <a:path w="8254365" h="4217035">
                <a:moveTo>
                  <a:pt x="0" y="4216908"/>
                </a:moveTo>
                <a:lnTo>
                  <a:pt x="8253983" y="4216908"/>
                </a:lnTo>
                <a:lnTo>
                  <a:pt x="8253983" y="0"/>
                </a:lnTo>
                <a:lnTo>
                  <a:pt x="0" y="0"/>
                </a:lnTo>
                <a:lnTo>
                  <a:pt x="0" y="4216908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8675" y="2369820"/>
            <a:ext cx="1386840" cy="695325"/>
          </a:xfrm>
          <a:prstGeom prst="rect">
            <a:avLst/>
          </a:prstGeom>
          <a:solidFill>
            <a:srgbClr val="9DC3E6"/>
          </a:solidFill>
          <a:ln w="12191">
            <a:solidFill>
              <a:srgbClr val="41709C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1100"/>
              </a:spcBef>
            </a:pPr>
            <a:r>
              <a:rPr sz="1300" spc="-5" dirty="0">
                <a:latin typeface="Calibri"/>
                <a:cs typeface="Calibri"/>
              </a:rPr>
              <a:t>SQL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Query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endParaRPr sz="1300">
              <a:latin typeface="Wingdings"/>
              <a:cs typeface="Wingdings"/>
            </a:endParaRPr>
          </a:p>
          <a:p>
            <a:pPr algn="ctr">
              <a:lnSpc>
                <a:spcPts val="1555"/>
              </a:lnSpc>
            </a:pPr>
            <a:r>
              <a:rPr sz="1300" spc="-15" dirty="0">
                <a:latin typeface="Calibri"/>
                <a:cs typeface="Calibri"/>
              </a:rPr>
              <a:t>Parsed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675" y="3448811"/>
            <a:ext cx="1386840" cy="673735"/>
          </a:xfrm>
          <a:prstGeom prst="rect">
            <a:avLst/>
          </a:prstGeom>
          <a:solidFill>
            <a:srgbClr val="9DC3E6"/>
          </a:solidFill>
          <a:ln w="12191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DataFrame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1982" y="2741422"/>
            <a:ext cx="1196975" cy="734060"/>
            <a:chOff x="3411982" y="2741422"/>
            <a:chExt cx="1196975" cy="734060"/>
          </a:xfrm>
        </p:grpSpPr>
        <p:sp>
          <p:nvSpPr>
            <p:cNvPr id="9" name="object 9"/>
            <p:cNvSpPr/>
            <p:nvPr/>
          </p:nvSpPr>
          <p:spPr>
            <a:xfrm>
              <a:off x="3418332" y="2747772"/>
              <a:ext cx="1184275" cy="721360"/>
            </a:xfrm>
            <a:custGeom>
              <a:avLst/>
              <a:gdLst/>
              <a:ahLst/>
              <a:cxnLst/>
              <a:rect l="l" t="t" r="r" b="b"/>
              <a:pathLst>
                <a:path w="1184275" h="721360">
                  <a:moveTo>
                    <a:pt x="1064005" y="0"/>
                  </a:moveTo>
                  <a:lnTo>
                    <a:pt x="120141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10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1" y="720851"/>
                  </a:lnTo>
                  <a:lnTo>
                    <a:pt x="1064005" y="720851"/>
                  </a:lnTo>
                  <a:lnTo>
                    <a:pt x="1110745" y="711402"/>
                  </a:lnTo>
                  <a:lnTo>
                    <a:pt x="1148937" y="685641"/>
                  </a:lnTo>
                  <a:lnTo>
                    <a:pt x="1174698" y="647449"/>
                  </a:lnTo>
                  <a:lnTo>
                    <a:pt x="1184147" y="600710"/>
                  </a:lnTo>
                  <a:lnTo>
                    <a:pt x="1184147" y="120141"/>
                  </a:lnTo>
                  <a:lnTo>
                    <a:pt x="1174698" y="73402"/>
                  </a:lnTo>
                  <a:lnTo>
                    <a:pt x="1148937" y="35210"/>
                  </a:lnTo>
                  <a:lnTo>
                    <a:pt x="1110745" y="9449"/>
                  </a:lnTo>
                  <a:lnTo>
                    <a:pt x="1064005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8332" y="2747772"/>
              <a:ext cx="1184275" cy="721360"/>
            </a:xfrm>
            <a:custGeom>
              <a:avLst/>
              <a:gdLst/>
              <a:ahLst/>
              <a:cxnLst/>
              <a:rect l="l" t="t" r="r" b="b"/>
              <a:pathLst>
                <a:path w="1184275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1" y="0"/>
                  </a:lnTo>
                  <a:lnTo>
                    <a:pt x="1064005" y="0"/>
                  </a:lnTo>
                  <a:lnTo>
                    <a:pt x="1110745" y="9449"/>
                  </a:lnTo>
                  <a:lnTo>
                    <a:pt x="1148937" y="35210"/>
                  </a:lnTo>
                  <a:lnTo>
                    <a:pt x="1174698" y="73402"/>
                  </a:lnTo>
                  <a:lnTo>
                    <a:pt x="1184147" y="120141"/>
                  </a:lnTo>
                  <a:lnTo>
                    <a:pt x="1184147" y="600710"/>
                  </a:lnTo>
                  <a:lnTo>
                    <a:pt x="1174698" y="647449"/>
                  </a:lnTo>
                  <a:lnTo>
                    <a:pt x="1148937" y="685641"/>
                  </a:lnTo>
                  <a:lnTo>
                    <a:pt x="1110745" y="711402"/>
                  </a:lnTo>
                  <a:lnTo>
                    <a:pt x="1064005" y="720851"/>
                  </a:lnTo>
                  <a:lnTo>
                    <a:pt x="120141" y="720851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10"/>
                  </a:lnTo>
                  <a:lnTo>
                    <a:pt x="0" y="12014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39311" y="2986786"/>
            <a:ext cx="7531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Query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Plan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60821" y="2726182"/>
            <a:ext cx="1071880" cy="734060"/>
            <a:chOff x="5560821" y="2726182"/>
            <a:chExt cx="1071880" cy="734060"/>
          </a:xfrm>
        </p:grpSpPr>
        <p:sp>
          <p:nvSpPr>
            <p:cNvPr id="13" name="object 13"/>
            <p:cNvSpPr/>
            <p:nvPr/>
          </p:nvSpPr>
          <p:spPr>
            <a:xfrm>
              <a:off x="5567171" y="2732532"/>
              <a:ext cx="1059180" cy="721360"/>
            </a:xfrm>
            <a:custGeom>
              <a:avLst/>
              <a:gdLst/>
              <a:ahLst/>
              <a:cxnLst/>
              <a:rect l="l" t="t" r="r" b="b"/>
              <a:pathLst>
                <a:path w="1059179" h="721360">
                  <a:moveTo>
                    <a:pt x="939037" y="0"/>
                  </a:moveTo>
                  <a:lnTo>
                    <a:pt x="120141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1" y="720851"/>
                  </a:lnTo>
                  <a:lnTo>
                    <a:pt x="939037" y="720851"/>
                  </a:lnTo>
                  <a:lnTo>
                    <a:pt x="985777" y="711402"/>
                  </a:lnTo>
                  <a:lnTo>
                    <a:pt x="1023969" y="685641"/>
                  </a:lnTo>
                  <a:lnTo>
                    <a:pt x="1049730" y="647449"/>
                  </a:lnTo>
                  <a:lnTo>
                    <a:pt x="1059179" y="600709"/>
                  </a:lnTo>
                  <a:lnTo>
                    <a:pt x="1059179" y="120141"/>
                  </a:lnTo>
                  <a:lnTo>
                    <a:pt x="1049730" y="73402"/>
                  </a:lnTo>
                  <a:lnTo>
                    <a:pt x="1023969" y="35210"/>
                  </a:lnTo>
                  <a:lnTo>
                    <a:pt x="985777" y="9449"/>
                  </a:lnTo>
                  <a:lnTo>
                    <a:pt x="939037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7171" y="2732532"/>
              <a:ext cx="1059180" cy="721360"/>
            </a:xfrm>
            <a:custGeom>
              <a:avLst/>
              <a:gdLst/>
              <a:ahLst/>
              <a:cxnLst/>
              <a:rect l="l" t="t" r="r" b="b"/>
              <a:pathLst>
                <a:path w="1059179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1" y="0"/>
                  </a:lnTo>
                  <a:lnTo>
                    <a:pt x="939037" y="0"/>
                  </a:lnTo>
                  <a:lnTo>
                    <a:pt x="985777" y="9449"/>
                  </a:lnTo>
                  <a:lnTo>
                    <a:pt x="1023969" y="35210"/>
                  </a:lnTo>
                  <a:lnTo>
                    <a:pt x="1049730" y="73402"/>
                  </a:lnTo>
                  <a:lnTo>
                    <a:pt x="1059179" y="120141"/>
                  </a:lnTo>
                  <a:lnTo>
                    <a:pt x="1059179" y="600709"/>
                  </a:lnTo>
                  <a:lnTo>
                    <a:pt x="1049730" y="647449"/>
                  </a:lnTo>
                  <a:lnTo>
                    <a:pt x="1023969" y="685641"/>
                  </a:lnTo>
                  <a:lnTo>
                    <a:pt x="985777" y="711402"/>
                  </a:lnTo>
                  <a:lnTo>
                    <a:pt x="939037" y="720851"/>
                  </a:lnTo>
                  <a:lnTo>
                    <a:pt x="120141" y="720851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26938" y="2872486"/>
            <a:ext cx="7531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413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Optimized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Query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Plan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5952" y="2606039"/>
            <a:ext cx="1196340" cy="955675"/>
          </a:xfrm>
          <a:prstGeom prst="rect">
            <a:avLst/>
          </a:prstGeom>
          <a:solidFill>
            <a:srgbClr val="FFE699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RDDs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94888" y="2026920"/>
            <a:ext cx="3942079" cy="2200275"/>
            <a:chOff x="3294888" y="2026920"/>
            <a:chExt cx="3942079" cy="2200275"/>
          </a:xfrm>
        </p:grpSpPr>
        <p:sp>
          <p:nvSpPr>
            <p:cNvPr id="18" name="object 18"/>
            <p:cNvSpPr/>
            <p:nvPr/>
          </p:nvSpPr>
          <p:spPr>
            <a:xfrm>
              <a:off x="6626986" y="3046984"/>
              <a:ext cx="610235" cy="76200"/>
            </a:xfrm>
            <a:custGeom>
              <a:avLst/>
              <a:gdLst/>
              <a:ahLst/>
              <a:cxnLst/>
              <a:rect l="l" t="t" r="r" b="b"/>
              <a:pathLst>
                <a:path w="610234" h="76200">
                  <a:moveTo>
                    <a:pt x="591338" y="27939"/>
                  </a:moveTo>
                  <a:lnTo>
                    <a:pt x="546227" y="27939"/>
                  </a:lnTo>
                  <a:lnTo>
                    <a:pt x="546608" y="47751"/>
                  </a:lnTo>
                  <a:lnTo>
                    <a:pt x="533865" y="47959"/>
                  </a:lnTo>
                  <a:lnTo>
                    <a:pt x="534289" y="76200"/>
                  </a:lnTo>
                  <a:lnTo>
                    <a:pt x="609854" y="36829"/>
                  </a:lnTo>
                  <a:lnTo>
                    <a:pt x="591338" y="27939"/>
                  </a:lnTo>
                  <a:close/>
                </a:path>
                <a:path w="610234" h="76200">
                  <a:moveTo>
                    <a:pt x="533568" y="28146"/>
                  </a:moveTo>
                  <a:lnTo>
                    <a:pt x="0" y="36829"/>
                  </a:lnTo>
                  <a:lnTo>
                    <a:pt x="254" y="56641"/>
                  </a:lnTo>
                  <a:lnTo>
                    <a:pt x="533865" y="47959"/>
                  </a:lnTo>
                  <a:lnTo>
                    <a:pt x="533568" y="28146"/>
                  </a:lnTo>
                  <a:close/>
                </a:path>
                <a:path w="610234" h="76200">
                  <a:moveTo>
                    <a:pt x="546227" y="27939"/>
                  </a:moveTo>
                  <a:lnTo>
                    <a:pt x="533568" y="28146"/>
                  </a:lnTo>
                  <a:lnTo>
                    <a:pt x="533865" y="47959"/>
                  </a:lnTo>
                  <a:lnTo>
                    <a:pt x="546608" y="47751"/>
                  </a:lnTo>
                  <a:lnTo>
                    <a:pt x="546227" y="27939"/>
                  </a:lnTo>
                  <a:close/>
                </a:path>
                <a:path w="610234" h="76200">
                  <a:moveTo>
                    <a:pt x="533146" y="0"/>
                  </a:moveTo>
                  <a:lnTo>
                    <a:pt x="533568" y="28146"/>
                  </a:lnTo>
                  <a:lnTo>
                    <a:pt x="546227" y="27939"/>
                  </a:lnTo>
                  <a:lnTo>
                    <a:pt x="591338" y="27939"/>
                  </a:lnTo>
                  <a:lnTo>
                    <a:pt x="533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13938" y="2045970"/>
              <a:ext cx="3679825" cy="2162175"/>
            </a:xfrm>
            <a:custGeom>
              <a:avLst/>
              <a:gdLst/>
              <a:ahLst/>
              <a:cxnLst/>
              <a:rect l="l" t="t" r="r" b="b"/>
              <a:pathLst>
                <a:path w="3679825" h="2162175">
                  <a:moveTo>
                    <a:pt x="8509" y="83819"/>
                  </a:moveTo>
                  <a:lnTo>
                    <a:pt x="0" y="2161666"/>
                  </a:lnTo>
                </a:path>
                <a:path w="3679825" h="2162175">
                  <a:moveTo>
                    <a:pt x="3679825" y="0"/>
                  </a:moveTo>
                  <a:lnTo>
                    <a:pt x="3671316" y="2077846"/>
                  </a:lnTo>
                </a:path>
              </a:pathLst>
            </a:custGeom>
            <a:ln w="38100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7488" y="2369820"/>
              <a:ext cx="76200" cy="739140"/>
            </a:xfrm>
            <a:custGeom>
              <a:avLst/>
              <a:gdLst/>
              <a:ahLst/>
              <a:cxnLst/>
              <a:rect l="l" t="t" r="r" b="b"/>
              <a:pathLst>
                <a:path w="76200" h="739139">
                  <a:moveTo>
                    <a:pt x="44450" y="0"/>
                  </a:moveTo>
                  <a:lnTo>
                    <a:pt x="31750" y="0"/>
                  </a:lnTo>
                  <a:lnTo>
                    <a:pt x="31750" y="50800"/>
                  </a:lnTo>
                  <a:lnTo>
                    <a:pt x="44450" y="50800"/>
                  </a:lnTo>
                  <a:lnTo>
                    <a:pt x="44450" y="0"/>
                  </a:lnTo>
                  <a:close/>
                </a:path>
                <a:path w="76200" h="739139">
                  <a:moveTo>
                    <a:pt x="44450" y="88900"/>
                  </a:moveTo>
                  <a:lnTo>
                    <a:pt x="31750" y="88900"/>
                  </a:lnTo>
                  <a:lnTo>
                    <a:pt x="31750" y="101600"/>
                  </a:lnTo>
                  <a:lnTo>
                    <a:pt x="44450" y="101600"/>
                  </a:lnTo>
                  <a:lnTo>
                    <a:pt x="44450" y="88900"/>
                  </a:lnTo>
                  <a:close/>
                </a:path>
                <a:path w="76200" h="739139">
                  <a:moveTo>
                    <a:pt x="44450" y="139700"/>
                  </a:moveTo>
                  <a:lnTo>
                    <a:pt x="31750" y="139700"/>
                  </a:lnTo>
                  <a:lnTo>
                    <a:pt x="31750" y="190500"/>
                  </a:lnTo>
                  <a:lnTo>
                    <a:pt x="44450" y="190500"/>
                  </a:lnTo>
                  <a:lnTo>
                    <a:pt x="44450" y="139700"/>
                  </a:lnTo>
                  <a:close/>
                </a:path>
                <a:path w="76200" h="739139">
                  <a:moveTo>
                    <a:pt x="44450" y="228600"/>
                  </a:moveTo>
                  <a:lnTo>
                    <a:pt x="31750" y="228600"/>
                  </a:lnTo>
                  <a:lnTo>
                    <a:pt x="31750" y="241300"/>
                  </a:lnTo>
                  <a:lnTo>
                    <a:pt x="44450" y="241300"/>
                  </a:lnTo>
                  <a:lnTo>
                    <a:pt x="44450" y="228600"/>
                  </a:lnTo>
                  <a:close/>
                </a:path>
                <a:path w="76200" h="739139">
                  <a:moveTo>
                    <a:pt x="44450" y="279400"/>
                  </a:moveTo>
                  <a:lnTo>
                    <a:pt x="31750" y="279400"/>
                  </a:lnTo>
                  <a:lnTo>
                    <a:pt x="31750" y="330200"/>
                  </a:lnTo>
                  <a:lnTo>
                    <a:pt x="44450" y="330200"/>
                  </a:lnTo>
                  <a:lnTo>
                    <a:pt x="44450" y="279400"/>
                  </a:lnTo>
                  <a:close/>
                </a:path>
                <a:path w="76200" h="739139">
                  <a:moveTo>
                    <a:pt x="44450" y="368300"/>
                  </a:moveTo>
                  <a:lnTo>
                    <a:pt x="31750" y="3683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368300"/>
                  </a:lnTo>
                  <a:close/>
                </a:path>
                <a:path w="76200" h="739139">
                  <a:moveTo>
                    <a:pt x="44450" y="419100"/>
                  </a:moveTo>
                  <a:lnTo>
                    <a:pt x="31750" y="419100"/>
                  </a:lnTo>
                  <a:lnTo>
                    <a:pt x="31750" y="469900"/>
                  </a:lnTo>
                  <a:lnTo>
                    <a:pt x="44450" y="469900"/>
                  </a:lnTo>
                  <a:lnTo>
                    <a:pt x="44450" y="419100"/>
                  </a:lnTo>
                  <a:close/>
                </a:path>
                <a:path w="76200" h="739139">
                  <a:moveTo>
                    <a:pt x="44450" y="508000"/>
                  </a:moveTo>
                  <a:lnTo>
                    <a:pt x="31750" y="508000"/>
                  </a:lnTo>
                  <a:lnTo>
                    <a:pt x="31750" y="520700"/>
                  </a:lnTo>
                  <a:lnTo>
                    <a:pt x="44450" y="520700"/>
                  </a:lnTo>
                  <a:lnTo>
                    <a:pt x="44450" y="508000"/>
                  </a:lnTo>
                  <a:close/>
                </a:path>
                <a:path w="76200" h="739139">
                  <a:moveTo>
                    <a:pt x="44450" y="558800"/>
                  </a:moveTo>
                  <a:lnTo>
                    <a:pt x="31750" y="558800"/>
                  </a:lnTo>
                  <a:lnTo>
                    <a:pt x="31750" y="609600"/>
                  </a:lnTo>
                  <a:lnTo>
                    <a:pt x="44450" y="609600"/>
                  </a:lnTo>
                  <a:lnTo>
                    <a:pt x="44450" y="558800"/>
                  </a:lnTo>
                  <a:close/>
                </a:path>
                <a:path w="76200" h="739139">
                  <a:moveTo>
                    <a:pt x="44450" y="647700"/>
                  </a:moveTo>
                  <a:lnTo>
                    <a:pt x="31750" y="647700"/>
                  </a:lnTo>
                  <a:lnTo>
                    <a:pt x="31750" y="660400"/>
                  </a:lnTo>
                  <a:lnTo>
                    <a:pt x="44450" y="660400"/>
                  </a:lnTo>
                  <a:lnTo>
                    <a:pt x="44450" y="647700"/>
                  </a:lnTo>
                  <a:close/>
                </a:path>
                <a:path w="76200" h="739139">
                  <a:moveTo>
                    <a:pt x="76200" y="662939"/>
                  </a:moveTo>
                  <a:lnTo>
                    <a:pt x="0" y="662939"/>
                  </a:lnTo>
                  <a:lnTo>
                    <a:pt x="38100" y="739139"/>
                  </a:lnTo>
                  <a:lnTo>
                    <a:pt x="76200" y="662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95190" y="1405254"/>
            <a:ext cx="1025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Catalyst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9138" y="2150109"/>
            <a:ext cx="1975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Series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Transformations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09644" y="3441191"/>
            <a:ext cx="2024380" cy="760095"/>
          </a:xfrm>
          <a:custGeom>
            <a:avLst/>
            <a:gdLst/>
            <a:ahLst/>
            <a:cxnLst/>
            <a:rect l="l" t="t" r="r" b="b"/>
            <a:pathLst>
              <a:path w="2024379" h="760095">
                <a:moveTo>
                  <a:pt x="88011" y="88773"/>
                </a:moveTo>
                <a:lnTo>
                  <a:pt x="63779" y="69596"/>
                </a:lnTo>
                <a:lnTo>
                  <a:pt x="67284" y="65151"/>
                </a:lnTo>
                <a:lnTo>
                  <a:pt x="83439" y="44704"/>
                </a:lnTo>
                <a:lnTo>
                  <a:pt x="0" y="27432"/>
                </a:lnTo>
                <a:lnTo>
                  <a:pt x="36195" y="104521"/>
                </a:lnTo>
                <a:lnTo>
                  <a:pt x="55867" y="79603"/>
                </a:lnTo>
                <a:lnTo>
                  <a:pt x="80137" y="98806"/>
                </a:lnTo>
                <a:lnTo>
                  <a:pt x="88011" y="88773"/>
                </a:lnTo>
                <a:close/>
              </a:path>
              <a:path w="2024379" h="760095">
                <a:moveTo>
                  <a:pt x="127889" y="120269"/>
                </a:moveTo>
                <a:lnTo>
                  <a:pt x="98044" y="96647"/>
                </a:lnTo>
                <a:lnTo>
                  <a:pt x="90170" y="106680"/>
                </a:lnTo>
                <a:lnTo>
                  <a:pt x="120015" y="130175"/>
                </a:lnTo>
                <a:lnTo>
                  <a:pt x="127889" y="120269"/>
                </a:lnTo>
                <a:close/>
              </a:path>
              <a:path w="2024379" h="760095">
                <a:moveTo>
                  <a:pt x="167767" y="151777"/>
                </a:moveTo>
                <a:lnTo>
                  <a:pt x="137922" y="128143"/>
                </a:lnTo>
                <a:lnTo>
                  <a:pt x="130048" y="138049"/>
                </a:lnTo>
                <a:lnTo>
                  <a:pt x="159893" y="161671"/>
                </a:lnTo>
                <a:lnTo>
                  <a:pt x="167767" y="151777"/>
                </a:lnTo>
                <a:close/>
              </a:path>
              <a:path w="2024379" h="760095">
                <a:moveTo>
                  <a:pt x="207645" y="183134"/>
                </a:moveTo>
                <a:lnTo>
                  <a:pt x="177800" y="159512"/>
                </a:lnTo>
                <a:lnTo>
                  <a:pt x="169926" y="169545"/>
                </a:lnTo>
                <a:lnTo>
                  <a:pt x="199898" y="193167"/>
                </a:lnTo>
                <a:lnTo>
                  <a:pt x="207645" y="183134"/>
                </a:lnTo>
                <a:close/>
              </a:path>
              <a:path w="2024379" h="760095">
                <a:moveTo>
                  <a:pt x="247523" y="214630"/>
                </a:moveTo>
                <a:lnTo>
                  <a:pt x="217678" y="191008"/>
                </a:lnTo>
                <a:lnTo>
                  <a:pt x="209804" y="201041"/>
                </a:lnTo>
                <a:lnTo>
                  <a:pt x="239776" y="224536"/>
                </a:lnTo>
                <a:lnTo>
                  <a:pt x="247523" y="214630"/>
                </a:lnTo>
                <a:close/>
              </a:path>
              <a:path w="2024379" h="760095">
                <a:moveTo>
                  <a:pt x="287528" y="246126"/>
                </a:moveTo>
                <a:lnTo>
                  <a:pt x="257556" y="222504"/>
                </a:lnTo>
                <a:lnTo>
                  <a:pt x="249682" y="232410"/>
                </a:lnTo>
                <a:lnTo>
                  <a:pt x="279654" y="256032"/>
                </a:lnTo>
                <a:lnTo>
                  <a:pt x="287528" y="246126"/>
                </a:lnTo>
                <a:close/>
              </a:path>
              <a:path w="2024379" h="760095">
                <a:moveTo>
                  <a:pt x="327406" y="277495"/>
                </a:moveTo>
                <a:lnTo>
                  <a:pt x="297434" y="254000"/>
                </a:lnTo>
                <a:lnTo>
                  <a:pt x="289560" y="263906"/>
                </a:lnTo>
                <a:lnTo>
                  <a:pt x="319532" y="287528"/>
                </a:lnTo>
                <a:lnTo>
                  <a:pt x="327406" y="277495"/>
                </a:lnTo>
                <a:close/>
              </a:path>
              <a:path w="2024379" h="760095">
                <a:moveTo>
                  <a:pt x="367284" y="308991"/>
                </a:moveTo>
                <a:lnTo>
                  <a:pt x="337312" y="285369"/>
                </a:lnTo>
                <a:lnTo>
                  <a:pt x="329438" y="295402"/>
                </a:lnTo>
                <a:lnTo>
                  <a:pt x="359410" y="319024"/>
                </a:lnTo>
                <a:lnTo>
                  <a:pt x="367284" y="308991"/>
                </a:lnTo>
                <a:close/>
              </a:path>
              <a:path w="2024379" h="760095">
                <a:moveTo>
                  <a:pt x="407162" y="340487"/>
                </a:moveTo>
                <a:lnTo>
                  <a:pt x="377190" y="316865"/>
                </a:lnTo>
                <a:lnTo>
                  <a:pt x="369316" y="326898"/>
                </a:lnTo>
                <a:lnTo>
                  <a:pt x="399288" y="350393"/>
                </a:lnTo>
                <a:lnTo>
                  <a:pt x="407162" y="340487"/>
                </a:lnTo>
                <a:close/>
              </a:path>
              <a:path w="2024379" h="760095">
                <a:moveTo>
                  <a:pt x="447040" y="371983"/>
                </a:moveTo>
                <a:lnTo>
                  <a:pt x="417068" y="348361"/>
                </a:lnTo>
                <a:lnTo>
                  <a:pt x="409194" y="358267"/>
                </a:lnTo>
                <a:lnTo>
                  <a:pt x="439166" y="381889"/>
                </a:lnTo>
                <a:lnTo>
                  <a:pt x="447040" y="371983"/>
                </a:lnTo>
                <a:close/>
              </a:path>
              <a:path w="2024379" h="760095">
                <a:moveTo>
                  <a:pt x="486918" y="403352"/>
                </a:moveTo>
                <a:lnTo>
                  <a:pt x="456946" y="379730"/>
                </a:lnTo>
                <a:lnTo>
                  <a:pt x="449072" y="389763"/>
                </a:lnTo>
                <a:lnTo>
                  <a:pt x="479044" y="413385"/>
                </a:lnTo>
                <a:lnTo>
                  <a:pt x="486918" y="403352"/>
                </a:lnTo>
                <a:close/>
              </a:path>
              <a:path w="2024379" h="760095">
                <a:moveTo>
                  <a:pt x="526796" y="434848"/>
                </a:moveTo>
                <a:lnTo>
                  <a:pt x="496824" y="411226"/>
                </a:lnTo>
                <a:lnTo>
                  <a:pt x="488950" y="421259"/>
                </a:lnTo>
                <a:lnTo>
                  <a:pt x="518922" y="444881"/>
                </a:lnTo>
                <a:lnTo>
                  <a:pt x="526796" y="434848"/>
                </a:lnTo>
                <a:close/>
              </a:path>
              <a:path w="2024379" h="760095">
                <a:moveTo>
                  <a:pt x="566674" y="466344"/>
                </a:moveTo>
                <a:lnTo>
                  <a:pt x="536702" y="442722"/>
                </a:lnTo>
                <a:lnTo>
                  <a:pt x="528955" y="452628"/>
                </a:lnTo>
                <a:lnTo>
                  <a:pt x="558800" y="476250"/>
                </a:lnTo>
                <a:lnTo>
                  <a:pt x="566674" y="466344"/>
                </a:lnTo>
                <a:close/>
              </a:path>
              <a:path w="2024379" h="760095">
                <a:moveTo>
                  <a:pt x="606552" y="497713"/>
                </a:moveTo>
                <a:lnTo>
                  <a:pt x="576707" y="474218"/>
                </a:lnTo>
                <a:lnTo>
                  <a:pt x="568833" y="484124"/>
                </a:lnTo>
                <a:lnTo>
                  <a:pt x="598678" y="507746"/>
                </a:lnTo>
                <a:lnTo>
                  <a:pt x="606552" y="497713"/>
                </a:lnTo>
                <a:close/>
              </a:path>
              <a:path w="2024379" h="760095">
                <a:moveTo>
                  <a:pt x="646430" y="529209"/>
                </a:moveTo>
                <a:lnTo>
                  <a:pt x="616585" y="505587"/>
                </a:lnTo>
                <a:lnTo>
                  <a:pt x="608711" y="515620"/>
                </a:lnTo>
                <a:lnTo>
                  <a:pt x="638556" y="539242"/>
                </a:lnTo>
                <a:lnTo>
                  <a:pt x="646430" y="529209"/>
                </a:lnTo>
                <a:close/>
              </a:path>
              <a:path w="2024379" h="760095">
                <a:moveTo>
                  <a:pt x="686308" y="560705"/>
                </a:moveTo>
                <a:lnTo>
                  <a:pt x="656463" y="537083"/>
                </a:lnTo>
                <a:lnTo>
                  <a:pt x="648589" y="547116"/>
                </a:lnTo>
                <a:lnTo>
                  <a:pt x="678434" y="570611"/>
                </a:lnTo>
                <a:lnTo>
                  <a:pt x="686308" y="560705"/>
                </a:lnTo>
                <a:close/>
              </a:path>
              <a:path w="2024379" h="760095">
                <a:moveTo>
                  <a:pt x="726186" y="592201"/>
                </a:moveTo>
                <a:lnTo>
                  <a:pt x="696341" y="568579"/>
                </a:lnTo>
                <a:lnTo>
                  <a:pt x="688467" y="578485"/>
                </a:lnTo>
                <a:lnTo>
                  <a:pt x="718312" y="602107"/>
                </a:lnTo>
                <a:lnTo>
                  <a:pt x="726186" y="592201"/>
                </a:lnTo>
                <a:close/>
              </a:path>
              <a:path w="2024379" h="760095">
                <a:moveTo>
                  <a:pt x="766064" y="623570"/>
                </a:moveTo>
                <a:lnTo>
                  <a:pt x="736219" y="600075"/>
                </a:lnTo>
                <a:lnTo>
                  <a:pt x="728345" y="609981"/>
                </a:lnTo>
                <a:lnTo>
                  <a:pt x="758190" y="633603"/>
                </a:lnTo>
                <a:lnTo>
                  <a:pt x="766064" y="623570"/>
                </a:lnTo>
                <a:close/>
              </a:path>
              <a:path w="2024379" h="760095">
                <a:moveTo>
                  <a:pt x="805942" y="655066"/>
                </a:moveTo>
                <a:lnTo>
                  <a:pt x="776097" y="631444"/>
                </a:lnTo>
                <a:lnTo>
                  <a:pt x="768223" y="641477"/>
                </a:lnTo>
                <a:lnTo>
                  <a:pt x="798068" y="665099"/>
                </a:lnTo>
                <a:lnTo>
                  <a:pt x="805942" y="655066"/>
                </a:lnTo>
                <a:close/>
              </a:path>
              <a:path w="2024379" h="760095">
                <a:moveTo>
                  <a:pt x="845820" y="686562"/>
                </a:moveTo>
                <a:lnTo>
                  <a:pt x="815975" y="662940"/>
                </a:lnTo>
                <a:lnTo>
                  <a:pt x="808101" y="672846"/>
                </a:lnTo>
                <a:lnTo>
                  <a:pt x="838073" y="696468"/>
                </a:lnTo>
                <a:lnTo>
                  <a:pt x="845820" y="686562"/>
                </a:lnTo>
                <a:close/>
              </a:path>
              <a:path w="2024379" h="760095">
                <a:moveTo>
                  <a:pt x="885825" y="717931"/>
                </a:moveTo>
                <a:lnTo>
                  <a:pt x="855853" y="694436"/>
                </a:lnTo>
                <a:lnTo>
                  <a:pt x="847979" y="704342"/>
                </a:lnTo>
                <a:lnTo>
                  <a:pt x="877951" y="727964"/>
                </a:lnTo>
                <a:lnTo>
                  <a:pt x="885825" y="717931"/>
                </a:lnTo>
                <a:close/>
              </a:path>
              <a:path w="2024379" h="760095">
                <a:moveTo>
                  <a:pt x="925703" y="749427"/>
                </a:moveTo>
                <a:lnTo>
                  <a:pt x="895731" y="725805"/>
                </a:lnTo>
                <a:lnTo>
                  <a:pt x="887857" y="735838"/>
                </a:lnTo>
                <a:lnTo>
                  <a:pt x="917829" y="759460"/>
                </a:lnTo>
                <a:lnTo>
                  <a:pt x="925703" y="749427"/>
                </a:lnTo>
                <a:close/>
              </a:path>
              <a:path w="2024379" h="760095">
                <a:moveTo>
                  <a:pt x="1109726" y="735838"/>
                </a:moveTo>
                <a:lnTo>
                  <a:pt x="1101852" y="725932"/>
                </a:lnTo>
                <a:lnTo>
                  <a:pt x="1072007" y="749681"/>
                </a:lnTo>
                <a:lnTo>
                  <a:pt x="1079881" y="759587"/>
                </a:lnTo>
                <a:lnTo>
                  <a:pt x="1109726" y="735838"/>
                </a:lnTo>
                <a:close/>
              </a:path>
              <a:path w="2024379" h="760095">
                <a:moveTo>
                  <a:pt x="1149477" y="704215"/>
                </a:moveTo>
                <a:lnTo>
                  <a:pt x="1141603" y="694309"/>
                </a:lnTo>
                <a:lnTo>
                  <a:pt x="1111758" y="718058"/>
                </a:lnTo>
                <a:lnTo>
                  <a:pt x="1119632" y="727964"/>
                </a:lnTo>
                <a:lnTo>
                  <a:pt x="1149477" y="704215"/>
                </a:lnTo>
                <a:close/>
              </a:path>
              <a:path w="2024379" h="760095">
                <a:moveTo>
                  <a:pt x="1189228" y="672592"/>
                </a:moveTo>
                <a:lnTo>
                  <a:pt x="1181354" y="662686"/>
                </a:lnTo>
                <a:lnTo>
                  <a:pt x="1151509" y="686435"/>
                </a:lnTo>
                <a:lnTo>
                  <a:pt x="1159383" y="696341"/>
                </a:lnTo>
                <a:lnTo>
                  <a:pt x="1189228" y="672592"/>
                </a:lnTo>
                <a:close/>
              </a:path>
              <a:path w="2024379" h="760095">
                <a:moveTo>
                  <a:pt x="1228979" y="640969"/>
                </a:moveTo>
                <a:lnTo>
                  <a:pt x="1221105" y="631063"/>
                </a:lnTo>
                <a:lnTo>
                  <a:pt x="1191260" y="654812"/>
                </a:lnTo>
                <a:lnTo>
                  <a:pt x="1199134" y="664718"/>
                </a:lnTo>
                <a:lnTo>
                  <a:pt x="1228979" y="640969"/>
                </a:lnTo>
                <a:close/>
              </a:path>
              <a:path w="2024379" h="760095">
                <a:moveTo>
                  <a:pt x="1268730" y="609346"/>
                </a:moveTo>
                <a:lnTo>
                  <a:pt x="1260856" y="599440"/>
                </a:lnTo>
                <a:lnTo>
                  <a:pt x="1231011" y="623189"/>
                </a:lnTo>
                <a:lnTo>
                  <a:pt x="1238885" y="633095"/>
                </a:lnTo>
                <a:lnTo>
                  <a:pt x="1268730" y="609346"/>
                </a:lnTo>
                <a:close/>
              </a:path>
              <a:path w="2024379" h="760095">
                <a:moveTo>
                  <a:pt x="1308481" y="577723"/>
                </a:moveTo>
                <a:lnTo>
                  <a:pt x="1300607" y="567817"/>
                </a:lnTo>
                <a:lnTo>
                  <a:pt x="1270762" y="591566"/>
                </a:lnTo>
                <a:lnTo>
                  <a:pt x="1278636" y="601472"/>
                </a:lnTo>
                <a:lnTo>
                  <a:pt x="1308481" y="577723"/>
                </a:lnTo>
                <a:close/>
              </a:path>
              <a:path w="2024379" h="760095">
                <a:moveTo>
                  <a:pt x="1348232" y="546100"/>
                </a:moveTo>
                <a:lnTo>
                  <a:pt x="1340358" y="536194"/>
                </a:lnTo>
                <a:lnTo>
                  <a:pt x="1310513" y="559943"/>
                </a:lnTo>
                <a:lnTo>
                  <a:pt x="1318387" y="569849"/>
                </a:lnTo>
                <a:lnTo>
                  <a:pt x="1348232" y="546100"/>
                </a:lnTo>
                <a:close/>
              </a:path>
              <a:path w="2024379" h="760095">
                <a:moveTo>
                  <a:pt x="1387983" y="514477"/>
                </a:moveTo>
                <a:lnTo>
                  <a:pt x="1380109" y="504571"/>
                </a:lnTo>
                <a:lnTo>
                  <a:pt x="1350264" y="528320"/>
                </a:lnTo>
                <a:lnTo>
                  <a:pt x="1358138" y="538226"/>
                </a:lnTo>
                <a:lnTo>
                  <a:pt x="1387983" y="514477"/>
                </a:lnTo>
                <a:close/>
              </a:path>
              <a:path w="2024379" h="760095">
                <a:moveTo>
                  <a:pt x="1427734" y="482854"/>
                </a:moveTo>
                <a:lnTo>
                  <a:pt x="1419860" y="472948"/>
                </a:lnTo>
                <a:lnTo>
                  <a:pt x="1390015" y="496697"/>
                </a:lnTo>
                <a:lnTo>
                  <a:pt x="1397889" y="506603"/>
                </a:lnTo>
                <a:lnTo>
                  <a:pt x="1427734" y="482854"/>
                </a:lnTo>
                <a:close/>
              </a:path>
              <a:path w="2024379" h="760095">
                <a:moveTo>
                  <a:pt x="1467485" y="451231"/>
                </a:moveTo>
                <a:lnTo>
                  <a:pt x="1459611" y="441325"/>
                </a:lnTo>
                <a:lnTo>
                  <a:pt x="1429766" y="465074"/>
                </a:lnTo>
                <a:lnTo>
                  <a:pt x="1437640" y="474980"/>
                </a:lnTo>
                <a:lnTo>
                  <a:pt x="1467485" y="451231"/>
                </a:lnTo>
                <a:close/>
              </a:path>
              <a:path w="2024379" h="760095">
                <a:moveTo>
                  <a:pt x="1507236" y="419608"/>
                </a:moveTo>
                <a:lnTo>
                  <a:pt x="1499362" y="409702"/>
                </a:lnTo>
                <a:lnTo>
                  <a:pt x="1469517" y="433324"/>
                </a:lnTo>
                <a:lnTo>
                  <a:pt x="1477391" y="443357"/>
                </a:lnTo>
                <a:lnTo>
                  <a:pt x="1507236" y="419608"/>
                </a:lnTo>
                <a:close/>
              </a:path>
              <a:path w="2024379" h="760095">
                <a:moveTo>
                  <a:pt x="1546987" y="387985"/>
                </a:moveTo>
                <a:lnTo>
                  <a:pt x="1539113" y="378079"/>
                </a:lnTo>
                <a:lnTo>
                  <a:pt x="1509268" y="401701"/>
                </a:lnTo>
                <a:lnTo>
                  <a:pt x="1517142" y="411734"/>
                </a:lnTo>
                <a:lnTo>
                  <a:pt x="1546987" y="387985"/>
                </a:lnTo>
                <a:close/>
              </a:path>
              <a:path w="2024379" h="760095">
                <a:moveTo>
                  <a:pt x="1586738" y="356362"/>
                </a:moveTo>
                <a:lnTo>
                  <a:pt x="1578864" y="346456"/>
                </a:lnTo>
                <a:lnTo>
                  <a:pt x="1549019" y="370078"/>
                </a:lnTo>
                <a:lnTo>
                  <a:pt x="1556893" y="380111"/>
                </a:lnTo>
                <a:lnTo>
                  <a:pt x="1586738" y="356362"/>
                </a:lnTo>
                <a:close/>
              </a:path>
              <a:path w="2024379" h="760095">
                <a:moveTo>
                  <a:pt x="1626489" y="324739"/>
                </a:moveTo>
                <a:lnTo>
                  <a:pt x="1618615" y="314833"/>
                </a:lnTo>
                <a:lnTo>
                  <a:pt x="1588770" y="338455"/>
                </a:lnTo>
                <a:lnTo>
                  <a:pt x="1596644" y="348488"/>
                </a:lnTo>
                <a:lnTo>
                  <a:pt x="1626489" y="324739"/>
                </a:lnTo>
                <a:close/>
              </a:path>
              <a:path w="2024379" h="760095">
                <a:moveTo>
                  <a:pt x="1666240" y="293116"/>
                </a:moveTo>
                <a:lnTo>
                  <a:pt x="1658366" y="283210"/>
                </a:lnTo>
                <a:lnTo>
                  <a:pt x="1628521" y="306832"/>
                </a:lnTo>
                <a:lnTo>
                  <a:pt x="1636395" y="316865"/>
                </a:lnTo>
                <a:lnTo>
                  <a:pt x="1666240" y="293116"/>
                </a:lnTo>
                <a:close/>
              </a:path>
              <a:path w="2024379" h="760095">
                <a:moveTo>
                  <a:pt x="1705991" y="261493"/>
                </a:moveTo>
                <a:lnTo>
                  <a:pt x="1698117" y="251460"/>
                </a:lnTo>
                <a:lnTo>
                  <a:pt x="1668272" y="275209"/>
                </a:lnTo>
                <a:lnTo>
                  <a:pt x="1676146" y="285242"/>
                </a:lnTo>
                <a:lnTo>
                  <a:pt x="1705991" y="261493"/>
                </a:lnTo>
                <a:close/>
              </a:path>
              <a:path w="2024379" h="760095">
                <a:moveTo>
                  <a:pt x="1745742" y="229870"/>
                </a:moveTo>
                <a:lnTo>
                  <a:pt x="1737868" y="219837"/>
                </a:lnTo>
                <a:lnTo>
                  <a:pt x="1708023" y="243586"/>
                </a:lnTo>
                <a:lnTo>
                  <a:pt x="1715897" y="253492"/>
                </a:lnTo>
                <a:lnTo>
                  <a:pt x="1745742" y="229870"/>
                </a:lnTo>
                <a:close/>
              </a:path>
              <a:path w="2024379" h="760095">
                <a:moveTo>
                  <a:pt x="1785493" y="198247"/>
                </a:moveTo>
                <a:lnTo>
                  <a:pt x="1777619" y="188214"/>
                </a:lnTo>
                <a:lnTo>
                  <a:pt x="1747774" y="211963"/>
                </a:lnTo>
                <a:lnTo>
                  <a:pt x="1755648" y="221869"/>
                </a:lnTo>
                <a:lnTo>
                  <a:pt x="1785493" y="198247"/>
                </a:lnTo>
                <a:close/>
              </a:path>
              <a:path w="2024379" h="760095">
                <a:moveTo>
                  <a:pt x="1825244" y="166624"/>
                </a:moveTo>
                <a:lnTo>
                  <a:pt x="1817370" y="156603"/>
                </a:lnTo>
                <a:lnTo>
                  <a:pt x="1787525" y="180340"/>
                </a:lnTo>
                <a:lnTo>
                  <a:pt x="1795399" y="190246"/>
                </a:lnTo>
                <a:lnTo>
                  <a:pt x="1825244" y="166624"/>
                </a:lnTo>
                <a:close/>
              </a:path>
              <a:path w="2024379" h="760095">
                <a:moveTo>
                  <a:pt x="1864995" y="135001"/>
                </a:moveTo>
                <a:lnTo>
                  <a:pt x="1857121" y="124968"/>
                </a:lnTo>
                <a:lnTo>
                  <a:pt x="1827276" y="148729"/>
                </a:lnTo>
                <a:lnTo>
                  <a:pt x="1835150" y="158623"/>
                </a:lnTo>
                <a:lnTo>
                  <a:pt x="1864995" y="135001"/>
                </a:lnTo>
                <a:close/>
              </a:path>
              <a:path w="2024379" h="760095">
                <a:moveTo>
                  <a:pt x="1904746" y="103390"/>
                </a:moveTo>
                <a:lnTo>
                  <a:pt x="1896872" y="93345"/>
                </a:lnTo>
                <a:lnTo>
                  <a:pt x="1867027" y="117094"/>
                </a:lnTo>
                <a:lnTo>
                  <a:pt x="1874901" y="127000"/>
                </a:lnTo>
                <a:lnTo>
                  <a:pt x="1904746" y="103390"/>
                </a:lnTo>
                <a:close/>
              </a:path>
              <a:path w="2024379" h="760095">
                <a:moveTo>
                  <a:pt x="1944497" y="71628"/>
                </a:moveTo>
                <a:lnTo>
                  <a:pt x="1936623" y="61722"/>
                </a:lnTo>
                <a:lnTo>
                  <a:pt x="1906778" y="85471"/>
                </a:lnTo>
                <a:lnTo>
                  <a:pt x="1914652" y="95389"/>
                </a:lnTo>
                <a:lnTo>
                  <a:pt x="1944497" y="71628"/>
                </a:lnTo>
                <a:close/>
              </a:path>
              <a:path w="2024379" h="760095">
                <a:moveTo>
                  <a:pt x="2024380" y="0"/>
                </a:moveTo>
                <a:lnTo>
                  <a:pt x="1941068" y="17653"/>
                </a:lnTo>
                <a:lnTo>
                  <a:pt x="1960841" y="42456"/>
                </a:lnTo>
                <a:lnTo>
                  <a:pt x="1946529" y="53848"/>
                </a:lnTo>
                <a:lnTo>
                  <a:pt x="1954403" y="63754"/>
                </a:lnTo>
                <a:lnTo>
                  <a:pt x="1968728" y="52349"/>
                </a:lnTo>
                <a:lnTo>
                  <a:pt x="1988566" y="77216"/>
                </a:lnTo>
                <a:lnTo>
                  <a:pt x="2008352" y="34544"/>
                </a:lnTo>
                <a:lnTo>
                  <a:pt x="2024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95571" y="4193794"/>
            <a:ext cx="157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Abstractions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(Trees)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1192" y="1803857"/>
            <a:ext cx="1177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Tungsten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7047" y="1650238"/>
            <a:ext cx="15995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Programs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04900" y="897636"/>
            <a:ext cx="4462780" cy="2887345"/>
            <a:chOff x="1104900" y="897636"/>
            <a:chExt cx="4462780" cy="2887345"/>
          </a:xfrm>
        </p:grpSpPr>
        <p:sp>
          <p:nvSpPr>
            <p:cNvPr id="28" name="object 28"/>
            <p:cNvSpPr/>
            <p:nvPr/>
          </p:nvSpPr>
          <p:spPr>
            <a:xfrm>
              <a:off x="2999105" y="2725927"/>
              <a:ext cx="2568575" cy="1059180"/>
            </a:xfrm>
            <a:custGeom>
              <a:avLst/>
              <a:gdLst/>
              <a:ahLst/>
              <a:cxnLst/>
              <a:rect l="l" t="t" r="r" b="b"/>
              <a:pathLst>
                <a:path w="2568575" h="1059179">
                  <a:moveTo>
                    <a:pt x="419100" y="383794"/>
                  </a:moveTo>
                  <a:lnTo>
                    <a:pt x="346837" y="428879"/>
                  </a:lnTo>
                  <a:lnTo>
                    <a:pt x="370941" y="443623"/>
                  </a:lnTo>
                  <a:lnTo>
                    <a:pt x="0" y="1048639"/>
                  </a:lnTo>
                  <a:lnTo>
                    <a:pt x="16891" y="1059053"/>
                  </a:lnTo>
                  <a:lnTo>
                    <a:pt x="387819" y="453936"/>
                  </a:lnTo>
                  <a:lnTo>
                    <a:pt x="411861" y="468630"/>
                  </a:lnTo>
                  <a:lnTo>
                    <a:pt x="414909" y="432816"/>
                  </a:lnTo>
                  <a:lnTo>
                    <a:pt x="419100" y="383794"/>
                  </a:lnTo>
                  <a:close/>
                </a:path>
                <a:path w="2568575" h="1059179">
                  <a:moveTo>
                    <a:pt x="419100" y="382905"/>
                  </a:moveTo>
                  <a:lnTo>
                    <a:pt x="405485" y="347345"/>
                  </a:lnTo>
                  <a:lnTo>
                    <a:pt x="388620" y="303276"/>
                  </a:lnTo>
                  <a:lnTo>
                    <a:pt x="369544" y="324129"/>
                  </a:lnTo>
                  <a:lnTo>
                    <a:pt x="15240" y="0"/>
                  </a:lnTo>
                  <a:lnTo>
                    <a:pt x="1778" y="14732"/>
                  </a:lnTo>
                  <a:lnTo>
                    <a:pt x="356196" y="338734"/>
                  </a:lnTo>
                  <a:lnTo>
                    <a:pt x="337185" y="359537"/>
                  </a:lnTo>
                  <a:lnTo>
                    <a:pt x="419100" y="382905"/>
                  </a:lnTo>
                  <a:close/>
                </a:path>
                <a:path w="2568575" h="1059179">
                  <a:moveTo>
                    <a:pt x="2568067" y="368554"/>
                  </a:moveTo>
                  <a:lnTo>
                    <a:pt x="2549512" y="359664"/>
                  </a:lnTo>
                  <a:lnTo>
                    <a:pt x="2491232" y="331724"/>
                  </a:lnTo>
                  <a:lnTo>
                    <a:pt x="2491651" y="359867"/>
                  </a:lnTo>
                  <a:lnTo>
                    <a:pt x="1604010" y="373888"/>
                  </a:lnTo>
                  <a:lnTo>
                    <a:pt x="1604264" y="393700"/>
                  </a:lnTo>
                  <a:lnTo>
                    <a:pt x="2491943" y="379679"/>
                  </a:lnTo>
                  <a:lnTo>
                    <a:pt x="2492375" y="407797"/>
                  </a:lnTo>
                  <a:lnTo>
                    <a:pt x="2568067" y="368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0995" y="903732"/>
              <a:ext cx="939165" cy="303530"/>
            </a:xfrm>
            <a:custGeom>
              <a:avLst/>
              <a:gdLst/>
              <a:ahLst/>
              <a:cxnLst/>
              <a:rect l="l" t="t" r="r" b="b"/>
              <a:pathLst>
                <a:path w="939164" h="303530">
                  <a:moveTo>
                    <a:pt x="888237" y="0"/>
                  </a:moveTo>
                  <a:lnTo>
                    <a:pt x="50545" y="0"/>
                  </a:lnTo>
                  <a:lnTo>
                    <a:pt x="30871" y="3968"/>
                  </a:lnTo>
                  <a:lnTo>
                    <a:pt x="14805" y="14795"/>
                  </a:lnTo>
                  <a:lnTo>
                    <a:pt x="3972" y="30860"/>
                  </a:lnTo>
                  <a:lnTo>
                    <a:pt x="0" y="50545"/>
                  </a:lnTo>
                  <a:lnTo>
                    <a:pt x="0" y="252729"/>
                  </a:lnTo>
                  <a:lnTo>
                    <a:pt x="3972" y="272414"/>
                  </a:lnTo>
                  <a:lnTo>
                    <a:pt x="14805" y="288480"/>
                  </a:lnTo>
                  <a:lnTo>
                    <a:pt x="30871" y="299307"/>
                  </a:lnTo>
                  <a:lnTo>
                    <a:pt x="50545" y="303275"/>
                  </a:lnTo>
                  <a:lnTo>
                    <a:pt x="888237" y="303275"/>
                  </a:lnTo>
                  <a:lnTo>
                    <a:pt x="907922" y="299307"/>
                  </a:lnTo>
                  <a:lnTo>
                    <a:pt x="923988" y="288480"/>
                  </a:lnTo>
                  <a:lnTo>
                    <a:pt x="934815" y="272414"/>
                  </a:lnTo>
                  <a:lnTo>
                    <a:pt x="938784" y="252729"/>
                  </a:lnTo>
                  <a:lnTo>
                    <a:pt x="938784" y="50545"/>
                  </a:lnTo>
                  <a:lnTo>
                    <a:pt x="934815" y="30860"/>
                  </a:lnTo>
                  <a:lnTo>
                    <a:pt x="923988" y="14795"/>
                  </a:lnTo>
                  <a:lnTo>
                    <a:pt x="907922" y="3968"/>
                  </a:lnTo>
                  <a:lnTo>
                    <a:pt x="888237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0995" y="903732"/>
              <a:ext cx="939165" cy="303530"/>
            </a:xfrm>
            <a:custGeom>
              <a:avLst/>
              <a:gdLst/>
              <a:ahLst/>
              <a:cxnLst/>
              <a:rect l="l" t="t" r="r" b="b"/>
              <a:pathLst>
                <a:path w="939164" h="303530">
                  <a:moveTo>
                    <a:pt x="0" y="50545"/>
                  </a:moveTo>
                  <a:lnTo>
                    <a:pt x="3972" y="30860"/>
                  </a:lnTo>
                  <a:lnTo>
                    <a:pt x="14805" y="14795"/>
                  </a:lnTo>
                  <a:lnTo>
                    <a:pt x="30871" y="3968"/>
                  </a:lnTo>
                  <a:lnTo>
                    <a:pt x="50545" y="0"/>
                  </a:lnTo>
                  <a:lnTo>
                    <a:pt x="888237" y="0"/>
                  </a:lnTo>
                  <a:lnTo>
                    <a:pt x="907922" y="3968"/>
                  </a:lnTo>
                  <a:lnTo>
                    <a:pt x="923988" y="14795"/>
                  </a:lnTo>
                  <a:lnTo>
                    <a:pt x="934815" y="30860"/>
                  </a:lnTo>
                  <a:lnTo>
                    <a:pt x="938784" y="50545"/>
                  </a:lnTo>
                  <a:lnTo>
                    <a:pt x="938784" y="252729"/>
                  </a:lnTo>
                  <a:lnTo>
                    <a:pt x="934815" y="272414"/>
                  </a:lnTo>
                  <a:lnTo>
                    <a:pt x="923988" y="288480"/>
                  </a:lnTo>
                  <a:lnTo>
                    <a:pt x="907922" y="299307"/>
                  </a:lnTo>
                  <a:lnTo>
                    <a:pt x="888237" y="303275"/>
                  </a:lnTo>
                  <a:lnTo>
                    <a:pt x="50545" y="303275"/>
                  </a:lnTo>
                  <a:lnTo>
                    <a:pt x="30871" y="299307"/>
                  </a:lnTo>
                  <a:lnTo>
                    <a:pt x="14805" y="288480"/>
                  </a:lnTo>
                  <a:lnTo>
                    <a:pt x="3972" y="272414"/>
                  </a:lnTo>
                  <a:lnTo>
                    <a:pt x="0" y="252729"/>
                  </a:lnTo>
                  <a:lnTo>
                    <a:pt x="0" y="5054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76222" y="933449"/>
            <a:ext cx="621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3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2.x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663" y="5321808"/>
            <a:ext cx="1652270" cy="654050"/>
          </a:xfrm>
          <a:custGeom>
            <a:avLst/>
            <a:gdLst/>
            <a:ahLst/>
            <a:cxnLst/>
            <a:rect l="l" t="t" r="r" b="b"/>
            <a:pathLst>
              <a:path w="1652270" h="654050">
                <a:moveTo>
                  <a:pt x="1652016" y="0"/>
                </a:moveTo>
                <a:lnTo>
                  <a:pt x="0" y="0"/>
                </a:lnTo>
                <a:lnTo>
                  <a:pt x="0" y="653796"/>
                </a:lnTo>
                <a:lnTo>
                  <a:pt x="1652016" y="653796"/>
                </a:lnTo>
                <a:lnTo>
                  <a:pt x="1652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9663" y="5321808"/>
            <a:ext cx="1652270" cy="654050"/>
          </a:xfrm>
          <a:prstGeom prst="rect">
            <a:avLst/>
          </a:prstGeom>
          <a:ln w="12191">
            <a:solidFill>
              <a:srgbClr val="AD5A2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72465" marR="161290" indent="-504825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Query/DF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52116" y="5321808"/>
            <a:ext cx="1652270" cy="654050"/>
          </a:xfrm>
          <a:custGeom>
            <a:avLst/>
            <a:gdLst/>
            <a:ahLst/>
            <a:cxnLst/>
            <a:rect l="l" t="t" r="r" b="b"/>
            <a:pathLst>
              <a:path w="1652270" h="654050">
                <a:moveTo>
                  <a:pt x="1652016" y="0"/>
                </a:moveTo>
                <a:lnTo>
                  <a:pt x="0" y="0"/>
                </a:lnTo>
                <a:lnTo>
                  <a:pt x="0" y="653796"/>
                </a:lnTo>
                <a:lnTo>
                  <a:pt x="1652016" y="653796"/>
                </a:lnTo>
                <a:lnTo>
                  <a:pt x="1652016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52116" y="5321808"/>
            <a:ext cx="1652270" cy="654050"/>
          </a:xfrm>
          <a:prstGeom prst="rect">
            <a:avLst/>
          </a:prstGeom>
          <a:ln w="12192">
            <a:solidFill>
              <a:srgbClr val="AD5A2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07052" y="5321808"/>
            <a:ext cx="1879600" cy="654050"/>
          </a:xfrm>
          <a:custGeom>
            <a:avLst/>
            <a:gdLst/>
            <a:ahLst/>
            <a:cxnLst/>
            <a:rect l="l" t="t" r="r" b="b"/>
            <a:pathLst>
              <a:path w="1879600" h="654050">
                <a:moveTo>
                  <a:pt x="1879092" y="0"/>
                </a:moveTo>
                <a:lnTo>
                  <a:pt x="0" y="0"/>
                </a:lnTo>
                <a:lnTo>
                  <a:pt x="0" y="653796"/>
                </a:lnTo>
                <a:lnTo>
                  <a:pt x="1879092" y="653796"/>
                </a:lnTo>
                <a:lnTo>
                  <a:pt x="187909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07052" y="5321808"/>
            <a:ext cx="1879600" cy="654050"/>
          </a:xfrm>
          <a:prstGeom prst="rect">
            <a:avLst/>
          </a:prstGeom>
          <a:ln w="12192">
            <a:solidFill>
              <a:srgbClr val="AD5A2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40410" marR="140970" indent="-589915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Optimized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21068" y="5314188"/>
            <a:ext cx="1880870" cy="654050"/>
          </a:xfrm>
          <a:custGeom>
            <a:avLst/>
            <a:gdLst/>
            <a:ahLst/>
            <a:cxnLst/>
            <a:rect l="l" t="t" r="r" b="b"/>
            <a:pathLst>
              <a:path w="1880870" h="654050">
                <a:moveTo>
                  <a:pt x="1880616" y="0"/>
                </a:moveTo>
                <a:lnTo>
                  <a:pt x="0" y="0"/>
                </a:lnTo>
                <a:lnTo>
                  <a:pt x="0" y="653796"/>
                </a:lnTo>
                <a:lnTo>
                  <a:pt x="1880616" y="653796"/>
                </a:lnTo>
                <a:lnTo>
                  <a:pt x="188061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21068" y="5314188"/>
            <a:ext cx="1880870" cy="65405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77756" y="5314188"/>
            <a:ext cx="1880870" cy="654050"/>
          </a:xfrm>
          <a:prstGeom prst="rect">
            <a:avLst/>
          </a:prstGeom>
          <a:solidFill>
            <a:srgbClr val="A4A4A4"/>
          </a:solidFill>
          <a:ln w="12192">
            <a:solidFill>
              <a:srgbClr val="787878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385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43151" y="5592038"/>
            <a:ext cx="7635875" cy="109855"/>
          </a:xfrm>
          <a:custGeom>
            <a:avLst/>
            <a:gdLst/>
            <a:ahLst/>
            <a:cxnLst/>
            <a:rect l="l" t="t" r="r" b="b"/>
            <a:pathLst>
              <a:path w="7635875" h="109854">
                <a:moveTo>
                  <a:pt x="609854" y="50571"/>
                </a:moveTo>
                <a:lnTo>
                  <a:pt x="591375" y="41694"/>
                </a:lnTo>
                <a:lnTo>
                  <a:pt x="533146" y="13716"/>
                </a:lnTo>
                <a:lnTo>
                  <a:pt x="533565" y="41910"/>
                </a:lnTo>
                <a:lnTo>
                  <a:pt x="0" y="50546"/>
                </a:lnTo>
                <a:lnTo>
                  <a:pt x="254" y="70358"/>
                </a:lnTo>
                <a:lnTo>
                  <a:pt x="533857" y="61722"/>
                </a:lnTo>
                <a:lnTo>
                  <a:pt x="534289" y="89903"/>
                </a:lnTo>
                <a:lnTo>
                  <a:pt x="609854" y="50571"/>
                </a:lnTo>
                <a:close/>
              </a:path>
              <a:path w="7635875" h="109854">
                <a:moveTo>
                  <a:pt x="2755646" y="70383"/>
                </a:moveTo>
                <a:lnTo>
                  <a:pt x="2737167" y="61506"/>
                </a:lnTo>
                <a:lnTo>
                  <a:pt x="2678938" y="33528"/>
                </a:lnTo>
                <a:lnTo>
                  <a:pt x="2679357" y="61722"/>
                </a:lnTo>
                <a:lnTo>
                  <a:pt x="2145792" y="70358"/>
                </a:lnTo>
                <a:lnTo>
                  <a:pt x="2146046" y="90170"/>
                </a:lnTo>
                <a:lnTo>
                  <a:pt x="2679649" y="81534"/>
                </a:lnTo>
                <a:lnTo>
                  <a:pt x="2680081" y="109715"/>
                </a:lnTo>
                <a:lnTo>
                  <a:pt x="2755646" y="70383"/>
                </a:lnTo>
                <a:close/>
              </a:path>
              <a:path w="7635875" h="109854">
                <a:moveTo>
                  <a:pt x="5187950" y="55143"/>
                </a:moveTo>
                <a:lnTo>
                  <a:pt x="5169471" y="46266"/>
                </a:lnTo>
                <a:lnTo>
                  <a:pt x="5111242" y="18288"/>
                </a:lnTo>
                <a:lnTo>
                  <a:pt x="5111661" y="46482"/>
                </a:lnTo>
                <a:lnTo>
                  <a:pt x="4578096" y="55118"/>
                </a:lnTo>
                <a:lnTo>
                  <a:pt x="4578350" y="74930"/>
                </a:lnTo>
                <a:lnTo>
                  <a:pt x="5111953" y="66294"/>
                </a:lnTo>
                <a:lnTo>
                  <a:pt x="5112385" y="94475"/>
                </a:lnTo>
                <a:lnTo>
                  <a:pt x="5187950" y="55143"/>
                </a:lnTo>
                <a:close/>
              </a:path>
              <a:path w="7635875" h="109854">
                <a:moveTo>
                  <a:pt x="7635494" y="36855"/>
                </a:moveTo>
                <a:lnTo>
                  <a:pt x="7617015" y="27978"/>
                </a:lnTo>
                <a:lnTo>
                  <a:pt x="7558786" y="0"/>
                </a:lnTo>
                <a:lnTo>
                  <a:pt x="7559205" y="28194"/>
                </a:lnTo>
                <a:lnTo>
                  <a:pt x="7025640" y="36830"/>
                </a:lnTo>
                <a:lnTo>
                  <a:pt x="7025894" y="56642"/>
                </a:lnTo>
                <a:lnTo>
                  <a:pt x="7559497" y="48006"/>
                </a:lnTo>
                <a:lnTo>
                  <a:pt x="7559929" y="76187"/>
                </a:lnTo>
                <a:lnTo>
                  <a:pt x="7635494" y="36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97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479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 Features </a:t>
            </a:r>
            <a:r>
              <a:rPr sz="4000" b="0" spc="-5" dirty="0">
                <a:latin typeface="Calibri Light"/>
                <a:cs typeface="Calibri Light"/>
              </a:rPr>
              <a:t>?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809" y="971753"/>
            <a:ext cx="509270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Distributed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Evaluation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Immutability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across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Spark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Ecosystem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Polyglot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Work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Huge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collection</a:t>
            </a:r>
            <a:r>
              <a:rPr sz="18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dataset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Support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both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Structured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Semi-Structured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85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878" y="1760042"/>
            <a:ext cx="345059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 Features </a:t>
            </a:r>
            <a:r>
              <a:rPr sz="3100" b="0" spc="-5" dirty="0">
                <a:latin typeface="Calibri"/>
                <a:cs typeface="Calibri"/>
              </a:rPr>
              <a:t>- </a:t>
            </a:r>
            <a:r>
              <a:rPr sz="3100" b="0" spc="-690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Distributed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405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128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Features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544" y="825500"/>
            <a:ext cx="4450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DataFrame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Distributed.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Like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RDD,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DataFrame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distributed.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Supports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HA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202020"/>
                </a:solidFill>
                <a:latin typeface="Calibri"/>
                <a:cs typeface="Calibri"/>
              </a:rPr>
              <a:t>FT.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3750" y="2133345"/>
            <a:ext cx="1628139" cy="807085"/>
            <a:chOff x="793750" y="2133345"/>
            <a:chExt cx="1628139" cy="807085"/>
          </a:xfrm>
        </p:grpSpPr>
        <p:sp>
          <p:nvSpPr>
            <p:cNvPr id="6" name="object 6"/>
            <p:cNvSpPr/>
            <p:nvPr/>
          </p:nvSpPr>
          <p:spPr>
            <a:xfrm>
              <a:off x="800100" y="2139695"/>
              <a:ext cx="1615440" cy="794385"/>
            </a:xfrm>
            <a:custGeom>
              <a:avLst/>
              <a:gdLst/>
              <a:ahLst/>
              <a:cxnLst/>
              <a:rect l="l" t="t" r="r" b="b"/>
              <a:pathLst>
                <a:path w="1615439" h="794385">
                  <a:moveTo>
                    <a:pt x="1483106" y="0"/>
                  </a:moveTo>
                  <a:lnTo>
                    <a:pt x="132334" y="0"/>
                  </a:lnTo>
                  <a:lnTo>
                    <a:pt x="90505" y="6752"/>
                  </a:lnTo>
                  <a:lnTo>
                    <a:pt x="54178" y="25550"/>
                  </a:lnTo>
                  <a:lnTo>
                    <a:pt x="25532" y="54205"/>
                  </a:lnTo>
                  <a:lnTo>
                    <a:pt x="6746" y="90529"/>
                  </a:lnTo>
                  <a:lnTo>
                    <a:pt x="0" y="132333"/>
                  </a:lnTo>
                  <a:lnTo>
                    <a:pt x="0" y="661669"/>
                  </a:lnTo>
                  <a:lnTo>
                    <a:pt x="6746" y="703474"/>
                  </a:lnTo>
                  <a:lnTo>
                    <a:pt x="25532" y="739798"/>
                  </a:lnTo>
                  <a:lnTo>
                    <a:pt x="54178" y="768453"/>
                  </a:lnTo>
                  <a:lnTo>
                    <a:pt x="90505" y="787251"/>
                  </a:lnTo>
                  <a:lnTo>
                    <a:pt x="132334" y="794003"/>
                  </a:lnTo>
                  <a:lnTo>
                    <a:pt x="1483106" y="794003"/>
                  </a:lnTo>
                  <a:lnTo>
                    <a:pt x="1524910" y="787251"/>
                  </a:lnTo>
                  <a:lnTo>
                    <a:pt x="1561234" y="768453"/>
                  </a:lnTo>
                  <a:lnTo>
                    <a:pt x="1589889" y="739798"/>
                  </a:lnTo>
                  <a:lnTo>
                    <a:pt x="1608687" y="703474"/>
                  </a:lnTo>
                  <a:lnTo>
                    <a:pt x="1615439" y="661669"/>
                  </a:lnTo>
                  <a:lnTo>
                    <a:pt x="1615439" y="132333"/>
                  </a:lnTo>
                  <a:lnTo>
                    <a:pt x="1608687" y="90529"/>
                  </a:lnTo>
                  <a:lnTo>
                    <a:pt x="1589889" y="54205"/>
                  </a:lnTo>
                  <a:lnTo>
                    <a:pt x="1561234" y="25550"/>
                  </a:lnTo>
                  <a:lnTo>
                    <a:pt x="1524910" y="6752"/>
                  </a:lnTo>
                  <a:lnTo>
                    <a:pt x="14831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00" y="2139695"/>
              <a:ext cx="1615440" cy="794385"/>
            </a:xfrm>
            <a:custGeom>
              <a:avLst/>
              <a:gdLst/>
              <a:ahLst/>
              <a:cxnLst/>
              <a:rect l="l" t="t" r="r" b="b"/>
              <a:pathLst>
                <a:path w="1615439" h="794385">
                  <a:moveTo>
                    <a:pt x="0" y="132333"/>
                  </a:moveTo>
                  <a:lnTo>
                    <a:pt x="6746" y="90529"/>
                  </a:lnTo>
                  <a:lnTo>
                    <a:pt x="25532" y="54205"/>
                  </a:lnTo>
                  <a:lnTo>
                    <a:pt x="54178" y="25550"/>
                  </a:lnTo>
                  <a:lnTo>
                    <a:pt x="90505" y="6752"/>
                  </a:lnTo>
                  <a:lnTo>
                    <a:pt x="132334" y="0"/>
                  </a:lnTo>
                  <a:lnTo>
                    <a:pt x="1483106" y="0"/>
                  </a:lnTo>
                  <a:lnTo>
                    <a:pt x="1524910" y="6752"/>
                  </a:lnTo>
                  <a:lnTo>
                    <a:pt x="1561234" y="25550"/>
                  </a:lnTo>
                  <a:lnTo>
                    <a:pt x="1589889" y="54205"/>
                  </a:lnTo>
                  <a:lnTo>
                    <a:pt x="1608687" y="90529"/>
                  </a:lnTo>
                  <a:lnTo>
                    <a:pt x="1615439" y="132333"/>
                  </a:lnTo>
                  <a:lnTo>
                    <a:pt x="1615439" y="661669"/>
                  </a:lnTo>
                  <a:lnTo>
                    <a:pt x="1608687" y="703474"/>
                  </a:lnTo>
                  <a:lnTo>
                    <a:pt x="1589889" y="739798"/>
                  </a:lnTo>
                  <a:lnTo>
                    <a:pt x="1561234" y="768453"/>
                  </a:lnTo>
                  <a:lnTo>
                    <a:pt x="1524910" y="787251"/>
                  </a:lnTo>
                  <a:lnTo>
                    <a:pt x="1483106" y="794003"/>
                  </a:lnTo>
                  <a:lnTo>
                    <a:pt x="132334" y="794003"/>
                  </a:lnTo>
                  <a:lnTo>
                    <a:pt x="90505" y="787251"/>
                  </a:lnTo>
                  <a:lnTo>
                    <a:pt x="54178" y="768453"/>
                  </a:lnTo>
                  <a:lnTo>
                    <a:pt x="25532" y="739798"/>
                  </a:lnTo>
                  <a:lnTo>
                    <a:pt x="6746" y="703474"/>
                  </a:lnTo>
                  <a:lnTo>
                    <a:pt x="0" y="661669"/>
                  </a:lnTo>
                  <a:lnTo>
                    <a:pt x="0" y="13233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6103" y="2372614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8228" y="2648711"/>
            <a:ext cx="1579245" cy="67818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47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7747" y="3500628"/>
            <a:ext cx="1580515" cy="58229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1640" y="1872995"/>
            <a:ext cx="1579245" cy="658495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9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Task1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2402" y="2649473"/>
            <a:ext cx="1579245" cy="7924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800" spc="-30" dirty="0">
                <a:latin typeface="Calibri"/>
                <a:cs typeface="Calibri"/>
              </a:rPr>
              <a:t>Task2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1640" y="3579876"/>
            <a:ext cx="1579245" cy="7499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1800" spc="-30" dirty="0">
                <a:latin typeface="Calibri"/>
                <a:cs typeface="Calibri"/>
              </a:rPr>
              <a:t>Task3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10333" y="2287777"/>
            <a:ext cx="937894" cy="1504315"/>
          </a:xfrm>
          <a:custGeom>
            <a:avLst/>
            <a:gdLst/>
            <a:ahLst/>
            <a:cxnLst/>
            <a:rect l="l" t="t" r="r" b="b"/>
            <a:pathLst>
              <a:path w="937895" h="1504314">
                <a:moveTo>
                  <a:pt x="937387" y="700024"/>
                </a:moveTo>
                <a:lnTo>
                  <a:pt x="920559" y="678180"/>
                </a:lnTo>
                <a:lnTo>
                  <a:pt x="885444" y="632587"/>
                </a:lnTo>
                <a:lnTo>
                  <a:pt x="871575" y="661225"/>
                </a:lnTo>
                <a:lnTo>
                  <a:pt x="22504" y="250990"/>
                </a:lnTo>
                <a:lnTo>
                  <a:pt x="835507" y="43014"/>
                </a:lnTo>
                <a:lnTo>
                  <a:pt x="843407" y="73787"/>
                </a:lnTo>
                <a:lnTo>
                  <a:pt x="896683" y="27559"/>
                </a:lnTo>
                <a:lnTo>
                  <a:pt x="907669" y="18034"/>
                </a:lnTo>
                <a:lnTo>
                  <a:pt x="824484" y="0"/>
                </a:lnTo>
                <a:lnTo>
                  <a:pt x="832358" y="30721"/>
                </a:lnTo>
                <a:lnTo>
                  <a:pt x="3683" y="242697"/>
                </a:lnTo>
                <a:lnTo>
                  <a:pt x="5334" y="249415"/>
                </a:lnTo>
                <a:lnTo>
                  <a:pt x="5194" y="249694"/>
                </a:lnTo>
                <a:lnTo>
                  <a:pt x="0" y="253365"/>
                </a:lnTo>
                <a:lnTo>
                  <a:pt x="858050" y="1446098"/>
                </a:lnTo>
                <a:lnTo>
                  <a:pt x="832358" y="1464564"/>
                </a:lnTo>
                <a:lnTo>
                  <a:pt x="907669" y="1504188"/>
                </a:lnTo>
                <a:lnTo>
                  <a:pt x="900010" y="1456436"/>
                </a:lnTo>
                <a:lnTo>
                  <a:pt x="894207" y="1420114"/>
                </a:lnTo>
                <a:lnTo>
                  <a:pt x="868387" y="1438668"/>
                </a:lnTo>
                <a:lnTo>
                  <a:pt x="25031" y="266331"/>
                </a:lnTo>
                <a:lnTo>
                  <a:pt x="866025" y="672668"/>
                </a:lnTo>
                <a:lnTo>
                  <a:pt x="852170" y="701294"/>
                </a:lnTo>
                <a:lnTo>
                  <a:pt x="937387" y="700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6992" y="2177542"/>
            <a:ext cx="605155" cy="135255"/>
          </a:xfrm>
          <a:custGeom>
            <a:avLst/>
            <a:gdLst/>
            <a:ahLst/>
            <a:cxnLst/>
            <a:rect l="l" t="t" r="r" b="b"/>
            <a:pathLst>
              <a:path w="605154" h="135255">
                <a:moveTo>
                  <a:pt x="528643" y="31363"/>
                </a:moveTo>
                <a:lnTo>
                  <a:pt x="0" y="122428"/>
                </a:lnTo>
                <a:lnTo>
                  <a:pt x="2159" y="134874"/>
                </a:lnTo>
                <a:lnTo>
                  <a:pt x="530788" y="43812"/>
                </a:lnTo>
                <a:lnTo>
                  <a:pt x="528643" y="31363"/>
                </a:lnTo>
                <a:close/>
              </a:path>
              <a:path w="605154" h="135255">
                <a:moveTo>
                  <a:pt x="598570" y="29210"/>
                </a:moveTo>
                <a:lnTo>
                  <a:pt x="541147" y="29210"/>
                </a:lnTo>
                <a:lnTo>
                  <a:pt x="543306" y="41656"/>
                </a:lnTo>
                <a:lnTo>
                  <a:pt x="530788" y="43812"/>
                </a:lnTo>
                <a:lnTo>
                  <a:pt x="536194" y="75184"/>
                </a:lnTo>
                <a:lnTo>
                  <a:pt x="598570" y="29210"/>
                </a:lnTo>
                <a:close/>
              </a:path>
              <a:path w="605154" h="135255">
                <a:moveTo>
                  <a:pt x="541147" y="29210"/>
                </a:moveTo>
                <a:lnTo>
                  <a:pt x="528643" y="31363"/>
                </a:lnTo>
                <a:lnTo>
                  <a:pt x="530788" y="43812"/>
                </a:lnTo>
                <a:lnTo>
                  <a:pt x="543306" y="41656"/>
                </a:lnTo>
                <a:lnTo>
                  <a:pt x="541147" y="29210"/>
                </a:lnTo>
                <a:close/>
              </a:path>
              <a:path w="605154" h="135255">
                <a:moveTo>
                  <a:pt x="523240" y="0"/>
                </a:moveTo>
                <a:lnTo>
                  <a:pt x="528643" y="31363"/>
                </a:lnTo>
                <a:lnTo>
                  <a:pt x="541147" y="29210"/>
                </a:lnTo>
                <a:lnTo>
                  <a:pt x="598570" y="29210"/>
                </a:lnTo>
                <a:lnTo>
                  <a:pt x="604774" y="24637"/>
                </a:lnTo>
                <a:lnTo>
                  <a:pt x="523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457" y="2980689"/>
            <a:ext cx="574675" cy="94615"/>
          </a:xfrm>
          <a:custGeom>
            <a:avLst/>
            <a:gdLst/>
            <a:ahLst/>
            <a:cxnLst/>
            <a:rect l="l" t="t" r="r" b="b"/>
            <a:pathLst>
              <a:path w="574675" h="94614">
                <a:moveTo>
                  <a:pt x="502538" y="18287"/>
                </a:moveTo>
                <a:lnTo>
                  <a:pt x="499425" y="49790"/>
                </a:lnTo>
                <a:lnTo>
                  <a:pt x="512063" y="51054"/>
                </a:lnTo>
                <a:lnTo>
                  <a:pt x="510793" y="63754"/>
                </a:lnTo>
                <a:lnTo>
                  <a:pt x="498045" y="63754"/>
                </a:lnTo>
                <a:lnTo>
                  <a:pt x="495045" y="94107"/>
                </a:lnTo>
                <a:lnTo>
                  <a:pt x="574547" y="63754"/>
                </a:lnTo>
                <a:lnTo>
                  <a:pt x="510793" y="63754"/>
                </a:lnTo>
                <a:lnTo>
                  <a:pt x="498170" y="62492"/>
                </a:lnTo>
                <a:lnTo>
                  <a:pt x="572549" y="62492"/>
                </a:lnTo>
                <a:lnTo>
                  <a:pt x="502538" y="18287"/>
                </a:lnTo>
                <a:close/>
              </a:path>
              <a:path w="574675" h="94614">
                <a:moveTo>
                  <a:pt x="499425" y="49790"/>
                </a:moveTo>
                <a:lnTo>
                  <a:pt x="498170" y="62492"/>
                </a:lnTo>
                <a:lnTo>
                  <a:pt x="510793" y="63754"/>
                </a:lnTo>
                <a:lnTo>
                  <a:pt x="512063" y="51054"/>
                </a:lnTo>
                <a:lnTo>
                  <a:pt x="499425" y="49790"/>
                </a:lnTo>
                <a:close/>
              </a:path>
              <a:path w="574675" h="94614">
                <a:moveTo>
                  <a:pt x="1269" y="0"/>
                </a:moveTo>
                <a:lnTo>
                  <a:pt x="0" y="12700"/>
                </a:lnTo>
                <a:lnTo>
                  <a:pt x="498170" y="62492"/>
                </a:lnTo>
                <a:lnTo>
                  <a:pt x="499425" y="49790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6484" y="3785615"/>
            <a:ext cx="605790" cy="186055"/>
          </a:xfrm>
          <a:custGeom>
            <a:avLst/>
            <a:gdLst/>
            <a:ahLst/>
            <a:cxnLst/>
            <a:rect l="l" t="t" r="r" b="b"/>
            <a:pathLst>
              <a:path w="605789" h="186054">
                <a:moveTo>
                  <a:pt x="530106" y="155333"/>
                </a:moveTo>
                <a:lnTo>
                  <a:pt x="521842" y="186054"/>
                </a:lnTo>
                <a:lnTo>
                  <a:pt x="605281" y="169036"/>
                </a:lnTo>
                <a:lnTo>
                  <a:pt x="593583" y="158622"/>
                </a:lnTo>
                <a:lnTo>
                  <a:pt x="542289" y="158622"/>
                </a:lnTo>
                <a:lnTo>
                  <a:pt x="530106" y="155333"/>
                </a:lnTo>
                <a:close/>
              </a:path>
              <a:path w="605789" h="186054">
                <a:moveTo>
                  <a:pt x="533395" y="143104"/>
                </a:moveTo>
                <a:lnTo>
                  <a:pt x="530106" y="155333"/>
                </a:lnTo>
                <a:lnTo>
                  <a:pt x="542289" y="158622"/>
                </a:lnTo>
                <a:lnTo>
                  <a:pt x="545718" y="146430"/>
                </a:lnTo>
                <a:lnTo>
                  <a:pt x="533395" y="143104"/>
                </a:lnTo>
                <a:close/>
              </a:path>
              <a:path w="605789" h="186054">
                <a:moveTo>
                  <a:pt x="541654" y="112394"/>
                </a:moveTo>
                <a:lnTo>
                  <a:pt x="533395" y="143104"/>
                </a:lnTo>
                <a:lnTo>
                  <a:pt x="545718" y="146430"/>
                </a:lnTo>
                <a:lnTo>
                  <a:pt x="542289" y="158622"/>
                </a:lnTo>
                <a:lnTo>
                  <a:pt x="593583" y="158622"/>
                </a:lnTo>
                <a:lnTo>
                  <a:pt x="541654" y="112394"/>
                </a:lnTo>
                <a:close/>
              </a:path>
              <a:path w="605789" h="186054">
                <a:moveTo>
                  <a:pt x="3301" y="0"/>
                </a:moveTo>
                <a:lnTo>
                  <a:pt x="0" y="12191"/>
                </a:lnTo>
                <a:lnTo>
                  <a:pt x="530106" y="155333"/>
                </a:lnTo>
                <a:lnTo>
                  <a:pt x="533395" y="143104"/>
                </a:lnTo>
                <a:lnTo>
                  <a:pt x="3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8228" y="1976627"/>
            <a:ext cx="1579245" cy="579120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80247" y="2139695"/>
            <a:ext cx="1734820" cy="794385"/>
            <a:chOff x="8080247" y="2139695"/>
            <a:chExt cx="1734820" cy="794385"/>
          </a:xfrm>
        </p:grpSpPr>
        <p:sp>
          <p:nvSpPr>
            <p:cNvPr id="20" name="object 20"/>
            <p:cNvSpPr/>
            <p:nvPr/>
          </p:nvSpPr>
          <p:spPr>
            <a:xfrm>
              <a:off x="8080247" y="2139695"/>
              <a:ext cx="1734820" cy="794385"/>
            </a:xfrm>
            <a:custGeom>
              <a:avLst/>
              <a:gdLst/>
              <a:ahLst/>
              <a:cxnLst/>
              <a:rect l="l" t="t" r="r" b="b"/>
              <a:pathLst>
                <a:path w="1734820" h="794385">
                  <a:moveTo>
                    <a:pt x="1734311" y="0"/>
                  </a:moveTo>
                  <a:lnTo>
                    <a:pt x="0" y="0"/>
                  </a:lnTo>
                  <a:lnTo>
                    <a:pt x="0" y="794003"/>
                  </a:lnTo>
                  <a:lnTo>
                    <a:pt x="1734311" y="794003"/>
                  </a:lnTo>
                  <a:lnTo>
                    <a:pt x="173431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43315" y="2389631"/>
              <a:ext cx="684530" cy="429895"/>
            </a:xfrm>
            <a:custGeom>
              <a:avLst/>
              <a:gdLst/>
              <a:ahLst/>
              <a:cxnLst/>
              <a:rect l="l" t="t" r="r" b="b"/>
              <a:pathLst>
                <a:path w="684529" h="429894">
                  <a:moveTo>
                    <a:pt x="684276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684276" y="429768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43315" y="2389631"/>
              <a:ext cx="684530" cy="429895"/>
            </a:xfrm>
            <a:custGeom>
              <a:avLst/>
              <a:gdLst/>
              <a:ahLst/>
              <a:cxnLst/>
              <a:rect l="l" t="t" r="r" b="b"/>
              <a:pathLst>
                <a:path w="684529" h="429894">
                  <a:moveTo>
                    <a:pt x="0" y="429768"/>
                  </a:moveTo>
                  <a:lnTo>
                    <a:pt x="684276" y="429768"/>
                  </a:lnTo>
                  <a:lnTo>
                    <a:pt x="684276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78468" y="2389632"/>
            <a:ext cx="68453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0"/>
              </a:spcBef>
            </a:pPr>
            <a:r>
              <a:rPr sz="1500" spc="-30" dirty="0">
                <a:latin typeface="Calibri"/>
                <a:cs typeface="Calibri"/>
              </a:rPr>
              <a:t>Task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1459" y="1752600"/>
            <a:ext cx="2112645" cy="125285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500" spc="-20" dirty="0">
                <a:latin typeface="Calibri"/>
                <a:cs typeface="Calibri"/>
              </a:rPr>
              <a:t>Worker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49411" y="4093464"/>
            <a:ext cx="68580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05"/>
              </a:spcBef>
            </a:pPr>
            <a:r>
              <a:rPr sz="1500" spc="-30" dirty="0">
                <a:latin typeface="Calibri"/>
                <a:cs typeface="Calibri"/>
              </a:rPr>
              <a:t>Task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9080" y="3456432"/>
            <a:ext cx="2112645" cy="125285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50"/>
              </a:spcBef>
            </a:pPr>
            <a:r>
              <a:rPr sz="1500" spc="-20" dirty="0">
                <a:latin typeface="Calibri"/>
                <a:cs typeface="Calibri"/>
              </a:rPr>
              <a:t>Worker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78218" y="2723769"/>
            <a:ext cx="793750" cy="327660"/>
          </a:xfrm>
          <a:custGeom>
            <a:avLst/>
            <a:gdLst/>
            <a:ahLst/>
            <a:cxnLst/>
            <a:rect l="l" t="t" r="r" b="b"/>
            <a:pathLst>
              <a:path w="793750" h="327660">
                <a:moveTo>
                  <a:pt x="720094" y="29460"/>
                </a:moveTo>
                <a:lnTo>
                  <a:pt x="0" y="315848"/>
                </a:lnTo>
                <a:lnTo>
                  <a:pt x="4572" y="327659"/>
                </a:lnTo>
                <a:lnTo>
                  <a:pt x="724782" y="41275"/>
                </a:lnTo>
                <a:lnTo>
                  <a:pt x="720094" y="29460"/>
                </a:lnTo>
                <a:close/>
              </a:path>
              <a:path w="793750" h="327660">
                <a:moveTo>
                  <a:pt x="777573" y="24764"/>
                </a:moveTo>
                <a:lnTo>
                  <a:pt x="731901" y="24764"/>
                </a:lnTo>
                <a:lnTo>
                  <a:pt x="736600" y="36575"/>
                </a:lnTo>
                <a:lnTo>
                  <a:pt x="724782" y="41275"/>
                </a:lnTo>
                <a:lnTo>
                  <a:pt x="736473" y="70738"/>
                </a:lnTo>
                <a:lnTo>
                  <a:pt x="777573" y="24764"/>
                </a:lnTo>
                <a:close/>
              </a:path>
              <a:path w="793750" h="327660">
                <a:moveTo>
                  <a:pt x="731901" y="24764"/>
                </a:moveTo>
                <a:lnTo>
                  <a:pt x="720094" y="29460"/>
                </a:lnTo>
                <a:lnTo>
                  <a:pt x="724782" y="41275"/>
                </a:lnTo>
                <a:lnTo>
                  <a:pt x="736600" y="36575"/>
                </a:lnTo>
                <a:lnTo>
                  <a:pt x="731901" y="24764"/>
                </a:lnTo>
                <a:close/>
              </a:path>
              <a:path w="793750" h="327660">
                <a:moveTo>
                  <a:pt x="708405" y="0"/>
                </a:moveTo>
                <a:lnTo>
                  <a:pt x="720094" y="29460"/>
                </a:lnTo>
                <a:lnTo>
                  <a:pt x="731901" y="24764"/>
                </a:lnTo>
                <a:lnTo>
                  <a:pt x="777573" y="24764"/>
                </a:lnTo>
                <a:lnTo>
                  <a:pt x="793241" y="7238"/>
                </a:lnTo>
                <a:lnTo>
                  <a:pt x="708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9106" y="2195957"/>
            <a:ext cx="792480" cy="203835"/>
          </a:xfrm>
          <a:custGeom>
            <a:avLst/>
            <a:gdLst/>
            <a:ahLst/>
            <a:cxnLst/>
            <a:rect l="l" t="t" r="r" b="b"/>
            <a:pathLst>
              <a:path w="792479" h="203835">
                <a:moveTo>
                  <a:pt x="716597" y="172494"/>
                </a:moveTo>
                <a:lnTo>
                  <a:pt x="709676" y="203453"/>
                </a:lnTo>
                <a:lnTo>
                  <a:pt x="792352" y="182879"/>
                </a:lnTo>
                <a:lnTo>
                  <a:pt x="783007" y="175259"/>
                </a:lnTo>
                <a:lnTo>
                  <a:pt x="728979" y="175259"/>
                </a:lnTo>
                <a:lnTo>
                  <a:pt x="716597" y="172494"/>
                </a:lnTo>
                <a:close/>
              </a:path>
              <a:path w="792479" h="203835">
                <a:moveTo>
                  <a:pt x="719379" y="160045"/>
                </a:moveTo>
                <a:lnTo>
                  <a:pt x="716597" y="172494"/>
                </a:lnTo>
                <a:lnTo>
                  <a:pt x="728979" y="175259"/>
                </a:lnTo>
                <a:lnTo>
                  <a:pt x="731774" y="162813"/>
                </a:lnTo>
                <a:lnTo>
                  <a:pt x="719379" y="160045"/>
                </a:lnTo>
                <a:close/>
              </a:path>
              <a:path w="792479" h="203835">
                <a:moveTo>
                  <a:pt x="726313" y="129031"/>
                </a:moveTo>
                <a:lnTo>
                  <a:pt x="719379" y="160045"/>
                </a:lnTo>
                <a:lnTo>
                  <a:pt x="731774" y="162813"/>
                </a:lnTo>
                <a:lnTo>
                  <a:pt x="728979" y="175259"/>
                </a:lnTo>
                <a:lnTo>
                  <a:pt x="783007" y="175259"/>
                </a:lnTo>
                <a:lnTo>
                  <a:pt x="726313" y="129031"/>
                </a:lnTo>
                <a:close/>
              </a:path>
              <a:path w="792479" h="203835">
                <a:moveTo>
                  <a:pt x="2794" y="0"/>
                </a:moveTo>
                <a:lnTo>
                  <a:pt x="0" y="12445"/>
                </a:lnTo>
                <a:lnTo>
                  <a:pt x="716597" y="172494"/>
                </a:lnTo>
                <a:lnTo>
                  <a:pt x="719379" y="160045"/>
                </a:lnTo>
                <a:lnTo>
                  <a:pt x="2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0247" y="2139695"/>
            <a:ext cx="1734820" cy="79438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endParaRPr sz="1500">
              <a:latin typeface="Calibri"/>
              <a:cs typeface="Calibri"/>
            </a:endParaRPr>
          </a:p>
          <a:p>
            <a:pPr marL="271780">
              <a:lnSpc>
                <a:spcPct val="100000"/>
              </a:lnSpc>
              <a:spcBef>
                <a:spcPts val="940"/>
              </a:spcBef>
            </a:pPr>
            <a:r>
              <a:rPr sz="1500" spc="-30" dirty="0">
                <a:latin typeface="Calibri"/>
                <a:cs typeface="Calibri"/>
              </a:rPr>
              <a:t>Task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700" baseline="13888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79488" y="3948557"/>
            <a:ext cx="799465" cy="160655"/>
          </a:xfrm>
          <a:custGeom>
            <a:avLst/>
            <a:gdLst/>
            <a:ahLst/>
            <a:cxnLst/>
            <a:rect l="l" t="t" r="r" b="b"/>
            <a:pathLst>
              <a:path w="799465" h="160654">
                <a:moveTo>
                  <a:pt x="722961" y="128798"/>
                </a:moveTo>
                <a:lnTo>
                  <a:pt x="717930" y="160147"/>
                </a:lnTo>
                <a:lnTo>
                  <a:pt x="799210" y="134620"/>
                </a:lnTo>
                <a:lnTo>
                  <a:pt x="793900" y="130810"/>
                </a:lnTo>
                <a:lnTo>
                  <a:pt x="735456" y="130810"/>
                </a:lnTo>
                <a:lnTo>
                  <a:pt x="722961" y="128798"/>
                </a:lnTo>
                <a:close/>
              </a:path>
              <a:path w="799465" h="160654">
                <a:moveTo>
                  <a:pt x="724979" y="116225"/>
                </a:moveTo>
                <a:lnTo>
                  <a:pt x="722961" y="128798"/>
                </a:lnTo>
                <a:lnTo>
                  <a:pt x="735456" y="130810"/>
                </a:lnTo>
                <a:lnTo>
                  <a:pt x="737488" y="118237"/>
                </a:lnTo>
                <a:lnTo>
                  <a:pt x="724979" y="116225"/>
                </a:lnTo>
                <a:close/>
              </a:path>
              <a:path w="799465" h="160654">
                <a:moveTo>
                  <a:pt x="729995" y="84963"/>
                </a:moveTo>
                <a:lnTo>
                  <a:pt x="724979" y="116225"/>
                </a:lnTo>
                <a:lnTo>
                  <a:pt x="737488" y="118237"/>
                </a:lnTo>
                <a:lnTo>
                  <a:pt x="735456" y="130810"/>
                </a:lnTo>
                <a:lnTo>
                  <a:pt x="793900" y="130810"/>
                </a:lnTo>
                <a:lnTo>
                  <a:pt x="729995" y="84963"/>
                </a:lnTo>
                <a:close/>
              </a:path>
              <a:path w="799465" h="160654">
                <a:moveTo>
                  <a:pt x="2031" y="0"/>
                </a:moveTo>
                <a:lnTo>
                  <a:pt x="0" y="12446"/>
                </a:lnTo>
                <a:lnTo>
                  <a:pt x="722961" y="128798"/>
                </a:lnTo>
                <a:lnTo>
                  <a:pt x="724979" y="116225"/>
                </a:lnTo>
                <a:lnTo>
                  <a:pt x="2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00059" y="3799332"/>
            <a:ext cx="1734820" cy="794385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560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5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68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1. </a:t>
            </a: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is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Distributed.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3750" y="2133345"/>
            <a:ext cx="1628139" cy="807085"/>
            <a:chOff x="793750" y="2133345"/>
            <a:chExt cx="1628139" cy="807085"/>
          </a:xfrm>
        </p:grpSpPr>
        <p:sp>
          <p:nvSpPr>
            <p:cNvPr id="5" name="object 5"/>
            <p:cNvSpPr/>
            <p:nvPr/>
          </p:nvSpPr>
          <p:spPr>
            <a:xfrm>
              <a:off x="800100" y="2139695"/>
              <a:ext cx="1615440" cy="794385"/>
            </a:xfrm>
            <a:custGeom>
              <a:avLst/>
              <a:gdLst/>
              <a:ahLst/>
              <a:cxnLst/>
              <a:rect l="l" t="t" r="r" b="b"/>
              <a:pathLst>
                <a:path w="1615439" h="794385">
                  <a:moveTo>
                    <a:pt x="1483106" y="0"/>
                  </a:moveTo>
                  <a:lnTo>
                    <a:pt x="132334" y="0"/>
                  </a:lnTo>
                  <a:lnTo>
                    <a:pt x="90505" y="6752"/>
                  </a:lnTo>
                  <a:lnTo>
                    <a:pt x="54178" y="25550"/>
                  </a:lnTo>
                  <a:lnTo>
                    <a:pt x="25532" y="54205"/>
                  </a:lnTo>
                  <a:lnTo>
                    <a:pt x="6746" y="90529"/>
                  </a:lnTo>
                  <a:lnTo>
                    <a:pt x="0" y="132333"/>
                  </a:lnTo>
                  <a:lnTo>
                    <a:pt x="0" y="661669"/>
                  </a:lnTo>
                  <a:lnTo>
                    <a:pt x="6746" y="703474"/>
                  </a:lnTo>
                  <a:lnTo>
                    <a:pt x="25532" y="739798"/>
                  </a:lnTo>
                  <a:lnTo>
                    <a:pt x="54178" y="768453"/>
                  </a:lnTo>
                  <a:lnTo>
                    <a:pt x="90505" y="787251"/>
                  </a:lnTo>
                  <a:lnTo>
                    <a:pt x="132334" y="794003"/>
                  </a:lnTo>
                  <a:lnTo>
                    <a:pt x="1483106" y="794003"/>
                  </a:lnTo>
                  <a:lnTo>
                    <a:pt x="1524910" y="787251"/>
                  </a:lnTo>
                  <a:lnTo>
                    <a:pt x="1561234" y="768453"/>
                  </a:lnTo>
                  <a:lnTo>
                    <a:pt x="1589889" y="739798"/>
                  </a:lnTo>
                  <a:lnTo>
                    <a:pt x="1608687" y="703474"/>
                  </a:lnTo>
                  <a:lnTo>
                    <a:pt x="1615439" y="661669"/>
                  </a:lnTo>
                  <a:lnTo>
                    <a:pt x="1615439" y="132333"/>
                  </a:lnTo>
                  <a:lnTo>
                    <a:pt x="1608687" y="90529"/>
                  </a:lnTo>
                  <a:lnTo>
                    <a:pt x="1589889" y="54205"/>
                  </a:lnTo>
                  <a:lnTo>
                    <a:pt x="1561234" y="25550"/>
                  </a:lnTo>
                  <a:lnTo>
                    <a:pt x="1524910" y="6752"/>
                  </a:lnTo>
                  <a:lnTo>
                    <a:pt x="14831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100" y="2139695"/>
              <a:ext cx="1615440" cy="794385"/>
            </a:xfrm>
            <a:custGeom>
              <a:avLst/>
              <a:gdLst/>
              <a:ahLst/>
              <a:cxnLst/>
              <a:rect l="l" t="t" r="r" b="b"/>
              <a:pathLst>
                <a:path w="1615439" h="794385">
                  <a:moveTo>
                    <a:pt x="0" y="132333"/>
                  </a:moveTo>
                  <a:lnTo>
                    <a:pt x="6746" y="90529"/>
                  </a:lnTo>
                  <a:lnTo>
                    <a:pt x="25532" y="54205"/>
                  </a:lnTo>
                  <a:lnTo>
                    <a:pt x="54178" y="25550"/>
                  </a:lnTo>
                  <a:lnTo>
                    <a:pt x="90505" y="6752"/>
                  </a:lnTo>
                  <a:lnTo>
                    <a:pt x="132334" y="0"/>
                  </a:lnTo>
                  <a:lnTo>
                    <a:pt x="1483106" y="0"/>
                  </a:lnTo>
                  <a:lnTo>
                    <a:pt x="1524910" y="6752"/>
                  </a:lnTo>
                  <a:lnTo>
                    <a:pt x="1561234" y="25550"/>
                  </a:lnTo>
                  <a:lnTo>
                    <a:pt x="1589889" y="54205"/>
                  </a:lnTo>
                  <a:lnTo>
                    <a:pt x="1608687" y="90529"/>
                  </a:lnTo>
                  <a:lnTo>
                    <a:pt x="1615439" y="132333"/>
                  </a:lnTo>
                  <a:lnTo>
                    <a:pt x="1615439" y="661669"/>
                  </a:lnTo>
                  <a:lnTo>
                    <a:pt x="1608687" y="703474"/>
                  </a:lnTo>
                  <a:lnTo>
                    <a:pt x="1589889" y="739798"/>
                  </a:lnTo>
                  <a:lnTo>
                    <a:pt x="1561234" y="768453"/>
                  </a:lnTo>
                  <a:lnTo>
                    <a:pt x="1524910" y="787251"/>
                  </a:lnTo>
                  <a:lnTo>
                    <a:pt x="1483106" y="794003"/>
                  </a:lnTo>
                  <a:lnTo>
                    <a:pt x="132334" y="794003"/>
                  </a:lnTo>
                  <a:lnTo>
                    <a:pt x="90505" y="787251"/>
                  </a:lnTo>
                  <a:lnTo>
                    <a:pt x="54178" y="768453"/>
                  </a:lnTo>
                  <a:lnTo>
                    <a:pt x="25532" y="739798"/>
                  </a:lnTo>
                  <a:lnTo>
                    <a:pt x="6746" y="703474"/>
                  </a:lnTo>
                  <a:lnTo>
                    <a:pt x="0" y="661669"/>
                  </a:lnTo>
                  <a:lnTo>
                    <a:pt x="0" y="13233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6103" y="2235453"/>
            <a:ext cx="1042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5080" indent="-1752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 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300MB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8228" y="2648711"/>
            <a:ext cx="1579245" cy="67818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55930" marR="298450" indent="-15113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128MB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7747" y="3500628"/>
            <a:ext cx="1580515" cy="58229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14984" marR="299085" indent="-20891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46MB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1640" y="1872995"/>
            <a:ext cx="1579245" cy="658495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Task1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i="1" spc="-10" dirty="0">
                <a:solidFill>
                  <a:srgbClr val="202020"/>
                </a:solidFill>
                <a:latin typeface="Calibri"/>
                <a:cs typeface="Calibri"/>
              </a:rPr>
              <a:t>col%2</a:t>
            </a:r>
            <a:r>
              <a:rPr sz="1800" i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2020"/>
                </a:solidFill>
                <a:latin typeface="Calibri"/>
                <a:cs typeface="Calibri"/>
              </a:rPr>
              <a:t>==</a:t>
            </a:r>
            <a:r>
              <a:rPr sz="1800" i="1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0202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2402" y="2649473"/>
            <a:ext cx="1579245" cy="7924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0"/>
              </a:lnSpc>
            </a:pPr>
            <a:r>
              <a:rPr sz="1800" spc="-30" dirty="0">
                <a:latin typeface="Calibri"/>
                <a:cs typeface="Calibri"/>
              </a:rPr>
              <a:t>Task2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i="1" spc="-10" dirty="0">
                <a:solidFill>
                  <a:srgbClr val="202020"/>
                </a:solidFill>
                <a:latin typeface="Calibri"/>
                <a:cs typeface="Calibri"/>
              </a:rPr>
              <a:t>col%2</a:t>
            </a:r>
            <a:r>
              <a:rPr sz="1800" i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2020"/>
                </a:solidFill>
                <a:latin typeface="Calibri"/>
                <a:cs typeface="Calibri"/>
              </a:rPr>
              <a:t>==</a:t>
            </a:r>
            <a:r>
              <a:rPr sz="1800" i="1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0202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1640" y="3579876"/>
            <a:ext cx="1579245" cy="7499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755"/>
              </a:lnSpc>
            </a:pPr>
            <a:r>
              <a:rPr sz="1800" spc="-30" dirty="0">
                <a:latin typeface="Calibri"/>
                <a:cs typeface="Calibri"/>
              </a:rPr>
              <a:t>Task3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col%2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==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0333" y="2287777"/>
            <a:ext cx="937894" cy="1504315"/>
          </a:xfrm>
          <a:custGeom>
            <a:avLst/>
            <a:gdLst/>
            <a:ahLst/>
            <a:cxnLst/>
            <a:rect l="l" t="t" r="r" b="b"/>
            <a:pathLst>
              <a:path w="937895" h="1504314">
                <a:moveTo>
                  <a:pt x="937387" y="700024"/>
                </a:moveTo>
                <a:lnTo>
                  <a:pt x="920559" y="678180"/>
                </a:lnTo>
                <a:lnTo>
                  <a:pt x="885444" y="632587"/>
                </a:lnTo>
                <a:lnTo>
                  <a:pt x="871575" y="661225"/>
                </a:lnTo>
                <a:lnTo>
                  <a:pt x="22504" y="250990"/>
                </a:lnTo>
                <a:lnTo>
                  <a:pt x="835507" y="43014"/>
                </a:lnTo>
                <a:lnTo>
                  <a:pt x="843407" y="73787"/>
                </a:lnTo>
                <a:lnTo>
                  <a:pt x="896683" y="27559"/>
                </a:lnTo>
                <a:lnTo>
                  <a:pt x="907669" y="18034"/>
                </a:lnTo>
                <a:lnTo>
                  <a:pt x="824484" y="0"/>
                </a:lnTo>
                <a:lnTo>
                  <a:pt x="832358" y="30721"/>
                </a:lnTo>
                <a:lnTo>
                  <a:pt x="3683" y="242697"/>
                </a:lnTo>
                <a:lnTo>
                  <a:pt x="5334" y="249415"/>
                </a:lnTo>
                <a:lnTo>
                  <a:pt x="5194" y="249694"/>
                </a:lnTo>
                <a:lnTo>
                  <a:pt x="0" y="253365"/>
                </a:lnTo>
                <a:lnTo>
                  <a:pt x="858050" y="1446098"/>
                </a:lnTo>
                <a:lnTo>
                  <a:pt x="832358" y="1464564"/>
                </a:lnTo>
                <a:lnTo>
                  <a:pt x="907669" y="1504188"/>
                </a:lnTo>
                <a:lnTo>
                  <a:pt x="900010" y="1456436"/>
                </a:lnTo>
                <a:lnTo>
                  <a:pt x="894207" y="1420114"/>
                </a:lnTo>
                <a:lnTo>
                  <a:pt x="868387" y="1438668"/>
                </a:lnTo>
                <a:lnTo>
                  <a:pt x="25031" y="266331"/>
                </a:lnTo>
                <a:lnTo>
                  <a:pt x="866025" y="672668"/>
                </a:lnTo>
                <a:lnTo>
                  <a:pt x="852170" y="701294"/>
                </a:lnTo>
                <a:lnTo>
                  <a:pt x="937387" y="700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6992" y="2177542"/>
            <a:ext cx="605155" cy="135255"/>
          </a:xfrm>
          <a:custGeom>
            <a:avLst/>
            <a:gdLst/>
            <a:ahLst/>
            <a:cxnLst/>
            <a:rect l="l" t="t" r="r" b="b"/>
            <a:pathLst>
              <a:path w="605154" h="135255">
                <a:moveTo>
                  <a:pt x="528643" y="31363"/>
                </a:moveTo>
                <a:lnTo>
                  <a:pt x="0" y="122428"/>
                </a:lnTo>
                <a:lnTo>
                  <a:pt x="2159" y="134874"/>
                </a:lnTo>
                <a:lnTo>
                  <a:pt x="530788" y="43812"/>
                </a:lnTo>
                <a:lnTo>
                  <a:pt x="528643" y="31363"/>
                </a:lnTo>
                <a:close/>
              </a:path>
              <a:path w="605154" h="135255">
                <a:moveTo>
                  <a:pt x="598570" y="29210"/>
                </a:moveTo>
                <a:lnTo>
                  <a:pt x="541147" y="29210"/>
                </a:lnTo>
                <a:lnTo>
                  <a:pt x="543306" y="41656"/>
                </a:lnTo>
                <a:lnTo>
                  <a:pt x="530788" y="43812"/>
                </a:lnTo>
                <a:lnTo>
                  <a:pt x="536194" y="75184"/>
                </a:lnTo>
                <a:lnTo>
                  <a:pt x="598570" y="29210"/>
                </a:lnTo>
                <a:close/>
              </a:path>
              <a:path w="605154" h="135255">
                <a:moveTo>
                  <a:pt x="541147" y="29210"/>
                </a:moveTo>
                <a:lnTo>
                  <a:pt x="528643" y="31363"/>
                </a:lnTo>
                <a:lnTo>
                  <a:pt x="530788" y="43812"/>
                </a:lnTo>
                <a:lnTo>
                  <a:pt x="543306" y="41656"/>
                </a:lnTo>
                <a:lnTo>
                  <a:pt x="541147" y="29210"/>
                </a:lnTo>
                <a:close/>
              </a:path>
              <a:path w="605154" h="135255">
                <a:moveTo>
                  <a:pt x="523240" y="0"/>
                </a:moveTo>
                <a:lnTo>
                  <a:pt x="528643" y="31363"/>
                </a:lnTo>
                <a:lnTo>
                  <a:pt x="541147" y="29210"/>
                </a:lnTo>
                <a:lnTo>
                  <a:pt x="598570" y="29210"/>
                </a:lnTo>
                <a:lnTo>
                  <a:pt x="604774" y="24637"/>
                </a:lnTo>
                <a:lnTo>
                  <a:pt x="523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457" y="2980689"/>
            <a:ext cx="574675" cy="94615"/>
          </a:xfrm>
          <a:custGeom>
            <a:avLst/>
            <a:gdLst/>
            <a:ahLst/>
            <a:cxnLst/>
            <a:rect l="l" t="t" r="r" b="b"/>
            <a:pathLst>
              <a:path w="574675" h="94614">
                <a:moveTo>
                  <a:pt x="502538" y="18287"/>
                </a:moveTo>
                <a:lnTo>
                  <a:pt x="499425" y="49790"/>
                </a:lnTo>
                <a:lnTo>
                  <a:pt x="512063" y="51054"/>
                </a:lnTo>
                <a:lnTo>
                  <a:pt x="510793" y="63754"/>
                </a:lnTo>
                <a:lnTo>
                  <a:pt x="498045" y="63754"/>
                </a:lnTo>
                <a:lnTo>
                  <a:pt x="495045" y="94107"/>
                </a:lnTo>
                <a:lnTo>
                  <a:pt x="574547" y="63754"/>
                </a:lnTo>
                <a:lnTo>
                  <a:pt x="510793" y="63754"/>
                </a:lnTo>
                <a:lnTo>
                  <a:pt x="498170" y="62492"/>
                </a:lnTo>
                <a:lnTo>
                  <a:pt x="572549" y="62492"/>
                </a:lnTo>
                <a:lnTo>
                  <a:pt x="502538" y="18287"/>
                </a:lnTo>
                <a:close/>
              </a:path>
              <a:path w="574675" h="94614">
                <a:moveTo>
                  <a:pt x="499425" y="49790"/>
                </a:moveTo>
                <a:lnTo>
                  <a:pt x="498170" y="62492"/>
                </a:lnTo>
                <a:lnTo>
                  <a:pt x="510793" y="63754"/>
                </a:lnTo>
                <a:lnTo>
                  <a:pt x="512063" y="51054"/>
                </a:lnTo>
                <a:lnTo>
                  <a:pt x="499425" y="49790"/>
                </a:lnTo>
                <a:close/>
              </a:path>
              <a:path w="574675" h="94614">
                <a:moveTo>
                  <a:pt x="1269" y="0"/>
                </a:moveTo>
                <a:lnTo>
                  <a:pt x="0" y="12700"/>
                </a:lnTo>
                <a:lnTo>
                  <a:pt x="498170" y="62492"/>
                </a:lnTo>
                <a:lnTo>
                  <a:pt x="499425" y="49790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6484" y="3785615"/>
            <a:ext cx="605790" cy="186055"/>
          </a:xfrm>
          <a:custGeom>
            <a:avLst/>
            <a:gdLst/>
            <a:ahLst/>
            <a:cxnLst/>
            <a:rect l="l" t="t" r="r" b="b"/>
            <a:pathLst>
              <a:path w="605789" h="186054">
                <a:moveTo>
                  <a:pt x="530106" y="155333"/>
                </a:moveTo>
                <a:lnTo>
                  <a:pt x="521842" y="186054"/>
                </a:lnTo>
                <a:lnTo>
                  <a:pt x="605281" y="169036"/>
                </a:lnTo>
                <a:lnTo>
                  <a:pt x="593583" y="158622"/>
                </a:lnTo>
                <a:lnTo>
                  <a:pt x="542289" y="158622"/>
                </a:lnTo>
                <a:lnTo>
                  <a:pt x="530106" y="155333"/>
                </a:lnTo>
                <a:close/>
              </a:path>
              <a:path w="605789" h="186054">
                <a:moveTo>
                  <a:pt x="533395" y="143104"/>
                </a:moveTo>
                <a:lnTo>
                  <a:pt x="530106" y="155333"/>
                </a:lnTo>
                <a:lnTo>
                  <a:pt x="542289" y="158622"/>
                </a:lnTo>
                <a:lnTo>
                  <a:pt x="545718" y="146430"/>
                </a:lnTo>
                <a:lnTo>
                  <a:pt x="533395" y="143104"/>
                </a:lnTo>
                <a:close/>
              </a:path>
              <a:path w="605789" h="186054">
                <a:moveTo>
                  <a:pt x="541654" y="112394"/>
                </a:moveTo>
                <a:lnTo>
                  <a:pt x="533395" y="143104"/>
                </a:lnTo>
                <a:lnTo>
                  <a:pt x="545718" y="146430"/>
                </a:lnTo>
                <a:lnTo>
                  <a:pt x="542289" y="158622"/>
                </a:lnTo>
                <a:lnTo>
                  <a:pt x="593583" y="158622"/>
                </a:lnTo>
                <a:lnTo>
                  <a:pt x="541654" y="112394"/>
                </a:lnTo>
                <a:close/>
              </a:path>
              <a:path w="605789" h="186054">
                <a:moveTo>
                  <a:pt x="3301" y="0"/>
                </a:moveTo>
                <a:lnTo>
                  <a:pt x="0" y="12191"/>
                </a:lnTo>
                <a:lnTo>
                  <a:pt x="530106" y="155333"/>
                </a:lnTo>
                <a:lnTo>
                  <a:pt x="533395" y="143104"/>
                </a:lnTo>
                <a:lnTo>
                  <a:pt x="3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48228" y="1976627"/>
            <a:ext cx="1579245" cy="579120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55930" marR="298450" indent="-1511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128MB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3316" y="2389632"/>
            <a:ext cx="68453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700"/>
              </a:spcBef>
            </a:pPr>
            <a:r>
              <a:rPr sz="1500" spc="-30" dirty="0">
                <a:latin typeface="Calibri"/>
                <a:cs typeface="Calibri"/>
              </a:rPr>
              <a:t>Task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78468" y="2389632"/>
            <a:ext cx="68453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0"/>
              </a:spcBef>
            </a:pPr>
            <a:r>
              <a:rPr sz="1500" spc="-30" dirty="0">
                <a:latin typeface="Calibri"/>
                <a:cs typeface="Calibri"/>
              </a:rPr>
              <a:t>Task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1459" y="1752600"/>
            <a:ext cx="2112645" cy="125285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500" spc="-20" dirty="0">
                <a:latin typeface="Calibri"/>
                <a:cs typeface="Calibri"/>
              </a:rPr>
              <a:t>Worker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49411" y="4093464"/>
            <a:ext cx="68580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05"/>
              </a:spcBef>
            </a:pPr>
            <a:r>
              <a:rPr sz="1500" spc="-30" dirty="0">
                <a:latin typeface="Calibri"/>
                <a:cs typeface="Calibri"/>
              </a:rPr>
              <a:t>Task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9080" y="3456432"/>
            <a:ext cx="2112645" cy="125285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50"/>
              </a:spcBef>
            </a:pPr>
            <a:r>
              <a:rPr sz="1500" spc="-20" dirty="0">
                <a:latin typeface="Calibri"/>
                <a:cs typeface="Calibri"/>
              </a:rPr>
              <a:t>Worker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78218" y="2723769"/>
            <a:ext cx="793750" cy="327660"/>
          </a:xfrm>
          <a:custGeom>
            <a:avLst/>
            <a:gdLst/>
            <a:ahLst/>
            <a:cxnLst/>
            <a:rect l="l" t="t" r="r" b="b"/>
            <a:pathLst>
              <a:path w="793750" h="327660">
                <a:moveTo>
                  <a:pt x="720094" y="29460"/>
                </a:moveTo>
                <a:lnTo>
                  <a:pt x="0" y="315848"/>
                </a:lnTo>
                <a:lnTo>
                  <a:pt x="4572" y="327659"/>
                </a:lnTo>
                <a:lnTo>
                  <a:pt x="724782" y="41275"/>
                </a:lnTo>
                <a:lnTo>
                  <a:pt x="720094" y="29460"/>
                </a:lnTo>
                <a:close/>
              </a:path>
              <a:path w="793750" h="327660">
                <a:moveTo>
                  <a:pt x="777573" y="24764"/>
                </a:moveTo>
                <a:lnTo>
                  <a:pt x="731901" y="24764"/>
                </a:lnTo>
                <a:lnTo>
                  <a:pt x="736600" y="36575"/>
                </a:lnTo>
                <a:lnTo>
                  <a:pt x="724782" y="41275"/>
                </a:lnTo>
                <a:lnTo>
                  <a:pt x="736473" y="70738"/>
                </a:lnTo>
                <a:lnTo>
                  <a:pt x="777573" y="24764"/>
                </a:lnTo>
                <a:close/>
              </a:path>
              <a:path w="793750" h="327660">
                <a:moveTo>
                  <a:pt x="731901" y="24764"/>
                </a:moveTo>
                <a:lnTo>
                  <a:pt x="720094" y="29460"/>
                </a:lnTo>
                <a:lnTo>
                  <a:pt x="724782" y="41275"/>
                </a:lnTo>
                <a:lnTo>
                  <a:pt x="736600" y="36575"/>
                </a:lnTo>
                <a:lnTo>
                  <a:pt x="731901" y="24764"/>
                </a:lnTo>
                <a:close/>
              </a:path>
              <a:path w="793750" h="327660">
                <a:moveTo>
                  <a:pt x="708405" y="0"/>
                </a:moveTo>
                <a:lnTo>
                  <a:pt x="720094" y="29460"/>
                </a:lnTo>
                <a:lnTo>
                  <a:pt x="731901" y="24764"/>
                </a:lnTo>
                <a:lnTo>
                  <a:pt x="777573" y="24764"/>
                </a:lnTo>
                <a:lnTo>
                  <a:pt x="793241" y="7238"/>
                </a:lnTo>
                <a:lnTo>
                  <a:pt x="708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9106" y="2195957"/>
            <a:ext cx="792480" cy="203835"/>
          </a:xfrm>
          <a:custGeom>
            <a:avLst/>
            <a:gdLst/>
            <a:ahLst/>
            <a:cxnLst/>
            <a:rect l="l" t="t" r="r" b="b"/>
            <a:pathLst>
              <a:path w="792479" h="203835">
                <a:moveTo>
                  <a:pt x="716597" y="172494"/>
                </a:moveTo>
                <a:lnTo>
                  <a:pt x="709676" y="203453"/>
                </a:lnTo>
                <a:lnTo>
                  <a:pt x="792352" y="182879"/>
                </a:lnTo>
                <a:lnTo>
                  <a:pt x="783007" y="175259"/>
                </a:lnTo>
                <a:lnTo>
                  <a:pt x="728979" y="175259"/>
                </a:lnTo>
                <a:lnTo>
                  <a:pt x="716597" y="172494"/>
                </a:lnTo>
                <a:close/>
              </a:path>
              <a:path w="792479" h="203835">
                <a:moveTo>
                  <a:pt x="719379" y="160045"/>
                </a:moveTo>
                <a:lnTo>
                  <a:pt x="716597" y="172494"/>
                </a:lnTo>
                <a:lnTo>
                  <a:pt x="728979" y="175259"/>
                </a:lnTo>
                <a:lnTo>
                  <a:pt x="731774" y="162813"/>
                </a:lnTo>
                <a:lnTo>
                  <a:pt x="719379" y="160045"/>
                </a:lnTo>
                <a:close/>
              </a:path>
              <a:path w="792479" h="203835">
                <a:moveTo>
                  <a:pt x="726313" y="129031"/>
                </a:moveTo>
                <a:lnTo>
                  <a:pt x="719379" y="160045"/>
                </a:lnTo>
                <a:lnTo>
                  <a:pt x="731774" y="162813"/>
                </a:lnTo>
                <a:lnTo>
                  <a:pt x="728979" y="175259"/>
                </a:lnTo>
                <a:lnTo>
                  <a:pt x="783007" y="175259"/>
                </a:lnTo>
                <a:lnTo>
                  <a:pt x="726313" y="129031"/>
                </a:lnTo>
                <a:close/>
              </a:path>
              <a:path w="792479" h="203835">
                <a:moveTo>
                  <a:pt x="2794" y="0"/>
                </a:moveTo>
                <a:lnTo>
                  <a:pt x="0" y="12445"/>
                </a:lnTo>
                <a:lnTo>
                  <a:pt x="716597" y="172494"/>
                </a:lnTo>
                <a:lnTo>
                  <a:pt x="719379" y="160045"/>
                </a:lnTo>
                <a:lnTo>
                  <a:pt x="2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79488" y="3948557"/>
            <a:ext cx="799465" cy="160655"/>
          </a:xfrm>
          <a:custGeom>
            <a:avLst/>
            <a:gdLst/>
            <a:ahLst/>
            <a:cxnLst/>
            <a:rect l="l" t="t" r="r" b="b"/>
            <a:pathLst>
              <a:path w="799465" h="160654">
                <a:moveTo>
                  <a:pt x="722961" y="128798"/>
                </a:moveTo>
                <a:lnTo>
                  <a:pt x="717930" y="160147"/>
                </a:lnTo>
                <a:lnTo>
                  <a:pt x="799210" y="134620"/>
                </a:lnTo>
                <a:lnTo>
                  <a:pt x="793900" y="130810"/>
                </a:lnTo>
                <a:lnTo>
                  <a:pt x="735456" y="130810"/>
                </a:lnTo>
                <a:lnTo>
                  <a:pt x="722961" y="128798"/>
                </a:lnTo>
                <a:close/>
              </a:path>
              <a:path w="799465" h="160654">
                <a:moveTo>
                  <a:pt x="724979" y="116225"/>
                </a:moveTo>
                <a:lnTo>
                  <a:pt x="722961" y="128798"/>
                </a:lnTo>
                <a:lnTo>
                  <a:pt x="735456" y="130810"/>
                </a:lnTo>
                <a:lnTo>
                  <a:pt x="737488" y="118237"/>
                </a:lnTo>
                <a:lnTo>
                  <a:pt x="724979" y="116225"/>
                </a:lnTo>
                <a:close/>
              </a:path>
              <a:path w="799465" h="160654">
                <a:moveTo>
                  <a:pt x="729995" y="84963"/>
                </a:moveTo>
                <a:lnTo>
                  <a:pt x="724979" y="116225"/>
                </a:lnTo>
                <a:lnTo>
                  <a:pt x="737488" y="118237"/>
                </a:lnTo>
                <a:lnTo>
                  <a:pt x="735456" y="130810"/>
                </a:lnTo>
                <a:lnTo>
                  <a:pt x="793900" y="130810"/>
                </a:lnTo>
                <a:lnTo>
                  <a:pt x="729995" y="84963"/>
                </a:lnTo>
                <a:close/>
              </a:path>
              <a:path w="799465" h="160654">
                <a:moveTo>
                  <a:pt x="2031" y="0"/>
                </a:moveTo>
                <a:lnTo>
                  <a:pt x="0" y="12446"/>
                </a:lnTo>
                <a:lnTo>
                  <a:pt x="722961" y="128798"/>
                </a:lnTo>
                <a:lnTo>
                  <a:pt x="724979" y="116225"/>
                </a:lnTo>
                <a:lnTo>
                  <a:pt x="2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5544" y="825500"/>
            <a:ext cx="302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Ex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Find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out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the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even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0247" y="2139695"/>
            <a:ext cx="1734820" cy="794385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00059" y="3799332"/>
            <a:ext cx="1734820" cy="794385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560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749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682" y="1760042"/>
            <a:ext cx="430085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8895" marR="5080" indent="-130683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Features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–</a:t>
            </a:r>
            <a:r>
              <a:rPr sz="3100" b="0" spc="15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Lazy </a:t>
            </a:r>
            <a:r>
              <a:rPr sz="3100" b="0" spc="-68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Evaluation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253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185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Calibri Light"/>
                <a:cs typeface="Calibri Light"/>
              </a:rPr>
              <a:t>DataFrame Features</a:t>
            </a:r>
            <a:r>
              <a:rPr sz="3500" b="0" spc="-40" dirty="0">
                <a:latin typeface="Calibri Light"/>
                <a:cs typeface="Calibri Light"/>
              </a:rPr>
              <a:t> </a:t>
            </a:r>
            <a:r>
              <a:rPr sz="3500" b="0" spc="-20" dirty="0">
                <a:latin typeface="Calibri Light"/>
                <a:cs typeface="Calibri Light"/>
              </a:rPr>
              <a:t>Contd</a:t>
            </a:r>
            <a:r>
              <a:rPr sz="3500" b="0" spc="-35" dirty="0">
                <a:latin typeface="Calibri Light"/>
                <a:cs typeface="Calibri Light"/>
              </a:rPr>
              <a:t> </a:t>
            </a:r>
            <a:r>
              <a:rPr sz="3500" b="0" dirty="0">
                <a:latin typeface="Calibri Light"/>
                <a:cs typeface="Calibri Light"/>
              </a:rPr>
              <a:t>…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608" y="1016889"/>
            <a:ext cx="897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2.</a:t>
            </a:r>
            <a:r>
              <a:rPr sz="18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Evaluation: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Each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Transformation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Operation.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Evaluation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started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until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action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triggered.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21282" y="2364994"/>
            <a:ext cx="1628139" cy="749300"/>
            <a:chOff x="1621282" y="2364994"/>
            <a:chExt cx="1628139" cy="749300"/>
          </a:xfrm>
        </p:grpSpPr>
        <p:sp>
          <p:nvSpPr>
            <p:cNvPr id="6" name="object 6"/>
            <p:cNvSpPr/>
            <p:nvPr/>
          </p:nvSpPr>
          <p:spPr>
            <a:xfrm>
              <a:off x="1627632" y="237134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39" h="736600">
                  <a:moveTo>
                    <a:pt x="1492758" y="0"/>
                  </a:moveTo>
                  <a:lnTo>
                    <a:pt x="122681" y="0"/>
                  </a:lnTo>
                  <a:lnTo>
                    <a:pt x="74955" y="9650"/>
                  </a:lnTo>
                  <a:lnTo>
                    <a:pt x="35956" y="35956"/>
                  </a:lnTo>
                  <a:lnTo>
                    <a:pt x="9650" y="74955"/>
                  </a:lnTo>
                  <a:lnTo>
                    <a:pt x="0" y="122681"/>
                  </a:lnTo>
                  <a:lnTo>
                    <a:pt x="0" y="613409"/>
                  </a:lnTo>
                  <a:lnTo>
                    <a:pt x="9650" y="661136"/>
                  </a:lnTo>
                  <a:lnTo>
                    <a:pt x="35956" y="700135"/>
                  </a:lnTo>
                  <a:lnTo>
                    <a:pt x="74955" y="726441"/>
                  </a:lnTo>
                  <a:lnTo>
                    <a:pt x="122681" y="736091"/>
                  </a:lnTo>
                  <a:lnTo>
                    <a:pt x="1492758" y="736091"/>
                  </a:lnTo>
                  <a:lnTo>
                    <a:pt x="1540484" y="726441"/>
                  </a:lnTo>
                  <a:lnTo>
                    <a:pt x="1579483" y="700135"/>
                  </a:lnTo>
                  <a:lnTo>
                    <a:pt x="1605789" y="661136"/>
                  </a:lnTo>
                  <a:lnTo>
                    <a:pt x="1615440" y="613409"/>
                  </a:lnTo>
                  <a:lnTo>
                    <a:pt x="1615440" y="122681"/>
                  </a:lnTo>
                  <a:lnTo>
                    <a:pt x="1605789" y="74955"/>
                  </a:lnTo>
                  <a:lnTo>
                    <a:pt x="1579483" y="35956"/>
                  </a:lnTo>
                  <a:lnTo>
                    <a:pt x="1540484" y="9650"/>
                  </a:lnTo>
                  <a:lnTo>
                    <a:pt x="149275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632" y="237134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39" h="736600">
                  <a:moveTo>
                    <a:pt x="0" y="122681"/>
                  </a:moveTo>
                  <a:lnTo>
                    <a:pt x="9650" y="74955"/>
                  </a:lnTo>
                  <a:lnTo>
                    <a:pt x="35956" y="35956"/>
                  </a:lnTo>
                  <a:lnTo>
                    <a:pt x="74955" y="9650"/>
                  </a:lnTo>
                  <a:lnTo>
                    <a:pt x="122681" y="0"/>
                  </a:lnTo>
                  <a:lnTo>
                    <a:pt x="1492758" y="0"/>
                  </a:lnTo>
                  <a:lnTo>
                    <a:pt x="1540484" y="9650"/>
                  </a:lnTo>
                  <a:lnTo>
                    <a:pt x="1579483" y="35956"/>
                  </a:lnTo>
                  <a:lnTo>
                    <a:pt x="1605789" y="74955"/>
                  </a:lnTo>
                  <a:lnTo>
                    <a:pt x="1615440" y="122681"/>
                  </a:lnTo>
                  <a:lnTo>
                    <a:pt x="1615440" y="613409"/>
                  </a:lnTo>
                  <a:lnTo>
                    <a:pt x="1605789" y="661136"/>
                  </a:lnTo>
                  <a:lnTo>
                    <a:pt x="1579483" y="700135"/>
                  </a:lnTo>
                  <a:lnTo>
                    <a:pt x="1540484" y="726441"/>
                  </a:lnTo>
                  <a:lnTo>
                    <a:pt x="1492758" y="736091"/>
                  </a:lnTo>
                  <a:lnTo>
                    <a:pt x="122681" y="736091"/>
                  </a:lnTo>
                  <a:lnTo>
                    <a:pt x="74955" y="726441"/>
                  </a:lnTo>
                  <a:lnTo>
                    <a:pt x="35956" y="700135"/>
                  </a:lnTo>
                  <a:lnTo>
                    <a:pt x="9650" y="661136"/>
                  </a:lnTo>
                  <a:lnTo>
                    <a:pt x="0" y="613409"/>
                  </a:lnTo>
                  <a:lnTo>
                    <a:pt x="0" y="1226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14525" y="2574797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55109" y="2378710"/>
            <a:ext cx="1626870" cy="749300"/>
            <a:chOff x="4055109" y="2378710"/>
            <a:chExt cx="1626870" cy="749300"/>
          </a:xfrm>
        </p:grpSpPr>
        <p:sp>
          <p:nvSpPr>
            <p:cNvPr id="10" name="object 10"/>
            <p:cNvSpPr/>
            <p:nvPr/>
          </p:nvSpPr>
          <p:spPr>
            <a:xfrm>
              <a:off x="4061459" y="2385060"/>
              <a:ext cx="1614170" cy="736600"/>
            </a:xfrm>
            <a:custGeom>
              <a:avLst/>
              <a:gdLst/>
              <a:ahLst/>
              <a:cxnLst/>
              <a:rect l="l" t="t" r="r" b="b"/>
              <a:pathLst>
                <a:path w="1614170" h="736600">
                  <a:moveTo>
                    <a:pt x="1491234" y="0"/>
                  </a:moveTo>
                  <a:lnTo>
                    <a:pt x="122681" y="0"/>
                  </a:lnTo>
                  <a:lnTo>
                    <a:pt x="74955" y="9650"/>
                  </a:lnTo>
                  <a:lnTo>
                    <a:pt x="35956" y="35956"/>
                  </a:lnTo>
                  <a:lnTo>
                    <a:pt x="9650" y="74955"/>
                  </a:lnTo>
                  <a:lnTo>
                    <a:pt x="0" y="122681"/>
                  </a:lnTo>
                  <a:lnTo>
                    <a:pt x="0" y="613410"/>
                  </a:lnTo>
                  <a:lnTo>
                    <a:pt x="9650" y="661136"/>
                  </a:lnTo>
                  <a:lnTo>
                    <a:pt x="35956" y="700135"/>
                  </a:lnTo>
                  <a:lnTo>
                    <a:pt x="74955" y="726441"/>
                  </a:lnTo>
                  <a:lnTo>
                    <a:pt x="122681" y="736091"/>
                  </a:lnTo>
                  <a:lnTo>
                    <a:pt x="1491234" y="736091"/>
                  </a:lnTo>
                  <a:lnTo>
                    <a:pt x="1538960" y="726441"/>
                  </a:lnTo>
                  <a:lnTo>
                    <a:pt x="1577959" y="700135"/>
                  </a:lnTo>
                  <a:lnTo>
                    <a:pt x="1604265" y="661136"/>
                  </a:lnTo>
                  <a:lnTo>
                    <a:pt x="1613915" y="613410"/>
                  </a:lnTo>
                  <a:lnTo>
                    <a:pt x="1613915" y="122681"/>
                  </a:lnTo>
                  <a:lnTo>
                    <a:pt x="1604265" y="74955"/>
                  </a:lnTo>
                  <a:lnTo>
                    <a:pt x="1577959" y="35956"/>
                  </a:lnTo>
                  <a:lnTo>
                    <a:pt x="1538960" y="9650"/>
                  </a:lnTo>
                  <a:lnTo>
                    <a:pt x="149123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1459" y="2385060"/>
              <a:ext cx="1614170" cy="736600"/>
            </a:xfrm>
            <a:custGeom>
              <a:avLst/>
              <a:gdLst/>
              <a:ahLst/>
              <a:cxnLst/>
              <a:rect l="l" t="t" r="r" b="b"/>
              <a:pathLst>
                <a:path w="1614170" h="736600">
                  <a:moveTo>
                    <a:pt x="0" y="122681"/>
                  </a:moveTo>
                  <a:lnTo>
                    <a:pt x="9650" y="74955"/>
                  </a:lnTo>
                  <a:lnTo>
                    <a:pt x="35956" y="35956"/>
                  </a:lnTo>
                  <a:lnTo>
                    <a:pt x="74955" y="9650"/>
                  </a:lnTo>
                  <a:lnTo>
                    <a:pt x="122681" y="0"/>
                  </a:lnTo>
                  <a:lnTo>
                    <a:pt x="1491234" y="0"/>
                  </a:lnTo>
                  <a:lnTo>
                    <a:pt x="1538960" y="9650"/>
                  </a:lnTo>
                  <a:lnTo>
                    <a:pt x="1577959" y="35956"/>
                  </a:lnTo>
                  <a:lnTo>
                    <a:pt x="1604265" y="74955"/>
                  </a:lnTo>
                  <a:lnTo>
                    <a:pt x="1613915" y="122681"/>
                  </a:lnTo>
                  <a:lnTo>
                    <a:pt x="1613915" y="613410"/>
                  </a:lnTo>
                  <a:lnTo>
                    <a:pt x="1604265" y="661136"/>
                  </a:lnTo>
                  <a:lnTo>
                    <a:pt x="1577959" y="700135"/>
                  </a:lnTo>
                  <a:lnTo>
                    <a:pt x="1538960" y="726441"/>
                  </a:lnTo>
                  <a:lnTo>
                    <a:pt x="1491234" y="736091"/>
                  </a:lnTo>
                  <a:lnTo>
                    <a:pt x="122681" y="736091"/>
                  </a:lnTo>
                  <a:lnTo>
                    <a:pt x="74955" y="726441"/>
                  </a:lnTo>
                  <a:lnTo>
                    <a:pt x="35956" y="700135"/>
                  </a:lnTo>
                  <a:lnTo>
                    <a:pt x="9650" y="661136"/>
                  </a:lnTo>
                  <a:lnTo>
                    <a:pt x="0" y="613410"/>
                  </a:lnTo>
                  <a:lnTo>
                    <a:pt x="0" y="1226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7717" y="2588767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86473" y="2349754"/>
            <a:ext cx="1628139" cy="749300"/>
            <a:chOff x="6586473" y="2349754"/>
            <a:chExt cx="1628139" cy="749300"/>
          </a:xfrm>
        </p:grpSpPr>
        <p:sp>
          <p:nvSpPr>
            <p:cNvPr id="14" name="object 14"/>
            <p:cNvSpPr/>
            <p:nvPr/>
          </p:nvSpPr>
          <p:spPr>
            <a:xfrm>
              <a:off x="6592823" y="235610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40" h="736600">
                  <a:moveTo>
                    <a:pt x="1492757" y="0"/>
                  </a:moveTo>
                  <a:lnTo>
                    <a:pt x="122681" y="0"/>
                  </a:lnTo>
                  <a:lnTo>
                    <a:pt x="74902" y="9650"/>
                  </a:lnTo>
                  <a:lnTo>
                    <a:pt x="35909" y="35956"/>
                  </a:lnTo>
                  <a:lnTo>
                    <a:pt x="9632" y="74955"/>
                  </a:lnTo>
                  <a:lnTo>
                    <a:pt x="0" y="122682"/>
                  </a:lnTo>
                  <a:lnTo>
                    <a:pt x="0" y="613410"/>
                  </a:lnTo>
                  <a:lnTo>
                    <a:pt x="9632" y="661136"/>
                  </a:lnTo>
                  <a:lnTo>
                    <a:pt x="35909" y="700135"/>
                  </a:lnTo>
                  <a:lnTo>
                    <a:pt x="74902" y="726441"/>
                  </a:lnTo>
                  <a:lnTo>
                    <a:pt x="122681" y="736092"/>
                  </a:lnTo>
                  <a:lnTo>
                    <a:pt x="1492757" y="736092"/>
                  </a:lnTo>
                  <a:lnTo>
                    <a:pt x="1540484" y="726441"/>
                  </a:lnTo>
                  <a:lnTo>
                    <a:pt x="1579483" y="700135"/>
                  </a:lnTo>
                  <a:lnTo>
                    <a:pt x="1605789" y="661136"/>
                  </a:lnTo>
                  <a:lnTo>
                    <a:pt x="1615440" y="613410"/>
                  </a:lnTo>
                  <a:lnTo>
                    <a:pt x="1615440" y="122682"/>
                  </a:lnTo>
                  <a:lnTo>
                    <a:pt x="1605789" y="74955"/>
                  </a:lnTo>
                  <a:lnTo>
                    <a:pt x="1579483" y="35956"/>
                  </a:lnTo>
                  <a:lnTo>
                    <a:pt x="1540484" y="9650"/>
                  </a:lnTo>
                  <a:lnTo>
                    <a:pt x="149275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2823" y="235610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40" h="736600">
                  <a:moveTo>
                    <a:pt x="0" y="122682"/>
                  </a:moveTo>
                  <a:lnTo>
                    <a:pt x="9632" y="74955"/>
                  </a:lnTo>
                  <a:lnTo>
                    <a:pt x="35909" y="35956"/>
                  </a:lnTo>
                  <a:lnTo>
                    <a:pt x="74902" y="9650"/>
                  </a:lnTo>
                  <a:lnTo>
                    <a:pt x="122681" y="0"/>
                  </a:lnTo>
                  <a:lnTo>
                    <a:pt x="1492757" y="0"/>
                  </a:lnTo>
                  <a:lnTo>
                    <a:pt x="1540484" y="9650"/>
                  </a:lnTo>
                  <a:lnTo>
                    <a:pt x="1579483" y="35956"/>
                  </a:lnTo>
                  <a:lnTo>
                    <a:pt x="1605789" y="74955"/>
                  </a:lnTo>
                  <a:lnTo>
                    <a:pt x="1615440" y="122682"/>
                  </a:lnTo>
                  <a:lnTo>
                    <a:pt x="1615440" y="613410"/>
                  </a:lnTo>
                  <a:lnTo>
                    <a:pt x="1605789" y="661136"/>
                  </a:lnTo>
                  <a:lnTo>
                    <a:pt x="1579483" y="700135"/>
                  </a:lnTo>
                  <a:lnTo>
                    <a:pt x="1540484" y="726441"/>
                  </a:lnTo>
                  <a:lnTo>
                    <a:pt x="1492757" y="736092"/>
                  </a:lnTo>
                  <a:lnTo>
                    <a:pt x="122681" y="736092"/>
                  </a:lnTo>
                  <a:lnTo>
                    <a:pt x="74902" y="726441"/>
                  </a:lnTo>
                  <a:lnTo>
                    <a:pt x="35909" y="700135"/>
                  </a:lnTo>
                  <a:lnTo>
                    <a:pt x="9632" y="661136"/>
                  </a:lnTo>
                  <a:lnTo>
                    <a:pt x="0" y="613410"/>
                  </a:lnTo>
                  <a:lnTo>
                    <a:pt x="0" y="1226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79717" y="2560065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36722" y="2633217"/>
            <a:ext cx="3395979" cy="331470"/>
            <a:chOff x="3236722" y="2633217"/>
            <a:chExt cx="3395979" cy="331470"/>
          </a:xfrm>
        </p:grpSpPr>
        <p:sp>
          <p:nvSpPr>
            <p:cNvPr id="18" name="object 18"/>
            <p:cNvSpPr/>
            <p:nvPr/>
          </p:nvSpPr>
          <p:spPr>
            <a:xfrm>
              <a:off x="3243072" y="2639567"/>
              <a:ext cx="871855" cy="318770"/>
            </a:xfrm>
            <a:custGeom>
              <a:avLst/>
              <a:gdLst/>
              <a:ahLst/>
              <a:cxnLst/>
              <a:rect l="l" t="t" r="r" b="b"/>
              <a:pathLst>
                <a:path w="871854" h="318769">
                  <a:moveTo>
                    <a:pt x="712469" y="0"/>
                  </a:moveTo>
                  <a:lnTo>
                    <a:pt x="712469" y="79629"/>
                  </a:lnTo>
                  <a:lnTo>
                    <a:pt x="0" y="79629"/>
                  </a:lnTo>
                  <a:lnTo>
                    <a:pt x="0" y="238887"/>
                  </a:lnTo>
                  <a:lnTo>
                    <a:pt x="712469" y="238887"/>
                  </a:lnTo>
                  <a:lnTo>
                    <a:pt x="712469" y="318516"/>
                  </a:lnTo>
                  <a:lnTo>
                    <a:pt x="871727" y="159258"/>
                  </a:lnTo>
                  <a:lnTo>
                    <a:pt x="7124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3072" y="2639567"/>
              <a:ext cx="871855" cy="318770"/>
            </a:xfrm>
            <a:custGeom>
              <a:avLst/>
              <a:gdLst/>
              <a:ahLst/>
              <a:cxnLst/>
              <a:rect l="l" t="t" r="r" b="b"/>
              <a:pathLst>
                <a:path w="871854" h="318769">
                  <a:moveTo>
                    <a:pt x="0" y="79629"/>
                  </a:moveTo>
                  <a:lnTo>
                    <a:pt x="712469" y="79629"/>
                  </a:lnTo>
                  <a:lnTo>
                    <a:pt x="712469" y="0"/>
                  </a:lnTo>
                  <a:lnTo>
                    <a:pt x="871727" y="159258"/>
                  </a:lnTo>
                  <a:lnTo>
                    <a:pt x="712469" y="318516"/>
                  </a:lnTo>
                  <a:lnTo>
                    <a:pt x="712469" y="238887"/>
                  </a:lnTo>
                  <a:lnTo>
                    <a:pt x="0" y="238887"/>
                  </a:lnTo>
                  <a:lnTo>
                    <a:pt x="0" y="796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5188" y="2639567"/>
              <a:ext cx="931544" cy="318770"/>
            </a:xfrm>
            <a:custGeom>
              <a:avLst/>
              <a:gdLst/>
              <a:ahLst/>
              <a:cxnLst/>
              <a:rect l="l" t="t" r="r" b="b"/>
              <a:pathLst>
                <a:path w="931545" h="318769">
                  <a:moveTo>
                    <a:pt x="771906" y="0"/>
                  </a:moveTo>
                  <a:lnTo>
                    <a:pt x="771906" y="79629"/>
                  </a:lnTo>
                  <a:lnTo>
                    <a:pt x="0" y="79629"/>
                  </a:lnTo>
                  <a:lnTo>
                    <a:pt x="0" y="238887"/>
                  </a:lnTo>
                  <a:lnTo>
                    <a:pt x="771906" y="238887"/>
                  </a:lnTo>
                  <a:lnTo>
                    <a:pt x="771906" y="318516"/>
                  </a:lnTo>
                  <a:lnTo>
                    <a:pt x="931163" y="159258"/>
                  </a:lnTo>
                  <a:lnTo>
                    <a:pt x="7719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5188" y="2639567"/>
              <a:ext cx="931544" cy="318770"/>
            </a:xfrm>
            <a:custGeom>
              <a:avLst/>
              <a:gdLst/>
              <a:ahLst/>
              <a:cxnLst/>
              <a:rect l="l" t="t" r="r" b="b"/>
              <a:pathLst>
                <a:path w="931545" h="318769">
                  <a:moveTo>
                    <a:pt x="0" y="79629"/>
                  </a:moveTo>
                  <a:lnTo>
                    <a:pt x="771906" y="79629"/>
                  </a:lnTo>
                  <a:lnTo>
                    <a:pt x="771906" y="0"/>
                  </a:lnTo>
                  <a:lnTo>
                    <a:pt x="931163" y="159258"/>
                  </a:lnTo>
                  <a:lnTo>
                    <a:pt x="771906" y="318516"/>
                  </a:lnTo>
                  <a:lnTo>
                    <a:pt x="771906" y="238887"/>
                  </a:lnTo>
                  <a:lnTo>
                    <a:pt x="0" y="238887"/>
                  </a:lnTo>
                  <a:lnTo>
                    <a:pt x="0" y="796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87292" y="2388234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0946" y="2374772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2446" y="29767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fil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2638" y="30133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Group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52716" y="3101339"/>
            <a:ext cx="329565" cy="943610"/>
            <a:chOff x="7252716" y="3101339"/>
            <a:chExt cx="329565" cy="943610"/>
          </a:xfrm>
        </p:grpSpPr>
        <p:sp>
          <p:nvSpPr>
            <p:cNvPr id="27" name="object 27"/>
            <p:cNvSpPr/>
            <p:nvPr/>
          </p:nvSpPr>
          <p:spPr>
            <a:xfrm>
              <a:off x="7258812" y="3107435"/>
              <a:ext cx="317500" cy="931544"/>
            </a:xfrm>
            <a:custGeom>
              <a:avLst/>
              <a:gdLst/>
              <a:ahLst/>
              <a:cxnLst/>
              <a:rect l="l" t="t" r="r" b="b"/>
              <a:pathLst>
                <a:path w="317500" h="931545">
                  <a:moveTo>
                    <a:pt x="237744" y="0"/>
                  </a:moveTo>
                  <a:lnTo>
                    <a:pt x="79248" y="0"/>
                  </a:lnTo>
                  <a:lnTo>
                    <a:pt x="79248" y="772668"/>
                  </a:lnTo>
                  <a:lnTo>
                    <a:pt x="0" y="772668"/>
                  </a:lnTo>
                  <a:lnTo>
                    <a:pt x="158496" y="931163"/>
                  </a:lnTo>
                  <a:lnTo>
                    <a:pt x="316992" y="772668"/>
                  </a:lnTo>
                  <a:lnTo>
                    <a:pt x="237744" y="772668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8812" y="3107435"/>
              <a:ext cx="317500" cy="931544"/>
            </a:xfrm>
            <a:custGeom>
              <a:avLst/>
              <a:gdLst/>
              <a:ahLst/>
              <a:cxnLst/>
              <a:rect l="l" t="t" r="r" b="b"/>
              <a:pathLst>
                <a:path w="317500" h="931545">
                  <a:moveTo>
                    <a:pt x="237744" y="0"/>
                  </a:moveTo>
                  <a:lnTo>
                    <a:pt x="237744" y="772668"/>
                  </a:lnTo>
                  <a:lnTo>
                    <a:pt x="316992" y="772668"/>
                  </a:lnTo>
                  <a:lnTo>
                    <a:pt x="158496" y="931163"/>
                  </a:lnTo>
                  <a:lnTo>
                    <a:pt x="0" y="772668"/>
                  </a:lnTo>
                  <a:lnTo>
                    <a:pt x="79248" y="772668"/>
                  </a:lnTo>
                  <a:lnTo>
                    <a:pt x="79248" y="0"/>
                  </a:lnTo>
                  <a:lnTo>
                    <a:pt x="237744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30957" y="309532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4592" y="31151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0021" y="3346196"/>
            <a:ext cx="2624455" cy="129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100"/>
              </a:spcBef>
              <a:tabLst>
                <a:tab pos="844550" algn="l"/>
              </a:tabLst>
            </a:pPr>
            <a:r>
              <a:rPr sz="1800" b="1" dirty="0">
                <a:latin typeface="Calibri"/>
                <a:cs typeface="Calibri"/>
              </a:rPr>
              <a:t>A	</a:t>
            </a:r>
            <a:r>
              <a:rPr sz="2700" b="1" spc="-7" baseline="1543" dirty="0">
                <a:latin typeface="Calibri"/>
                <a:cs typeface="Calibri"/>
              </a:rPr>
              <a:t>Count</a:t>
            </a:r>
            <a:endParaRPr sz="2700" baseline="1543">
              <a:latin typeface="Calibri"/>
              <a:cs typeface="Calibri"/>
            </a:endParaRPr>
          </a:p>
          <a:p>
            <a:pPr marL="302895">
              <a:lnSpc>
                <a:spcPts val="2020"/>
              </a:lnSpc>
              <a:spcBef>
                <a:spcPts val="161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 execution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starts.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87639" y="29825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265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185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Calibri Light"/>
                <a:cs typeface="Calibri Light"/>
              </a:rPr>
              <a:t>DataFrame Features</a:t>
            </a:r>
            <a:r>
              <a:rPr sz="3500" b="0" spc="-40" dirty="0">
                <a:latin typeface="Calibri Light"/>
                <a:cs typeface="Calibri Light"/>
              </a:rPr>
              <a:t> </a:t>
            </a:r>
            <a:r>
              <a:rPr sz="3500" b="0" spc="-20" dirty="0">
                <a:latin typeface="Calibri Light"/>
                <a:cs typeface="Calibri Light"/>
              </a:rPr>
              <a:t>Contd</a:t>
            </a:r>
            <a:r>
              <a:rPr sz="3500" b="0" spc="-35" dirty="0">
                <a:latin typeface="Calibri Light"/>
                <a:cs typeface="Calibri Light"/>
              </a:rPr>
              <a:t> </a:t>
            </a:r>
            <a:r>
              <a:rPr sz="3500" b="0" dirty="0">
                <a:latin typeface="Calibri Light"/>
                <a:cs typeface="Calibri Light"/>
              </a:rPr>
              <a:t>…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633" y="1188846"/>
            <a:ext cx="7375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Example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Find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out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10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sample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having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string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“Robert”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file(1TB).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71315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Out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Evaluation:	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Evaluation: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605" y="228638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446" y="228638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05" y="283502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8605" y="3658361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7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605" y="3932682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1284" y="2281427"/>
            <a:ext cx="2129155" cy="925194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16535" marR="208279" algn="ctr">
              <a:lnSpc>
                <a:spcPct val="100000"/>
              </a:lnSpc>
              <a:spcBef>
                <a:spcPts val="28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Wait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1TB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1284" y="3364991"/>
            <a:ext cx="2129155" cy="9556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92735" marR="285750" algn="ctr">
              <a:lnSpc>
                <a:spcPct val="100000"/>
              </a:lnSpc>
              <a:spcBef>
                <a:spcPts val="4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“Robert”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3227" y="3866388"/>
            <a:ext cx="2127885" cy="3384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4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30802" y="1940814"/>
            <a:ext cx="15875" cy="2212340"/>
          </a:xfrm>
          <a:custGeom>
            <a:avLst/>
            <a:gdLst/>
            <a:ahLst/>
            <a:cxnLst/>
            <a:rect l="l" t="t" r="r" b="b"/>
            <a:pathLst>
              <a:path w="15875" h="2212340">
                <a:moveTo>
                  <a:pt x="0" y="0"/>
                </a:moveTo>
                <a:lnTo>
                  <a:pt x="15748" y="221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3227" y="2281427"/>
            <a:ext cx="2127885" cy="37973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1TB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3227" y="2764535"/>
            <a:ext cx="2127885" cy="9556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54940" marR="149860" algn="ctr">
              <a:lnSpc>
                <a:spcPct val="100000"/>
              </a:lnSpc>
              <a:spcBef>
                <a:spcPts val="409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full scan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find out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“Robert”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516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878" y="1760042"/>
            <a:ext cx="345059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6120" marR="5080" indent="-694055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 Features </a:t>
            </a:r>
            <a:r>
              <a:rPr sz="3100" b="0" spc="-5" dirty="0">
                <a:latin typeface="Calibri"/>
                <a:cs typeface="Calibri"/>
              </a:rPr>
              <a:t>- </a:t>
            </a:r>
            <a:r>
              <a:rPr sz="3100" b="0" spc="-690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Immutability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809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185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Calibri Light"/>
                <a:cs typeface="Calibri Light"/>
              </a:rPr>
              <a:t>DataFrame Features</a:t>
            </a:r>
            <a:r>
              <a:rPr sz="3500" b="0" spc="-40" dirty="0">
                <a:latin typeface="Calibri Light"/>
                <a:cs typeface="Calibri Light"/>
              </a:rPr>
              <a:t> </a:t>
            </a:r>
            <a:r>
              <a:rPr sz="3500" b="0" spc="-20" dirty="0">
                <a:latin typeface="Calibri Light"/>
                <a:cs typeface="Calibri Light"/>
              </a:rPr>
              <a:t>Contd</a:t>
            </a:r>
            <a:r>
              <a:rPr sz="3500" b="0" spc="-35" dirty="0">
                <a:latin typeface="Calibri Light"/>
                <a:cs typeface="Calibri Light"/>
              </a:rPr>
              <a:t> </a:t>
            </a:r>
            <a:r>
              <a:rPr sz="3500" b="0" dirty="0">
                <a:latin typeface="Calibri Light"/>
                <a:cs typeface="Calibri Light"/>
              </a:rPr>
              <a:t>…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772" y="808101"/>
            <a:ext cx="545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3.</a:t>
            </a:r>
            <a:r>
              <a:rPr sz="18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Immutability: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DataFrames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considered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be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“Immutable 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Storage”.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4501" y="2090673"/>
            <a:ext cx="9268460" cy="2911475"/>
            <a:chOff x="714501" y="2090673"/>
            <a:chExt cx="9268460" cy="2911475"/>
          </a:xfrm>
        </p:grpSpPr>
        <p:sp>
          <p:nvSpPr>
            <p:cNvPr id="6" name="object 6"/>
            <p:cNvSpPr/>
            <p:nvPr/>
          </p:nvSpPr>
          <p:spPr>
            <a:xfrm>
              <a:off x="720851" y="2097023"/>
              <a:ext cx="9255760" cy="2898775"/>
            </a:xfrm>
            <a:custGeom>
              <a:avLst/>
              <a:gdLst/>
              <a:ahLst/>
              <a:cxnLst/>
              <a:rect l="l" t="t" r="r" b="b"/>
              <a:pathLst>
                <a:path w="9255760" h="2898775">
                  <a:moveTo>
                    <a:pt x="9255252" y="0"/>
                  </a:moveTo>
                  <a:lnTo>
                    <a:pt x="0" y="0"/>
                  </a:lnTo>
                  <a:lnTo>
                    <a:pt x="0" y="2898648"/>
                  </a:lnTo>
                  <a:lnTo>
                    <a:pt x="9255252" y="2898648"/>
                  </a:lnTo>
                  <a:lnTo>
                    <a:pt x="925525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2097023"/>
              <a:ext cx="9255760" cy="2898775"/>
            </a:xfrm>
            <a:custGeom>
              <a:avLst/>
              <a:gdLst/>
              <a:ahLst/>
              <a:cxnLst/>
              <a:rect l="l" t="t" r="r" b="b"/>
              <a:pathLst>
                <a:path w="9255760" h="2898775">
                  <a:moveTo>
                    <a:pt x="0" y="2898648"/>
                  </a:moveTo>
                  <a:lnTo>
                    <a:pt x="9255252" y="2898648"/>
                  </a:lnTo>
                  <a:lnTo>
                    <a:pt x="9255252" y="0"/>
                  </a:lnTo>
                  <a:lnTo>
                    <a:pt x="0" y="0"/>
                  </a:lnTo>
                  <a:lnTo>
                    <a:pt x="0" y="28986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1079" y="2665475"/>
              <a:ext cx="8252459" cy="1600200"/>
            </a:xfrm>
            <a:custGeom>
              <a:avLst/>
              <a:gdLst/>
              <a:ahLst/>
              <a:cxnLst/>
              <a:rect l="l" t="t" r="r" b="b"/>
              <a:pathLst>
                <a:path w="8252459" h="1600200">
                  <a:moveTo>
                    <a:pt x="7985760" y="0"/>
                  </a:moveTo>
                  <a:lnTo>
                    <a:pt x="266700" y="0"/>
                  </a:ln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5" y="1426570"/>
                  </a:lnTo>
                  <a:lnTo>
                    <a:pt x="36412" y="1468119"/>
                  </a:lnTo>
                  <a:lnTo>
                    <a:pt x="62724" y="1505341"/>
                  </a:lnTo>
                  <a:lnTo>
                    <a:pt x="94868" y="1537483"/>
                  </a:lnTo>
                  <a:lnTo>
                    <a:pt x="132091" y="1563793"/>
                  </a:lnTo>
                  <a:lnTo>
                    <a:pt x="173639" y="1583517"/>
                  </a:lnTo>
                  <a:lnTo>
                    <a:pt x="218760" y="1595903"/>
                  </a:lnTo>
                  <a:lnTo>
                    <a:pt x="266700" y="1600200"/>
                  </a:lnTo>
                  <a:lnTo>
                    <a:pt x="7985760" y="1600200"/>
                  </a:lnTo>
                  <a:lnTo>
                    <a:pt x="8033706" y="1595903"/>
                  </a:lnTo>
                  <a:lnTo>
                    <a:pt x="8078830" y="1583517"/>
                  </a:lnTo>
                  <a:lnTo>
                    <a:pt x="8120380" y="1563793"/>
                  </a:lnTo>
                  <a:lnTo>
                    <a:pt x="8157601" y="1537483"/>
                  </a:lnTo>
                  <a:lnTo>
                    <a:pt x="8189743" y="1505341"/>
                  </a:lnTo>
                  <a:lnTo>
                    <a:pt x="8216053" y="1468119"/>
                  </a:lnTo>
                  <a:lnTo>
                    <a:pt x="8235777" y="1426570"/>
                  </a:lnTo>
                  <a:lnTo>
                    <a:pt x="8248163" y="1381446"/>
                  </a:lnTo>
                  <a:lnTo>
                    <a:pt x="8252460" y="1333500"/>
                  </a:lnTo>
                  <a:lnTo>
                    <a:pt x="8252460" y="266700"/>
                  </a:lnTo>
                  <a:lnTo>
                    <a:pt x="8248163" y="218753"/>
                  </a:lnTo>
                  <a:lnTo>
                    <a:pt x="8235777" y="173629"/>
                  </a:lnTo>
                  <a:lnTo>
                    <a:pt x="8216053" y="132079"/>
                  </a:lnTo>
                  <a:lnTo>
                    <a:pt x="8189743" y="94858"/>
                  </a:lnTo>
                  <a:lnTo>
                    <a:pt x="8157601" y="62716"/>
                  </a:lnTo>
                  <a:lnTo>
                    <a:pt x="8120380" y="36406"/>
                  </a:lnTo>
                  <a:lnTo>
                    <a:pt x="8078830" y="16682"/>
                  </a:lnTo>
                  <a:lnTo>
                    <a:pt x="8033706" y="4296"/>
                  </a:lnTo>
                  <a:lnTo>
                    <a:pt x="798576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079" y="2665475"/>
              <a:ext cx="8252459" cy="1600200"/>
            </a:xfrm>
            <a:custGeom>
              <a:avLst/>
              <a:gdLst/>
              <a:ahLst/>
              <a:cxnLst/>
              <a:rect l="l" t="t" r="r" b="b"/>
              <a:pathLst>
                <a:path w="8252459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7985760" y="0"/>
                  </a:lnTo>
                  <a:lnTo>
                    <a:pt x="8033706" y="4296"/>
                  </a:lnTo>
                  <a:lnTo>
                    <a:pt x="8078830" y="16682"/>
                  </a:lnTo>
                  <a:lnTo>
                    <a:pt x="8120380" y="36406"/>
                  </a:lnTo>
                  <a:lnTo>
                    <a:pt x="8157601" y="62716"/>
                  </a:lnTo>
                  <a:lnTo>
                    <a:pt x="8189743" y="94858"/>
                  </a:lnTo>
                  <a:lnTo>
                    <a:pt x="8216053" y="132079"/>
                  </a:lnTo>
                  <a:lnTo>
                    <a:pt x="8235777" y="173629"/>
                  </a:lnTo>
                  <a:lnTo>
                    <a:pt x="8248163" y="218753"/>
                  </a:lnTo>
                  <a:lnTo>
                    <a:pt x="8252460" y="266700"/>
                  </a:lnTo>
                  <a:lnTo>
                    <a:pt x="8252460" y="1333500"/>
                  </a:lnTo>
                  <a:lnTo>
                    <a:pt x="8248163" y="1381446"/>
                  </a:lnTo>
                  <a:lnTo>
                    <a:pt x="8235777" y="1426570"/>
                  </a:lnTo>
                  <a:lnTo>
                    <a:pt x="8216053" y="1468119"/>
                  </a:lnTo>
                  <a:lnTo>
                    <a:pt x="8189743" y="1505341"/>
                  </a:lnTo>
                  <a:lnTo>
                    <a:pt x="8157601" y="1537483"/>
                  </a:lnTo>
                  <a:lnTo>
                    <a:pt x="8120380" y="1563793"/>
                  </a:lnTo>
                  <a:lnTo>
                    <a:pt x="8078830" y="1583517"/>
                  </a:lnTo>
                  <a:lnTo>
                    <a:pt x="8033706" y="1595903"/>
                  </a:lnTo>
                  <a:lnTo>
                    <a:pt x="7985760" y="1600200"/>
                  </a:lnTo>
                  <a:lnTo>
                    <a:pt x="266700" y="1600200"/>
                  </a:lnTo>
                  <a:lnTo>
                    <a:pt x="218760" y="1595903"/>
                  </a:lnTo>
                  <a:lnTo>
                    <a:pt x="173639" y="1583517"/>
                  </a:lnTo>
                  <a:lnTo>
                    <a:pt x="132091" y="1563793"/>
                  </a:lnTo>
                  <a:lnTo>
                    <a:pt x="94868" y="1537483"/>
                  </a:lnTo>
                  <a:lnTo>
                    <a:pt x="62724" y="1505341"/>
                  </a:lnTo>
                  <a:lnTo>
                    <a:pt x="36412" y="1468119"/>
                  </a:lnTo>
                  <a:lnTo>
                    <a:pt x="16685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1411" y="2996183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970533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0533" y="842771"/>
                  </a:lnTo>
                  <a:lnTo>
                    <a:pt x="1014939" y="835613"/>
                  </a:lnTo>
                  <a:lnTo>
                    <a:pt x="1053498" y="815677"/>
                  </a:lnTo>
                  <a:lnTo>
                    <a:pt x="1083901" y="785274"/>
                  </a:lnTo>
                  <a:lnTo>
                    <a:pt x="1103837" y="746715"/>
                  </a:lnTo>
                  <a:lnTo>
                    <a:pt x="1110995" y="702309"/>
                  </a:lnTo>
                  <a:lnTo>
                    <a:pt x="1110995" y="140462"/>
                  </a:lnTo>
                  <a:lnTo>
                    <a:pt x="1103837" y="96056"/>
                  </a:lnTo>
                  <a:lnTo>
                    <a:pt x="1083901" y="57497"/>
                  </a:lnTo>
                  <a:lnTo>
                    <a:pt x="1053498" y="27094"/>
                  </a:lnTo>
                  <a:lnTo>
                    <a:pt x="1014939" y="7158"/>
                  </a:lnTo>
                  <a:lnTo>
                    <a:pt x="97053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1411" y="2996183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0533" y="0"/>
                  </a:lnTo>
                  <a:lnTo>
                    <a:pt x="1014939" y="7158"/>
                  </a:lnTo>
                  <a:lnTo>
                    <a:pt x="1053498" y="27094"/>
                  </a:lnTo>
                  <a:lnTo>
                    <a:pt x="1083901" y="57497"/>
                  </a:lnTo>
                  <a:lnTo>
                    <a:pt x="1103837" y="96056"/>
                  </a:lnTo>
                  <a:lnTo>
                    <a:pt x="1110995" y="140462"/>
                  </a:lnTo>
                  <a:lnTo>
                    <a:pt x="1110995" y="702309"/>
                  </a:lnTo>
                  <a:lnTo>
                    <a:pt x="1103837" y="746715"/>
                  </a:lnTo>
                  <a:lnTo>
                    <a:pt x="1083901" y="785274"/>
                  </a:lnTo>
                  <a:lnTo>
                    <a:pt x="1053498" y="815677"/>
                  </a:lnTo>
                  <a:lnTo>
                    <a:pt x="1014939" y="835613"/>
                  </a:lnTo>
                  <a:lnTo>
                    <a:pt x="970533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95119" y="3115766"/>
            <a:ext cx="701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 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68514" y="2989833"/>
            <a:ext cx="1123950" cy="855980"/>
            <a:chOff x="7668514" y="2989833"/>
            <a:chExt cx="1123950" cy="855980"/>
          </a:xfrm>
        </p:grpSpPr>
        <p:sp>
          <p:nvSpPr>
            <p:cNvPr id="14" name="object 14"/>
            <p:cNvSpPr/>
            <p:nvPr/>
          </p:nvSpPr>
          <p:spPr>
            <a:xfrm>
              <a:off x="7674864" y="2996183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970533" y="0"/>
                  </a:moveTo>
                  <a:lnTo>
                    <a:pt x="140461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1" y="842771"/>
                  </a:lnTo>
                  <a:lnTo>
                    <a:pt x="970533" y="842771"/>
                  </a:lnTo>
                  <a:lnTo>
                    <a:pt x="1014939" y="835613"/>
                  </a:lnTo>
                  <a:lnTo>
                    <a:pt x="1053498" y="815677"/>
                  </a:lnTo>
                  <a:lnTo>
                    <a:pt x="1083901" y="785274"/>
                  </a:lnTo>
                  <a:lnTo>
                    <a:pt x="1103837" y="746715"/>
                  </a:lnTo>
                  <a:lnTo>
                    <a:pt x="1110995" y="702309"/>
                  </a:lnTo>
                  <a:lnTo>
                    <a:pt x="1110995" y="140462"/>
                  </a:lnTo>
                  <a:lnTo>
                    <a:pt x="1103837" y="96056"/>
                  </a:lnTo>
                  <a:lnTo>
                    <a:pt x="1083901" y="57497"/>
                  </a:lnTo>
                  <a:lnTo>
                    <a:pt x="1053498" y="27094"/>
                  </a:lnTo>
                  <a:lnTo>
                    <a:pt x="1014939" y="7158"/>
                  </a:lnTo>
                  <a:lnTo>
                    <a:pt x="97053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4864" y="2996183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1" y="0"/>
                  </a:lnTo>
                  <a:lnTo>
                    <a:pt x="970533" y="0"/>
                  </a:lnTo>
                  <a:lnTo>
                    <a:pt x="1014939" y="7158"/>
                  </a:lnTo>
                  <a:lnTo>
                    <a:pt x="1053498" y="27094"/>
                  </a:lnTo>
                  <a:lnTo>
                    <a:pt x="1083901" y="57497"/>
                  </a:lnTo>
                  <a:lnTo>
                    <a:pt x="1103837" y="96056"/>
                  </a:lnTo>
                  <a:lnTo>
                    <a:pt x="1110995" y="140462"/>
                  </a:lnTo>
                  <a:lnTo>
                    <a:pt x="1110995" y="702309"/>
                  </a:lnTo>
                  <a:lnTo>
                    <a:pt x="1103837" y="746715"/>
                  </a:lnTo>
                  <a:lnTo>
                    <a:pt x="1083901" y="785274"/>
                  </a:lnTo>
                  <a:lnTo>
                    <a:pt x="1053498" y="815677"/>
                  </a:lnTo>
                  <a:lnTo>
                    <a:pt x="1014939" y="835613"/>
                  </a:lnTo>
                  <a:lnTo>
                    <a:pt x="970533" y="842771"/>
                  </a:lnTo>
                  <a:lnTo>
                    <a:pt x="140461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9460" y="3115766"/>
            <a:ext cx="701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 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69838" y="2989833"/>
            <a:ext cx="1123950" cy="855980"/>
            <a:chOff x="6069838" y="2989833"/>
            <a:chExt cx="1123950" cy="855980"/>
          </a:xfrm>
        </p:grpSpPr>
        <p:sp>
          <p:nvSpPr>
            <p:cNvPr id="18" name="object 18"/>
            <p:cNvSpPr/>
            <p:nvPr/>
          </p:nvSpPr>
          <p:spPr>
            <a:xfrm>
              <a:off x="6076188" y="2996183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970534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0534" y="842771"/>
                  </a:lnTo>
                  <a:lnTo>
                    <a:pt x="1014939" y="835613"/>
                  </a:lnTo>
                  <a:lnTo>
                    <a:pt x="1053498" y="815677"/>
                  </a:lnTo>
                  <a:lnTo>
                    <a:pt x="1083901" y="785274"/>
                  </a:lnTo>
                  <a:lnTo>
                    <a:pt x="1103837" y="746715"/>
                  </a:lnTo>
                  <a:lnTo>
                    <a:pt x="1110995" y="702309"/>
                  </a:lnTo>
                  <a:lnTo>
                    <a:pt x="1110995" y="140462"/>
                  </a:lnTo>
                  <a:lnTo>
                    <a:pt x="1103837" y="96056"/>
                  </a:lnTo>
                  <a:lnTo>
                    <a:pt x="1083901" y="57497"/>
                  </a:lnTo>
                  <a:lnTo>
                    <a:pt x="1053498" y="27094"/>
                  </a:lnTo>
                  <a:lnTo>
                    <a:pt x="1014939" y="7158"/>
                  </a:lnTo>
                  <a:lnTo>
                    <a:pt x="970534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76188" y="2996183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0534" y="0"/>
                  </a:lnTo>
                  <a:lnTo>
                    <a:pt x="1014939" y="7158"/>
                  </a:lnTo>
                  <a:lnTo>
                    <a:pt x="1053498" y="27094"/>
                  </a:lnTo>
                  <a:lnTo>
                    <a:pt x="1083901" y="57497"/>
                  </a:lnTo>
                  <a:lnTo>
                    <a:pt x="1103837" y="96056"/>
                  </a:lnTo>
                  <a:lnTo>
                    <a:pt x="1110995" y="140462"/>
                  </a:lnTo>
                  <a:lnTo>
                    <a:pt x="1110995" y="702309"/>
                  </a:lnTo>
                  <a:lnTo>
                    <a:pt x="1103837" y="746715"/>
                  </a:lnTo>
                  <a:lnTo>
                    <a:pt x="1083901" y="785274"/>
                  </a:lnTo>
                  <a:lnTo>
                    <a:pt x="1053498" y="815677"/>
                  </a:lnTo>
                  <a:lnTo>
                    <a:pt x="1014939" y="835613"/>
                  </a:lnTo>
                  <a:lnTo>
                    <a:pt x="970534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40526" y="2978911"/>
            <a:ext cx="782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mation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55921" y="2989833"/>
            <a:ext cx="1125220" cy="855980"/>
            <a:chOff x="4455921" y="2989833"/>
            <a:chExt cx="1125220" cy="855980"/>
          </a:xfrm>
        </p:grpSpPr>
        <p:sp>
          <p:nvSpPr>
            <p:cNvPr id="22" name="object 22"/>
            <p:cNvSpPr/>
            <p:nvPr/>
          </p:nvSpPr>
          <p:spPr>
            <a:xfrm>
              <a:off x="4462271" y="2996183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7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2057" y="842771"/>
                  </a:lnTo>
                  <a:lnTo>
                    <a:pt x="1016463" y="835613"/>
                  </a:lnTo>
                  <a:lnTo>
                    <a:pt x="1055022" y="815677"/>
                  </a:lnTo>
                  <a:lnTo>
                    <a:pt x="1085425" y="785274"/>
                  </a:lnTo>
                  <a:lnTo>
                    <a:pt x="1105361" y="746715"/>
                  </a:lnTo>
                  <a:lnTo>
                    <a:pt x="1112519" y="702309"/>
                  </a:lnTo>
                  <a:lnTo>
                    <a:pt x="1112519" y="140462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7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2271" y="2996183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7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19" y="140462"/>
                  </a:lnTo>
                  <a:lnTo>
                    <a:pt x="1112519" y="702309"/>
                  </a:lnTo>
                  <a:lnTo>
                    <a:pt x="1105361" y="746715"/>
                  </a:lnTo>
                  <a:lnTo>
                    <a:pt x="1085425" y="785274"/>
                  </a:lnTo>
                  <a:lnTo>
                    <a:pt x="1055022" y="815677"/>
                  </a:lnTo>
                  <a:lnTo>
                    <a:pt x="1016463" y="835613"/>
                  </a:lnTo>
                  <a:lnTo>
                    <a:pt x="972057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92573" y="3115766"/>
            <a:ext cx="852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Transfor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mation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21254" y="2994405"/>
            <a:ext cx="1123950" cy="855980"/>
            <a:chOff x="2921254" y="2994405"/>
            <a:chExt cx="1123950" cy="855980"/>
          </a:xfrm>
        </p:grpSpPr>
        <p:sp>
          <p:nvSpPr>
            <p:cNvPr id="26" name="object 26"/>
            <p:cNvSpPr/>
            <p:nvPr/>
          </p:nvSpPr>
          <p:spPr>
            <a:xfrm>
              <a:off x="2927604" y="3000755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970533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10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2"/>
                  </a:lnTo>
                  <a:lnTo>
                    <a:pt x="970533" y="842772"/>
                  </a:lnTo>
                  <a:lnTo>
                    <a:pt x="1014939" y="835613"/>
                  </a:lnTo>
                  <a:lnTo>
                    <a:pt x="1053498" y="815677"/>
                  </a:lnTo>
                  <a:lnTo>
                    <a:pt x="1083901" y="785274"/>
                  </a:lnTo>
                  <a:lnTo>
                    <a:pt x="1103837" y="746715"/>
                  </a:lnTo>
                  <a:lnTo>
                    <a:pt x="1110995" y="702310"/>
                  </a:lnTo>
                  <a:lnTo>
                    <a:pt x="1110995" y="140462"/>
                  </a:lnTo>
                  <a:lnTo>
                    <a:pt x="1103837" y="96056"/>
                  </a:lnTo>
                  <a:lnTo>
                    <a:pt x="1083901" y="57497"/>
                  </a:lnTo>
                  <a:lnTo>
                    <a:pt x="1053498" y="27094"/>
                  </a:lnTo>
                  <a:lnTo>
                    <a:pt x="1014939" y="7158"/>
                  </a:lnTo>
                  <a:lnTo>
                    <a:pt x="97053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7604" y="3000755"/>
              <a:ext cx="1111250" cy="843280"/>
            </a:xfrm>
            <a:custGeom>
              <a:avLst/>
              <a:gdLst/>
              <a:ahLst/>
              <a:cxnLst/>
              <a:rect l="l" t="t" r="r" b="b"/>
              <a:pathLst>
                <a:path w="111125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0533" y="0"/>
                  </a:lnTo>
                  <a:lnTo>
                    <a:pt x="1014939" y="7158"/>
                  </a:lnTo>
                  <a:lnTo>
                    <a:pt x="1053498" y="27094"/>
                  </a:lnTo>
                  <a:lnTo>
                    <a:pt x="1083901" y="57497"/>
                  </a:lnTo>
                  <a:lnTo>
                    <a:pt x="1103837" y="96056"/>
                  </a:lnTo>
                  <a:lnTo>
                    <a:pt x="1110995" y="140462"/>
                  </a:lnTo>
                  <a:lnTo>
                    <a:pt x="1110995" y="702310"/>
                  </a:lnTo>
                  <a:lnTo>
                    <a:pt x="1103837" y="746715"/>
                  </a:lnTo>
                  <a:lnTo>
                    <a:pt x="1083901" y="785274"/>
                  </a:lnTo>
                  <a:lnTo>
                    <a:pt x="1053498" y="815677"/>
                  </a:lnTo>
                  <a:lnTo>
                    <a:pt x="1014939" y="835613"/>
                  </a:lnTo>
                  <a:lnTo>
                    <a:pt x="970533" y="842772"/>
                  </a:lnTo>
                  <a:lnTo>
                    <a:pt x="140462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56635" y="3120009"/>
            <a:ext cx="852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mation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35907" y="2115692"/>
            <a:ext cx="114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Single-Node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88363" y="2223516"/>
            <a:ext cx="7521575" cy="3240405"/>
            <a:chOff x="1388363" y="2223516"/>
            <a:chExt cx="7521575" cy="3240405"/>
          </a:xfrm>
        </p:grpSpPr>
        <p:sp>
          <p:nvSpPr>
            <p:cNvPr id="31" name="object 31"/>
            <p:cNvSpPr/>
            <p:nvPr/>
          </p:nvSpPr>
          <p:spPr>
            <a:xfrm>
              <a:off x="3090671" y="4265676"/>
              <a:ext cx="3855720" cy="1195070"/>
            </a:xfrm>
            <a:custGeom>
              <a:avLst/>
              <a:gdLst/>
              <a:ahLst/>
              <a:cxnLst/>
              <a:rect l="l" t="t" r="r" b="b"/>
              <a:pathLst>
                <a:path w="3855720" h="1195070">
                  <a:moveTo>
                    <a:pt x="3855720" y="0"/>
                  </a:moveTo>
                  <a:lnTo>
                    <a:pt x="3854944" y="74938"/>
                  </a:lnTo>
                  <a:lnTo>
                    <a:pt x="3852679" y="147099"/>
                  </a:lnTo>
                  <a:lnTo>
                    <a:pt x="3849018" y="215922"/>
                  </a:lnTo>
                  <a:lnTo>
                    <a:pt x="3844054" y="280847"/>
                  </a:lnTo>
                  <a:lnTo>
                    <a:pt x="3837881" y="341314"/>
                  </a:lnTo>
                  <a:lnTo>
                    <a:pt x="3830591" y="396765"/>
                  </a:lnTo>
                  <a:lnTo>
                    <a:pt x="3822279" y="446638"/>
                  </a:lnTo>
                  <a:lnTo>
                    <a:pt x="3813037" y="490374"/>
                  </a:lnTo>
                  <a:lnTo>
                    <a:pt x="3802959" y="527413"/>
                  </a:lnTo>
                  <a:lnTo>
                    <a:pt x="3780668" y="579163"/>
                  </a:lnTo>
                  <a:lnTo>
                    <a:pt x="3756152" y="597407"/>
                  </a:lnTo>
                  <a:lnTo>
                    <a:pt x="2067560" y="597407"/>
                  </a:lnTo>
                  <a:lnTo>
                    <a:pt x="2055070" y="602062"/>
                  </a:lnTo>
                  <a:lnTo>
                    <a:pt x="2031572" y="637619"/>
                  </a:lnTo>
                  <a:lnTo>
                    <a:pt x="2010674" y="704441"/>
                  </a:lnTo>
                  <a:lnTo>
                    <a:pt x="2001432" y="748177"/>
                  </a:lnTo>
                  <a:lnTo>
                    <a:pt x="1993120" y="798050"/>
                  </a:lnTo>
                  <a:lnTo>
                    <a:pt x="1985830" y="853501"/>
                  </a:lnTo>
                  <a:lnTo>
                    <a:pt x="1979657" y="913968"/>
                  </a:lnTo>
                  <a:lnTo>
                    <a:pt x="1974693" y="978893"/>
                  </a:lnTo>
                  <a:lnTo>
                    <a:pt x="1971032" y="1047716"/>
                  </a:lnTo>
                  <a:lnTo>
                    <a:pt x="1968767" y="1119877"/>
                  </a:lnTo>
                  <a:lnTo>
                    <a:pt x="1967991" y="1194816"/>
                  </a:lnTo>
                  <a:lnTo>
                    <a:pt x="1967216" y="1119877"/>
                  </a:lnTo>
                  <a:lnTo>
                    <a:pt x="1964951" y="1047716"/>
                  </a:lnTo>
                  <a:lnTo>
                    <a:pt x="1961290" y="978893"/>
                  </a:lnTo>
                  <a:lnTo>
                    <a:pt x="1956326" y="913968"/>
                  </a:lnTo>
                  <a:lnTo>
                    <a:pt x="1950153" y="853501"/>
                  </a:lnTo>
                  <a:lnTo>
                    <a:pt x="1942863" y="798050"/>
                  </a:lnTo>
                  <a:lnTo>
                    <a:pt x="1934551" y="748177"/>
                  </a:lnTo>
                  <a:lnTo>
                    <a:pt x="1925309" y="704441"/>
                  </a:lnTo>
                  <a:lnTo>
                    <a:pt x="1915231" y="667402"/>
                  </a:lnTo>
                  <a:lnTo>
                    <a:pt x="1892940" y="615652"/>
                  </a:lnTo>
                  <a:lnTo>
                    <a:pt x="1868424" y="597407"/>
                  </a:lnTo>
                  <a:lnTo>
                    <a:pt x="99567" y="597407"/>
                  </a:lnTo>
                  <a:lnTo>
                    <a:pt x="87078" y="592753"/>
                  </a:lnTo>
                  <a:lnTo>
                    <a:pt x="63580" y="557196"/>
                  </a:lnTo>
                  <a:lnTo>
                    <a:pt x="42682" y="490374"/>
                  </a:lnTo>
                  <a:lnTo>
                    <a:pt x="33440" y="446638"/>
                  </a:lnTo>
                  <a:lnTo>
                    <a:pt x="25128" y="396765"/>
                  </a:lnTo>
                  <a:lnTo>
                    <a:pt x="17838" y="341314"/>
                  </a:lnTo>
                  <a:lnTo>
                    <a:pt x="11665" y="280847"/>
                  </a:lnTo>
                  <a:lnTo>
                    <a:pt x="6701" y="215922"/>
                  </a:lnTo>
                  <a:lnTo>
                    <a:pt x="3040" y="147099"/>
                  </a:lnTo>
                  <a:lnTo>
                    <a:pt x="775" y="74938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31123" y="3838955"/>
              <a:ext cx="675640" cy="1621155"/>
            </a:xfrm>
            <a:custGeom>
              <a:avLst/>
              <a:gdLst/>
              <a:ahLst/>
              <a:cxnLst/>
              <a:rect l="l" t="t" r="r" b="b"/>
              <a:pathLst>
                <a:path w="675640" h="1621154">
                  <a:moveTo>
                    <a:pt x="0" y="0"/>
                  </a:moveTo>
                  <a:lnTo>
                    <a:pt x="0" y="810514"/>
                  </a:lnTo>
                  <a:lnTo>
                    <a:pt x="675640" y="810514"/>
                  </a:lnTo>
                  <a:lnTo>
                    <a:pt x="675640" y="16210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1411" y="3838955"/>
              <a:ext cx="556260" cy="1621155"/>
            </a:xfrm>
            <a:custGeom>
              <a:avLst/>
              <a:gdLst/>
              <a:ahLst/>
              <a:cxnLst/>
              <a:rect l="l" t="t" r="r" b="b"/>
              <a:pathLst>
                <a:path w="556260" h="1621154">
                  <a:moveTo>
                    <a:pt x="555751" y="0"/>
                  </a:moveTo>
                  <a:lnTo>
                    <a:pt x="555751" y="810514"/>
                  </a:lnTo>
                  <a:lnTo>
                    <a:pt x="0" y="810514"/>
                  </a:lnTo>
                  <a:lnTo>
                    <a:pt x="0" y="16210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2281" y="3363848"/>
              <a:ext cx="5109210" cy="94615"/>
            </a:xfrm>
            <a:custGeom>
              <a:avLst/>
              <a:gdLst/>
              <a:ahLst/>
              <a:cxnLst/>
              <a:rect l="l" t="t" r="r" b="b"/>
              <a:pathLst>
                <a:path w="5109209" h="94614">
                  <a:moveTo>
                    <a:pt x="413524" y="62992"/>
                  </a:moveTo>
                  <a:lnTo>
                    <a:pt x="360934" y="62992"/>
                  </a:lnTo>
                  <a:lnTo>
                    <a:pt x="348170" y="62992"/>
                  </a:lnTo>
                  <a:lnTo>
                    <a:pt x="347599" y="94488"/>
                  </a:lnTo>
                  <a:lnTo>
                    <a:pt x="413524" y="62992"/>
                  </a:lnTo>
                  <a:close/>
                </a:path>
                <a:path w="5109209" h="94614">
                  <a:moveTo>
                    <a:pt x="424434" y="57785"/>
                  </a:moveTo>
                  <a:lnTo>
                    <a:pt x="348996" y="18288"/>
                  </a:lnTo>
                  <a:lnTo>
                    <a:pt x="348411" y="50063"/>
                  </a:lnTo>
                  <a:lnTo>
                    <a:pt x="254" y="43561"/>
                  </a:lnTo>
                  <a:lnTo>
                    <a:pt x="0" y="56261"/>
                  </a:lnTo>
                  <a:lnTo>
                    <a:pt x="348170" y="62763"/>
                  </a:lnTo>
                  <a:lnTo>
                    <a:pt x="360934" y="62763"/>
                  </a:lnTo>
                  <a:lnTo>
                    <a:pt x="414020" y="62763"/>
                  </a:lnTo>
                  <a:lnTo>
                    <a:pt x="424434" y="57785"/>
                  </a:lnTo>
                  <a:close/>
                </a:path>
                <a:path w="5109209" h="94614">
                  <a:moveTo>
                    <a:pt x="1995436" y="50800"/>
                  </a:moveTo>
                  <a:lnTo>
                    <a:pt x="1942846" y="50800"/>
                  </a:lnTo>
                  <a:lnTo>
                    <a:pt x="1930082" y="50800"/>
                  </a:lnTo>
                  <a:lnTo>
                    <a:pt x="1929511" y="82296"/>
                  </a:lnTo>
                  <a:lnTo>
                    <a:pt x="1995436" y="50800"/>
                  </a:lnTo>
                  <a:close/>
                </a:path>
                <a:path w="5109209" h="94614">
                  <a:moveTo>
                    <a:pt x="2006346" y="45593"/>
                  </a:moveTo>
                  <a:lnTo>
                    <a:pt x="1930908" y="6096"/>
                  </a:lnTo>
                  <a:lnTo>
                    <a:pt x="1930323" y="37871"/>
                  </a:lnTo>
                  <a:lnTo>
                    <a:pt x="1582166" y="31369"/>
                  </a:lnTo>
                  <a:lnTo>
                    <a:pt x="1581912" y="44069"/>
                  </a:lnTo>
                  <a:lnTo>
                    <a:pt x="1930082" y="50571"/>
                  </a:lnTo>
                  <a:lnTo>
                    <a:pt x="1942846" y="50571"/>
                  </a:lnTo>
                  <a:lnTo>
                    <a:pt x="1995932" y="50571"/>
                  </a:lnTo>
                  <a:lnTo>
                    <a:pt x="2006346" y="45593"/>
                  </a:lnTo>
                  <a:close/>
                </a:path>
                <a:path w="5109209" h="94614">
                  <a:moveTo>
                    <a:pt x="3516388" y="44704"/>
                  </a:moveTo>
                  <a:lnTo>
                    <a:pt x="3463798" y="44704"/>
                  </a:lnTo>
                  <a:lnTo>
                    <a:pt x="3451034" y="44704"/>
                  </a:lnTo>
                  <a:lnTo>
                    <a:pt x="3450463" y="76200"/>
                  </a:lnTo>
                  <a:lnTo>
                    <a:pt x="3516388" y="44704"/>
                  </a:lnTo>
                  <a:close/>
                </a:path>
                <a:path w="5109209" h="94614">
                  <a:moveTo>
                    <a:pt x="3527298" y="39497"/>
                  </a:moveTo>
                  <a:lnTo>
                    <a:pt x="3451860" y="0"/>
                  </a:lnTo>
                  <a:lnTo>
                    <a:pt x="3451275" y="31775"/>
                  </a:lnTo>
                  <a:lnTo>
                    <a:pt x="3103118" y="25273"/>
                  </a:lnTo>
                  <a:lnTo>
                    <a:pt x="3102864" y="37973"/>
                  </a:lnTo>
                  <a:lnTo>
                    <a:pt x="3451034" y="44475"/>
                  </a:lnTo>
                  <a:lnTo>
                    <a:pt x="3463798" y="44475"/>
                  </a:lnTo>
                  <a:lnTo>
                    <a:pt x="3516884" y="44475"/>
                  </a:lnTo>
                  <a:lnTo>
                    <a:pt x="3527298" y="39497"/>
                  </a:lnTo>
                  <a:close/>
                </a:path>
                <a:path w="5109209" h="94614">
                  <a:moveTo>
                    <a:pt x="5098300" y="55372"/>
                  </a:moveTo>
                  <a:lnTo>
                    <a:pt x="5045710" y="55372"/>
                  </a:lnTo>
                  <a:lnTo>
                    <a:pt x="5032946" y="55372"/>
                  </a:lnTo>
                  <a:lnTo>
                    <a:pt x="5032375" y="86868"/>
                  </a:lnTo>
                  <a:lnTo>
                    <a:pt x="5098300" y="55372"/>
                  </a:lnTo>
                  <a:close/>
                </a:path>
                <a:path w="5109209" h="94614">
                  <a:moveTo>
                    <a:pt x="5109210" y="50165"/>
                  </a:moveTo>
                  <a:lnTo>
                    <a:pt x="5033772" y="10668"/>
                  </a:lnTo>
                  <a:lnTo>
                    <a:pt x="5033188" y="42443"/>
                  </a:lnTo>
                  <a:lnTo>
                    <a:pt x="4685030" y="35941"/>
                  </a:lnTo>
                  <a:lnTo>
                    <a:pt x="4684776" y="48641"/>
                  </a:lnTo>
                  <a:lnTo>
                    <a:pt x="5032946" y="55143"/>
                  </a:lnTo>
                  <a:lnTo>
                    <a:pt x="5045710" y="55143"/>
                  </a:lnTo>
                  <a:lnTo>
                    <a:pt x="5098796" y="55143"/>
                  </a:lnTo>
                  <a:lnTo>
                    <a:pt x="5109210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6043" y="2223516"/>
              <a:ext cx="544068" cy="29108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58113" y="5537403"/>
            <a:ext cx="112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Immutably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01897" y="5537403"/>
            <a:ext cx="33642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Transformation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Recipe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Ex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– </a:t>
            </a:r>
            <a:r>
              <a:rPr sz="1800" i="1" spc="-5" dirty="0">
                <a:latin typeface="Calibri"/>
                <a:cs typeface="Calibri"/>
              </a:rPr>
              <a:t>Logic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print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all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 even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numbers is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col%2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==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18169" y="5537403"/>
            <a:ext cx="1019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Stored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04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92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Features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Contd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…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804" y="1225422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Multi-Node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7358" y="1648714"/>
            <a:ext cx="9392920" cy="4719320"/>
            <a:chOff x="1467358" y="1648714"/>
            <a:chExt cx="9392920" cy="4719320"/>
          </a:xfrm>
        </p:grpSpPr>
        <p:sp>
          <p:nvSpPr>
            <p:cNvPr id="6" name="object 6"/>
            <p:cNvSpPr/>
            <p:nvPr/>
          </p:nvSpPr>
          <p:spPr>
            <a:xfrm>
              <a:off x="1473708" y="1655064"/>
              <a:ext cx="9380220" cy="4706620"/>
            </a:xfrm>
            <a:custGeom>
              <a:avLst/>
              <a:gdLst/>
              <a:ahLst/>
              <a:cxnLst/>
              <a:rect l="l" t="t" r="r" b="b"/>
              <a:pathLst>
                <a:path w="9380220" h="4706620">
                  <a:moveTo>
                    <a:pt x="0" y="784351"/>
                  </a:moveTo>
                  <a:lnTo>
                    <a:pt x="1431" y="736570"/>
                  </a:lnTo>
                  <a:lnTo>
                    <a:pt x="5670" y="689545"/>
                  </a:lnTo>
                  <a:lnTo>
                    <a:pt x="12636" y="643360"/>
                  </a:lnTo>
                  <a:lnTo>
                    <a:pt x="22246" y="598096"/>
                  </a:lnTo>
                  <a:lnTo>
                    <a:pt x="34418" y="553836"/>
                  </a:lnTo>
                  <a:lnTo>
                    <a:pt x="49069" y="510661"/>
                  </a:lnTo>
                  <a:lnTo>
                    <a:pt x="66119" y="468654"/>
                  </a:lnTo>
                  <a:lnTo>
                    <a:pt x="85485" y="427896"/>
                  </a:lnTo>
                  <a:lnTo>
                    <a:pt x="107084" y="388469"/>
                  </a:lnTo>
                  <a:lnTo>
                    <a:pt x="130835" y="350456"/>
                  </a:lnTo>
                  <a:lnTo>
                    <a:pt x="156657" y="313939"/>
                  </a:lnTo>
                  <a:lnTo>
                    <a:pt x="184466" y="278999"/>
                  </a:lnTo>
                  <a:lnTo>
                    <a:pt x="214180" y="245719"/>
                  </a:lnTo>
                  <a:lnTo>
                    <a:pt x="245719" y="214180"/>
                  </a:lnTo>
                  <a:lnTo>
                    <a:pt x="278999" y="184466"/>
                  </a:lnTo>
                  <a:lnTo>
                    <a:pt x="313939" y="156657"/>
                  </a:lnTo>
                  <a:lnTo>
                    <a:pt x="350456" y="130835"/>
                  </a:lnTo>
                  <a:lnTo>
                    <a:pt x="388469" y="107084"/>
                  </a:lnTo>
                  <a:lnTo>
                    <a:pt x="427896" y="85485"/>
                  </a:lnTo>
                  <a:lnTo>
                    <a:pt x="468654" y="66119"/>
                  </a:lnTo>
                  <a:lnTo>
                    <a:pt x="510661" y="49069"/>
                  </a:lnTo>
                  <a:lnTo>
                    <a:pt x="553836" y="34418"/>
                  </a:lnTo>
                  <a:lnTo>
                    <a:pt x="598096" y="22246"/>
                  </a:lnTo>
                  <a:lnTo>
                    <a:pt x="643360" y="12636"/>
                  </a:lnTo>
                  <a:lnTo>
                    <a:pt x="689545" y="5670"/>
                  </a:lnTo>
                  <a:lnTo>
                    <a:pt x="736570" y="1431"/>
                  </a:lnTo>
                  <a:lnTo>
                    <a:pt x="784352" y="0"/>
                  </a:lnTo>
                  <a:lnTo>
                    <a:pt x="8595868" y="0"/>
                  </a:lnTo>
                  <a:lnTo>
                    <a:pt x="8643649" y="1431"/>
                  </a:lnTo>
                  <a:lnTo>
                    <a:pt x="8690674" y="5670"/>
                  </a:lnTo>
                  <a:lnTo>
                    <a:pt x="8736859" y="12636"/>
                  </a:lnTo>
                  <a:lnTo>
                    <a:pt x="8782123" y="22246"/>
                  </a:lnTo>
                  <a:lnTo>
                    <a:pt x="8826383" y="34418"/>
                  </a:lnTo>
                  <a:lnTo>
                    <a:pt x="8869558" y="49069"/>
                  </a:lnTo>
                  <a:lnTo>
                    <a:pt x="8911565" y="66119"/>
                  </a:lnTo>
                  <a:lnTo>
                    <a:pt x="8952323" y="85485"/>
                  </a:lnTo>
                  <a:lnTo>
                    <a:pt x="8991750" y="107084"/>
                  </a:lnTo>
                  <a:lnTo>
                    <a:pt x="9029763" y="130835"/>
                  </a:lnTo>
                  <a:lnTo>
                    <a:pt x="9066280" y="156657"/>
                  </a:lnTo>
                  <a:lnTo>
                    <a:pt x="9101220" y="184466"/>
                  </a:lnTo>
                  <a:lnTo>
                    <a:pt x="9134500" y="214180"/>
                  </a:lnTo>
                  <a:lnTo>
                    <a:pt x="9166039" y="245719"/>
                  </a:lnTo>
                  <a:lnTo>
                    <a:pt x="9195753" y="278999"/>
                  </a:lnTo>
                  <a:lnTo>
                    <a:pt x="9223562" y="313939"/>
                  </a:lnTo>
                  <a:lnTo>
                    <a:pt x="9249384" y="350456"/>
                  </a:lnTo>
                  <a:lnTo>
                    <a:pt x="9273135" y="388469"/>
                  </a:lnTo>
                  <a:lnTo>
                    <a:pt x="9294734" y="427896"/>
                  </a:lnTo>
                  <a:lnTo>
                    <a:pt x="9314100" y="468654"/>
                  </a:lnTo>
                  <a:lnTo>
                    <a:pt x="9331150" y="510661"/>
                  </a:lnTo>
                  <a:lnTo>
                    <a:pt x="9345801" y="553836"/>
                  </a:lnTo>
                  <a:lnTo>
                    <a:pt x="9357973" y="598096"/>
                  </a:lnTo>
                  <a:lnTo>
                    <a:pt x="9367583" y="643360"/>
                  </a:lnTo>
                  <a:lnTo>
                    <a:pt x="9374549" y="689545"/>
                  </a:lnTo>
                  <a:lnTo>
                    <a:pt x="9378788" y="736570"/>
                  </a:lnTo>
                  <a:lnTo>
                    <a:pt x="9380220" y="784351"/>
                  </a:lnTo>
                  <a:lnTo>
                    <a:pt x="9380220" y="3921760"/>
                  </a:lnTo>
                  <a:lnTo>
                    <a:pt x="9378788" y="3969540"/>
                  </a:lnTo>
                  <a:lnTo>
                    <a:pt x="9374549" y="4016563"/>
                  </a:lnTo>
                  <a:lnTo>
                    <a:pt x="9367583" y="4062747"/>
                  </a:lnTo>
                  <a:lnTo>
                    <a:pt x="9357973" y="4108010"/>
                  </a:lnTo>
                  <a:lnTo>
                    <a:pt x="9345801" y="4152270"/>
                  </a:lnTo>
                  <a:lnTo>
                    <a:pt x="9331150" y="4195445"/>
                  </a:lnTo>
                  <a:lnTo>
                    <a:pt x="9314100" y="4237452"/>
                  </a:lnTo>
                  <a:lnTo>
                    <a:pt x="9294734" y="4278210"/>
                  </a:lnTo>
                  <a:lnTo>
                    <a:pt x="9273135" y="4317636"/>
                  </a:lnTo>
                  <a:lnTo>
                    <a:pt x="9249384" y="4355649"/>
                  </a:lnTo>
                  <a:lnTo>
                    <a:pt x="9223562" y="4392167"/>
                  </a:lnTo>
                  <a:lnTo>
                    <a:pt x="9195753" y="4427107"/>
                  </a:lnTo>
                  <a:lnTo>
                    <a:pt x="9166039" y="4460387"/>
                  </a:lnTo>
                  <a:lnTo>
                    <a:pt x="9134500" y="4491926"/>
                  </a:lnTo>
                  <a:lnTo>
                    <a:pt x="9101220" y="4521641"/>
                  </a:lnTo>
                  <a:lnTo>
                    <a:pt x="9066280" y="4549451"/>
                  </a:lnTo>
                  <a:lnTo>
                    <a:pt x="9029763" y="4575272"/>
                  </a:lnTo>
                  <a:lnTo>
                    <a:pt x="8991750" y="4599024"/>
                  </a:lnTo>
                  <a:lnTo>
                    <a:pt x="8952323" y="4620624"/>
                  </a:lnTo>
                  <a:lnTo>
                    <a:pt x="8911565" y="4639990"/>
                  </a:lnTo>
                  <a:lnTo>
                    <a:pt x="8869558" y="4657040"/>
                  </a:lnTo>
                  <a:lnTo>
                    <a:pt x="8826383" y="4671692"/>
                  </a:lnTo>
                  <a:lnTo>
                    <a:pt x="8782123" y="4683865"/>
                  </a:lnTo>
                  <a:lnTo>
                    <a:pt x="8736859" y="4693474"/>
                  </a:lnTo>
                  <a:lnTo>
                    <a:pt x="8690674" y="4700440"/>
                  </a:lnTo>
                  <a:lnTo>
                    <a:pt x="8643649" y="4704680"/>
                  </a:lnTo>
                  <a:lnTo>
                    <a:pt x="8595868" y="4706112"/>
                  </a:lnTo>
                  <a:lnTo>
                    <a:pt x="784352" y="4706112"/>
                  </a:lnTo>
                  <a:lnTo>
                    <a:pt x="736570" y="4704680"/>
                  </a:lnTo>
                  <a:lnTo>
                    <a:pt x="689545" y="4700440"/>
                  </a:lnTo>
                  <a:lnTo>
                    <a:pt x="643360" y="4693474"/>
                  </a:lnTo>
                  <a:lnTo>
                    <a:pt x="598096" y="4683865"/>
                  </a:lnTo>
                  <a:lnTo>
                    <a:pt x="553836" y="4671692"/>
                  </a:lnTo>
                  <a:lnTo>
                    <a:pt x="510661" y="4657040"/>
                  </a:lnTo>
                  <a:lnTo>
                    <a:pt x="468654" y="4639990"/>
                  </a:lnTo>
                  <a:lnTo>
                    <a:pt x="427896" y="4620624"/>
                  </a:lnTo>
                  <a:lnTo>
                    <a:pt x="388469" y="4599024"/>
                  </a:lnTo>
                  <a:lnTo>
                    <a:pt x="350456" y="4575272"/>
                  </a:lnTo>
                  <a:lnTo>
                    <a:pt x="313939" y="4549451"/>
                  </a:lnTo>
                  <a:lnTo>
                    <a:pt x="278999" y="4521641"/>
                  </a:lnTo>
                  <a:lnTo>
                    <a:pt x="245719" y="4491926"/>
                  </a:lnTo>
                  <a:lnTo>
                    <a:pt x="214180" y="4460387"/>
                  </a:lnTo>
                  <a:lnTo>
                    <a:pt x="184466" y="4427107"/>
                  </a:lnTo>
                  <a:lnTo>
                    <a:pt x="156657" y="4392167"/>
                  </a:lnTo>
                  <a:lnTo>
                    <a:pt x="130835" y="4355649"/>
                  </a:lnTo>
                  <a:lnTo>
                    <a:pt x="107084" y="4317636"/>
                  </a:lnTo>
                  <a:lnTo>
                    <a:pt x="85485" y="4278210"/>
                  </a:lnTo>
                  <a:lnTo>
                    <a:pt x="66119" y="4237452"/>
                  </a:lnTo>
                  <a:lnTo>
                    <a:pt x="49069" y="4195445"/>
                  </a:lnTo>
                  <a:lnTo>
                    <a:pt x="34418" y="4152270"/>
                  </a:lnTo>
                  <a:lnTo>
                    <a:pt x="22246" y="4108010"/>
                  </a:lnTo>
                  <a:lnTo>
                    <a:pt x="12636" y="4062747"/>
                  </a:lnTo>
                  <a:lnTo>
                    <a:pt x="5670" y="4016563"/>
                  </a:lnTo>
                  <a:lnTo>
                    <a:pt x="1431" y="3969540"/>
                  </a:lnTo>
                  <a:lnTo>
                    <a:pt x="0" y="3921760"/>
                  </a:lnTo>
                  <a:lnTo>
                    <a:pt x="0" y="7843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3308" y="1938528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971804" y="0"/>
                  </a:moveTo>
                  <a:lnTo>
                    <a:pt x="140716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703580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6" y="844296"/>
                  </a:lnTo>
                  <a:lnTo>
                    <a:pt x="971804" y="844296"/>
                  </a:lnTo>
                  <a:lnTo>
                    <a:pt x="1016284" y="837123"/>
                  </a:lnTo>
                  <a:lnTo>
                    <a:pt x="1054912" y="817148"/>
                  </a:lnTo>
                  <a:lnTo>
                    <a:pt x="1085372" y="786688"/>
                  </a:lnTo>
                  <a:lnTo>
                    <a:pt x="1105347" y="748060"/>
                  </a:lnTo>
                  <a:lnTo>
                    <a:pt x="1112520" y="703580"/>
                  </a:lnTo>
                  <a:lnTo>
                    <a:pt x="1112520" y="140716"/>
                  </a:lnTo>
                  <a:lnTo>
                    <a:pt x="1105347" y="96235"/>
                  </a:lnTo>
                  <a:lnTo>
                    <a:pt x="1085372" y="57607"/>
                  </a:lnTo>
                  <a:lnTo>
                    <a:pt x="1054912" y="27147"/>
                  </a:lnTo>
                  <a:lnTo>
                    <a:pt x="1016284" y="7172"/>
                  </a:lnTo>
                  <a:lnTo>
                    <a:pt x="971804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3308" y="1938528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0" y="140716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6" y="0"/>
                  </a:lnTo>
                  <a:lnTo>
                    <a:pt x="971804" y="0"/>
                  </a:lnTo>
                  <a:lnTo>
                    <a:pt x="1016284" y="7172"/>
                  </a:lnTo>
                  <a:lnTo>
                    <a:pt x="1054912" y="27147"/>
                  </a:lnTo>
                  <a:lnTo>
                    <a:pt x="1085372" y="57607"/>
                  </a:lnTo>
                  <a:lnTo>
                    <a:pt x="1105347" y="96235"/>
                  </a:lnTo>
                  <a:lnTo>
                    <a:pt x="1112520" y="140716"/>
                  </a:lnTo>
                  <a:lnTo>
                    <a:pt x="1112520" y="703580"/>
                  </a:lnTo>
                  <a:lnTo>
                    <a:pt x="1105347" y="748060"/>
                  </a:lnTo>
                  <a:lnTo>
                    <a:pt x="1085372" y="786688"/>
                  </a:lnTo>
                  <a:lnTo>
                    <a:pt x="1054912" y="817148"/>
                  </a:lnTo>
                  <a:lnTo>
                    <a:pt x="1016284" y="837123"/>
                  </a:lnTo>
                  <a:lnTo>
                    <a:pt x="971804" y="844296"/>
                  </a:lnTo>
                  <a:lnTo>
                    <a:pt x="140716" y="844296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80"/>
                  </a:lnTo>
                  <a:lnTo>
                    <a:pt x="0" y="14071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23642" y="1993519"/>
            <a:ext cx="82994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Node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76957" y="5181346"/>
            <a:ext cx="1125220" cy="855980"/>
            <a:chOff x="2076957" y="5181346"/>
            <a:chExt cx="1125220" cy="855980"/>
          </a:xfrm>
        </p:grpSpPr>
        <p:sp>
          <p:nvSpPr>
            <p:cNvPr id="11" name="object 11"/>
            <p:cNvSpPr/>
            <p:nvPr/>
          </p:nvSpPr>
          <p:spPr>
            <a:xfrm>
              <a:off x="2083307" y="5187696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8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1"/>
                  </a:lnTo>
                  <a:lnTo>
                    <a:pt x="0" y="702309"/>
                  </a:lnTo>
                  <a:lnTo>
                    <a:pt x="7158" y="746705"/>
                  </a:lnTo>
                  <a:lnTo>
                    <a:pt x="27094" y="785263"/>
                  </a:lnTo>
                  <a:lnTo>
                    <a:pt x="57497" y="815669"/>
                  </a:lnTo>
                  <a:lnTo>
                    <a:pt x="96056" y="835610"/>
                  </a:lnTo>
                  <a:lnTo>
                    <a:pt x="140462" y="842771"/>
                  </a:lnTo>
                  <a:lnTo>
                    <a:pt x="972058" y="842771"/>
                  </a:lnTo>
                  <a:lnTo>
                    <a:pt x="1016463" y="835610"/>
                  </a:lnTo>
                  <a:lnTo>
                    <a:pt x="1055022" y="815669"/>
                  </a:lnTo>
                  <a:lnTo>
                    <a:pt x="1085425" y="785263"/>
                  </a:lnTo>
                  <a:lnTo>
                    <a:pt x="1105361" y="746705"/>
                  </a:lnTo>
                  <a:lnTo>
                    <a:pt x="1112520" y="702309"/>
                  </a:lnTo>
                  <a:lnTo>
                    <a:pt x="1112520" y="140461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3307" y="5187696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1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8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1"/>
                  </a:lnTo>
                  <a:lnTo>
                    <a:pt x="1112520" y="702309"/>
                  </a:lnTo>
                  <a:lnTo>
                    <a:pt x="1105361" y="746705"/>
                  </a:lnTo>
                  <a:lnTo>
                    <a:pt x="1085425" y="785263"/>
                  </a:lnTo>
                  <a:lnTo>
                    <a:pt x="1055022" y="815669"/>
                  </a:lnTo>
                  <a:lnTo>
                    <a:pt x="1016463" y="835610"/>
                  </a:lnTo>
                  <a:lnTo>
                    <a:pt x="972058" y="842771"/>
                  </a:lnTo>
                  <a:lnTo>
                    <a:pt x="140462" y="842771"/>
                  </a:lnTo>
                  <a:lnTo>
                    <a:pt x="96056" y="835610"/>
                  </a:lnTo>
                  <a:lnTo>
                    <a:pt x="57497" y="815669"/>
                  </a:lnTo>
                  <a:lnTo>
                    <a:pt x="27094" y="785263"/>
                  </a:lnTo>
                  <a:lnTo>
                    <a:pt x="7158" y="746705"/>
                  </a:lnTo>
                  <a:lnTo>
                    <a:pt x="0" y="702309"/>
                  </a:lnTo>
                  <a:lnTo>
                    <a:pt x="0" y="14046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23642" y="5242686"/>
            <a:ext cx="82994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76957" y="4129785"/>
            <a:ext cx="1125220" cy="855980"/>
            <a:chOff x="2076957" y="4129785"/>
            <a:chExt cx="1125220" cy="855980"/>
          </a:xfrm>
        </p:grpSpPr>
        <p:sp>
          <p:nvSpPr>
            <p:cNvPr id="15" name="object 15"/>
            <p:cNvSpPr/>
            <p:nvPr/>
          </p:nvSpPr>
          <p:spPr>
            <a:xfrm>
              <a:off x="2083307" y="4136135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8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2058" y="842771"/>
                  </a:lnTo>
                  <a:lnTo>
                    <a:pt x="1016463" y="835613"/>
                  </a:lnTo>
                  <a:lnTo>
                    <a:pt x="1055022" y="815677"/>
                  </a:lnTo>
                  <a:lnTo>
                    <a:pt x="1085425" y="785274"/>
                  </a:lnTo>
                  <a:lnTo>
                    <a:pt x="1105361" y="746715"/>
                  </a:lnTo>
                  <a:lnTo>
                    <a:pt x="1112520" y="702309"/>
                  </a:lnTo>
                  <a:lnTo>
                    <a:pt x="1112520" y="140462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3307" y="4136135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8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2"/>
                  </a:lnTo>
                  <a:lnTo>
                    <a:pt x="1112520" y="702309"/>
                  </a:lnTo>
                  <a:lnTo>
                    <a:pt x="1105361" y="746715"/>
                  </a:lnTo>
                  <a:lnTo>
                    <a:pt x="1085425" y="785274"/>
                  </a:lnTo>
                  <a:lnTo>
                    <a:pt x="1055022" y="815677"/>
                  </a:lnTo>
                  <a:lnTo>
                    <a:pt x="1016463" y="835613"/>
                  </a:lnTo>
                  <a:lnTo>
                    <a:pt x="972058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23642" y="4190745"/>
            <a:ext cx="82994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Node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76957" y="2991357"/>
            <a:ext cx="1125220" cy="855980"/>
            <a:chOff x="2076957" y="2991357"/>
            <a:chExt cx="1125220" cy="855980"/>
          </a:xfrm>
        </p:grpSpPr>
        <p:sp>
          <p:nvSpPr>
            <p:cNvPr id="19" name="object 19"/>
            <p:cNvSpPr/>
            <p:nvPr/>
          </p:nvSpPr>
          <p:spPr>
            <a:xfrm>
              <a:off x="2083307" y="2997707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8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2058" y="842771"/>
                  </a:lnTo>
                  <a:lnTo>
                    <a:pt x="1016463" y="835613"/>
                  </a:lnTo>
                  <a:lnTo>
                    <a:pt x="1055022" y="815677"/>
                  </a:lnTo>
                  <a:lnTo>
                    <a:pt x="1085425" y="785274"/>
                  </a:lnTo>
                  <a:lnTo>
                    <a:pt x="1105361" y="746715"/>
                  </a:lnTo>
                  <a:lnTo>
                    <a:pt x="1112520" y="702309"/>
                  </a:lnTo>
                  <a:lnTo>
                    <a:pt x="1112520" y="140462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3307" y="2997707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8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2"/>
                  </a:lnTo>
                  <a:lnTo>
                    <a:pt x="1112520" y="702309"/>
                  </a:lnTo>
                  <a:lnTo>
                    <a:pt x="1105361" y="746715"/>
                  </a:lnTo>
                  <a:lnTo>
                    <a:pt x="1085425" y="785274"/>
                  </a:lnTo>
                  <a:lnTo>
                    <a:pt x="1055022" y="815677"/>
                  </a:lnTo>
                  <a:lnTo>
                    <a:pt x="1016463" y="835613"/>
                  </a:lnTo>
                  <a:lnTo>
                    <a:pt x="972058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26945" y="3051809"/>
            <a:ext cx="8248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123825" indent="-190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D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 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19829" y="1932177"/>
            <a:ext cx="1123950" cy="857250"/>
            <a:chOff x="3719829" y="1932177"/>
            <a:chExt cx="1123950" cy="857250"/>
          </a:xfrm>
        </p:grpSpPr>
        <p:sp>
          <p:nvSpPr>
            <p:cNvPr id="23" name="object 23"/>
            <p:cNvSpPr/>
            <p:nvPr/>
          </p:nvSpPr>
          <p:spPr>
            <a:xfrm>
              <a:off x="3726179" y="1938527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970280" y="0"/>
                  </a:moveTo>
                  <a:lnTo>
                    <a:pt x="140716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703580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6" y="844296"/>
                  </a:lnTo>
                  <a:lnTo>
                    <a:pt x="970280" y="844296"/>
                  </a:lnTo>
                  <a:lnTo>
                    <a:pt x="1014760" y="837123"/>
                  </a:lnTo>
                  <a:lnTo>
                    <a:pt x="1053388" y="817148"/>
                  </a:lnTo>
                  <a:lnTo>
                    <a:pt x="1083848" y="786688"/>
                  </a:lnTo>
                  <a:lnTo>
                    <a:pt x="1103823" y="748060"/>
                  </a:lnTo>
                  <a:lnTo>
                    <a:pt x="1110996" y="703580"/>
                  </a:lnTo>
                  <a:lnTo>
                    <a:pt x="1110996" y="140716"/>
                  </a:lnTo>
                  <a:lnTo>
                    <a:pt x="1103823" y="96235"/>
                  </a:lnTo>
                  <a:lnTo>
                    <a:pt x="1083848" y="57607"/>
                  </a:lnTo>
                  <a:lnTo>
                    <a:pt x="1053388" y="27147"/>
                  </a:lnTo>
                  <a:lnTo>
                    <a:pt x="1014760" y="7172"/>
                  </a:lnTo>
                  <a:lnTo>
                    <a:pt x="97028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6179" y="1938527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0" y="140716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6" y="0"/>
                  </a:lnTo>
                  <a:lnTo>
                    <a:pt x="970280" y="0"/>
                  </a:lnTo>
                  <a:lnTo>
                    <a:pt x="1014760" y="7172"/>
                  </a:lnTo>
                  <a:lnTo>
                    <a:pt x="1053388" y="27147"/>
                  </a:lnTo>
                  <a:lnTo>
                    <a:pt x="1083848" y="57607"/>
                  </a:lnTo>
                  <a:lnTo>
                    <a:pt x="1103823" y="96235"/>
                  </a:lnTo>
                  <a:lnTo>
                    <a:pt x="1110996" y="140716"/>
                  </a:lnTo>
                  <a:lnTo>
                    <a:pt x="1110996" y="703580"/>
                  </a:lnTo>
                  <a:lnTo>
                    <a:pt x="1103823" y="748060"/>
                  </a:lnTo>
                  <a:lnTo>
                    <a:pt x="1083848" y="786688"/>
                  </a:lnTo>
                  <a:lnTo>
                    <a:pt x="1053388" y="817148"/>
                  </a:lnTo>
                  <a:lnTo>
                    <a:pt x="1014760" y="837123"/>
                  </a:lnTo>
                  <a:lnTo>
                    <a:pt x="970280" y="844296"/>
                  </a:lnTo>
                  <a:lnTo>
                    <a:pt x="140716" y="844296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80"/>
                  </a:lnTo>
                  <a:lnTo>
                    <a:pt x="0" y="1407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78326" y="2107819"/>
            <a:ext cx="807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latin typeface="Calibri"/>
                <a:cs typeface="Calibri"/>
              </a:rPr>
              <a:t>T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rm  </a:t>
            </a:r>
            <a:r>
              <a:rPr sz="1500" spc="-5" dirty="0">
                <a:latin typeface="Calibri"/>
                <a:cs typeface="Calibri"/>
              </a:rPr>
              <a:t>ations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28234" y="1932177"/>
            <a:ext cx="1125220" cy="857250"/>
            <a:chOff x="5428234" y="1932177"/>
            <a:chExt cx="1125220" cy="857250"/>
          </a:xfrm>
        </p:grpSpPr>
        <p:sp>
          <p:nvSpPr>
            <p:cNvPr id="27" name="object 27"/>
            <p:cNvSpPr/>
            <p:nvPr/>
          </p:nvSpPr>
          <p:spPr>
            <a:xfrm>
              <a:off x="5434584" y="1938527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971803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703580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5" y="844296"/>
                  </a:lnTo>
                  <a:lnTo>
                    <a:pt x="971803" y="844296"/>
                  </a:lnTo>
                  <a:lnTo>
                    <a:pt x="1016284" y="837123"/>
                  </a:lnTo>
                  <a:lnTo>
                    <a:pt x="1054912" y="817148"/>
                  </a:lnTo>
                  <a:lnTo>
                    <a:pt x="1085372" y="786688"/>
                  </a:lnTo>
                  <a:lnTo>
                    <a:pt x="1105347" y="748060"/>
                  </a:lnTo>
                  <a:lnTo>
                    <a:pt x="1112519" y="703580"/>
                  </a:lnTo>
                  <a:lnTo>
                    <a:pt x="1112519" y="140716"/>
                  </a:lnTo>
                  <a:lnTo>
                    <a:pt x="1105347" y="96235"/>
                  </a:lnTo>
                  <a:lnTo>
                    <a:pt x="1085372" y="57607"/>
                  </a:lnTo>
                  <a:lnTo>
                    <a:pt x="1054912" y="27147"/>
                  </a:lnTo>
                  <a:lnTo>
                    <a:pt x="1016284" y="7172"/>
                  </a:lnTo>
                  <a:lnTo>
                    <a:pt x="97180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34584" y="1938527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0" y="140716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5" y="0"/>
                  </a:lnTo>
                  <a:lnTo>
                    <a:pt x="971803" y="0"/>
                  </a:lnTo>
                  <a:lnTo>
                    <a:pt x="1016284" y="7172"/>
                  </a:lnTo>
                  <a:lnTo>
                    <a:pt x="1054912" y="27147"/>
                  </a:lnTo>
                  <a:lnTo>
                    <a:pt x="1085372" y="57607"/>
                  </a:lnTo>
                  <a:lnTo>
                    <a:pt x="1105347" y="96235"/>
                  </a:lnTo>
                  <a:lnTo>
                    <a:pt x="1112519" y="140716"/>
                  </a:lnTo>
                  <a:lnTo>
                    <a:pt x="1112519" y="703580"/>
                  </a:lnTo>
                  <a:lnTo>
                    <a:pt x="1105347" y="748060"/>
                  </a:lnTo>
                  <a:lnTo>
                    <a:pt x="1085372" y="786688"/>
                  </a:lnTo>
                  <a:lnTo>
                    <a:pt x="1054912" y="817148"/>
                  </a:lnTo>
                  <a:lnTo>
                    <a:pt x="1016284" y="837123"/>
                  </a:lnTo>
                  <a:lnTo>
                    <a:pt x="971803" y="844296"/>
                  </a:lnTo>
                  <a:lnTo>
                    <a:pt x="140715" y="844296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80"/>
                  </a:lnTo>
                  <a:lnTo>
                    <a:pt x="0" y="1407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88000" y="2107819"/>
            <a:ext cx="807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latin typeface="Calibri"/>
                <a:cs typeface="Calibri"/>
              </a:rPr>
              <a:t>T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rm  </a:t>
            </a:r>
            <a:r>
              <a:rPr sz="1500" spc="-5" dirty="0">
                <a:latin typeface="Calibri"/>
                <a:cs typeface="Calibri"/>
              </a:rPr>
              <a:t>ations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26909" y="1932177"/>
            <a:ext cx="1123950" cy="857250"/>
            <a:chOff x="7026909" y="1932177"/>
            <a:chExt cx="1123950" cy="857250"/>
          </a:xfrm>
        </p:grpSpPr>
        <p:sp>
          <p:nvSpPr>
            <p:cNvPr id="31" name="object 31"/>
            <p:cNvSpPr/>
            <p:nvPr/>
          </p:nvSpPr>
          <p:spPr>
            <a:xfrm>
              <a:off x="7033259" y="1938527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970280" y="0"/>
                  </a:moveTo>
                  <a:lnTo>
                    <a:pt x="140716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703580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6" y="844296"/>
                  </a:lnTo>
                  <a:lnTo>
                    <a:pt x="970280" y="844296"/>
                  </a:lnTo>
                  <a:lnTo>
                    <a:pt x="1014760" y="837123"/>
                  </a:lnTo>
                  <a:lnTo>
                    <a:pt x="1053388" y="817148"/>
                  </a:lnTo>
                  <a:lnTo>
                    <a:pt x="1083848" y="786688"/>
                  </a:lnTo>
                  <a:lnTo>
                    <a:pt x="1103823" y="748060"/>
                  </a:lnTo>
                  <a:lnTo>
                    <a:pt x="1110996" y="703580"/>
                  </a:lnTo>
                  <a:lnTo>
                    <a:pt x="1110996" y="140716"/>
                  </a:lnTo>
                  <a:lnTo>
                    <a:pt x="1103823" y="96235"/>
                  </a:lnTo>
                  <a:lnTo>
                    <a:pt x="1083848" y="57607"/>
                  </a:lnTo>
                  <a:lnTo>
                    <a:pt x="1053388" y="27147"/>
                  </a:lnTo>
                  <a:lnTo>
                    <a:pt x="1014760" y="7172"/>
                  </a:lnTo>
                  <a:lnTo>
                    <a:pt x="97028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33259" y="1938527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0" y="140716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6" y="0"/>
                  </a:lnTo>
                  <a:lnTo>
                    <a:pt x="970280" y="0"/>
                  </a:lnTo>
                  <a:lnTo>
                    <a:pt x="1014760" y="7172"/>
                  </a:lnTo>
                  <a:lnTo>
                    <a:pt x="1053388" y="27147"/>
                  </a:lnTo>
                  <a:lnTo>
                    <a:pt x="1083848" y="57607"/>
                  </a:lnTo>
                  <a:lnTo>
                    <a:pt x="1103823" y="96235"/>
                  </a:lnTo>
                  <a:lnTo>
                    <a:pt x="1110996" y="140716"/>
                  </a:lnTo>
                  <a:lnTo>
                    <a:pt x="1110996" y="703580"/>
                  </a:lnTo>
                  <a:lnTo>
                    <a:pt x="1103823" y="748060"/>
                  </a:lnTo>
                  <a:lnTo>
                    <a:pt x="1083848" y="786688"/>
                  </a:lnTo>
                  <a:lnTo>
                    <a:pt x="1053388" y="817148"/>
                  </a:lnTo>
                  <a:lnTo>
                    <a:pt x="1014760" y="837123"/>
                  </a:lnTo>
                  <a:lnTo>
                    <a:pt x="970280" y="844296"/>
                  </a:lnTo>
                  <a:lnTo>
                    <a:pt x="140716" y="844296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80"/>
                  </a:lnTo>
                  <a:lnTo>
                    <a:pt x="0" y="1407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86421" y="2107819"/>
            <a:ext cx="807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latin typeface="Calibri"/>
                <a:cs typeface="Calibri"/>
              </a:rPr>
              <a:t>T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rm  </a:t>
            </a:r>
            <a:r>
              <a:rPr sz="1500" spc="-5" dirty="0">
                <a:latin typeface="Calibri"/>
                <a:cs typeface="Calibri"/>
              </a:rPr>
              <a:t>ations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91702" y="1932177"/>
            <a:ext cx="1125220" cy="857250"/>
            <a:chOff x="8791702" y="1932177"/>
            <a:chExt cx="1125220" cy="857250"/>
          </a:xfrm>
        </p:grpSpPr>
        <p:sp>
          <p:nvSpPr>
            <p:cNvPr id="35" name="object 35"/>
            <p:cNvSpPr/>
            <p:nvPr/>
          </p:nvSpPr>
          <p:spPr>
            <a:xfrm>
              <a:off x="8798052" y="1938527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971803" y="0"/>
                  </a:moveTo>
                  <a:lnTo>
                    <a:pt x="140716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703580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6" y="844296"/>
                  </a:lnTo>
                  <a:lnTo>
                    <a:pt x="971803" y="844296"/>
                  </a:lnTo>
                  <a:lnTo>
                    <a:pt x="1016284" y="837123"/>
                  </a:lnTo>
                  <a:lnTo>
                    <a:pt x="1054912" y="817148"/>
                  </a:lnTo>
                  <a:lnTo>
                    <a:pt x="1085372" y="786688"/>
                  </a:lnTo>
                  <a:lnTo>
                    <a:pt x="1105347" y="748060"/>
                  </a:lnTo>
                  <a:lnTo>
                    <a:pt x="1112520" y="703580"/>
                  </a:lnTo>
                  <a:lnTo>
                    <a:pt x="1112520" y="140716"/>
                  </a:lnTo>
                  <a:lnTo>
                    <a:pt x="1105347" y="96235"/>
                  </a:lnTo>
                  <a:lnTo>
                    <a:pt x="1085372" y="57607"/>
                  </a:lnTo>
                  <a:lnTo>
                    <a:pt x="1054912" y="27147"/>
                  </a:lnTo>
                  <a:lnTo>
                    <a:pt x="1016284" y="7172"/>
                  </a:lnTo>
                  <a:lnTo>
                    <a:pt x="97180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98052" y="1938527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0" y="140716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6" y="0"/>
                  </a:lnTo>
                  <a:lnTo>
                    <a:pt x="971803" y="0"/>
                  </a:lnTo>
                  <a:lnTo>
                    <a:pt x="1016284" y="7172"/>
                  </a:lnTo>
                  <a:lnTo>
                    <a:pt x="1054912" y="27147"/>
                  </a:lnTo>
                  <a:lnTo>
                    <a:pt x="1085372" y="57607"/>
                  </a:lnTo>
                  <a:lnTo>
                    <a:pt x="1105347" y="96235"/>
                  </a:lnTo>
                  <a:lnTo>
                    <a:pt x="1112520" y="140716"/>
                  </a:lnTo>
                  <a:lnTo>
                    <a:pt x="1112520" y="703580"/>
                  </a:lnTo>
                  <a:lnTo>
                    <a:pt x="1105347" y="748060"/>
                  </a:lnTo>
                  <a:lnTo>
                    <a:pt x="1085372" y="786688"/>
                  </a:lnTo>
                  <a:lnTo>
                    <a:pt x="1054912" y="817148"/>
                  </a:lnTo>
                  <a:lnTo>
                    <a:pt x="1016284" y="837123"/>
                  </a:lnTo>
                  <a:lnTo>
                    <a:pt x="971803" y="844296"/>
                  </a:lnTo>
                  <a:lnTo>
                    <a:pt x="140716" y="844296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80"/>
                  </a:lnTo>
                  <a:lnTo>
                    <a:pt x="0" y="1407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939276" y="1993519"/>
            <a:ext cx="82994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Node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791702" y="5181346"/>
            <a:ext cx="1125220" cy="855980"/>
            <a:chOff x="8791702" y="5181346"/>
            <a:chExt cx="1125220" cy="855980"/>
          </a:xfrm>
        </p:grpSpPr>
        <p:sp>
          <p:nvSpPr>
            <p:cNvPr id="39" name="object 39"/>
            <p:cNvSpPr/>
            <p:nvPr/>
          </p:nvSpPr>
          <p:spPr>
            <a:xfrm>
              <a:off x="8798052" y="5187696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7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1"/>
                  </a:lnTo>
                  <a:lnTo>
                    <a:pt x="0" y="702309"/>
                  </a:lnTo>
                  <a:lnTo>
                    <a:pt x="7158" y="746705"/>
                  </a:lnTo>
                  <a:lnTo>
                    <a:pt x="27094" y="785263"/>
                  </a:lnTo>
                  <a:lnTo>
                    <a:pt x="57497" y="815669"/>
                  </a:lnTo>
                  <a:lnTo>
                    <a:pt x="96056" y="835610"/>
                  </a:lnTo>
                  <a:lnTo>
                    <a:pt x="140462" y="842771"/>
                  </a:lnTo>
                  <a:lnTo>
                    <a:pt x="972057" y="842771"/>
                  </a:lnTo>
                  <a:lnTo>
                    <a:pt x="1016463" y="835610"/>
                  </a:lnTo>
                  <a:lnTo>
                    <a:pt x="1055022" y="815669"/>
                  </a:lnTo>
                  <a:lnTo>
                    <a:pt x="1085425" y="785263"/>
                  </a:lnTo>
                  <a:lnTo>
                    <a:pt x="1105361" y="746705"/>
                  </a:lnTo>
                  <a:lnTo>
                    <a:pt x="1112520" y="702309"/>
                  </a:lnTo>
                  <a:lnTo>
                    <a:pt x="1112520" y="140461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7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98052" y="5187696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1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7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1"/>
                  </a:lnTo>
                  <a:lnTo>
                    <a:pt x="1112520" y="702309"/>
                  </a:lnTo>
                  <a:lnTo>
                    <a:pt x="1105361" y="746705"/>
                  </a:lnTo>
                  <a:lnTo>
                    <a:pt x="1085425" y="785263"/>
                  </a:lnTo>
                  <a:lnTo>
                    <a:pt x="1055022" y="815669"/>
                  </a:lnTo>
                  <a:lnTo>
                    <a:pt x="1016463" y="835610"/>
                  </a:lnTo>
                  <a:lnTo>
                    <a:pt x="972057" y="842771"/>
                  </a:lnTo>
                  <a:lnTo>
                    <a:pt x="140462" y="842771"/>
                  </a:lnTo>
                  <a:lnTo>
                    <a:pt x="96056" y="835610"/>
                  </a:lnTo>
                  <a:lnTo>
                    <a:pt x="57497" y="815669"/>
                  </a:lnTo>
                  <a:lnTo>
                    <a:pt x="27094" y="785263"/>
                  </a:lnTo>
                  <a:lnTo>
                    <a:pt x="7158" y="746705"/>
                  </a:lnTo>
                  <a:lnTo>
                    <a:pt x="0" y="702309"/>
                  </a:lnTo>
                  <a:lnTo>
                    <a:pt x="0" y="14046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939276" y="5242686"/>
            <a:ext cx="82994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791702" y="4129785"/>
            <a:ext cx="1125220" cy="855980"/>
            <a:chOff x="8791702" y="4129785"/>
            <a:chExt cx="1125220" cy="855980"/>
          </a:xfrm>
        </p:grpSpPr>
        <p:sp>
          <p:nvSpPr>
            <p:cNvPr id="43" name="object 43"/>
            <p:cNvSpPr/>
            <p:nvPr/>
          </p:nvSpPr>
          <p:spPr>
            <a:xfrm>
              <a:off x="8798052" y="4136135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7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2057" y="842771"/>
                  </a:lnTo>
                  <a:lnTo>
                    <a:pt x="1016463" y="835613"/>
                  </a:lnTo>
                  <a:lnTo>
                    <a:pt x="1055022" y="815677"/>
                  </a:lnTo>
                  <a:lnTo>
                    <a:pt x="1085425" y="785274"/>
                  </a:lnTo>
                  <a:lnTo>
                    <a:pt x="1105361" y="746715"/>
                  </a:lnTo>
                  <a:lnTo>
                    <a:pt x="1112520" y="702309"/>
                  </a:lnTo>
                  <a:lnTo>
                    <a:pt x="1112520" y="140462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7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98052" y="4136135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7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2"/>
                  </a:lnTo>
                  <a:lnTo>
                    <a:pt x="1112520" y="702309"/>
                  </a:lnTo>
                  <a:lnTo>
                    <a:pt x="1105361" y="746715"/>
                  </a:lnTo>
                  <a:lnTo>
                    <a:pt x="1085425" y="785274"/>
                  </a:lnTo>
                  <a:lnTo>
                    <a:pt x="1055022" y="815677"/>
                  </a:lnTo>
                  <a:lnTo>
                    <a:pt x="1016463" y="835613"/>
                  </a:lnTo>
                  <a:lnTo>
                    <a:pt x="972057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939276" y="4190745"/>
            <a:ext cx="82994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Node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791702" y="2991357"/>
            <a:ext cx="1125220" cy="855980"/>
            <a:chOff x="8791702" y="2991357"/>
            <a:chExt cx="1125220" cy="855980"/>
          </a:xfrm>
        </p:grpSpPr>
        <p:sp>
          <p:nvSpPr>
            <p:cNvPr id="47" name="object 47"/>
            <p:cNvSpPr/>
            <p:nvPr/>
          </p:nvSpPr>
          <p:spPr>
            <a:xfrm>
              <a:off x="8798052" y="2997707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972057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09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1"/>
                  </a:lnTo>
                  <a:lnTo>
                    <a:pt x="972057" y="842771"/>
                  </a:lnTo>
                  <a:lnTo>
                    <a:pt x="1016463" y="835613"/>
                  </a:lnTo>
                  <a:lnTo>
                    <a:pt x="1055022" y="815677"/>
                  </a:lnTo>
                  <a:lnTo>
                    <a:pt x="1085425" y="785274"/>
                  </a:lnTo>
                  <a:lnTo>
                    <a:pt x="1105361" y="746715"/>
                  </a:lnTo>
                  <a:lnTo>
                    <a:pt x="1112520" y="702309"/>
                  </a:lnTo>
                  <a:lnTo>
                    <a:pt x="1112520" y="140462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7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98052" y="2997707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79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7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2"/>
                  </a:lnTo>
                  <a:lnTo>
                    <a:pt x="1112520" y="702309"/>
                  </a:lnTo>
                  <a:lnTo>
                    <a:pt x="1105361" y="746715"/>
                  </a:lnTo>
                  <a:lnTo>
                    <a:pt x="1085425" y="785274"/>
                  </a:lnTo>
                  <a:lnTo>
                    <a:pt x="1055022" y="815677"/>
                  </a:lnTo>
                  <a:lnTo>
                    <a:pt x="1016463" y="835613"/>
                  </a:lnTo>
                  <a:lnTo>
                    <a:pt x="972057" y="842771"/>
                  </a:lnTo>
                  <a:lnTo>
                    <a:pt x="140462" y="842771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09"/>
                  </a:lnTo>
                  <a:lnTo>
                    <a:pt x="0" y="1404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939276" y="3051809"/>
            <a:ext cx="82994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Node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83508" y="2322576"/>
            <a:ext cx="4781550" cy="3289935"/>
            <a:chOff x="3183508" y="2322576"/>
            <a:chExt cx="4781550" cy="3289935"/>
          </a:xfrm>
        </p:grpSpPr>
        <p:sp>
          <p:nvSpPr>
            <p:cNvPr id="51" name="object 51"/>
            <p:cNvSpPr/>
            <p:nvPr/>
          </p:nvSpPr>
          <p:spPr>
            <a:xfrm>
              <a:off x="3195827" y="2354580"/>
              <a:ext cx="234315" cy="3255010"/>
            </a:xfrm>
            <a:custGeom>
              <a:avLst/>
              <a:gdLst/>
              <a:ahLst/>
              <a:cxnLst/>
              <a:rect l="l" t="t" r="r" b="b"/>
              <a:pathLst>
                <a:path w="234314" h="3255010">
                  <a:moveTo>
                    <a:pt x="0" y="3254502"/>
                  </a:moveTo>
                  <a:lnTo>
                    <a:pt x="233807" y="3254502"/>
                  </a:lnTo>
                  <a:lnTo>
                    <a:pt x="233807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95827" y="2322576"/>
              <a:ext cx="530860" cy="76200"/>
            </a:xfrm>
            <a:custGeom>
              <a:avLst/>
              <a:gdLst/>
              <a:ahLst/>
              <a:cxnLst/>
              <a:rect l="l" t="t" r="r" b="b"/>
              <a:pathLst>
                <a:path w="530860" h="76200">
                  <a:moveTo>
                    <a:pt x="454533" y="0"/>
                  </a:moveTo>
                  <a:lnTo>
                    <a:pt x="454533" y="76200"/>
                  </a:lnTo>
                  <a:lnTo>
                    <a:pt x="518033" y="44450"/>
                  </a:lnTo>
                  <a:lnTo>
                    <a:pt x="467233" y="44450"/>
                  </a:lnTo>
                  <a:lnTo>
                    <a:pt x="467233" y="31750"/>
                  </a:lnTo>
                  <a:lnTo>
                    <a:pt x="518033" y="31750"/>
                  </a:lnTo>
                  <a:lnTo>
                    <a:pt x="454533" y="0"/>
                  </a:lnTo>
                  <a:close/>
                </a:path>
                <a:path w="530860" h="76200">
                  <a:moveTo>
                    <a:pt x="45453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54533" y="44450"/>
                  </a:lnTo>
                  <a:lnTo>
                    <a:pt x="454533" y="31750"/>
                  </a:lnTo>
                  <a:close/>
                </a:path>
                <a:path w="530860" h="76200">
                  <a:moveTo>
                    <a:pt x="518033" y="31750"/>
                  </a:moveTo>
                  <a:lnTo>
                    <a:pt x="467233" y="31750"/>
                  </a:lnTo>
                  <a:lnTo>
                    <a:pt x="467233" y="44450"/>
                  </a:lnTo>
                  <a:lnTo>
                    <a:pt x="518033" y="44450"/>
                  </a:lnTo>
                  <a:lnTo>
                    <a:pt x="530733" y="38100"/>
                  </a:lnTo>
                  <a:lnTo>
                    <a:pt x="518033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86683" y="3407664"/>
              <a:ext cx="259079" cy="1149350"/>
            </a:xfrm>
            <a:custGeom>
              <a:avLst/>
              <a:gdLst/>
              <a:ahLst/>
              <a:cxnLst/>
              <a:rect l="l" t="t" r="r" b="b"/>
              <a:pathLst>
                <a:path w="259079" h="1149350">
                  <a:moveTo>
                    <a:pt x="9143" y="1149350"/>
                  </a:moveTo>
                  <a:lnTo>
                    <a:pt x="54957" y="1144877"/>
                  </a:lnTo>
                  <a:lnTo>
                    <a:pt x="94948" y="1133094"/>
                  </a:lnTo>
                  <a:lnTo>
                    <a:pt x="133985" y="1097407"/>
                  </a:lnTo>
                  <a:lnTo>
                    <a:pt x="144704" y="1078307"/>
                  </a:lnTo>
                  <a:lnTo>
                    <a:pt x="172974" y="1061672"/>
                  </a:lnTo>
                  <a:lnTo>
                    <a:pt x="212959" y="1049918"/>
                  </a:lnTo>
                  <a:lnTo>
                    <a:pt x="258826" y="1045463"/>
                  </a:lnTo>
                </a:path>
                <a:path w="259079" h="1149350">
                  <a:moveTo>
                    <a:pt x="0" y="103886"/>
                  </a:moveTo>
                  <a:lnTo>
                    <a:pt x="45813" y="99413"/>
                  </a:lnTo>
                  <a:lnTo>
                    <a:pt x="85804" y="87629"/>
                  </a:lnTo>
                  <a:lnTo>
                    <a:pt x="124841" y="51943"/>
                  </a:lnTo>
                  <a:lnTo>
                    <a:pt x="135560" y="32843"/>
                  </a:lnTo>
                  <a:lnTo>
                    <a:pt x="163830" y="16208"/>
                  </a:lnTo>
                  <a:lnTo>
                    <a:pt x="203815" y="4454"/>
                  </a:lnTo>
                  <a:lnTo>
                    <a:pt x="249681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3819" y="2997708"/>
              <a:ext cx="4067810" cy="843280"/>
            </a:xfrm>
            <a:custGeom>
              <a:avLst/>
              <a:gdLst/>
              <a:ahLst/>
              <a:cxnLst/>
              <a:rect l="l" t="t" r="r" b="b"/>
              <a:pathLst>
                <a:path w="4067809" h="843279">
                  <a:moveTo>
                    <a:pt x="4067555" y="0"/>
                  </a:moveTo>
                  <a:lnTo>
                    <a:pt x="4066422" y="75728"/>
                  </a:lnTo>
                  <a:lnTo>
                    <a:pt x="4063156" y="147010"/>
                  </a:lnTo>
                  <a:lnTo>
                    <a:pt x="4057955" y="212654"/>
                  </a:lnTo>
                  <a:lnTo>
                    <a:pt x="4051021" y="271468"/>
                  </a:lnTo>
                  <a:lnTo>
                    <a:pt x="4042552" y="322261"/>
                  </a:lnTo>
                  <a:lnTo>
                    <a:pt x="4032748" y="363840"/>
                  </a:lnTo>
                  <a:lnTo>
                    <a:pt x="4009935" y="414594"/>
                  </a:lnTo>
                  <a:lnTo>
                    <a:pt x="3997325" y="421386"/>
                  </a:lnTo>
                  <a:lnTo>
                    <a:pt x="2096007" y="421386"/>
                  </a:lnTo>
                  <a:lnTo>
                    <a:pt x="2083364" y="428177"/>
                  </a:lnTo>
                  <a:lnTo>
                    <a:pt x="2060527" y="478931"/>
                  </a:lnTo>
                  <a:lnTo>
                    <a:pt x="2050728" y="520510"/>
                  </a:lnTo>
                  <a:lnTo>
                    <a:pt x="2042269" y="571303"/>
                  </a:lnTo>
                  <a:lnTo>
                    <a:pt x="2035349" y="630117"/>
                  </a:lnTo>
                  <a:lnTo>
                    <a:pt x="2030162" y="695761"/>
                  </a:lnTo>
                  <a:lnTo>
                    <a:pt x="2026906" y="767043"/>
                  </a:lnTo>
                  <a:lnTo>
                    <a:pt x="2025777" y="842771"/>
                  </a:lnTo>
                  <a:lnTo>
                    <a:pt x="2024643" y="767043"/>
                  </a:lnTo>
                  <a:lnTo>
                    <a:pt x="2021377" y="695761"/>
                  </a:lnTo>
                  <a:lnTo>
                    <a:pt x="2016176" y="630117"/>
                  </a:lnTo>
                  <a:lnTo>
                    <a:pt x="2009242" y="571303"/>
                  </a:lnTo>
                  <a:lnTo>
                    <a:pt x="2000773" y="520510"/>
                  </a:lnTo>
                  <a:lnTo>
                    <a:pt x="1990969" y="478931"/>
                  </a:lnTo>
                  <a:lnTo>
                    <a:pt x="1968156" y="428177"/>
                  </a:lnTo>
                  <a:lnTo>
                    <a:pt x="1955545" y="421386"/>
                  </a:lnTo>
                  <a:lnTo>
                    <a:pt x="70230" y="421386"/>
                  </a:lnTo>
                  <a:lnTo>
                    <a:pt x="57620" y="414594"/>
                  </a:lnTo>
                  <a:lnTo>
                    <a:pt x="34807" y="363840"/>
                  </a:lnTo>
                  <a:lnTo>
                    <a:pt x="25003" y="322261"/>
                  </a:lnTo>
                  <a:lnTo>
                    <a:pt x="16534" y="271468"/>
                  </a:lnTo>
                  <a:lnTo>
                    <a:pt x="9600" y="212654"/>
                  </a:lnTo>
                  <a:lnTo>
                    <a:pt x="4399" y="147010"/>
                  </a:lnTo>
                  <a:lnTo>
                    <a:pt x="1133" y="75728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93360" y="3867988"/>
            <a:ext cx="24568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latin typeface="Calibri"/>
                <a:cs typeface="Calibri"/>
              </a:rPr>
              <a:t>Transformation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Recipe</a:t>
            </a:r>
            <a:r>
              <a:rPr sz="1500" i="1" spc="-3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is</a:t>
            </a:r>
            <a:r>
              <a:rPr sz="1500" i="1" spc="-10" dirty="0">
                <a:latin typeface="Calibri"/>
                <a:cs typeface="Calibri"/>
              </a:rPr>
              <a:t> stored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837176" y="2320925"/>
            <a:ext cx="3963670" cy="3291840"/>
            <a:chOff x="4837176" y="2320925"/>
            <a:chExt cx="3963670" cy="3291840"/>
          </a:xfrm>
        </p:grpSpPr>
        <p:sp>
          <p:nvSpPr>
            <p:cNvPr id="57" name="object 57"/>
            <p:cNvSpPr/>
            <p:nvPr/>
          </p:nvSpPr>
          <p:spPr>
            <a:xfrm>
              <a:off x="8144129" y="2321305"/>
              <a:ext cx="654050" cy="76200"/>
            </a:xfrm>
            <a:custGeom>
              <a:avLst/>
              <a:gdLst/>
              <a:ahLst/>
              <a:cxnLst/>
              <a:rect l="l" t="t" r="r" b="b"/>
              <a:pathLst>
                <a:path w="654050" h="76200">
                  <a:moveTo>
                    <a:pt x="578103" y="0"/>
                  </a:moveTo>
                  <a:lnTo>
                    <a:pt x="577627" y="31796"/>
                  </a:lnTo>
                  <a:lnTo>
                    <a:pt x="590296" y="32004"/>
                  </a:lnTo>
                  <a:lnTo>
                    <a:pt x="590169" y="44704"/>
                  </a:lnTo>
                  <a:lnTo>
                    <a:pt x="577433" y="44704"/>
                  </a:lnTo>
                  <a:lnTo>
                    <a:pt x="576961" y="76200"/>
                  </a:lnTo>
                  <a:lnTo>
                    <a:pt x="642668" y="44704"/>
                  </a:lnTo>
                  <a:lnTo>
                    <a:pt x="590169" y="44704"/>
                  </a:lnTo>
                  <a:lnTo>
                    <a:pt x="577436" y="44495"/>
                  </a:lnTo>
                  <a:lnTo>
                    <a:pt x="643102" y="44495"/>
                  </a:lnTo>
                  <a:lnTo>
                    <a:pt x="653796" y="39370"/>
                  </a:lnTo>
                  <a:lnTo>
                    <a:pt x="578103" y="0"/>
                  </a:lnTo>
                  <a:close/>
                </a:path>
                <a:path w="654050" h="76200">
                  <a:moveTo>
                    <a:pt x="577627" y="31796"/>
                  </a:moveTo>
                  <a:lnTo>
                    <a:pt x="577436" y="44495"/>
                  </a:lnTo>
                  <a:lnTo>
                    <a:pt x="590169" y="44704"/>
                  </a:lnTo>
                  <a:lnTo>
                    <a:pt x="590296" y="32004"/>
                  </a:lnTo>
                  <a:lnTo>
                    <a:pt x="577627" y="31796"/>
                  </a:lnTo>
                  <a:close/>
                </a:path>
                <a:path w="654050" h="76200">
                  <a:moveTo>
                    <a:pt x="253" y="22352"/>
                  </a:moveTo>
                  <a:lnTo>
                    <a:pt x="0" y="35052"/>
                  </a:lnTo>
                  <a:lnTo>
                    <a:pt x="577436" y="44495"/>
                  </a:lnTo>
                  <a:lnTo>
                    <a:pt x="577627" y="31796"/>
                  </a:lnTo>
                  <a:lnTo>
                    <a:pt x="253" y="2235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67928" y="2350007"/>
              <a:ext cx="229870" cy="3259454"/>
            </a:xfrm>
            <a:custGeom>
              <a:avLst/>
              <a:gdLst/>
              <a:ahLst/>
              <a:cxnLst/>
              <a:rect l="l" t="t" r="r" b="b"/>
              <a:pathLst>
                <a:path w="229870" h="3259454">
                  <a:moveTo>
                    <a:pt x="229870" y="3259226"/>
                  </a:moveTo>
                  <a:lnTo>
                    <a:pt x="0" y="3259226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928" y="4520183"/>
              <a:ext cx="229870" cy="762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2688" y="3351275"/>
              <a:ext cx="229869" cy="76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837176" y="2320924"/>
              <a:ext cx="2196465" cy="78105"/>
            </a:xfrm>
            <a:custGeom>
              <a:avLst/>
              <a:gdLst/>
              <a:ahLst/>
              <a:cxnLst/>
              <a:rect l="l" t="t" r="r" b="b"/>
              <a:pathLst>
                <a:path w="2196465" h="78105">
                  <a:moveTo>
                    <a:pt x="597789" y="39751"/>
                  </a:moveTo>
                  <a:lnTo>
                    <a:pt x="585089" y="33401"/>
                  </a:lnTo>
                  <a:lnTo>
                    <a:pt x="521589" y="1651"/>
                  </a:lnTo>
                  <a:lnTo>
                    <a:pt x="521589" y="33401"/>
                  </a:lnTo>
                  <a:lnTo>
                    <a:pt x="0" y="33401"/>
                  </a:lnTo>
                  <a:lnTo>
                    <a:pt x="0" y="46101"/>
                  </a:lnTo>
                  <a:lnTo>
                    <a:pt x="521589" y="46101"/>
                  </a:lnTo>
                  <a:lnTo>
                    <a:pt x="521589" y="77851"/>
                  </a:lnTo>
                  <a:lnTo>
                    <a:pt x="585089" y="46101"/>
                  </a:lnTo>
                  <a:lnTo>
                    <a:pt x="597789" y="39751"/>
                  </a:lnTo>
                  <a:close/>
                </a:path>
                <a:path w="2196465" h="78105">
                  <a:moveTo>
                    <a:pt x="2185860" y="44704"/>
                  </a:moveTo>
                  <a:lnTo>
                    <a:pt x="2132711" y="44704"/>
                  </a:lnTo>
                  <a:lnTo>
                    <a:pt x="2119922" y="44704"/>
                  </a:lnTo>
                  <a:lnTo>
                    <a:pt x="2119249" y="76200"/>
                  </a:lnTo>
                  <a:lnTo>
                    <a:pt x="2185860" y="44704"/>
                  </a:lnTo>
                  <a:close/>
                </a:path>
                <a:path w="2196465" h="78105">
                  <a:moveTo>
                    <a:pt x="2196338" y="39751"/>
                  </a:moveTo>
                  <a:lnTo>
                    <a:pt x="2120900" y="0"/>
                  </a:lnTo>
                  <a:lnTo>
                    <a:pt x="2120201" y="31750"/>
                  </a:lnTo>
                  <a:lnTo>
                    <a:pt x="1685671" y="22733"/>
                  </a:lnTo>
                  <a:lnTo>
                    <a:pt x="1685417" y="35433"/>
                  </a:lnTo>
                  <a:lnTo>
                    <a:pt x="2119934" y="44450"/>
                  </a:lnTo>
                  <a:lnTo>
                    <a:pt x="2132711" y="44450"/>
                  </a:lnTo>
                  <a:lnTo>
                    <a:pt x="2186419" y="44450"/>
                  </a:lnTo>
                  <a:lnTo>
                    <a:pt x="2196338" y="397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54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4690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SQL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Architecture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3" y="726185"/>
            <a:ext cx="1041844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SQL,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DataFrames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high-level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means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 </a:t>
            </a:r>
            <a:r>
              <a:rPr sz="1800" spc="-5" dirty="0">
                <a:latin typeface="Calibri"/>
                <a:cs typeface="Calibri"/>
              </a:rPr>
              <a:t>describe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operations.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Optimizer: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Catalyst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Optimizer: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Spark 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Catalyst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Scala.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programs</a:t>
            </a:r>
            <a:r>
              <a:rPr sz="1800" spc="-5" dirty="0">
                <a:latin typeface="Calibri"/>
                <a:cs typeface="Calibri"/>
              </a:rPr>
              <a:t> (SQL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Query/DataFrame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APIs).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optimized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5" dirty="0">
                <a:latin typeface="Calibri"/>
                <a:cs typeface="Calibri"/>
              </a:rPr>
              <a:t> plan.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30" dirty="0">
                <a:latin typeface="Calibri"/>
                <a:cs typeface="Calibri"/>
              </a:rPr>
              <a:t>Two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Purpose:</a:t>
            </a:r>
            <a:endParaRPr sz="180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spc="-5" dirty="0">
                <a:latin typeface="Calibri"/>
                <a:cs typeface="Calibri"/>
              </a:rPr>
              <a:t> big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problems.</a:t>
            </a:r>
            <a:endParaRPr sz="180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developers/spark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Offers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rule-based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cost-based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(Spark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2.0).</a:t>
            </a:r>
            <a:endParaRPr sz="1800">
              <a:latin typeface="Calibri"/>
              <a:cs typeface="Calibri"/>
            </a:endParaRPr>
          </a:p>
          <a:p>
            <a:pPr marL="1265555" lvl="1" indent="-33909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265555" algn="l"/>
                <a:tab pos="1266190" algn="l"/>
              </a:tabLst>
            </a:pPr>
            <a:r>
              <a:rPr sz="1800" spc="-5" dirty="0">
                <a:latin typeface="Calibri"/>
                <a:cs typeface="Calibri"/>
              </a:rPr>
              <a:t>Rule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dirty="0">
                <a:latin typeface="Calibri"/>
                <a:cs typeface="Calibri"/>
              </a:rPr>
              <a:t> rules.</a:t>
            </a:r>
            <a:endParaRPr sz="180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spc="-5" dirty="0">
                <a:latin typeface="Calibri"/>
                <a:cs typeface="Calibri"/>
              </a:rPr>
              <a:t>Cost-Based: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chose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-5" dirty="0">
                <a:latin typeface="Calibri"/>
                <a:cs typeface="Calibri"/>
              </a:rPr>
              <a:t> plan.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Tungsten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Engine: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fashion.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MPP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191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198" y="1760042"/>
            <a:ext cx="442595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Features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–</a:t>
            </a:r>
            <a:r>
              <a:rPr sz="3100" b="0" spc="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Used </a:t>
            </a:r>
            <a:r>
              <a:rPr sz="3100" b="0" spc="-685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Across</a:t>
            </a:r>
            <a:r>
              <a:rPr sz="3100" b="0" spc="-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Spark</a:t>
            </a:r>
            <a:r>
              <a:rPr sz="3100" b="0" spc="-30" dirty="0">
                <a:latin typeface="Calibri"/>
                <a:cs typeface="Calibri"/>
              </a:rPr>
              <a:t> Ecosystem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78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92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Features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Contd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…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772" y="808101"/>
            <a:ext cx="542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4.</a:t>
            </a:r>
            <a:r>
              <a:rPr sz="18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18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across</a:t>
            </a:r>
            <a:r>
              <a:rPr sz="1800" b="1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Spark</a:t>
            </a:r>
            <a:r>
              <a:rPr sz="18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02020"/>
                </a:solidFill>
                <a:latin typeface="Calibri"/>
                <a:cs typeface="Calibri"/>
              </a:rPr>
              <a:t>Ecosystem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DataFrame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unified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API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across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libraries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Spark.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72376" y="3265028"/>
            <a:ext cx="2374265" cy="944880"/>
            <a:chOff x="3472376" y="3265028"/>
            <a:chExt cx="2374265" cy="944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2376" y="3265028"/>
              <a:ext cx="2374125" cy="9447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827" y="3474681"/>
              <a:ext cx="1401699" cy="5895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2819" y="3285744"/>
              <a:ext cx="2302764" cy="8747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41978" y="3558362"/>
            <a:ext cx="1043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94678" y="5542534"/>
            <a:ext cx="2313940" cy="887730"/>
            <a:chOff x="6694678" y="5542534"/>
            <a:chExt cx="2313940" cy="887730"/>
          </a:xfrm>
        </p:grpSpPr>
        <p:sp>
          <p:nvSpPr>
            <p:cNvPr id="11" name="object 11"/>
            <p:cNvSpPr/>
            <p:nvPr/>
          </p:nvSpPr>
          <p:spPr>
            <a:xfrm>
              <a:off x="6701028" y="5548884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29">
                  <a:moveTo>
                    <a:pt x="2155444" y="0"/>
                  </a:move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2"/>
                  </a:lnTo>
                  <a:lnTo>
                    <a:pt x="7433" y="99714"/>
                  </a:lnTo>
                  <a:lnTo>
                    <a:pt x="0" y="145795"/>
                  </a:lnTo>
                  <a:lnTo>
                    <a:pt x="0" y="728979"/>
                  </a:lnTo>
                  <a:lnTo>
                    <a:pt x="7433" y="775061"/>
                  </a:lnTo>
                  <a:lnTo>
                    <a:pt x="28131" y="815083"/>
                  </a:lnTo>
                  <a:lnTo>
                    <a:pt x="59692" y="846644"/>
                  </a:lnTo>
                  <a:lnTo>
                    <a:pt x="99714" y="867342"/>
                  </a:lnTo>
                  <a:lnTo>
                    <a:pt x="145796" y="874775"/>
                  </a:lnTo>
                  <a:lnTo>
                    <a:pt x="2155444" y="874775"/>
                  </a:lnTo>
                  <a:lnTo>
                    <a:pt x="2201525" y="867342"/>
                  </a:lnTo>
                  <a:lnTo>
                    <a:pt x="2241547" y="846644"/>
                  </a:lnTo>
                  <a:lnTo>
                    <a:pt x="2273108" y="815083"/>
                  </a:lnTo>
                  <a:lnTo>
                    <a:pt x="2293806" y="775061"/>
                  </a:lnTo>
                  <a:lnTo>
                    <a:pt x="2301240" y="728979"/>
                  </a:lnTo>
                  <a:lnTo>
                    <a:pt x="2301240" y="145795"/>
                  </a:lnTo>
                  <a:lnTo>
                    <a:pt x="2293806" y="99714"/>
                  </a:lnTo>
                  <a:lnTo>
                    <a:pt x="2273108" y="59692"/>
                  </a:lnTo>
                  <a:lnTo>
                    <a:pt x="2241547" y="28131"/>
                  </a:lnTo>
                  <a:lnTo>
                    <a:pt x="2201525" y="7433"/>
                  </a:lnTo>
                  <a:lnTo>
                    <a:pt x="215544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1028" y="5548884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29">
                  <a:moveTo>
                    <a:pt x="0" y="145795"/>
                  </a:moveTo>
                  <a:lnTo>
                    <a:pt x="7433" y="99714"/>
                  </a:lnTo>
                  <a:lnTo>
                    <a:pt x="28131" y="59692"/>
                  </a:lnTo>
                  <a:lnTo>
                    <a:pt x="59692" y="28131"/>
                  </a:lnTo>
                  <a:lnTo>
                    <a:pt x="99714" y="7433"/>
                  </a:lnTo>
                  <a:lnTo>
                    <a:pt x="145796" y="0"/>
                  </a:lnTo>
                  <a:lnTo>
                    <a:pt x="2155444" y="0"/>
                  </a:lnTo>
                  <a:lnTo>
                    <a:pt x="2201525" y="7433"/>
                  </a:lnTo>
                  <a:lnTo>
                    <a:pt x="2241547" y="28131"/>
                  </a:lnTo>
                  <a:lnTo>
                    <a:pt x="2273108" y="59692"/>
                  </a:lnTo>
                  <a:lnTo>
                    <a:pt x="2293806" y="99714"/>
                  </a:lnTo>
                  <a:lnTo>
                    <a:pt x="2301240" y="145795"/>
                  </a:lnTo>
                  <a:lnTo>
                    <a:pt x="2301240" y="728979"/>
                  </a:lnTo>
                  <a:lnTo>
                    <a:pt x="2293806" y="775061"/>
                  </a:lnTo>
                  <a:lnTo>
                    <a:pt x="2273108" y="815083"/>
                  </a:lnTo>
                  <a:lnTo>
                    <a:pt x="2241547" y="846644"/>
                  </a:lnTo>
                  <a:lnTo>
                    <a:pt x="2201525" y="867342"/>
                  </a:lnTo>
                  <a:lnTo>
                    <a:pt x="2155444" y="874775"/>
                  </a:lnTo>
                  <a:lnTo>
                    <a:pt x="145796" y="874775"/>
                  </a:lnTo>
                  <a:lnTo>
                    <a:pt x="99714" y="867342"/>
                  </a:lnTo>
                  <a:lnTo>
                    <a:pt x="59692" y="846644"/>
                  </a:lnTo>
                  <a:lnTo>
                    <a:pt x="28131" y="815083"/>
                  </a:lnTo>
                  <a:lnTo>
                    <a:pt x="7433" y="775061"/>
                  </a:lnTo>
                  <a:lnTo>
                    <a:pt x="0" y="728979"/>
                  </a:lnTo>
                  <a:lnTo>
                    <a:pt x="0" y="1457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94778" y="5821781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94678" y="4361434"/>
            <a:ext cx="2313940" cy="887730"/>
            <a:chOff x="6694678" y="4361434"/>
            <a:chExt cx="2313940" cy="887730"/>
          </a:xfrm>
        </p:grpSpPr>
        <p:sp>
          <p:nvSpPr>
            <p:cNvPr id="15" name="object 15"/>
            <p:cNvSpPr/>
            <p:nvPr/>
          </p:nvSpPr>
          <p:spPr>
            <a:xfrm>
              <a:off x="6701028" y="4367784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29">
                  <a:moveTo>
                    <a:pt x="2155444" y="0"/>
                  </a:move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2"/>
                  </a:lnTo>
                  <a:lnTo>
                    <a:pt x="7433" y="99714"/>
                  </a:lnTo>
                  <a:lnTo>
                    <a:pt x="0" y="145796"/>
                  </a:lnTo>
                  <a:lnTo>
                    <a:pt x="0" y="728980"/>
                  </a:lnTo>
                  <a:lnTo>
                    <a:pt x="7433" y="775061"/>
                  </a:lnTo>
                  <a:lnTo>
                    <a:pt x="28131" y="815083"/>
                  </a:lnTo>
                  <a:lnTo>
                    <a:pt x="59692" y="846644"/>
                  </a:lnTo>
                  <a:lnTo>
                    <a:pt x="99714" y="867342"/>
                  </a:lnTo>
                  <a:lnTo>
                    <a:pt x="145796" y="874776"/>
                  </a:lnTo>
                  <a:lnTo>
                    <a:pt x="2155444" y="874776"/>
                  </a:lnTo>
                  <a:lnTo>
                    <a:pt x="2201525" y="867342"/>
                  </a:lnTo>
                  <a:lnTo>
                    <a:pt x="2241547" y="846644"/>
                  </a:lnTo>
                  <a:lnTo>
                    <a:pt x="2273108" y="815083"/>
                  </a:lnTo>
                  <a:lnTo>
                    <a:pt x="2293806" y="775061"/>
                  </a:lnTo>
                  <a:lnTo>
                    <a:pt x="2301240" y="728980"/>
                  </a:lnTo>
                  <a:lnTo>
                    <a:pt x="2301240" y="145796"/>
                  </a:lnTo>
                  <a:lnTo>
                    <a:pt x="2293806" y="99714"/>
                  </a:lnTo>
                  <a:lnTo>
                    <a:pt x="2273108" y="59692"/>
                  </a:lnTo>
                  <a:lnTo>
                    <a:pt x="2241547" y="28131"/>
                  </a:lnTo>
                  <a:lnTo>
                    <a:pt x="2201525" y="7433"/>
                  </a:lnTo>
                  <a:lnTo>
                    <a:pt x="2155444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01028" y="4367784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29">
                  <a:moveTo>
                    <a:pt x="0" y="145796"/>
                  </a:moveTo>
                  <a:lnTo>
                    <a:pt x="7433" y="99714"/>
                  </a:lnTo>
                  <a:lnTo>
                    <a:pt x="28131" y="59692"/>
                  </a:lnTo>
                  <a:lnTo>
                    <a:pt x="59692" y="28131"/>
                  </a:lnTo>
                  <a:lnTo>
                    <a:pt x="99714" y="7433"/>
                  </a:lnTo>
                  <a:lnTo>
                    <a:pt x="145796" y="0"/>
                  </a:lnTo>
                  <a:lnTo>
                    <a:pt x="2155444" y="0"/>
                  </a:lnTo>
                  <a:lnTo>
                    <a:pt x="2201525" y="7433"/>
                  </a:lnTo>
                  <a:lnTo>
                    <a:pt x="2241547" y="28131"/>
                  </a:lnTo>
                  <a:lnTo>
                    <a:pt x="2273108" y="59692"/>
                  </a:lnTo>
                  <a:lnTo>
                    <a:pt x="2293806" y="99714"/>
                  </a:lnTo>
                  <a:lnTo>
                    <a:pt x="2301240" y="145796"/>
                  </a:lnTo>
                  <a:lnTo>
                    <a:pt x="2301240" y="728980"/>
                  </a:lnTo>
                  <a:lnTo>
                    <a:pt x="2293806" y="775061"/>
                  </a:lnTo>
                  <a:lnTo>
                    <a:pt x="2273108" y="815083"/>
                  </a:lnTo>
                  <a:lnTo>
                    <a:pt x="2241547" y="846644"/>
                  </a:lnTo>
                  <a:lnTo>
                    <a:pt x="2201525" y="867342"/>
                  </a:lnTo>
                  <a:lnTo>
                    <a:pt x="2155444" y="874776"/>
                  </a:lnTo>
                  <a:lnTo>
                    <a:pt x="145796" y="874776"/>
                  </a:lnTo>
                  <a:lnTo>
                    <a:pt x="99714" y="867342"/>
                  </a:lnTo>
                  <a:lnTo>
                    <a:pt x="59692" y="846644"/>
                  </a:lnTo>
                  <a:lnTo>
                    <a:pt x="28131" y="815083"/>
                  </a:lnTo>
                  <a:lnTo>
                    <a:pt x="7433" y="775061"/>
                  </a:lnTo>
                  <a:lnTo>
                    <a:pt x="0" y="728980"/>
                  </a:lnTo>
                  <a:lnTo>
                    <a:pt x="0" y="1457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91502" y="4503546"/>
            <a:ext cx="131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3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  Learning)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94678" y="3058414"/>
            <a:ext cx="2313940" cy="887730"/>
            <a:chOff x="6694678" y="3058414"/>
            <a:chExt cx="2313940" cy="887730"/>
          </a:xfrm>
        </p:grpSpPr>
        <p:sp>
          <p:nvSpPr>
            <p:cNvPr id="19" name="object 19"/>
            <p:cNvSpPr/>
            <p:nvPr/>
          </p:nvSpPr>
          <p:spPr>
            <a:xfrm>
              <a:off x="6701028" y="3064764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29">
                  <a:moveTo>
                    <a:pt x="2155444" y="0"/>
                  </a:move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2"/>
                  </a:lnTo>
                  <a:lnTo>
                    <a:pt x="7433" y="99714"/>
                  </a:lnTo>
                  <a:lnTo>
                    <a:pt x="0" y="145796"/>
                  </a:lnTo>
                  <a:lnTo>
                    <a:pt x="0" y="728980"/>
                  </a:lnTo>
                  <a:lnTo>
                    <a:pt x="7433" y="775061"/>
                  </a:lnTo>
                  <a:lnTo>
                    <a:pt x="28131" y="815083"/>
                  </a:lnTo>
                  <a:lnTo>
                    <a:pt x="59692" y="846644"/>
                  </a:lnTo>
                  <a:lnTo>
                    <a:pt x="99714" y="867342"/>
                  </a:lnTo>
                  <a:lnTo>
                    <a:pt x="145796" y="874776"/>
                  </a:lnTo>
                  <a:lnTo>
                    <a:pt x="2155444" y="874776"/>
                  </a:lnTo>
                  <a:lnTo>
                    <a:pt x="2201525" y="867342"/>
                  </a:lnTo>
                  <a:lnTo>
                    <a:pt x="2241547" y="846644"/>
                  </a:lnTo>
                  <a:lnTo>
                    <a:pt x="2273108" y="815083"/>
                  </a:lnTo>
                  <a:lnTo>
                    <a:pt x="2293806" y="775061"/>
                  </a:lnTo>
                  <a:lnTo>
                    <a:pt x="2301240" y="728980"/>
                  </a:lnTo>
                  <a:lnTo>
                    <a:pt x="2301240" y="145796"/>
                  </a:lnTo>
                  <a:lnTo>
                    <a:pt x="2293806" y="99714"/>
                  </a:lnTo>
                  <a:lnTo>
                    <a:pt x="2273108" y="59692"/>
                  </a:lnTo>
                  <a:lnTo>
                    <a:pt x="2241547" y="28131"/>
                  </a:lnTo>
                  <a:lnTo>
                    <a:pt x="2201525" y="7433"/>
                  </a:lnTo>
                  <a:lnTo>
                    <a:pt x="215544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1028" y="3064764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29">
                  <a:moveTo>
                    <a:pt x="0" y="145796"/>
                  </a:moveTo>
                  <a:lnTo>
                    <a:pt x="7433" y="99714"/>
                  </a:lnTo>
                  <a:lnTo>
                    <a:pt x="28131" y="59692"/>
                  </a:lnTo>
                  <a:lnTo>
                    <a:pt x="59692" y="28131"/>
                  </a:lnTo>
                  <a:lnTo>
                    <a:pt x="99714" y="7433"/>
                  </a:lnTo>
                  <a:lnTo>
                    <a:pt x="145796" y="0"/>
                  </a:lnTo>
                  <a:lnTo>
                    <a:pt x="2155444" y="0"/>
                  </a:lnTo>
                  <a:lnTo>
                    <a:pt x="2201525" y="7433"/>
                  </a:lnTo>
                  <a:lnTo>
                    <a:pt x="2241547" y="28131"/>
                  </a:lnTo>
                  <a:lnTo>
                    <a:pt x="2273108" y="59692"/>
                  </a:lnTo>
                  <a:lnTo>
                    <a:pt x="2293806" y="99714"/>
                  </a:lnTo>
                  <a:lnTo>
                    <a:pt x="2301240" y="145796"/>
                  </a:lnTo>
                  <a:lnTo>
                    <a:pt x="2301240" y="728980"/>
                  </a:lnTo>
                  <a:lnTo>
                    <a:pt x="2293806" y="775061"/>
                  </a:lnTo>
                  <a:lnTo>
                    <a:pt x="2273108" y="815083"/>
                  </a:lnTo>
                  <a:lnTo>
                    <a:pt x="2241547" y="846644"/>
                  </a:lnTo>
                  <a:lnTo>
                    <a:pt x="2201525" y="867342"/>
                  </a:lnTo>
                  <a:lnTo>
                    <a:pt x="2155444" y="874776"/>
                  </a:lnTo>
                  <a:lnTo>
                    <a:pt x="145796" y="874776"/>
                  </a:lnTo>
                  <a:lnTo>
                    <a:pt x="99714" y="867342"/>
                  </a:lnTo>
                  <a:lnTo>
                    <a:pt x="59692" y="846644"/>
                  </a:lnTo>
                  <a:lnTo>
                    <a:pt x="28131" y="815083"/>
                  </a:lnTo>
                  <a:lnTo>
                    <a:pt x="7433" y="775061"/>
                  </a:lnTo>
                  <a:lnTo>
                    <a:pt x="0" y="728980"/>
                  </a:lnTo>
                  <a:lnTo>
                    <a:pt x="0" y="1457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81773" y="3337382"/>
            <a:ext cx="153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94678" y="1735582"/>
            <a:ext cx="2313940" cy="887730"/>
            <a:chOff x="6694678" y="1735582"/>
            <a:chExt cx="2313940" cy="887730"/>
          </a:xfrm>
        </p:grpSpPr>
        <p:sp>
          <p:nvSpPr>
            <p:cNvPr id="23" name="object 23"/>
            <p:cNvSpPr/>
            <p:nvPr/>
          </p:nvSpPr>
          <p:spPr>
            <a:xfrm>
              <a:off x="6701028" y="1741932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30">
                  <a:moveTo>
                    <a:pt x="2155444" y="0"/>
                  </a:move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2"/>
                  </a:lnTo>
                  <a:lnTo>
                    <a:pt x="7433" y="99714"/>
                  </a:lnTo>
                  <a:lnTo>
                    <a:pt x="0" y="145795"/>
                  </a:lnTo>
                  <a:lnTo>
                    <a:pt x="0" y="728979"/>
                  </a:lnTo>
                  <a:lnTo>
                    <a:pt x="7433" y="775061"/>
                  </a:lnTo>
                  <a:lnTo>
                    <a:pt x="28131" y="815083"/>
                  </a:lnTo>
                  <a:lnTo>
                    <a:pt x="59692" y="846644"/>
                  </a:lnTo>
                  <a:lnTo>
                    <a:pt x="99714" y="867342"/>
                  </a:lnTo>
                  <a:lnTo>
                    <a:pt x="145796" y="874776"/>
                  </a:lnTo>
                  <a:lnTo>
                    <a:pt x="2155444" y="874776"/>
                  </a:lnTo>
                  <a:lnTo>
                    <a:pt x="2201525" y="867342"/>
                  </a:lnTo>
                  <a:lnTo>
                    <a:pt x="2241547" y="846644"/>
                  </a:lnTo>
                  <a:lnTo>
                    <a:pt x="2273108" y="815083"/>
                  </a:lnTo>
                  <a:lnTo>
                    <a:pt x="2293806" y="775061"/>
                  </a:lnTo>
                  <a:lnTo>
                    <a:pt x="2301240" y="728979"/>
                  </a:lnTo>
                  <a:lnTo>
                    <a:pt x="2301240" y="145795"/>
                  </a:lnTo>
                  <a:lnTo>
                    <a:pt x="2293806" y="99714"/>
                  </a:lnTo>
                  <a:lnTo>
                    <a:pt x="2273108" y="59692"/>
                  </a:lnTo>
                  <a:lnTo>
                    <a:pt x="2241547" y="28131"/>
                  </a:lnTo>
                  <a:lnTo>
                    <a:pt x="2201525" y="7433"/>
                  </a:lnTo>
                  <a:lnTo>
                    <a:pt x="215544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1028" y="1741932"/>
              <a:ext cx="2301240" cy="875030"/>
            </a:xfrm>
            <a:custGeom>
              <a:avLst/>
              <a:gdLst/>
              <a:ahLst/>
              <a:cxnLst/>
              <a:rect l="l" t="t" r="r" b="b"/>
              <a:pathLst>
                <a:path w="2301240" h="875030">
                  <a:moveTo>
                    <a:pt x="0" y="145795"/>
                  </a:moveTo>
                  <a:lnTo>
                    <a:pt x="7433" y="99714"/>
                  </a:lnTo>
                  <a:lnTo>
                    <a:pt x="28131" y="59692"/>
                  </a:lnTo>
                  <a:lnTo>
                    <a:pt x="59692" y="28131"/>
                  </a:lnTo>
                  <a:lnTo>
                    <a:pt x="99714" y="7433"/>
                  </a:lnTo>
                  <a:lnTo>
                    <a:pt x="145796" y="0"/>
                  </a:lnTo>
                  <a:lnTo>
                    <a:pt x="2155444" y="0"/>
                  </a:lnTo>
                  <a:lnTo>
                    <a:pt x="2201525" y="7433"/>
                  </a:lnTo>
                  <a:lnTo>
                    <a:pt x="2241547" y="28131"/>
                  </a:lnTo>
                  <a:lnTo>
                    <a:pt x="2273108" y="59692"/>
                  </a:lnTo>
                  <a:lnTo>
                    <a:pt x="2293806" y="99714"/>
                  </a:lnTo>
                  <a:lnTo>
                    <a:pt x="2301240" y="145795"/>
                  </a:lnTo>
                  <a:lnTo>
                    <a:pt x="2301240" y="728979"/>
                  </a:lnTo>
                  <a:lnTo>
                    <a:pt x="2293806" y="775061"/>
                  </a:lnTo>
                  <a:lnTo>
                    <a:pt x="2273108" y="815083"/>
                  </a:lnTo>
                  <a:lnTo>
                    <a:pt x="2241547" y="846644"/>
                  </a:lnTo>
                  <a:lnTo>
                    <a:pt x="2201525" y="867342"/>
                  </a:lnTo>
                  <a:lnTo>
                    <a:pt x="2155444" y="874776"/>
                  </a:lnTo>
                  <a:lnTo>
                    <a:pt x="145796" y="874776"/>
                  </a:lnTo>
                  <a:lnTo>
                    <a:pt x="99714" y="867342"/>
                  </a:lnTo>
                  <a:lnTo>
                    <a:pt x="59692" y="846644"/>
                  </a:lnTo>
                  <a:lnTo>
                    <a:pt x="28131" y="815083"/>
                  </a:lnTo>
                  <a:lnTo>
                    <a:pt x="7433" y="775061"/>
                  </a:lnTo>
                  <a:lnTo>
                    <a:pt x="0" y="728979"/>
                  </a:lnTo>
                  <a:lnTo>
                    <a:pt x="0" y="1457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77430" y="2015109"/>
            <a:ext cx="94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375" y="2951988"/>
            <a:ext cx="2286000" cy="181051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97888" y="5668771"/>
            <a:ext cx="98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eloper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81200" y="3819144"/>
            <a:ext cx="2032000" cy="2018030"/>
            <a:chOff x="1481200" y="3819144"/>
            <a:chExt cx="2032000" cy="2018030"/>
          </a:xfrm>
        </p:grpSpPr>
        <p:sp>
          <p:nvSpPr>
            <p:cNvPr id="29" name="object 29"/>
            <p:cNvSpPr/>
            <p:nvPr/>
          </p:nvSpPr>
          <p:spPr>
            <a:xfrm>
              <a:off x="1484375" y="4762500"/>
              <a:ext cx="368300" cy="1071880"/>
            </a:xfrm>
            <a:custGeom>
              <a:avLst/>
              <a:gdLst/>
              <a:ahLst/>
              <a:cxnLst/>
              <a:rect l="l" t="t" r="r" b="b"/>
              <a:pathLst>
                <a:path w="368300" h="1071879">
                  <a:moveTo>
                    <a:pt x="0" y="0"/>
                  </a:moveTo>
                  <a:lnTo>
                    <a:pt x="1590" y="61688"/>
                  </a:lnTo>
                  <a:lnTo>
                    <a:pt x="6194" y="122644"/>
                  </a:lnTo>
                  <a:lnTo>
                    <a:pt x="13559" y="182138"/>
                  </a:lnTo>
                  <a:lnTo>
                    <a:pt x="23436" y="239437"/>
                  </a:lnTo>
                  <a:lnTo>
                    <a:pt x="35573" y="293810"/>
                  </a:lnTo>
                  <a:lnTo>
                    <a:pt x="49719" y="344526"/>
                  </a:lnTo>
                  <a:lnTo>
                    <a:pt x="65623" y="390853"/>
                  </a:lnTo>
                  <a:lnTo>
                    <a:pt x="83033" y="432059"/>
                  </a:lnTo>
                  <a:lnTo>
                    <a:pt x="101699" y="467414"/>
                  </a:lnTo>
                  <a:lnTo>
                    <a:pt x="141793" y="517642"/>
                  </a:lnTo>
                  <a:lnTo>
                    <a:pt x="183896" y="535686"/>
                  </a:lnTo>
                  <a:lnTo>
                    <a:pt x="205075" y="540316"/>
                  </a:lnTo>
                  <a:lnTo>
                    <a:pt x="226006" y="553721"/>
                  </a:lnTo>
                  <a:lnTo>
                    <a:pt x="266121" y="603929"/>
                  </a:lnTo>
                  <a:lnTo>
                    <a:pt x="284800" y="639270"/>
                  </a:lnTo>
                  <a:lnTo>
                    <a:pt x="302224" y="680463"/>
                  </a:lnTo>
                  <a:lnTo>
                    <a:pt x="318143" y="726776"/>
                  </a:lnTo>
                  <a:lnTo>
                    <a:pt x="332303" y="777479"/>
                  </a:lnTo>
                  <a:lnTo>
                    <a:pt x="344453" y="831840"/>
                  </a:lnTo>
                  <a:lnTo>
                    <a:pt x="354341" y="889129"/>
                  </a:lnTo>
                  <a:lnTo>
                    <a:pt x="361716" y="948616"/>
                  </a:lnTo>
                  <a:lnTo>
                    <a:pt x="366326" y="1009569"/>
                  </a:lnTo>
                  <a:lnTo>
                    <a:pt x="367919" y="1071257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7375" y="3819144"/>
              <a:ext cx="885825" cy="76200"/>
            </a:xfrm>
            <a:custGeom>
              <a:avLst/>
              <a:gdLst/>
              <a:ahLst/>
              <a:cxnLst/>
              <a:rect l="l" t="t" r="r" b="b"/>
              <a:pathLst>
                <a:path w="885825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885825" h="76200">
                  <a:moveTo>
                    <a:pt x="809625" y="0"/>
                  </a:moveTo>
                  <a:lnTo>
                    <a:pt x="809625" y="76199"/>
                  </a:lnTo>
                  <a:lnTo>
                    <a:pt x="873125" y="44449"/>
                  </a:lnTo>
                  <a:lnTo>
                    <a:pt x="822325" y="44449"/>
                  </a:lnTo>
                  <a:lnTo>
                    <a:pt x="822325" y="31749"/>
                  </a:lnTo>
                  <a:lnTo>
                    <a:pt x="873125" y="31749"/>
                  </a:lnTo>
                  <a:lnTo>
                    <a:pt x="809625" y="0"/>
                  </a:lnTo>
                  <a:close/>
                </a:path>
                <a:path w="885825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885825" h="76200">
                  <a:moveTo>
                    <a:pt x="809625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809625" y="44449"/>
                  </a:lnTo>
                  <a:lnTo>
                    <a:pt x="809625" y="31749"/>
                  </a:lnTo>
                  <a:close/>
                </a:path>
                <a:path w="885825" h="76200">
                  <a:moveTo>
                    <a:pt x="873125" y="31749"/>
                  </a:moveTo>
                  <a:lnTo>
                    <a:pt x="822325" y="31749"/>
                  </a:lnTo>
                  <a:lnTo>
                    <a:pt x="822325" y="44449"/>
                  </a:lnTo>
                  <a:lnTo>
                    <a:pt x="873125" y="44449"/>
                  </a:lnTo>
                  <a:lnTo>
                    <a:pt x="885825" y="38099"/>
                  </a:lnTo>
                  <a:lnTo>
                    <a:pt x="873125" y="317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96183" y="3869436"/>
              <a:ext cx="339090" cy="1781175"/>
            </a:xfrm>
            <a:custGeom>
              <a:avLst/>
              <a:gdLst/>
              <a:ahLst/>
              <a:cxnLst/>
              <a:rect l="l" t="t" r="r" b="b"/>
              <a:pathLst>
                <a:path w="339089" h="1781175">
                  <a:moveTo>
                    <a:pt x="338963" y="1780768"/>
                  </a:moveTo>
                  <a:lnTo>
                    <a:pt x="338271" y="1710533"/>
                  </a:lnTo>
                  <a:lnTo>
                    <a:pt x="336245" y="1640690"/>
                  </a:lnTo>
                  <a:lnTo>
                    <a:pt x="332960" y="1571626"/>
                  </a:lnTo>
                  <a:lnTo>
                    <a:pt x="328488" y="1503732"/>
                  </a:lnTo>
                  <a:lnTo>
                    <a:pt x="322905" y="1437397"/>
                  </a:lnTo>
                  <a:lnTo>
                    <a:pt x="316284" y="1373010"/>
                  </a:lnTo>
                  <a:lnTo>
                    <a:pt x="308699" y="1310961"/>
                  </a:lnTo>
                  <a:lnTo>
                    <a:pt x="300223" y="1251638"/>
                  </a:lnTo>
                  <a:lnTo>
                    <a:pt x="290932" y="1195432"/>
                  </a:lnTo>
                  <a:lnTo>
                    <a:pt x="280899" y="1142731"/>
                  </a:lnTo>
                  <a:lnTo>
                    <a:pt x="270197" y="1093924"/>
                  </a:lnTo>
                  <a:lnTo>
                    <a:pt x="258902" y="1049402"/>
                  </a:lnTo>
                  <a:lnTo>
                    <a:pt x="247087" y="1009552"/>
                  </a:lnTo>
                  <a:lnTo>
                    <a:pt x="222192" y="945431"/>
                  </a:lnTo>
                  <a:lnTo>
                    <a:pt x="196105" y="904674"/>
                  </a:lnTo>
                  <a:lnTo>
                    <a:pt x="169418" y="890396"/>
                  </a:lnTo>
                  <a:lnTo>
                    <a:pt x="156055" y="886761"/>
                  </a:lnTo>
                  <a:lnTo>
                    <a:pt x="129626" y="858848"/>
                  </a:lnTo>
                  <a:lnTo>
                    <a:pt x="104086" y="806007"/>
                  </a:lnTo>
                  <a:lnTo>
                    <a:pt x="80028" y="731358"/>
                  </a:lnTo>
                  <a:lnTo>
                    <a:pt x="68740" y="686828"/>
                  </a:lnTo>
                  <a:lnTo>
                    <a:pt x="58045" y="638015"/>
                  </a:lnTo>
                  <a:lnTo>
                    <a:pt x="48016" y="585308"/>
                  </a:lnTo>
                  <a:lnTo>
                    <a:pt x="38729" y="529096"/>
                  </a:lnTo>
                  <a:lnTo>
                    <a:pt x="30257" y="469770"/>
                  </a:lnTo>
                  <a:lnTo>
                    <a:pt x="22674" y="407718"/>
                  </a:lnTo>
                  <a:lnTo>
                    <a:pt x="16055" y="343331"/>
                  </a:lnTo>
                  <a:lnTo>
                    <a:pt x="10472" y="276998"/>
                  </a:lnTo>
                  <a:lnTo>
                    <a:pt x="6002" y="209109"/>
                  </a:lnTo>
                  <a:lnTo>
                    <a:pt x="2717" y="140053"/>
                  </a:lnTo>
                  <a:lnTo>
                    <a:pt x="691" y="70220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74670" y="5680659"/>
            <a:ext cx="72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dirty="0">
                <a:latin typeface="Calibri"/>
                <a:cs typeface="Calibri"/>
              </a:rPr>
              <a:t> API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64964" y="4160520"/>
            <a:ext cx="294005" cy="1489710"/>
          </a:xfrm>
          <a:custGeom>
            <a:avLst/>
            <a:gdLst/>
            <a:ahLst/>
            <a:cxnLst/>
            <a:rect l="l" t="t" r="r" b="b"/>
            <a:pathLst>
              <a:path w="294004" h="1489710">
                <a:moveTo>
                  <a:pt x="0" y="0"/>
                </a:moveTo>
                <a:lnTo>
                  <a:pt x="843" y="69704"/>
                </a:lnTo>
                <a:lnTo>
                  <a:pt x="3302" y="138867"/>
                </a:lnTo>
                <a:lnTo>
                  <a:pt x="7269" y="206941"/>
                </a:lnTo>
                <a:lnTo>
                  <a:pt x="12636" y="273381"/>
                </a:lnTo>
                <a:lnTo>
                  <a:pt x="19294" y="337641"/>
                </a:lnTo>
                <a:lnTo>
                  <a:pt x="27137" y="399177"/>
                </a:lnTo>
                <a:lnTo>
                  <a:pt x="36055" y="457441"/>
                </a:lnTo>
                <a:lnTo>
                  <a:pt x="45942" y="511889"/>
                </a:lnTo>
                <a:lnTo>
                  <a:pt x="56689" y="561975"/>
                </a:lnTo>
                <a:lnTo>
                  <a:pt x="68188" y="607153"/>
                </a:lnTo>
                <a:lnTo>
                  <a:pt x="80331" y="646877"/>
                </a:lnTo>
                <a:lnTo>
                  <a:pt x="106120" y="707783"/>
                </a:lnTo>
                <a:lnTo>
                  <a:pt x="133191" y="740328"/>
                </a:lnTo>
                <a:lnTo>
                  <a:pt x="160708" y="748872"/>
                </a:lnTo>
                <a:lnTo>
                  <a:pt x="174370" y="761322"/>
                </a:lnTo>
                <a:lnTo>
                  <a:pt x="200939" y="808581"/>
                </a:lnTo>
                <a:lnTo>
                  <a:pt x="225785" y="882014"/>
                </a:lnTo>
                <a:lnTo>
                  <a:pt x="237293" y="927184"/>
                </a:lnTo>
                <a:lnTo>
                  <a:pt x="248046" y="977263"/>
                </a:lnTo>
                <a:lnTo>
                  <a:pt x="257938" y="1031705"/>
                </a:lnTo>
                <a:lnTo>
                  <a:pt x="266860" y="1089965"/>
                </a:lnTo>
                <a:lnTo>
                  <a:pt x="274706" y="1151499"/>
                </a:lnTo>
                <a:lnTo>
                  <a:pt x="281366" y="1215761"/>
                </a:lnTo>
                <a:lnTo>
                  <a:pt x="286734" y="1282206"/>
                </a:lnTo>
                <a:lnTo>
                  <a:pt x="290701" y="1350289"/>
                </a:lnTo>
                <a:lnTo>
                  <a:pt x="293161" y="1419465"/>
                </a:lnTo>
                <a:lnTo>
                  <a:pt x="294005" y="148918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21784" y="5566664"/>
            <a:ext cx="904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Learn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08320" y="2141220"/>
            <a:ext cx="1093470" cy="3883660"/>
            <a:chOff x="5608320" y="2141220"/>
            <a:chExt cx="1093470" cy="3883660"/>
          </a:xfrm>
        </p:grpSpPr>
        <p:sp>
          <p:nvSpPr>
            <p:cNvPr id="36" name="object 36"/>
            <p:cNvSpPr/>
            <p:nvPr/>
          </p:nvSpPr>
          <p:spPr>
            <a:xfrm>
              <a:off x="5815584" y="2141219"/>
              <a:ext cx="885825" cy="3883660"/>
            </a:xfrm>
            <a:custGeom>
              <a:avLst/>
              <a:gdLst/>
              <a:ahLst/>
              <a:cxnLst/>
              <a:rect l="l" t="t" r="r" b="b"/>
              <a:pathLst>
                <a:path w="885825" h="3883660">
                  <a:moveTo>
                    <a:pt x="885063" y="1590040"/>
                  </a:moveTo>
                  <a:lnTo>
                    <a:pt x="872363" y="1583690"/>
                  </a:lnTo>
                  <a:lnTo>
                    <a:pt x="808863" y="1551940"/>
                  </a:lnTo>
                  <a:lnTo>
                    <a:pt x="808863" y="1583690"/>
                  </a:lnTo>
                  <a:lnTo>
                    <a:pt x="678180" y="1583690"/>
                  </a:lnTo>
                  <a:lnTo>
                    <a:pt x="678180" y="1577340"/>
                  </a:lnTo>
                  <a:lnTo>
                    <a:pt x="678180" y="1570990"/>
                  </a:lnTo>
                  <a:lnTo>
                    <a:pt x="458724" y="1570990"/>
                  </a:lnTo>
                  <a:lnTo>
                    <a:pt x="458724" y="1577340"/>
                  </a:lnTo>
                  <a:lnTo>
                    <a:pt x="452374" y="1577340"/>
                  </a:lnTo>
                  <a:lnTo>
                    <a:pt x="452374" y="3851325"/>
                  </a:lnTo>
                  <a:lnTo>
                    <a:pt x="808863" y="3851313"/>
                  </a:lnTo>
                  <a:lnTo>
                    <a:pt x="808863" y="3883063"/>
                  </a:lnTo>
                  <a:lnTo>
                    <a:pt x="872363" y="3851313"/>
                  </a:lnTo>
                  <a:lnTo>
                    <a:pt x="885063" y="3844963"/>
                  </a:lnTo>
                  <a:lnTo>
                    <a:pt x="872363" y="3838613"/>
                  </a:lnTo>
                  <a:lnTo>
                    <a:pt x="808863" y="3806863"/>
                  </a:lnTo>
                  <a:lnTo>
                    <a:pt x="808863" y="3838613"/>
                  </a:lnTo>
                  <a:lnTo>
                    <a:pt x="465074" y="3838613"/>
                  </a:lnTo>
                  <a:lnTo>
                    <a:pt x="465074" y="1583690"/>
                  </a:lnTo>
                  <a:lnTo>
                    <a:pt x="665480" y="1583690"/>
                  </a:lnTo>
                  <a:lnTo>
                    <a:pt x="665480" y="1596390"/>
                  </a:lnTo>
                  <a:lnTo>
                    <a:pt x="808863" y="1596390"/>
                  </a:lnTo>
                  <a:lnTo>
                    <a:pt x="808863" y="1628140"/>
                  </a:lnTo>
                  <a:lnTo>
                    <a:pt x="872363" y="1596390"/>
                  </a:lnTo>
                  <a:lnTo>
                    <a:pt x="885063" y="1590040"/>
                  </a:lnTo>
                  <a:close/>
                </a:path>
                <a:path w="885825" h="3883660">
                  <a:moveTo>
                    <a:pt x="885317" y="2663952"/>
                  </a:moveTo>
                  <a:lnTo>
                    <a:pt x="877824" y="2660650"/>
                  </a:lnTo>
                  <a:lnTo>
                    <a:pt x="807339" y="2629535"/>
                  </a:lnTo>
                  <a:lnTo>
                    <a:pt x="808863" y="2661272"/>
                  </a:lnTo>
                  <a:lnTo>
                    <a:pt x="472186" y="2677541"/>
                  </a:lnTo>
                  <a:lnTo>
                    <a:pt x="472694" y="2690241"/>
                  </a:lnTo>
                  <a:lnTo>
                    <a:pt x="809485" y="2673972"/>
                  </a:lnTo>
                  <a:lnTo>
                    <a:pt x="811022" y="2705735"/>
                  </a:lnTo>
                  <a:lnTo>
                    <a:pt x="885317" y="2663952"/>
                  </a:lnTo>
                  <a:close/>
                </a:path>
                <a:path w="885825" h="3883660">
                  <a:moveTo>
                    <a:pt x="885825" y="38100"/>
                  </a:moveTo>
                  <a:lnTo>
                    <a:pt x="873125" y="31750"/>
                  </a:lnTo>
                  <a:lnTo>
                    <a:pt x="809612" y="0"/>
                  </a:lnTo>
                  <a:lnTo>
                    <a:pt x="809612" y="31750"/>
                  </a:lnTo>
                  <a:lnTo>
                    <a:pt x="436499" y="31750"/>
                  </a:lnTo>
                  <a:lnTo>
                    <a:pt x="436499" y="1575181"/>
                  </a:lnTo>
                  <a:lnTo>
                    <a:pt x="76200" y="1575181"/>
                  </a:lnTo>
                  <a:lnTo>
                    <a:pt x="76200" y="1543431"/>
                  </a:lnTo>
                  <a:lnTo>
                    <a:pt x="0" y="1581531"/>
                  </a:lnTo>
                  <a:lnTo>
                    <a:pt x="76200" y="1619631"/>
                  </a:lnTo>
                  <a:lnTo>
                    <a:pt x="76200" y="1587881"/>
                  </a:lnTo>
                  <a:lnTo>
                    <a:pt x="449199" y="1587881"/>
                  </a:lnTo>
                  <a:lnTo>
                    <a:pt x="449199" y="1581531"/>
                  </a:lnTo>
                  <a:lnTo>
                    <a:pt x="449199" y="1575181"/>
                  </a:lnTo>
                  <a:lnTo>
                    <a:pt x="449199" y="44450"/>
                  </a:lnTo>
                  <a:lnTo>
                    <a:pt x="809612" y="44450"/>
                  </a:lnTo>
                  <a:lnTo>
                    <a:pt x="809612" y="76200"/>
                  </a:lnTo>
                  <a:lnTo>
                    <a:pt x="873125" y="44450"/>
                  </a:lnTo>
                  <a:lnTo>
                    <a:pt x="885825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1368" y="2350008"/>
              <a:ext cx="476250" cy="1368425"/>
            </a:xfrm>
            <a:custGeom>
              <a:avLst/>
              <a:gdLst/>
              <a:ahLst/>
              <a:cxnLst/>
              <a:rect l="l" t="t" r="r" b="b"/>
              <a:pathLst>
                <a:path w="476250" h="1368425">
                  <a:moveTo>
                    <a:pt x="0" y="0"/>
                  </a:moveTo>
                  <a:lnTo>
                    <a:pt x="1365" y="64043"/>
                  </a:lnTo>
                  <a:lnTo>
                    <a:pt x="5345" y="127586"/>
                  </a:lnTo>
                  <a:lnTo>
                    <a:pt x="11767" y="190126"/>
                  </a:lnTo>
                  <a:lnTo>
                    <a:pt x="20454" y="251164"/>
                  </a:lnTo>
                  <a:lnTo>
                    <a:pt x="31235" y="310197"/>
                  </a:lnTo>
                  <a:lnTo>
                    <a:pt x="43934" y="366726"/>
                  </a:lnTo>
                  <a:lnTo>
                    <a:pt x="58377" y="420249"/>
                  </a:lnTo>
                  <a:lnTo>
                    <a:pt x="74390" y="470265"/>
                  </a:lnTo>
                  <a:lnTo>
                    <a:pt x="91799" y="516272"/>
                  </a:lnTo>
                  <a:lnTo>
                    <a:pt x="110430" y="557771"/>
                  </a:lnTo>
                  <a:lnTo>
                    <a:pt x="130109" y="594260"/>
                  </a:lnTo>
                  <a:lnTo>
                    <a:pt x="171913" y="650204"/>
                  </a:lnTo>
                  <a:lnTo>
                    <a:pt x="215819" y="680097"/>
                  </a:lnTo>
                  <a:lnTo>
                    <a:pt x="238125" y="684021"/>
                  </a:lnTo>
                  <a:lnTo>
                    <a:pt x="260409" y="687945"/>
                  </a:lnTo>
                  <a:lnTo>
                    <a:pt x="304289" y="717827"/>
                  </a:lnTo>
                  <a:lnTo>
                    <a:pt x="346084" y="773753"/>
                  </a:lnTo>
                  <a:lnTo>
                    <a:pt x="365763" y="810231"/>
                  </a:lnTo>
                  <a:lnTo>
                    <a:pt x="384397" y="851719"/>
                  </a:lnTo>
                  <a:lnTo>
                    <a:pt x="401812" y="897715"/>
                  </a:lnTo>
                  <a:lnTo>
                    <a:pt x="417831" y="947719"/>
                  </a:lnTo>
                  <a:lnTo>
                    <a:pt x="432282" y="1001230"/>
                  </a:lnTo>
                  <a:lnTo>
                    <a:pt x="444989" y="1057748"/>
                  </a:lnTo>
                  <a:lnTo>
                    <a:pt x="455777" y="1116772"/>
                  </a:lnTo>
                  <a:lnTo>
                    <a:pt x="464472" y="1177801"/>
                  </a:lnTo>
                  <a:lnTo>
                    <a:pt x="470898" y="1240336"/>
                  </a:lnTo>
                  <a:lnTo>
                    <a:pt x="474883" y="1303874"/>
                  </a:lnTo>
                  <a:lnTo>
                    <a:pt x="476250" y="1367916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79416" y="1910841"/>
            <a:ext cx="15144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Calibri"/>
                <a:cs typeface="Calibri"/>
              </a:rPr>
              <a:t>Use</a:t>
            </a:r>
            <a:r>
              <a:rPr sz="1500" i="1" spc="-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DF</a:t>
            </a:r>
            <a:r>
              <a:rPr sz="1500" i="1" spc="-4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consistently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across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all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Spark </a:t>
            </a:r>
            <a:r>
              <a:rPr sz="1500" i="1" dirty="0">
                <a:latin typeface="Calibri"/>
                <a:cs typeface="Calibri"/>
              </a:rPr>
              <a:t> Libraries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753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185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0" dirty="0">
                <a:latin typeface="Calibri Light"/>
                <a:cs typeface="Calibri Light"/>
              </a:rPr>
              <a:t>DataFrame Features</a:t>
            </a:r>
            <a:r>
              <a:rPr sz="3500" b="0" spc="-40" dirty="0">
                <a:latin typeface="Calibri Light"/>
                <a:cs typeface="Calibri Light"/>
              </a:rPr>
              <a:t> </a:t>
            </a:r>
            <a:r>
              <a:rPr sz="3500" b="0" spc="-20" dirty="0">
                <a:latin typeface="Calibri Light"/>
                <a:cs typeface="Calibri Light"/>
              </a:rPr>
              <a:t>Contd</a:t>
            </a:r>
            <a:r>
              <a:rPr sz="3500" b="0" spc="-35" dirty="0">
                <a:latin typeface="Calibri Light"/>
                <a:cs typeface="Calibri Light"/>
              </a:rPr>
              <a:t> </a:t>
            </a:r>
            <a:r>
              <a:rPr sz="3500" b="0" dirty="0">
                <a:latin typeface="Calibri Light"/>
                <a:cs typeface="Calibri Light"/>
              </a:rPr>
              <a:t>…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063" y="785876"/>
            <a:ext cx="6722109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935" algn="l"/>
              </a:tabLst>
            </a:pP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Polyglot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Support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multiple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Languages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-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Scala,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Python,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Java,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R.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600"/>
              </a:spcBef>
              <a:buFont typeface="Calibri"/>
              <a:buAutoNum type="arabicPeriod" startAt="6"/>
              <a:tabLst>
                <a:tab pos="238125" algn="l"/>
              </a:tabLst>
            </a:pP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Works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Huge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collection</a:t>
            </a:r>
            <a:r>
              <a:rPr sz="1800" spc="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dataset,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feasible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work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with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5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wide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600"/>
              </a:spcBef>
              <a:buFont typeface="Calibri"/>
              <a:buAutoNum type="arabicPeriod" startAt="6"/>
              <a:tabLst>
                <a:tab pos="238125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Supports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both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Structured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Semi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structured</a:t>
            </a:r>
            <a:r>
              <a:rPr sz="18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(JSON,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XML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etc).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90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2054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Hands-On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95" y="1614627"/>
            <a:ext cx="676846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Common functions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Frames</a:t>
            </a: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printSchema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print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names and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types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 </a:t>
            </a:r>
            <a:r>
              <a:rPr sz="1800" spc="-39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show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preview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(default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20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records)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describe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to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understand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characteristics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data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count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–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 get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number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collect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convert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 data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frame into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dtypes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columns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54672" y="2321941"/>
          <a:ext cx="2494280" cy="192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Alicia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Majoj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282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98" y="1996820"/>
            <a:ext cx="38919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"/>
                <a:cs typeface="Calibri"/>
              </a:rPr>
              <a:t>DataFrame</a:t>
            </a:r>
            <a:r>
              <a:rPr sz="3100" b="0" spc="-40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Organization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62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53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Organization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of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734059"/>
            <a:ext cx="448183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8110" indent="-2990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DataFrame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levels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organize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API.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Schema: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DataFrame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Implemented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named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Storage:</a:t>
            </a:r>
            <a:endParaRPr sz="1800">
              <a:latin typeface="Calibri"/>
              <a:cs typeface="Calibri"/>
            </a:endParaRPr>
          </a:p>
          <a:p>
            <a:pPr marL="326390" marR="46355" lvl="1" indent="142875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Storage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Disc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off-heap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combinations.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39867" y="5838444"/>
            <a:ext cx="4277995" cy="791210"/>
            <a:chOff x="5039867" y="5838444"/>
            <a:chExt cx="4277995" cy="791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2915" y="5841492"/>
              <a:ext cx="4271772" cy="784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42915" y="5841492"/>
              <a:ext cx="4272280" cy="784860"/>
            </a:xfrm>
            <a:custGeom>
              <a:avLst/>
              <a:gdLst/>
              <a:ahLst/>
              <a:cxnLst/>
              <a:rect l="l" t="t" r="r" b="b"/>
              <a:pathLst>
                <a:path w="4272280" h="784859">
                  <a:moveTo>
                    <a:pt x="0" y="130810"/>
                  </a:moveTo>
                  <a:lnTo>
                    <a:pt x="10277" y="79890"/>
                  </a:lnTo>
                  <a:lnTo>
                    <a:pt x="38306" y="38311"/>
                  </a:lnTo>
                  <a:lnTo>
                    <a:pt x="79884" y="10278"/>
                  </a:lnTo>
                  <a:lnTo>
                    <a:pt x="130810" y="0"/>
                  </a:lnTo>
                  <a:lnTo>
                    <a:pt x="4140962" y="0"/>
                  </a:lnTo>
                  <a:lnTo>
                    <a:pt x="4191887" y="10278"/>
                  </a:lnTo>
                  <a:lnTo>
                    <a:pt x="4233465" y="38311"/>
                  </a:lnTo>
                  <a:lnTo>
                    <a:pt x="4261494" y="79890"/>
                  </a:lnTo>
                  <a:lnTo>
                    <a:pt x="4271772" y="130810"/>
                  </a:lnTo>
                  <a:lnTo>
                    <a:pt x="4271772" y="654050"/>
                  </a:lnTo>
                  <a:lnTo>
                    <a:pt x="4261494" y="704964"/>
                  </a:lnTo>
                  <a:lnTo>
                    <a:pt x="4233465" y="746544"/>
                  </a:lnTo>
                  <a:lnTo>
                    <a:pt x="4191887" y="774579"/>
                  </a:lnTo>
                  <a:lnTo>
                    <a:pt x="4140962" y="784860"/>
                  </a:lnTo>
                  <a:lnTo>
                    <a:pt x="130810" y="784860"/>
                  </a:lnTo>
                  <a:lnTo>
                    <a:pt x="79884" y="774579"/>
                  </a:lnTo>
                  <a:lnTo>
                    <a:pt x="38306" y="746544"/>
                  </a:lnTo>
                  <a:lnTo>
                    <a:pt x="10277" y="704964"/>
                  </a:lnTo>
                  <a:lnTo>
                    <a:pt x="0" y="654050"/>
                  </a:lnTo>
                  <a:lnTo>
                    <a:pt x="0" y="13081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28715" y="6027521"/>
            <a:ext cx="19011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27421" y="1010158"/>
            <a:ext cx="4286250" cy="2468245"/>
            <a:chOff x="5027421" y="1010158"/>
            <a:chExt cx="4286250" cy="2468245"/>
          </a:xfrm>
        </p:grpSpPr>
        <p:sp>
          <p:nvSpPr>
            <p:cNvPr id="10" name="object 10"/>
            <p:cNvSpPr/>
            <p:nvPr/>
          </p:nvSpPr>
          <p:spPr>
            <a:xfrm>
              <a:off x="5033771" y="1789176"/>
              <a:ext cx="4272280" cy="1682750"/>
            </a:xfrm>
            <a:custGeom>
              <a:avLst/>
              <a:gdLst/>
              <a:ahLst/>
              <a:cxnLst/>
              <a:rect l="l" t="t" r="r" b="b"/>
              <a:pathLst>
                <a:path w="4272280" h="1682750">
                  <a:moveTo>
                    <a:pt x="0" y="1682496"/>
                  </a:moveTo>
                  <a:lnTo>
                    <a:pt x="4271772" y="1682496"/>
                  </a:lnTo>
                  <a:lnTo>
                    <a:pt x="4271772" y="0"/>
                  </a:lnTo>
                  <a:lnTo>
                    <a:pt x="0" y="0"/>
                  </a:lnTo>
                  <a:lnTo>
                    <a:pt x="0" y="16824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5295" y="1016508"/>
              <a:ext cx="4272280" cy="782320"/>
            </a:xfrm>
            <a:custGeom>
              <a:avLst/>
              <a:gdLst/>
              <a:ahLst/>
              <a:cxnLst/>
              <a:rect l="l" t="t" r="r" b="b"/>
              <a:pathLst>
                <a:path w="4272280" h="782319">
                  <a:moveTo>
                    <a:pt x="0" y="781812"/>
                  </a:moveTo>
                  <a:lnTo>
                    <a:pt x="4271772" y="781812"/>
                  </a:lnTo>
                  <a:lnTo>
                    <a:pt x="4271772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6735" y="1082040"/>
              <a:ext cx="927100" cy="605155"/>
            </a:xfrm>
            <a:custGeom>
              <a:avLst/>
              <a:gdLst/>
              <a:ahLst/>
              <a:cxnLst/>
              <a:rect l="l" t="t" r="r" b="b"/>
              <a:pathLst>
                <a:path w="927100" h="60515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825753" y="0"/>
                  </a:lnTo>
                  <a:lnTo>
                    <a:pt x="865030" y="7915"/>
                  </a:lnTo>
                  <a:lnTo>
                    <a:pt x="897080" y="29511"/>
                  </a:lnTo>
                  <a:lnTo>
                    <a:pt x="918676" y="61561"/>
                  </a:lnTo>
                  <a:lnTo>
                    <a:pt x="926591" y="100837"/>
                  </a:lnTo>
                  <a:lnTo>
                    <a:pt x="926591" y="504189"/>
                  </a:lnTo>
                  <a:lnTo>
                    <a:pt x="918676" y="543466"/>
                  </a:lnTo>
                  <a:lnTo>
                    <a:pt x="897080" y="575516"/>
                  </a:lnTo>
                  <a:lnTo>
                    <a:pt x="865030" y="597112"/>
                  </a:lnTo>
                  <a:lnTo>
                    <a:pt x="825753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51069" y="1131823"/>
            <a:ext cx="690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ject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  <a:p>
            <a:pPr marR="3810" algn="ctr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String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2800" y="1112519"/>
            <a:ext cx="927100" cy="605155"/>
          </a:xfrm>
          <a:custGeom>
            <a:avLst/>
            <a:gdLst/>
            <a:ahLst/>
            <a:cxnLst/>
            <a:rect l="l" t="t" r="r" b="b"/>
            <a:pathLst>
              <a:path w="927100" h="605155">
                <a:moveTo>
                  <a:pt x="0" y="100837"/>
                </a:moveTo>
                <a:lnTo>
                  <a:pt x="7915" y="61561"/>
                </a:lnTo>
                <a:lnTo>
                  <a:pt x="29511" y="29511"/>
                </a:lnTo>
                <a:lnTo>
                  <a:pt x="61561" y="7915"/>
                </a:lnTo>
                <a:lnTo>
                  <a:pt x="100838" y="0"/>
                </a:lnTo>
                <a:lnTo>
                  <a:pt x="825753" y="0"/>
                </a:lnTo>
                <a:lnTo>
                  <a:pt x="865030" y="7915"/>
                </a:lnTo>
                <a:lnTo>
                  <a:pt x="897080" y="29511"/>
                </a:lnTo>
                <a:lnTo>
                  <a:pt x="918676" y="61561"/>
                </a:lnTo>
                <a:lnTo>
                  <a:pt x="926592" y="100837"/>
                </a:lnTo>
                <a:lnTo>
                  <a:pt x="926592" y="504189"/>
                </a:lnTo>
                <a:lnTo>
                  <a:pt x="918676" y="543466"/>
                </a:lnTo>
                <a:lnTo>
                  <a:pt x="897080" y="575516"/>
                </a:lnTo>
                <a:lnTo>
                  <a:pt x="865030" y="597112"/>
                </a:lnTo>
                <a:lnTo>
                  <a:pt x="825753" y="605027"/>
                </a:lnTo>
                <a:lnTo>
                  <a:pt x="100838" y="605027"/>
                </a:lnTo>
                <a:lnTo>
                  <a:pt x="61561" y="597112"/>
                </a:lnTo>
                <a:lnTo>
                  <a:pt x="29511" y="575516"/>
                </a:lnTo>
                <a:lnTo>
                  <a:pt x="7915" y="543466"/>
                </a:lnTo>
                <a:lnTo>
                  <a:pt x="0" y="504189"/>
                </a:lnTo>
                <a:lnTo>
                  <a:pt x="0" y="100837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39532" y="1162303"/>
            <a:ext cx="38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Age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500" i="1" dirty="0">
                <a:latin typeface="Calibri"/>
                <a:cs typeface="Calibri"/>
              </a:rPr>
              <a:t>L</a:t>
            </a:r>
            <a:r>
              <a:rPr sz="1500" i="1" spc="-5" dirty="0">
                <a:latin typeface="Calibri"/>
                <a:cs typeface="Calibri"/>
              </a:rPr>
              <a:t>ong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44767" y="1082039"/>
            <a:ext cx="927100" cy="605155"/>
          </a:xfrm>
          <a:custGeom>
            <a:avLst/>
            <a:gdLst/>
            <a:ahLst/>
            <a:cxnLst/>
            <a:rect l="l" t="t" r="r" b="b"/>
            <a:pathLst>
              <a:path w="927100" h="605155">
                <a:moveTo>
                  <a:pt x="0" y="100837"/>
                </a:moveTo>
                <a:lnTo>
                  <a:pt x="7915" y="61561"/>
                </a:lnTo>
                <a:lnTo>
                  <a:pt x="29511" y="29511"/>
                </a:lnTo>
                <a:lnTo>
                  <a:pt x="61561" y="7915"/>
                </a:lnTo>
                <a:lnTo>
                  <a:pt x="100837" y="0"/>
                </a:lnTo>
                <a:lnTo>
                  <a:pt x="825754" y="0"/>
                </a:lnTo>
                <a:lnTo>
                  <a:pt x="865030" y="7915"/>
                </a:lnTo>
                <a:lnTo>
                  <a:pt x="897080" y="29511"/>
                </a:lnTo>
                <a:lnTo>
                  <a:pt x="918676" y="61561"/>
                </a:lnTo>
                <a:lnTo>
                  <a:pt x="926591" y="100837"/>
                </a:lnTo>
                <a:lnTo>
                  <a:pt x="926591" y="504189"/>
                </a:lnTo>
                <a:lnTo>
                  <a:pt x="918676" y="543466"/>
                </a:lnTo>
                <a:lnTo>
                  <a:pt x="897080" y="575516"/>
                </a:lnTo>
                <a:lnTo>
                  <a:pt x="865030" y="597112"/>
                </a:lnTo>
                <a:lnTo>
                  <a:pt x="825754" y="605027"/>
                </a:lnTo>
                <a:lnTo>
                  <a:pt x="100837" y="605027"/>
                </a:lnTo>
                <a:lnTo>
                  <a:pt x="61561" y="597112"/>
                </a:lnTo>
                <a:lnTo>
                  <a:pt x="29511" y="575516"/>
                </a:lnTo>
                <a:lnTo>
                  <a:pt x="7915" y="543466"/>
                </a:lnTo>
                <a:lnTo>
                  <a:pt x="0" y="504189"/>
                </a:lnTo>
                <a:lnTo>
                  <a:pt x="0" y="100837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77304" y="1131823"/>
            <a:ext cx="474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String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59495" y="1082039"/>
            <a:ext cx="927100" cy="605155"/>
          </a:xfrm>
          <a:custGeom>
            <a:avLst/>
            <a:gdLst/>
            <a:ahLst/>
            <a:cxnLst/>
            <a:rect l="l" t="t" r="r" b="b"/>
            <a:pathLst>
              <a:path w="927100" h="605155">
                <a:moveTo>
                  <a:pt x="0" y="100837"/>
                </a:moveTo>
                <a:lnTo>
                  <a:pt x="7915" y="61561"/>
                </a:lnTo>
                <a:lnTo>
                  <a:pt x="29511" y="29511"/>
                </a:lnTo>
                <a:lnTo>
                  <a:pt x="61561" y="7915"/>
                </a:lnTo>
                <a:lnTo>
                  <a:pt x="100837" y="0"/>
                </a:lnTo>
                <a:lnTo>
                  <a:pt x="825753" y="0"/>
                </a:lnTo>
                <a:lnTo>
                  <a:pt x="865030" y="7915"/>
                </a:lnTo>
                <a:lnTo>
                  <a:pt x="897080" y="29511"/>
                </a:lnTo>
                <a:lnTo>
                  <a:pt x="918676" y="61561"/>
                </a:lnTo>
                <a:lnTo>
                  <a:pt x="926592" y="100837"/>
                </a:lnTo>
                <a:lnTo>
                  <a:pt x="926592" y="504189"/>
                </a:lnTo>
                <a:lnTo>
                  <a:pt x="918676" y="543466"/>
                </a:lnTo>
                <a:lnTo>
                  <a:pt x="897080" y="575516"/>
                </a:lnTo>
                <a:lnTo>
                  <a:pt x="865030" y="597112"/>
                </a:lnTo>
                <a:lnTo>
                  <a:pt x="825753" y="605027"/>
                </a:lnTo>
                <a:lnTo>
                  <a:pt x="100837" y="605027"/>
                </a:lnTo>
                <a:lnTo>
                  <a:pt x="61561" y="597112"/>
                </a:lnTo>
                <a:lnTo>
                  <a:pt x="29511" y="575516"/>
                </a:lnTo>
                <a:lnTo>
                  <a:pt x="7915" y="543466"/>
                </a:lnTo>
                <a:lnTo>
                  <a:pt x="0" y="504189"/>
                </a:lnTo>
                <a:lnTo>
                  <a:pt x="0" y="100837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95716" y="1131823"/>
            <a:ext cx="46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500" i="1" dirty="0">
                <a:latin typeface="Calibri"/>
                <a:cs typeface="Calibri"/>
              </a:rPr>
              <a:t>Stri</a:t>
            </a:r>
            <a:r>
              <a:rPr sz="1500" i="1" spc="-5" dirty="0">
                <a:latin typeface="Calibri"/>
                <a:cs typeface="Calibri"/>
              </a:rPr>
              <a:t>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26735" y="1848611"/>
            <a:ext cx="4061460" cy="332740"/>
          </a:xfrm>
          <a:custGeom>
            <a:avLst/>
            <a:gdLst/>
            <a:ahLst/>
            <a:cxnLst/>
            <a:rect l="l" t="t" r="r" b="b"/>
            <a:pathLst>
              <a:path w="4061459" h="332739">
                <a:moveTo>
                  <a:pt x="0" y="55372"/>
                </a:moveTo>
                <a:lnTo>
                  <a:pt x="4347" y="33807"/>
                </a:lnTo>
                <a:lnTo>
                  <a:pt x="16208" y="16208"/>
                </a:lnTo>
                <a:lnTo>
                  <a:pt x="33807" y="4347"/>
                </a:lnTo>
                <a:lnTo>
                  <a:pt x="55372" y="0"/>
                </a:lnTo>
                <a:lnTo>
                  <a:pt x="4006088" y="0"/>
                </a:lnTo>
                <a:lnTo>
                  <a:pt x="4027652" y="4347"/>
                </a:lnTo>
                <a:lnTo>
                  <a:pt x="4045251" y="16208"/>
                </a:lnTo>
                <a:lnTo>
                  <a:pt x="4057112" y="33807"/>
                </a:lnTo>
                <a:lnTo>
                  <a:pt x="4061460" y="55372"/>
                </a:lnTo>
                <a:lnTo>
                  <a:pt x="4061460" y="276860"/>
                </a:lnTo>
                <a:lnTo>
                  <a:pt x="4057112" y="298424"/>
                </a:lnTo>
                <a:lnTo>
                  <a:pt x="4045251" y="316023"/>
                </a:lnTo>
                <a:lnTo>
                  <a:pt x="4027652" y="327884"/>
                </a:lnTo>
                <a:lnTo>
                  <a:pt x="4006088" y="332232"/>
                </a:lnTo>
                <a:lnTo>
                  <a:pt x="55372" y="332232"/>
                </a:lnTo>
                <a:lnTo>
                  <a:pt x="33807" y="327884"/>
                </a:lnTo>
                <a:lnTo>
                  <a:pt x="16208" y="316023"/>
                </a:lnTo>
                <a:lnTo>
                  <a:pt x="4347" y="298424"/>
                </a:lnTo>
                <a:lnTo>
                  <a:pt x="0" y="276860"/>
                </a:lnTo>
                <a:lnTo>
                  <a:pt x="0" y="553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40936" y="1875535"/>
            <a:ext cx="4033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Row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6735" y="2642616"/>
            <a:ext cx="4061460" cy="332740"/>
          </a:xfrm>
          <a:custGeom>
            <a:avLst/>
            <a:gdLst/>
            <a:ahLst/>
            <a:cxnLst/>
            <a:rect l="l" t="t" r="r" b="b"/>
            <a:pathLst>
              <a:path w="4061459" h="332739">
                <a:moveTo>
                  <a:pt x="0" y="55372"/>
                </a:moveTo>
                <a:lnTo>
                  <a:pt x="4347" y="33807"/>
                </a:lnTo>
                <a:lnTo>
                  <a:pt x="16208" y="16208"/>
                </a:lnTo>
                <a:lnTo>
                  <a:pt x="33807" y="4347"/>
                </a:lnTo>
                <a:lnTo>
                  <a:pt x="55372" y="0"/>
                </a:lnTo>
                <a:lnTo>
                  <a:pt x="4006088" y="0"/>
                </a:lnTo>
                <a:lnTo>
                  <a:pt x="4027652" y="4347"/>
                </a:lnTo>
                <a:lnTo>
                  <a:pt x="4045251" y="16208"/>
                </a:lnTo>
                <a:lnTo>
                  <a:pt x="4057112" y="33807"/>
                </a:lnTo>
                <a:lnTo>
                  <a:pt x="4061460" y="55372"/>
                </a:lnTo>
                <a:lnTo>
                  <a:pt x="4061460" y="276860"/>
                </a:lnTo>
                <a:lnTo>
                  <a:pt x="4057112" y="298424"/>
                </a:lnTo>
                <a:lnTo>
                  <a:pt x="4045251" y="316023"/>
                </a:lnTo>
                <a:lnTo>
                  <a:pt x="4027652" y="327884"/>
                </a:lnTo>
                <a:lnTo>
                  <a:pt x="4006088" y="332232"/>
                </a:lnTo>
                <a:lnTo>
                  <a:pt x="55372" y="332232"/>
                </a:lnTo>
                <a:lnTo>
                  <a:pt x="33807" y="327884"/>
                </a:lnTo>
                <a:lnTo>
                  <a:pt x="16208" y="316023"/>
                </a:lnTo>
                <a:lnTo>
                  <a:pt x="4347" y="298424"/>
                </a:lnTo>
                <a:lnTo>
                  <a:pt x="0" y="276860"/>
                </a:lnTo>
                <a:lnTo>
                  <a:pt x="0" y="553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40936" y="2670428"/>
            <a:ext cx="4033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Row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5211" y="2246376"/>
            <a:ext cx="4060190" cy="332740"/>
          </a:xfrm>
          <a:custGeom>
            <a:avLst/>
            <a:gdLst/>
            <a:ahLst/>
            <a:cxnLst/>
            <a:rect l="l" t="t" r="r" b="b"/>
            <a:pathLst>
              <a:path w="4060190" h="332739">
                <a:moveTo>
                  <a:pt x="0" y="55372"/>
                </a:moveTo>
                <a:lnTo>
                  <a:pt x="4347" y="33807"/>
                </a:lnTo>
                <a:lnTo>
                  <a:pt x="16208" y="16208"/>
                </a:lnTo>
                <a:lnTo>
                  <a:pt x="33807" y="4347"/>
                </a:lnTo>
                <a:lnTo>
                  <a:pt x="55372" y="0"/>
                </a:lnTo>
                <a:lnTo>
                  <a:pt x="4004564" y="0"/>
                </a:lnTo>
                <a:lnTo>
                  <a:pt x="4026128" y="4347"/>
                </a:lnTo>
                <a:lnTo>
                  <a:pt x="4043727" y="16208"/>
                </a:lnTo>
                <a:lnTo>
                  <a:pt x="4055588" y="33807"/>
                </a:lnTo>
                <a:lnTo>
                  <a:pt x="4059936" y="55372"/>
                </a:lnTo>
                <a:lnTo>
                  <a:pt x="4059936" y="276860"/>
                </a:lnTo>
                <a:lnTo>
                  <a:pt x="4055588" y="298424"/>
                </a:lnTo>
                <a:lnTo>
                  <a:pt x="4043727" y="316023"/>
                </a:lnTo>
                <a:lnTo>
                  <a:pt x="4026128" y="327884"/>
                </a:lnTo>
                <a:lnTo>
                  <a:pt x="4004564" y="332232"/>
                </a:lnTo>
                <a:lnTo>
                  <a:pt x="55372" y="332232"/>
                </a:lnTo>
                <a:lnTo>
                  <a:pt x="33807" y="327884"/>
                </a:lnTo>
                <a:lnTo>
                  <a:pt x="16208" y="316023"/>
                </a:lnTo>
                <a:lnTo>
                  <a:pt x="4347" y="298424"/>
                </a:lnTo>
                <a:lnTo>
                  <a:pt x="0" y="276860"/>
                </a:lnTo>
                <a:lnTo>
                  <a:pt x="0" y="553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39412" y="2272995"/>
            <a:ext cx="40316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Row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26735" y="3049523"/>
            <a:ext cx="4061460" cy="332740"/>
          </a:xfrm>
          <a:custGeom>
            <a:avLst/>
            <a:gdLst/>
            <a:ahLst/>
            <a:cxnLst/>
            <a:rect l="l" t="t" r="r" b="b"/>
            <a:pathLst>
              <a:path w="4061459" h="332739">
                <a:moveTo>
                  <a:pt x="0" y="55372"/>
                </a:moveTo>
                <a:lnTo>
                  <a:pt x="4347" y="33807"/>
                </a:lnTo>
                <a:lnTo>
                  <a:pt x="16208" y="16208"/>
                </a:lnTo>
                <a:lnTo>
                  <a:pt x="33807" y="4347"/>
                </a:lnTo>
                <a:lnTo>
                  <a:pt x="55372" y="0"/>
                </a:lnTo>
                <a:lnTo>
                  <a:pt x="4006088" y="0"/>
                </a:lnTo>
                <a:lnTo>
                  <a:pt x="4027652" y="4347"/>
                </a:lnTo>
                <a:lnTo>
                  <a:pt x="4045251" y="16208"/>
                </a:lnTo>
                <a:lnTo>
                  <a:pt x="4057112" y="33807"/>
                </a:lnTo>
                <a:lnTo>
                  <a:pt x="4061460" y="55372"/>
                </a:lnTo>
                <a:lnTo>
                  <a:pt x="4061460" y="276860"/>
                </a:lnTo>
                <a:lnTo>
                  <a:pt x="4057112" y="298424"/>
                </a:lnTo>
                <a:lnTo>
                  <a:pt x="4045251" y="316023"/>
                </a:lnTo>
                <a:lnTo>
                  <a:pt x="4027652" y="327884"/>
                </a:lnTo>
                <a:lnTo>
                  <a:pt x="4006088" y="332231"/>
                </a:lnTo>
                <a:lnTo>
                  <a:pt x="55372" y="332231"/>
                </a:lnTo>
                <a:lnTo>
                  <a:pt x="33807" y="327884"/>
                </a:lnTo>
                <a:lnTo>
                  <a:pt x="16208" y="316023"/>
                </a:lnTo>
                <a:lnTo>
                  <a:pt x="4347" y="298424"/>
                </a:lnTo>
                <a:lnTo>
                  <a:pt x="0" y="276860"/>
                </a:lnTo>
                <a:lnTo>
                  <a:pt x="0" y="553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40936" y="3076397"/>
            <a:ext cx="40335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Row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#4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178795" y="1796757"/>
            <a:ext cx="1731010" cy="958850"/>
            <a:chOff x="10178795" y="1796757"/>
            <a:chExt cx="1731010" cy="9588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7173" y="1857743"/>
              <a:ext cx="1714127" cy="7890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8795" y="1796757"/>
              <a:ext cx="1730882" cy="95825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7563" y="1897380"/>
              <a:ext cx="1642871" cy="68122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363581" y="1893188"/>
            <a:ext cx="1372870" cy="65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i="1" spc="-15" dirty="0">
                <a:solidFill>
                  <a:srgbClr val="FFD966"/>
                </a:solidFill>
                <a:latin typeface="Calibri"/>
                <a:cs typeface="Calibri"/>
              </a:rPr>
              <a:t>Dataset&lt;Row&gt;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39478" y="1059941"/>
            <a:ext cx="457200" cy="2447925"/>
          </a:xfrm>
          <a:custGeom>
            <a:avLst/>
            <a:gdLst/>
            <a:ahLst/>
            <a:cxnLst/>
            <a:rect l="l" t="t" r="r" b="b"/>
            <a:pathLst>
              <a:path w="457200" h="2447925">
                <a:moveTo>
                  <a:pt x="0" y="0"/>
                </a:moveTo>
                <a:lnTo>
                  <a:pt x="82174" y="612"/>
                </a:lnTo>
                <a:lnTo>
                  <a:pt x="159520" y="2379"/>
                </a:lnTo>
                <a:lnTo>
                  <a:pt x="230744" y="5192"/>
                </a:lnTo>
                <a:lnTo>
                  <a:pt x="294556" y="8947"/>
                </a:lnTo>
                <a:lnTo>
                  <a:pt x="349662" y="13536"/>
                </a:lnTo>
                <a:lnTo>
                  <a:pt x="394772" y="18852"/>
                </a:lnTo>
                <a:lnTo>
                  <a:pt x="449832" y="31240"/>
                </a:lnTo>
                <a:lnTo>
                  <a:pt x="457200" y="38100"/>
                </a:lnTo>
                <a:lnTo>
                  <a:pt x="457200" y="2409444"/>
                </a:lnTo>
                <a:lnTo>
                  <a:pt x="394772" y="2428691"/>
                </a:lnTo>
                <a:lnTo>
                  <a:pt x="349662" y="2434007"/>
                </a:lnTo>
                <a:lnTo>
                  <a:pt x="294556" y="2438596"/>
                </a:lnTo>
                <a:lnTo>
                  <a:pt x="230744" y="2442351"/>
                </a:lnTo>
                <a:lnTo>
                  <a:pt x="159520" y="2445164"/>
                </a:lnTo>
                <a:lnTo>
                  <a:pt x="82174" y="2446931"/>
                </a:lnTo>
                <a:lnTo>
                  <a:pt x="0" y="244754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036565" y="3639058"/>
            <a:ext cx="4284980" cy="1978660"/>
            <a:chOff x="5036565" y="3639058"/>
            <a:chExt cx="4284980" cy="1978660"/>
          </a:xfrm>
        </p:grpSpPr>
        <p:sp>
          <p:nvSpPr>
            <p:cNvPr id="35" name="object 35"/>
            <p:cNvSpPr/>
            <p:nvPr/>
          </p:nvSpPr>
          <p:spPr>
            <a:xfrm>
              <a:off x="5042915" y="3645408"/>
              <a:ext cx="4272280" cy="1965960"/>
            </a:xfrm>
            <a:custGeom>
              <a:avLst/>
              <a:gdLst/>
              <a:ahLst/>
              <a:cxnLst/>
              <a:rect l="l" t="t" r="r" b="b"/>
              <a:pathLst>
                <a:path w="4272280" h="1965960">
                  <a:moveTo>
                    <a:pt x="0" y="1965960"/>
                  </a:moveTo>
                  <a:lnTo>
                    <a:pt x="4271772" y="1965960"/>
                  </a:lnTo>
                  <a:lnTo>
                    <a:pt x="4271772" y="0"/>
                  </a:lnTo>
                  <a:lnTo>
                    <a:pt x="0" y="0"/>
                  </a:lnTo>
                  <a:lnTo>
                    <a:pt x="0" y="19659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8943" y="3928872"/>
              <a:ext cx="759460" cy="405765"/>
            </a:xfrm>
            <a:custGeom>
              <a:avLst/>
              <a:gdLst/>
              <a:ahLst/>
              <a:cxnLst/>
              <a:rect l="l" t="t" r="r" b="b"/>
              <a:pathLst>
                <a:path w="759459" h="405764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691387" y="0"/>
                  </a:lnTo>
                  <a:lnTo>
                    <a:pt x="717696" y="5306"/>
                  </a:lnTo>
                  <a:lnTo>
                    <a:pt x="739171" y="19780"/>
                  </a:lnTo>
                  <a:lnTo>
                    <a:pt x="753645" y="41255"/>
                  </a:lnTo>
                  <a:lnTo>
                    <a:pt x="758951" y="67563"/>
                  </a:lnTo>
                  <a:lnTo>
                    <a:pt x="758951" y="337819"/>
                  </a:lnTo>
                  <a:lnTo>
                    <a:pt x="753645" y="364128"/>
                  </a:lnTo>
                  <a:lnTo>
                    <a:pt x="739171" y="385603"/>
                  </a:lnTo>
                  <a:lnTo>
                    <a:pt x="717696" y="400077"/>
                  </a:lnTo>
                  <a:lnTo>
                    <a:pt x="691387" y="405383"/>
                  </a:lnTo>
                  <a:lnTo>
                    <a:pt x="67563" y="405383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11138" y="3993007"/>
            <a:ext cx="2051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35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55691" y="3928871"/>
            <a:ext cx="759460" cy="405765"/>
          </a:xfrm>
          <a:custGeom>
            <a:avLst/>
            <a:gdLst/>
            <a:ahLst/>
            <a:cxnLst/>
            <a:rect l="l" t="t" r="r" b="b"/>
            <a:pathLst>
              <a:path w="759460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691388" y="0"/>
                </a:lnTo>
                <a:lnTo>
                  <a:pt x="717696" y="5306"/>
                </a:lnTo>
                <a:lnTo>
                  <a:pt x="739171" y="19780"/>
                </a:lnTo>
                <a:lnTo>
                  <a:pt x="753645" y="41255"/>
                </a:lnTo>
                <a:lnTo>
                  <a:pt x="758952" y="67563"/>
                </a:lnTo>
                <a:lnTo>
                  <a:pt x="758952" y="337819"/>
                </a:lnTo>
                <a:lnTo>
                  <a:pt x="753645" y="364128"/>
                </a:lnTo>
                <a:lnTo>
                  <a:pt x="739171" y="385603"/>
                </a:lnTo>
                <a:lnTo>
                  <a:pt x="717696" y="400077"/>
                </a:lnTo>
                <a:lnTo>
                  <a:pt x="691388" y="405383"/>
                </a:lnTo>
                <a:lnTo>
                  <a:pt x="67563" y="405383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67578" y="4015867"/>
            <a:ext cx="426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cia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46392" y="3936491"/>
            <a:ext cx="759460" cy="403860"/>
          </a:xfrm>
          <a:custGeom>
            <a:avLst/>
            <a:gdLst/>
            <a:ahLst/>
            <a:cxnLst/>
            <a:rect l="l" t="t" r="r" b="b"/>
            <a:pathLst>
              <a:path w="759459" h="403860">
                <a:moveTo>
                  <a:pt x="0" y="67309"/>
                </a:moveTo>
                <a:lnTo>
                  <a:pt x="5284" y="41094"/>
                </a:lnTo>
                <a:lnTo>
                  <a:pt x="19700" y="19700"/>
                </a:lnTo>
                <a:lnTo>
                  <a:pt x="41094" y="5284"/>
                </a:lnTo>
                <a:lnTo>
                  <a:pt x="67309" y="0"/>
                </a:lnTo>
                <a:lnTo>
                  <a:pt x="691641" y="0"/>
                </a:lnTo>
                <a:lnTo>
                  <a:pt x="717857" y="5284"/>
                </a:lnTo>
                <a:lnTo>
                  <a:pt x="739251" y="19700"/>
                </a:lnTo>
                <a:lnTo>
                  <a:pt x="753667" y="41094"/>
                </a:lnTo>
                <a:lnTo>
                  <a:pt x="758951" y="67309"/>
                </a:lnTo>
                <a:lnTo>
                  <a:pt x="758951" y="336549"/>
                </a:lnTo>
                <a:lnTo>
                  <a:pt x="753667" y="362765"/>
                </a:lnTo>
                <a:lnTo>
                  <a:pt x="739251" y="384159"/>
                </a:lnTo>
                <a:lnTo>
                  <a:pt x="717857" y="398575"/>
                </a:lnTo>
                <a:lnTo>
                  <a:pt x="691641" y="403859"/>
                </a:lnTo>
                <a:lnTo>
                  <a:pt x="67309" y="403859"/>
                </a:lnTo>
                <a:lnTo>
                  <a:pt x="41094" y="398575"/>
                </a:lnTo>
                <a:lnTo>
                  <a:pt x="19700" y="384159"/>
                </a:lnTo>
                <a:lnTo>
                  <a:pt x="5284" y="362765"/>
                </a:lnTo>
                <a:lnTo>
                  <a:pt x="0" y="336549"/>
                </a:lnTo>
                <a:lnTo>
                  <a:pt x="0" y="6730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246873" y="3974338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33359" y="3928871"/>
            <a:ext cx="760730" cy="405765"/>
          </a:xfrm>
          <a:custGeom>
            <a:avLst/>
            <a:gdLst/>
            <a:ahLst/>
            <a:cxnLst/>
            <a:rect l="l" t="t" r="r" b="b"/>
            <a:pathLst>
              <a:path w="760729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4" y="0"/>
                </a:lnTo>
                <a:lnTo>
                  <a:pt x="692912" y="0"/>
                </a:lnTo>
                <a:lnTo>
                  <a:pt x="719220" y="5306"/>
                </a:lnTo>
                <a:lnTo>
                  <a:pt x="740695" y="19780"/>
                </a:lnTo>
                <a:lnTo>
                  <a:pt x="755169" y="41255"/>
                </a:lnTo>
                <a:lnTo>
                  <a:pt x="760476" y="67563"/>
                </a:lnTo>
                <a:lnTo>
                  <a:pt x="760476" y="337819"/>
                </a:lnTo>
                <a:lnTo>
                  <a:pt x="755169" y="364128"/>
                </a:lnTo>
                <a:lnTo>
                  <a:pt x="740695" y="385603"/>
                </a:lnTo>
                <a:lnTo>
                  <a:pt x="719220" y="400077"/>
                </a:lnTo>
                <a:lnTo>
                  <a:pt x="692912" y="405383"/>
                </a:lnTo>
                <a:lnTo>
                  <a:pt x="67564" y="405383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135366" y="3967098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34328" y="4430090"/>
            <a:ext cx="7975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Partition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#2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28944" y="4735067"/>
            <a:ext cx="759460" cy="405765"/>
          </a:xfrm>
          <a:custGeom>
            <a:avLst/>
            <a:gdLst/>
            <a:ahLst/>
            <a:cxnLst/>
            <a:rect l="l" t="t" r="r" b="b"/>
            <a:pathLst>
              <a:path w="759459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691387" y="0"/>
                </a:lnTo>
                <a:lnTo>
                  <a:pt x="717696" y="5306"/>
                </a:lnTo>
                <a:lnTo>
                  <a:pt x="739171" y="19780"/>
                </a:lnTo>
                <a:lnTo>
                  <a:pt x="753645" y="41255"/>
                </a:lnTo>
                <a:lnTo>
                  <a:pt x="758951" y="67563"/>
                </a:lnTo>
                <a:lnTo>
                  <a:pt x="758951" y="337819"/>
                </a:lnTo>
                <a:lnTo>
                  <a:pt x="753645" y="364128"/>
                </a:lnTo>
                <a:lnTo>
                  <a:pt x="739171" y="385603"/>
                </a:lnTo>
                <a:lnTo>
                  <a:pt x="717696" y="400077"/>
                </a:lnTo>
                <a:lnTo>
                  <a:pt x="691387" y="405383"/>
                </a:lnTo>
                <a:lnTo>
                  <a:pt x="67563" y="405383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313042" y="4799203"/>
            <a:ext cx="2051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31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55691" y="4735067"/>
            <a:ext cx="759460" cy="405765"/>
          </a:xfrm>
          <a:custGeom>
            <a:avLst/>
            <a:gdLst/>
            <a:ahLst/>
            <a:cxnLst/>
            <a:rect l="l" t="t" r="r" b="b"/>
            <a:pathLst>
              <a:path w="759460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691388" y="0"/>
                </a:lnTo>
                <a:lnTo>
                  <a:pt x="717696" y="5306"/>
                </a:lnTo>
                <a:lnTo>
                  <a:pt x="739171" y="19780"/>
                </a:lnTo>
                <a:lnTo>
                  <a:pt x="753645" y="41255"/>
                </a:lnTo>
                <a:lnTo>
                  <a:pt x="758952" y="67563"/>
                </a:lnTo>
                <a:lnTo>
                  <a:pt x="758952" y="337819"/>
                </a:lnTo>
                <a:lnTo>
                  <a:pt x="753645" y="364128"/>
                </a:lnTo>
                <a:lnTo>
                  <a:pt x="739171" y="385603"/>
                </a:lnTo>
                <a:lnTo>
                  <a:pt x="717696" y="400077"/>
                </a:lnTo>
                <a:lnTo>
                  <a:pt x="691388" y="405383"/>
                </a:lnTo>
                <a:lnTo>
                  <a:pt x="67563" y="405383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24804" y="4799203"/>
            <a:ext cx="2349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Sai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46392" y="4742688"/>
            <a:ext cx="759460" cy="403860"/>
          </a:xfrm>
          <a:custGeom>
            <a:avLst/>
            <a:gdLst/>
            <a:ahLst/>
            <a:cxnLst/>
            <a:rect l="l" t="t" r="r" b="b"/>
            <a:pathLst>
              <a:path w="759459" h="403860">
                <a:moveTo>
                  <a:pt x="0" y="67310"/>
                </a:moveTo>
                <a:lnTo>
                  <a:pt x="5284" y="41094"/>
                </a:lnTo>
                <a:lnTo>
                  <a:pt x="19700" y="19700"/>
                </a:lnTo>
                <a:lnTo>
                  <a:pt x="41094" y="5284"/>
                </a:lnTo>
                <a:lnTo>
                  <a:pt x="67309" y="0"/>
                </a:lnTo>
                <a:lnTo>
                  <a:pt x="691641" y="0"/>
                </a:lnTo>
                <a:lnTo>
                  <a:pt x="717857" y="5284"/>
                </a:lnTo>
                <a:lnTo>
                  <a:pt x="739251" y="19700"/>
                </a:lnTo>
                <a:lnTo>
                  <a:pt x="753667" y="41094"/>
                </a:lnTo>
                <a:lnTo>
                  <a:pt x="758951" y="67310"/>
                </a:lnTo>
                <a:lnTo>
                  <a:pt x="758951" y="336550"/>
                </a:lnTo>
                <a:lnTo>
                  <a:pt x="753667" y="362765"/>
                </a:lnTo>
                <a:lnTo>
                  <a:pt x="739251" y="384159"/>
                </a:lnTo>
                <a:lnTo>
                  <a:pt x="717857" y="398575"/>
                </a:lnTo>
                <a:lnTo>
                  <a:pt x="691641" y="403860"/>
                </a:lnTo>
                <a:lnTo>
                  <a:pt x="67309" y="403860"/>
                </a:lnTo>
                <a:lnTo>
                  <a:pt x="41094" y="398575"/>
                </a:lnTo>
                <a:lnTo>
                  <a:pt x="19700" y="384159"/>
                </a:lnTo>
                <a:lnTo>
                  <a:pt x="5284" y="362765"/>
                </a:lnTo>
                <a:lnTo>
                  <a:pt x="0" y="336550"/>
                </a:lnTo>
                <a:lnTo>
                  <a:pt x="0" y="6731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46873" y="4780533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33359" y="4735067"/>
            <a:ext cx="760730" cy="405765"/>
          </a:xfrm>
          <a:custGeom>
            <a:avLst/>
            <a:gdLst/>
            <a:ahLst/>
            <a:cxnLst/>
            <a:rect l="l" t="t" r="r" b="b"/>
            <a:pathLst>
              <a:path w="760729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4" y="0"/>
                </a:lnTo>
                <a:lnTo>
                  <a:pt x="692912" y="0"/>
                </a:lnTo>
                <a:lnTo>
                  <a:pt x="719220" y="5306"/>
                </a:lnTo>
                <a:lnTo>
                  <a:pt x="740695" y="19780"/>
                </a:lnTo>
                <a:lnTo>
                  <a:pt x="755169" y="41255"/>
                </a:lnTo>
                <a:lnTo>
                  <a:pt x="760476" y="67563"/>
                </a:lnTo>
                <a:lnTo>
                  <a:pt x="760476" y="337819"/>
                </a:lnTo>
                <a:lnTo>
                  <a:pt x="755169" y="364128"/>
                </a:lnTo>
                <a:lnTo>
                  <a:pt x="740695" y="385603"/>
                </a:lnTo>
                <a:lnTo>
                  <a:pt x="719220" y="400077"/>
                </a:lnTo>
                <a:lnTo>
                  <a:pt x="692912" y="405383"/>
                </a:lnTo>
                <a:lnTo>
                  <a:pt x="67564" y="405383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135366" y="477329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4057" y="5176773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r>
              <a:rPr sz="1800" spc="-5" dirty="0"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188697" y="4169651"/>
            <a:ext cx="1714500" cy="800100"/>
            <a:chOff x="10188697" y="4169651"/>
            <a:chExt cx="1714500" cy="800100"/>
          </a:xfrm>
        </p:grpSpPr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8697" y="4169651"/>
              <a:ext cx="1714127" cy="78906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6247" y="4245864"/>
              <a:ext cx="1359027" cy="72364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29087" y="4209288"/>
              <a:ext cx="1642871" cy="68122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0588879" y="4342333"/>
            <a:ext cx="9239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554718" y="3646170"/>
            <a:ext cx="457200" cy="1965960"/>
          </a:xfrm>
          <a:custGeom>
            <a:avLst/>
            <a:gdLst/>
            <a:ahLst/>
            <a:cxnLst/>
            <a:rect l="l" t="t" r="r" b="b"/>
            <a:pathLst>
              <a:path w="457200" h="1965960">
                <a:moveTo>
                  <a:pt x="0" y="0"/>
                </a:moveTo>
                <a:lnTo>
                  <a:pt x="82174" y="612"/>
                </a:lnTo>
                <a:lnTo>
                  <a:pt x="159520" y="2379"/>
                </a:lnTo>
                <a:lnTo>
                  <a:pt x="230744" y="5192"/>
                </a:lnTo>
                <a:lnTo>
                  <a:pt x="294556" y="8947"/>
                </a:lnTo>
                <a:lnTo>
                  <a:pt x="349662" y="13536"/>
                </a:lnTo>
                <a:lnTo>
                  <a:pt x="394772" y="18852"/>
                </a:lnTo>
                <a:lnTo>
                  <a:pt x="449832" y="31240"/>
                </a:lnTo>
                <a:lnTo>
                  <a:pt x="457200" y="38099"/>
                </a:lnTo>
                <a:lnTo>
                  <a:pt x="457200" y="1927859"/>
                </a:lnTo>
                <a:lnTo>
                  <a:pt x="394772" y="1947090"/>
                </a:lnTo>
                <a:lnTo>
                  <a:pt x="349662" y="1952408"/>
                </a:lnTo>
                <a:lnTo>
                  <a:pt x="294556" y="1956999"/>
                </a:lnTo>
                <a:lnTo>
                  <a:pt x="230744" y="1960758"/>
                </a:lnTo>
                <a:lnTo>
                  <a:pt x="159520" y="1963576"/>
                </a:lnTo>
                <a:lnTo>
                  <a:pt x="82174" y="1965346"/>
                </a:lnTo>
                <a:lnTo>
                  <a:pt x="0" y="196595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404102" y="3642105"/>
            <a:ext cx="7981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Partition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#1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762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599" y="661873"/>
            <a:ext cx="10079990" cy="188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alibri"/>
                <a:cs typeface="Calibri"/>
              </a:rPr>
              <a:t>StorageLevel(</a:t>
            </a:r>
            <a:r>
              <a:rPr sz="1600" i="1" spc="-10" dirty="0">
                <a:latin typeface="Calibri"/>
                <a:cs typeface="Calibri"/>
              </a:rPr>
              <a:t>useDisk,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useMemory,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useOffHeap,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deserialized,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replication=1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stored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either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Disk</a:t>
            </a:r>
            <a:r>
              <a:rPr sz="1500" dirty="0">
                <a:latin typeface="Calibri"/>
                <a:cs typeface="Calibri"/>
              </a:rPr>
              <a:t> or Memory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off-heap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0" dirty="0">
                <a:latin typeface="Calibri"/>
                <a:cs typeface="Calibri"/>
              </a:rPr>
              <a:t> any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combinations.</a:t>
            </a:r>
            <a:endParaRPr sz="150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Off-Heap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lies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outside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JVM,but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certain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use-cases.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Off-Heap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explicitly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well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serialized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data-frames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RDDs.</a:t>
            </a:r>
            <a:endParaRPr sz="1500">
              <a:latin typeface="Calibri"/>
              <a:cs typeface="Calibri"/>
            </a:endParaRPr>
          </a:p>
          <a:p>
            <a:pPr marL="299085" marR="5080" indent="-287020">
              <a:lnSpc>
                <a:spcPts val="1820"/>
              </a:lnSpc>
              <a:spcBef>
                <a:spcPts val="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can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stored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Serialized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deserialized</a:t>
            </a:r>
            <a:r>
              <a:rPr sz="1500" spc="-10" dirty="0">
                <a:latin typeface="Calibri"/>
                <a:cs typeface="Calibri"/>
              </a:rPr>
              <a:t>.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Serilization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way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convert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java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series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bits.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deserialization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bringing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those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bits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into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object.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Whenever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talking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about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'deserialized'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ts val="1739"/>
              </a:lnSpc>
            </a:pPr>
            <a:r>
              <a:rPr sz="1500" dirty="0">
                <a:latin typeface="Calibri"/>
                <a:cs typeface="Calibri"/>
              </a:rPr>
              <a:t>RDD/DF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always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referring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RDD/DFs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replicated </a:t>
            </a:r>
            <a:r>
              <a:rPr sz="1500" spc="-15" dirty="0">
                <a:latin typeface="Calibri"/>
                <a:cs typeface="Calibri"/>
              </a:rPr>
              <a:t>storage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levels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want fast fault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recovery.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53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Organization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of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50263" y="2807207"/>
            <a:ext cx="6012180" cy="3314700"/>
            <a:chOff x="1350263" y="2807207"/>
            <a:chExt cx="6012180" cy="3314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67" y="2892569"/>
              <a:ext cx="5248640" cy="31630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4835" y="2811779"/>
              <a:ext cx="5486400" cy="3305810"/>
            </a:xfrm>
            <a:custGeom>
              <a:avLst/>
              <a:gdLst/>
              <a:ahLst/>
              <a:cxnLst/>
              <a:rect l="l" t="t" r="r" b="b"/>
              <a:pathLst>
                <a:path w="5486400" h="3305810">
                  <a:moveTo>
                    <a:pt x="0" y="3305555"/>
                  </a:moveTo>
                  <a:lnTo>
                    <a:pt x="5486400" y="3305555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3055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4852" y="4629911"/>
              <a:ext cx="1301750" cy="230504"/>
            </a:xfrm>
            <a:custGeom>
              <a:avLst/>
              <a:gdLst/>
              <a:ahLst/>
              <a:cxnLst/>
              <a:rect l="l" t="t" r="r" b="b"/>
              <a:pathLst>
                <a:path w="1301750" h="230504">
                  <a:moveTo>
                    <a:pt x="115062" y="0"/>
                  </a:moveTo>
                  <a:lnTo>
                    <a:pt x="0" y="115062"/>
                  </a:lnTo>
                  <a:lnTo>
                    <a:pt x="115062" y="230124"/>
                  </a:lnTo>
                  <a:lnTo>
                    <a:pt x="115062" y="172593"/>
                  </a:lnTo>
                  <a:lnTo>
                    <a:pt x="1301496" y="172593"/>
                  </a:lnTo>
                  <a:lnTo>
                    <a:pt x="1301496" y="57531"/>
                  </a:lnTo>
                  <a:lnTo>
                    <a:pt x="115062" y="57531"/>
                  </a:lnTo>
                  <a:lnTo>
                    <a:pt x="1150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4852" y="4629911"/>
              <a:ext cx="1301750" cy="230504"/>
            </a:xfrm>
            <a:custGeom>
              <a:avLst/>
              <a:gdLst/>
              <a:ahLst/>
              <a:cxnLst/>
              <a:rect l="l" t="t" r="r" b="b"/>
              <a:pathLst>
                <a:path w="1301750" h="230504">
                  <a:moveTo>
                    <a:pt x="0" y="115062"/>
                  </a:moveTo>
                  <a:lnTo>
                    <a:pt x="115062" y="0"/>
                  </a:lnTo>
                  <a:lnTo>
                    <a:pt x="115062" y="57531"/>
                  </a:lnTo>
                  <a:lnTo>
                    <a:pt x="1301496" y="57531"/>
                  </a:lnTo>
                  <a:lnTo>
                    <a:pt x="1301496" y="172593"/>
                  </a:lnTo>
                  <a:lnTo>
                    <a:pt x="115062" y="172593"/>
                  </a:lnTo>
                  <a:lnTo>
                    <a:pt x="115062" y="230124"/>
                  </a:lnTo>
                  <a:lnTo>
                    <a:pt x="0" y="1150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6347" y="4465320"/>
            <a:ext cx="1202690" cy="55943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2890">
              <a:lnSpc>
                <a:spcPts val="209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endParaRPr sz="180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502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53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DataFrame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Organization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of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35" y="921511"/>
            <a:ext cx="54457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7335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spc="-5" dirty="0">
                <a:latin typeface="Calibri"/>
                <a:cs typeface="Calibri"/>
              </a:rPr>
              <a:t>pyspark import </a:t>
            </a:r>
            <a:r>
              <a:rPr sz="1500" spc="-10" dirty="0">
                <a:latin typeface="Calibri"/>
                <a:cs typeface="Calibri"/>
              </a:rPr>
              <a:t>StorageLevel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df 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spark.range(10)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df.rdd.persist().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getStorageLevel()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df.rdd.persist(StorageLevel.MEMORY_AND_DISK_2).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getStorageLevel()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585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1702307"/>
            <a:ext cx="5516880" cy="21610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77311" y="1702307"/>
            <a:ext cx="5516880" cy="21615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343660" marR="1336675" algn="ctr">
              <a:lnSpc>
                <a:spcPts val="4750"/>
              </a:lnSpc>
              <a:spcBef>
                <a:spcPts val="116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ction  </a:t>
            </a:r>
            <a:r>
              <a:rPr sz="4400" spc="-1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ts val="4685"/>
              </a:lnSpc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7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0087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Calibri Light"/>
                <a:cs typeface="Calibri Light"/>
              </a:rPr>
              <a:t>SparkSession</a:t>
            </a:r>
            <a:r>
              <a:rPr sz="4000" b="0" spc="-5" dirty="0">
                <a:latin typeface="Calibri Light"/>
                <a:cs typeface="Calibri Light"/>
              </a:rPr>
              <a:t> :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The </a:t>
            </a:r>
            <a:r>
              <a:rPr sz="4000" b="0" spc="-10" dirty="0">
                <a:latin typeface="Calibri Light"/>
                <a:cs typeface="Calibri Light"/>
              </a:rPr>
              <a:t>Entry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point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2.0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Onwards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65" y="829183"/>
            <a:ext cx="10279380" cy="277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 </a:t>
            </a:r>
            <a:r>
              <a:rPr sz="1800" dirty="0">
                <a:latin typeface="Calibri"/>
                <a:cs typeface="Calibri"/>
              </a:rPr>
              <a:t>is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RDD,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other functionalities.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Prior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2.0, </a:t>
            </a:r>
            <a:r>
              <a:rPr sz="1800" spc="-10" dirty="0">
                <a:latin typeface="Calibri"/>
                <a:cs typeface="Calibri"/>
              </a:rPr>
              <a:t>SparkContext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point.</a:t>
            </a:r>
            <a:endParaRPr sz="1800">
              <a:latin typeface="Calibri"/>
              <a:cs typeface="Calibri"/>
            </a:endParaRPr>
          </a:p>
          <a:p>
            <a:pPr marL="299085" marR="212090" indent="-2990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APIs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SQLContext,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HiveContext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SparkContext: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RDD,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Accumulators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broadcast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(&lt;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2.0).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SQLContext: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functionalities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Spark 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2.0).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HiveContext: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SQLContext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2.0).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Default,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Shell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“spark”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5888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Prior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628644"/>
            <a:ext cx="2270760" cy="1905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09216" y="3628644"/>
            <a:ext cx="2270760" cy="19050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13384" marR="405765" algn="ctr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SparkCo</a:t>
            </a:r>
            <a:r>
              <a:rPr sz="2100" spc="-30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spc="-4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xt  </a:t>
            </a:r>
            <a:r>
              <a:rPr sz="2100" spc="-15" dirty="0">
                <a:latin typeface="Calibri"/>
                <a:cs typeface="Calibri"/>
              </a:rPr>
              <a:t>SQLContext 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HiveContext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73879" y="3928871"/>
            <a:ext cx="4424680" cy="1137285"/>
            <a:chOff x="4373879" y="3928871"/>
            <a:chExt cx="4424680" cy="1137285"/>
          </a:xfrm>
        </p:grpSpPr>
        <p:sp>
          <p:nvSpPr>
            <p:cNvPr id="8" name="object 8"/>
            <p:cNvSpPr/>
            <p:nvPr/>
          </p:nvSpPr>
          <p:spPr>
            <a:xfrm>
              <a:off x="4379975" y="4312919"/>
              <a:ext cx="1454150" cy="367665"/>
            </a:xfrm>
            <a:custGeom>
              <a:avLst/>
              <a:gdLst/>
              <a:ahLst/>
              <a:cxnLst/>
              <a:rect l="l" t="t" r="r" b="b"/>
              <a:pathLst>
                <a:path w="1454150" h="367664">
                  <a:moveTo>
                    <a:pt x="1270253" y="0"/>
                  </a:moveTo>
                  <a:lnTo>
                    <a:pt x="1270253" y="91820"/>
                  </a:lnTo>
                  <a:lnTo>
                    <a:pt x="0" y="91820"/>
                  </a:lnTo>
                  <a:lnTo>
                    <a:pt x="0" y="275462"/>
                  </a:lnTo>
                  <a:lnTo>
                    <a:pt x="1270253" y="275462"/>
                  </a:lnTo>
                  <a:lnTo>
                    <a:pt x="1270253" y="367283"/>
                  </a:lnTo>
                  <a:lnTo>
                    <a:pt x="1453896" y="183641"/>
                  </a:lnTo>
                  <a:lnTo>
                    <a:pt x="12702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9975" y="4312919"/>
              <a:ext cx="1454150" cy="367665"/>
            </a:xfrm>
            <a:custGeom>
              <a:avLst/>
              <a:gdLst/>
              <a:ahLst/>
              <a:cxnLst/>
              <a:rect l="l" t="t" r="r" b="b"/>
              <a:pathLst>
                <a:path w="1454150" h="367664">
                  <a:moveTo>
                    <a:pt x="0" y="91820"/>
                  </a:moveTo>
                  <a:lnTo>
                    <a:pt x="1270253" y="91820"/>
                  </a:lnTo>
                  <a:lnTo>
                    <a:pt x="1270253" y="0"/>
                  </a:lnTo>
                  <a:lnTo>
                    <a:pt x="1453896" y="183641"/>
                  </a:lnTo>
                  <a:lnTo>
                    <a:pt x="1270253" y="367283"/>
                  </a:lnTo>
                  <a:lnTo>
                    <a:pt x="1270253" y="275462"/>
                  </a:lnTo>
                  <a:lnTo>
                    <a:pt x="0" y="275462"/>
                  </a:lnTo>
                  <a:lnTo>
                    <a:pt x="0" y="918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34633" y="3938777"/>
              <a:ext cx="2954020" cy="1117600"/>
            </a:xfrm>
            <a:custGeom>
              <a:avLst/>
              <a:gdLst/>
              <a:ahLst/>
              <a:cxnLst/>
              <a:rect l="l" t="t" r="r" b="b"/>
              <a:pathLst>
                <a:path w="2954020" h="1117600">
                  <a:moveTo>
                    <a:pt x="2767330" y="0"/>
                  </a:moveTo>
                  <a:lnTo>
                    <a:pt x="186181" y="0"/>
                  </a:lnTo>
                  <a:lnTo>
                    <a:pt x="136671" y="6647"/>
                  </a:lnTo>
                  <a:lnTo>
                    <a:pt x="92192" y="25409"/>
                  </a:lnTo>
                  <a:lnTo>
                    <a:pt x="54514" y="54514"/>
                  </a:lnTo>
                  <a:lnTo>
                    <a:pt x="25409" y="92192"/>
                  </a:lnTo>
                  <a:lnTo>
                    <a:pt x="6647" y="136671"/>
                  </a:lnTo>
                  <a:lnTo>
                    <a:pt x="0" y="186182"/>
                  </a:lnTo>
                  <a:lnTo>
                    <a:pt x="0" y="930910"/>
                  </a:lnTo>
                  <a:lnTo>
                    <a:pt x="6647" y="980420"/>
                  </a:lnTo>
                  <a:lnTo>
                    <a:pt x="25409" y="1024899"/>
                  </a:lnTo>
                  <a:lnTo>
                    <a:pt x="54514" y="1062577"/>
                  </a:lnTo>
                  <a:lnTo>
                    <a:pt x="92192" y="1091682"/>
                  </a:lnTo>
                  <a:lnTo>
                    <a:pt x="136671" y="1110444"/>
                  </a:lnTo>
                  <a:lnTo>
                    <a:pt x="186181" y="1117092"/>
                  </a:lnTo>
                  <a:lnTo>
                    <a:pt x="2767330" y="1117092"/>
                  </a:lnTo>
                  <a:lnTo>
                    <a:pt x="2816840" y="1110444"/>
                  </a:lnTo>
                  <a:lnTo>
                    <a:pt x="2861319" y="1091682"/>
                  </a:lnTo>
                  <a:lnTo>
                    <a:pt x="2898997" y="1062577"/>
                  </a:lnTo>
                  <a:lnTo>
                    <a:pt x="2928102" y="1024899"/>
                  </a:lnTo>
                  <a:lnTo>
                    <a:pt x="2946864" y="980420"/>
                  </a:lnTo>
                  <a:lnTo>
                    <a:pt x="2953512" y="930910"/>
                  </a:lnTo>
                  <a:lnTo>
                    <a:pt x="2953512" y="186182"/>
                  </a:lnTo>
                  <a:lnTo>
                    <a:pt x="2946864" y="136671"/>
                  </a:lnTo>
                  <a:lnTo>
                    <a:pt x="2928102" y="92192"/>
                  </a:lnTo>
                  <a:lnTo>
                    <a:pt x="2898997" y="54514"/>
                  </a:lnTo>
                  <a:lnTo>
                    <a:pt x="2861319" y="25409"/>
                  </a:lnTo>
                  <a:lnTo>
                    <a:pt x="2816840" y="6647"/>
                  </a:lnTo>
                  <a:lnTo>
                    <a:pt x="276733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4633" y="3938777"/>
              <a:ext cx="2954020" cy="1117600"/>
            </a:xfrm>
            <a:custGeom>
              <a:avLst/>
              <a:gdLst/>
              <a:ahLst/>
              <a:cxnLst/>
              <a:rect l="l" t="t" r="r" b="b"/>
              <a:pathLst>
                <a:path w="2954020" h="1117600">
                  <a:moveTo>
                    <a:pt x="0" y="186182"/>
                  </a:moveTo>
                  <a:lnTo>
                    <a:pt x="6647" y="136671"/>
                  </a:lnTo>
                  <a:lnTo>
                    <a:pt x="25409" y="92192"/>
                  </a:lnTo>
                  <a:lnTo>
                    <a:pt x="54514" y="54514"/>
                  </a:lnTo>
                  <a:lnTo>
                    <a:pt x="92192" y="25409"/>
                  </a:lnTo>
                  <a:lnTo>
                    <a:pt x="136671" y="6647"/>
                  </a:lnTo>
                  <a:lnTo>
                    <a:pt x="186181" y="0"/>
                  </a:lnTo>
                  <a:lnTo>
                    <a:pt x="2767330" y="0"/>
                  </a:lnTo>
                  <a:lnTo>
                    <a:pt x="2816840" y="6647"/>
                  </a:lnTo>
                  <a:lnTo>
                    <a:pt x="2861319" y="25409"/>
                  </a:lnTo>
                  <a:lnTo>
                    <a:pt x="2898997" y="54514"/>
                  </a:lnTo>
                  <a:lnTo>
                    <a:pt x="2928102" y="92192"/>
                  </a:lnTo>
                  <a:lnTo>
                    <a:pt x="2946864" y="136671"/>
                  </a:lnTo>
                  <a:lnTo>
                    <a:pt x="2953512" y="186182"/>
                  </a:lnTo>
                  <a:lnTo>
                    <a:pt x="2953512" y="930910"/>
                  </a:lnTo>
                  <a:lnTo>
                    <a:pt x="2946864" y="980420"/>
                  </a:lnTo>
                  <a:lnTo>
                    <a:pt x="2928102" y="1024899"/>
                  </a:lnTo>
                  <a:lnTo>
                    <a:pt x="2898997" y="1062577"/>
                  </a:lnTo>
                  <a:lnTo>
                    <a:pt x="2861319" y="1091682"/>
                  </a:lnTo>
                  <a:lnTo>
                    <a:pt x="2816840" y="1110444"/>
                  </a:lnTo>
                  <a:lnTo>
                    <a:pt x="2767330" y="1117092"/>
                  </a:lnTo>
                  <a:lnTo>
                    <a:pt x="186181" y="1117092"/>
                  </a:lnTo>
                  <a:lnTo>
                    <a:pt x="136671" y="1110444"/>
                  </a:lnTo>
                  <a:lnTo>
                    <a:pt x="92192" y="1091682"/>
                  </a:lnTo>
                  <a:lnTo>
                    <a:pt x="54514" y="1062577"/>
                  </a:lnTo>
                  <a:lnTo>
                    <a:pt x="25409" y="1024899"/>
                  </a:lnTo>
                  <a:lnTo>
                    <a:pt x="6647" y="980420"/>
                  </a:lnTo>
                  <a:lnTo>
                    <a:pt x="0" y="930910"/>
                  </a:lnTo>
                  <a:lnTo>
                    <a:pt x="0" y="18618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45148" y="4075887"/>
            <a:ext cx="2331720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SparkSession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(Also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old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recommended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 use)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4813" y="3647947"/>
            <a:ext cx="159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Onwards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08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767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latin typeface="Calibri Light"/>
                <a:cs typeface="Calibri Light"/>
              </a:rPr>
              <a:t>Trees:</a:t>
            </a:r>
            <a:r>
              <a:rPr sz="4000" spc="-60" dirty="0">
                <a:latin typeface="Calibri Light"/>
                <a:cs typeface="Calibri Light"/>
              </a:rPr>
              <a:t> </a:t>
            </a:r>
            <a:r>
              <a:rPr sz="4000" spc="-15" dirty="0">
                <a:latin typeface="Calibri Light"/>
                <a:cs typeface="Calibri Light"/>
              </a:rPr>
              <a:t>Abstractions</a:t>
            </a:r>
            <a:r>
              <a:rPr sz="4000" spc="-10" dirty="0">
                <a:latin typeface="Calibri Light"/>
                <a:cs typeface="Calibri Light"/>
              </a:rPr>
              <a:t> </a:t>
            </a:r>
            <a:r>
              <a:rPr sz="4000" spc="-5" dirty="0">
                <a:latin typeface="Calibri Light"/>
                <a:cs typeface="Calibri Light"/>
              </a:rPr>
              <a:t>of</a:t>
            </a:r>
            <a:r>
              <a:rPr sz="4000" spc="-20" dirty="0">
                <a:latin typeface="Calibri Light"/>
                <a:cs typeface="Calibri Light"/>
              </a:rPr>
              <a:t> </a:t>
            </a:r>
            <a:r>
              <a:rPr sz="4000" spc="-15" dirty="0">
                <a:latin typeface="Calibri Light"/>
                <a:cs typeface="Calibri Light"/>
              </a:rPr>
              <a:t>Users</a:t>
            </a:r>
            <a:r>
              <a:rPr sz="4000" spc="-25" dirty="0">
                <a:latin typeface="Calibri Light"/>
                <a:cs typeface="Calibri Light"/>
              </a:rPr>
              <a:t> </a:t>
            </a:r>
            <a:r>
              <a:rPr sz="4000" spc="-30" dirty="0">
                <a:latin typeface="Calibri Light"/>
                <a:cs typeface="Calibri Light"/>
              </a:rPr>
              <a:t>Programs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56660" y="1395139"/>
            <a:ext cx="3151505" cy="3016250"/>
            <a:chOff x="8856660" y="1395139"/>
            <a:chExt cx="3151505" cy="301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6660" y="1395139"/>
              <a:ext cx="3151382" cy="30157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9407" y="1517903"/>
              <a:ext cx="2915411" cy="27797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65865" y="1384526"/>
            <a:ext cx="3852545" cy="2910840"/>
            <a:chOff x="265865" y="1384526"/>
            <a:chExt cx="3852545" cy="29108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865" y="1384526"/>
              <a:ext cx="3852435" cy="29105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19" y="1507235"/>
              <a:ext cx="3616452" cy="26746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06240" y="2394204"/>
            <a:ext cx="1064260" cy="292735"/>
            <a:chOff x="4206240" y="2394204"/>
            <a:chExt cx="1064260" cy="292735"/>
          </a:xfrm>
        </p:grpSpPr>
        <p:sp>
          <p:nvSpPr>
            <p:cNvPr id="10" name="object 10"/>
            <p:cNvSpPr/>
            <p:nvPr/>
          </p:nvSpPr>
          <p:spPr>
            <a:xfrm>
              <a:off x="4212336" y="2400300"/>
              <a:ext cx="1051560" cy="280670"/>
            </a:xfrm>
            <a:custGeom>
              <a:avLst/>
              <a:gdLst/>
              <a:ahLst/>
              <a:cxnLst/>
              <a:rect l="l" t="t" r="r" b="b"/>
              <a:pathLst>
                <a:path w="1051560" h="280669">
                  <a:moveTo>
                    <a:pt x="911351" y="0"/>
                  </a:moveTo>
                  <a:lnTo>
                    <a:pt x="911351" y="70103"/>
                  </a:lnTo>
                  <a:lnTo>
                    <a:pt x="0" y="70103"/>
                  </a:lnTo>
                  <a:lnTo>
                    <a:pt x="0" y="210312"/>
                  </a:lnTo>
                  <a:lnTo>
                    <a:pt x="911351" y="210312"/>
                  </a:lnTo>
                  <a:lnTo>
                    <a:pt x="911351" y="280415"/>
                  </a:lnTo>
                  <a:lnTo>
                    <a:pt x="1051560" y="140208"/>
                  </a:lnTo>
                  <a:lnTo>
                    <a:pt x="91135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2336" y="2400300"/>
              <a:ext cx="1051560" cy="280670"/>
            </a:xfrm>
            <a:custGeom>
              <a:avLst/>
              <a:gdLst/>
              <a:ahLst/>
              <a:cxnLst/>
              <a:rect l="l" t="t" r="r" b="b"/>
              <a:pathLst>
                <a:path w="1051560" h="280669">
                  <a:moveTo>
                    <a:pt x="0" y="70103"/>
                  </a:moveTo>
                  <a:lnTo>
                    <a:pt x="911351" y="70103"/>
                  </a:lnTo>
                  <a:lnTo>
                    <a:pt x="911351" y="0"/>
                  </a:lnTo>
                  <a:lnTo>
                    <a:pt x="1051560" y="140208"/>
                  </a:lnTo>
                  <a:lnTo>
                    <a:pt x="911351" y="280415"/>
                  </a:lnTo>
                  <a:lnTo>
                    <a:pt x="911351" y="210312"/>
                  </a:lnTo>
                  <a:lnTo>
                    <a:pt x="0" y="210312"/>
                  </a:lnTo>
                  <a:lnTo>
                    <a:pt x="0" y="70103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19194" y="1772792"/>
            <a:ext cx="109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Identify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Exp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ess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09369" y="1384471"/>
            <a:ext cx="3208020" cy="3016250"/>
            <a:chOff x="5409369" y="1384471"/>
            <a:chExt cx="3208020" cy="30162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369" y="1384471"/>
              <a:ext cx="3207777" cy="30157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2120" y="1507236"/>
              <a:ext cx="2971800" cy="2779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1041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0204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The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Entry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point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2.0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Onwards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455" y="1781555"/>
            <a:ext cx="1995170" cy="6051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346" y="3331209"/>
            <a:ext cx="2161540" cy="831215"/>
            <a:chOff x="1371346" y="3331209"/>
            <a:chExt cx="2161540" cy="831215"/>
          </a:xfrm>
        </p:grpSpPr>
        <p:sp>
          <p:nvSpPr>
            <p:cNvPr id="6" name="object 6"/>
            <p:cNvSpPr/>
            <p:nvPr/>
          </p:nvSpPr>
          <p:spPr>
            <a:xfrm>
              <a:off x="1377696" y="3337559"/>
              <a:ext cx="2148840" cy="818515"/>
            </a:xfrm>
            <a:custGeom>
              <a:avLst/>
              <a:gdLst/>
              <a:ahLst/>
              <a:cxnLst/>
              <a:rect l="l" t="t" r="r" b="b"/>
              <a:pathLst>
                <a:path w="2148840" h="818514">
                  <a:moveTo>
                    <a:pt x="2012441" y="0"/>
                  </a:moveTo>
                  <a:lnTo>
                    <a:pt x="136397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681989"/>
                  </a:lnTo>
                  <a:lnTo>
                    <a:pt x="6955" y="725094"/>
                  </a:lnTo>
                  <a:lnTo>
                    <a:pt x="26322" y="762536"/>
                  </a:lnTo>
                  <a:lnTo>
                    <a:pt x="55851" y="792065"/>
                  </a:lnTo>
                  <a:lnTo>
                    <a:pt x="93293" y="811432"/>
                  </a:lnTo>
                  <a:lnTo>
                    <a:pt x="136397" y="818388"/>
                  </a:lnTo>
                  <a:lnTo>
                    <a:pt x="2012441" y="818388"/>
                  </a:lnTo>
                  <a:lnTo>
                    <a:pt x="2055546" y="811432"/>
                  </a:lnTo>
                  <a:lnTo>
                    <a:pt x="2092988" y="792065"/>
                  </a:lnTo>
                  <a:lnTo>
                    <a:pt x="2122517" y="762536"/>
                  </a:lnTo>
                  <a:lnTo>
                    <a:pt x="2141884" y="725094"/>
                  </a:lnTo>
                  <a:lnTo>
                    <a:pt x="2148840" y="681989"/>
                  </a:lnTo>
                  <a:lnTo>
                    <a:pt x="2148840" y="136398"/>
                  </a:lnTo>
                  <a:lnTo>
                    <a:pt x="2141884" y="93293"/>
                  </a:lnTo>
                  <a:lnTo>
                    <a:pt x="2122517" y="55851"/>
                  </a:lnTo>
                  <a:lnTo>
                    <a:pt x="2092988" y="26322"/>
                  </a:lnTo>
                  <a:lnTo>
                    <a:pt x="2055546" y="6955"/>
                  </a:lnTo>
                  <a:lnTo>
                    <a:pt x="20124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7696" y="3337559"/>
              <a:ext cx="2148840" cy="818515"/>
            </a:xfrm>
            <a:custGeom>
              <a:avLst/>
              <a:gdLst/>
              <a:ahLst/>
              <a:cxnLst/>
              <a:rect l="l" t="t" r="r" b="b"/>
              <a:pathLst>
                <a:path w="2148840" h="818514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7" y="0"/>
                  </a:lnTo>
                  <a:lnTo>
                    <a:pt x="2012441" y="0"/>
                  </a:lnTo>
                  <a:lnTo>
                    <a:pt x="2055546" y="6955"/>
                  </a:lnTo>
                  <a:lnTo>
                    <a:pt x="2092988" y="26322"/>
                  </a:lnTo>
                  <a:lnTo>
                    <a:pt x="2122517" y="55851"/>
                  </a:lnTo>
                  <a:lnTo>
                    <a:pt x="2141884" y="93293"/>
                  </a:lnTo>
                  <a:lnTo>
                    <a:pt x="2148840" y="136398"/>
                  </a:lnTo>
                  <a:lnTo>
                    <a:pt x="2148840" y="681989"/>
                  </a:lnTo>
                  <a:lnTo>
                    <a:pt x="2141884" y="725094"/>
                  </a:lnTo>
                  <a:lnTo>
                    <a:pt x="2122517" y="762536"/>
                  </a:lnTo>
                  <a:lnTo>
                    <a:pt x="2092988" y="792065"/>
                  </a:lnTo>
                  <a:lnTo>
                    <a:pt x="2055546" y="811432"/>
                  </a:lnTo>
                  <a:lnTo>
                    <a:pt x="2012441" y="818388"/>
                  </a:lnTo>
                  <a:lnTo>
                    <a:pt x="136397" y="818388"/>
                  </a:lnTo>
                  <a:lnTo>
                    <a:pt x="93293" y="811432"/>
                  </a:lnTo>
                  <a:lnTo>
                    <a:pt x="55851" y="792065"/>
                  </a:lnTo>
                  <a:lnTo>
                    <a:pt x="26322" y="762536"/>
                  </a:lnTo>
                  <a:lnTo>
                    <a:pt x="6955" y="725094"/>
                  </a:lnTo>
                  <a:lnTo>
                    <a:pt x="0" y="681989"/>
                  </a:lnTo>
                  <a:lnTo>
                    <a:pt x="0" y="1363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0913" y="3582416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8305" y="2386583"/>
            <a:ext cx="1245235" cy="955040"/>
          </a:xfrm>
          <a:custGeom>
            <a:avLst/>
            <a:gdLst/>
            <a:ahLst/>
            <a:cxnLst/>
            <a:rect l="l" t="t" r="r" b="b"/>
            <a:pathLst>
              <a:path w="1245235" h="955039">
                <a:moveTo>
                  <a:pt x="1180386" y="41269"/>
                </a:moveTo>
                <a:lnTo>
                  <a:pt x="0" y="945006"/>
                </a:lnTo>
                <a:lnTo>
                  <a:pt x="7619" y="955039"/>
                </a:lnTo>
                <a:lnTo>
                  <a:pt x="1188146" y="51417"/>
                </a:lnTo>
                <a:lnTo>
                  <a:pt x="1180386" y="41269"/>
                </a:lnTo>
                <a:close/>
              </a:path>
              <a:path w="1245235" h="955039">
                <a:moveTo>
                  <a:pt x="1228380" y="33527"/>
                </a:moveTo>
                <a:lnTo>
                  <a:pt x="1190497" y="33527"/>
                </a:lnTo>
                <a:lnTo>
                  <a:pt x="1198245" y="43687"/>
                </a:lnTo>
                <a:lnTo>
                  <a:pt x="1188146" y="51417"/>
                </a:lnTo>
                <a:lnTo>
                  <a:pt x="1207389" y="76580"/>
                </a:lnTo>
                <a:lnTo>
                  <a:pt x="1228380" y="33527"/>
                </a:lnTo>
                <a:close/>
              </a:path>
              <a:path w="1245235" h="955039">
                <a:moveTo>
                  <a:pt x="1190497" y="33527"/>
                </a:moveTo>
                <a:lnTo>
                  <a:pt x="1180386" y="41269"/>
                </a:lnTo>
                <a:lnTo>
                  <a:pt x="1188146" y="51417"/>
                </a:lnTo>
                <a:lnTo>
                  <a:pt x="1198245" y="43687"/>
                </a:lnTo>
                <a:lnTo>
                  <a:pt x="1190497" y="33527"/>
                </a:lnTo>
                <a:close/>
              </a:path>
              <a:path w="1245235" h="955039">
                <a:moveTo>
                  <a:pt x="1244727" y="0"/>
                </a:moveTo>
                <a:lnTo>
                  <a:pt x="1161160" y="16128"/>
                </a:lnTo>
                <a:lnTo>
                  <a:pt x="1180386" y="41269"/>
                </a:lnTo>
                <a:lnTo>
                  <a:pt x="1190497" y="33527"/>
                </a:lnTo>
                <a:lnTo>
                  <a:pt x="1228380" y="33527"/>
                </a:lnTo>
                <a:lnTo>
                  <a:pt x="12447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173982" y="3319017"/>
            <a:ext cx="1960880" cy="820419"/>
            <a:chOff x="4173982" y="3319017"/>
            <a:chExt cx="1960880" cy="820419"/>
          </a:xfrm>
        </p:grpSpPr>
        <p:sp>
          <p:nvSpPr>
            <p:cNvPr id="11" name="object 11"/>
            <p:cNvSpPr/>
            <p:nvPr/>
          </p:nvSpPr>
          <p:spPr>
            <a:xfrm>
              <a:off x="4180332" y="3325367"/>
              <a:ext cx="1948180" cy="807720"/>
            </a:xfrm>
            <a:custGeom>
              <a:avLst/>
              <a:gdLst/>
              <a:ahLst/>
              <a:cxnLst/>
              <a:rect l="l" t="t" r="r" b="b"/>
              <a:pathLst>
                <a:path w="1948179" h="807720">
                  <a:moveTo>
                    <a:pt x="1813052" y="0"/>
                  </a:moveTo>
                  <a:lnTo>
                    <a:pt x="134619" y="0"/>
                  </a:lnTo>
                  <a:lnTo>
                    <a:pt x="92090" y="6868"/>
                  </a:lnTo>
                  <a:lnTo>
                    <a:pt x="55138" y="25989"/>
                  </a:lnTo>
                  <a:lnTo>
                    <a:pt x="25989" y="55138"/>
                  </a:lnTo>
                  <a:lnTo>
                    <a:pt x="6868" y="92090"/>
                  </a:lnTo>
                  <a:lnTo>
                    <a:pt x="0" y="134620"/>
                  </a:lnTo>
                  <a:lnTo>
                    <a:pt x="0" y="673100"/>
                  </a:lnTo>
                  <a:lnTo>
                    <a:pt x="6868" y="715629"/>
                  </a:lnTo>
                  <a:lnTo>
                    <a:pt x="25989" y="752581"/>
                  </a:lnTo>
                  <a:lnTo>
                    <a:pt x="55138" y="781730"/>
                  </a:lnTo>
                  <a:lnTo>
                    <a:pt x="92090" y="800851"/>
                  </a:lnTo>
                  <a:lnTo>
                    <a:pt x="134619" y="807720"/>
                  </a:lnTo>
                  <a:lnTo>
                    <a:pt x="1813052" y="807720"/>
                  </a:lnTo>
                  <a:lnTo>
                    <a:pt x="1855581" y="800851"/>
                  </a:lnTo>
                  <a:lnTo>
                    <a:pt x="1892533" y="781730"/>
                  </a:lnTo>
                  <a:lnTo>
                    <a:pt x="1921682" y="752581"/>
                  </a:lnTo>
                  <a:lnTo>
                    <a:pt x="1940803" y="715629"/>
                  </a:lnTo>
                  <a:lnTo>
                    <a:pt x="1947671" y="673100"/>
                  </a:lnTo>
                  <a:lnTo>
                    <a:pt x="1947671" y="134620"/>
                  </a:lnTo>
                  <a:lnTo>
                    <a:pt x="1940803" y="92090"/>
                  </a:lnTo>
                  <a:lnTo>
                    <a:pt x="1921682" y="55138"/>
                  </a:lnTo>
                  <a:lnTo>
                    <a:pt x="1892533" y="25989"/>
                  </a:lnTo>
                  <a:lnTo>
                    <a:pt x="1855581" y="6868"/>
                  </a:lnTo>
                  <a:lnTo>
                    <a:pt x="18130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0332" y="3325367"/>
              <a:ext cx="1948180" cy="807720"/>
            </a:xfrm>
            <a:custGeom>
              <a:avLst/>
              <a:gdLst/>
              <a:ahLst/>
              <a:cxnLst/>
              <a:rect l="l" t="t" r="r" b="b"/>
              <a:pathLst>
                <a:path w="1948179" h="807720">
                  <a:moveTo>
                    <a:pt x="0" y="134620"/>
                  </a:moveTo>
                  <a:lnTo>
                    <a:pt x="6868" y="92090"/>
                  </a:lnTo>
                  <a:lnTo>
                    <a:pt x="25989" y="55138"/>
                  </a:lnTo>
                  <a:lnTo>
                    <a:pt x="55138" y="25989"/>
                  </a:lnTo>
                  <a:lnTo>
                    <a:pt x="92090" y="6868"/>
                  </a:lnTo>
                  <a:lnTo>
                    <a:pt x="134619" y="0"/>
                  </a:lnTo>
                  <a:lnTo>
                    <a:pt x="1813052" y="0"/>
                  </a:lnTo>
                  <a:lnTo>
                    <a:pt x="1855581" y="6868"/>
                  </a:lnTo>
                  <a:lnTo>
                    <a:pt x="1892533" y="25989"/>
                  </a:lnTo>
                  <a:lnTo>
                    <a:pt x="1921682" y="55138"/>
                  </a:lnTo>
                  <a:lnTo>
                    <a:pt x="1940803" y="92090"/>
                  </a:lnTo>
                  <a:lnTo>
                    <a:pt x="1947671" y="134620"/>
                  </a:lnTo>
                  <a:lnTo>
                    <a:pt x="1947671" y="673100"/>
                  </a:lnTo>
                  <a:lnTo>
                    <a:pt x="1940803" y="715629"/>
                  </a:lnTo>
                  <a:lnTo>
                    <a:pt x="1921682" y="752581"/>
                  </a:lnTo>
                  <a:lnTo>
                    <a:pt x="1892533" y="781730"/>
                  </a:lnTo>
                  <a:lnTo>
                    <a:pt x="1855581" y="800851"/>
                  </a:lnTo>
                  <a:lnTo>
                    <a:pt x="1813052" y="807720"/>
                  </a:lnTo>
                  <a:lnTo>
                    <a:pt x="134619" y="807720"/>
                  </a:lnTo>
                  <a:lnTo>
                    <a:pt x="92090" y="800851"/>
                  </a:lnTo>
                  <a:lnTo>
                    <a:pt x="55138" y="781730"/>
                  </a:lnTo>
                  <a:lnTo>
                    <a:pt x="25989" y="752581"/>
                  </a:lnTo>
                  <a:lnTo>
                    <a:pt x="6868" y="715629"/>
                  </a:lnTo>
                  <a:lnTo>
                    <a:pt x="0" y="673100"/>
                  </a:lnTo>
                  <a:lnTo>
                    <a:pt x="0" y="1346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49877" y="3564382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Friend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0332" y="2386583"/>
            <a:ext cx="978535" cy="942975"/>
          </a:xfrm>
          <a:custGeom>
            <a:avLst/>
            <a:gdLst/>
            <a:ahLst/>
            <a:cxnLst/>
            <a:rect l="l" t="t" r="r" b="b"/>
            <a:pathLst>
              <a:path w="978535" h="942975">
                <a:moveTo>
                  <a:pt x="59263" y="48263"/>
                </a:moveTo>
                <a:lnTo>
                  <a:pt x="50418" y="57448"/>
                </a:lnTo>
                <a:lnTo>
                  <a:pt x="969390" y="942720"/>
                </a:lnTo>
                <a:lnTo>
                  <a:pt x="978153" y="933576"/>
                </a:lnTo>
                <a:lnTo>
                  <a:pt x="59263" y="48263"/>
                </a:lnTo>
                <a:close/>
              </a:path>
              <a:path w="978535" h="942975">
                <a:moveTo>
                  <a:pt x="0" y="0"/>
                </a:moveTo>
                <a:lnTo>
                  <a:pt x="28447" y="80263"/>
                </a:lnTo>
                <a:lnTo>
                  <a:pt x="50418" y="57448"/>
                </a:lnTo>
                <a:lnTo>
                  <a:pt x="41275" y="48640"/>
                </a:lnTo>
                <a:lnTo>
                  <a:pt x="50164" y="39496"/>
                </a:lnTo>
                <a:lnTo>
                  <a:pt x="67705" y="39496"/>
                </a:lnTo>
                <a:lnTo>
                  <a:pt x="81279" y="25400"/>
                </a:lnTo>
                <a:lnTo>
                  <a:pt x="0" y="0"/>
                </a:lnTo>
                <a:close/>
              </a:path>
              <a:path w="978535" h="942975">
                <a:moveTo>
                  <a:pt x="50164" y="39496"/>
                </a:moveTo>
                <a:lnTo>
                  <a:pt x="41275" y="48640"/>
                </a:lnTo>
                <a:lnTo>
                  <a:pt x="50418" y="57448"/>
                </a:lnTo>
                <a:lnTo>
                  <a:pt x="59263" y="48263"/>
                </a:lnTo>
                <a:lnTo>
                  <a:pt x="50164" y="39496"/>
                </a:lnTo>
                <a:close/>
              </a:path>
              <a:path w="978535" h="942975">
                <a:moveTo>
                  <a:pt x="67705" y="39496"/>
                </a:moveTo>
                <a:lnTo>
                  <a:pt x="50164" y="39496"/>
                </a:lnTo>
                <a:lnTo>
                  <a:pt x="59263" y="48263"/>
                </a:lnTo>
                <a:lnTo>
                  <a:pt x="67705" y="394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16582" y="4151121"/>
            <a:ext cx="63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4102049"/>
            <a:ext cx="638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719" y="2742691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1861" y="1845386"/>
            <a:ext cx="487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8768" y="1781555"/>
            <a:ext cx="1996439" cy="6051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SparkSession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62418" y="3319017"/>
            <a:ext cx="2163445" cy="831215"/>
            <a:chOff x="7662418" y="3319017"/>
            <a:chExt cx="2163445" cy="831215"/>
          </a:xfrm>
        </p:grpSpPr>
        <p:sp>
          <p:nvSpPr>
            <p:cNvPr id="21" name="object 21"/>
            <p:cNvSpPr/>
            <p:nvPr/>
          </p:nvSpPr>
          <p:spPr>
            <a:xfrm>
              <a:off x="7668768" y="3325367"/>
              <a:ext cx="2150745" cy="818515"/>
            </a:xfrm>
            <a:custGeom>
              <a:avLst/>
              <a:gdLst/>
              <a:ahLst/>
              <a:cxnLst/>
              <a:rect l="l" t="t" r="r" b="b"/>
              <a:pathLst>
                <a:path w="2150745" h="818514">
                  <a:moveTo>
                    <a:pt x="2013965" y="0"/>
                  </a:moveTo>
                  <a:lnTo>
                    <a:pt x="136398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681990"/>
                  </a:lnTo>
                  <a:lnTo>
                    <a:pt x="6955" y="725094"/>
                  </a:lnTo>
                  <a:lnTo>
                    <a:pt x="26322" y="762536"/>
                  </a:lnTo>
                  <a:lnTo>
                    <a:pt x="55851" y="792065"/>
                  </a:lnTo>
                  <a:lnTo>
                    <a:pt x="93293" y="811432"/>
                  </a:lnTo>
                  <a:lnTo>
                    <a:pt x="136398" y="818388"/>
                  </a:lnTo>
                  <a:lnTo>
                    <a:pt x="2013965" y="818388"/>
                  </a:lnTo>
                  <a:lnTo>
                    <a:pt x="2057070" y="811432"/>
                  </a:lnTo>
                  <a:lnTo>
                    <a:pt x="2094512" y="792065"/>
                  </a:lnTo>
                  <a:lnTo>
                    <a:pt x="2124041" y="762536"/>
                  </a:lnTo>
                  <a:lnTo>
                    <a:pt x="2143408" y="725094"/>
                  </a:lnTo>
                  <a:lnTo>
                    <a:pt x="2150363" y="681990"/>
                  </a:lnTo>
                  <a:lnTo>
                    <a:pt x="2150363" y="136398"/>
                  </a:lnTo>
                  <a:lnTo>
                    <a:pt x="2143408" y="93293"/>
                  </a:lnTo>
                  <a:lnTo>
                    <a:pt x="2124041" y="55851"/>
                  </a:lnTo>
                  <a:lnTo>
                    <a:pt x="2094512" y="26322"/>
                  </a:lnTo>
                  <a:lnTo>
                    <a:pt x="2057070" y="6955"/>
                  </a:lnTo>
                  <a:lnTo>
                    <a:pt x="201396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8768" y="3325367"/>
              <a:ext cx="2150745" cy="818515"/>
            </a:xfrm>
            <a:custGeom>
              <a:avLst/>
              <a:gdLst/>
              <a:ahLst/>
              <a:cxnLst/>
              <a:rect l="l" t="t" r="r" b="b"/>
              <a:pathLst>
                <a:path w="2150745" h="818514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8" y="0"/>
                  </a:lnTo>
                  <a:lnTo>
                    <a:pt x="2013965" y="0"/>
                  </a:lnTo>
                  <a:lnTo>
                    <a:pt x="2057070" y="6955"/>
                  </a:lnTo>
                  <a:lnTo>
                    <a:pt x="2094512" y="26322"/>
                  </a:lnTo>
                  <a:lnTo>
                    <a:pt x="2124041" y="55851"/>
                  </a:lnTo>
                  <a:lnTo>
                    <a:pt x="2143408" y="93293"/>
                  </a:lnTo>
                  <a:lnTo>
                    <a:pt x="2150363" y="136398"/>
                  </a:lnTo>
                  <a:lnTo>
                    <a:pt x="2150363" y="681990"/>
                  </a:lnTo>
                  <a:lnTo>
                    <a:pt x="2143408" y="725094"/>
                  </a:lnTo>
                  <a:lnTo>
                    <a:pt x="2124041" y="762536"/>
                  </a:lnTo>
                  <a:lnTo>
                    <a:pt x="2094512" y="792065"/>
                  </a:lnTo>
                  <a:lnTo>
                    <a:pt x="2057070" y="811432"/>
                  </a:lnTo>
                  <a:lnTo>
                    <a:pt x="2013965" y="818388"/>
                  </a:lnTo>
                  <a:lnTo>
                    <a:pt x="136398" y="818388"/>
                  </a:lnTo>
                  <a:lnTo>
                    <a:pt x="93293" y="811432"/>
                  </a:lnTo>
                  <a:lnTo>
                    <a:pt x="55851" y="792065"/>
                  </a:lnTo>
                  <a:lnTo>
                    <a:pt x="26322" y="762536"/>
                  </a:lnTo>
                  <a:lnTo>
                    <a:pt x="6955" y="725094"/>
                  </a:lnTo>
                  <a:lnTo>
                    <a:pt x="0" y="681990"/>
                  </a:lnTo>
                  <a:lnTo>
                    <a:pt x="0" y="13639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81441" y="3570478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92081" y="1917572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1381" y="3562299"/>
            <a:ext cx="638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35238" y="2386583"/>
            <a:ext cx="115570" cy="939165"/>
          </a:xfrm>
          <a:custGeom>
            <a:avLst/>
            <a:gdLst/>
            <a:ahLst/>
            <a:cxnLst/>
            <a:rect l="l" t="t" r="r" b="b"/>
            <a:pathLst>
              <a:path w="115570" h="939164">
                <a:moveTo>
                  <a:pt x="44350" y="75412"/>
                </a:moveTo>
                <a:lnTo>
                  <a:pt x="31653" y="76474"/>
                </a:lnTo>
                <a:lnTo>
                  <a:pt x="102615" y="938656"/>
                </a:lnTo>
                <a:lnTo>
                  <a:pt x="115315" y="937640"/>
                </a:lnTo>
                <a:lnTo>
                  <a:pt x="44350" y="75412"/>
                </a:lnTo>
                <a:close/>
              </a:path>
              <a:path w="115570" h="939164">
                <a:moveTo>
                  <a:pt x="31750" y="0"/>
                </a:moveTo>
                <a:lnTo>
                  <a:pt x="0" y="79120"/>
                </a:lnTo>
                <a:lnTo>
                  <a:pt x="31653" y="76474"/>
                </a:lnTo>
                <a:lnTo>
                  <a:pt x="30606" y="63753"/>
                </a:lnTo>
                <a:lnTo>
                  <a:pt x="43306" y="62737"/>
                </a:lnTo>
                <a:lnTo>
                  <a:pt x="69852" y="62737"/>
                </a:lnTo>
                <a:lnTo>
                  <a:pt x="31750" y="0"/>
                </a:lnTo>
                <a:close/>
              </a:path>
              <a:path w="115570" h="939164">
                <a:moveTo>
                  <a:pt x="43306" y="62737"/>
                </a:moveTo>
                <a:lnTo>
                  <a:pt x="30606" y="63753"/>
                </a:lnTo>
                <a:lnTo>
                  <a:pt x="31653" y="76474"/>
                </a:lnTo>
                <a:lnTo>
                  <a:pt x="44350" y="75412"/>
                </a:lnTo>
                <a:lnTo>
                  <a:pt x="43306" y="62737"/>
                </a:lnTo>
                <a:close/>
              </a:path>
              <a:path w="115570" h="939164">
                <a:moveTo>
                  <a:pt x="69852" y="62737"/>
                </a:moveTo>
                <a:lnTo>
                  <a:pt x="43306" y="62737"/>
                </a:lnTo>
                <a:lnTo>
                  <a:pt x="44350" y="75412"/>
                </a:lnTo>
                <a:lnTo>
                  <a:pt x="75945" y="72770"/>
                </a:lnTo>
                <a:lnTo>
                  <a:pt x="69852" y="6273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50642" y="2597022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61095" y="2738120"/>
            <a:ext cx="80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305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1712976"/>
            <a:ext cx="6923532" cy="1920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355" y="1712976"/>
            <a:ext cx="6924040" cy="1920239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30200" rIns="0" bIns="0" rtlCol="0">
            <a:spAutoFit/>
          </a:bodyPr>
          <a:lstStyle/>
          <a:p>
            <a:pPr marL="1722755" marR="257810" indent="-1454150">
              <a:lnSpc>
                <a:spcPts val="4750"/>
              </a:lnSpc>
              <a:spcBef>
                <a:spcPts val="2600"/>
              </a:spcBef>
            </a:pP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Spark Session : Spark Object </a:t>
            </a:r>
            <a:r>
              <a:rPr sz="4400" b="0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4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spark-submit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92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490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Create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59663"/>
            <a:ext cx="6067425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pyspark.sql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.builder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.master('yarn')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.appName("Python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basic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example")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.getOrCreate()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yarn,</a:t>
            </a:r>
            <a:r>
              <a:rPr sz="1800" dirty="0">
                <a:latin typeface="Calibri"/>
                <a:cs typeface="Calibri"/>
              </a:rPr>
              <a:t> mesos,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local(x)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 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Run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42900" indent="-2260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1800" spc="-15" dirty="0">
                <a:latin typeface="Calibri"/>
                <a:cs typeface="Calibri"/>
              </a:rPr>
              <a:t>Organize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folders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folder.</a:t>
            </a:r>
            <a:endParaRPr sz="1800">
              <a:latin typeface="Calibri"/>
              <a:cs typeface="Calibri"/>
            </a:endParaRPr>
          </a:p>
          <a:p>
            <a:pPr marL="342900" indent="-2260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 .py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342900" indent="-2260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4040504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spark2-submit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R="13335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/devl/example1/src/main/python/bin/basic.py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12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902017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Spark-submit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utility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run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pyspark</a:t>
            </a:r>
            <a:r>
              <a:rPr sz="1800" spc="-10" dirty="0">
                <a:latin typeface="Calibri"/>
                <a:cs typeface="Calibri"/>
              </a:rPr>
              <a:t> 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 &lt;master-url&gt;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&lt;deploy-mode&gt;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&lt;key&lt;=&lt;value&gt;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--driver-memory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&lt;value&gt;g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--executor-memory </a:t>
            </a:r>
            <a:r>
              <a:rPr sz="1800" spc="-5" dirty="0">
                <a:latin typeface="Calibri"/>
                <a:cs typeface="Calibri"/>
              </a:rPr>
              <a:t>&lt;value&gt;g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--executor-cores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cores&gt;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&lt;comma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dependencies&gt;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&lt;package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&lt;application&gt;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&lt;application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args&gt;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363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1067562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 marR="4358640" indent="-10471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--master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 </a:t>
            </a:r>
            <a:r>
              <a:rPr sz="1800" spc="-10" dirty="0">
                <a:latin typeface="Calibri"/>
                <a:cs typeface="Calibri"/>
              </a:rPr>
              <a:t>(yarn,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mesos,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local(k))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Use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1059180" marR="6673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local(k)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locally,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runs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20" dirty="0">
                <a:latin typeface="Calibri"/>
                <a:cs typeface="Calibri"/>
              </a:rPr>
              <a:t>worker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--deploy-mode: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Either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client</a:t>
            </a:r>
            <a:endParaRPr sz="1800">
              <a:latin typeface="Calibri"/>
              <a:cs typeface="Calibri"/>
            </a:endParaRPr>
          </a:p>
          <a:p>
            <a:pPr marL="1426845" marR="5080" indent="-7867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Cluster: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UI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terminal.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UI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yarn CLI.</a:t>
            </a:r>
            <a:endParaRPr sz="1800">
              <a:latin typeface="Calibri"/>
              <a:cs typeface="Calibri"/>
            </a:endParaRPr>
          </a:p>
          <a:p>
            <a:pPr marL="1426845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yarn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logs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-applicationId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application_1622930712080_16253</a:t>
            </a:r>
            <a:endParaRPr sz="1800">
              <a:latin typeface="Calibri"/>
              <a:cs typeface="Calibri"/>
            </a:endParaRPr>
          </a:p>
          <a:p>
            <a:pPr marL="14268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Mainly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production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Client: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 </a:t>
            </a:r>
            <a:r>
              <a:rPr sz="1800" spc="-10" dirty="0">
                <a:latin typeface="Calibri"/>
                <a:cs typeface="Calibri"/>
              </a:rPr>
              <a:t>locally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submit the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13754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terminal.</a:t>
            </a:r>
            <a:endParaRPr sz="1800">
              <a:latin typeface="Calibri"/>
              <a:cs typeface="Calibri"/>
            </a:endParaRPr>
          </a:p>
          <a:p>
            <a:pPr marL="13754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Mainly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debugging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944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98444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--conf: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–conf.</a:t>
            </a:r>
            <a:endParaRPr sz="18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Ex: --conf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spark.sql.shuffle.partitions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configures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joins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aggregations.</a:t>
            </a:r>
            <a:endParaRPr sz="1800">
              <a:latin typeface="Calibri"/>
              <a:cs typeface="Calibri"/>
            </a:endParaRPr>
          </a:p>
          <a:p>
            <a:pPr marL="1217930">
              <a:lnSpc>
                <a:spcPct val="100000"/>
              </a:lnSpc>
            </a:pP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https://spark.apache.org/docs/latest/sql-performance-tuning.html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89852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spark.yarn.appMasterEnv.HDFS_PATH=“practice/retail_db/orders”</a:t>
            </a:r>
            <a:endParaRPr sz="1800">
              <a:latin typeface="Calibri"/>
              <a:cs typeface="Calibri"/>
            </a:endParaRPr>
          </a:p>
          <a:p>
            <a:pPr marR="173990" algn="ctr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yarn.</a:t>
            </a:r>
            <a:endParaRPr sz="1800">
              <a:latin typeface="Calibri"/>
              <a:cs typeface="Calibri"/>
            </a:endParaRPr>
          </a:p>
          <a:p>
            <a:pPr marR="544830" algn="ctr">
              <a:lnSpc>
                <a:spcPct val="100000"/>
              </a:lnSpc>
            </a:pP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https://spark.apache.org/docs/latest/running-on-yarn.html#configuration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3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73933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--driver-memory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memory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1024M).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--executor-memory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-10" dirty="0">
                <a:latin typeface="Calibri"/>
                <a:cs typeface="Calibri"/>
              </a:rPr>
              <a:t> process.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962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103765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--jars: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.jar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/devl/src/main/python/lib/ojdbc7.jar,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fil2.jar,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file3.jar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--packages: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dependency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packages.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--packages </a:t>
            </a:r>
            <a:r>
              <a:rPr sz="1800" spc="-5" dirty="0">
                <a:latin typeface="Calibri"/>
                <a:cs typeface="Calibri"/>
              </a:rPr>
              <a:t>org.apache.spark:spark-avro_2.11:2.4.4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--py-files: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–py-files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.py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.zip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–py-files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uploaded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dirty="0">
                <a:latin typeface="Calibri"/>
                <a:cs typeface="Calibri"/>
              </a:rPr>
              <a:t> 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file1.py,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file2.py,file3.zip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192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67906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“yarn”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“client”\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spark.sql.shuffle.partitions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spark.yarn.appMasterEnv.HDFS_PATH=“practice/retail_db/orders”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--driver-memory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1024M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--executor-memory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1024M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--num-executors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/devl/src/main/python/lib/ojdbc7.jar,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fil2.jar,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file3.jar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org.apache.spark:spark-avro_2.11:2.4.4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file1.py,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file2.py,file3.zip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/dev/example1/src/main/python/bin/basic.py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arg2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1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1712976"/>
            <a:ext cx="6923532" cy="1920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355" y="1712976"/>
            <a:ext cx="6924040" cy="1920239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30200" rIns="0" bIns="0" rtlCol="0">
            <a:spAutoFit/>
          </a:bodyPr>
          <a:lstStyle/>
          <a:p>
            <a:pPr marL="1720850" marR="479425" indent="-1233170">
              <a:lnSpc>
                <a:spcPts val="4750"/>
              </a:lnSpc>
              <a:spcBef>
                <a:spcPts val="2600"/>
              </a:spcBef>
            </a:pP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Spark 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Session : Commonly </a:t>
            </a:r>
            <a:r>
              <a:rPr sz="4400" b="0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4400" b="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2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2234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latin typeface="Calibri Light"/>
                <a:cs typeface="Calibri Light"/>
              </a:rPr>
              <a:t>Query</a:t>
            </a:r>
            <a:r>
              <a:rPr sz="4000" spc="-155" dirty="0">
                <a:latin typeface="Calibri Light"/>
                <a:cs typeface="Calibri Light"/>
              </a:rPr>
              <a:t> </a:t>
            </a:r>
            <a:r>
              <a:rPr sz="4000" spc="-20" dirty="0">
                <a:latin typeface="Calibri Light"/>
                <a:cs typeface="Calibri Light"/>
              </a:rPr>
              <a:t>Plan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832" y="707263"/>
            <a:ext cx="8763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Describe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aggregates,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joins,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filters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etc.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 </a:t>
            </a:r>
            <a:r>
              <a:rPr sz="1500" spc="-10" dirty="0">
                <a:latin typeface="Calibri"/>
                <a:cs typeface="Calibri"/>
              </a:rPr>
              <a:t>operations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essentially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generate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new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input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0905" y="1558243"/>
            <a:ext cx="4971415" cy="3839210"/>
            <a:chOff x="1760905" y="1558243"/>
            <a:chExt cx="4971415" cy="3839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905" y="1558243"/>
              <a:ext cx="4971059" cy="38386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663" y="1680972"/>
              <a:ext cx="4735067" cy="36027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909684" y="6289954"/>
            <a:ext cx="19818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i="1" dirty="0">
                <a:latin typeface="Calibri"/>
                <a:cs typeface="Calibri"/>
              </a:rPr>
              <a:t>Reference: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databricks.com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summit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274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8599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Commonly</a:t>
            </a:r>
            <a:r>
              <a:rPr sz="4000" b="0" spc="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Used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Functions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81553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version:</a:t>
            </a:r>
            <a:endParaRPr sz="18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version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running.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spark.version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range(start,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end=None,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step=1,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numPartitions=None):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createDataFrame(data, </a:t>
            </a:r>
            <a:r>
              <a:rPr sz="1800" b="1" spc="-5" dirty="0">
                <a:latin typeface="Calibri"/>
                <a:cs typeface="Calibri"/>
              </a:rPr>
              <a:t>schema=None,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samplingRatio=None,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verifySchema=True))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collection(list,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dict),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Pandas.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sql()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table():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specified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dataframe.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sparkContext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Returns sparkContext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conf():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Runtime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(get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set).</a:t>
            </a:r>
            <a:endParaRPr sz="180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spark.sql.shuffle.partitions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read():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udf()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Dedicated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this.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newSession()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stop()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underlying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catalog()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390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8251" y="1996820"/>
            <a:ext cx="35915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SparkSession</a:t>
            </a:r>
            <a:r>
              <a:rPr sz="3100" b="0" spc="-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-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40" dirty="0">
                <a:latin typeface="Calibri"/>
                <a:cs typeface="Calibri"/>
              </a:rPr>
              <a:t>Version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133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37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 : </a:t>
            </a:r>
            <a:r>
              <a:rPr sz="4000" b="0" spc="-20" dirty="0">
                <a:latin typeface="Calibri Light"/>
                <a:cs typeface="Calibri Light"/>
              </a:rPr>
              <a:t>version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6402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990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version:</a:t>
            </a:r>
            <a:r>
              <a:rPr sz="1800" b="1" spc="3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running.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spark.SparkContext.version</a:t>
            </a:r>
            <a:endParaRPr sz="1800" dirty="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sc.version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885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507" y="1996820"/>
            <a:ext cx="3307079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SparkSession</a:t>
            </a:r>
            <a:r>
              <a:rPr sz="3100" b="0" spc="-2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-</a:t>
            </a:r>
            <a:r>
              <a:rPr sz="3100" b="0" spc="-30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range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122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362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 : </a:t>
            </a:r>
            <a:r>
              <a:rPr sz="4000" b="0" spc="-20" dirty="0">
                <a:latin typeface="Calibri Light"/>
                <a:cs typeface="Calibri Light"/>
              </a:rPr>
              <a:t>range()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53073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range():</a:t>
            </a:r>
            <a:endParaRPr sz="1800">
              <a:latin typeface="Calibri"/>
              <a:cs typeface="Calibri"/>
            </a:endParaRPr>
          </a:p>
          <a:p>
            <a:pPr marL="956310" marR="5080" indent="-2920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spark.range(1,10,2)</a:t>
            </a:r>
            <a:endParaRPr sz="18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Ex-2:</a:t>
            </a:r>
            <a:endParaRPr sz="180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=spark.range(10)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485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8719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 :</a:t>
            </a:r>
            <a:r>
              <a:rPr sz="4000" b="0" spc="-3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createDataFrame()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7456170" cy="524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createDataFrame()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collection(list,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dict),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Python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Pandas.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Ex-1</a:t>
            </a:r>
            <a:r>
              <a:rPr sz="1500" dirty="0">
                <a:latin typeface="Calibri"/>
                <a:cs typeface="Calibri"/>
              </a:rPr>
              <a:t> 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Python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List</a:t>
            </a:r>
            <a:endParaRPr sz="1500" dirty="0">
              <a:latin typeface="Calibri"/>
              <a:cs typeface="Calibri"/>
            </a:endParaRPr>
          </a:p>
          <a:p>
            <a:pPr marL="655955">
              <a:lnSpc>
                <a:spcPct val="100000"/>
              </a:lnSpc>
              <a:spcBef>
                <a:spcPts val="85"/>
              </a:spcBef>
            </a:pPr>
            <a:r>
              <a:rPr sz="1500" spc="-5" dirty="0">
                <a:latin typeface="Calibri"/>
                <a:cs typeface="Calibri"/>
              </a:rPr>
              <a:t>lst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(('Robert',35),('James',25))</a:t>
            </a:r>
            <a:endParaRPr sz="1500" dirty="0">
              <a:latin typeface="Calibri"/>
              <a:cs typeface="Calibri"/>
            </a:endParaRPr>
          </a:p>
          <a:p>
            <a:pPr marL="65595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spark.createDataFrame(data=lst),</a:t>
            </a:r>
            <a:endParaRPr sz="1500" dirty="0">
              <a:latin typeface="Calibri"/>
              <a:cs typeface="Calibri"/>
            </a:endParaRPr>
          </a:p>
          <a:p>
            <a:pPr marL="655955" marR="47307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spark.createDataFrame(data=lst,schema=('Name','Age'))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##With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 </a:t>
            </a:r>
            <a:r>
              <a:rPr sz="1500" spc="-5" dirty="0">
                <a:latin typeface="Calibri"/>
                <a:cs typeface="Calibri"/>
              </a:rPr>
              <a:t>Schema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df =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spark.createDataFrame(data=lst,schema=('Name','Age'))  </a:t>
            </a:r>
            <a:r>
              <a:rPr sz="1500" spc="-5" dirty="0">
                <a:latin typeface="Calibri"/>
                <a:cs typeface="Calibri"/>
              </a:rPr>
              <a:t>##With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Schema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57023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Ex-2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Python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Dict</a:t>
            </a:r>
            <a:endParaRPr sz="15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dict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({"name":"robert","age":25}, {"name"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5" dirty="0">
                <a:latin typeface="Calibri"/>
                <a:cs typeface="Calibri"/>
              </a:rPr>
              <a:t>"james","age"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5" dirty="0">
                <a:latin typeface="Calibri"/>
                <a:cs typeface="Calibri"/>
              </a:rPr>
              <a:t>31})</a:t>
            </a:r>
            <a:endParaRPr sz="15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spark.createDataFrame(dict)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57023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Ex-3: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</a:p>
          <a:p>
            <a:pPr marL="99885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rdd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sc.parallelize(lst)</a:t>
            </a:r>
            <a:endParaRPr sz="1500" dirty="0">
              <a:latin typeface="Calibri"/>
              <a:cs typeface="Calibri"/>
            </a:endParaRPr>
          </a:p>
          <a:p>
            <a:pPr marL="99885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spark.createDataFrame(data=rdd,schema=('name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string, </a:t>
            </a:r>
            <a:r>
              <a:rPr sz="1500" spc="-5" dirty="0">
                <a:latin typeface="Calibri"/>
                <a:cs typeface="Calibri"/>
              </a:rPr>
              <a:t>age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long'))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57023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Ex-4: Using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Row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</a:p>
          <a:p>
            <a:pPr marL="1041400" marR="1820545">
              <a:lnSpc>
                <a:spcPct val="100000"/>
              </a:lnSpc>
              <a:spcBef>
                <a:spcPts val="5"/>
              </a:spcBef>
            </a:pPr>
            <a:r>
              <a:rPr sz="1500" spc="-15" dirty="0">
                <a:latin typeface="Calibri"/>
                <a:cs typeface="Calibri"/>
              </a:rPr>
              <a:t>#Row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spc="-10" dirty="0">
                <a:latin typeface="Calibri"/>
                <a:cs typeface="Calibri"/>
              </a:rPr>
              <a:t>to create row </a:t>
            </a:r>
            <a:r>
              <a:rPr sz="1500" spc="-5" dirty="0">
                <a:latin typeface="Calibri"/>
                <a:cs typeface="Calibri"/>
              </a:rPr>
              <a:t>Object </a:t>
            </a:r>
            <a:r>
              <a:rPr sz="1500" dirty="0">
                <a:latin typeface="Calibri"/>
                <a:cs typeface="Calibri"/>
              </a:rPr>
              <a:t>using named </a:t>
            </a:r>
            <a:r>
              <a:rPr sz="1500" spc="-5" dirty="0">
                <a:latin typeface="Calibri"/>
                <a:cs typeface="Calibri"/>
              </a:rPr>
              <a:t>arguments.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5" dirty="0">
                <a:latin typeface="Calibri"/>
                <a:cs typeface="Calibri"/>
              </a:rPr>
              <a:t> pyspark.sql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import</a:t>
            </a:r>
            <a:r>
              <a:rPr sz="1500" spc="-15" dirty="0">
                <a:latin typeface="Calibri"/>
                <a:cs typeface="Calibri"/>
              </a:rPr>
              <a:t> Row</a:t>
            </a:r>
            <a:endParaRPr sz="1500" dirty="0">
              <a:latin typeface="Calibri"/>
              <a:cs typeface="Calibri"/>
            </a:endParaRPr>
          </a:p>
          <a:p>
            <a:pPr marL="1041400" marR="34861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rdd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sc.parallelize((Row(name='James',age=31),Row(name='Robert',age=55)))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spark.createDataFrame(data=rdd)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445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914" y="1996820"/>
            <a:ext cx="51593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SparkSession</a:t>
            </a:r>
            <a:r>
              <a:rPr sz="3100" b="0" spc="-1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-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createDataFrame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728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8719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 :</a:t>
            </a:r>
            <a:r>
              <a:rPr sz="4000" b="0" spc="-3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createDataFrame()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10129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Ex-5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Python </a:t>
            </a:r>
            <a:r>
              <a:rPr sz="1800" spc="-10" dirty="0">
                <a:latin typeface="Calibri"/>
                <a:cs typeface="Calibri"/>
              </a:rPr>
              <a:t>Pandas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DamaFrame</a:t>
            </a:r>
            <a:endParaRPr sz="1800" dirty="0">
              <a:latin typeface="Calibri"/>
              <a:cs typeface="Calibri"/>
            </a:endParaRPr>
          </a:p>
          <a:p>
            <a:pPr marL="12700" marR="5080" indent="7327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Pandas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aligned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tabular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fashion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pandas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pd</a:t>
            </a:r>
          </a:p>
          <a:p>
            <a:pPr marL="74549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(('tom',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('nick',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15),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('juli',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14))</a:t>
            </a:r>
            <a:endParaRPr sz="1800" dirty="0">
              <a:latin typeface="Calibri"/>
              <a:cs typeface="Calibri"/>
            </a:endParaRPr>
          </a:p>
          <a:p>
            <a:pPr marL="745490" marR="405955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df_pandas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pd.DataFrame(data,columns=('Name','Age'))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spark.createDataFrame(data=df_pandas)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5834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960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latin typeface="Calibri Light"/>
                <a:cs typeface="Calibri Light"/>
              </a:rPr>
              <a:t>Performance:</a:t>
            </a:r>
            <a:r>
              <a:rPr sz="3600" b="0" spc="-80" dirty="0">
                <a:latin typeface="Calibri Light"/>
                <a:cs typeface="Calibri Light"/>
              </a:rPr>
              <a:t> </a:t>
            </a:r>
            <a:r>
              <a:rPr sz="3600" b="0" spc="-35" dirty="0">
                <a:latin typeface="Calibri Light"/>
                <a:cs typeface="Calibri Light"/>
              </a:rPr>
              <a:t>Pandas</a:t>
            </a:r>
            <a:r>
              <a:rPr sz="3600" b="0" spc="-95" dirty="0">
                <a:latin typeface="Calibri Light"/>
                <a:cs typeface="Calibri Light"/>
              </a:rPr>
              <a:t> </a:t>
            </a:r>
            <a:r>
              <a:rPr sz="3600" b="0" spc="-45" dirty="0">
                <a:latin typeface="Calibri Light"/>
                <a:cs typeface="Calibri Light"/>
              </a:rPr>
              <a:t>DataFrame</a:t>
            </a:r>
            <a:r>
              <a:rPr sz="3600" b="0" spc="-90" dirty="0">
                <a:latin typeface="Calibri Light"/>
                <a:cs typeface="Calibri Light"/>
              </a:rPr>
              <a:t> </a:t>
            </a:r>
            <a:r>
              <a:rPr sz="3600" b="0" spc="-95" dirty="0">
                <a:latin typeface="Calibri Light"/>
                <a:cs typeface="Calibri Light"/>
              </a:rPr>
              <a:t>Vs</a:t>
            </a:r>
            <a:r>
              <a:rPr sz="3600" b="0" spc="-60" dirty="0">
                <a:latin typeface="Calibri Light"/>
                <a:cs typeface="Calibri Light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Spark</a:t>
            </a:r>
            <a:r>
              <a:rPr sz="3600" b="0" spc="-100" dirty="0">
                <a:latin typeface="Calibri Light"/>
                <a:cs typeface="Calibri Light"/>
              </a:rPr>
              <a:t> </a:t>
            </a:r>
            <a:r>
              <a:rPr sz="3600" b="0" spc="-45" dirty="0">
                <a:latin typeface="Calibri Light"/>
                <a:cs typeface="Calibri Light"/>
              </a:rPr>
              <a:t>DataFrame</a:t>
            </a:r>
            <a:endParaRPr sz="3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3023" y="1295400"/>
            <a:ext cx="5570220" cy="3469004"/>
            <a:chOff x="573023" y="1295400"/>
            <a:chExt cx="5570220" cy="34690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5" y="1374779"/>
              <a:ext cx="5411376" cy="32308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7595" y="1299972"/>
              <a:ext cx="5561330" cy="3459479"/>
            </a:xfrm>
            <a:custGeom>
              <a:avLst/>
              <a:gdLst/>
              <a:ahLst/>
              <a:cxnLst/>
              <a:rect l="l" t="t" r="r" b="b"/>
              <a:pathLst>
                <a:path w="5561330" h="3459479">
                  <a:moveTo>
                    <a:pt x="0" y="3459479"/>
                  </a:moveTo>
                  <a:lnTo>
                    <a:pt x="5561076" y="3459479"/>
                  </a:lnTo>
                  <a:lnTo>
                    <a:pt x="5561076" y="0"/>
                  </a:lnTo>
                  <a:lnTo>
                    <a:pt x="0" y="0"/>
                  </a:lnTo>
                  <a:lnTo>
                    <a:pt x="0" y="34594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81802" y="5669991"/>
            <a:ext cx="2611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Source: </a:t>
            </a:r>
            <a:r>
              <a:rPr sz="1800" spc="-15" dirty="0">
                <a:latin typeface="Calibri"/>
                <a:cs typeface="Calibri"/>
                <a:hlinkClick r:id="rId3"/>
              </a:rPr>
              <a:t>www.databrics.com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32220" y="1295400"/>
            <a:ext cx="5659120" cy="3411220"/>
            <a:chOff x="6332220" y="1295400"/>
            <a:chExt cx="5659120" cy="34112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3805" y="1380778"/>
              <a:ext cx="5487882" cy="3278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36792" y="1299972"/>
              <a:ext cx="5649595" cy="3401695"/>
            </a:xfrm>
            <a:custGeom>
              <a:avLst/>
              <a:gdLst/>
              <a:ahLst/>
              <a:cxnLst/>
              <a:rect l="l" t="t" r="r" b="b"/>
              <a:pathLst>
                <a:path w="5649595" h="3401695">
                  <a:moveTo>
                    <a:pt x="0" y="3401567"/>
                  </a:moveTo>
                  <a:lnTo>
                    <a:pt x="5649468" y="3401567"/>
                  </a:lnTo>
                  <a:lnTo>
                    <a:pt x="5649468" y="0"/>
                  </a:lnTo>
                  <a:lnTo>
                    <a:pt x="0" y="0"/>
                  </a:lnTo>
                  <a:lnTo>
                    <a:pt x="0" y="34015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1779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77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sql()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734059"/>
            <a:ext cx="1096835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sql()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result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Ex-1: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lst1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(('Robert',35),('James',25))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lst2=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(('Robert',101),('James',102))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640715" marR="3612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df_emp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spark.createDataFrame(data=lst1,schema=(‘EmpName','Age'))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df_emp.createOrReplaceTempView("dept")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40715" marR="32442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df_dept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spark.createDataFrame(data=lst2,schema=(‘EmpName',’DeptNo'))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df_dept.createOrReplaceTempView("dept")</a:t>
            </a:r>
            <a:endParaRPr sz="1800">
              <a:latin typeface="Calibri"/>
              <a:cs typeface="Calibri"/>
            </a:endParaRPr>
          </a:p>
          <a:p>
            <a:pPr marL="694055" marR="5080" indent="-53340">
              <a:lnSpc>
                <a:spcPts val="4320"/>
              </a:lnSpc>
              <a:spcBef>
                <a:spcPts val="505"/>
              </a:spcBef>
            </a:pPr>
            <a:r>
              <a:rPr sz="1800" spc="-5" dirty="0">
                <a:latin typeface="Calibri"/>
                <a:cs typeface="Calibri"/>
              </a:rPr>
              <a:t>df_joined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e.name,e.age,d.dept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e.name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d.name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""")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createOrReplaceTempView("table1")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//Creates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createOrReplaceGlobalTempView(“table1”)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//Creates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global_temp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4152265">
              <a:lnSpc>
                <a:spcPts val="1660"/>
              </a:lnSpc>
              <a:tabLst>
                <a:tab pos="7103745" algn="l"/>
              </a:tabLst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Valid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sessions of	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Ex-2: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45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2234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Query</a:t>
            </a:r>
            <a:r>
              <a:rPr sz="4000" b="0" spc="-15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Plan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1588" y="931902"/>
            <a:ext cx="9884410" cy="4779010"/>
            <a:chOff x="561588" y="931902"/>
            <a:chExt cx="9884410" cy="4779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588" y="931902"/>
              <a:ext cx="9884293" cy="47789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1054607"/>
              <a:ext cx="9648444" cy="4543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107" y="1120139"/>
              <a:ext cx="2398776" cy="7162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09684" y="6289954"/>
            <a:ext cx="19818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i="1" dirty="0">
                <a:latin typeface="Calibri"/>
                <a:cs typeface="Calibri"/>
              </a:rPr>
              <a:t>Reference: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databricks.com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summit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3082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23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table()</a:t>
            </a:r>
            <a:r>
              <a:rPr sz="4000" b="0" spc="1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217" y="846201"/>
            <a:ext cx="74072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table()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specified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Ex-1:</a:t>
            </a:r>
            <a:endParaRPr sz="180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lst1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(('Robert',35),('James',25))</a:t>
            </a:r>
            <a:endParaRPr sz="180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df_emp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spark.createDataFrame(data=lst1,schema=('EmpName','Age'))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df_emp.createOrReplaceTempView("emp")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df_op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spark.table("emp")</a:t>
            </a:r>
            <a:endParaRPr sz="180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sorted(df_op.collect())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sorted(df_emp.collect())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636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098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 </a:t>
            </a:r>
            <a:r>
              <a:rPr sz="4000" b="0" spc="-15" dirty="0">
                <a:latin typeface="Calibri Light"/>
                <a:cs typeface="Calibri Light"/>
              </a:rPr>
              <a:t>conf()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1074864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conf():</a:t>
            </a:r>
            <a:endParaRPr sz="1800">
              <a:latin typeface="Calibri"/>
              <a:cs typeface="Calibri"/>
            </a:endParaRPr>
          </a:p>
          <a:p>
            <a:pPr marL="12700" marR="450215" indent="9144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–conf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spark.conf().</a:t>
            </a:r>
            <a:endParaRPr sz="1800">
              <a:latin typeface="Calibri"/>
              <a:cs typeface="Calibri"/>
            </a:endParaRPr>
          </a:p>
          <a:p>
            <a:pPr marL="1478915" marR="5091430" indent="-3657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Ex-1: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spark.conf.get("spark.sql.session.timeZone" 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spark.conf.get('spark.sql.shuffle.partitions')</a:t>
            </a:r>
            <a:endParaRPr sz="1800">
              <a:latin typeface="Calibri"/>
              <a:cs typeface="Calibri"/>
            </a:endParaRPr>
          </a:p>
          <a:p>
            <a:pPr marL="14789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spark.conf.set(‘spark.sql.shuffle.partitions’,300)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endParaRPr sz="1800">
              <a:latin typeface="Calibri"/>
              <a:cs typeface="Calibri"/>
            </a:endParaRPr>
          </a:p>
          <a:p>
            <a:pPr marL="61429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joins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aggregations.</a:t>
            </a:r>
            <a:endParaRPr sz="1800">
              <a:latin typeface="Calibri"/>
              <a:cs typeface="Calibri"/>
            </a:endParaRPr>
          </a:p>
          <a:p>
            <a:pPr marL="1478915">
              <a:lnSpc>
                <a:spcPct val="100000"/>
              </a:lnSpc>
            </a:pP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https://spark.apache.org/docs/latest/sql-performance-tuning.html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532255" marR="1718310" indent="-3143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spark.conf.set('spark.yarn.appMasterEnv.HDFS_PATH','practice/retail_db/orders')</a:t>
            </a:r>
            <a:endParaRPr sz="1800">
              <a:latin typeface="Calibri"/>
              <a:cs typeface="Calibri"/>
            </a:endParaRPr>
          </a:p>
          <a:p>
            <a:pPr marL="15322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spark.yarn.appMasterEnv.HDFS_PATH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</a:t>
            </a:r>
            <a:endParaRPr sz="1800">
              <a:latin typeface="Calibri"/>
              <a:cs typeface="Calibri"/>
            </a:endParaRPr>
          </a:p>
          <a:p>
            <a:pPr marL="1532255">
              <a:lnSpc>
                <a:spcPct val="100000"/>
              </a:lnSpc>
            </a:pP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https://spark.apache.org/docs/latest/running-on-yarn.html#configuration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433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01115"/>
            <a:ext cx="709866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read():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csv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Text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379730" marR="3024505">
              <a:lnSpc>
                <a:spcPct val="200100"/>
              </a:lnSpc>
            </a:pP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orc</a:t>
            </a:r>
            <a:r>
              <a:rPr sz="1800" b="1" dirty="0">
                <a:latin typeface="Calibri"/>
                <a:cs typeface="Calibri"/>
              </a:rPr>
              <a:t> File: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(Column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Oriented) </a:t>
            </a:r>
            <a:r>
              <a:rPr sz="1800" b="1" dirty="0">
                <a:latin typeface="Calibri"/>
                <a:cs typeface="Calibri"/>
              </a:rPr>
              <a:t> Load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Parquet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(Column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Oriented)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json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379730" marR="3940175">
              <a:lnSpc>
                <a:spcPct val="200000"/>
              </a:lnSpc>
            </a:pP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avro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(Row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Based)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hive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Read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JDBC: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746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179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 : </a:t>
            </a:r>
            <a:r>
              <a:rPr sz="4000" b="0" spc="-20" dirty="0">
                <a:latin typeface="Calibri Light"/>
                <a:cs typeface="Calibri Light"/>
              </a:rPr>
              <a:t>read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csv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65" y="734059"/>
            <a:ext cx="1102296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csv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469900" marR="2678430" indent="1187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Ex-1: </a:t>
            </a:r>
            <a:r>
              <a:rPr sz="1800" dirty="0">
                <a:latin typeface="Calibri"/>
                <a:cs typeface="Calibri"/>
              </a:rPr>
              <a:t>df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spark.read.load(path='practice/retail_db/orders',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format='csv',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schema=('order_id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int,order_date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string,order_customer_id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int,order_status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string'))</a:t>
            </a:r>
            <a:endParaRPr sz="1800">
              <a:latin typeface="Calibri"/>
              <a:cs typeface="Calibri"/>
            </a:endParaRPr>
          </a:p>
          <a:p>
            <a:pPr marL="574675" marR="1973580">
              <a:lnSpc>
                <a:spcPct val="200000"/>
              </a:lnSpc>
            </a:pPr>
            <a:r>
              <a:rPr sz="1800" spc="-5" dirty="0">
                <a:latin typeface="Calibri"/>
                <a:cs typeface="Calibri"/>
              </a:rPr>
              <a:t>Ex-2: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spark.read.load(path='practice/retail_db/orders',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format='csv',inferSchema=True)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Ex-3:</a:t>
            </a:r>
            <a:r>
              <a:rPr sz="1800" dirty="0">
                <a:latin typeface="Calibri"/>
                <a:cs typeface="Calibri"/>
              </a:rPr>
              <a:t> df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spark.read.load(path='practice/retail_db/orders',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format='csv',header=True)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746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Ex-4: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df=spark.read.load('practice/retail_db/testSpace.txt',format='csv',sep=',',ignoreLeadingWhiteSpace=True,ignoreTr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ailingWhiteSpace=True)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510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339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 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read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25" dirty="0">
                <a:latin typeface="Calibri Light"/>
                <a:cs typeface="Calibri Light"/>
              </a:rPr>
              <a:t> text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65" y="734059"/>
            <a:ext cx="7255509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text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812800" indent="-343535">
              <a:lnSpc>
                <a:spcPts val="228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alibri"/>
                <a:cs typeface="Calibri"/>
              </a:rPr>
              <a:t>Use </a:t>
            </a:r>
            <a:r>
              <a:rPr sz="1900" spc="-15" dirty="0">
                <a:latin typeface="Calibri"/>
                <a:cs typeface="Calibri"/>
              </a:rPr>
              <a:t>text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file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fixed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length.</a:t>
            </a:r>
            <a:endParaRPr sz="19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900" spc="-10" dirty="0">
                <a:latin typeface="Calibri"/>
                <a:cs typeface="Calibri"/>
              </a:rPr>
              <a:t>Default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field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name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‘value’.</a:t>
            </a:r>
            <a:endParaRPr sz="19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-10" dirty="0">
                <a:latin typeface="Calibri"/>
                <a:cs typeface="Calibri"/>
              </a:rPr>
              <a:t> 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5" dirty="0">
                <a:latin typeface="Calibri"/>
                <a:cs typeface="Calibri"/>
              </a:rPr>
              <a:t> load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rdd.</a:t>
            </a:r>
            <a:endParaRPr sz="1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toDF()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Row.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spark.read.load('practice/retail_db/orders',format='text')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--Read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whole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=spark.read.load('practice/retail_db/orders',format='text',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wholeText=True)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374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6" y="869950"/>
            <a:ext cx="1001268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orc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spark.read.load('practice/retail_db/orders_orc',format='orc')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Parquet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spark.read.load('practice/retail_db/orders_parquet',format='parquet')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CSV,</a:t>
            </a:r>
            <a:r>
              <a:rPr sz="1800" dirty="0">
                <a:latin typeface="Calibri"/>
                <a:cs typeface="Calibri"/>
              </a:rPr>
              <a:t> JSON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AVRO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Row-based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CSV: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(Sequence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file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also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row</a:t>
            </a:r>
            <a:r>
              <a:rPr sz="1800" i="1" spc="-5" dirty="0">
                <a:latin typeface="Calibri"/>
                <a:cs typeface="Calibri"/>
              </a:rPr>
              <a:t> based)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ID,FIRST_NAME,AGE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Matthew,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Joe,25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ORC,PARQUET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Column-based 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spc="-15" dirty="0">
                <a:latin typeface="Calibri"/>
                <a:cs typeface="Calibri"/>
              </a:rPr>
              <a:t>/INT/3:1,2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FIRST_NAME</a:t>
            </a:r>
            <a:r>
              <a:rPr sz="1800" spc="-10" dirty="0">
                <a:latin typeface="Calibri"/>
                <a:cs typeface="Calibri"/>
              </a:rPr>
              <a:t>/STRING/11:Matthew,Joe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AGE</a:t>
            </a:r>
            <a:r>
              <a:rPr sz="1800" spc="-15" dirty="0">
                <a:latin typeface="Calibri"/>
                <a:cs typeface="Calibri"/>
              </a:rPr>
              <a:t>/INT/6:19,25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51435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In </a:t>
            </a:r>
            <a:r>
              <a:rPr sz="1800" i="1" spc="-5" dirty="0">
                <a:latin typeface="Calibri"/>
                <a:cs typeface="Calibri"/>
              </a:rPr>
              <a:t>general,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column-oriented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formats</a:t>
            </a:r>
            <a:r>
              <a:rPr sz="1800" i="1" spc="-5" dirty="0">
                <a:latin typeface="Calibri"/>
                <a:cs typeface="Calibri"/>
              </a:rPr>
              <a:t> work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well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when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queries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access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only</a:t>
            </a:r>
            <a:r>
              <a:rPr sz="1800" i="1" dirty="0">
                <a:latin typeface="Calibri"/>
                <a:cs typeface="Calibri"/>
              </a:rPr>
              <a:t> 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small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number of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table.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Conversely,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row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oriented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formats</a:t>
            </a:r>
            <a:r>
              <a:rPr sz="1800" i="1" spc="-5" dirty="0">
                <a:latin typeface="Calibri"/>
                <a:cs typeface="Calibri"/>
              </a:rPr>
              <a:t> are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appropriate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when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large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number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10" dirty="0">
                <a:latin typeface="Calibri"/>
                <a:cs typeface="Calibri"/>
              </a:rPr>
              <a:t>single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row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are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needed</a:t>
            </a:r>
            <a:r>
              <a:rPr sz="1800" i="1" spc="-10" dirty="0">
                <a:latin typeface="Calibri"/>
                <a:cs typeface="Calibri"/>
              </a:rPr>
              <a:t> 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processing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at the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same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998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read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20" dirty="0">
                <a:latin typeface="Calibri Light"/>
                <a:cs typeface="Calibri Light"/>
              </a:rPr>
              <a:t> orc/parquet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053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6" y="1144270"/>
            <a:ext cx="100126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In </a:t>
            </a:r>
            <a:r>
              <a:rPr sz="1800" i="1" spc="-5" dirty="0">
                <a:latin typeface="Calibri"/>
                <a:cs typeface="Calibri"/>
              </a:rPr>
              <a:t>general,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column-oriented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formats</a:t>
            </a:r>
            <a:r>
              <a:rPr sz="1800" i="1" spc="-5" dirty="0">
                <a:latin typeface="Calibri"/>
                <a:cs typeface="Calibri"/>
              </a:rPr>
              <a:t> work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well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when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queries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access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only</a:t>
            </a:r>
            <a:r>
              <a:rPr sz="1800" i="1" dirty="0">
                <a:latin typeface="Calibri"/>
                <a:cs typeface="Calibri"/>
              </a:rPr>
              <a:t> 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small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number of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table.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Conversely,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row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oriented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formats</a:t>
            </a:r>
            <a:r>
              <a:rPr sz="1800" i="1" spc="-5" dirty="0">
                <a:latin typeface="Calibri"/>
                <a:cs typeface="Calibri"/>
              </a:rPr>
              <a:t> are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appropriate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when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large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number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10" dirty="0">
                <a:latin typeface="Calibri"/>
                <a:cs typeface="Calibri"/>
              </a:rPr>
              <a:t>single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row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are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needed</a:t>
            </a:r>
            <a:r>
              <a:rPr sz="1800" i="1" spc="-10" dirty="0">
                <a:latin typeface="Calibri"/>
                <a:cs typeface="Calibri"/>
              </a:rPr>
              <a:t> 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processing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at the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same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Column-oriented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</a:t>
            </a:r>
            <a:r>
              <a:rPr sz="1800" spc="-5" dirty="0">
                <a:latin typeface="Calibri"/>
                <a:cs typeface="Calibri"/>
              </a:rPr>
              <a:t> need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row.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Also,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usually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(via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flush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column-oriented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 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recovered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fails.</a:t>
            </a:r>
            <a:r>
              <a:rPr sz="1800" spc="-5" dirty="0">
                <a:latin typeface="Calibri"/>
                <a:cs typeface="Calibri"/>
              </a:rPr>
              <a:t> 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row-oriented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Avro</a:t>
            </a:r>
            <a:r>
              <a:rPr sz="1800" spc="-10" dirty="0">
                <a:latin typeface="Calibri"/>
                <a:cs typeface="Calibri"/>
              </a:rPr>
              <a:t> datafiles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writer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failure.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reason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Flume </a:t>
            </a:r>
            <a:r>
              <a:rPr sz="1800" spc="-5" dirty="0">
                <a:latin typeface="Calibri"/>
                <a:cs typeface="Calibri"/>
              </a:rPr>
              <a:t> uses</a:t>
            </a:r>
            <a:r>
              <a:rPr sz="1800" spc="-10" dirty="0">
                <a:latin typeface="Calibri"/>
                <a:cs typeface="Calibri"/>
              </a:rPr>
              <a:t> row-oriented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998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read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20" dirty="0">
                <a:latin typeface="Calibri Light"/>
                <a:cs typeface="Calibri Light"/>
              </a:rPr>
              <a:t> orc/parquet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8109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6" y="855090"/>
            <a:ext cx="640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json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spark.read.load(‘practice/retail_db/orders_json',format='json')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394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 : </a:t>
            </a:r>
            <a:r>
              <a:rPr sz="4000" b="0" spc="-20" dirty="0">
                <a:latin typeface="Calibri Light"/>
                <a:cs typeface="Calibri Light"/>
              </a:rPr>
              <a:t>read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json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7433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935863"/>
            <a:ext cx="100482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avro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1800" spc="-15" dirty="0">
                <a:latin typeface="Calibri"/>
                <a:cs typeface="Calibri"/>
              </a:rPr>
              <a:t>Avro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format.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jar 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spark-submit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pyspark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shell.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 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pyspark2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--master yarn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org.apache.spark:spark-avro_2.11:2.4.4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spark.read.load(‘practice/retail_db/orders',format='avro')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43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 : </a:t>
            </a:r>
            <a:r>
              <a:rPr sz="4000" b="0" spc="-20" dirty="0">
                <a:latin typeface="Calibri Light"/>
                <a:cs typeface="Calibri Light"/>
              </a:rPr>
              <a:t>read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avro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1518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63" y="1199515"/>
            <a:ext cx="97796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Load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Hive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integrated,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queries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20979" marR="39604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spark.sql(“”” </a:t>
            </a:r>
            <a:r>
              <a:rPr sz="1800" spc="-10" dirty="0">
                <a:latin typeface="Calibri"/>
                <a:cs typeface="Calibri"/>
              </a:rPr>
              <a:t>SELECT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&lt;db&gt;.&lt;tabe_name&gt;“””).show()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spark.table(“&lt;db&gt;.&lt;table_name&gt;”).show()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733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0"/>
            <a:ext cx="3710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Calibri Light"/>
                <a:cs typeface="Calibri Light"/>
              </a:rPr>
              <a:t>Logical</a:t>
            </a:r>
            <a:r>
              <a:rPr sz="4000" spc="-100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Query</a:t>
            </a:r>
            <a:r>
              <a:rPr sz="4000" spc="-130" dirty="0">
                <a:latin typeface="Calibri Light"/>
                <a:cs typeface="Calibri Light"/>
              </a:rPr>
              <a:t> </a:t>
            </a:r>
            <a:r>
              <a:rPr sz="4000" spc="-20" dirty="0">
                <a:latin typeface="Calibri Light"/>
                <a:cs typeface="Calibri Light"/>
              </a:rPr>
              <a:t>Plan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917" y="792226"/>
            <a:ext cx="364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4707" y="1376895"/>
            <a:ext cx="9677400" cy="4639310"/>
            <a:chOff x="634707" y="1376895"/>
            <a:chExt cx="9677400" cy="4639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707" y="1376895"/>
              <a:ext cx="9677095" cy="46387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7" y="1499616"/>
              <a:ext cx="9441180" cy="4402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979" y="1499616"/>
              <a:ext cx="914400" cy="3611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09684" y="6289954"/>
            <a:ext cx="19818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i="1" dirty="0">
                <a:latin typeface="Calibri"/>
                <a:cs typeface="Calibri"/>
              </a:rPr>
              <a:t>Reference: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databricks.com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summit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790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63" y="918717"/>
            <a:ext cx="1105725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Load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JDBC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JDBC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–packages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–jars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Typical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jdbc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located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/usr/share/java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folder.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lib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folder.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pyspark2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---jars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&lt;jdbc driver jar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Ex-1: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df=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spark.read.format("jdbc")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.option("url",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"jdbc:oracle:thin:@xxxx-xxx-xxxx:1521/xxx")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.option("driver",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"oracle.jdbc.driver.OracleDriver")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.option("dbtable",“ORDERS”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.option("user",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“someUser")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.option("password",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“somePsw")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.load()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5711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063" y="918717"/>
            <a:ext cx="62611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Ex-2: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spark.read.format("jdbc")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.option("url",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"jdbc:oracle:thin:@xxxx-xxx-xxxx:1521/xxx")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.option("driver",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"oracle.jdbc.driver.OracleDriver")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.option("dbtable",“(SELECT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T_EMP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ID=1)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query”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.option("user",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“someUser")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.option("password",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“xxx")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.load()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68805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603" y="825500"/>
            <a:ext cx="109124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Ex-3: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Partitioning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fields.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ex-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ROWNUM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dummy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partitionColumn,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numPartitions,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lowerBound,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upperBound.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df=</a:t>
            </a:r>
            <a:r>
              <a:rPr sz="1800" spc="-10" dirty="0">
                <a:latin typeface="Calibri"/>
                <a:cs typeface="Calibri"/>
              </a:rPr>
              <a:t> spark.read.format("jdbc")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.option("url",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"jdbc:oracle:thin:@xxxx-xxx-xxxx:1521/xxx")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.option("driver",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"oracle.jdbc.driver.OracleDriver")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.option("dbtable",“ORDERS”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.option(“partitionColumn”,”ORDER_ID”)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.option(“lowerBound”,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“500”)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.option(“upperBound”,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“1000”)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.option(“numPartitions”,”5”)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.option("user",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“someUser")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.option("password",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“somePassword")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.load()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86764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59384"/>
            <a:ext cx="689292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377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lowerBound=500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erboun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=1000  </a:t>
            </a:r>
            <a:r>
              <a:rPr sz="1800" spc="-10" dirty="0">
                <a:latin typeface="Calibri"/>
                <a:cs typeface="Calibri"/>
              </a:rPr>
              <a:t>numPartitions=5</a:t>
            </a:r>
            <a:endParaRPr sz="1800">
              <a:latin typeface="Calibri"/>
              <a:cs typeface="Calibri"/>
            </a:endParaRPr>
          </a:p>
          <a:p>
            <a:pPr marL="12700" marR="11258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spc="-10" dirty="0">
                <a:latin typeface="Calibri"/>
                <a:cs typeface="Calibri"/>
              </a:rPr>
              <a:t>stride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= </a:t>
            </a:r>
            <a:r>
              <a:rPr sz="1800" spc="-5" dirty="0">
                <a:latin typeface="Calibri"/>
                <a:cs typeface="Calibri"/>
              </a:rPr>
              <a:t>(upperbound-lowerbound)/numPartitions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1509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(599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Records)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dirty="0">
                <a:latin typeface="Calibri"/>
                <a:cs typeface="Calibri"/>
              </a:rPr>
              <a:t>499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order_id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(500,599)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100 </a:t>
            </a:r>
            <a:r>
              <a:rPr sz="1800" spc="-15" dirty="0"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Records)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Select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order_id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(600,699)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100 </a:t>
            </a:r>
            <a:r>
              <a:rPr sz="1800" spc="-15" dirty="0"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Records)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Select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order_id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(700,799)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100 </a:t>
            </a:r>
            <a:r>
              <a:rPr sz="1800" spc="-15" dirty="0"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(100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Select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order_id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(800,899)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(610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042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659384"/>
            <a:ext cx="1154239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Ex-4: </a:t>
            </a: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spark.read.format("jdbc")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.option("url",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"jdbc:oracle:thin:@xxxx-xxx-xxxx:1521/xxx")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.option("driver",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"oracle.jdbc.driver.OracleDriver")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.option("dbtable",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"(select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t1.*,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cast(ROWNUM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number(5))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num_rows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(select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orders)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t1)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oracle_table1")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.option(“partitionColumn”,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”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num_rows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”)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.option(“lowerBound”,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“500”)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.option(“upperBound”,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“1000”)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.option(“numPartitions”,”10”)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.option("user",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“someUser")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.option("password",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“somePassword")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.load()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13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read() </a:t>
            </a:r>
            <a:r>
              <a:rPr sz="4000" b="0" spc="-5" dirty="0">
                <a:latin typeface="Calibri Light"/>
                <a:cs typeface="Calibri Light"/>
              </a:rPr>
              <a:t>Method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26324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053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spark.udf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91" y="1028141"/>
            <a:ext cx="890333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UDFs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Functions.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UDFs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RDBMS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Functions.</a:t>
            </a:r>
            <a:endParaRPr sz="18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need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pyspark build-in </a:t>
            </a:r>
            <a:r>
              <a:rPr sz="1800" spc="-15" dirty="0">
                <a:latin typeface="Calibri"/>
                <a:cs typeface="Calibri"/>
              </a:rPr>
              <a:t>features </a:t>
            </a:r>
            <a:r>
              <a:rPr sz="1800" spc="-5" dirty="0">
                <a:latin typeface="Calibri"/>
                <a:cs typeface="Calibri"/>
              </a:rPr>
              <a:t>don’t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this function,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udf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SQLs.</a:t>
            </a:r>
            <a:endParaRPr sz="18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UDFs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error-prune </a:t>
            </a:r>
            <a:r>
              <a:rPr sz="1800" dirty="0">
                <a:latin typeface="Calibri"/>
                <a:cs typeface="Calibri"/>
              </a:rPr>
              <a:t>and so </a:t>
            </a:r>
            <a:r>
              <a:rPr sz="1800" spc="-5" dirty="0">
                <a:latin typeface="Calibri"/>
                <a:cs typeface="Calibri"/>
              </a:rPr>
              <a:t>should </a:t>
            </a:r>
            <a:r>
              <a:rPr sz="1800" dirty="0">
                <a:latin typeface="Calibri"/>
                <a:cs typeface="Calibri"/>
              </a:rPr>
              <a:t>be designed </a:t>
            </a:r>
            <a:r>
              <a:rPr sz="1800" spc="-20" dirty="0">
                <a:latin typeface="Calibri"/>
                <a:cs typeface="Calibri"/>
              </a:rPr>
              <a:t>carefully. First </a:t>
            </a:r>
            <a:r>
              <a:rPr sz="1800" spc="-5" dirty="0">
                <a:latin typeface="Calibri"/>
                <a:cs typeface="Calibri"/>
              </a:rPr>
              <a:t>check if similar function </a:t>
            </a:r>
            <a:r>
              <a:rPr sz="1800" spc="-1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 functions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library(pyspark.sql.functions).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not designed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properly,</a:t>
            </a:r>
            <a:r>
              <a:rPr sz="1800" spc="-15" dirty="0">
                <a:latin typeface="Calibri"/>
                <a:cs typeface="Calibri"/>
              </a:rPr>
              <a:t> we </a:t>
            </a:r>
            <a:r>
              <a:rPr sz="1800" spc="-10" dirty="0">
                <a:latin typeface="Calibri"/>
                <a:cs typeface="Calibri"/>
              </a:rPr>
              <a:t> 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issues.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UDFs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SQL.</a:t>
            </a:r>
            <a:endParaRPr sz="1800">
              <a:latin typeface="Calibri"/>
              <a:cs typeface="Calibri"/>
            </a:endParaRPr>
          </a:p>
          <a:p>
            <a:pPr marL="693420" marR="548640" lvl="1" indent="-210820" algn="just">
              <a:lnSpc>
                <a:spcPct val="100000"/>
              </a:lnSpc>
              <a:buAutoNum type="arabicPeriod"/>
              <a:tabLst>
                <a:tab pos="709295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SQL,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python </a:t>
            </a:r>
            <a:r>
              <a:rPr sz="1800" spc="-5" dirty="0">
                <a:latin typeface="Calibri"/>
                <a:cs typeface="Calibri"/>
              </a:rPr>
              <a:t>function/udf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register </a:t>
            </a:r>
            <a:r>
              <a:rPr sz="1800" spc="-5" dirty="0">
                <a:latin typeface="Calibri"/>
                <a:cs typeface="Calibri"/>
              </a:rPr>
              <a:t>it using </a:t>
            </a:r>
            <a:r>
              <a:rPr sz="1800" spc="-15" dirty="0">
                <a:latin typeface="Calibri"/>
                <a:cs typeface="Calibri"/>
              </a:rPr>
              <a:t>spark.udf.register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708660" lvl="1" indent="-226060" algn="just">
              <a:lnSpc>
                <a:spcPct val="100000"/>
              </a:lnSpc>
              <a:buAutoNum type="arabicPeriod"/>
              <a:tabLst>
                <a:tab pos="70929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udf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wrapping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@udf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udf()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2501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811" y="531063"/>
            <a:ext cx="6253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Ex</a:t>
            </a:r>
            <a:r>
              <a:rPr sz="1800" spc="-10" dirty="0"/>
              <a:t> </a:t>
            </a:r>
            <a:r>
              <a:rPr sz="1800" dirty="0"/>
              <a:t>– 1</a:t>
            </a:r>
            <a:r>
              <a:rPr sz="1800" spc="10" dirty="0"/>
              <a:t> </a:t>
            </a:r>
            <a:r>
              <a:rPr sz="1800" spc="-10" dirty="0"/>
              <a:t>(Create </a:t>
            </a:r>
            <a:r>
              <a:rPr sz="1800" dirty="0"/>
              <a:t>a </a:t>
            </a:r>
            <a:r>
              <a:rPr sz="1800" spc="-25" dirty="0"/>
              <a:t>udf,</a:t>
            </a:r>
            <a:r>
              <a:rPr sz="1800" spc="-10" dirty="0"/>
              <a:t> </a:t>
            </a:r>
            <a:r>
              <a:rPr sz="1800" dirty="0"/>
              <a:t>use</a:t>
            </a:r>
            <a:r>
              <a:rPr sz="1800" spc="-15" dirty="0"/>
              <a:t> </a:t>
            </a:r>
            <a:r>
              <a:rPr sz="1800" dirty="0"/>
              <a:t>it in</a:t>
            </a:r>
            <a:r>
              <a:rPr sz="1800" spc="-10" dirty="0"/>
              <a:t> DataFrame</a:t>
            </a:r>
            <a:r>
              <a:rPr sz="1800" spc="-35" dirty="0"/>
              <a:t> </a:t>
            </a:r>
            <a:r>
              <a:rPr sz="1800" dirty="0"/>
              <a:t>and</a:t>
            </a:r>
            <a:r>
              <a:rPr sz="1800" spc="-10" dirty="0"/>
              <a:t> </a:t>
            </a:r>
            <a:r>
              <a:rPr sz="1800" spc="-15" dirty="0"/>
              <a:t>register</a:t>
            </a:r>
            <a:r>
              <a:rPr sz="1800" spc="-25" dirty="0"/>
              <a:t> </a:t>
            </a:r>
            <a:r>
              <a:rPr sz="1800" spc="-10" dirty="0"/>
              <a:t>for</a:t>
            </a:r>
            <a:r>
              <a:rPr sz="1800" spc="10" dirty="0"/>
              <a:t> </a:t>
            </a:r>
            <a:r>
              <a:rPr sz="1800" dirty="0"/>
              <a:t>spark</a:t>
            </a:r>
            <a:r>
              <a:rPr sz="1800" spc="-15" dirty="0"/>
              <a:t> </a:t>
            </a:r>
            <a:r>
              <a:rPr sz="1800" dirty="0"/>
              <a:t>sql)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416811" y="1080261"/>
            <a:ext cx="7754620" cy="499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pyspark.sql.functions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dirty="0">
                <a:latin typeface="Calibri"/>
                <a:cs typeface="Calibri"/>
              </a:rPr>
              <a:t> udf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pyspark.sql.types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StringType,IntegerType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48260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@</a:t>
            </a:r>
            <a:r>
              <a:rPr sz="1800" dirty="0">
                <a:latin typeface="Calibri"/>
                <a:cs typeface="Calibri"/>
              </a:rPr>
              <a:t>udf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8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9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yp</a:t>
            </a:r>
            <a:r>
              <a:rPr sz="1800" spc="1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())  </a:t>
            </a:r>
            <a:r>
              <a:rPr sz="1800" spc="-5" dirty="0">
                <a:latin typeface="Calibri"/>
                <a:cs typeface="Calibri"/>
              </a:rPr>
              <a:t>def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initCap(str):\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finalStr=""\</a:t>
            </a:r>
            <a:endParaRPr sz="1800">
              <a:latin typeface="Calibri"/>
              <a:cs typeface="Calibri"/>
            </a:endParaRPr>
          </a:p>
          <a:p>
            <a:pPr marL="927100" marR="52812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ar = </a:t>
            </a:r>
            <a:r>
              <a:rPr sz="1800" spc="-25" dirty="0">
                <a:latin typeface="Calibri"/>
                <a:cs typeface="Calibri"/>
              </a:rPr>
              <a:t>str.split(" </a:t>
            </a:r>
            <a:r>
              <a:rPr sz="1800" spc="-5" dirty="0">
                <a:latin typeface="Calibri"/>
                <a:cs typeface="Calibri"/>
              </a:rPr>
              <a:t>")\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ar:\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finalStr=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finalStr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word[0:1].upper()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word[1:len(word)]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string.strip(finalStr)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sz="1800" b="1" spc="-10" dirty="0">
                <a:latin typeface="Calibri"/>
                <a:cs typeface="Calibri"/>
              </a:rPr>
              <a:t>DataFrame: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1800" spc="-15" dirty="0">
                <a:latin typeface="Calibri"/>
                <a:cs typeface="Calibri"/>
              </a:rPr>
              <a:t>df.select(df.emp_name,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initCap(df.emp_name</a:t>
            </a:r>
            <a:r>
              <a:rPr sz="1800" spc="-10" dirty="0">
                <a:latin typeface="Calibri"/>
                <a:cs typeface="Calibri"/>
              </a:rPr>
              <a:t>)).show()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Sql: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spark.udf.register("initcap1",</a:t>
            </a:r>
            <a:r>
              <a:rPr sz="1800" spc="-5" dirty="0">
                <a:latin typeface="Calibri"/>
                <a:cs typeface="Calibri"/>
              </a:rPr>
              <a:t> initCap)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spark.sql("""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emp_name,</a:t>
            </a:r>
            <a:r>
              <a:rPr sz="1800" spc="-5" dirty="0">
                <a:latin typeface="Calibri"/>
                <a:cs typeface="Calibri"/>
              </a:rPr>
              <a:t> initcap1(emp_name)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default.emp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""").show()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4500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485" y="887984"/>
            <a:ext cx="70878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Ex-2: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(Using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sql)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20979" marR="5215255" indent="-208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def </a:t>
            </a:r>
            <a:r>
              <a:rPr sz="1800" spc="-10" dirty="0">
                <a:latin typeface="Calibri"/>
                <a:cs typeface="Calibri"/>
              </a:rPr>
              <a:t>convertCap(str):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finalStr=""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str.split("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")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ar:</a:t>
            </a:r>
            <a:endParaRPr sz="1800">
              <a:latin typeface="Calibri"/>
              <a:cs typeface="Calibri"/>
            </a:endParaRPr>
          </a:p>
          <a:p>
            <a:pPr marL="220979" marR="944244" indent="1581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finalStr=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finalStr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word(0:1).upper()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word(1:len(word))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string.strip(finalStr)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Sql: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spark.udf.register("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initcap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convertCap)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Spark.sql("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emp_name,initcap(emp_name)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default.emp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327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49" y="1380490"/>
            <a:ext cx="57835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Ex-3:</a:t>
            </a:r>
            <a:r>
              <a:rPr sz="1800" b="1" dirty="0">
                <a:latin typeface="Calibri"/>
                <a:cs typeface="Calibri"/>
              </a:rPr>
              <a:t> (Using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Lambda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 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Sql)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82498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pyspark.sql.types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IntegerType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pyspark.sql.functions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udf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udf(lambda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len(s),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IntegerType()) </a:t>
            </a:r>
            <a:r>
              <a:rPr sz="1800" spc="-10" dirty="0">
                <a:latin typeface="Calibri"/>
                <a:cs typeface="Calibri"/>
              </a:rPr>
              <a:t> spark.udf.register("slen",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slen)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spark.sql("SELECT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slen('test')").collect()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037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39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newSession()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34" y="734059"/>
            <a:ext cx="9975850" cy="537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spark.newSession():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SQLConf,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temporary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UDFs,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cache.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Ex-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udfs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Ex-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(Using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udf)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Different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SparkContext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new_spark</a:t>
            </a:r>
            <a:r>
              <a:rPr sz="1500" dirty="0">
                <a:latin typeface="Calibri"/>
                <a:cs typeface="Calibri"/>
              </a:rPr>
              <a:t> =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spark.newSession()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import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string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pyspark.sql.functions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import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udf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pyspark.sql.types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import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StringType,IntegerType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 marR="7528559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@udf(returnType=StringType())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initCap(str):</a:t>
            </a:r>
            <a:endParaRPr sz="15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finalStr=""</a:t>
            </a:r>
            <a:endParaRPr sz="15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ar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str.split("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")</a:t>
            </a:r>
            <a:endParaRPr sz="15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ar:</a:t>
            </a:r>
            <a:endParaRPr sz="1500">
              <a:latin typeface="Calibri"/>
              <a:cs typeface="Calibri"/>
            </a:endParaRPr>
          </a:p>
          <a:p>
            <a:pPr marL="182880" marR="4874260" indent="129539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finalStr= finalStr </a:t>
            </a:r>
            <a:r>
              <a:rPr sz="1500" dirty="0">
                <a:latin typeface="Calibri"/>
                <a:cs typeface="Calibri"/>
              </a:rPr>
              <a:t>+ </a:t>
            </a:r>
            <a:r>
              <a:rPr sz="1500" spc="-5" dirty="0">
                <a:latin typeface="Calibri"/>
                <a:cs typeface="Calibri"/>
              </a:rPr>
              <a:t>word(0:1).upper() </a:t>
            </a:r>
            <a:r>
              <a:rPr sz="1500" dirty="0">
                <a:latin typeface="Calibri"/>
                <a:cs typeface="Calibri"/>
              </a:rPr>
              <a:t>+ </a:t>
            </a:r>
            <a:r>
              <a:rPr sz="1500" spc="-10" dirty="0">
                <a:latin typeface="Calibri"/>
                <a:cs typeface="Calibri"/>
              </a:rPr>
              <a:t>word(1:len(word)) </a:t>
            </a:r>
            <a:r>
              <a:rPr sz="1500" dirty="0">
                <a:latin typeface="Calibri"/>
                <a:cs typeface="Calibri"/>
              </a:rPr>
              <a:t>+ " "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string.strip(finalStr)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spark.udf.register("initcap1",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initCap)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spark.sql("""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select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emp_name,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initcap1(emp_name)</a:t>
            </a:r>
            <a:r>
              <a:rPr sz="1500" spc="-10" dirty="0">
                <a:latin typeface="Calibri"/>
                <a:cs typeface="Calibri"/>
              </a:rPr>
              <a:t> from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default.emp """).show()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24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0515600" cy="596265"/>
          </a:xfrm>
          <a:custGeom>
            <a:avLst/>
            <a:gdLst/>
            <a:ahLst/>
            <a:cxnLst/>
            <a:rect l="l" t="t" r="r" b="b"/>
            <a:pathLst>
              <a:path w="10515600" h="596265">
                <a:moveTo>
                  <a:pt x="0" y="595884"/>
                </a:moveTo>
                <a:lnTo>
                  <a:pt x="10515600" y="595884"/>
                </a:lnTo>
                <a:lnTo>
                  <a:pt x="105156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" y="0"/>
            <a:ext cx="391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0" dirty="0">
                <a:latin typeface="Calibri Light"/>
                <a:cs typeface="Calibri Light"/>
              </a:rPr>
              <a:t>Physical</a:t>
            </a:r>
            <a:r>
              <a:rPr sz="4000" b="0" spc="-9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Query</a:t>
            </a:r>
            <a:r>
              <a:rPr sz="4000" b="0" spc="-11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Plan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39" y="1079721"/>
            <a:ext cx="9881870" cy="4681855"/>
            <a:chOff x="19039" y="1079721"/>
            <a:chExt cx="9881870" cy="46818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39" y="1079721"/>
              <a:ext cx="9881256" cy="46813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08" y="1202435"/>
              <a:ext cx="9646919" cy="4445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9" y="1202435"/>
              <a:ext cx="1018032" cy="4389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09684" y="6289954"/>
            <a:ext cx="19818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i="1" dirty="0">
                <a:latin typeface="Calibri"/>
                <a:cs typeface="Calibri"/>
              </a:rPr>
              <a:t>Reference: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databricks.com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summit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385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074" y="598119"/>
            <a:ext cx="553783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Ex-2: </a:t>
            </a:r>
            <a:r>
              <a:rPr sz="1800" b="1" dirty="0">
                <a:latin typeface="Calibri"/>
                <a:cs typeface="Calibri"/>
              </a:rPr>
              <a:t>(Using</a:t>
            </a:r>
            <a:r>
              <a:rPr sz="1800" b="1" spc="-30" dirty="0">
                <a:latin typeface="Calibri"/>
                <a:cs typeface="Calibri"/>
              </a:rPr>
              <a:t> Table </a:t>
            </a:r>
            <a:r>
              <a:rPr sz="1800" b="1" spc="-5" dirty="0">
                <a:latin typeface="Calibri"/>
                <a:cs typeface="Calibri"/>
              </a:rPr>
              <a:t>data)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Shared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SparkContext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Calibri"/>
                <a:cs typeface="Calibri"/>
              </a:rPr>
              <a:t>new_spark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spark.newSession()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9518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student(name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student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spark.sql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count(*)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student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""").show()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new_spark.sql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("""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count(*)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student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""").show()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6999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265" y="0"/>
            <a:ext cx="4336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 Light"/>
                <a:cs typeface="Calibri Light"/>
              </a:rPr>
              <a:t>Spark</a:t>
            </a:r>
            <a:r>
              <a:rPr sz="4000" spc="-10" dirty="0">
                <a:latin typeface="Calibri Light"/>
                <a:cs typeface="Calibri Light"/>
              </a:rPr>
              <a:t> </a:t>
            </a:r>
            <a:r>
              <a:rPr sz="4000" spc="-5" dirty="0">
                <a:latin typeface="Calibri Light"/>
                <a:cs typeface="Calibri Light"/>
              </a:rPr>
              <a:t>Session : </a:t>
            </a:r>
            <a:r>
              <a:rPr sz="4000" spc="-25" dirty="0">
                <a:latin typeface="Calibri Light"/>
                <a:cs typeface="Calibri Light"/>
              </a:rPr>
              <a:t>stop()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918717"/>
            <a:ext cx="469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spark.stop():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stop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underlying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231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63" y="734059"/>
            <a:ext cx="9023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Catalog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metadata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works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Metadata.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catalog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916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 Session : </a:t>
            </a:r>
            <a:r>
              <a:rPr sz="4000" b="0" spc="-20" dirty="0">
                <a:latin typeface="Calibri Light"/>
                <a:cs typeface="Calibri Light"/>
              </a:rPr>
              <a:t>catalog()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848" y="1980946"/>
            <a:ext cx="1944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Database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Functions: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currentDatabase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listDatabases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setCurrentDatabase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848" y="3352927"/>
            <a:ext cx="16129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Table </a:t>
            </a:r>
            <a:r>
              <a:rPr sz="1800" b="1" spc="-5" dirty="0">
                <a:latin typeface="Calibri"/>
                <a:cs typeface="Calibri"/>
              </a:rPr>
              <a:t>Functions: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listColumns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listTables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cacheTable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isCached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uncacheTable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clearCache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ons  </a:t>
            </a:r>
            <a:r>
              <a:rPr sz="1800" spc="-20" dirty="0">
                <a:latin typeface="Calibri"/>
                <a:cs typeface="Calibri"/>
              </a:rPr>
              <a:t>refreshTable </a:t>
            </a:r>
            <a:r>
              <a:rPr sz="1800" spc="-15" dirty="0">
                <a:latin typeface="Calibri"/>
                <a:cs typeface="Calibri"/>
              </a:rPr>
              <a:t> refreshByPath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138" y="1980946"/>
            <a:ext cx="20275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View Functions: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lobal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w  </a:t>
            </a:r>
            <a:r>
              <a:rPr sz="1800" spc="-20" dirty="0">
                <a:latin typeface="Calibri"/>
                <a:cs typeface="Calibri"/>
              </a:rPr>
              <a:t>dropTempView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138" y="3078607"/>
            <a:ext cx="35198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Function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listFunctions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registerFunction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spark.udf.register)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2520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1712976"/>
            <a:ext cx="6746748" cy="1581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355" y="1712976"/>
            <a:ext cx="6746875" cy="158242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R="523240" algn="ctr">
              <a:lnSpc>
                <a:spcPct val="100000"/>
              </a:lnSpc>
              <a:spcBef>
                <a:spcPts val="3040"/>
              </a:spcBef>
            </a:pPr>
            <a:r>
              <a:rPr sz="4400" b="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400"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4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760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66" y="659384"/>
            <a:ext cx="10558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please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https://spark.apache.org/docs/latest/sql-ref-datatypes.html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pyspark.sql.types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4469" y="1601342"/>
          <a:ext cx="9303384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Numeric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IntegerType()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4-byte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integer 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FloatType()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single-precision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DoubleType()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8-byte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double-precision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74469" y="3209163"/>
          <a:ext cx="9303385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StringType()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VarcharType(length)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Variant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StringType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limitation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CharType(length)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Variant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VarcharType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4469" y="4800091"/>
          <a:ext cx="9303385" cy="1010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BooleanType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(True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False.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Null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Values)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08482"/>
              </p:ext>
            </p:extLst>
          </p:nvPr>
        </p:nvGraphicFramePr>
        <p:xfrm>
          <a:off x="1474469" y="5926443"/>
          <a:ext cx="9303385" cy="933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BinaryType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50"/>
                        </a:lnSpc>
                      </a:pPr>
                      <a:r>
                        <a:rPr lang="en-US" sz="1200" spc="-229" dirty="0" err="1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Byyte</a:t>
                      </a:r>
                      <a:r>
                        <a:rPr lang="en-US" sz="1200" spc="-229" baseline="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Sequence  Values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518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2883" y="977772"/>
          <a:ext cx="9302750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TimestampType()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year,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day,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hour,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minute,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second,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zone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DateType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year,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2883" y="2433192"/>
          <a:ext cx="7420609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ArrayType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(elementType,containsNull)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MapType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(keyType,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valueType,valueContainsNull)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StructType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(fields)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4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470" y="901065"/>
            <a:ext cx="819467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pyspark.sql.types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StructType,StructField,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StringType,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IntegerType,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DateType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Ex-1</a:t>
            </a:r>
            <a:endParaRPr sz="1800">
              <a:latin typeface="Calibri"/>
              <a:cs typeface="Calibri"/>
            </a:endParaRPr>
          </a:p>
          <a:p>
            <a:pPr marL="220979" marR="4432935" indent="-208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StructType((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StructField("name",StringType(),True),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StructField("id",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IntegerType(),True),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6460490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data=(("James",1),</a:t>
            </a:r>
            <a:endParaRPr sz="1800">
              <a:latin typeface="Calibri"/>
              <a:cs typeface="Calibri"/>
            </a:endParaRPr>
          </a:p>
          <a:p>
            <a:pPr marR="6419215" algn="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("Robert",2),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("Maria",3)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9305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spark.createDataFrame(data=data,schema=schema)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df.printSchema()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df.show(truncate=False)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719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27" y="854202"/>
            <a:ext cx="629666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3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Ex-2 (Map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Types)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schema=MapType(StringType(),StringType())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20979" marR="2491105" indent="-208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StructType((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StructField('name',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StringType(),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True),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StructField('properties',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MapType(StringType(),StringType()),True)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2288540" algn="r">
              <a:lnSpc>
                <a:spcPct val="100000"/>
              </a:lnSpc>
              <a:spcBef>
                <a:spcPts val="5"/>
              </a:spcBef>
              <a:tabLst>
                <a:tab pos="565785" algn="l"/>
              </a:tabLst>
            </a:pP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	</a:t>
            </a:r>
            <a:r>
              <a:rPr sz="1800" spc="-5" dirty="0">
                <a:latin typeface="Calibri"/>
                <a:cs typeface="Calibri"/>
              </a:rPr>
              <a:t>('James',{'hair':'black','eye':'brown'}),</a:t>
            </a:r>
            <a:endParaRPr sz="1800">
              <a:latin typeface="Calibri"/>
              <a:cs typeface="Calibri"/>
            </a:endParaRPr>
          </a:p>
          <a:p>
            <a:pPr marR="2344420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('Michael',{'hair':'brown','eye':None}),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('Robert',{'hair':'red','eye':'black'})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6940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df_map=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df_map.printSchema()</a:t>
            </a:r>
            <a:endParaRPr sz="1800">
              <a:latin typeface="Calibri"/>
              <a:cs typeface="Calibri"/>
            </a:endParaRPr>
          </a:p>
          <a:p>
            <a:pPr marL="12700" marR="4572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df_map.show(truncate=False) </a:t>
            </a:r>
            <a:r>
              <a:rPr sz="1800" spc="-5" dirty="0">
                <a:latin typeface="Calibri"/>
                <a:cs typeface="Calibri"/>
              </a:rPr>
              <a:t> df_map.select(df_map.properties).show(truncate=False)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df_map.select(df_map.properties[‘eye’]).show(truncate=False)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5971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27" y="854202"/>
            <a:ext cx="584263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816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Ex-3 </a:t>
            </a:r>
            <a:r>
              <a:rPr sz="1800" spc="-20" dirty="0">
                <a:latin typeface="Calibri"/>
                <a:cs typeface="Calibri"/>
              </a:rPr>
              <a:t>(Array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Types)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schema=ArrayType(IntegerType())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20979" marR="2037080" indent="-208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StructType((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StructField('name',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StringType(),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True),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StructField('mobileNumbers',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ArrayType(IntegerType()),True)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3041650" algn="r">
              <a:lnSpc>
                <a:spcPct val="100000"/>
              </a:lnSpc>
              <a:spcBef>
                <a:spcPts val="5"/>
              </a:spcBef>
              <a:tabLst>
                <a:tab pos="565785" algn="l"/>
              </a:tabLst>
            </a:pP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	</a:t>
            </a:r>
            <a:r>
              <a:rPr sz="1800" spc="-5" dirty="0">
                <a:latin typeface="Calibri"/>
                <a:cs typeface="Calibri"/>
              </a:rPr>
              <a:t>('James',(123,456,789)),</a:t>
            </a:r>
            <a:endParaRPr sz="1800">
              <a:latin typeface="Calibri"/>
              <a:cs typeface="Calibri"/>
            </a:endParaRPr>
          </a:p>
          <a:p>
            <a:pPr marR="3016250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('Michael',(234,456,678)),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('Robert',(168,89,190))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308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df_arr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spark.createDataFrame(data=d,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df_arr.printSchema()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df_arr.show(truncate=False)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df_arr.select(df_arr.mobileNumbers[1]).show()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1920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Supported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Types: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1134871"/>
            <a:ext cx="51943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Aliases used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Ex-</a:t>
            </a:r>
            <a:endParaRPr sz="1800">
              <a:latin typeface="Calibri"/>
              <a:cs typeface="Calibri"/>
            </a:endParaRPr>
          </a:p>
          <a:p>
            <a:pPr marL="12700" marR="2726690">
              <a:lnSpc>
                <a:spcPct val="100000"/>
              </a:lnSpc>
              <a:spcBef>
                <a:spcPts val="25"/>
              </a:spcBef>
            </a:pPr>
            <a:r>
              <a:rPr sz="1800" spc="-15" dirty="0">
                <a:latin typeface="Calibri"/>
                <a:cs typeface="Calibri"/>
              </a:rPr>
              <a:t>IntegerType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int, </a:t>
            </a:r>
            <a:r>
              <a:rPr sz="1800" spc="-10" dirty="0">
                <a:latin typeface="Calibri"/>
                <a:cs typeface="Calibri"/>
              </a:rPr>
              <a:t>integer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StringType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Wingdings"/>
                <a:cs typeface="Wingdings"/>
              </a:rPr>
              <a:t>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BooleanType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boolean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04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FBFDAA1C3B34DA32437BD067E633E" ma:contentTypeVersion="14" ma:contentTypeDescription="Create a new document." ma:contentTypeScope="" ma:versionID="50942d6381dc170cb81676b512315a34">
  <xsd:schema xmlns:xsd="http://www.w3.org/2001/XMLSchema" xmlns:xs="http://www.w3.org/2001/XMLSchema" xmlns:p="http://schemas.microsoft.com/office/2006/metadata/properties" xmlns:ns2="198f0927-3654-4618-a2ab-3b346f68d178" xmlns:ns3="677b8e5f-9ba5-4d05-a2ba-637aa1dd517e" targetNamespace="http://schemas.microsoft.com/office/2006/metadata/properties" ma:root="true" ma:fieldsID="45079b4e4cc6e91ed6ec0dcb44dd6359" ns2:_="" ns3:_="">
    <xsd:import namespace="198f0927-3654-4618-a2ab-3b346f68d178"/>
    <xsd:import namespace="677b8e5f-9ba5-4d05-a2ba-637aa1dd51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f0927-3654-4618-a2ab-3b346f68d1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746a60-1b09-49a5-aef1-048b13e659e3}" ma:internalName="TaxCatchAll" ma:showField="CatchAllData" ma:web="198f0927-3654-4618-a2ab-3b346f68d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8e5f-9ba5-4d05-a2ba-637aa1dd5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c34194a-0c57-4ab5-b999-c8225d4fe3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8e5f-9ba5-4d05-a2ba-637aa1dd517e">
      <Terms xmlns="http://schemas.microsoft.com/office/infopath/2007/PartnerControls"/>
    </lcf76f155ced4ddcb4097134ff3c332f>
    <TaxCatchAll xmlns="198f0927-3654-4618-a2ab-3b346f68d178" xsi:nil="true"/>
  </documentManagement>
</p:properties>
</file>

<file path=customXml/itemProps1.xml><?xml version="1.0" encoding="utf-8"?>
<ds:datastoreItem xmlns:ds="http://schemas.openxmlformats.org/officeDocument/2006/customXml" ds:itemID="{733D29F9-53CD-421E-9A17-04127EFCA1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8f0927-3654-4618-a2ab-3b346f68d178"/>
    <ds:schemaRef ds:uri="677b8e5f-9ba5-4d05-a2ba-637aa1dd5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B8273F-5252-4194-9701-0A83C6A7D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F702C2-3F4F-4116-BA3C-7BCA4F4CC9BC}">
  <ds:schemaRefs>
    <ds:schemaRef ds:uri="http://schemas.microsoft.com/office/2006/metadata/properties"/>
    <ds:schemaRef ds:uri="http://schemas.microsoft.com/office/infopath/2007/PartnerControls"/>
    <ds:schemaRef ds:uri="677b8e5f-9ba5-4d05-a2ba-637aa1dd517e"/>
    <ds:schemaRef ds:uri="198f0927-3654-4618-a2ab-3b346f68d1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7997</Words>
  <Application>Microsoft Office PowerPoint</Application>
  <PresentationFormat>Widescreen</PresentationFormat>
  <Paragraphs>1295</Paragraphs>
  <Slides>133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4" baseType="lpstr">
      <vt:lpstr>Office Theme</vt:lpstr>
      <vt:lpstr>SparkSQL Architecture</vt:lpstr>
      <vt:lpstr>Spark SQL Architecture</vt:lpstr>
      <vt:lpstr>How Catalyst and Tungsten Works : An Overview</vt:lpstr>
      <vt:lpstr>Spark SQL Architecture</vt:lpstr>
      <vt:lpstr>PowerPoint Presentation</vt:lpstr>
      <vt:lpstr>PowerPoint Presentation</vt:lpstr>
      <vt:lpstr>Query Plan</vt:lpstr>
      <vt:lpstr>PowerPoint Presentation</vt:lpstr>
      <vt:lpstr>Physical Query Plan</vt:lpstr>
      <vt:lpstr>PowerPoint Presentation</vt:lpstr>
      <vt:lpstr>PowerPoint Presentation</vt:lpstr>
      <vt:lpstr>PowerPoint Presentation</vt:lpstr>
      <vt:lpstr>PowerPoint Presentation</vt:lpstr>
      <vt:lpstr>--SQL Query select count(*) from orders  where order_cust_id = 1000</vt:lpstr>
      <vt:lpstr>Volcano Iterator Model:</vt:lpstr>
      <vt:lpstr>Volcano Iterator Model:</vt:lpstr>
      <vt:lpstr>Whole-stage Code Generation – Spark 2.0 Tungsten Engine</vt:lpstr>
      <vt:lpstr>PowerPoint Presentation</vt:lpstr>
      <vt:lpstr>Benchmark</vt:lpstr>
      <vt:lpstr>PowerPoint Presentation</vt:lpstr>
      <vt:lpstr>Understanding the Execution Plan</vt:lpstr>
      <vt:lpstr>Operator Benchmarks : Processing Cost/row in ns.</vt:lpstr>
      <vt:lpstr>Let’s put it all  together</vt:lpstr>
      <vt:lpstr>Catalyst</vt:lpstr>
      <vt:lpstr>Spark SQL Architecture</vt:lpstr>
      <vt:lpstr>DataFrame  Fundamentals</vt:lpstr>
      <vt:lpstr>What is a DataFrame ?</vt:lpstr>
      <vt:lpstr>DataFrame Sources ?</vt:lpstr>
      <vt:lpstr>DataFrame Features</vt:lpstr>
      <vt:lpstr>DataFrame Features ?</vt:lpstr>
      <vt:lpstr>DataFrame Features -  Distributed</vt:lpstr>
      <vt:lpstr>DataFrame Features</vt:lpstr>
      <vt:lpstr>1. DataFrame is Distributed.</vt:lpstr>
      <vt:lpstr>DataFrame Features – Lazy  Evaluation</vt:lpstr>
      <vt:lpstr>DataFrame Features Contd …</vt:lpstr>
      <vt:lpstr>DataFrame Features Contd …</vt:lpstr>
      <vt:lpstr>DataFrame Features -  Immutability</vt:lpstr>
      <vt:lpstr>DataFrame Features Contd …</vt:lpstr>
      <vt:lpstr>DataFrame Features Contd …</vt:lpstr>
      <vt:lpstr>DataFrame Features – Used  Across Spark Ecosystem</vt:lpstr>
      <vt:lpstr>DataFrame Features Contd …</vt:lpstr>
      <vt:lpstr>DataFrame Features Contd …</vt:lpstr>
      <vt:lpstr>Hands-On</vt:lpstr>
      <vt:lpstr>DataFrame Organization</vt:lpstr>
      <vt:lpstr>DataFrame Organization of Data</vt:lpstr>
      <vt:lpstr>DataFrame Organization of Data</vt:lpstr>
      <vt:lpstr>DataFrame Organization of Data</vt:lpstr>
      <vt:lpstr>PowerPoint Presentation</vt:lpstr>
      <vt:lpstr>SparkSession : The Entry point Spark 2.0 Onwards</vt:lpstr>
      <vt:lpstr>Spark Session : The Entry point Spark 2.0 Onwards</vt:lpstr>
      <vt:lpstr>Spark Session : Spark Object  &amp; spark-submit</vt:lpstr>
      <vt:lpstr>Spark Session : Create</vt:lpstr>
      <vt:lpstr>Spark Session : spark-submit</vt:lpstr>
      <vt:lpstr>Spark Session : spark-submit</vt:lpstr>
      <vt:lpstr>Spark Session : spark-submit</vt:lpstr>
      <vt:lpstr>Spark Session : spark-submit</vt:lpstr>
      <vt:lpstr>Spark Session : spark-submit</vt:lpstr>
      <vt:lpstr>Spark Session : spark-submit</vt:lpstr>
      <vt:lpstr>Spark Session : Commonly  Used Functions</vt:lpstr>
      <vt:lpstr>Spark Session : Commonly Used Functions</vt:lpstr>
      <vt:lpstr>SparkSession - Version</vt:lpstr>
      <vt:lpstr>Spark Session : version Method</vt:lpstr>
      <vt:lpstr>SparkSession - range</vt:lpstr>
      <vt:lpstr>Spark Session : range() Method</vt:lpstr>
      <vt:lpstr>Spark Session : createDataFrame() Method</vt:lpstr>
      <vt:lpstr>SparkSession - createDataFrame</vt:lpstr>
      <vt:lpstr>Spark Session : createDataFrame() Method</vt:lpstr>
      <vt:lpstr>Performance: Pandas DataFrame Vs Spark DataFrame</vt:lpstr>
      <vt:lpstr>Spark Session : sql() Method</vt:lpstr>
      <vt:lpstr>Spark Session : table() Method</vt:lpstr>
      <vt:lpstr>Spark Session : conf() Method</vt:lpstr>
      <vt:lpstr>Spark Session : read() Method</vt:lpstr>
      <vt:lpstr>Spark Session : read – csv</vt:lpstr>
      <vt:lpstr>Spark Session : read – text</vt:lpstr>
      <vt:lpstr>Spark Session : read – orc/parquet</vt:lpstr>
      <vt:lpstr>Spark Session : read – orc/parquet</vt:lpstr>
      <vt:lpstr>Spark Session : read – json</vt:lpstr>
      <vt:lpstr>Spark Session : read – avro</vt:lpstr>
      <vt:lpstr>Spark Session : read() Method</vt:lpstr>
      <vt:lpstr>Spark Session : read() Method</vt:lpstr>
      <vt:lpstr>Spark Session : read() Method</vt:lpstr>
      <vt:lpstr>Spark Session : read() Method</vt:lpstr>
      <vt:lpstr>Spark Session : read() Method</vt:lpstr>
      <vt:lpstr>Spark Session : read() Method</vt:lpstr>
      <vt:lpstr>Spark Session : spark.udf</vt:lpstr>
      <vt:lpstr>Ex – 1 (Create a udf, use it in DataFrame and register for spark sql)</vt:lpstr>
      <vt:lpstr>PowerPoint Presentation</vt:lpstr>
      <vt:lpstr>PowerPoint Presentation</vt:lpstr>
      <vt:lpstr>Spark Session : newSession()</vt:lpstr>
      <vt:lpstr>PowerPoint Presentation</vt:lpstr>
      <vt:lpstr>PowerPoint Presentation</vt:lpstr>
      <vt:lpstr>Spark Session : catalog()</vt:lpstr>
      <vt:lpstr>Data Types</vt:lpstr>
      <vt:lpstr>Supported Data Types:</vt:lpstr>
      <vt:lpstr>Supported Data Types:</vt:lpstr>
      <vt:lpstr>Supported Data Types:</vt:lpstr>
      <vt:lpstr>Supported Data Types:</vt:lpstr>
      <vt:lpstr>Supported Data Types:</vt:lpstr>
      <vt:lpstr>Supported Data Types:</vt:lpstr>
      <vt:lpstr>Supported Data Types:</vt:lpstr>
      <vt:lpstr>DataFrame Rows</vt:lpstr>
      <vt:lpstr>PowerPoint Presentation</vt:lpstr>
      <vt:lpstr>Row</vt:lpstr>
      <vt:lpstr>Row</vt:lpstr>
      <vt:lpstr>Row</vt:lpstr>
      <vt:lpstr>DataFrame Columns</vt:lpstr>
      <vt:lpstr>Column</vt:lpstr>
      <vt:lpstr>Column</vt:lpstr>
      <vt:lpstr>Column</vt:lpstr>
      <vt:lpstr>Column</vt:lpstr>
      <vt:lpstr> DataFrame Transformations and  Extractions</vt:lpstr>
      <vt:lpstr>PowerPoint Presentation</vt:lpstr>
      <vt:lpstr>Transformations</vt:lpstr>
      <vt:lpstr>DataFrame APIs</vt:lpstr>
      <vt:lpstr>DataFrame APIs : Selection APIs</vt:lpstr>
      <vt:lpstr>PowerPoint Presentation</vt:lpstr>
      <vt:lpstr>Selection or Projection APIs</vt:lpstr>
      <vt:lpstr>Selection or Projection APIs</vt:lpstr>
      <vt:lpstr>Selection or Projection APIs</vt:lpstr>
      <vt:lpstr>DataFrame APIs : Filter APIs</vt:lpstr>
      <vt:lpstr>PowerPoint Presentation</vt:lpstr>
      <vt:lpstr>Filter APIs</vt:lpstr>
      <vt:lpstr>DataFrame APIs : Sort APIs</vt:lpstr>
      <vt:lpstr>PowerPoint Presentation</vt:lpstr>
      <vt:lpstr>Sorting APIs</vt:lpstr>
      <vt:lpstr>DataFrame APIs : Set Operators</vt:lpstr>
      <vt:lpstr>Set Operator APIs</vt:lpstr>
      <vt:lpstr>DataFrame APIs : Join</vt:lpstr>
      <vt:lpstr>Join APIs</vt:lpstr>
      <vt:lpstr>Join APIs</vt:lpstr>
      <vt:lpstr>Join APIs</vt:lpstr>
      <vt:lpstr>DataFrame APIs : Aggregation</vt:lpstr>
      <vt:lpstr>Aggregation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SparkSQL Architecture</dc:title>
  <dc:creator>Microsoft account</dc:creator>
  <cp:lastModifiedBy>Microsoft account</cp:lastModifiedBy>
  <cp:revision>5</cp:revision>
  <dcterms:created xsi:type="dcterms:W3CDTF">2024-02-19T04:50:21Z</dcterms:created>
  <dcterms:modified xsi:type="dcterms:W3CDTF">2024-03-01T06:52:36Z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0x010100269FBFDAA1C3B34DA32437BD067E633E</vt:lpwstr>
  </property>
  <property fmtid="{D5CDD505-2E9C-101B-9397-08002B2CF9AE}" pid="3" name="MediaServiceImageTags">
    <vt:lpwstr/>
  </property>
</Properties>
</file>