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5a38ee7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5a38ee7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5a38ee7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5a38ee7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5a38ee72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5a38ee7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5a38ee7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5a38ee7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5a38ee7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5a38ee7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5b5ef404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5b5ef404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5b5ef404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5b5ef404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5b5ef404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5b5ef404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b5ef4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b5ef4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5b5ef404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5b5ef404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fae2a54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fae2a54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5b5ef404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5b5ef404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5b5ef404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5b5ef404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fae2a54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fae2a54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5a6b14a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5a6b14a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7fae2a5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7fae2a5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5a6b14a9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5a6b14a9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7fae2a54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7fae2a54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fae2a5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fae2a5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fae2a54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fae2a54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Slides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14/08/23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PWM, ADC, GPIO AND PI BLOCKS</a:t>
            </a:r>
            <a:endParaRPr u="sng"/>
          </a:p>
        </p:txBody>
      </p:sp>
      <p:sp>
        <p:nvSpPr>
          <p:cNvPr id="108" name="Google Shape;108;p22"/>
          <p:cNvSpPr txBox="1"/>
          <p:nvPr/>
        </p:nvSpPr>
        <p:spPr>
          <a:xfrm>
            <a:off x="549050" y="1234850"/>
            <a:ext cx="7678500" cy="3713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PWM, ADC, GPIO, and PI blocks are specific blocks that can be used in Simulink to program the TMS320F28335 DSP.</a:t>
            </a:r>
            <a:endParaRPr sz="1200">
              <a:solidFill>
                <a:schemeClr val="dk1"/>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u="sng">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highlight>
                  <a:schemeClr val="lt1"/>
                </a:highlight>
                <a:latin typeface="Roboto"/>
                <a:ea typeface="Roboto"/>
                <a:cs typeface="Roboto"/>
                <a:sym typeface="Roboto"/>
              </a:rPr>
              <a:t>Pulse width modulation</a:t>
            </a:r>
            <a:r>
              <a:rPr lang="en" sz="1200">
                <a:solidFill>
                  <a:schemeClr val="dk1"/>
                </a:solidFill>
                <a:highlight>
                  <a:schemeClr val="lt1"/>
                </a:highlight>
                <a:latin typeface="Roboto"/>
                <a:ea typeface="Roboto"/>
                <a:cs typeface="Roboto"/>
                <a:sym typeface="Roboto"/>
              </a:rPr>
              <a:t> : The TMS320F28335DSP has up to 18 PWM outputs which can be controlled using the ePWM blocks</a:t>
            </a:r>
            <a:endParaRPr sz="1200">
              <a:solidFill>
                <a:schemeClr val="dk1"/>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highlight>
                  <a:schemeClr val="lt1"/>
                </a:highlight>
                <a:latin typeface="Roboto"/>
                <a:ea typeface="Roboto"/>
                <a:cs typeface="Roboto"/>
                <a:sym typeface="Roboto"/>
              </a:rPr>
              <a:t>Analog to digital converter</a:t>
            </a:r>
            <a:r>
              <a:rPr b="1" lang="en" sz="1200">
                <a:solidFill>
                  <a:schemeClr val="dk1"/>
                </a:solidFill>
                <a:highlight>
                  <a:schemeClr val="lt1"/>
                </a:highlight>
                <a:latin typeface="Roboto"/>
                <a:ea typeface="Roboto"/>
                <a:cs typeface="Roboto"/>
                <a:sym typeface="Roboto"/>
              </a:rPr>
              <a:t> </a:t>
            </a:r>
            <a:r>
              <a:rPr lang="en" sz="1200">
                <a:solidFill>
                  <a:schemeClr val="dk1"/>
                </a:solidFill>
                <a:highlight>
                  <a:schemeClr val="lt1"/>
                </a:highlight>
                <a:latin typeface="Roboto"/>
                <a:ea typeface="Roboto"/>
                <a:cs typeface="Roboto"/>
                <a:sym typeface="Roboto"/>
              </a:rPr>
              <a:t>: </a:t>
            </a:r>
            <a:r>
              <a:rPr lang="en" sz="1200">
                <a:solidFill>
                  <a:schemeClr val="dk1"/>
                </a:solidFill>
                <a:highlight>
                  <a:schemeClr val="lt1"/>
                </a:highlight>
                <a:latin typeface="Roboto"/>
                <a:ea typeface="Roboto"/>
                <a:cs typeface="Roboto"/>
                <a:sym typeface="Roboto"/>
              </a:rPr>
              <a:t> The ADC block can be used to perform analog-to-digital conversion of signals connected to the selected ADC input pins.</a:t>
            </a:r>
            <a:endParaRPr sz="1200">
              <a:solidFill>
                <a:schemeClr val="dk1"/>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highlight>
                  <a:schemeClr val="lt1"/>
                </a:highlight>
                <a:latin typeface="Roboto"/>
                <a:ea typeface="Roboto"/>
                <a:cs typeface="Roboto"/>
                <a:sym typeface="Roboto"/>
              </a:rPr>
              <a:t>General-purpose input/output</a:t>
            </a:r>
            <a:r>
              <a:rPr b="1" lang="en" sz="1200">
                <a:solidFill>
                  <a:schemeClr val="dk1"/>
                </a:solidFill>
                <a:highlight>
                  <a:schemeClr val="lt1"/>
                </a:highlight>
                <a:latin typeface="Roboto"/>
                <a:ea typeface="Roboto"/>
                <a:cs typeface="Roboto"/>
                <a:sym typeface="Roboto"/>
              </a:rPr>
              <a:t> </a:t>
            </a:r>
            <a:r>
              <a:rPr lang="en" sz="1200">
                <a:solidFill>
                  <a:schemeClr val="dk1"/>
                </a:solidFill>
                <a:highlight>
                  <a:schemeClr val="lt1"/>
                </a:highlight>
                <a:latin typeface="Roboto"/>
                <a:ea typeface="Roboto"/>
                <a:cs typeface="Roboto"/>
                <a:sym typeface="Roboto"/>
              </a:rPr>
              <a:t>: The GPIO blocks can be used to control the general-purpose input/output pins of the DSP.</a:t>
            </a:r>
            <a:endParaRPr sz="1200">
              <a:solidFill>
                <a:schemeClr val="dk1"/>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highlight>
                  <a:schemeClr val="lt1"/>
                </a:highlight>
                <a:latin typeface="Roboto"/>
                <a:ea typeface="Roboto"/>
                <a:cs typeface="Roboto"/>
                <a:sym typeface="Roboto"/>
              </a:rPr>
              <a:t>Proportional-integral Block</a:t>
            </a:r>
            <a:r>
              <a:rPr b="1" lang="en" sz="1200">
                <a:solidFill>
                  <a:schemeClr val="dk1"/>
                </a:solidFill>
                <a:highlight>
                  <a:schemeClr val="lt1"/>
                </a:highlight>
                <a:latin typeface="Roboto"/>
                <a:ea typeface="Roboto"/>
                <a:cs typeface="Roboto"/>
                <a:sym typeface="Roboto"/>
              </a:rPr>
              <a:t> : </a:t>
            </a:r>
            <a:r>
              <a:rPr lang="en" sz="1200">
                <a:solidFill>
                  <a:schemeClr val="dk1"/>
                </a:solidFill>
                <a:highlight>
                  <a:schemeClr val="lt1"/>
                </a:highlight>
                <a:latin typeface="Roboto"/>
                <a:ea typeface="Roboto"/>
                <a:cs typeface="Roboto"/>
                <a:sym typeface="Roboto"/>
              </a:rPr>
              <a:t>The PI block can be used to implement a proportional-integral controller in the Simulink model.</a:t>
            </a:r>
            <a:endParaRPr sz="1200">
              <a:solidFill>
                <a:schemeClr val="dk1"/>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b="1">
              <a:solidFill>
                <a:schemeClr val="dk1"/>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b="1" lang="en" u="sng">
                <a:solidFill>
                  <a:schemeClr val="dk1"/>
                </a:solidFill>
                <a:highlight>
                  <a:schemeClr val="lt1"/>
                </a:highlight>
                <a:latin typeface="Roboto"/>
                <a:ea typeface="Roboto"/>
                <a:cs typeface="Roboto"/>
                <a:sym typeface="Roboto"/>
              </a:rPr>
              <a:t> </a:t>
            </a:r>
            <a:endParaRPr b="1">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CONCLUSION</a:t>
            </a:r>
            <a:endParaRPr u="sng"/>
          </a:p>
        </p:txBody>
      </p:sp>
      <p:sp>
        <p:nvSpPr>
          <p:cNvPr id="114" name="Google Shape;114;p23"/>
          <p:cNvSpPr txBox="1"/>
          <p:nvPr>
            <p:ph idx="1" type="body"/>
          </p:nvPr>
        </p:nvSpPr>
        <p:spPr>
          <a:xfrm>
            <a:off x="244025" y="1167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Implementation of signa</a:t>
            </a:r>
            <a:r>
              <a:rPr lang="en">
                <a:solidFill>
                  <a:schemeClr val="dk1"/>
                </a:solidFill>
              </a:rPr>
              <a:t>ls via CCS is often difficult, this process can be vastly simplified by using MATLAB. Matlab has simulink coder and embedded coder which can efficiently convert simulink files to be readily deployable to hardware. This ensures that the end user does not have to manually code everything up. This paper covers the implementation of TI Delfino 2833x microcontroller chipsets and implementation in MATLAB and gives a brief overview </a:t>
            </a:r>
            <a:r>
              <a:rPr lang="en">
                <a:solidFill>
                  <a:schemeClr val="dk1"/>
                </a:solidFill>
              </a:rPr>
              <a:t>of implementation of the solution stated above.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985200" y="2061150"/>
            <a:ext cx="7173600" cy="102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     </a:t>
            </a:r>
            <a:r>
              <a:rPr b="1" lang="en" sz="2500"/>
              <a:t>Paper 3: Closed Loop Current Mode DC/DC     Boost Converter</a:t>
            </a:r>
            <a:endParaRPr b="1"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85350" y="41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a:t>
            </a:r>
            <a:r>
              <a:rPr b="1" lang="en"/>
              <a:t> </a:t>
            </a:r>
            <a:endParaRPr b="1"/>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 file is about Closed Loop Current Mode DC/DC Boost Converter and how it can be used to efficiently convert unregulated DC voltage to regulated DC voltage. </a:t>
            </a:r>
            <a:endParaRPr sz="1600">
              <a:solidFill>
                <a:schemeClr val="dk1"/>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 introduction highlight the working of a basic boost converter.</a:t>
            </a: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description of DC/DC boost converter</a:t>
            </a:r>
            <a:endParaRPr/>
          </a:p>
        </p:txBody>
      </p:sp>
      <p:sp>
        <p:nvSpPr>
          <p:cNvPr id="131" name="Google Shape;131;p26"/>
          <p:cNvSpPr txBox="1"/>
          <p:nvPr>
            <p:ph idx="1" type="body"/>
          </p:nvPr>
        </p:nvSpPr>
        <p:spPr>
          <a:xfrm>
            <a:off x="131225" y="863550"/>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latin typeface="Roboto"/>
                <a:ea typeface="Roboto"/>
                <a:cs typeface="Roboto"/>
                <a:sym typeface="Roboto"/>
              </a:rPr>
              <a:t>The boost converter is a type of DC/DC converter that is commonly used in non-isolated circuits. It consists of a DC input voltage source (Vs), an inductor, a filter capacitor, a controllable switch (Q), a diode (D), and a load resistance (R).</a:t>
            </a:r>
            <a:endParaRPr sz="1400">
              <a:solidFill>
                <a:schemeClr val="dk1"/>
              </a:solidFill>
              <a:highlight>
                <a:schemeClr val="lt1"/>
              </a:highlight>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boost converter is designed to increase the output voltage to a level that is higher than the input DC voltage</a:t>
            </a:r>
            <a:endParaRPr sz="1400">
              <a:solidFill>
                <a:schemeClr val="dk1"/>
              </a:solidFill>
              <a:highlight>
                <a:schemeClr val="lt1"/>
              </a:highlight>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boost converter operates by storing energy in the inductor during the on-time of the switch and releasing it to the output during the off-time of the switch.</a:t>
            </a:r>
            <a:endParaRPr sz="1400">
              <a:solidFill>
                <a:schemeClr val="dk1"/>
              </a:solidFill>
              <a:highlight>
                <a:schemeClr val="lt1"/>
              </a:highlight>
              <a:latin typeface="Roboto"/>
              <a:ea typeface="Roboto"/>
              <a:cs typeface="Roboto"/>
              <a:sym typeface="Roboto"/>
            </a:endParaRPr>
          </a:p>
        </p:txBody>
      </p:sp>
      <p:pic>
        <p:nvPicPr>
          <p:cNvPr id="132" name="Google Shape;132;p26"/>
          <p:cNvPicPr preferRelativeResize="0"/>
          <p:nvPr/>
        </p:nvPicPr>
        <p:blipFill>
          <a:blip r:embed="rId3">
            <a:alphaModFix/>
          </a:blip>
          <a:stretch>
            <a:fillRect/>
          </a:stretch>
        </p:blipFill>
        <p:spPr>
          <a:xfrm>
            <a:off x="4572000" y="3161800"/>
            <a:ext cx="4514850" cy="175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311700" y="1152475"/>
            <a:ext cx="8520600" cy="372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u="sng">
                <a:solidFill>
                  <a:schemeClr val="dk1"/>
                </a:solidFill>
                <a:highlight>
                  <a:schemeClr val="lt1"/>
                </a:highlight>
              </a:rPr>
              <a:t>Continuous</a:t>
            </a:r>
            <a:r>
              <a:rPr b="1" lang="en" u="sng">
                <a:solidFill>
                  <a:schemeClr val="dk1"/>
                </a:solidFill>
                <a:highlight>
                  <a:schemeClr val="lt1"/>
                </a:highlight>
              </a:rPr>
              <a:t> Current Mode: </a:t>
            </a:r>
            <a:r>
              <a:rPr lang="en">
                <a:solidFill>
                  <a:schemeClr val="dk1"/>
                </a:solidFill>
                <a:highlight>
                  <a:schemeClr val="lt1"/>
                </a:highlight>
                <a:latin typeface="Times New Roman"/>
                <a:ea typeface="Times New Roman"/>
                <a:cs typeface="Times New Roman"/>
                <a:sym typeface="Times New Roman"/>
              </a:rPr>
              <a:t>The portion of the switching period over which the inductor current of the converter is never zero is called continuous current mode (CCM)</a:t>
            </a:r>
            <a:endParaRPr b="1" u="sng">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Char char="●"/>
            </a:pPr>
            <a:r>
              <a:rPr b="1" lang="en" u="sng">
                <a:solidFill>
                  <a:schemeClr val="dk1"/>
                </a:solidFill>
                <a:highlight>
                  <a:schemeClr val="lt1"/>
                </a:highlight>
              </a:rPr>
              <a:t>Discontinous</a:t>
            </a:r>
            <a:r>
              <a:rPr b="1" lang="en" u="sng">
                <a:solidFill>
                  <a:schemeClr val="dk1"/>
                </a:solidFill>
                <a:highlight>
                  <a:schemeClr val="lt1"/>
                </a:highlight>
              </a:rPr>
              <a:t> Current Mode: </a:t>
            </a:r>
            <a:r>
              <a:rPr lang="en">
                <a:solidFill>
                  <a:schemeClr val="dk1"/>
                </a:solidFill>
                <a:highlight>
                  <a:schemeClr val="lt1"/>
                </a:highlight>
                <a:latin typeface="Times New Roman"/>
                <a:ea typeface="Times New Roman"/>
                <a:cs typeface="Times New Roman"/>
                <a:sym typeface="Times New Roman"/>
              </a:rPr>
              <a:t>When the inductor current is zero during switching period the converter is said to be operating in discontinuous current mode (DCM)</a:t>
            </a:r>
            <a:endParaRPr>
              <a:solidFill>
                <a:schemeClr val="dk1"/>
              </a:solidFill>
              <a:highlight>
                <a:schemeClr val="lt1"/>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Roboto"/>
                <a:ea typeface="Roboto"/>
                <a:cs typeface="Roboto"/>
                <a:sym typeface="Roboto"/>
              </a:rPr>
              <a:t>The voltage gain of the converter is given by the equation Vo = D * Vs / (1 - D), where Vo is the output voltage, Vs is the input voltage, and D is the duty cycle of the PWM signal. </a:t>
            </a:r>
            <a:endParaRPr sz="16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Selection of components of boost converter</a:t>
            </a:r>
            <a:endParaRPr b="1"/>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parameters need to be considered:</a:t>
            </a:r>
            <a:endParaRPr/>
          </a:p>
          <a:p>
            <a:pPr indent="-342900" lvl="0" marL="457200" rtl="0" algn="l">
              <a:spcBef>
                <a:spcPts val="1200"/>
              </a:spcBef>
              <a:spcAft>
                <a:spcPts val="0"/>
              </a:spcAft>
              <a:buSzPts val="1800"/>
              <a:buAutoNum type="arabicPeriod"/>
            </a:pPr>
            <a:r>
              <a:rPr lang="en"/>
              <a:t>Input Voltage </a:t>
            </a:r>
            <a:endParaRPr/>
          </a:p>
          <a:p>
            <a:pPr indent="-342900" lvl="0" marL="457200" rtl="0" algn="l">
              <a:spcBef>
                <a:spcPts val="0"/>
              </a:spcBef>
              <a:spcAft>
                <a:spcPts val="0"/>
              </a:spcAft>
              <a:buSzPts val="1800"/>
              <a:buAutoNum type="arabicPeriod"/>
            </a:pPr>
            <a:r>
              <a:rPr lang="en"/>
              <a:t>Output Voltage </a:t>
            </a:r>
            <a:endParaRPr/>
          </a:p>
          <a:p>
            <a:pPr indent="-342900" lvl="0" marL="457200" rtl="0" algn="l">
              <a:spcBef>
                <a:spcPts val="0"/>
              </a:spcBef>
              <a:spcAft>
                <a:spcPts val="0"/>
              </a:spcAft>
              <a:buSzPts val="1800"/>
              <a:buAutoNum type="arabicPeriod"/>
            </a:pPr>
            <a:r>
              <a:rPr lang="en"/>
              <a:t>Switching Frequency</a:t>
            </a:r>
            <a:endParaRPr/>
          </a:p>
          <a:p>
            <a:pPr indent="-342900" lvl="0" marL="457200" rtl="0" algn="l">
              <a:spcBef>
                <a:spcPts val="0"/>
              </a:spcBef>
              <a:spcAft>
                <a:spcPts val="0"/>
              </a:spcAft>
              <a:buSzPts val="1800"/>
              <a:buAutoNum type="arabicPeriod"/>
            </a:pPr>
            <a:r>
              <a:rPr lang="en"/>
              <a:t>Inductor and Capacitor value</a:t>
            </a:r>
            <a:endParaRPr/>
          </a:p>
          <a:p>
            <a:pPr indent="-342900" lvl="0" marL="457200" rtl="0" algn="l">
              <a:spcBef>
                <a:spcPts val="0"/>
              </a:spcBef>
              <a:spcAft>
                <a:spcPts val="0"/>
              </a:spcAft>
              <a:buSzPts val="1800"/>
              <a:buAutoNum type="arabicPeriod"/>
            </a:pPr>
            <a:r>
              <a:rPr lang="en"/>
              <a:t>Switching device (MOSFET)</a:t>
            </a:r>
            <a:endParaRPr/>
          </a:p>
          <a:p>
            <a:pPr indent="-342900" lvl="0" marL="457200" rtl="0" algn="l">
              <a:spcBef>
                <a:spcPts val="0"/>
              </a:spcBef>
              <a:spcAft>
                <a:spcPts val="0"/>
              </a:spcAft>
              <a:buSzPts val="1800"/>
              <a:buAutoNum type="arabicPeriod"/>
            </a:pPr>
            <a:r>
              <a:rPr lang="en"/>
              <a:t>Efficiency and thermal considerations</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257700" y="415650"/>
            <a:ext cx="8628600" cy="43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Mathematical Model of Boost Converter</a:t>
            </a:r>
            <a:endParaRPr b="1" u="sng">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49" name="Google Shape;149;p29"/>
          <p:cNvPicPr preferRelativeResize="0"/>
          <p:nvPr/>
        </p:nvPicPr>
        <p:blipFill>
          <a:blip r:embed="rId3">
            <a:alphaModFix/>
          </a:blip>
          <a:stretch>
            <a:fillRect/>
          </a:stretch>
        </p:blipFill>
        <p:spPr>
          <a:xfrm>
            <a:off x="855838" y="989049"/>
            <a:ext cx="7432324" cy="3911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775425" y="247500"/>
            <a:ext cx="7813876" cy="4648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Voltage mode control of DC/DC converter </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Advantages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Simple and industry wide used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Measured value compared to reference voltage to generate </a:t>
            </a:r>
            <a:r>
              <a:rPr lang="en">
                <a:solidFill>
                  <a:schemeClr val="dk1"/>
                </a:solidFill>
              </a:rPr>
              <a:t>control voltage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Control voltage compared to fixed frequency waveform (sawtooth).</a:t>
            </a:r>
            <a:endParaRPr>
              <a:solidFill>
                <a:schemeClr val="dk1"/>
              </a:solidFill>
            </a:endParaRPr>
          </a:p>
          <a:p>
            <a:pPr indent="0" lvl="0" marL="0" rtl="0" algn="l">
              <a:spcBef>
                <a:spcPts val="1200"/>
              </a:spcBef>
              <a:spcAft>
                <a:spcPts val="0"/>
              </a:spcAft>
              <a:buNone/>
            </a:pPr>
            <a:r>
              <a:rPr b="1" lang="en">
                <a:solidFill>
                  <a:schemeClr val="dk1"/>
                </a:solidFill>
              </a:rPr>
              <a:t>Disadvantages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Poor reliability of control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Slow response due to high order switching cycles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Poor reliability of switches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weeks content is divided into three parts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and Implementation of a DSP Based Digital Controller for a DC-DC Converter</a:t>
            </a:r>
            <a:endParaRPr/>
          </a:p>
          <a:p>
            <a:pPr indent="-342900" lvl="0" marL="457200" rtl="0" algn="l">
              <a:spcBef>
                <a:spcPts val="0"/>
              </a:spcBef>
              <a:spcAft>
                <a:spcPts val="0"/>
              </a:spcAft>
              <a:buSzPts val="1800"/>
              <a:buChar char="●"/>
            </a:pPr>
            <a:r>
              <a:rPr lang="en"/>
              <a:t>TMS320F28335 DSP Programming using MATLAB Simulink Embedded Coder.</a:t>
            </a:r>
            <a:endParaRPr/>
          </a:p>
          <a:p>
            <a:pPr indent="-342900" lvl="0" marL="457200" rtl="0" algn="l">
              <a:spcBef>
                <a:spcPts val="0"/>
              </a:spcBef>
              <a:spcAft>
                <a:spcPts val="0"/>
              </a:spcAft>
              <a:buSzPts val="1800"/>
              <a:buChar char="●"/>
            </a:pPr>
            <a:r>
              <a:rPr lang="en"/>
              <a:t>Closed loop current mode DC\DC Boost Converter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mode control</a:t>
            </a:r>
            <a:endParaRPr/>
          </a:p>
        </p:txBody>
      </p:sp>
      <p:sp>
        <p:nvSpPr>
          <p:cNvPr id="166" name="Google Shape;166;p32"/>
          <p:cNvSpPr txBox="1"/>
          <p:nvPr>
            <p:ph idx="1" type="body"/>
          </p:nvPr>
        </p:nvSpPr>
        <p:spPr>
          <a:xfrm>
            <a:off x="311700" y="1152475"/>
            <a:ext cx="8520600" cy="384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In this method, output voltage and input </a:t>
            </a:r>
            <a:r>
              <a:rPr lang="en">
                <a:solidFill>
                  <a:schemeClr val="dk1"/>
                </a:solidFill>
              </a:rPr>
              <a:t>voltage is compared to generate reference current. This reference current Iref is then compared with the sensed sawtooth waveform of current in terms of voltage to generate the control switching duty ratio.</a:t>
            </a:r>
            <a:endParaRPr>
              <a:solidFill>
                <a:schemeClr val="dk1"/>
              </a:solidFill>
            </a:endParaRPr>
          </a:p>
          <a:p>
            <a:pPr indent="0" lvl="0" marL="0" rtl="0" algn="l">
              <a:spcBef>
                <a:spcPts val="1200"/>
              </a:spcBef>
              <a:spcAft>
                <a:spcPts val="0"/>
              </a:spcAft>
              <a:buNone/>
            </a:pPr>
            <a:r>
              <a:rPr lang="en">
                <a:solidFill>
                  <a:schemeClr val="dk1"/>
                </a:solidFill>
              </a:rPr>
              <a:t>The control method's main drawback is subharmonic oscillations. These occur when the duty cycle goes beyond 50% in peak current mode control.</a:t>
            </a:r>
            <a:endParaRPr>
              <a:solidFill>
                <a:schemeClr val="dk1"/>
              </a:solidFill>
            </a:endParaRPr>
          </a:p>
          <a:p>
            <a:pPr indent="0" lvl="0" marL="0" rtl="0" algn="l">
              <a:spcBef>
                <a:spcPts val="1200"/>
              </a:spcBef>
              <a:spcAft>
                <a:spcPts val="0"/>
              </a:spcAft>
              <a:buNone/>
            </a:pPr>
            <a:r>
              <a:rPr b="1" lang="en">
                <a:solidFill>
                  <a:schemeClr val="dk1"/>
                </a:solidFill>
              </a:rPr>
              <a:t>Advantages</a:t>
            </a:r>
            <a:endParaRPr b="1">
              <a:solidFill>
                <a:schemeClr val="dk1"/>
              </a:solidFill>
            </a:endParaRPr>
          </a:p>
          <a:p>
            <a:pPr indent="0" lvl="0" marL="0" rtl="0" algn="l">
              <a:spcBef>
                <a:spcPts val="1200"/>
              </a:spcBef>
              <a:spcAft>
                <a:spcPts val="0"/>
              </a:spcAft>
              <a:buNone/>
            </a:pPr>
            <a:r>
              <a:rPr lang="en" sz="1657">
                <a:solidFill>
                  <a:schemeClr val="dk1"/>
                </a:solidFill>
              </a:rPr>
              <a:t> i) improved transient response</a:t>
            </a:r>
            <a:endParaRPr sz="1657">
              <a:solidFill>
                <a:schemeClr val="dk1"/>
              </a:solidFill>
            </a:endParaRPr>
          </a:p>
          <a:p>
            <a:pPr indent="0" lvl="0" marL="0" rtl="0" algn="l">
              <a:spcBef>
                <a:spcPts val="1200"/>
              </a:spcBef>
              <a:spcAft>
                <a:spcPts val="0"/>
              </a:spcAft>
              <a:buNone/>
            </a:pPr>
            <a:r>
              <a:rPr lang="en" sz="1657">
                <a:solidFill>
                  <a:schemeClr val="dk1"/>
                </a:solidFill>
              </a:rPr>
              <a:t>ii) better line regulation</a:t>
            </a:r>
            <a:endParaRPr sz="1657">
              <a:solidFill>
                <a:schemeClr val="dk1"/>
              </a:solidFill>
            </a:endParaRPr>
          </a:p>
          <a:p>
            <a:pPr indent="0" lvl="0" marL="0" rtl="0" algn="l">
              <a:spcBef>
                <a:spcPts val="1200"/>
              </a:spcBef>
              <a:spcAft>
                <a:spcPts val="0"/>
              </a:spcAft>
              <a:buNone/>
            </a:pPr>
            <a:r>
              <a:rPr lang="en" sz="1657">
                <a:solidFill>
                  <a:schemeClr val="dk1"/>
                </a:solidFill>
              </a:rPr>
              <a:t>iii) self protection features</a:t>
            </a:r>
            <a:endParaRPr sz="1657">
              <a:solidFill>
                <a:schemeClr val="dk1"/>
              </a:solidFill>
            </a:endParaRPr>
          </a:p>
          <a:p>
            <a:pPr indent="0" lvl="0" marL="0" rtl="0" algn="l">
              <a:spcBef>
                <a:spcPts val="1200"/>
              </a:spcBef>
              <a:spcAft>
                <a:spcPts val="0"/>
              </a:spcAft>
              <a:buNone/>
            </a:pPr>
            <a:r>
              <a:rPr lang="en" sz="1657">
                <a:solidFill>
                  <a:schemeClr val="dk1"/>
                </a:solidFill>
              </a:rPr>
              <a:t>iv) suitable for DC\DC converters operating in parallel mode</a:t>
            </a:r>
            <a:endParaRPr sz="1657">
              <a:solidFill>
                <a:schemeClr val="dk1"/>
              </a:solidFil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2991750" y="2144475"/>
            <a:ext cx="3160500" cy="103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570275"/>
            <a:ext cx="3101100" cy="399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Typical structure of a TMS320F2812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Transfer function of a well known small signal model for the converter</a:t>
            </a:r>
            <a:endParaRPr/>
          </a:p>
          <a:p>
            <a:pPr indent="-342900" lvl="0" marL="457200" rtl="0" algn="l">
              <a:spcBef>
                <a:spcPts val="0"/>
              </a:spcBef>
              <a:spcAft>
                <a:spcPts val="0"/>
              </a:spcAft>
              <a:buSzPts val="1800"/>
              <a:buChar char="●"/>
            </a:pPr>
            <a:r>
              <a:t/>
            </a:r>
            <a:endParaRPr/>
          </a:p>
        </p:txBody>
      </p:sp>
      <p:pic>
        <p:nvPicPr>
          <p:cNvPr id="67" name="Google Shape;67;p15"/>
          <p:cNvPicPr preferRelativeResize="0"/>
          <p:nvPr/>
        </p:nvPicPr>
        <p:blipFill>
          <a:blip r:embed="rId3">
            <a:alphaModFix/>
          </a:blip>
          <a:stretch>
            <a:fillRect/>
          </a:stretch>
        </p:blipFill>
        <p:spPr>
          <a:xfrm>
            <a:off x="3914900" y="378775"/>
            <a:ext cx="5019425" cy="4381700"/>
          </a:xfrm>
          <a:prstGeom prst="rect">
            <a:avLst/>
          </a:prstGeom>
          <a:noFill/>
          <a:ln>
            <a:noFill/>
          </a:ln>
        </p:spPr>
      </p:pic>
      <p:pic>
        <p:nvPicPr>
          <p:cNvPr id="68" name="Google Shape;68;p15"/>
          <p:cNvPicPr preferRelativeResize="0"/>
          <p:nvPr/>
        </p:nvPicPr>
        <p:blipFill>
          <a:blip r:embed="rId4">
            <a:alphaModFix/>
          </a:blip>
          <a:stretch>
            <a:fillRect/>
          </a:stretch>
        </p:blipFill>
        <p:spPr>
          <a:xfrm>
            <a:off x="828800" y="1377841"/>
            <a:ext cx="2584000" cy="837407"/>
          </a:xfrm>
          <a:prstGeom prst="rect">
            <a:avLst/>
          </a:prstGeom>
          <a:noFill/>
          <a:ln>
            <a:noFill/>
          </a:ln>
        </p:spPr>
      </p:pic>
      <p:pic>
        <p:nvPicPr>
          <p:cNvPr id="69" name="Google Shape;69;p15"/>
          <p:cNvPicPr preferRelativeResize="0"/>
          <p:nvPr/>
        </p:nvPicPr>
        <p:blipFill>
          <a:blip r:embed="rId5">
            <a:alphaModFix/>
          </a:blip>
          <a:stretch>
            <a:fillRect/>
          </a:stretch>
        </p:blipFill>
        <p:spPr>
          <a:xfrm>
            <a:off x="637600" y="3416732"/>
            <a:ext cx="3101100" cy="6585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54250" y="2035350"/>
            <a:ext cx="8520600" cy="10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and Implementation of a DSP Based Digital Controller for a DC-DC Converter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sampling loop implementation</a:t>
            </a:r>
            <a:endParaRPr/>
          </a:p>
        </p:txBody>
      </p:sp>
      <p:sp>
        <p:nvSpPr>
          <p:cNvPr id="80" name="Google Shape;80;p17"/>
          <p:cNvSpPr txBox="1"/>
          <p:nvPr>
            <p:ph idx="1" type="body"/>
          </p:nvPr>
        </p:nvSpPr>
        <p:spPr>
          <a:xfrm>
            <a:off x="311700" y="1152475"/>
            <a:ext cx="6084300" cy="379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155"/>
              <a:t>1.</a:t>
            </a:r>
            <a:r>
              <a:rPr b="1" lang="en" sz="1155"/>
              <a:t> Sampling Scheme and ADC Triggering:</a:t>
            </a:r>
            <a:endParaRPr b="1" sz="1155"/>
          </a:p>
          <a:p>
            <a:pPr indent="0" lvl="0" marL="0" rtl="0" algn="l">
              <a:lnSpc>
                <a:spcPct val="95000"/>
              </a:lnSpc>
              <a:spcBef>
                <a:spcPts val="1200"/>
              </a:spcBef>
              <a:spcAft>
                <a:spcPts val="0"/>
              </a:spcAft>
              <a:buSzPts val="523"/>
              <a:buNone/>
            </a:pPr>
            <a:r>
              <a:rPr lang="en" sz="1155"/>
              <a:t>   - The sampling scheme impacts digital controller design and requires careful consideration.</a:t>
            </a:r>
            <a:endParaRPr sz="1155"/>
          </a:p>
          <a:p>
            <a:pPr indent="0" lvl="0" marL="0" rtl="0" algn="l">
              <a:lnSpc>
                <a:spcPct val="95000"/>
              </a:lnSpc>
              <a:spcBef>
                <a:spcPts val="1200"/>
              </a:spcBef>
              <a:spcAft>
                <a:spcPts val="0"/>
              </a:spcAft>
              <a:buSzPts val="523"/>
              <a:buNone/>
            </a:pPr>
            <a:r>
              <a:rPr lang="en" sz="1155"/>
              <a:t>   - TMS320F2812 ADC can be triggered by EVA/B, external pins, or software.</a:t>
            </a:r>
            <a:endParaRPr sz="1155"/>
          </a:p>
          <a:p>
            <a:pPr indent="0" lvl="0" marL="0" rtl="0" algn="l">
              <a:lnSpc>
                <a:spcPct val="95000"/>
              </a:lnSpc>
              <a:spcBef>
                <a:spcPts val="1200"/>
              </a:spcBef>
              <a:spcAft>
                <a:spcPts val="0"/>
              </a:spcAft>
              <a:buSzPts val="523"/>
              <a:buNone/>
            </a:pPr>
            <a:r>
              <a:rPr lang="en" sz="1155"/>
              <a:t>   - Prototype uses T2CMPR (GP Timer 2 compare) of EVA to trigger ADC for flexible trigger points within PWM period.</a:t>
            </a:r>
            <a:endParaRPr sz="1155"/>
          </a:p>
          <a:p>
            <a:pPr indent="0" lvl="0" marL="0" rtl="0" algn="l">
              <a:lnSpc>
                <a:spcPct val="95000"/>
              </a:lnSpc>
              <a:spcBef>
                <a:spcPts val="1200"/>
              </a:spcBef>
              <a:spcAft>
                <a:spcPts val="0"/>
              </a:spcAft>
              <a:buSzPts val="523"/>
              <a:buNone/>
            </a:pPr>
            <a:r>
              <a:t/>
            </a:r>
            <a:endParaRPr sz="1155"/>
          </a:p>
          <a:p>
            <a:pPr indent="0" lvl="0" marL="0" rtl="0" algn="l">
              <a:lnSpc>
                <a:spcPct val="95000"/>
              </a:lnSpc>
              <a:spcBef>
                <a:spcPts val="1200"/>
              </a:spcBef>
              <a:spcAft>
                <a:spcPts val="0"/>
              </a:spcAft>
              <a:buSzPts val="523"/>
              <a:buNone/>
            </a:pPr>
            <a:r>
              <a:rPr lang="en" sz="1155"/>
              <a:t>2. </a:t>
            </a:r>
            <a:r>
              <a:rPr b="1" lang="en" sz="1155"/>
              <a:t>ADC Conversion Process:</a:t>
            </a:r>
            <a:endParaRPr b="1" sz="1155"/>
          </a:p>
          <a:p>
            <a:pPr indent="0" lvl="0" marL="0" rtl="0" algn="l">
              <a:lnSpc>
                <a:spcPct val="95000"/>
              </a:lnSpc>
              <a:spcBef>
                <a:spcPts val="1200"/>
              </a:spcBef>
              <a:spcAft>
                <a:spcPts val="0"/>
              </a:spcAft>
              <a:buSzPts val="523"/>
              <a:buNone/>
            </a:pPr>
            <a:r>
              <a:rPr lang="en" sz="1155"/>
              <a:t>   - SOC (start of conversion) initiated by T2CMPR, EOC (end of conversion) triggers an interrupt.</a:t>
            </a:r>
            <a:endParaRPr sz="1155"/>
          </a:p>
          <a:p>
            <a:pPr indent="0" lvl="0" marL="0" rtl="0" algn="l">
              <a:lnSpc>
                <a:spcPct val="95000"/>
              </a:lnSpc>
              <a:spcBef>
                <a:spcPts val="1200"/>
              </a:spcBef>
              <a:spcAft>
                <a:spcPts val="0"/>
              </a:spcAft>
              <a:buSzPts val="523"/>
              <a:buNone/>
            </a:pPr>
            <a:r>
              <a:rPr lang="en" sz="1155"/>
              <a:t>   - ADC interrupt routine executed after conversion completion.</a:t>
            </a:r>
            <a:endParaRPr sz="1155"/>
          </a:p>
          <a:p>
            <a:pPr indent="0" lvl="0" marL="0" rtl="0" algn="l">
              <a:lnSpc>
                <a:spcPct val="95000"/>
              </a:lnSpc>
              <a:spcBef>
                <a:spcPts val="1200"/>
              </a:spcBef>
              <a:spcAft>
                <a:spcPts val="0"/>
              </a:spcAft>
              <a:buSzPts val="523"/>
              <a:buNone/>
            </a:pPr>
            <a:r>
              <a:rPr lang="en" sz="1155"/>
              <a:t>   - ISR reads converted value, applies designed controller (Equation 4), updates PWM duty ratio.</a:t>
            </a:r>
            <a:endParaRPr sz="1155"/>
          </a:p>
          <a:p>
            <a:pPr indent="0" lvl="0" marL="0" rtl="0" algn="l">
              <a:lnSpc>
                <a:spcPct val="95000"/>
              </a:lnSpc>
              <a:spcBef>
                <a:spcPts val="1200"/>
              </a:spcBef>
              <a:spcAft>
                <a:spcPts val="0"/>
              </a:spcAft>
              <a:buSzPts val="523"/>
              <a:buNone/>
            </a:pPr>
            <a:r>
              <a:t/>
            </a:r>
            <a:endParaRPr sz="1155"/>
          </a:p>
          <a:p>
            <a:pPr indent="0" lvl="0" marL="0" rtl="0" algn="l">
              <a:lnSpc>
                <a:spcPct val="95000"/>
              </a:lnSpc>
              <a:spcBef>
                <a:spcPts val="1200"/>
              </a:spcBef>
              <a:spcAft>
                <a:spcPts val="1200"/>
              </a:spcAft>
              <a:buSzPts val="523"/>
              <a:buNone/>
            </a:pPr>
            <a:r>
              <a:t/>
            </a:r>
            <a:endParaRPr sz="1155"/>
          </a:p>
        </p:txBody>
      </p:sp>
      <p:pic>
        <p:nvPicPr>
          <p:cNvPr id="81" name="Google Shape;81;p17"/>
          <p:cNvPicPr preferRelativeResize="0"/>
          <p:nvPr/>
        </p:nvPicPr>
        <p:blipFill>
          <a:blip r:embed="rId3">
            <a:alphaModFix/>
          </a:blip>
          <a:stretch>
            <a:fillRect/>
          </a:stretch>
        </p:blipFill>
        <p:spPr>
          <a:xfrm>
            <a:off x="6657908" y="43875"/>
            <a:ext cx="2232884"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57925"/>
            <a:ext cx="8520600" cy="48279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2972"/>
              <a:t>3. </a:t>
            </a:r>
            <a:r>
              <a:rPr b="1" lang="en" sz="2972"/>
              <a:t>PWM Frequency Setup:</a:t>
            </a:r>
            <a:endParaRPr b="1" sz="2972"/>
          </a:p>
          <a:p>
            <a:pPr indent="0" lvl="0" marL="0" rtl="0" algn="l">
              <a:spcBef>
                <a:spcPts val="1200"/>
              </a:spcBef>
              <a:spcAft>
                <a:spcPts val="0"/>
              </a:spcAft>
              <a:buNone/>
            </a:pPr>
            <a:r>
              <a:rPr lang="en" sz="2972"/>
              <a:t>   - PWM output frequency set using on-chip timers.</a:t>
            </a:r>
            <a:endParaRPr sz="2972"/>
          </a:p>
          <a:p>
            <a:pPr indent="0" lvl="0" marL="0" rtl="0" algn="l">
              <a:spcBef>
                <a:spcPts val="1200"/>
              </a:spcBef>
              <a:spcAft>
                <a:spcPts val="0"/>
              </a:spcAft>
              <a:buNone/>
            </a:pPr>
            <a:r>
              <a:rPr lang="en" sz="2972"/>
              <a:t>   - GP Timer 1 (T1) establishes PWM switching frequency (20 kHz).</a:t>
            </a:r>
            <a:endParaRPr sz="2972"/>
          </a:p>
          <a:p>
            <a:pPr indent="0" lvl="0" marL="0" rtl="0" algn="l">
              <a:spcBef>
                <a:spcPts val="1200"/>
              </a:spcBef>
              <a:spcAft>
                <a:spcPts val="0"/>
              </a:spcAft>
              <a:buNone/>
            </a:pPr>
            <a:r>
              <a:rPr lang="en" sz="2972"/>
              <a:t>   - Timer compare registers used to input calculated duty ratio values.</a:t>
            </a:r>
            <a:endParaRPr sz="2972"/>
          </a:p>
          <a:p>
            <a:pPr indent="0" lvl="0" marL="0" rtl="0" algn="l">
              <a:spcBef>
                <a:spcPts val="1200"/>
              </a:spcBef>
              <a:spcAft>
                <a:spcPts val="0"/>
              </a:spcAft>
              <a:buNone/>
            </a:pPr>
            <a:r>
              <a:t/>
            </a:r>
            <a:endParaRPr sz="2972"/>
          </a:p>
          <a:p>
            <a:pPr indent="0" lvl="0" marL="0" rtl="0" algn="l">
              <a:spcBef>
                <a:spcPts val="1200"/>
              </a:spcBef>
              <a:spcAft>
                <a:spcPts val="0"/>
              </a:spcAft>
              <a:buNone/>
            </a:pPr>
            <a:r>
              <a:rPr lang="en" sz="2972"/>
              <a:t>4.</a:t>
            </a:r>
            <a:r>
              <a:rPr b="1" lang="en" sz="2972"/>
              <a:t> Generating PWM Output:</a:t>
            </a:r>
            <a:endParaRPr b="1" sz="2972"/>
          </a:p>
          <a:p>
            <a:pPr indent="0" lvl="0" marL="0" rtl="0" algn="l">
              <a:spcBef>
                <a:spcPts val="1200"/>
              </a:spcBef>
              <a:spcAft>
                <a:spcPts val="0"/>
              </a:spcAft>
              <a:buNone/>
            </a:pPr>
            <a:r>
              <a:rPr lang="en" sz="2972"/>
              <a:t>   - Compare values are compared with timer counter for PWM output generation.</a:t>
            </a:r>
            <a:endParaRPr sz="2972"/>
          </a:p>
          <a:p>
            <a:pPr indent="0" lvl="0" marL="0" rtl="0" algn="l">
              <a:spcBef>
                <a:spcPts val="1200"/>
              </a:spcBef>
              <a:spcAft>
                <a:spcPts val="0"/>
              </a:spcAft>
              <a:buNone/>
            </a:pPr>
            <a:r>
              <a:rPr lang="en" sz="2972"/>
              <a:t>   - PWM control registers configured to update PWM duty ratio at the start of the subsequent T1 timer period.</a:t>
            </a:r>
            <a:endParaRPr sz="2972"/>
          </a:p>
          <a:p>
            <a:pPr indent="0" lvl="0" marL="0" rtl="0" algn="l">
              <a:spcBef>
                <a:spcPts val="1200"/>
              </a:spcBef>
              <a:spcAft>
                <a:spcPts val="0"/>
              </a:spcAft>
              <a:buNone/>
            </a:pPr>
            <a:r>
              <a:t/>
            </a:r>
            <a:endParaRPr sz="2972"/>
          </a:p>
          <a:p>
            <a:pPr indent="0" lvl="0" marL="0" rtl="0" algn="l">
              <a:spcBef>
                <a:spcPts val="1200"/>
              </a:spcBef>
              <a:spcAft>
                <a:spcPts val="0"/>
              </a:spcAft>
              <a:buNone/>
            </a:pPr>
            <a:r>
              <a:rPr lang="en" sz="2972"/>
              <a:t>5. </a:t>
            </a:r>
            <a:r>
              <a:rPr b="1" lang="en" sz="2972"/>
              <a:t>Flowchart of ISR:</a:t>
            </a:r>
            <a:endParaRPr b="1" sz="2972"/>
          </a:p>
          <a:p>
            <a:pPr indent="0" lvl="0" marL="0" rtl="0" algn="l">
              <a:spcBef>
                <a:spcPts val="1200"/>
              </a:spcBef>
              <a:spcAft>
                <a:spcPts val="0"/>
              </a:spcAft>
              <a:buNone/>
            </a:pPr>
            <a:r>
              <a:rPr lang="en" sz="2972"/>
              <a:t>   - Flowchart illustrates the interrupt service routine (ISR) using a TMS320F2812 DSP evaluation module.</a:t>
            </a:r>
            <a:endParaRPr sz="2972"/>
          </a:p>
          <a:p>
            <a:pPr indent="0" lvl="0" marL="0" rtl="0" algn="l">
              <a:spcBef>
                <a:spcPts val="1200"/>
              </a:spcBef>
              <a:spcAft>
                <a:spcPts val="0"/>
              </a:spcAft>
              <a:buNone/>
            </a:pPr>
            <a:r>
              <a:rPr lang="en" sz="2972"/>
              <a:t>   - ISR involves reading ADC result, applying control algorithm, updating PWM, and recalculating PWM modulated value.</a:t>
            </a:r>
            <a:endParaRPr sz="297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41800" y="1730250"/>
            <a:ext cx="8520600" cy="1683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Paper 2: TMS320F28335 DSP Programming using MATLAB</a:t>
            </a:r>
            <a:endParaRPr/>
          </a:p>
          <a:p>
            <a:pPr indent="0" lvl="0" marL="0" rtl="0" algn="ctr">
              <a:spcBef>
                <a:spcPts val="0"/>
              </a:spcBef>
              <a:spcAft>
                <a:spcPts val="0"/>
              </a:spcAft>
              <a:buNone/>
            </a:pPr>
            <a:r>
              <a:rPr lang="en"/>
              <a:t>Simulink Embedded Coder: Techniques and</a:t>
            </a:r>
            <a:endParaRPr/>
          </a:p>
          <a:p>
            <a:pPr indent="0" lvl="0" marL="0" rtl="0" algn="ctr">
              <a:spcBef>
                <a:spcPts val="0"/>
              </a:spcBef>
              <a:spcAft>
                <a:spcPts val="0"/>
              </a:spcAft>
              <a:buNone/>
            </a:pPr>
            <a:r>
              <a:rPr lang="en"/>
              <a:t>Advancements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0" y="50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022" u="sng"/>
              <a:t>CCSV6 TARGET CONFIGURATION</a:t>
            </a:r>
            <a:endParaRPr sz="2022" u="sng"/>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highlight>
                  <a:schemeClr val="lt1"/>
                </a:highlight>
                <a:latin typeface="Roboto"/>
                <a:ea typeface="Roboto"/>
                <a:cs typeface="Roboto"/>
                <a:sym typeface="Roboto"/>
              </a:rPr>
              <a:t>The first step is to make sure that Code Composer Studio (CCS) version 6 or 5 is installed.</a:t>
            </a:r>
            <a:endParaRPr>
              <a:solidFill>
                <a:schemeClr val="dk1"/>
              </a:solidFill>
              <a:highlight>
                <a:schemeClr val="lt1"/>
              </a:highlight>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Even though matlab 2015a was suggested for the code generation, we couldn’t figure out a way to set it up properly. Everything was done in 2023a.</a:t>
            </a:r>
            <a:endParaRPr>
              <a:solidFill>
                <a:schemeClr val="dk1"/>
              </a:solidFill>
              <a:highlight>
                <a:schemeClr val="lt1"/>
              </a:highlight>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Overall, It provides the necessary information and steps to configure the DSP target for programming using MATLAB Simulink Embedded Coder and CCS V6.</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413575"/>
            <a:ext cx="8520600" cy="4155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b="1" lang="en" sz="1600" u="sng">
                <a:solidFill>
                  <a:schemeClr val="dk1"/>
                </a:solidFill>
                <a:highlight>
                  <a:schemeClr val="lt1"/>
                </a:highlight>
              </a:rPr>
              <a:t>FLASH</a:t>
            </a:r>
            <a:r>
              <a:rPr b="1" lang="en" sz="1600">
                <a:solidFill>
                  <a:schemeClr val="dk1"/>
                </a:solidFill>
                <a:highlight>
                  <a:schemeClr val="lt1"/>
                </a:highlight>
              </a:rPr>
              <a:t> </a:t>
            </a:r>
            <a:r>
              <a:rPr b="1" lang="en" sz="1600" u="sng">
                <a:solidFill>
                  <a:schemeClr val="dk1"/>
                </a:solidFill>
                <a:highlight>
                  <a:schemeClr val="lt1"/>
                </a:highlight>
              </a:rPr>
              <a:t>memory</a:t>
            </a:r>
            <a:r>
              <a:rPr b="1" lang="en" sz="1600">
                <a:solidFill>
                  <a:schemeClr val="dk1"/>
                </a:solidFill>
                <a:highlight>
                  <a:schemeClr val="lt1"/>
                </a:highlight>
              </a:rPr>
              <a:t> </a:t>
            </a:r>
            <a:r>
              <a:rPr b="1" lang="en" sz="1600" u="sng">
                <a:solidFill>
                  <a:schemeClr val="dk1"/>
                </a:solidFill>
                <a:highlight>
                  <a:schemeClr val="lt1"/>
                </a:highlight>
              </a:rPr>
              <a:t>Programming</a:t>
            </a:r>
            <a:r>
              <a:rPr lang="en" sz="1600">
                <a:solidFill>
                  <a:schemeClr val="dk1"/>
                </a:solidFill>
                <a:highlight>
                  <a:schemeClr val="lt1"/>
                </a:highlight>
              </a:rPr>
              <a:t> </a:t>
            </a:r>
            <a:r>
              <a:rPr b="1" lang="en" sz="1600" u="sng">
                <a:solidFill>
                  <a:schemeClr val="dk1"/>
                </a:solidFill>
                <a:highlight>
                  <a:schemeClr val="lt1"/>
                </a:highlight>
              </a:rPr>
              <a:t>(stand-alone mode) </a:t>
            </a:r>
            <a:endParaRPr b="1" sz="1600" u="sng">
              <a:solidFill>
                <a:schemeClr val="dk1"/>
              </a:solidFill>
              <a:highlight>
                <a:schemeClr val="lt1"/>
              </a:highlight>
            </a:endParaRPr>
          </a:p>
          <a:p>
            <a:pPr indent="0" lvl="0" marL="457200" rtl="0" algn="l">
              <a:lnSpc>
                <a:spcPct val="115000"/>
              </a:lnSpc>
              <a:spcBef>
                <a:spcPts val="1200"/>
              </a:spcBef>
              <a:spcAft>
                <a:spcPts val="0"/>
              </a:spcAft>
              <a:buSzPts val="852"/>
              <a:buNone/>
            </a:pPr>
            <a:r>
              <a:rPr lang="en" sz="1600">
                <a:solidFill>
                  <a:schemeClr val="dk1"/>
                </a:solidFill>
                <a:highlight>
                  <a:schemeClr val="lt1"/>
                </a:highlight>
                <a:latin typeface="Roboto"/>
                <a:ea typeface="Roboto"/>
                <a:cs typeface="Roboto"/>
                <a:sym typeface="Roboto"/>
              </a:rPr>
              <a:t>FLASH memory Programming (stand-alone mode)" refers to a method of programming the </a:t>
            </a:r>
            <a:r>
              <a:rPr lang="en" sz="1600">
                <a:solidFill>
                  <a:schemeClr val="dk1"/>
                </a:solidFill>
                <a:highlight>
                  <a:schemeClr val="lt1"/>
                </a:highlight>
                <a:latin typeface="Roboto"/>
                <a:ea typeface="Roboto"/>
                <a:cs typeface="Roboto"/>
                <a:sym typeface="Roboto"/>
              </a:rPr>
              <a:t>TMS320F28335 </a:t>
            </a:r>
            <a:r>
              <a:rPr lang="en" sz="1600">
                <a:solidFill>
                  <a:schemeClr val="dk1"/>
                </a:solidFill>
                <a:highlight>
                  <a:schemeClr val="lt1"/>
                </a:highlight>
                <a:latin typeface="Roboto"/>
                <a:ea typeface="Roboto"/>
                <a:cs typeface="Roboto"/>
                <a:sym typeface="Roboto"/>
              </a:rPr>
              <a:t>DSP where the program is saved in the flash memory of the DSP. This means that the program will not be erased when the DSP control card is unplugged from the computer. </a:t>
            </a:r>
            <a:endParaRPr sz="1600">
              <a:solidFill>
                <a:schemeClr val="dk1"/>
              </a:solidFill>
              <a:highlight>
                <a:schemeClr val="lt1"/>
              </a:highlight>
            </a:endParaRPr>
          </a:p>
          <a:p>
            <a:pPr indent="-330200" lvl="0" marL="457200" rtl="0" algn="l">
              <a:lnSpc>
                <a:spcPct val="115000"/>
              </a:lnSpc>
              <a:spcBef>
                <a:spcPts val="1200"/>
              </a:spcBef>
              <a:spcAft>
                <a:spcPts val="0"/>
              </a:spcAft>
              <a:buClr>
                <a:schemeClr val="dk1"/>
              </a:buClr>
              <a:buSzPts val="1600"/>
              <a:buChar char="●"/>
            </a:pPr>
            <a:r>
              <a:rPr lang="en" sz="1600" u="sng">
                <a:solidFill>
                  <a:schemeClr val="dk1"/>
                </a:solidFill>
                <a:highlight>
                  <a:schemeClr val="lt1"/>
                </a:highlight>
              </a:rPr>
              <a:t>Debug Configurations and Code Running:</a:t>
            </a:r>
            <a:r>
              <a:rPr lang="en" sz="1600">
                <a:solidFill>
                  <a:schemeClr val="dk1"/>
                </a:solidFill>
                <a:highlight>
                  <a:schemeClr val="lt1"/>
                </a:highlight>
              </a:rPr>
              <a:t> </a:t>
            </a:r>
            <a:r>
              <a:rPr lang="en" sz="1600">
                <a:solidFill>
                  <a:schemeClr val="dk1"/>
                </a:solidFill>
                <a:highlight>
                  <a:schemeClr val="lt1"/>
                </a:highlight>
                <a:latin typeface="Roboto"/>
                <a:ea typeface="Roboto"/>
                <a:cs typeface="Roboto"/>
                <a:sym typeface="Roboto"/>
              </a:rPr>
              <a:t>Debug Configurations and Code Running refer to the process of generating and deploying the code to the  TMS320F28335 DSP. To generate the code, the user can click the "Deploy to Hardware" (build model) icon in Simulink. This will build a .out file, which is a downloadable program file in Code Composer Studio (CCS) V6.</a:t>
            </a:r>
            <a:endParaRPr sz="1600" u="sng">
              <a:solidFill>
                <a:schemeClr val="dk1"/>
              </a:solidFill>
              <a:highlight>
                <a:schemeClr val="lt1"/>
              </a:highlight>
            </a:endParaRPr>
          </a:p>
          <a:p>
            <a:pPr indent="0" lvl="0" marL="457200" rtl="0" algn="l">
              <a:lnSpc>
                <a:spcPct val="105000"/>
              </a:lnSpc>
              <a:spcBef>
                <a:spcPts val="1200"/>
              </a:spcBef>
              <a:spcAft>
                <a:spcPts val="0"/>
              </a:spcAft>
              <a:buSzPts val="852"/>
              <a:buNone/>
            </a:pPr>
            <a:r>
              <a:t/>
            </a:r>
            <a:endParaRPr sz="1600">
              <a:solidFill>
                <a:schemeClr val="dk1"/>
              </a:solidFill>
              <a:highlight>
                <a:schemeClr val="lt1"/>
              </a:highlight>
            </a:endParaRPr>
          </a:p>
          <a:p>
            <a:pPr indent="0" lvl="0" marL="457200" rtl="0" algn="l">
              <a:lnSpc>
                <a:spcPct val="105000"/>
              </a:lnSpc>
              <a:spcBef>
                <a:spcPts val="1200"/>
              </a:spcBef>
              <a:spcAft>
                <a:spcPts val="0"/>
              </a:spcAft>
              <a:buSzPts val="852"/>
              <a:buNone/>
            </a:pPr>
            <a:r>
              <a:t/>
            </a:r>
            <a:endParaRPr sz="1600">
              <a:solidFill>
                <a:schemeClr val="dk1"/>
              </a:solidFill>
              <a:highlight>
                <a:schemeClr val="lt1"/>
              </a:highlight>
            </a:endParaRPr>
          </a:p>
          <a:p>
            <a:pPr indent="0" lvl="0" marL="457200" rtl="0" algn="l">
              <a:lnSpc>
                <a:spcPct val="105000"/>
              </a:lnSpc>
              <a:spcBef>
                <a:spcPts val="1200"/>
              </a:spcBef>
              <a:spcAft>
                <a:spcPts val="1200"/>
              </a:spcAft>
              <a:buSzPts val="852"/>
              <a:buNone/>
            </a:pPr>
            <a:r>
              <a:t/>
            </a: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