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32.svg" ContentType="image/svg"/>
  <Override PartName="/ppt/media/image34.svg" ContentType="image/sv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9" r:id="rId2"/>
    <p:sldId id="262" r:id="rId3"/>
    <p:sldId id="265" r:id="rId4"/>
    <p:sldId id="268" r:id="rId5"/>
    <p:sldId id="271" r:id="rId6"/>
    <p:sldId id="274" r:id="rId7"/>
    <p:sldId id="277" r:id="rId8"/>
    <p:sldId id="280" r:id="rId9"/>
    <p:sldId id="283" r:id="rId10"/>
    <p:sldId id="431" r:id="rId11"/>
    <p:sldId id="432" r:id="rId12"/>
    <p:sldId id="434" r:id="rId13"/>
    <p:sldId id="436" r:id="rId14"/>
    <p:sldId id="446" r:id="rId15"/>
    <p:sldId id="286" r:id="rId16"/>
    <p:sldId id="289" r:id="rId17"/>
    <p:sldId id="440" r:id="rId18"/>
    <p:sldId id="442" r:id="rId19"/>
    <p:sldId id="443" r:id="rId20"/>
    <p:sldId id="444" r:id="rId21"/>
    <p:sldId id="445" r:id="rId22"/>
    <p:sldId id="453" r:id="rId23"/>
    <p:sldId id="295" r:id="rId24"/>
    <p:sldId id="298" r:id="rId25"/>
    <p:sldId id="301" r:id="rId26"/>
    <p:sldId id="304" r:id="rId27"/>
    <p:sldId id="307" r:id="rId28"/>
    <p:sldId id="310" r:id="rId29"/>
    <p:sldId id="313" r:id="rId30"/>
    <p:sldId id="316" r:id="rId31"/>
    <p:sldId id="451" r:id="rId32"/>
    <p:sldId id="319" r:id="rId33"/>
    <p:sldId id="322" r:id="rId34"/>
    <p:sldId id="325" r:id="rId35"/>
    <p:sldId id="328" r:id="rId36"/>
    <p:sldId id="331" r:id="rId37"/>
    <p:sldId id="449" r:id="rId38"/>
    <p:sldId id="450" r:id="rId39"/>
    <p:sldId id="334" r:id="rId40"/>
    <p:sldId id="337" r:id="rId41"/>
    <p:sldId id="340" r:id="rId42"/>
    <p:sldId id="343" r:id="rId43"/>
    <p:sldId id="346" r:id="rId44"/>
    <p:sldId id="349" r:id="rId45"/>
    <p:sldId id="358" r:id="rId46"/>
    <p:sldId id="361" r:id="rId47"/>
    <p:sldId id="364" r:id="rId48"/>
    <p:sldId id="367" r:id="rId49"/>
    <p:sldId id="370" r:id="rId50"/>
    <p:sldId id="352" r:id="rId51"/>
    <p:sldId id="355" r:id="rId52"/>
    <p:sldId id="447" r:id="rId53"/>
    <p:sldId id="448" r:id="rId54"/>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4FC0A-3BA9-894D-3BA4-A6E405D8C808}" v="232" dt="2020-08-18T16:37:28.231"/>
    <p1510:client id="{29626B1A-576F-24DB-5284-183988A8D508}" v="945" dt="2020-08-19T07:18:09.025"/>
    <p1510:client id="{89797F3C-008E-32B3-BE81-083F53A38AB6}" v="60" dt="2020-08-19T09:20:14.563"/>
    <p1510:client id="{F6B99774-FE0C-0449-6127-7371809074D3}" v="1466" dt="2020-08-18T21:48:14.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8382370-24D5-4913-BCB7-F57B87249A8E}"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734868-652A-4E20-AB58-11BAF28FDDF3}" type="parTrans" cxnId="{0DC5B878-3BD6-4FD0-9B54-0A96D23813CC}">
      <dgm:prSet/>
      <dgm:spPr/>
      <dgm:t>
        <a:bodyPr/>
        <a:lstStyle/>
        <a:p>
          <a:endParaRPr lang="en-US"/>
        </a:p>
      </dgm:t>
    </dgm:pt>
    <dgm:pt modelId="{2066563D-2B2A-461F-B49B-FAB7DEF8A76F}">
      <dgm:prSet/>
      <dgm:spPr/>
      <dgm:t>
        <a:bodyPr/>
        <a:lstStyle/>
        <a:p>
          <a:pPr>
            <a:lnSpc>
              <a:spcPct val="100000"/>
            </a:lnSpc>
            <a:defRPr cap="all"/>
          </a:pPr>
          <a:r>
            <a:rPr lang="en-US"/>
            <a:t>Recursion is the process of repeating items in a self-similar way. In programming languages, if a program allows you to call a function inside the same function, then it is called a recursive call of the function.</a:t>
          </a:r>
        </a:p>
      </dgm:t>
    </dgm:pt>
    <dgm:pt modelId="{B9C1EEE4-68B6-404C-813E-1DB192C94FC1}" type="sibTrans" cxnId="{0DC5B878-3BD6-4FD0-9B54-0A96D23813CC}">
      <dgm:prSet phldrT="1" phldr="0"/>
      <dgm:spPr/>
      <dgm:t>
        <a:bodyPr/>
        <a:lstStyle/>
        <a:p>
          <a:endParaRPr lang="en-US"/>
        </a:p>
      </dgm:t>
    </dgm:pt>
    <dgm:pt modelId="{B1F00CEF-46D1-4873-A1DD-C0C1DCFC9577}" type="parTrans" cxnId="{E49BA752-B288-4288-B68D-294DC1E1BE21}">
      <dgm:prSet/>
      <dgm:spPr/>
      <dgm:t>
        <a:bodyPr/>
        <a:lstStyle/>
        <a:p>
          <a:endParaRPr lang="en-US"/>
        </a:p>
      </dgm:t>
    </dgm:pt>
    <dgm:pt modelId="{104EBC94-3850-495A-ABB8-078DD943679F}">
      <dgm:prSet/>
      <dgm:spPr/>
      <dgm:t>
        <a:bodyPr/>
        <a:lstStyle/>
        <a:p>
          <a:pPr>
            <a:lnSpc>
              <a:spcPct val="100000"/>
            </a:lnSpc>
            <a:defRPr cap="all"/>
          </a:pPr>
          <a:r>
            <a:rPr lang="en-US"/>
            <a:t>void recursion() {</a:t>
          </a:r>
          <a:br>
            <a:rPr lang="en-US"/>
          </a:br>
          <a:r>
            <a:rPr lang="en-US"/>
            <a:t>   recursion(); /* function calls itself */</a:t>
          </a:r>
          <a:br>
            <a:rPr lang="en-US"/>
          </a:br>
          <a:r>
            <a:rPr lang="en-US"/>
            <a:t>}</a:t>
          </a:r>
          <a:br>
            <a:rPr lang="en-US"/>
          </a:br>
          <a:br>
            <a:rPr lang="en-US"/>
          </a:br>
          <a:r>
            <a:rPr lang="en-US"/>
            <a:t>int main() {</a:t>
          </a:r>
          <a:br>
            <a:rPr lang="en-US"/>
          </a:br>
          <a:r>
            <a:rPr lang="en-US"/>
            <a:t>   recursion();</a:t>
          </a:r>
          <a:br>
            <a:rPr lang="en-US"/>
          </a:br>
          <a:r>
            <a:rPr lang="en-US"/>
            <a:t>}</a:t>
          </a:r>
          <a:br>
            <a:rPr lang="en-US"/>
          </a:br>
          <a:endParaRPr lang="en-US"/>
        </a:p>
      </dgm:t>
    </dgm:pt>
    <dgm:pt modelId="{26A1CDBE-E75B-49A3-87C4-B9594CFDB2DE}" type="sibTrans" cxnId="{E49BA752-B288-4288-B68D-294DC1E1BE21}">
      <dgm:prSet phldrT="2" phldr="0"/>
      <dgm:spPr/>
      <dgm:t>
        <a:bodyPr/>
        <a:lstStyle/>
        <a:p>
          <a:endParaRPr lang="en-US"/>
        </a:p>
      </dgm:t>
    </dgm:pt>
    <dgm:pt modelId="{EE6C41AA-B6F7-46F0-B9CD-E3B0549E67FB}" type="parTrans" cxnId="{A9D1C29B-DE58-40F5-8BA0-6E1CAD4C68F6}">
      <dgm:prSet/>
      <dgm:spPr/>
      <dgm:t>
        <a:bodyPr/>
        <a:lstStyle/>
        <a:p>
          <a:endParaRPr lang="en-US"/>
        </a:p>
      </dgm:t>
    </dgm:pt>
    <dgm:pt modelId="{03D9F812-E187-4828-9631-2815F51D952E}">
      <dgm:prSet/>
      <dgm:spPr/>
      <dgm:t>
        <a:bodyPr/>
        <a:lstStyle/>
        <a:p>
          <a:pPr>
            <a:lnSpc>
              <a:spcPct val="100000"/>
            </a:lnSpc>
            <a:defRPr cap="all"/>
          </a:pPr>
          <a:r>
            <a:rPr lang="en-US"/>
            <a:t>While using recursion, programmers need to be careful to define an exit condition from the function, otherwise it will go into an infinite loop.</a:t>
          </a:r>
        </a:p>
      </dgm:t>
    </dgm:pt>
    <dgm:pt modelId="{A31E1086-F4BC-4AB1-833C-0A677B7878E4}" type="sibTrans" cxnId="{A9D1C29B-DE58-40F5-8BA0-6E1CAD4C68F6}">
      <dgm:prSet phldrT="3" phldr="0"/>
      <dgm:spPr/>
      <dgm:t>
        <a:bodyPr/>
        <a:lstStyle/>
        <a:p>
          <a:endParaRPr lang="en-US"/>
        </a:p>
      </dgm:t>
    </dgm:pt>
    <dgm:pt modelId="{CE375E90-F29F-46CA-BECE-0E9EE6ED487C}" type="parTrans" cxnId="{68E68767-81D6-43A0-9BF2-A6E73CC1D3B5}">
      <dgm:prSet/>
      <dgm:spPr/>
      <dgm:t>
        <a:bodyPr/>
        <a:lstStyle/>
        <a:p>
          <a:endParaRPr lang="en-US"/>
        </a:p>
      </dgm:t>
    </dgm:pt>
    <dgm:pt modelId="{C73C16C6-5145-4D5A-BB86-DA5ECCD0BDAD}">
      <dgm:prSet/>
      <dgm:spPr/>
      <dgm:t>
        <a:bodyPr/>
        <a:lstStyle/>
        <a:p>
          <a:pPr>
            <a:lnSpc>
              <a:spcPct val="100000"/>
            </a:lnSpc>
            <a:defRPr cap="all"/>
          </a:pPr>
          <a:r>
            <a:rPr lang="en-US"/>
            <a:t>Recursive functions are very useful to solve many mathematical problems, such as calculating the factorial of a number, generating Fibonacci series, etc.</a:t>
          </a:r>
        </a:p>
      </dgm:t>
    </dgm:pt>
    <dgm:pt modelId="{AE80DC32-4480-4C98-872F-37C79EA3D95B}" type="sibTrans" cxnId="{68E68767-81D6-43A0-9BF2-A6E73CC1D3B5}">
      <dgm:prSet phldrT="4" phldr="0"/>
      <dgm:spPr/>
      <dgm:t>
        <a:bodyPr/>
        <a:lstStyle/>
        <a:p>
          <a:endParaRPr lang="en-US"/>
        </a:p>
      </dgm:t>
    </dgm:pt>
    <dgm:pt modelId="{B5A2FEA6-AF0E-4D15-9E89-DAAF3E3ECAD1}" type="pres">
      <dgm:prSet presAssocID="{E8382370-24D5-4913-BCB7-F57B87249A8E}" presName="root" presStyleCnt="0">
        <dgm:presLayoutVars>
          <dgm:dir/>
          <dgm:resizeHandles val="exact"/>
        </dgm:presLayoutVars>
      </dgm:prSet>
      <dgm:spPr/>
    </dgm:pt>
    <dgm:pt modelId="{0965BE76-E07A-48D9-BAF8-FD7EF6875B75}" type="pres">
      <dgm:prSet presAssocID="{2066563D-2B2A-461F-B49B-FAB7DEF8A76F}" presName="compNode" presStyleCnt="0"/>
      <dgm:spPr/>
    </dgm:pt>
    <dgm:pt modelId="{604F93C8-68DB-4B9E-9967-7A4EABB0F2B3}" type="pres">
      <dgm:prSet presAssocID="{2066563D-2B2A-461F-B49B-FAB7DEF8A76F}" presName="iconBgRect" presStyleLbl="bgShp" presStyleIdx="0" presStyleCnt="4"/>
      <dgm:spPr>
        <a:prstGeom prst="round2DiagRect">
          <a:avLst>
            <a:gd name="adj1" fmla="val 29727"/>
            <a:gd name="adj2" fmla="val 0"/>
          </a:avLst>
        </a:prstGeom>
      </dgm:spPr>
    </dgm:pt>
    <dgm:pt modelId="{B4ADEB6C-8792-4BBD-9EC2-6A8C07890105}" type="pres">
      <dgm:prSet presAssocID="{2066563D-2B2A-461F-B49B-FAB7DEF8A7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AB3FD3A-198D-4D13-A46A-CEB27F2AC8A2}" type="pres">
      <dgm:prSet presAssocID="{2066563D-2B2A-461F-B49B-FAB7DEF8A76F}" presName="spaceRect" presStyleCnt="0"/>
      <dgm:spPr/>
    </dgm:pt>
    <dgm:pt modelId="{0A4EC586-DAE2-4CC9-B4F0-032DBEC3F035}" type="pres">
      <dgm:prSet presAssocID="{2066563D-2B2A-461F-B49B-FAB7DEF8A76F}" presName="textRect" presStyleLbl="revTx" presStyleIdx="0" presStyleCnt="4">
        <dgm:presLayoutVars>
          <dgm:chMax val="1"/>
          <dgm:chPref val="1"/>
        </dgm:presLayoutVars>
      </dgm:prSet>
      <dgm:spPr/>
    </dgm:pt>
    <dgm:pt modelId="{EADFC2C8-8C90-45DC-A7D2-DA3B33685198}" type="pres">
      <dgm:prSet presAssocID="{B9C1EEE4-68B6-404C-813E-1DB192C94FC1}" presName="sibTrans" presStyleCnt="0"/>
      <dgm:spPr/>
    </dgm:pt>
    <dgm:pt modelId="{DB58CF75-ECD9-495C-B879-D714495333A7}" type="pres">
      <dgm:prSet presAssocID="{104EBC94-3850-495A-ABB8-078DD943679F}" presName="compNode" presStyleCnt="0"/>
      <dgm:spPr/>
    </dgm:pt>
    <dgm:pt modelId="{125A3E4B-B594-462F-98CE-123C7D021A87}" type="pres">
      <dgm:prSet presAssocID="{104EBC94-3850-495A-ABB8-078DD943679F}" presName="iconBgRect" presStyleLbl="bgShp" presStyleIdx="1" presStyleCnt="4"/>
      <dgm:spPr>
        <a:prstGeom prst="round2DiagRect">
          <a:avLst>
            <a:gd name="adj1" fmla="val 29727"/>
            <a:gd name="adj2" fmla="val 0"/>
          </a:avLst>
        </a:prstGeom>
      </dgm:spPr>
    </dgm:pt>
    <dgm:pt modelId="{162DE950-B3D0-4883-9AF7-62A72CBD54F7}" type="pres">
      <dgm:prSet presAssocID="{104EBC94-3850-495A-ABB8-078DD94367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01E5FA63-D7C2-4F9F-9EF4-69A6733A5074}" type="pres">
      <dgm:prSet presAssocID="{104EBC94-3850-495A-ABB8-078DD943679F}" presName="spaceRect" presStyleCnt="0"/>
      <dgm:spPr/>
    </dgm:pt>
    <dgm:pt modelId="{535171E3-2044-4739-B48A-C90C64C4D07B}" type="pres">
      <dgm:prSet presAssocID="{104EBC94-3850-495A-ABB8-078DD943679F}" presName="textRect" presStyleLbl="revTx" presStyleIdx="1" presStyleCnt="4">
        <dgm:presLayoutVars>
          <dgm:chMax val="1"/>
          <dgm:chPref val="1"/>
        </dgm:presLayoutVars>
      </dgm:prSet>
      <dgm:spPr/>
    </dgm:pt>
    <dgm:pt modelId="{5D145463-9221-48DF-B3D8-2689CDE3F0FE}" type="pres">
      <dgm:prSet presAssocID="{26A1CDBE-E75B-49A3-87C4-B9594CFDB2DE}" presName="sibTrans" presStyleCnt="0"/>
      <dgm:spPr/>
    </dgm:pt>
    <dgm:pt modelId="{B9DCAC58-AAD0-4C44-879C-EED2FACDE603}" type="pres">
      <dgm:prSet presAssocID="{03D9F812-E187-4828-9631-2815F51D952E}" presName="compNode" presStyleCnt="0"/>
      <dgm:spPr/>
    </dgm:pt>
    <dgm:pt modelId="{D8440C46-4BC0-4386-A5FB-36818C251396}" type="pres">
      <dgm:prSet presAssocID="{03D9F812-E187-4828-9631-2815F51D952E}" presName="iconBgRect" presStyleLbl="bgShp" presStyleIdx="2" presStyleCnt="4"/>
      <dgm:spPr>
        <a:prstGeom prst="round2DiagRect">
          <a:avLst>
            <a:gd name="adj1" fmla="val 29727"/>
            <a:gd name="adj2" fmla="val 0"/>
          </a:avLst>
        </a:prstGeom>
      </dgm:spPr>
    </dgm:pt>
    <dgm:pt modelId="{DC109958-FD82-4026-9709-DA12098715B1}" type="pres">
      <dgm:prSet presAssocID="{03D9F812-E187-4828-9631-2815F51D95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inity"/>
        </a:ext>
      </dgm:extLst>
    </dgm:pt>
    <dgm:pt modelId="{89A83C0C-6DEF-48DF-9051-0A7E3AB6BAAC}" type="pres">
      <dgm:prSet presAssocID="{03D9F812-E187-4828-9631-2815F51D952E}" presName="spaceRect" presStyleCnt="0"/>
      <dgm:spPr/>
    </dgm:pt>
    <dgm:pt modelId="{DF8AC15B-0054-4406-B43B-612D3AE5140B}" type="pres">
      <dgm:prSet presAssocID="{03D9F812-E187-4828-9631-2815F51D952E}" presName="textRect" presStyleLbl="revTx" presStyleIdx="2" presStyleCnt="4">
        <dgm:presLayoutVars>
          <dgm:chMax val="1"/>
          <dgm:chPref val="1"/>
        </dgm:presLayoutVars>
      </dgm:prSet>
      <dgm:spPr/>
    </dgm:pt>
    <dgm:pt modelId="{27231BA7-E93D-4168-AC19-A3885FACAA99}" type="pres">
      <dgm:prSet presAssocID="{A31E1086-F4BC-4AB1-833C-0A677B7878E4}" presName="sibTrans" presStyleCnt="0"/>
      <dgm:spPr/>
    </dgm:pt>
    <dgm:pt modelId="{6A5D8055-6D40-4E54-92B1-23CECBC5A7E0}" type="pres">
      <dgm:prSet presAssocID="{C73C16C6-5145-4D5A-BB86-DA5ECCD0BDAD}" presName="compNode" presStyleCnt="0"/>
      <dgm:spPr/>
    </dgm:pt>
    <dgm:pt modelId="{4D776DD2-7AF7-46B7-900A-E40EE079B3CE}" type="pres">
      <dgm:prSet presAssocID="{C73C16C6-5145-4D5A-BB86-DA5ECCD0BDAD}" presName="iconBgRect" presStyleLbl="bgShp" presStyleIdx="3" presStyleCnt="4"/>
      <dgm:spPr>
        <a:prstGeom prst="round2DiagRect">
          <a:avLst>
            <a:gd name="adj1" fmla="val 29727"/>
            <a:gd name="adj2" fmla="val 0"/>
          </a:avLst>
        </a:prstGeom>
      </dgm:spPr>
    </dgm:pt>
    <dgm:pt modelId="{942C4DC3-B861-47A4-A672-F1FA6E5133CD}" type="pres">
      <dgm:prSet presAssocID="{C73C16C6-5145-4D5A-BB86-DA5ECCD0BD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5E4ABA03-A05C-44CB-8F34-A8475EAF38EA}" type="pres">
      <dgm:prSet presAssocID="{C73C16C6-5145-4D5A-BB86-DA5ECCD0BDAD}" presName="spaceRect" presStyleCnt="0"/>
      <dgm:spPr/>
    </dgm:pt>
    <dgm:pt modelId="{ECF529B0-D772-4DB6-BE2E-ED24EDEB4079}" type="pres">
      <dgm:prSet presAssocID="{C73C16C6-5145-4D5A-BB86-DA5ECCD0BDAD}" presName="textRect" presStyleLbl="revTx" presStyleIdx="3" presStyleCnt="4">
        <dgm:presLayoutVars>
          <dgm:chMax val="1"/>
          <dgm:chPref val="1"/>
        </dgm:presLayoutVars>
      </dgm:prSet>
      <dgm:spPr/>
    </dgm:pt>
  </dgm:ptLst>
  <dgm:cxnLst>
    <dgm:cxn modelId="{B9B6A909-3261-47DA-B46F-5A7E25FF3ECA}" type="presOf" srcId="{E8382370-24D5-4913-BCB7-F57B87249A8E}" destId="{B5A2FEA6-AF0E-4D15-9E89-DAAF3E3ECAD1}" srcOrd="0" destOrd="0" presId="urn:microsoft.com/office/officeart/2018/5/layout/IconLeafLabelList"/>
    <dgm:cxn modelId="{68E68767-81D6-43A0-9BF2-A6E73CC1D3B5}" srcId="{E8382370-24D5-4913-BCB7-F57B87249A8E}" destId="{C73C16C6-5145-4D5A-BB86-DA5ECCD0BDAD}" srcOrd="3" destOrd="0" parTransId="{CE375E90-F29F-46CA-BECE-0E9EE6ED487C}" sibTransId="{AE80DC32-4480-4C98-872F-37C79EA3D95B}"/>
    <dgm:cxn modelId="{E49BA752-B288-4288-B68D-294DC1E1BE21}" srcId="{E8382370-24D5-4913-BCB7-F57B87249A8E}" destId="{104EBC94-3850-495A-ABB8-078DD943679F}" srcOrd="1" destOrd="0" parTransId="{B1F00CEF-46D1-4873-A1DD-C0C1DCFC9577}" sibTransId="{26A1CDBE-E75B-49A3-87C4-B9594CFDB2DE}"/>
    <dgm:cxn modelId="{6F5FD352-26E0-4319-A381-80A73AECBD5E}" type="presOf" srcId="{104EBC94-3850-495A-ABB8-078DD943679F}" destId="{535171E3-2044-4739-B48A-C90C64C4D07B}" srcOrd="0" destOrd="0" presId="urn:microsoft.com/office/officeart/2018/5/layout/IconLeafLabelList"/>
    <dgm:cxn modelId="{0DC5B878-3BD6-4FD0-9B54-0A96D23813CC}" srcId="{E8382370-24D5-4913-BCB7-F57B87249A8E}" destId="{2066563D-2B2A-461F-B49B-FAB7DEF8A76F}" srcOrd="0" destOrd="0" parTransId="{87734868-652A-4E20-AB58-11BAF28FDDF3}" sibTransId="{B9C1EEE4-68B6-404C-813E-1DB192C94FC1}"/>
    <dgm:cxn modelId="{CD9E7293-102C-41E6-BDF3-99CFD5661B77}" type="presOf" srcId="{03D9F812-E187-4828-9631-2815F51D952E}" destId="{DF8AC15B-0054-4406-B43B-612D3AE5140B}" srcOrd="0" destOrd="0" presId="urn:microsoft.com/office/officeart/2018/5/layout/IconLeafLabelList"/>
    <dgm:cxn modelId="{A9D1C29B-DE58-40F5-8BA0-6E1CAD4C68F6}" srcId="{E8382370-24D5-4913-BCB7-F57B87249A8E}" destId="{03D9F812-E187-4828-9631-2815F51D952E}" srcOrd="2" destOrd="0" parTransId="{EE6C41AA-B6F7-46F0-B9CD-E3B0549E67FB}" sibTransId="{A31E1086-F4BC-4AB1-833C-0A677B7878E4}"/>
    <dgm:cxn modelId="{905C53C8-BA37-43D7-9713-2FDF52CA4D59}" type="presOf" srcId="{C73C16C6-5145-4D5A-BB86-DA5ECCD0BDAD}" destId="{ECF529B0-D772-4DB6-BE2E-ED24EDEB4079}" srcOrd="0" destOrd="0" presId="urn:microsoft.com/office/officeart/2018/5/layout/IconLeafLabelList"/>
    <dgm:cxn modelId="{EDD236E2-897F-46AA-9C43-4F5634A598F6}" type="presOf" srcId="{2066563D-2B2A-461F-B49B-FAB7DEF8A76F}" destId="{0A4EC586-DAE2-4CC9-B4F0-032DBEC3F035}" srcOrd="0" destOrd="0" presId="urn:microsoft.com/office/officeart/2018/5/layout/IconLeafLabelList"/>
    <dgm:cxn modelId="{4A077591-3746-4887-A266-76C2681D2E38}" type="presParOf" srcId="{B5A2FEA6-AF0E-4D15-9E89-DAAF3E3ECAD1}" destId="{0965BE76-E07A-48D9-BAF8-FD7EF6875B75}" srcOrd="0" destOrd="0" presId="urn:microsoft.com/office/officeart/2018/5/layout/IconLeafLabelList"/>
    <dgm:cxn modelId="{46672B4F-A2E7-4304-B9AC-61316013A286}" type="presParOf" srcId="{0965BE76-E07A-48D9-BAF8-FD7EF6875B75}" destId="{604F93C8-68DB-4B9E-9967-7A4EABB0F2B3}" srcOrd="0" destOrd="0" presId="urn:microsoft.com/office/officeart/2018/5/layout/IconLeafLabelList"/>
    <dgm:cxn modelId="{7B2083DD-C7DD-43CB-A9DB-9CCBFEF6A12F}" type="presParOf" srcId="{0965BE76-E07A-48D9-BAF8-FD7EF6875B75}" destId="{B4ADEB6C-8792-4BBD-9EC2-6A8C07890105}" srcOrd="1" destOrd="0" presId="urn:microsoft.com/office/officeart/2018/5/layout/IconLeafLabelList"/>
    <dgm:cxn modelId="{8EC205CA-AABA-4AD8-AB7C-87C81DFB588D}" type="presParOf" srcId="{0965BE76-E07A-48D9-BAF8-FD7EF6875B75}" destId="{DAB3FD3A-198D-4D13-A46A-CEB27F2AC8A2}" srcOrd="2" destOrd="0" presId="urn:microsoft.com/office/officeart/2018/5/layout/IconLeafLabelList"/>
    <dgm:cxn modelId="{0F815CB8-3AC9-43EE-8F74-E0BEA0CCF5F7}" type="presParOf" srcId="{0965BE76-E07A-48D9-BAF8-FD7EF6875B75}" destId="{0A4EC586-DAE2-4CC9-B4F0-032DBEC3F035}" srcOrd="3" destOrd="0" presId="urn:microsoft.com/office/officeart/2018/5/layout/IconLeafLabelList"/>
    <dgm:cxn modelId="{FA383348-FCAC-4C8B-A42C-D269DDEEDAC9}" type="presParOf" srcId="{B5A2FEA6-AF0E-4D15-9E89-DAAF3E3ECAD1}" destId="{EADFC2C8-8C90-45DC-A7D2-DA3B33685198}" srcOrd="1" destOrd="0" presId="urn:microsoft.com/office/officeart/2018/5/layout/IconLeafLabelList"/>
    <dgm:cxn modelId="{9D9B4133-92D9-4E17-BAD1-CDB6A431F589}" type="presParOf" srcId="{B5A2FEA6-AF0E-4D15-9E89-DAAF3E3ECAD1}" destId="{DB58CF75-ECD9-495C-B879-D714495333A7}" srcOrd="2" destOrd="0" presId="urn:microsoft.com/office/officeart/2018/5/layout/IconLeafLabelList"/>
    <dgm:cxn modelId="{8B9EB986-663E-4703-85CC-C21049E54C5E}" type="presParOf" srcId="{DB58CF75-ECD9-495C-B879-D714495333A7}" destId="{125A3E4B-B594-462F-98CE-123C7D021A87}" srcOrd="0" destOrd="0" presId="urn:microsoft.com/office/officeart/2018/5/layout/IconLeafLabelList"/>
    <dgm:cxn modelId="{F31A8B29-8109-4482-B16F-43699001F918}" type="presParOf" srcId="{DB58CF75-ECD9-495C-B879-D714495333A7}" destId="{162DE950-B3D0-4883-9AF7-62A72CBD54F7}" srcOrd="1" destOrd="0" presId="urn:microsoft.com/office/officeart/2018/5/layout/IconLeafLabelList"/>
    <dgm:cxn modelId="{3F799CF4-E1B7-4664-B7F3-8E190BC01155}" type="presParOf" srcId="{DB58CF75-ECD9-495C-B879-D714495333A7}" destId="{01E5FA63-D7C2-4F9F-9EF4-69A6733A5074}" srcOrd="2" destOrd="0" presId="urn:microsoft.com/office/officeart/2018/5/layout/IconLeafLabelList"/>
    <dgm:cxn modelId="{0C9D8CD7-F3AC-4784-991D-F37EFC5A0FFC}" type="presParOf" srcId="{DB58CF75-ECD9-495C-B879-D714495333A7}" destId="{535171E3-2044-4739-B48A-C90C64C4D07B}" srcOrd="3" destOrd="0" presId="urn:microsoft.com/office/officeart/2018/5/layout/IconLeafLabelList"/>
    <dgm:cxn modelId="{EF077AE9-5A33-4CAC-A7FA-8C2A0F587BE6}" type="presParOf" srcId="{B5A2FEA6-AF0E-4D15-9E89-DAAF3E3ECAD1}" destId="{5D145463-9221-48DF-B3D8-2689CDE3F0FE}" srcOrd="3" destOrd="0" presId="urn:microsoft.com/office/officeart/2018/5/layout/IconLeafLabelList"/>
    <dgm:cxn modelId="{7F2D1D84-D1BB-4CC0-8EC8-59CACB6FC66A}" type="presParOf" srcId="{B5A2FEA6-AF0E-4D15-9E89-DAAF3E3ECAD1}" destId="{B9DCAC58-AAD0-4C44-879C-EED2FACDE603}" srcOrd="4" destOrd="0" presId="urn:microsoft.com/office/officeart/2018/5/layout/IconLeafLabelList"/>
    <dgm:cxn modelId="{D44F46B0-7F32-46BE-B9C0-12876001EC94}" type="presParOf" srcId="{B9DCAC58-AAD0-4C44-879C-EED2FACDE603}" destId="{D8440C46-4BC0-4386-A5FB-36818C251396}" srcOrd="0" destOrd="0" presId="urn:microsoft.com/office/officeart/2018/5/layout/IconLeafLabelList"/>
    <dgm:cxn modelId="{2AEBAE3B-5EB7-4615-92B8-83894B9408F3}" type="presParOf" srcId="{B9DCAC58-AAD0-4C44-879C-EED2FACDE603}" destId="{DC109958-FD82-4026-9709-DA12098715B1}" srcOrd="1" destOrd="0" presId="urn:microsoft.com/office/officeart/2018/5/layout/IconLeafLabelList"/>
    <dgm:cxn modelId="{FDC41A2C-872E-4D7D-BE18-428AC57AB69B}" type="presParOf" srcId="{B9DCAC58-AAD0-4C44-879C-EED2FACDE603}" destId="{89A83C0C-6DEF-48DF-9051-0A7E3AB6BAAC}" srcOrd="2" destOrd="0" presId="urn:microsoft.com/office/officeart/2018/5/layout/IconLeafLabelList"/>
    <dgm:cxn modelId="{55477D8B-C0E9-47D8-88A0-6FA41866ABE3}" type="presParOf" srcId="{B9DCAC58-AAD0-4C44-879C-EED2FACDE603}" destId="{DF8AC15B-0054-4406-B43B-612D3AE5140B}" srcOrd="3" destOrd="0" presId="urn:microsoft.com/office/officeart/2018/5/layout/IconLeafLabelList"/>
    <dgm:cxn modelId="{95AD9D5A-2FD1-4102-8C90-B6B56184DB56}" type="presParOf" srcId="{B5A2FEA6-AF0E-4D15-9E89-DAAF3E3ECAD1}" destId="{27231BA7-E93D-4168-AC19-A3885FACAA99}" srcOrd="5" destOrd="0" presId="urn:microsoft.com/office/officeart/2018/5/layout/IconLeafLabelList"/>
    <dgm:cxn modelId="{32587163-69E9-4FFE-ACBD-F3ED7E18ED91}" type="presParOf" srcId="{B5A2FEA6-AF0E-4D15-9E89-DAAF3E3ECAD1}" destId="{6A5D8055-6D40-4E54-92B1-23CECBC5A7E0}" srcOrd="6" destOrd="0" presId="urn:microsoft.com/office/officeart/2018/5/layout/IconLeafLabelList"/>
    <dgm:cxn modelId="{052025EF-5FF2-4D9F-BDFF-5D83922A169B}" type="presParOf" srcId="{6A5D8055-6D40-4E54-92B1-23CECBC5A7E0}" destId="{4D776DD2-7AF7-46B7-900A-E40EE079B3CE}" srcOrd="0" destOrd="0" presId="urn:microsoft.com/office/officeart/2018/5/layout/IconLeafLabelList"/>
    <dgm:cxn modelId="{528DE6FD-9AFB-4FA9-9F65-4CCA7E0D293D}" type="presParOf" srcId="{6A5D8055-6D40-4E54-92B1-23CECBC5A7E0}" destId="{942C4DC3-B861-47A4-A672-F1FA6E5133CD}" srcOrd="1" destOrd="0" presId="urn:microsoft.com/office/officeart/2018/5/layout/IconLeafLabelList"/>
    <dgm:cxn modelId="{86666074-9401-46F8-B944-0C575627B7A9}" type="presParOf" srcId="{6A5D8055-6D40-4E54-92B1-23CECBC5A7E0}" destId="{5E4ABA03-A05C-44CB-8F34-A8475EAF38EA}" srcOrd="2" destOrd="0" presId="urn:microsoft.com/office/officeart/2018/5/layout/IconLeafLabelList"/>
    <dgm:cxn modelId="{1AC2A004-0FEE-418D-8124-7F3FF699FCDE}" type="presParOf" srcId="{6A5D8055-6D40-4E54-92B1-23CECBC5A7E0}" destId="{ECF529B0-D772-4DB6-BE2E-ED24EDEB407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37967B-158B-4AB3-9AAD-C4481DBFE34E}"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B0E4D12-8C77-4205-90B0-AFA9C9A1CDB7}" type="parTrans" cxnId="{DB3F347A-DEEF-4BD0-A1FE-F0DB86888BE7}">
      <dgm:prSet/>
      <dgm:spPr/>
      <dgm:t>
        <a:bodyPr/>
        <a:lstStyle/>
        <a:p>
          <a:endParaRPr lang="en-US"/>
        </a:p>
      </dgm:t>
    </dgm:pt>
    <dgm:pt modelId="{DD889C5D-416B-4D70-A30B-0157A499DC0E}">
      <dgm:prSet/>
      <dgm:spPr/>
      <dgm:t>
        <a:bodyPr/>
        <a:lstStyle/>
        <a:p>
          <a:pPr>
            <a:lnSpc>
              <a:spcPct val="100000"/>
            </a:lnSpc>
          </a:pPr>
          <a:r>
            <a:rPr lang="en-US"/>
            <a:t>A Stack is a list of elements in which an element may be inserted or deleted at one end which is known as TOP of the A Stack is a list of elements in which an element may be inserted or deleted at one end which is known as TOP of the stack.</a:t>
          </a:r>
        </a:p>
      </dgm:t>
    </dgm:pt>
    <dgm:pt modelId="{F79BBEAA-E812-450C-AC25-B69B7C12BDA6}" type="sibTrans" cxnId="{DB3F347A-DEEF-4BD0-A1FE-F0DB86888BE7}">
      <dgm:prSet/>
      <dgm:spPr/>
      <dgm:t>
        <a:bodyPr/>
        <a:lstStyle/>
        <a:p>
          <a:endParaRPr lang="en-US"/>
        </a:p>
      </dgm:t>
    </dgm:pt>
    <dgm:pt modelId="{85805C34-C251-4A37-AC70-BFB2FDF277A2}" type="parTrans" cxnId="{7F381BB4-F7C5-4C08-ACCC-CAED76CB3EDC}">
      <dgm:prSet/>
      <dgm:spPr/>
      <dgm:t>
        <a:bodyPr/>
        <a:lstStyle/>
        <a:p>
          <a:endParaRPr lang="en-US"/>
        </a:p>
      </dgm:t>
    </dgm:pt>
    <dgm:pt modelId="{D85B6D37-6A34-4C8C-8F3F-89B022C51B53}">
      <dgm:prSet/>
      <dgm:spPr/>
      <dgm:t>
        <a:bodyPr/>
        <a:lstStyle/>
        <a:p>
          <a:pPr>
            <a:lnSpc>
              <a:spcPct val="100000"/>
            </a:lnSpc>
          </a:pPr>
          <a:r>
            <a:rPr lang="en-US"/>
            <a:t>Push: add an element in stack</a:t>
          </a:r>
          <a:endParaRPr lang="en-US">
            <a:latin typeface="Plantagenet Cherokee"/>
          </a:endParaRPr>
        </a:p>
      </dgm:t>
    </dgm:pt>
    <dgm:pt modelId="{E51C65C0-5B4A-453D-930D-7391B4540AF4}" type="sibTrans" cxnId="{7F381BB4-F7C5-4C08-ACCC-CAED76CB3EDC}">
      <dgm:prSet/>
      <dgm:spPr/>
      <dgm:t>
        <a:bodyPr/>
        <a:lstStyle/>
        <a:p>
          <a:endParaRPr lang="en-US"/>
        </a:p>
      </dgm:t>
    </dgm:pt>
    <dgm:pt modelId="{06901049-1649-41EF-993D-3D4DF62CDB55}" type="parTrans" cxnId="{A205A5F5-2441-4551-A958-768B3F2A612A}">
      <dgm:prSet/>
      <dgm:spPr/>
      <dgm:t>
        <a:bodyPr/>
        <a:lstStyle/>
        <a:p>
          <a:endParaRPr/>
        </a:p>
      </dgm:t>
    </dgm:pt>
    <dgm:pt modelId="{5274AE81-11A5-41F3-A11D-2BBD13057755}">
      <dgm:prSet/>
      <dgm:spPr/>
      <dgm:t>
        <a:bodyPr/>
        <a:lstStyle/>
        <a:p>
          <a:pPr>
            <a:lnSpc>
              <a:spcPct val="100000"/>
            </a:lnSpc>
          </a:pPr>
          <a:r>
            <a:rPr lang="en-US">
              <a:latin typeface="Plantagenet Cherokee"/>
            </a:rPr>
            <a:t> </a:t>
          </a:r>
          <a:r>
            <a:rPr lang="en-US"/>
            <a:t>Pop: remove an element in stack</a:t>
          </a:r>
          <a:r>
            <a:rPr lang="en-US">
              <a:latin typeface="Plantagenet Cherokee"/>
            </a:rPr>
            <a:t> </a:t>
          </a:r>
          <a:endParaRPr lang="en-US"/>
        </a:p>
      </dgm:t>
    </dgm:pt>
    <dgm:pt modelId="{ACDFB110-879D-4A77-A367-849225255B8F}" type="sibTrans" cxnId="{A205A5F5-2441-4551-A958-768B3F2A612A}">
      <dgm:prSet/>
      <dgm:spPr/>
      <dgm:t>
        <a:bodyPr/>
        <a:lstStyle/>
        <a:p>
          <a:endParaRPr/>
        </a:p>
      </dgm:t>
    </dgm:pt>
    <dgm:pt modelId="{ACC1A602-0602-4FED-B29E-885C303D3F56}" type="pres">
      <dgm:prSet presAssocID="{D337967B-158B-4AB3-9AAD-C4481DBFE34E}" presName="root" presStyleCnt="0">
        <dgm:presLayoutVars>
          <dgm:dir/>
          <dgm:resizeHandles val="exact"/>
        </dgm:presLayoutVars>
      </dgm:prSet>
      <dgm:spPr/>
    </dgm:pt>
    <dgm:pt modelId="{F230AB90-1534-40DF-BE58-44B4DCC2C8DD}" type="pres">
      <dgm:prSet presAssocID="{DD889C5D-416B-4D70-A30B-0157A499DC0E}" presName="compNode" presStyleCnt="0"/>
      <dgm:spPr/>
    </dgm:pt>
    <dgm:pt modelId="{E1C25614-459D-40D3-B13C-49A8ADE9049B}" type="pres">
      <dgm:prSet presAssocID="{DD889C5D-416B-4D70-A30B-0157A499DC0E}" presName="bgRect" presStyleLbl="bgShp" presStyleIdx="0" presStyleCnt="3"/>
      <dgm:spPr/>
    </dgm:pt>
    <dgm:pt modelId="{94BFAE81-CD13-48F0-9AD7-5316BEACDB4D}" type="pres">
      <dgm:prSet presAssocID="{DD889C5D-416B-4D70-A30B-0157A499DC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8ECDDA8-80C5-4502-A9DC-2C308AC6FE81}" type="pres">
      <dgm:prSet presAssocID="{DD889C5D-416B-4D70-A30B-0157A499DC0E}" presName="spaceRect" presStyleCnt="0"/>
      <dgm:spPr/>
    </dgm:pt>
    <dgm:pt modelId="{D77A2771-6733-44F9-BE51-61B1BAA38DA9}" type="pres">
      <dgm:prSet presAssocID="{DD889C5D-416B-4D70-A30B-0157A499DC0E}" presName="parTx" presStyleLbl="revTx" presStyleIdx="0" presStyleCnt="3">
        <dgm:presLayoutVars>
          <dgm:chMax val="0"/>
          <dgm:chPref val="0"/>
        </dgm:presLayoutVars>
      </dgm:prSet>
      <dgm:spPr/>
    </dgm:pt>
    <dgm:pt modelId="{934E0DD3-54E3-4164-B47C-7906B5975D59}" type="pres">
      <dgm:prSet presAssocID="{F79BBEAA-E812-450C-AC25-B69B7C12BDA6}" presName="sibTrans" presStyleCnt="0"/>
      <dgm:spPr/>
    </dgm:pt>
    <dgm:pt modelId="{779C9A2B-DF19-48AA-8EC3-9FC8EECC7A99}" type="pres">
      <dgm:prSet presAssocID="{D85B6D37-6A34-4C8C-8F3F-89B022C51B53}" presName="compNode" presStyleCnt="0"/>
      <dgm:spPr/>
    </dgm:pt>
    <dgm:pt modelId="{324072E5-DF2C-4419-AAC0-CDE93197059F}" type="pres">
      <dgm:prSet presAssocID="{D85B6D37-6A34-4C8C-8F3F-89B022C51B53}" presName="bgRect" presStyleLbl="bgShp" presStyleIdx="1" presStyleCnt="3"/>
      <dgm:spPr/>
    </dgm:pt>
    <dgm:pt modelId="{D434E67D-4257-4AC7-8A11-F9345AB81499}" type="pres">
      <dgm:prSet presAssocID="{D85B6D37-6A34-4C8C-8F3F-89B022C51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plosion"/>
        </a:ext>
      </dgm:extLst>
    </dgm:pt>
    <dgm:pt modelId="{C5172FF5-7070-47CF-9A09-66E7E2E603CC}" type="pres">
      <dgm:prSet presAssocID="{D85B6D37-6A34-4C8C-8F3F-89B022C51B53}" presName="spaceRect" presStyleCnt="0"/>
      <dgm:spPr/>
    </dgm:pt>
    <dgm:pt modelId="{70A2CEB0-D789-4E2F-8121-E544067F58A6}" type="pres">
      <dgm:prSet presAssocID="{D85B6D37-6A34-4C8C-8F3F-89B022C51B53}" presName="parTx" presStyleLbl="revTx" presStyleIdx="1" presStyleCnt="3">
        <dgm:presLayoutVars>
          <dgm:chMax val="0"/>
          <dgm:chPref val="0"/>
        </dgm:presLayoutVars>
      </dgm:prSet>
      <dgm:spPr/>
    </dgm:pt>
    <dgm:pt modelId="{CA57FE30-123C-4CF1-8F75-6290AD8EB9BC}" type="pres">
      <dgm:prSet presAssocID="{E51C65C0-5B4A-453D-930D-7391B4540AF4}" presName="sibTrans" presStyleCnt="0"/>
      <dgm:spPr/>
    </dgm:pt>
    <dgm:pt modelId="{75D08B2D-7924-4109-8D8F-92C1190E0051}" type="pres">
      <dgm:prSet presAssocID="{5274AE81-11A5-41F3-A11D-2BBD13057755}" presName="compNode" presStyleCnt="0"/>
      <dgm:spPr/>
    </dgm:pt>
    <dgm:pt modelId="{E53B9D4F-0451-4AF2-AF9A-2316921FB5F9}" type="pres">
      <dgm:prSet presAssocID="{5274AE81-11A5-41F3-A11D-2BBD13057755}" presName="bgRect" presStyleLbl="bgShp" presStyleIdx="2" presStyleCnt="3"/>
      <dgm:spPr/>
    </dgm:pt>
    <dgm:pt modelId="{A79C3D68-BCDA-4708-8922-B649355AC0B1}" type="pres">
      <dgm:prSet presAssocID="{5274AE81-11A5-41F3-A11D-2BBD13057755}" presName="iconRect" presStyleLbl="node1" presStyleIdx="2" presStyleCnt="3"/>
      <dgm:spPr>
        <a:ln>
          <a:noFill/>
        </a:ln>
      </dgm:spPr>
    </dgm:pt>
    <dgm:pt modelId="{6FE863CD-E04F-4666-A814-CEE45361CC1A}" type="pres">
      <dgm:prSet presAssocID="{5274AE81-11A5-41F3-A11D-2BBD13057755}" presName="spaceRect" presStyleCnt="0"/>
      <dgm:spPr/>
    </dgm:pt>
    <dgm:pt modelId="{55C3834D-5F10-4E81-8289-E3515B30E997}" type="pres">
      <dgm:prSet presAssocID="{5274AE81-11A5-41F3-A11D-2BBD13057755}" presName="parTx" presStyleLbl="revTx" presStyleIdx="2" presStyleCnt="3">
        <dgm:presLayoutVars>
          <dgm:chMax val="0"/>
          <dgm:chPref val="0"/>
        </dgm:presLayoutVars>
      </dgm:prSet>
      <dgm:spPr/>
    </dgm:pt>
  </dgm:ptLst>
  <dgm:cxnLst>
    <dgm:cxn modelId="{DB3F347A-DEEF-4BD0-A1FE-F0DB86888BE7}" srcId="{D337967B-158B-4AB3-9AAD-C4481DBFE34E}" destId="{DD889C5D-416B-4D70-A30B-0157A499DC0E}" srcOrd="0" destOrd="0" parTransId="{BB0E4D12-8C77-4205-90B0-AFA9C9A1CDB7}" sibTransId="{F79BBEAA-E812-450C-AC25-B69B7C12BDA6}"/>
    <dgm:cxn modelId="{60EAEF80-2713-4C60-A8C3-6D04B8892D3E}" type="presOf" srcId="{D337967B-158B-4AB3-9AAD-C4481DBFE34E}" destId="{ACC1A602-0602-4FED-B29E-885C303D3F56}" srcOrd="0" destOrd="0" presId="urn:microsoft.com/office/officeart/2018/2/layout/IconVerticalSolidList"/>
    <dgm:cxn modelId="{3C59CAA8-3CFC-4088-9EDB-7CB7393A9ADD}" type="presOf" srcId="{5274AE81-11A5-41F3-A11D-2BBD13057755}" destId="{55C3834D-5F10-4E81-8289-E3515B30E997}" srcOrd="0" destOrd="0" presId="urn:microsoft.com/office/officeart/2018/2/layout/IconVerticalSolidList"/>
    <dgm:cxn modelId="{7F381BB4-F7C5-4C08-ACCC-CAED76CB3EDC}" srcId="{D337967B-158B-4AB3-9AAD-C4481DBFE34E}" destId="{D85B6D37-6A34-4C8C-8F3F-89B022C51B53}" srcOrd="1" destOrd="0" parTransId="{85805C34-C251-4A37-AC70-BFB2FDF277A2}" sibTransId="{E51C65C0-5B4A-453D-930D-7391B4540AF4}"/>
    <dgm:cxn modelId="{F407F6BC-FFB5-40C2-86F1-339C4ED01591}" type="presOf" srcId="{D85B6D37-6A34-4C8C-8F3F-89B022C51B53}" destId="{70A2CEB0-D789-4E2F-8121-E544067F58A6}" srcOrd="0" destOrd="0" presId="urn:microsoft.com/office/officeart/2018/2/layout/IconVerticalSolidList"/>
    <dgm:cxn modelId="{C18091E6-E0DA-4370-BF86-B239F6BF769D}" type="presOf" srcId="{DD889C5D-416B-4D70-A30B-0157A499DC0E}" destId="{D77A2771-6733-44F9-BE51-61B1BAA38DA9}" srcOrd="0" destOrd="0" presId="urn:microsoft.com/office/officeart/2018/2/layout/IconVerticalSolidList"/>
    <dgm:cxn modelId="{A205A5F5-2441-4551-A958-768B3F2A612A}" srcId="{D337967B-158B-4AB3-9AAD-C4481DBFE34E}" destId="{5274AE81-11A5-41F3-A11D-2BBD13057755}" srcOrd="2" destOrd="0" parTransId="{06901049-1649-41EF-993D-3D4DF62CDB55}" sibTransId="{ACDFB110-879D-4A77-A367-849225255B8F}"/>
    <dgm:cxn modelId="{03655C70-686F-4AB4-A6C1-11CDCF4E229E}" type="presParOf" srcId="{ACC1A602-0602-4FED-B29E-885C303D3F56}" destId="{F230AB90-1534-40DF-BE58-44B4DCC2C8DD}" srcOrd="0" destOrd="0" presId="urn:microsoft.com/office/officeart/2018/2/layout/IconVerticalSolidList"/>
    <dgm:cxn modelId="{DF9E698D-708A-4955-8661-847A8856D2F8}" type="presParOf" srcId="{F230AB90-1534-40DF-BE58-44B4DCC2C8DD}" destId="{E1C25614-459D-40D3-B13C-49A8ADE9049B}" srcOrd="0" destOrd="0" presId="urn:microsoft.com/office/officeart/2018/2/layout/IconVerticalSolidList"/>
    <dgm:cxn modelId="{3AD354D3-94E0-4A34-8F5A-676E22D45B2B}" type="presParOf" srcId="{F230AB90-1534-40DF-BE58-44B4DCC2C8DD}" destId="{94BFAE81-CD13-48F0-9AD7-5316BEACDB4D}" srcOrd="1" destOrd="0" presId="urn:microsoft.com/office/officeart/2018/2/layout/IconVerticalSolidList"/>
    <dgm:cxn modelId="{BB7AE1AF-A1DB-43B5-B4AA-586A67739CC6}" type="presParOf" srcId="{F230AB90-1534-40DF-BE58-44B4DCC2C8DD}" destId="{58ECDDA8-80C5-4502-A9DC-2C308AC6FE81}" srcOrd="2" destOrd="0" presId="urn:microsoft.com/office/officeart/2018/2/layout/IconVerticalSolidList"/>
    <dgm:cxn modelId="{B60DF554-2F89-4F5A-87E0-B4FA3C275C38}" type="presParOf" srcId="{F230AB90-1534-40DF-BE58-44B4DCC2C8DD}" destId="{D77A2771-6733-44F9-BE51-61B1BAA38DA9}" srcOrd="3" destOrd="0" presId="urn:microsoft.com/office/officeart/2018/2/layout/IconVerticalSolidList"/>
    <dgm:cxn modelId="{E15280BB-8831-4F83-A33C-30693FF08021}" type="presParOf" srcId="{ACC1A602-0602-4FED-B29E-885C303D3F56}" destId="{934E0DD3-54E3-4164-B47C-7906B5975D59}" srcOrd="1" destOrd="0" presId="urn:microsoft.com/office/officeart/2018/2/layout/IconVerticalSolidList"/>
    <dgm:cxn modelId="{76157641-E8E7-4571-A6BF-721F3AB4FBA8}" type="presParOf" srcId="{ACC1A602-0602-4FED-B29E-885C303D3F56}" destId="{779C9A2B-DF19-48AA-8EC3-9FC8EECC7A99}" srcOrd="2" destOrd="0" presId="urn:microsoft.com/office/officeart/2018/2/layout/IconVerticalSolidList"/>
    <dgm:cxn modelId="{78A4CC7C-E074-4953-BE53-42503580CD8E}" type="presParOf" srcId="{779C9A2B-DF19-48AA-8EC3-9FC8EECC7A99}" destId="{324072E5-DF2C-4419-AAC0-CDE93197059F}" srcOrd="0" destOrd="0" presId="urn:microsoft.com/office/officeart/2018/2/layout/IconVerticalSolidList"/>
    <dgm:cxn modelId="{05537A08-5E6B-4335-BDF3-B095EF60E803}" type="presParOf" srcId="{779C9A2B-DF19-48AA-8EC3-9FC8EECC7A99}" destId="{D434E67D-4257-4AC7-8A11-F9345AB81499}" srcOrd="1" destOrd="0" presId="urn:microsoft.com/office/officeart/2018/2/layout/IconVerticalSolidList"/>
    <dgm:cxn modelId="{9EBFACB8-EA22-4688-8A5D-4528CE95B411}" type="presParOf" srcId="{779C9A2B-DF19-48AA-8EC3-9FC8EECC7A99}" destId="{C5172FF5-7070-47CF-9A09-66E7E2E603CC}" srcOrd="2" destOrd="0" presId="urn:microsoft.com/office/officeart/2018/2/layout/IconVerticalSolidList"/>
    <dgm:cxn modelId="{EFB6C796-104E-4214-8D60-1591F8C251BE}" type="presParOf" srcId="{779C9A2B-DF19-48AA-8EC3-9FC8EECC7A99}" destId="{70A2CEB0-D789-4E2F-8121-E544067F58A6}" srcOrd="3" destOrd="0" presId="urn:microsoft.com/office/officeart/2018/2/layout/IconVerticalSolidList"/>
    <dgm:cxn modelId="{12886947-2083-45E7-B966-0A5ECF6B76F5}" type="presParOf" srcId="{ACC1A602-0602-4FED-B29E-885C303D3F56}" destId="{CA57FE30-123C-4CF1-8F75-6290AD8EB9BC}" srcOrd="3" destOrd="0" presId="urn:microsoft.com/office/officeart/2018/2/layout/IconVerticalSolidList"/>
    <dgm:cxn modelId="{13CE8DA1-E2B5-429B-82AD-D077CE646BAF}" type="presParOf" srcId="{ACC1A602-0602-4FED-B29E-885C303D3F56}" destId="{75D08B2D-7924-4109-8D8F-92C1190E0051}" srcOrd="4" destOrd="0" presId="urn:microsoft.com/office/officeart/2018/2/layout/IconVerticalSolidList"/>
    <dgm:cxn modelId="{0CAEBD0E-3CC0-4808-BFA0-422AED956A25}" type="presParOf" srcId="{75D08B2D-7924-4109-8D8F-92C1190E0051}" destId="{E53B9D4F-0451-4AF2-AF9A-2316921FB5F9}" srcOrd="0" destOrd="0" presId="urn:microsoft.com/office/officeart/2018/2/layout/IconVerticalSolidList"/>
    <dgm:cxn modelId="{E811704F-8F8E-49D7-8870-E90CBD938496}" type="presParOf" srcId="{75D08B2D-7924-4109-8D8F-92C1190E0051}" destId="{A79C3D68-BCDA-4708-8922-B649355AC0B1}" srcOrd="1" destOrd="0" presId="urn:microsoft.com/office/officeart/2018/2/layout/IconVerticalSolidList"/>
    <dgm:cxn modelId="{594F7040-066D-4EBF-906B-C9DA2A100E85}" type="presParOf" srcId="{75D08B2D-7924-4109-8D8F-92C1190E0051}" destId="{6FE863CD-E04F-4666-A814-CEE45361CC1A}" srcOrd="2" destOrd="0" presId="urn:microsoft.com/office/officeart/2018/2/layout/IconVerticalSolidList"/>
    <dgm:cxn modelId="{8ED6AD6B-0126-4A09-B1E6-414D19C2D51C}" type="presParOf" srcId="{75D08B2D-7924-4109-8D8F-92C1190E0051}" destId="{55C3834D-5F10-4E81-8289-E3515B30E9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F93C8-68DB-4B9E-9967-7A4EABB0F2B3}">
      <dsp:nvSpPr>
        <dsp:cNvPr id="0" name=""/>
        <dsp:cNvSpPr/>
      </dsp:nvSpPr>
      <dsp:spPr>
        <a:xfrm>
          <a:off x="341781" y="464006"/>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DEB6C-8792-4BBD-9EC2-6A8C07890105}">
      <dsp:nvSpPr>
        <dsp:cNvPr id="0" name=""/>
        <dsp:cNvSpPr/>
      </dsp:nvSpPr>
      <dsp:spPr>
        <a:xfrm>
          <a:off x="568240" y="69046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0A4EC586-DAE2-4CC9-B4F0-032DBEC3F035}">
      <dsp:nvSpPr>
        <dsp:cNvPr id="0" name=""/>
        <dsp:cNvSpPr/>
      </dsp:nvSpPr>
      <dsp:spPr>
        <a:xfrm>
          <a:off x="2092" y="1857600"/>
          <a:ext cx="1741992" cy="197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Recursion is the process of repeating items in a self-similar way. In programming languages, if a program allows you to call a function inside the same function, then it is called a recursive call of the function.</a:t>
          </a:r>
        </a:p>
      </dsp:txBody>
      <dsp:txXfrm>
        <a:off x="2092" y="1857600"/>
        <a:ext cx="1741992" cy="1976072"/>
      </dsp:txXfrm>
    </dsp:sp>
    <dsp:sp modelId="{125A3E4B-B594-462F-98CE-123C7D021A87}">
      <dsp:nvSpPr>
        <dsp:cNvPr id="0" name=""/>
        <dsp:cNvSpPr/>
      </dsp:nvSpPr>
      <dsp:spPr>
        <a:xfrm>
          <a:off x="2388621" y="464006"/>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DE950-B3D0-4883-9AF7-62A72CBD54F7}">
      <dsp:nvSpPr>
        <dsp:cNvPr id="0" name=""/>
        <dsp:cNvSpPr/>
      </dsp:nvSpPr>
      <dsp:spPr>
        <a:xfrm>
          <a:off x="2615080" y="69046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535171E3-2044-4739-B48A-C90C64C4D07B}">
      <dsp:nvSpPr>
        <dsp:cNvPr id="0" name=""/>
        <dsp:cNvSpPr/>
      </dsp:nvSpPr>
      <dsp:spPr>
        <a:xfrm>
          <a:off x="2048933" y="1857600"/>
          <a:ext cx="1741992" cy="197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void recursion() {</a:t>
          </a:r>
          <a:br>
            <a:rPr lang="en-US" sz="1100" kern="1200"/>
          </a:br>
          <a:r>
            <a:rPr lang="en-US" sz="1100" kern="1200"/>
            <a:t>   recursion(); /* function calls itself */</a:t>
          </a:r>
          <a:br>
            <a:rPr lang="en-US" sz="1100" kern="1200"/>
          </a:br>
          <a:r>
            <a:rPr lang="en-US" sz="1100" kern="1200"/>
            <a:t>}</a:t>
          </a:r>
          <a:br>
            <a:rPr lang="en-US" sz="1100" kern="1200"/>
          </a:br>
          <a:br>
            <a:rPr lang="en-US" sz="1100" kern="1200"/>
          </a:br>
          <a:r>
            <a:rPr lang="en-US" sz="1100" kern="1200"/>
            <a:t>int main() {</a:t>
          </a:r>
          <a:br>
            <a:rPr lang="en-US" sz="1100" kern="1200"/>
          </a:br>
          <a:r>
            <a:rPr lang="en-US" sz="1100" kern="1200"/>
            <a:t>   recursion();</a:t>
          </a:r>
          <a:br>
            <a:rPr lang="en-US" sz="1100" kern="1200"/>
          </a:br>
          <a:r>
            <a:rPr lang="en-US" sz="1100" kern="1200"/>
            <a:t>}</a:t>
          </a:r>
          <a:br>
            <a:rPr lang="en-US" sz="1100" kern="1200"/>
          </a:br>
          <a:endParaRPr lang="en-US" sz="1100" kern="1200"/>
        </a:p>
      </dsp:txBody>
      <dsp:txXfrm>
        <a:off x="2048933" y="1857600"/>
        <a:ext cx="1741992" cy="1976072"/>
      </dsp:txXfrm>
    </dsp:sp>
    <dsp:sp modelId="{D8440C46-4BC0-4386-A5FB-36818C251396}">
      <dsp:nvSpPr>
        <dsp:cNvPr id="0" name=""/>
        <dsp:cNvSpPr/>
      </dsp:nvSpPr>
      <dsp:spPr>
        <a:xfrm>
          <a:off x="4435462" y="464006"/>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09958-FD82-4026-9709-DA12098715B1}">
      <dsp:nvSpPr>
        <dsp:cNvPr id="0" name=""/>
        <dsp:cNvSpPr/>
      </dsp:nvSpPr>
      <dsp:spPr>
        <a:xfrm>
          <a:off x="4661921" y="69046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DF8AC15B-0054-4406-B43B-612D3AE5140B}">
      <dsp:nvSpPr>
        <dsp:cNvPr id="0" name=""/>
        <dsp:cNvSpPr/>
      </dsp:nvSpPr>
      <dsp:spPr>
        <a:xfrm>
          <a:off x="4095774" y="1857600"/>
          <a:ext cx="1741992" cy="197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While using recursion, programmers need to be careful to define an exit condition from the function, otherwise it will go into an infinite loop.</a:t>
          </a:r>
        </a:p>
      </dsp:txBody>
      <dsp:txXfrm>
        <a:off x="4095774" y="1857600"/>
        <a:ext cx="1741992" cy="1976072"/>
      </dsp:txXfrm>
    </dsp:sp>
    <dsp:sp modelId="{4D776DD2-7AF7-46B7-900A-E40EE079B3CE}">
      <dsp:nvSpPr>
        <dsp:cNvPr id="0" name=""/>
        <dsp:cNvSpPr/>
      </dsp:nvSpPr>
      <dsp:spPr>
        <a:xfrm>
          <a:off x="6482303" y="464006"/>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C4DC3-B861-47A4-A672-F1FA6E5133CD}">
      <dsp:nvSpPr>
        <dsp:cNvPr id="0" name=""/>
        <dsp:cNvSpPr/>
      </dsp:nvSpPr>
      <dsp:spPr>
        <a:xfrm>
          <a:off x="6708762" y="69046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ECF529B0-D772-4DB6-BE2E-ED24EDEB4079}">
      <dsp:nvSpPr>
        <dsp:cNvPr id="0" name=""/>
        <dsp:cNvSpPr/>
      </dsp:nvSpPr>
      <dsp:spPr>
        <a:xfrm>
          <a:off x="6142615" y="1857600"/>
          <a:ext cx="1741992" cy="197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Recursive functions are very useful to solve many mathematical problems, such as calculating the factorial of a number, generating Fibonacci series, etc.</a:t>
          </a:r>
        </a:p>
      </dsp:txBody>
      <dsp:txXfrm>
        <a:off x="6142615" y="1857600"/>
        <a:ext cx="1741992" cy="1976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5614-459D-40D3-B13C-49A8ADE9049B}">
      <dsp:nvSpPr>
        <dsp:cNvPr id="0" name=""/>
        <dsp:cNvSpPr/>
      </dsp:nvSpPr>
      <dsp:spPr>
        <a:xfrm>
          <a:off x="0" y="531"/>
          <a:ext cx="78867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FAE81-CD13-48F0-9AD7-5316BEACDB4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D77A2771-6733-44F9-BE51-61B1BAA38DA9}">
      <dsp:nvSpPr>
        <dsp:cNvPr id="0" name=""/>
        <dsp:cNvSpPr/>
      </dsp:nvSpPr>
      <dsp:spPr>
        <a:xfrm>
          <a:off x="1435590" y="53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A Stack is a list of elements in which an element may be inserted or deleted at one end which is known as TOP of the A Stack is a list of elements in which an element may be inserted or deleted at one end which is known as TOP of the stack.</a:t>
          </a:r>
        </a:p>
      </dsp:txBody>
      <dsp:txXfrm>
        <a:off x="1435590" y="531"/>
        <a:ext cx="6451109" cy="1242935"/>
      </dsp:txXfrm>
    </dsp:sp>
    <dsp:sp modelId="{324072E5-DF2C-4419-AAC0-CDE93197059F}">
      <dsp:nvSpPr>
        <dsp:cNvPr id="0" name=""/>
        <dsp:cNvSpPr/>
      </dsp:nvSpPr>
      <dsp:spPr>
        <a:xfrm>
          <a:off x="0" y="1554201"/>
          <a:ext cx="78867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4E67D-4257-4AC7-8A11-F9345AB814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70A2CEB0-D789-4E2F-8121-E544067F58A6}">
      <dsp:nvSpPr>
        <dsp:cNvPr id="0" name=""/>
        <dsp:cNvSpPr/>
      </dsp:nvSpPr>
      <dsp:spPr>
        <a:xfrm>
          <a:off x="1435590" y="155420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Push: add an element in stack</a:t>
          </a:r>
          <a:endParaRPr lang="en-US" sz="1400" kern="1200">
            <a:latin typeface="Plantagenet Cherokee"/>
          </a:endParaRPr>
        </a:p>
      </dsp:txBody>
      <dsp:txXfrm>
        <a:off x="1435590" y="1554201"/>
        <a:ext cx="6451109" cy="1242935"/>
      </dsp:txXfrm>
    </dsp:sp>
    <dsp:sp modelId="{E53B9D4F-0451-4AF2-AF9A-2316921FB5F9}">
      <dsp:nvSpPr>
        <dsp:cNvPr id="0" name=""/>
        <dsp:cNvSpPr/>
      </dsp:nvSpPr>
      <dsp:spPr>
        <a:xfrm>
          <a:off x="0" y="3107870"/>
          <a:ext cx="78867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C3D68-BCDA-4708-8922-B649355AC0B1}">
      <dsp:nvSpPr>
        <dsp:cNvPr id="0" name=""/>
        <dsp:cNvSpPr/>
      </dsp:nvSpPr>
      <dsp:spPr>
        <a:xfrm>
          <a:off x="375988" y="3387531"/>
          <a:ext cx="683614" cy="683614"/>
        </a:xfrm>
        <a:prstGeom prst="rect">
          <a:avLst/>
        </a:prstGeom>
        <a:solidFill>
          <a:schemeClr val="bg1">
            <a:hueOff val="0"/>
            <a:satOff val="0"/>
            <a:lumOff val="0"/>
            <a:alphaOff val="0"/>
          </a:schemeClr>
        </a:solid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55C3834D-5F10-4E81-8289-E3515B30E997}">
      <dsp:nvSpPr>
        <dsp:cNvPr id="0" name=""/>
        <dsp:cNvSpPr/>
      </dsp:nvSpPr>
      <dsp:spPr>
        <a:xfrm>
          <a:off x="1435590" y="3107870"/>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latin typeface="Plantagenet Cherokee"/>
            </a:rPr>
            <a:t> </a:t>
          </a:r>
          <a:r>
            <a:rPr lang="en-US" sz="1400" kern="1200"/>
            <a:t>Pop: remove an element in stack</a:t>
          </a:r>
          <a:r>
            <a:rPr lang="en-US" sz="1400" kern="1200">
              <a:latin typeface="Plantagenet Cherokee"/>
            </a:rPr>
            <a:t> </a:t>
          </a:r>
          <a:endParaRPr lang="en-US" sz="1400" kern="1200"/>
        </a:p>
      </dsp:txBody>
      <dsp:txXfrm>
        <a:off x="1435590" y="3107870"/>
        <a:ext cx="6451109"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9/1/2020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4</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32</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33</a:t>
            </a:fld>
            <a:endParaRPr lang="en-US"/>
          </a:p>
        </p:txBody>
      </p:sp>
    </p:spTree>
    <p:extLst>
      <p:ext uri="{BB962C8B-B14F-4D97-AF65-F5344CB8AC3E}">
        <p14:creationId xmlns:p14="http://schemas.microsoft.com/office/powerpoint/2010/main" val="7317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34</a:t>
            </a:fld>
            <a:endParaRPr lang="en-US"/>
          </a:p>
        </p:txBody>
      </p:sp>
    </p:spTree>
    <p:extLst>
      <p:ext uri="{BB962C8B-B14F-4D97-AF65-F5344CB8AC3E}">
        <p14:creationId xmlns:p14="http://schemas.microsoft.com/office/powerpoint/2010/main" val="275009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36</a:t>
            </a:fld>
            <a:endParaRPr lang="en-US"/>
          </a:p>
        </p:txBody>
      </p:sp>
    </p:spTree>
    <p:extLst>
      <p:ext uri="{BB962C8B-B14F-4D97-AF65-F5344CB8AC3E}">
        <p14:creationId xmlns:p14="http://schemas.microsoft.com/office/powerpoint/2010/main" val="4175560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39</a:t>
            </a:fld>
            <a:endParaRPr lang="en-US"/>
          </a:p>
        </p:txBody>
      </p:sp>
    </p:spTree>
    <p:extLst>
      <p:ext uri="{BB962C8B-B14F-4D97-AF65-F5344CB8AC3E}">
        <p14:creationId xmlns:p14="http://schemas.microsoft.com/office/powerpoint/2010/main" val="3186144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sz="135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sz="1350"/>
          </a:p>
        </p:txBody>
      </p:sp>
      <p:sp>
        <p:nvSpPr>
          <p:cNvPr id="2" name="Title 1"/>
          <p:cNvSpPr>
            <a:spLocks noGrp="1"/>
          </p:cNvSpPr>
          <p:nvPr>
            <p:ph type="ctrTitle"/>
          </p:nvPr>
        </p:nvSpPr>
        <p:spPr>
          <a:xfrm>
            <a:off x="1104900" y="2292096"/>
            <a:ext cx="10096500" cy="2219691"/>
          </a:xfrm>
        </p:spPr>
        <p:txBody>
          <a:bodyPr anchor="ctr">
            <a:normAutofit/>
          </a:bodyPr>
          <a:lstStyle>
            <a:lvl1pPr algn="l">
              <a:defRPr sz="3300" cap="all" baseline="0"/>
            </a:lvl1pPr>
          </a:lstStyle>
          <a:p>
            <a:r>
              <a:t>Click to edit Master title style</a:t>
            </a:r>
          </a:p>
        </p:txBody>
      </p:sp>
      <p:sp>
        <p:nvSpPr>
          <p:cNvPr id="3" name="Subtitle 2"/>
          <p:cNvSpPr>
            <a:spLocks noGrp="1"/>
          </p:cNvSpPr>
          <p:nvPr>
            <p:ph type="subTitle" idx="1"/>
          </p:nvPr>
        </p:nvSpPr>
        <p:spPr>
          <a:xfrm>
            <a:off x="1104899" y="4511786"/>
            <a:ext cx="10096501" cy="955565"/>
          </a:xfrm>
        </p:spPr>
        <p:txBody>
          <a:bodyPr>
            <a:normAutofit/>
          </a:bodyPr>
          <a:lstStyle>
            <a:lvl1pPr marL="0" indent="0" algn="l">
              <a:spcBef>
                <a:spcPct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9/1/2020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tretch>
            <a:fill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t>Click to edit Master title style</a:t>
            </a:r>
          </a:p>
        </p:txBody>
      </p:sp>
      <p:sp>
        <p:nvSpPr>
          <p:cNvPr id="3" name="Picture Placeholder 2"/>
          <p:cNvSpPr>
            <a:spLocks noGrp="1"/>
          </p:cNvSpPr>
          <p:nvPr>
            <p:ph type="pic" idx="1"/>
          </p:nvPr>
        </p:nvSpPr>
        <p:spPr>
          <a:xfrm>
            <a:off x="4654671" y="1600201"/>
            <a:ext cx="6430912" cy="4572001"/>
          </a:xfrm>
        </p:spPr>
        <p:txBody>
          <a:bodyPr tIns="118872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9/1/2020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9/1/2020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9/1/2020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5"/>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9/1/2020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2"/>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2"/>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sz="135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sz="1350"/>
          </a:p>
        </p:txBody>
      </p:sp>
      <p:sp>
        <p:nvSpPr>
          <p:cNvPr id="2" name="Title 1"/>
          <p:cNvSpPr>
            <a:spLocks noGrp="1"/>
          </p:cNvSpPr>
          <p:nvPr>
            <p:ph type="ctrTitle"/>
          </p:nvPr>
        </p:nvSpPr>
        <p:spPr>
          <a:xfrm>
            <a:off x="1104900" y="2292096"/>
            <a:ext cx="5734050" cy="2219691"/>
          </a:xfrm>
        </p:spPr>
        <p:txBody>
          <a:bodyPr anchor="ctr">
            <a:normAutofit/>
          </a:bodyPr>
          <a:lstStyle>
            <a:lvl1pPr algn="l">
              <a:defRPr sz="3300" cap="all" baseline="0"/>
            </a:lvl1pPr>
          </a:lstStyle>
          <a:p>
            <a:r>
              <a:t>Click to edit Master title style</a:t>
            </a:r>
          </a:p>
        </p:txBody>
      </p:sp>
      <p:sp>
        <p:nvSpPr>
          <p:cNvPr id="11" name="Picture Placeholder 10"/>
          <p:cNvSpPr>
            <a:spLocks noGrp="1"/>
          </p:cNvSpPr>
          <p:nvPr>
            <p:ph type="pic" sz="quarter" idx="13"/>
          </p:nvPr>
        </p:nvSpPr>
        <p:spPr>
          <a:xfrm>
            <a:off x="6981064"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6"/>
            <a:ext cx="5734050" cy="955565"/>
          </a:xfrm>
        </p:spPr>
        <p:txBody>
          <a:bodyPr>
            <a:normAutofit/>
          </a:bodyPr>
          <a:lstStyle>
            <a:lvl1pPr marL="0" indent="0" algn="l">
              <a:spcBef>
                <a:spcPct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t>Click to edit Master subtitle style</a:t>
            </a:r>
          </a:p>
        </p:txBody>
      </p:sp>
      <p:pic>
        <p:nvPicPr>
          <p:cNvPr id="10" name="Picture 9"/>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tretch>
            <a:fill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2"/>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sz="135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33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ct val="0"/>
              </a:spcBef>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9/1/2020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2"/>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2"/>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9/1/2020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ct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ct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9/1/2020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9/1/2020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9/1/2020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t>Click to edit Master title style</a:t>
            </a:r>
          </a:p>
        </p:txBody>
      </p:sp>
      <p:sp>
        <p:nvSpPr>
          <p:cNvPr id="3" name="Content Placeholder 2"/>
          <p:cNvSpPr>
            <a:spLocks noGrp="1"/>
          </p:cNvSpPr>
          <p:nvPr>
            <p:ph idx="1"/>
          </p:nvPr>
        </p:nvSpPr>
        <p:spPr>
          <a:xfrm>
            <a:off x="5641848" y="1600201"/>
            <a:ext cx="5445252"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9/1/2020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3"/>
            <a:ext cx="1829559" cy="365125"/>
          </a:xfrm>
          <a:prstGeom prst="rect">
            <a:avLst/>
          </a:prstGeom>
        </p:spPr>
        <p:txBody>
          <a:bodyPr vert="horz" lIns="0" tIns="45720" rIns="0" bIns="45720" rtlCol="0" anchor="ctr"/>
          <a:lstStyle>
            <a:defPPr>
              <a:defRPr lang="en-US"/>
            </a:defPPr>
            <a:lvl1pPr marL="0" algn="l" defTabSz="685800" rtl="0" eaLnBrk="1" latinLnBrk="0" hangingPunct="1">
              <a:defRPr sz="900" kern="1200">
                <a:solidFill>
                  <a:schemeClr val="tx1">
                    <a:lumMod val="75000"/>
                  </a:schemeClr>
                </a:solidFill>
                <a:latin typeface="+mn-lt"/>
                <a:ea typeface="+mn-ea"/>
                <a:cs typeface="+mn-cs"/>
              </a:defRPr>
            </a:lvl1pPr>
          </a:lstStyle>
          <a:p>
            <a:fld id="{402B9795-92DC-40DC-A1CA-9A4B349D7824}" type="datetimeFigureOut">
              <a:rPr lang="en-US" smtClean="0"/>
              <a:pPr/>
              <a:t>9/1/2020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defPPr>
              <a:defRPr lang="en-US"/>
            </a:defPPr>
            <a:lvl1pPr marL="0" algn="ctr" defTabSz="685800" rtl="0" eaLnBrk="1" latinLnBrk="0" hangingPunct="1">
              <a:defRPr sz="900" kern="1200">
                <a:solidFill>
                  <a:schemeClr val="tx1">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9256782" y="6356353"/>
            <a:ext cx="1828800" cy="365125"/>
          </a:xfrm>
          <a:prstGeom prst="rect">
            <a:avLst/>
          </a:prstGeom>
        </p:spPr>
        <p:txBody>
          <a:bodyPr vert="horz" lIns="0" tIns="45720" rIns="0" bIns="45720" rtlCol="0" anchor="ctr"/>
          <a:lstStyle>
            <a:defPPr>
              <a:defRPr lang="en-US"/>
            </a:defPPr>
            <a:lvl1pPr marL="0" algn="r" defTabSz="685800" rtl="0" eaLnBrk="1" latinLnBrk="0" hangingPunct="1">
              <a:defRPr sz="900" kern="1200">
                <a:solidFill>
                  <a:schemeClr val="tx1">
                    <a:lumMod val="75000"/>
                  </a:schemeClr>
                </a:solidFill>
                <a:latin typeface="+mn-lt"/>
                <a:ea typeface="+mn-ea"/>
                <a:cs typeface="+mn-cs"/>
              </a:defRPr>
            </a:lvl1pPr>
          </a:lstStyle>
          <a:p>
            <a:fld id="{0FF54DE5-C571-48E8-A5BC-B369434E2F44}" type="slidenum">
              <a:rPr lang="en-US" smtClean="0"/>
              <a:pPr/>
              <a:t>‹#›</a:t>
            </a:fld>
            <a:endParaRPr lang="en-US"/>
          </a:p>
        </p:txBody>
      </p:sp>
      <p:grpSp>
        <p:nvGrpSpPr>
          <p:cNvPr id="15" name="Group 14"/>
          <p:cNvGrpSpPr/>
          <p:nvPr/>
        </p:nvGrpSpPr>
        <p:grpSpPr>
          <a:xfrm>
            <a:off x="1103376" y="1219203"/>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guide id="2" pos="6984"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nokia-my.sharepoint.com/:p:/r/personal/bhaswati_sen_gupta_nokia_com/_layouts/15/Doc.aspx?sourcedoc=%7b3D23C964-2211-4420-992F-5DFF09E51510%7d&amp;file=Presentation.pptx&amp;wdOrigin=OFFICECOM-WEB.START.REC&amp;action=edit&amp;mobileredirect=tr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computerhope.com/jargon/v/variable.htm" TargetMode="External"/><Relationship Id="rId7" Type="http://schemas.openxmlformats.org/officeDocument/2006/relationships/hyperlink" Target="https://www.computerhope.com/jargon/i/integer.htm" TargetMode="External"/><Relationship Id="rId2" Type="http://schemas.openxmlformats.org/officeDocument/2006/relationships/hyperlink" Target="https://www.computerhope.com/jargon/p/programming.htm" TargetMode="External"/><Relationship Id="rId1" Type="http://schemas.openxmlformats.org/officeDocument/2006/relationships/slideLayout" Target="../slideLayouts/slideLayout2.xml"/><Relationship Id="rId6" Type="http://schemas.openxmlformats.org/officeDocument/2006/relationships/hyperlink" Target="https://www.computerhope.com/jargon/c/c.htm" TargetMode="External"/><Relationship Id="rId5" Type="http://schemas.openxmlformats.org/officeDocument/2006/relationships/hyperlink" Target="https://www.computerhope.com/jargon/m/memory.htm" TargetMode="External"/><Relationship Id="rId4" Type="http://schemas.openxmlformats.org/officeDocument/2006/relationships/hyperlink" Target="https://www.computerhope.com/jargon/p/pointer.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geeksforgeeks.org/circular-linked-list/" TargetMode="External"/><Relationship Id="rId4" Type="http://schemas.openxmlformats.org/officeDocument/2006/relationships/hyperlink" Target="http://www.geeksforgeeks.org/data-structures/linked-lis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equestionanswers.com/c/c-radix-sort.php" TargetMode="External"/><Relationship Id="rId3" Type="http://schemas.openxmlformats.org/officeDocument/2006/relationships/hyperlink" Target="http://www.equestionanswers.com/c/c-selection-sort.php" TargetMode="External"/><Relationship Id="rId7" Type="http://schemas.openxmlformats.org/officeDocument/2006/relationships/hyperlink" Target="http://www.equestionanswers.com/c/c-merge-sort.php" TargetMode="External"/><Relationship Id="rId2" Type="http://schemas.openxmlformats.org/officeDocument/2006/relationships/hyperlink" Target="http://www.equestionanswers.com/c/c-bubble-sort.php" TargetMode="External"/><Relationship Id="rId1" Type="http://schemas.openxmlformats.org/officeDocument/2006/relationships/slideLayout" Target="../slideLayouts/slideLayout8.xml"/><Relationship Id="rId6" Type="http://schemas.openxmlformats.org/officeDocument/2006/relationships/hyperlink" Target="http://www.equestionanswers.com/c/c-heap-sort.php" TargetMode="External"/><Relationship Id="rId5" Type="http://schemas.openxmlformats.org/officeDocument/2006/relationships/hyperlink" Target="http://www.equestionanswers.com/c/c-quick-sort.php" TargetMode="External"/><Relationship Id="rId4" Type="http://schemas.openxmlformats.org/officeDocument/2006/relationships/hyperlink" Target="http://www.equestionanswers.com/c/c-insertion-sort.ph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itle 5"/>
          <p:cNvSpPr>
            <a:spLocks noGrp="1"/>
          </p:cNvSpPr>
          <p:nvPr>
            <p:ph type="title"/>
          </p:nvPr>
        </p:nvSpPr>
        <p:spPr>
          <a:xfrm>
            <a:off x="628650" y="1403747"/>
            <a:ext cx="2839135" cy="2796640"/>
          </a:xfrm>
          <a:noFill/>
        </p:spPr>
        <p:txBody>
          <a:bodyPr vert="horz" lIns="68580" tIns="34290" rIns="68580" bIns="34290" rtlCol="0" anchor="b">
            <a:normAutofit/>
          </a:bodyPr>
          <a:lstStyle/>
          <a:p>
            <a:r>
              <a:rPr lang="en-US" sz="2700"/>
              <a:t>The C PROGRAMMING LANGUAGE</a:t>
            </a:r>
          </a:p>
        </p:txBody>
      </p:sp>
      <p:pic>
        <p:nvPicPr>
          <p:cNvPr id="4" name="Picture Placeholder 3"/>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7715" r="7714" b="-1"/>
          <a:stretch/>
        </p:blipFill>
        <p:spPr>
          <a:xfrm>
            <a:off x="3757129" y="857257"/>
            <a:ext cx="5386871" cy="5143493"/>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00"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73463" y="1624014"/>
            <a:ext cx="399157" cy="1571626"/>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73463" y="1485559"/>
            <a:ext cx="226814" cy="1279073"/>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05621" y="1337922"/>
            <a:ext cx="94655"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456053" y="1334037"/>
            <a:ext cx="184844" cy="130677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 name="Rectangle 2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05282" y="1334037"/>
            <a:ext cx="6135673" cy="115609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 name="TextBox 4">
            <a:extLst>
              <a:ext uri="{FF2B5EF4-FFF2-40B4-BE49-F238E27FC236}">
                <a16:creationId xmlns:a16="http://schemas.microsoft.com/office/drawing/2014/main" id="{364F4269-5E94-4C1C-90F4-E1B901A811DE}"/>
              </a:ext>
            </a:extLst>
          </p:cNvPr>
          <p:cNvSpPr txBox="1"/>
          <p:nvPr/>
        </p:nvSpPr>
        <p:spPr>
          <a:xfrm>
            <a:off x="1682161" y="1457544"/>
            <a:ext cx="5773892" cy="909077"/>
          </a:xfrm>
          <a:prstGeom prst="rect">
            <a:avLst/>
          </a:prstGeom>
        </p:spPr>
        <p:txBody>
          <a:bodyPr vert="horz" lIns="68580" tIns="34290" rIns="68580" bIns="34290" rtlCol="0" anchor="ctr">
            <a:normAutofit/>
          </a:bodyPr>
          <a:lstStyle/>
          <a:p>
            <a:pPr>
              <a:lnSpc>
                <a:spcPct val="90000"/>
              </a:lnSpc>
              <a:spcBef>
                <a:spcPct val="0"/>
              </a:spcBef>
              <a:spcAft>
                <a:spcPts val="450"/>
              </a:spcAft>
            </a:pPr>
            <a:r>
              <a:rPr lang="en-US" altLang="en-US" sz="2625" kern="1200">
                <a:solidFill>
                  <a:srgbClr val="FFFFFF"/>
                </a:solidFill>
                <a:latin typeface="+mj-lt"/>
                <a:ea typeface="+mj-ea"/>
                <a:cs typeface="+mj-cs"/>
              </a:rPr>
              <a:t>Introduction to Functions</a:t>
            </a:r>
            <a:endParaRPr lang="en-US" sz="2625" kern="1200">
              <a:solidFill>
                <a:srgbClr val="FFFFFF"/>
              </a:solidFill>
              <a:latin typeface="+mj-lt"/>
              <a:ea typeface="+mj-ea"/>
              <a:cs typeface="+mj-cs"/>
            </a:endParaRPr>
          </a:p>
        </p:txBody>
      </p:sp>
      <p:sp>
        <p:nvSpPr>
          <p:cNvPr id="8" name="Rectangle 3">
            <a:extLst>
              <a:ext uri="{FF2B5EF4-FFF2-40B4-BE49-F238E27FC236}">
                <a16:creationId xmlns:a16="http://schemas.microsoft.com/office/drawing/2014/main" id="{DA3725DD-152C-4FCF-A206-F4954188F91A}"/>
              </a:ext>
            </a:extLst>
          </p:cNvPr>
          <p:cNvSpPr txBox="1">
            <a:spLocks noChangeArrowheads="1"/>
          </p:cNvSpPr>
          <p:nvPr/>
        </p:nvSpPr>
        <p:spPr>
          <a:xfrm>
            <a:off x="1912288" y="2725078"/>
            <a:ext cx="5461310" cy="2675380"/>
          </a:xfrm>
          <a:prstGeom prst="rect">
            <a:avLst/>
          </a:prstGeom>
        </p:spPr>
        <p:txBody>
          <a:bodyPr vert="horz" lIns="68580" tIns="34290" rIns="68580" bIns="3429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575"/>
              <a:t>A complex problem is often easier to solve by dividing it into several smaller parts, each of which can be solved by itself. </a:t>
            </a:r>
          </a:p>
          <a:p>
            <a:r>
              <a:rPr lang="en-US" altLang="en-US" sz="1575"/>
              <a:t>This is called </a:t>
            </a:r>
            <a:r>
              <a:rPr lang="en-US" altLang="en-US" sz="1575" b="1" i="1"/>
              <a:t>structured</a:t>
            </a:r>
            <a:r>
              <a:rPr lang="en-US" altLang="en-US" sz="1575"/>
              <a:t> programming.</a:t>
            </a:r>
          </a:p>
          <a:p>
            <a:r>
              <a:rPr lang="en-US" altLang="en-US" sz="1575"/>
              <a:t>These parts are sometimes made into </a:t>
            </a:r>
            <a:r>
              <a:rPr lang="en-US" altLang="en-US" sz="1575" b="1" i="1"/>
              <a:t>functions</a:t>
            </a:r>
            <a:r>
              <a:rPr lang="en-US" altLang="en-US" sz="1575"/>
              <a:t> in C.</a:t>
            </a:r>
          </a:p>
          <a:p>
            <a:r>
              <a:rPr lang="en-US" altLang="en-US" sz="1575" b="1"/>
              <a:t>main()</a:t>
            </a:r>
            <a:r>
              <a:rPr lang="en-US" altLang="en-US" sz="1575"/>
              <a:t> then uses these functions to solve the original problem. </a:t>
            </a:r>
          </a:p>
        </p:txBody>
      </p:sp>
    </p:spTree>
    <p:extLst>
      <p:ext uri="{BB962C8B-B14F-4D97-AF65-F5344CB8AC3E}">
        <p14:creationId xmlns:p14="http://schemas.microsoft.com/office/powerpoint/2010/main" val="359774878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1">
            <a:extLst>
              <a:ext uri="{FF2B5EF4-FFF2-40B4-BE49-F238E27FC236}">
                <a16:creationId xmlns:a16="http://schemas.microsoft.com/office/drawing/2014/main" id="{0E1F4A2B-A476-41EE-8126-A0A4B5D0138D}"/>
              </a:ext>
            </a:extLst>
          </p:cNvPr>
          <p:cNvSpPr txBox="1">
            <a:spLocks noChangeArrowheads="1"/>
          </p:cNvSpPr>
          <p:nvPr/>
        </p:nvSpPr>
        <p:spPr>
          <a:xfrm>
            <a:off x="1405792" y="2031515"/>
            <a:ext cx="6406071" cy="3543300"/>
          </a:xfrm>
          <a:prstGeom prst="rect">
            <a:avLst/>
          </a:prstGeom>
          <a:noFill/>
          <a:ln/>
        </p:spPr>
        <p:txBody>
          <a:bodyPr vert="horz" lIns="68580" tIns="34290" rIns="68580" bIns="3429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a:latin typeface="Times New Roman"/>
                <a:cs typeface="Arial"/>
              </a:rPr>
              <a:t>ADVANTAGES:-</a:t>
            </a:r>
          </a:p>
          <a:p>
            <a:r>
              <a:rPr lang="en-US" altLang="en-US" sz="1400">
                <a:solidFill>
                  <a:srgbClr val="514843"/>
                </a:solidFill>
                <a:latin typeface=" new"/>
                <a:cs typeface="Arial"/>
              </a:rPr>
              <a:t>Functions separate the concept (</a:t>
            </a:r>
            <a:r>
              <a:rPr lang="en-US" altLang="en-US" sz="1400" u="sng">
                <a:solidFill>
                  <a:srgbClr val="514843"/>
                </a:solidFill>
                <a:latin typeface=" new"/>
                <a:cs typeface="Arial"/>
              </a:rPr>
              <a:t>what is done</a:t>
            </a:r>
            <a:r>
              <a:rPr lang="en-US" altLang="en-US" sz="1400">
                <a:solidFill>
                  <a:srgbClr val="514843"/>
                </a:solidFill>
                <a:latin typeface=" new"/>
                <a:cs typeface="Arial"/>
              </a:rPr>
              <a:t>) from the implementation (</a:t>
            </a:r>
            <a:r>
              <a:rPr lang="en-US" altLang="en-US" sz="1400" u="sng">
                <a:solidFill>
                  <a:srgbClr val="514843"/>
                </a:solidFill>
                <a:latin typeface=" new"/>
                <a:cs typeface="Arial"/>
              </a:rPr>
              <a:t>how it is done</a:t>
            </a:r>
            <a:r>
              <a:rPr lang="en-US" altLang="en-US" sz="1400">
                <a:solidFill>
                  <a:srgbClr val="514843"/>
                </a:solidFill>
                <a:latin typeface=" new"/>
                <a:cs typeface="Arial"/>
              </a:rPr>
              <a:t>).</a:t>
            </a:r>
            <a:endParaRPr lang="en-US" sz="1400">
              <a:solidFill>
                <a:srgbClr val="514843"/>
              </a:solidFill>
              <a:latin typeface=" new"/>
              <a:cs typeface="Arial"/>
            </a:endParaRPr>
          </a:p>
          <a:p>
            <a:r>
              <a:rPr lang="en-US" altLang="en-US" sz="1400">
                <a:solidFill>
                  <a:srgbClr val="514843"/>
                </a:solidFill>
                <a:latin typeface=" new"/>
                <a:cs typeface="Arial"/>
              </a:rPr>
              <a:t>C++ allows the use of both internal (user-defined) and external functions. </a:t>
            </a:r>
            <a:endParaRPr lang="en-US" sz="1400">
              <a:cs typeface="Arial"/>
            </a:endParaRPr>
          </a:p>
          <a:p>
            <a:r>
              <a:rPr lang="en-US" altLang="en-US" sz="1400">
                <a:solidFill>
                  <a:srgbClr val="514843"/>
                </a:solidFill>
                <a:latin typeface=" new"/>
                <a:cs typeface="Arial"/>
              </a:rPr>
              <a:t>Functions make programs easier to  understand. </a:t>
            </a:r>
            <a:endParaRPr lang="en-US" sz="1400">
              <a:cs typeface="Arial"/>
            </a:endParaRPr>
          </a:p>
          <a:p>
            <a:r>
              <a:rPr lang="en-US" altLang="en-US" sz="1400">
                <a:solidFill>
                  <a:srgbClr val="514843"/>
                </a:solidFill>
                <a:latin typeface=" new"/>
                <a:cs typeface="Arial"/>
              </a:rPr>
              <a:t>Functions can be called several times in the same program, allowing the code to be reused.</a:t>
            </a:r>
            <a:endParaRPr lang="en-US" sz="1400">
              <a:cs typeface="Arial"/>
            </a:endParaRPr>
          </a:p>
          <a:p>
            <a:pPr marL="0" indent="0">
              <a:buNone/>
            </a:pPr>
            <a:r>
              <a:rPr lang="en-US" sz="1400">
                <a:solidFill>
                  <a:srgbClr val="514843"/>
                </a:solidFill>
                <a:latin typeface=" new"/>
                <a:cs typeface="Arial"/>
              </a:rPr>
              <a:t>C++ programs usually have the following form: </a:t>
            </a:r>
            <a:endParaRPr lang="en-US" sz="1400">
              <a:cs typeface="Arial"/>
            </a:endParaRPr>
          </a:p>
          <a:p>
            <a:endParaRPr lang="en-US" sz="1400">
              <a:solidFill>
                <a:srgbClr val="514843"/>
              </a:solidFill>
              <a:latin typeface=" new"/>
              <a:cs typeface="Arial"/>
            </a:endParaRPr>
          </a:p>
          <a:p>
            <a:pPr lvl="1"/>
            <a:r>
              <a:rPr lang="en-US" sz="1400">
                <a:solidFill>
                  <a:schemeClr val="tx1">
                    <a:lumMod val="50000"/>
                    <a:lumOff val="50000"/>
                  </a:schemeClr>
                </a:solidFill>
                <a:latin typeface=" new"/>
                <a:cs typeface="Arial"/>
              </a:rPr>
              <a:t>  </a:t>
            </a:r>
            <a:r>
              <a:rPr lang="en-US" sz="1400" b="1">
                <a:solidFill>
                  <a:schemeClr val="tx1">
                    <a:lumMod val="50000"/>
                    <a:lumOff val="50000"/>
                  </a:schemeClr>
                </a:solidFill>
                <a:latin typeface=" new"/>
                <a:cs typeface="Courier New"/>
              </a:rPr>
              <a:t>// include statements</a:t>
            </a:r>
            <a:endParaRPr lang="en-US" sz="1400">
              <a:solidFill>
                <a:schemeClr val="tx1">
                  <a:lumMod val="50000"/>
                  <a:lumOff val="50000"/>
                </a:schemeClr>
              </a:solidFill>
              <a:latin typeface=" new"/>
              <a:cs typeface="Arial"/>
            </a:endParaRPr>
          </a:p>
          <a:p>
            <a:pPr lvl="1"/>
            <a:r>
              <a:rPr lang="en-US" sz="1400" b="1">
                <a:solidFill>
                  <a:schemeClr val="tx1">
                    <a:lumMod val="50000"/>
                    <a:lumOff val="50000"/>
                  </a:schemeClr>
                </a:solidFill>
                <a:latin typeface=" new"/>
                <a:cs typeface="Courier New"/>
              </a:rPr>
              <a:t>  // function prototypes</a:t>
            </a:r>
            <a:endParaRPr lang="en-US" sz="1400">
              <a:solidFill>
                <a:schemeClr val="tx1">
                  <a:lumMod val="50000"/>
                  <a:lumOff val="50000"/>
                </a:schemeClr>
              </a:solidFill>
              <a:latin typeface=" new"/>
              <a:cs typeface="Arial"/>
            </a:endParaRPr>
          </a:p>
          <a:p>
            <a:pPr lvl="1"/>
            <a:r>
              <a:rPr lang="en-US" sz="1400" b="1">
                <a:solidFill>
                  <a:schemeClr val="tx1">
                    <a:lumMod val="50000"/>
                    <a:lumOff val="50000"/>
                  </a:schemeClr>
                </a:solidFill>
                <a:latin typeface=" new"/>
                <a:cs typeface="Courier New"/>
              </a:rPr>
              <a:t>  // main() function</a:t>
            </a:r>
            <a:endParaRPr lang="en-US" sz="1400">
              <a:solidFill>
                <a:schemeClr val="tx1">
                  <a:lumMod val="50000"/>
                  <a:lumOff val="50000"/>
                </a:schemeClr>
              </a:solidFill>
              <a:latin typeface=" new"/>
              <a:cs typeface="Arial"/>
            </a:endParaRPr>
          </a:p>
          <a:p>
            <a:pPr lvl="1"/>
            <a:r>
              <a:rPr lang="en-US" sz="1400" b="1">
                <a:solidFill>
                  <a:schemeClr val="tx1">
                    <a:lumMod val="50000"/>
                    <a:lumOff val="50000"/>
                  </a:schemeClr>
                </a:solidFill>
                <a:latin typeface=" new"/>
                <a:cs typeface="Courier New"/>
              </a:rPr>
              <a:t>  // function definitions</a:t>
            </a:r>
            <a:endParaRPr lang="en-US" sz="1400">
              <a:solidFill>
                <a:schemeClr val="tx1">
                  <a:lumMod val="50000"/>
                  <a:lumOff val="50000"/>
                </a:schemeClr>
              </a:solidFill>
              <a:latin typeface=" new"/>
              <a:cs typeface="Arial"/>
            </a:endParaRPr>
          </a:p>
          <a:p>
            <a:pPr marL="0" indent="0">
              <a:buNone/>
            </a:pPr>
            <a:endParaRPr lang="en-US" altLang="en-US" sz="2400">
              <a:cs typeface="Arial"/>
            </a:endParaRPr>
          </a:p>
        </p:txBody>
      </p:sp>
    </p:spTree>
    <p:extLst>
      <p:ext uri="{BB962C8B-B14F-4D97-AF65-F5344CB8AC3E}">
        <p14:creationId xmlns:p14="http://schemas.microsoft.com/office/powerpoint/2010/main" val="421098951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1618FC-4646-4998-9FBE-3813F4224350}"/>
              </a:ext>
            </a:extLst>
          </p:cNvPr>
          <p:cNvSpPr txBox="1">
            <a:spLocks noChangeArrowheads="1"/>
          </p:cNvSpPr>
          <p:nvPr/>
        </p:nvSpPr>
        <p:spPr>
          <a:xfrm>
            <a:off x="1485900" y="1028700"/>
            <a:ext cx="4414838" cy="857250"/>
          </a:xfrm>
          <a:prstGeom prst="rect">
            <a:avLst/>
          </a:prstGeom>
          <a:noFill/>
          <a:ln/>
        </p:spPr>
        <p:txBody>
          <a:bodyPr lIns="68580" tIns="34290" rIns="68580" bIns="3429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100" b="1">
                <a:latin typeface="Times New Roman"/>
                <a:cs typeface="Arial"/>
              </a:rPr>
              <a:t>Function Input and Output</a:t>
            </a:r>
          </a:p>
        </p:txBody>
      </p:sp>
      <p:pic>
        <p:nvPicPr>
          <p:cNvPr id="4" name="Picture 5">
            <a:extLst>
              <a:ext uri="{FF2B5EF4-FFF2-40B4-BE49-F238E27FC236}">
                <a16:creationId xmlns:a16="http://schemas.microsoft.com/office/drawing/2014/main" id="{18363B4A-080E-4C2C-B844-C1C4984E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085" y="2063355"/>
            <a:ext cx="4629150" cy="13656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D9FF60-DA42-4B6D-B322-009EB388FF6E}"/>
              </a:ext>
            </a:extLst>
          </p:cNvPr>
          <p:cNvSpPr txBox="1"/>
          <p:nvPr/>
        </p:nvSpPr>
        <p:spPr>
          <a:xfrm>
            <a:off x="1169923" y="3540938"/>
            <a:ext cx="6832495" cy="214674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b="1">
                <a:cs typeface="Segoe UI"/>
              </a:rPr>
              <a:t>FUNCTION DEFINATION</a:t>
            </a:r>
            <a:r>
              <a:rPr lang="en-US" sz="1350">
                <a:cs typeface="Segoe UI"/>
              </a:rPr>
              <a:t>:-  A function definition has the following syntax: ​</a:t>
            </a:r>
          </a:p>
          <a:p>
            <a:r>
              <a:rPr lang="en-US" sz="1350">
                <a:cs typeface="Segoe UI"/>
              </a:rPr>
              <a:t>&lt;type&gt; &lt;function name&gt;(&lt;parameter list&gt;){​</a:t>
            </a:r>
          </a:p>
          <a:p>
            <a:r>
              <a:rPr lang="en-US" sz="1350">
                <a:cs typeface="Segoe UI"/>
              </a:rPr>
              <a:t>&lt;local declarations&gt; ​</a:t>
            </a:r>
          </a:p>
          <a:p>
            <a:r>
              <a:rPr lang="en-US" sz="1350">
                <a:cs typeface="Segoe UI"/>
              </a:rPr>
              <a:t>&lt;sequence of statements&gt; ​</a:t>
            </a:r>
          </a:p>
          <a:p>
            <a:r>
              <a:rPr lang="en-US" sz="1350">
                <a:cs typeface="Segoe UI"/>
              </a:rPr>
              <a:t>}​</a:t>
            </a:r>
          </a:p>
          <a:p>
            <a:r>
              <a:rPr lang="en-US" sz="1350">
                <a:cs typeface="Segoe UI"/>
              </a:rPr>
              <a:t>For example: Definition of a function that computes the absolute value of an integer:​</a:t>
            </a:r>
          </a:p>
          <a:p>
            <a:r>
              <a:rPr lang="en-US" sz="1350" b="1">
                <a:solidFill>
                  <a:srgbClr val="00FF99"/>
                </a:solidFill>
                <a:latin typeface="Courier New"/>
                <a:cs typeface="Segoe UI"/>
              </a:rPr>
              <a:t> </a:t>
            </a:r>
            <a:r>
              <a:rPr lang="en-US" sz="1350">
                <a:latin typeface="Courier New"/>
                <a:cs typeface="Segoe UI"/>
              </a:rPr>
              <a:t>​</a:t>
            </a:r>
          </a:p>
          <a:p>
            <a:r>
              <a:rPr lang="en-US" sz="1350" b="1">
                <a:solidFill>
                  <a:srgbClr val="7F7F7F"/>
                </a:solidFill>
                <a:latin typeface="Courier New"/>
                <a:cs typeface="Segoe UI"/>
              </a:rPr>
              <a:t>int </a:t>
            </a:r>
            <a:r>
              <a:rPr lang="en-US" sz="1350" b="1">
                <a:latin typeface="Courier New"/>
                <a:cs typeface="Segoe UI"/>
              </a:rPr>
              <a:t>absolute(</a:t>
            </a:r>
            <a:r>
              <a:rPr lang="en-US" sz="1350" b="1">
                <a:solidFill>
                  <a:srgbClr val="7F7F7F"/>
                </a:solidFill>
                <a:latin typeface="Courier New"/>
                <a:cs typeface="Segoe UI"/>
              </a:rPr>
              <a:t>int</a:t>
            </a:r>
            <a:r>
              <a:rPr lang="en-US" sz="1350" b="1">
                <a:latin typeface="Courier New"/>
                <a:cs typeface="Segoe UI"/>
              </a:rPr>
              <a:t> x){ </a:t>
            </a:r>
            <a:r>
              <a:rPr lang="en-US" sz="1350">
                <a:latin typeface="Courier New"/>
                <a:cs typeface="Segoe UI"/>
              </a:rPr>
              <a:t>​</a:t>
            </a:r>
          </a:p>
          <a:p>
            <a:r>
              <a:rPr lang="en-US" sz="1350" b="1">
                <a:latin typeface="Courier New"/>
                <a:cs typeface="Segoe UI"/>
              </a:rPr>
              <a:t>     </a:t>
            </a:r>
            <a:r>
              <a:rPr lang="en-US" sz="1350" b="1">
                <a:solidFill>
                  <a:srgbClr val="7F7F7F"/>
                </a:solidFill>
                <a:latin typeface="Courier New"/>
                <a:cs typeface="Segoe UI"/>
              </a:rPr>
              <a:t>if</a:t>
            </a:r>
            <a:r>
              <a:rPr lang="en-US" sz="1350" b="1">
                <a:latin typeface="Courier New"/>
                <a:cs typeface="Segoe UI"/>
              </a:rPr>
              <a:t> (x &gt;= 0) </a:t>
            </a:r>
            <a:r>
              <a:rPr lang="en-US" sz="1350" b="1">
                <a:solidFill>
                  <a:srgbClr val="7F7F7F"/>
                </a:solidFill>
                <a:latin typeface="Courier New"/>
                <a:cs typeface="Segoe UI"/>
              </a:rPr>
              <a:t>return</a:t>
            </a:r>
            <a:r>
              <a:rPr lang="en-US" sz="1350" b="1">
                <a:latin typeface="Courier New"/>
                <a:cs typeface="Segoe UI"/>
              </a:rPr>
              <a:t> x; </a:t>
            </a:r>
            <a:r>
              <a:rPr lang="en-US" sz="1350">
                <a:latin typeface="Courier New"/>
                <a:cs typeface="Segoe UI"/>
              </a:rPr>
              <a:t>​</a:t>
            </a:r>
          </a:p>
          <a:p>
            <a:r>
              <a:rPr lang="en-US" sz="1350" b="1">
                <a:latin typeface="Courier New"/>
                <a:cs typeface="Segoe UI"/>
              </a:rPr>
              <a:t>     </a:t>
            </a:r>
            <a:r>
              <a:rPr lang="en-US" sz="1350" b="1">
                <a:solidFill>
                  <a:srgbClr val="7F7F7F"/>
                </a:solidFill>
                <a:latin typeface="Courier New"/>
                <a:cs typeface="Segoe UI"/>
              </a:rPr>
              <a:t>else</a:t>
            </a:r>
            <a:r>
              <a:rPr lang="en-US" sz="1350" b="1">
                <a:latin typeface="Courier New"/>
                <a:cs typeface="Segoe UI"/>
              </a:rPr>
              <a:t> </a:t>
            </a:r>
            <a:r>
              <a:rPr lang="en-US" sz="1350" b="1">
                <a:solidFill>
                  <a:srgbClr val="7F7F7F"/>
                </a:solidFill>
                <a:latin typeface="Courier New"/>
                <a:cs typeface="Segoe UI"/>
              </a:rPr>
              <a:t>return</a:t>
            </a:r>
            <a:r>
              <a:rPr lang="en-US" sz="1350" b="1">
                <a:latin typeface="Courier New"/>
                <a:cs typeface="Segoe UI"/>
              </a:rPr>
              <a:t> -x;</a:t>
            </a:r>
          </a:p>
        </p:txBody>
      </p:sp>
    </p:spTree>
    <p:extLst>
      <p:ext uri="{BB962C8B-B14F-4D97-AF65-F5344CB8AC3E}">
        <p14:creationId xmlns:p14="http://schemas.microsoft.com/office/powerpoint/2010/main" val="13878696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6C599D5A-5D86-4A5C-97CE-A737B66C3C35}"/>
              </a:ext>
            </a:extLst>
          </p:cNvPr>
          <p:cNvSpPr txBox="1">
            <a:spLocks noChangeArrowheads="1"/>
          </p:cNvSpPr>
          <p:nvPr/>
        </p:nvSpPr>
        <p:spPr>
          <a:xfrm>
            <a:off x="1485900" y="1028700"/>
            <a:ext cx="4414838" cy="857250"/>
          </a:xfrm>
          <a:prstGeom prst="rect">
            <a:avLst/>
          </a:prstGeom>
          <a:noFill/>
          <a:ln/>
        </p:spPr>
        <p:txBody>
          <a:bodyPr lIns="68580" tIns="34290" rIns="68580" bIns="3429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3300"/>
          </a:p>
        </p:txBody>
      </p:sp>
      <p:sp>
        <p:nvSpPr>
          <p:cNvPr id="3" name="Rectangle 1027">
            <a:extLst>
              <a:ext uri="{FF2B5EF4-FFF2-40B4-BE49-F238E27FC236}">
                <a16:creationId xmlns:a16="http://schemas.microsoft.com/office/drawing/2014/main" id="{673DBB06-EE61-47A8-9AAB-2E4359BE35E3}"/>
              </a:ext>
            </a:extLst>
          </p:cNvPr>
          <p:cNvSpPr txBox="1">
            <a:spLocks noChangeArrowheads="1"/>
          </p:cNvSpPr>
          <p:nvPr/>
        </p:nvSpPr>
        <p:spPr>
          <a:xfrm>
            <a:off x="1188343" y="923374"/>
            <a:ext cx="6151826" cy="4620176"/>
          </a:xfrm>
          <a:prstGeom prst="rect">
            <a:avLst/>
          </a:prstGeom>
          <a:noFill/>
          <a:ln/>
        </p:spPr>
        <p:txBody>
          <a:bodyPr lIns="68580" tIns="34290" rIns="68580" bIns="3429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a:latin typeface="Times New Roman"/>
                <a:cs typeface="Arial"/>
              </a:rPr>
              <a:t>FUNCTION CALL</a:t>
            </a:r>
            <a:r>
              <a:rPr lang="en-US" altLang="en-US" sz="1600">
                <a:latin typeface="Times New Roman"/>
                <a:cs typeface="Arial"/>
              </a:rPr>
              <a:t>:-  A </a:t>
            </a:r>
            <a:r>
              <a:rPr lang="en-US" altLang="en-US" sz="1600" b="1">
                <a:latin typeface="Times New Roman"/>
                <a:cs typeface="Arial"/>
              </a:rPr>
              <a:t>function call</a:t>
            </a:r>
            <a:r>
              <a:rPr lang="en-US" altLang="en-US" sz="1600">
                <a:latin typeface="Times New Roman"/>
                <a:cs typeface="Arial"/>
              </a:rPr>
              <a:t> has the following syntax: </a:t>
            </a:r>
            <a:endParaRPr lang="en-US" altLang="en-US" sz="1600">
              <a:latin typeface="Times New Roman"/>
              <a:cs typeface="Arial" pitchFamily="34" charset="0"/>
            </a:endParaRPr>
          </a:p>
          <a:p>
            <a:pPr>
              <a:buFont typeface="Monotype Sorts" pitchFamily="2" charset="2"/>
              <a:buNone/>
            </a:pPr>
            <a:r>
              <a:rPr lang="en-US" altLang="en-US" sz="1600" b="1">
                <a:latin typeface="Times New Roman"/>
                <a:cs typeface="Arial"/>
              </a:rPr>
              <a:t>	&lt;function name&gt;(&lt;argument list&gt;)</a:t>
            </a:r>
          </a:p>
          <a:p>
            <a:pPr>
              <a:buFont typeface="Monotype Sorts" pitchFamily="2" charset="2"/>
              <a:buNone/>
            </a:pPr>
            <a:endParaRPr lang="en-US" altLang="en-US" sz="1600" b="1">
              <a:latin typeface="Times New Roman"/>
              <a:cs typeface="Arial"/>
            </a:endParaRPr>
          </a:p>
          <a:p>
            <a:pPr lvl="1">
              <a:buFont typeface="Monotype Sorts" pitchFamily="2" charset="2"/>
              <a:buNone/>
            </a:pPr>
            <a:r>
              <a:rPr lang="en-US" altLang="en-US" sz="1600">
                <a:latin typeface="Times New Roman"/>
                <a:cs typeface="Arial"/>
              </a:rPr>
              <a:t>Example:</a:t>
            </a:r>
            <a:r>
              <a:rPr lang="en-US" altLang="en-US" sz="1600">
                <a:solidFill>
                  <a:schemeClr val="bg1">
                    <a:lumMod val="50000"/>
                  </a:schemeClr>
                </a:solidFill>
                <a:latin typeface="Times New Roman"/>
                <a:cs typeface="Arial"/>
              </a:rPr>
              <a:t> int </a:t>
            </a:r>
            <a:r>
              <a:rPr lang="en-US" altLang="en-US" sz="1600">
                <a:latin typeface="Times New Roman"/>
                <a:cs typeface="Arial"/>
              </a:rPr>
              <a:t>distance = absolute(-5);</a:t>
            </a:r>
          </a:p>
          <a:p>
            <a:pPr lvl="1"/>
            <a:r>
              <a:rPr lang="en-US" altLang="en-US" sz="1600">
                <a:latin typeface="Times New Roman"/>
                <a:cs typeface="Arial"/>
              </a:rPr>
              <a:t>The result of a function call is a value of type &lt;type&gt;</a:t>
            </a:r>
          </a:p>
          <a:p>
            <a:pPr lvl="1"/>
            <a:endParaRPr lang="en-US" altLang="en-US" sz="1600">
              <a:latin typeface="Times New Roman"/>
              <a:cs typeface="Arial"/>
            </a:endParaRPr>
          </a:p>
          <a:p>
            <a:pPr marL="0" indent="0">
              <a:buNone/>
            </a:pPr>
            <a:r>
              <a:rPr lang="en-US" sz="1600" b="1">
                <a:latin typeface="Times New Roman"/>
                <a:ea typeface="+mn-lt"/>
                <a:cs typeface="+mn-lt"/>
              </a:rPr>
              <a:t>FUNCTION PROTOTYPE</a:t>
            </a:r>
            <a:r>
              <a:rPr lang="en-US" sz="1600">
                <a:latin typeface="Times New Roman"/>
                <a:ea typeface="+mn-lt"/>
                <a:cs typeface="+mn-lt"/>
              </a:rPr>
              <a:t>:- The function prototype declares the input and output parameters of the function. </a:t>
            </a:r>
          </a:p>
          <a:p>
            <a:r>
              <a:rPr lang="en-US" sz="1600">
                <a:latin typeface="Times New Roman"/>
                <a:ea typeface="+mn-lt"/>
                <a:cs typeface="+mn-lt"/>
              </a:rPr>
              <a:t>The function prototype has the following syntax: </a:t>
            </a:r>
          </a:p>
          <a:p>
            <a:pPr marL="0" lvl="1" indent="0">
              <a:buNone/>
            </a:pPr>
            <a:r>
              <a:rPr lang="en-US" sz="1600" b="1">
                <a:latin typeface="Times New Roman"/>
                <a:cs typeface="Courier New"/>
              </a:rPr>
              <a:t>                          &lt;type&gt; &lt;function name&gt;(&lt;type list&gt;);</a:t>
            </a:r>
            <a:endParaRPr lang="en-US" sz="1600">
              <a:latin typeface="Times New Roman"/>
              <a:ea typeface="+mn-lt"/>
              <a:cs typeface="+mn-lt"/>
            </a:endParaRPr>
          </a:p>
          <a:p>
            <a:pPr marL="0" indent="0">
              <a:buNone/>
            </a:pPr>
            <a:r>
              <a:rPr lang="en-US" sz="1600">
                <a:latin typeface="Times New Roman"/>
                <a:ea typeface="+mn-lt"/>
                <a:cs typeface="+mn-lt"/>
              </a:rPr>
              <a:t>Example: A function that returns the absolute value of an integer is:    </a:t>
            </a:r>
            <a:r>
              <a:rPr lang="en-US" sz="1600" b="1">
                <a:solidFill>
                  <a:schemeClr val="bg1">
                    <a:lumMod val="50000"/>
                  </a:schemeClr>
                </a:solidFill>
                <a:latin typeface="Times New Roman"/>
                <a:cs typeface="Courier New"/>
              </a:rPr>
              <a:t>int</a:t>
            </a:r>
            <a:r>
              <a:rPr lang="en-US" sz="1600" b="1">
                <a:latin typeface="Times New Roman"/>
                <a:cs typeface="Courier New"/>
              </a:rPr>
              <a:t> absolute(</a:t>
            </a:r>
            <a:r>
              <a:rPr lang="en-US" sz="1600" b="1">
                <a:solidFill>
                  <a:schemeClr val="bg1">
                    <a:lumMod val="50000"/>
                  </a:schemeClr>
                </a:solidFill>
                <a:latin typeface="Times New Roman"/>
                <a:cs typeface="Courier New"/>
              </a:rPr>
              <a:t>int</a:t>
            </a:r>
            <a:r>
              <a:rPr lang="en-US" sz="1600" b="1">
                <a:latin typeface="Times New Roman"/>
                <a:cs typeface="Courier New"/>
              </a:rPr>
              <a:t>);</a:t>
            </a:r>
            <a:endParaRPr lang="en-US" sz="1600">
              <a:latin typeface="Times New Roman"/>
              <a:ea typeface="+mn-lt"/>
              <a:cs typeface="+mn-lt"/>
            </a:endParaRPr>
          </a:p>
          <a:p>
            <a:pPr marL="0" indent="0">
              <a:buNone/>
            </a:pPr>
            <a:endParaRPr lang="en-US" sz="1600" b="1">
              <a:latin typeface="Times New Roman"/>
              <a:ea typeface="+mn-lt"/>
              <a:cs typeface="Courier New"/>
            </a:endParaRPr>
          </a:p>
          <a:p>
            <a:pPr marL="0" indent="0">
              <a:buNone/>
            </a:pPr>
            <a:r>
              <a:rPr lang="en-US" sz="1600" b="1">
                <a:latin typeface="Times New Roman"/>
                <a:ea typeface="+mn-lt"/>
                <a:cs typeface="+mn-lt"/>
              </a:rPr>
              <a:t>FUNCTION DEFINATION</a:t>
            </a:r>
            <a:r>
              <a:rPr lang="en-US" sz="1600">
                <a:latin typeface="Times New Roman"/>
                <a:ea typeface="+mn-lt"/>
                <a:cs typeface="+mn-lt"/>
              </a:rPr>
              <a:t>:- The function definition can be placed anywhere in the program after the function prototypes. </a:t>
            </a:r>
          </a:p>
          <a:p>
            <a:pPr>
              <a:buFont typeface="Arial"/>
              <a:buChar char="•"/>
            </a:pPr>
            <a:endParaRPr lang="en-US" sz="1600">
              <a:latin typeface="Times New Roman"/>
              <a:ea typeface="+mn-lt"/>
              <a:cs typeface="+mn-lt"/>
            </a:endParaRPr>
          </a:p>
          <a:p>
            <a:pPr>
              <a:buFont typeface="Arial"/>
              <a:buChar char="•"/>
            </a:pPr>
            <a:r>
              <a:rPr lang="en-US" sz="1600">
                <a:latin typeface="Times New Roman"/>
                <a:ea typeface="+mn-lt"/>
                <a:cs typeface="+mn-lt"/>
              </a:rPr>
              <a:t>If a function definition is placed in front of </a:t>
            </a:r>
            <a:r>
              <a:rPr lang="en-US" sz="1600" b="1">
                <a:latin typeface="Times New Roman"/>
                <a:cs typeface="Courier New"/>
              </a:rPr>
              <a:t>main()</a:t>
            </a:r>
            <a:r>
              <a:rPr lang="en-US" sz="1600" b="1">
                <a:latin typeface="Times New Roman"/>
                <a:ea typeface="+mn-lt"/>
                <a:cs typeface="+mn-lt"/>
              </a:rPr>
              <a:t>,</a:t>
            </a:r>
            <a:r>
              <a:rPr lang="en-US" sz="1600">
                <a:latin typeface="Times New Roman"/>
                <a:ea typeface="+mn-lt"/>
                <a:cs typeface="+mn-lt"/>
              </a:rPr>
              <a:t>  there is no need to include its function prototyp</a:t>
            </a:r>
            <a:r>
              <a:rPr lang="en-US" sz="1350">
                <a:latin typeface="Times New Roman"/>
                <a:ea typeface="+mn-lt"/>
                <a:cs typeface="+mn-lt"/>
              </a:rPr>
              <a:t>e</a:t>
            </a:r>
            <a:endParaRPr lang="en-US" sz="1350">
              <a:latin typeface="Times New Roman"/>
              <a:cs typeface="Arial"/>
            </a:endParaRPr>
          </a:p>
          <a:p>
            <a:pPr lvl="1"/>
            <a:endParaRPr lang="en-US" altLang="en-US" sz="1350">
              <a:latin typeface="Times New Roman"/>
              <a:cs typeface="Arial"/>
            </a:endParaRPr>
          </a:p>
        </p:txBody>
      </p:sp>
    </p:spTree>
    <p:extLst>
      <p:ext uri="{BB962C8B-B14F-4D97-AF65-F5344CB8AC3E}">
        <p14:creationId xmlns:p14="http://schemas.microsoft.com/office/powerpoint/2010/main" val="16343334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D928-5B08-495E-819D-A2C9FD91BC35}"/>
              </a:ext>
            </a:extLst>
          </p:cNvPr>
          <p:cNvSpPr>
            <a:spLocks noGrp="1"/>
          </p:cNvSpPr>
          <p:nvPr>
            <p:ph type="title"/>
          </p:nvPr>
        </p:nvSpPr>
        <p:spPr/>
        <p:txBody>
          <a:bodyPr/>
          <a:lstStyle/>
          <a:p>
            <a:r>
              <a:rPr lang="en-US">
                <a:cs typeface="Arial"/>
              </a:rPr>
              <a:t>CALL BY VALUE VS CALL BY REFERENCE</a:t>
            </a:r>
            <a:endParaRPr lang="en-US"/>
          </a:p>
        </p:txBody>
      </p:sp>
      <p:sp>
        <p:nvSpPr>
          <p:cNvPr id="3" name="Content Placeholder 2">
            <a:extLst>
              <a:ext uri="{FF2B5EF4-FFF2-40B4-BE49-F238E27FC236}">
                <a16:creationId xmlns:a16="http://schemas.microsoft.com/office/drawing/2014/main" id="{46E8A321-9F12-4C54-BB68-DF4BF008838D}"/>
              </a:ext>
            </a:extLst>
          </p:cNvPr>
          <p:cNvSpPr>
            <a:spLocks noGrp="1"/>
          </p:cNvSpPr>
          <p:nvPr>
            <p:ph idx="1"/>
          </p:nvPr>
        </p:nvSpPr>
        <p:spPr/>
        <p:txBody>
          <a:bodyPr vert="horz" lIns="0" tIns="34290" rIns="0" bIns="34290" rtlCol="0" anchor="t">
            <a:normAutofit/>
          </a:bodyPr>
          <a:lstStyle/>
          <a:p>
            <a:pPr marL="0" indent="0">
              <a:buNone/>
            </a:pPr>
            <a:r>
              <a:rPr lang="en-US">
                <a:cs typeface="Arial"/>
              </a:rPr>
              <a:t>.</a:t>
            </a:r>
            <a:endParaRPr lang="en-US"/>
          </a:p>
        </p:txBody>
      </p:sp>
      <p:sp>
        <p:nvSpPr>
          <p:cNvPr id="4" name="Text Placeholder 3">
            <a:extLst>
              <a:ext uri="{FF2B5EF4-FFF2-40B4-BE49-F238E27FC236}">
                <a16:creationId xmlns:a16="http://schemas.microsoft.com/office/drawing/2014/main" id="{951E1229-A538-4DE5-A4F1-BACB9D6E1C66}"/>
              </a:ext>
            </a:extLst>
          </p:cNvPr>
          <p:cNvSpPr>
            <a:spLocks noGrp="1"/>
          </p:cNvSpPr>
          <p:nvPr>
            <p:ph type="body" idx="4294967295"/>
          </p:nvPr>
        </p:nvSpPr>
        <p:spPr>
          <a:xfrm>
            <a:off x="1152446" y="1815054"/>
            <a:ext cx="3067917" cy="825752"/>
          </a:xfrm>
        </p:spPr>
        <p:txBody>
          <a:bodyPr/>
          <a:lstStyle/>
          <a:p>
            <a:r>
              <a:rPr lang="en-US">
                <a:cs typeface="Arial"/>
              </a:rPr>
              <a:t>CALL BY VALUE</a:t>
            </a:r>
            <a:endParaRPr lang="en-US"/>
          </a:p>
        </p:txBody>
      </p:sp>
      <p:sp>
        <p:nvSpPr>
          <p:cNvPr id="5" name="Text Placeholder 4">
            <a:extLst>
              <a:ext uri="{FF2B5EF4-FFF2-40B4-BE49-F238E27FC236}">
                <a16:creationId xmlns:a16="http://schemas.microsoft.com/office/drawing/2014/main" id="{A594917D-19C5-4A7D-9DEC-533EBC046CC7}"/>
              </a:ext>
            </a:extLst>
          </p:cNvPr>
          <p:cNvSpPr>
            <a:spLocks noGrp="1"/>
          </p:cNvSpPr>
          <p:nvPr>
            <p:ph type="body" sz="quarter" idx="4294967295"/>
          </p:nvPr>
        </p:nvSpPr>
        <p:spPr>
          <a:xfrm>
            <a:off x="5449491" y="1777269"/>
            <a:ext cx="2362584" cy="863537"/>
          </a:xfrm>
        </p:spPr>
        <p:txBody>
          <a:bodyPr/>
          <a:lstStyle/>
          <a:p>
            <a:r>
              <a:rPr lang="en-US">
                <a:cs typeface="Arial"/>
              </a:rPr>
              <a:t>CALL BY REFERENCE</a:t>
            </a:r>
            <a:endParaRPr lang="en-US"/>
          </a:p>
        </p:txBody>
      </p:sp>
      <p:graphicFrame>
        <p:nvGraphicFramePr>
          <p:cNvPr id="8" name="Content Placeholder 7">
            <a:extLst>
              <a:ext uri="{FF2B5EF4-FFF2-40B4-BE49-F238E27FC236}">
                <a16:creationId xmlns:a16="http://schemas.microsoft.com/office/drawing/2014/main" id="{DA110DC6-58B5-4EF5-A2E7-60AF56848850}"/>
              </a:ext>
            </a:extLst>
          </p:cNvPr>
          <p:cNvGraphicFramePr>
            <a:graphicFrameLocks noGrp="1"/>
          </p:cNvGraphicFramePr>
          <p:nvPr>
            <p:ph sz="quarter" idx="4294967295"/>
            <p:extLst>
              <p:ext uri="{D42A27DB-BD31-4B8C-83A1-F6EECF244321}">
                <p14:modId xmlns:p14="http://schemas.microsoft.com/office/powerpoint/2010/main" val="14920230"/>
              </p:ext>
            </p:extLst>
          </p:nvPr>
        </p:nvGraphicFramePr>
        <p:xfrm>
          <a:off x="1151488" y="2554774"/>
          <a:ext cx="2492933" cy="953452"/>
        </p:xfrm>
        <a:graphic>
          <a:graphicData uri="http://schemas.openxmlformats.org/drawingml/2006/table">
            <a:tbl>
              <a:tblPr firstRow="1" bandRow="1">
                <a:tableStyleId>{5C22544A-7EE6-4342-B048-85BDC9FD1C3A}</a:tableStyleId>
              </a:tblPr>
              <a:tblGrid>
                <a:gridCol w="2492933">
                  <a:extLst>
                    <a:ext uri="{9D8B030D-6E8A-4147-A177-3AD203B41FA5}">
                      <a16:colId xmlns:a16="http://schemas.microsoft.com/office/drawing/2014/main" val="616785625"/>
                    </a:ext>
                  </a:extLst>
                </a:gridCol>
              </a:tblGrid>
              <a:tr h="922973">
                <a:tc>
                  <a:txBody>
                    <a:bodyPr/>
                    <a:lstStyle/>
                    <a:p>
                      <a:pPr algn="l" fontAlgn="base"/>
                      <a:r>
                        <a:rPr lang="en-US" sz="1400">
                          <a:effectLst/>
                        </a:rPr>
                        <a:t>While calling a function, we pass values of variables to it. Such functions are known as “Call By Values”.</a:t>
                      </a:r>
                      <a:endParaRPr lang="en-US" sz="1400" b="0">
                        <a:effectLst/>
                      </a:endParaRPr>
                    </a:p>
                  </a:txBody>
                  <a:tcPr marL="100013" marR="100013" marT="50006" marB="50006" anchor="ctr"/>
                </a:tc>
                <a:extLst>
                  <a:ext uri="{0D108BD9-81ED-4DB2-BD59-A6C34878D82A}">
                    <a16:rowId xmlns:a16="http://schemas.microsoft.com/office/drawing/2014/main" val="2590867252"/>
                  </a:ext>
                </a:extLst>
              </a:tr>
            </a:tbl>
          </a:graphicData>
        </a:graphic>
      </p:graphicFrame>
      <p:graphicFrame>
        <p:nvGraphicFramePr>
          <p:cNvPr id="10" name="Table 9">
            <a:extLst>
              <a:ext uri="{FF2B5EF4-FFF2-40B4-BE49-F238E27FC236}">
                <a16:creationId xmlns:a16="http://schemas.microsoft.com/office/drawing/2014/main" id="{BFAF70BD-A85C-41A1-B87D-6F30AC601171}"/>
              </a:ext>
            </a:extLst>
          </p:cNvPr>
          <p:cNvGraphicFramePr>
            <a:graphicFrameLocks noGrp="1"/>
          </p:cNvGraphicFramePr>
          <p:nvPr>
            <p:extLst>
              <p:ext uri="{D42A27DB-BD31-4B8C-83A1-F6EECF244321}">
                <p14:modId xmlns:p14="http://schemas.microsoft.com/office/powerpoint/2010/main" val="1965843768"/>
              </p:ext>
            </p:extLst>
          </p:nvPr>
        </p:nvGraphicFramePr>
        <p:xfrm>
          <a:off x="5446226" y="2486873"/>
          <a:ext cx="2478707" cy="2088832"/>
        </p:xfrm>
        <a:graphic>
          <a:graphicData uri="http://schemas.openxmlformats.org/drawingml/2006/table">
            <a:tbl>
              <a:tblPr firstRow="1" bandRow="1">
                <a:tableStyleId>{5C22544A-7EE6-4342-B048-85BDC9FD1C3A}</a:tableStyleId>
              </a:tblPr>
              <a:tblGrid>
                <a:gridCol w="2478707">
                  <a:extLst>
                    <a:ext uri="{9D8B030D-6E8A-4147-A177-3AD203B41FA5}">
                      <a16:colId xmlns:a16="http://schemas.microsoft.com/office/drawing/2014/main" val="3666118490"/>
                    </a:ext>
                  </a:extLst>
                </a:gridCol>
              </a:tblGrid>
              <a:tr h="1540193">
                <a:tc>
                  <a:txBody>
                    <a:bodyPr/>
                    <a:lstStyle/>
                    <a:p>
                      <a:pPr fontAlgn="base"/>
                      <a:r>
                        <a:rPr lang="en-US" sz="1400">
                          <a:effectLst/>
                        </a:rPr>
                        <a:t>While calling a function, instead of passing the values of variables, we pass address of variables(location of variables) to the function known as “Call By References.</a:t>
                      </a:r>
                    </a:p>
                  </a:txBody>
                  <a:tcPr marL="100013" marR="100013" marT="50006" marB="50006" anchor="ctr"/>
                </a:tc>
                <a:extLst>
                  <a:ext uri="{0D108BD9-81ED-4DB2-BD59-A6C34878D82A}">
                    <a16:rowId xmlns:a16="http://schemas.microsoft.com/office/drawing/2014/main" val="1830584992"/>
                  </a:ext>
                </a:extLst>
              </a:tr>
              <a:tr h="274320">
                <a:tc>
                  <a:txBody>
                    <a:bodyPr/>
                    <a:lstStyle/>
                    <a:p>
                      <a:endParaRPr lang="en-US" sz="1400"/>
                    </a:p>
                  </a:txBody>
                  <a:tcPr marL="68580" marR="68580" marT="34290" marB="34290"/>
                </a:tc>
                <a:extLst>
                  <a:ext uri="{0D108BD9-81ED-4DB2-BD59-A6C34878D82A}">
                    <a16:rowId xmlns:a16="http://schemas.microsoft.com/office/drawing/2014/main" val="4134383167"/>
                  </a:ext>
                </a:extLst>
              </a:tr>
            </a:tbl>
          </a:graphicData>
        </a:graphic>
      </p:graphicFrame>
      <p:sp>
        <p:nvSpPr>
          <p:cNvPr id="11" name="TextBox 10">
            <a:extLst>
              <a:ext uri="{FF2B5EF4-FFF2-40B4-BE49-F238E27FC236}">
                <a16:creationId xmlns:a16="http://schemas.microsoft.com/office/drawing/2014/main" id="{A727E423-2B50-45EC-86DA-BAF1CB2FB07C}"/>
              </a:ext>
            </a:extLst>
          </p:cNvPr>
          <p:cNvSpPr txBox="1"/>
          <p:nvPr/>
        </p:nvSpPr>
        <p:spPr>
          <a:xfrm>
            <a:off x="3543300" y="3257550"/>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350"/>
          </a:p>
        </p:txBody>
      </p:sp>
      <p:graphicFrame>
        <p:nvGraphicFramePr>
          <p:cNvPr id="13" name="Table 12">
            <a:extLst>
              <a:ext uri="{FF2B5EF4-FFF2-40B4-BE49-F238E27FC236}">
                <a16:creationId xmlns:a16="http://schemas.microsoft.com/office/drawing/2014/main" id="{EFED32A9-A72E-4D4A-B68B-6324405EFC4A}"/>
              </a:ext>
            </a:extLst>
          </p:cNvPr>
          <p:cNvGraphicFramePr>
            <a:graphicFrameLocks noGrp="1"/>
          </p:cNvGraphicFramePr>
          <p:nvPr>
            <p:extLst>
              <p:ext uri="{D42A27DB-BD31-4B8C-83A1-F6EECF244321}">
                <p14:modId xmlns:p14="http://schemas.microsoft.com/office/powerpoint/2010/main" val="2126189036"/>
              </p:ext>
            </p:extLst>
          </p:nvPr>
        </p:nvGraphicFramePr>
        <p:xfrm>
          <a:off x="1219388" y="4481465"/>
          <a:ext cx="2869028" cy="1593532"/>
        </p:xfrm>
        <a:graphic>
          <a:graphicData uri="http://schemas.openxmlformats.org/drawingml/2006/table">
            <a:tbl>
              <a:tblPr firstRow="1" bandRow="1">
                <a:tableStyleId>{5C22544A-7EE6-4342-B048-85BDC9FD1C3A}</a:tableStyleId>
              </a:tblPr>
              <a:tblGrid>
                <a:gridCol w="2869028">
                  <a:extLst>
                    <a:ext uri="{9D8B030D-6E8A-4147-A177-3AD203B41FA5}">
                      <a16:colId xmlns:a16="http://schemas.microsoft.com/office/drawing/2014/main" val="190966043"/>
                    </a:ext>
                  </a:extLst>
                </a:gridCol>
              </a:tblGrid>
              <a:tr h="1433124">
                <a:tc>
                  <a:txBody>
                    <a:bodyPr/>
                    <a:lstStyle/>
                    <a:p>
                      <a:pPr fontAlgn="base"/>
                      <a:r>
                        <a:rPr lang="en-US" sz="1400">
                          <a:effectLst/>
                        </a:rPr>
                        <a:t>In this method, the value of each variable in calling function is copied into corresponding dummy variables of the called function.</a:t>
                      </a:r>
                      <a:br>
                        <a:rPr lang="en-US" sz="1400">
                          <a:effectLst/>
                        </a:rPr>
                      </a:br>
                      <a:br>
                        <a:rPr lang="en-US" sz="1400">
                          <a:effectLst/>
                        </a:rPr>
                      </a:br>
                      <a:endParaRPr lang="en-US" sz="1400">
                        <a:effectLst/>
                      </a:endParaRPr>
                    </a:p>
                  </a:txBody>
                  <a:tcPr marL="100013" marR="100013" marT="50006" marB="50006" anchor="ctr"/>
                </a:tc>
                <a:extLst>
                  <a:ext uri="{0D108BD9-81ED-4DB2-BD59-A6C34878D82A}">
                    <a16:rowId xmlns:a16="http://schemas.microsoft.com/office/drawing/2014/main" val="1300068962"/>
                  </a:ext>
                </a:extLst>
              </a:tr>
            </a:tbl>
          </a:graphicData>
        </a:graphic>
      </p:graphicFrame>
      <p:graphicFrame>
        <p:nvGraphicFramePr>
          <p:cNvPr id="15" name="Table 14">
            <a:extLst>
              <a:ext uri="{FF2B5EF4-FFF2-40B4-BE49-F238E27FC236}">
                <a16:creationId xmlns:a16="http://schemas.microsoft.com/office/drawing/2014/main" id="{E68E8E12-9289-4A76-8CDF-9C736584A563}"/>
              </a:ext>
            </a:extLst>
          </p:cNvPr>
          <p:cNvGraphicFramePr>
            <a:graphicFrameLocks noGrp="1"/>
          </p:cNvGraphicFramePr>
          <p:nvPr>
            <p:extLst>
              <p:ext uri="{D42A27DB-BD31-4B8C-83A1-F6EECF244321}">
                <p14:modId xmlns:p14="http://schemas.microsoft.com/office/powerpoint/2010/main" val="1620285879"/>
              </p:ext>
            </p:extLst>
          </p:nvPr>
        </p:nvGraphicFramePr>
        <p:xfrm>
          <a:off x="5261528" y="4547153"/>
          <a:ext cx="2660039" cy="1448752"/>
        </p:xfrm>
        <a:graphic>
          <a:graphicData uri="http://schemas.openxmlformats.org/drawingml/2006/table">
            <a:tbl>
              <a:tblPr firstRow="1" bandRow="1">
                <a:tableStyleId>{5C22544A-7EE6-4342-B048-85BDC9FD1C3A}</a:tableStyleId>
              </a:tblPr>
              <a:tblGrid>
                <a:gridCol w="2660039">
                  <a:extLst>
                    <a:ext uri="{9D8B030D-6E8A-4147-A177-3AD203B41FA5}">
                      <a16:colId xmlns:a16="http://schemas.microsoft.com/office/drawing/2014/main" val="1127184825"/>
                    </a:ext>
                  </a:extLst>
                </a:gridCol>
              </a:tblGrid>
              <a:tr h="1128713">
                <a:tc>
                  <a:txBody>
                    <a:bodyPr/>
                    <a:lstStyle/>
                    <a:p>
                      <a:pPr fontAlgn="base"/>
                      <a:r>
                        <a:rPr lang="en-US" sz="1400">
                          <a:effectLst/>
                        </a:rPr>
                        <a:t>In this method, the address of actual variables in the calling function are copied into the dummy variables of the called function.</a:t>
                      </a:r>
                    </a:p>
                  </a:txBody>
                  <a:tcPr marL="100013" marR="100013" marT="50006" marB="50006" anchor="ctr"/>
                </a:tc>
                <a:extLst>
                  <a:ext uri="{0D108BD9-81ED-4DB2-BD59-A6C34878D82A}">
                    <a16:rowId xmlns:a16="http://schemas.microsoft.com/office/drawing/2014/main" val="763925163"/>
                  </a:ext>
                </a:extLst>
              </a:tr>
              <a:tr h="276808">
                <a:tc>
                  <a:txBody>
                    <a:bodyPr/>
                    <a:lstStyle/>
                    <a:p>
                      <a:endParaRPr lang="en-US" sz="1400"/>
                    </a:p>
                  </a:txBody>
                  <a:tcPr marL="68580" marR="68580" marT="34290" marB="34290"/>
                </a:tc>
                <a:extLst>
                  <a:ext uri="{0D108BD9-81ED-4DB2-BD59-A6C34878D82A}">
                    <a16:rowId xmlns:a16="http://schemas.microsoft.com/office/drawing/2014/main" val="1002944504"/>
                  </a:ext>
                </a:extLst>
              </a:tr>
            </a:tbl>
          </a:graphicData>
        </a:graphic>
      </p:graphicFrame>
      <p:sp>
        <p:nvSpPr>
          <p:cNvPr id="16" name="TextBox 15">
            <a:extLst>
              <a:ext uri="{FF2B5EF4-FFF2-40B4-BE49-F238E27FC236}">
                <a16:creationId xmlns:a16="http://schemas.microsoft.com/office/drawing/2014/main" id="{F05F0C52-74B3-4F29-8099-AFE03B0EF67C}"/>
              </a:ext>
            </a:extLst>
          </p:cNvPr>
          <p:cNvSpPr txBox="1"/>
          <p:nvPr/>
        </p:nvSpPr>
        <p:spPr>
          <a:xfrm>
            <a:off x="3543300" y="3257550"/>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350"/>
          </a:p>
        </p:txBody>
      </p:sp>
    </p:spTree>
    <p:extLst>
      <p:ext uri="{BB962C8B-B14F-4D97-AF65-F5344CB8AC3E}">
        <p14:creationId xmlns:p14="http://schemas.microsoft.com/office/powerpoint/2010/main" val="18154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3FD1-041B-4541-BB69-163F5CD849E3}"/>
              </a:ext>
            </a:extLst>
          </p:cNvPr>
          <p:cNvSpPr>
            <a:spLocks noGrp="1"/>
          </p:cNvSpPr>
          <p:nvPr>
            <p:ph type="title"/>
          </p:nvPr>
        </p:nvSpPr>
        <p:spPr>
          <a:xfrm>
            <a:off x="486696" y="4675886"/>
            <a:ext cx="2763774" cy="1608328"/>
          </a:xfrm>
        </p:spPr>
        <p:txBody>
          <a:bodyPr>
            <a:normAutofit/>
          </a:bodyPr>
          <a:lstStyle/>
          <a:p>
            <a:r>
              <a:rPr lang="en-US" sz="3100"/>
              <a:t>POINTERS:-</a:t>
            </a:r>
          </a:p>
        </p:txBody>
      </p:sp>
      <p:sp>
        <p:nvSpPr>
          <p:cNvPr id="17" name="Rectangle 16">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144001"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4667" y="640091"/>
            <a:ext cx="6054666"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4" descr="A picture containing bird&#10;&#10;Description automatically generated">
            <a:extLst>
              <a:ext uri="{FF2B5EF4-FFF2-40B4-BE49-F238E27FC236}">
                <a16:creationId xmlns:a16="http://schemas.microsoft.com/office/drawing/2014/main" id="{62DFE6C6-558F-421D-98C5-0A36AE80B8D5}"/>
              </a:ext>
            </a:extLst>
          </p:cNvPr>
          <p:cNvPicPr>
            <a:picLocks noChangeAspect="1"/>
          </p:cNvPicPr>
          <p:nvPr/>
        </p:nvPicPr>
        <p:blipFill>
          <a:blip r:embed="rId2"/>
          <a:stretch>
            <a:fillRect/>
          </a:stretch>
        </p:blipFill>
        <p:spPr>
          <a:xfrm>
            <a:off x="1719524" y="1289830"/>
            <a:ext cx="5704949" cy="2251429"/>
          </a:xfrm>
          <a:prstGeom prst="rect">
            <a:avLst/>
          </a:prstGeom>
        </p:spPr>
      </p:pic>
      <p:sp>
        <p:nvSpPr>
          <p:cNvPr id="3" name="Content Placeholder 2">
            <a:extLst>
              <a:ext uri="{FF2B5EF4-FFF2-40B4-BE49-F238E27FC236}">
                <a16:creationId xmlns:a16="http://schemas.microsoft.com/office/drawing/2014/main" id="{99D42943-CC4A-474E-80F4-B57031B779E4}"/>
              </a:ext>
            </a:extLst>
          </p:cNvPr>
          <p:cNvSpPr>
            <a:spLocks noGrp="1"/>
          </p:cNvSpPr>
          <p:nvPr>
            <p:ph idx="1"/>
          </p:nvPr>
        </p:nvSpPr>
        <p:spPr>
          <a:xfrm>
            <a:off x="3648075" y="4675886"/>
            <a:ext cx="5006720" cy="1605083"/>
          </a:xfrm>
        </p:spPr>
        <p:txBody>
          <a:bodyPr vert="horz" lIns="0" tIns="34290" rIns="0" bIns="34290" rtlCol="0" anchor="ctr">
            <a:normAutofit/>
          </a:bodyPr>
          <a:lstStyle/>
          <a:p>
            <a:r>
              <a:rPr lang="en-US" sz="1300">
                <a:ea typeface="+mn-lt"/>
                <a:cs typeface="+mn-lt"/>
              </a:rPr>
              <a:t>A pointer is a reference to another variable in a program.</a:t>
            </a:r>
            <a:endParaRPr lang="en-US" sz="1300"/>
          </a:p>
          <a:p>
            <a:r>
              <a:rPr lang="en-US" sz="1300">
                <a:ea typeface="+mn-lt"/>
                <a:cs typeface="+mn-lt"/>
              </a:rPr>
              <a:t>Variables are allocated addresses in  computer memory</a:t>
            </a:r>
            <a:endParaRPr lang="en-US" sz="1300"/>
          </a:p>
          <a:p>
            <a:r>
              <a:rPr lang="en-US" sz="1300">
                <a:ea typeface="+mn-lt"/>
                <a:cs typeface="+mn-lt"/>
              </a:rPr>
              <a:t>Name of the variable is the reference to that memory address .</a:t>
            </a:r>
            <a:endParaRPr lang="en-US" sz="1300"/>
          </a:p>
          <a:p>
            <a:r>
              <a:rPr lang="en-US" sz="1300">
                <a:ea typeface="+mn-lt"/>
                <a:cs typeface="+mn-lt"/>
              </a:rPr>
              <a:t>A pointer .contains the address of another variable </a:t>
            </a:r>
            <a:endParaRPr lang="en-US" sz="1300"/>
          </a:p>
        </p:txBody>
      </p:sp>
    </p:spTree>
    <p:extLst>
      <p:ext uri="{BB962C8B-B14F-4D97-AF65-F5344CB8AC3E}">
        <p14:creationId xmlns:p14="http://schemas.microsoft.com/office/powerpoint/2010/main" val="176272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103D9-AC43-48BD-91A8-F82B6C7F31F9}"/>
              </a:ext>
            </a:extLst>
          </p:cNvPr>
          <p:cNvSpPr txBox="1"/>
          <p:nvPr/>
        </p:nvSpPr>
        <p:spPr>
          <a:xfrm>
            <a:off x="1382561" y="901093"/>
            <a:ext cx="8797968" cy="19389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b="1">
                <a:latin typeface="Source Sans Pro"/>
                <a:ea typeface="Source Sans Pro"/>
              </a:rPr>
              <a:t>Basic Syntax: </a:t>
            </a:r>
            <a:r>
              <a:rPr lang="en-US" sz="1350">
                <a:latin typeface="Source Sans Pro"/>
                <a:ea typeface="Source Sans Pro"/>
              </a:rPr>
              <a:t>variable-type * name-of-the-variable;</a:t>
            </a:r>
          </a:p>
          <a:p>
            <a:endParaRPr lang="en-US" sz="1350"/>
          </a:p>
          <a:p>
            <a:r>
              <a:rPr lang="en-US" sz="1350" b="1">
                <a:latin typeface="Source Sans Pro"/>
                <a:ea typeface="Source Sans Pro"/>
              </a:rPr>
              <a:t>Examples :</a:t>
            </a:r>
          </a:p>
          <a:p>
            <a:r>
              <a:rPr lang="en-US" sz="1350">
                <a:latin typeface="Source Sans Pro"/>
                <a:ea typeface="Source Sans Pro"/>
              </a:rPr>
              <a:t>int *p ;  /* p is a pointer that can point to int variable */</a:t>
            </a:r>
          </a:p>
          <a:p>
            <a:r>
              <a:rPr lang="en-US" sz="1350">
                <a:latin typeface="Source Sans Pro"/>
                <a:ea typeface="Source Sans Pro"/>
              </a:rPr>
              <a:t>char *ar;  /* ar is a pointer that can point to char variable */</a:t>
            </a:r>
          </a:p>
          <a:p>
            <a:r>
              <a:rPr lang="en-US" sz="1350">
                <a:latin typeface="Source Sans Pro"/>
                <a:ea typeface="Source Sans Pro"/>
              </a:rPr>
              <a:t>float *f;  /* f is a pointer that can point to float variable */</a:t>
            </a:r>
          </a:p>
          <a:p>
            <a:endParaRPr lang="en-US" sz="1350"/>
          </a:p>
          <a:p>
            <a:r>
              <a:rPr lang="en-US" sz="1350" b="1">
                <a:latin typeface="Source Sans Pro"/>
                <a:ea typeface="Source Sans Pro"/>
              </a:rPr>
              <a:t>Complex Examples :</a:t>
            </a:r>
          </a:p>
          <a:p>
            <a:r>
              <a:rPr lang="en-US" sz="1350">
                <a:latin typeface="Source Sans Pro"/>
                <a:ea typeface="Source Sans Pro"/>
              </a:rPr>
              <a:t>Int *ar[5]                   /*ar is an array of 5 pointers to int*/ </a:t>
            </a:r>
            <a:endParaRPr lang="en-US" sz="1350"/>
          </a:p>
        </p:txBody>
      </p:sp>
      <p:sp>
        <p:nvSpPr>
          <p:cNvPr id="3" name="TextBox 2">
            <a:extLst>
              <a:ext uri="{FF2B5EF4-FFF2-40B4-BE49-F238E27FC236}">
                <a16:creationId xmlns:a16="http://schemas.microsoft.com/office/drawing/2014/main" id="{AFC3548E-D380-43F6-8AA9-6CEADDAC85DA}"/>
              </a:ext>
            </a:extLst>
          </p:cNvPr>
          <p:cNvSpPr txBox="1"/>
          <p:nvPr/>
        </p:nvSpPr>
        <p:spPr>
          <a:xfrm>
            <a:off x="1143001" y="3178969"/>
            <a:ext cx="9093994"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ctr"/>
            <a:endParaRPr lang="en-IN" sz="1350"/>
          </a:p>
        </p:txBody>
      </p:sp>
      <p:sp>
        <p:nvSpPr>
          <p:cNvPr id="4" name="TextBox 3">
            <a:extLst>
              <a:ext uri="{FF2B5EF4-FFF2-40B4-BE49-F238E27FC236}">
                <a16:creationId xmlns:a16="http://schemas.microsoft.com/office/drawing/2014/main" id="{D699EB95-DB6F-4842-8EC8-300D8947BCCF}"/>
              </a:ext>
            </a:extLst>
          </p:cNvPr>
          <p:cNvSpPr txBox="1"/>
          <p:nvPr/>
        </p:nvSpPr>
        <p:spPr>
          <a:xfrm>
            <a:off x="1143001" y="3493294"/>
            <a:ext cx="9093994" cy="214674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a:latin typeface="Source Sans Pro"/>
                <a:ea typeface="Source Sans Pro"/>
                <a:cs typeface="Arial"/>
              </a:rPr>
              <a:t>ADDRESS OPERATOR:-The address operator can be used in any variable object in C </a:t>
            </a:r>
            <a:endParaRPr lang="en-US" sz="1350"/>
          </a:p>
          <a:p>
            <a:pPr marL="214313" indent="-214313">
              <a:buFont typeface="Arial" pitchFamily="34" charset="0"/>
              <a:buChar char="•"/>
            </a:pPr>
            <a:r>
              <a:rPr lang="en-US" sz="1350">
                <a:latin typeface="Source Sans Pro"/>
                <a:ea typeface="Source Sans Pro"/>
              </a:rPr>
              <a:t>The output of the operation is that it returns the address of the variable .</a:t>
            </a:r>
          </a:p>
          <a:p>
            <a:endParaRPr lang="en-US" sz="1350"/>
          </a:p>
          <a:p>
            <a:r>
              <a:rPr lang="en-US" sz="1350" b="1">
                <a:latin typeface="Source Sans Pro"/>
                <a:ea typeface="Source Sans Pro"/>
              </a:rPr>
              <a:t>          Syntax : </a:t>
            </a:r>
            <a:r>
              <a:rPr lang="en-US" sz="1350">
                <a:latin typeface="Source Sans Pro"/>
                <a:ea typeface="Source Sans Pro"/>
              </a:rPr>
              <a:t>&amp;variable-reference ;</a:t>
            </a:r>
          </a:p>
          <a:p>
            <a:endParaRPr lang="en-US" sz="1350"/>
          </a:p>
          <a:p>
            <a:r>
              <a:rPr lang="en-US" sz="1350" b="1">
                <a:latin typeface="Source Sans Pro"/>
                <a:ea typeface="Source Sans Pro"/>
              </a:rPr>
              <a:t>Examples :</a:t>
            </a:r>
          </a:p>
          <a:p>
            <a:r>
              <a:rPr lang="en-US" sz="1350" b="1">
                <a:latin typeface="Source Sans Pro"/>
                <a:ea typeface="Source Sans Pro"/>
              </a:rPr>
              <a:t>  </a:t>
            </a:r>
            <a:r>
              <a:rPr lang="en-US" sz="1350">
                <a:latin typeface="Source Sans Pro"/>
                <a:ea typeface="Source Sans Pro"/>
              </a:rPr>
              <a:t>int v;</a:t>
            </a:r>
          </a:p>
          <a:p>
            <a:r>
              <a:rPr lang="en-US" sz="1350" b="1">
                <a:latin typeface="Source Sans Pro"/>
                <a:ea typeface="Source Sans Pro"/>
              </a:rPr>
              <a:t>  </a:t>
            </a:r>
            <a:r>
              <a:rPr lang="en-US" sz="1350">
                <a:latin typeface="Source Sans Pro"/>
                <a:ea typeface="Source Sans Pro"/>
              </a:rPr>
              <a:t>int *p;</a:t>
            </a:r>
          </a:p>
          <a:p>
            <a:r>
              <a:rPr lang="en-US" sz="1350" b="1">
                <a:latin typeface="Source Sans Pro"/>
                <a:ea typeface="Source Sans Pro"/>
              </a:rPr>
              <a:t>  </a:t>
            </a:r>
            <a:r>
              <a:rPr lang="en-US" sz="1350">
                <a:latin typeface="Source Sans Pro"/>
                <a:ea typeface="Source Sans Pro"/>
              </a:rPr>
              <a:t>&amp;v – returns the memory location of the integer variable v</a:t>
            </a:r>
          </a:p>
          <a:p>
            <a:r>
              <a:rPr lang="en-US" sz="1350" b="1">
                <a:latin typeface="Source Sans Pro"/>
                <a:ea typeface="Source Sans Pro"/>
              </a:rPr>
              <a:t>  </a:t>
            </a:r>
            <a:r>
              <a:rPr lang="en-US" sz="1350">
                <a:latin typeface="Source Sans Pro"/>
                <a:ea typeface="Source Sans Pro"/>
              </a:rPr>
              <a:t>&amp;p – memory location of the pointer variable p</a:t>
            </a:r>
            <a:endParaRPr lang="en-US" sz="1350"/>
          </a:p>
        </p:txBody>
      </p:sp>
    </p:spTree>
    <p:extLst>
      <p:ext uri="{BB962C8B-B14F-4D97-AF65-F5344CB8AC3E}">
        <p14:creationId xmlns:p14="http://schemas.microsoft.com/office/powerpoint/2010/main" val="157887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3DC4A-C13B-4CED-B78B-5A2CD6DFEE33}"/>
              </a:ext>
            </a:extLst>
          </p:cNvPr>
          <p:cNvSpPr txBox="1"/>
          <p:nvPr/>
        </p:nvSpPr>
        <p:spPr>
          <a:xfrm>
            <a:off x="1612408" y="1376594"/>
            <a:ext cx="6002414" cy="392415"/>
          </a:xfrm>
          <a:prstGeom prst="rect">
            <a:avLst/>
          </a:prstGeom>
          <a:noFill/>
        </p:spPr>
        <p:txBody>
          <a:bodyPr wrap="square" lIns="68580" tIns="34290" rIns="68580" bIns="34290" rtlCol="0" anchor="t">
            <a:spAutoFit/>
          </a:bodyPr>
          <a:lstStyle/>
          <a:p>
            <a:pPr algn="ctr"/>
            <a:endParaRPr lang="en-IN" sz="2100">
              <a:cs typeface="Arial"/>
            </a:endParaRPr>
          </a:p>
        </p:txBody>
      </p:sp>
      <p:sp>
        <p:nvSpPr>
          <p:cNvPr id="3" name="TextBox 2">
            <a:extLst>
              <a:ext uri="{FF2B5EF4-FFF2-40B4-BE49-F238E27FC236}">
                <a16:creationId xmlns:a16="http://schemas.microsoft.com/office/drawing/2014/main" id="{F7399C0C-BFF2-48CA-995D-0357A47D907F}"/>
              </a:ext>
            </a:extLst>
          </p:cNvPr>
          <p:cNvSpPr txBox="1"/>
          <p:nvPr/>
        </p:nvSpPr>
        <p:spPr>
          <a:xfrm>
            <a:off x="1318000" y="1186550"/>
            <a:ext cx="5932503" cy="4556632"/>
          </a:xfrm>
          <a:prstGeom prst="rect">
            <a:avLst/>
          </a:prstGeom>
          <a:noFill/>
        </p:spPr>
        <p:txBody>
          <a:bodyPr wrap="square" lIns="68580" tIns="34290" rIns="68580" bIns="34290" rtlCol="0" anchor="t">
            <a:spAutoFit/>
          </a:bodyPr>
          <a:lstStyle/>
          <a:p>
            <a:r>
              <a:rPr lang="en-IN" sz="1350">
                <a:latin typeface="Times New Roman"/>
                <a:cs typeface="Arial"/>
              </a:rPr>
              <a:t>INDIRECTION OPERATOR:- A pointer contains the memory address of a variable , to refer to the content of the pointer variable indirection operator is used .</a:t>
            </a:r>
            <a:endParaRPr lang="en-US" sz="1350">
              <a:latin typeface="Times New Roman"/>
              <a:cs typeface="Arial"/>
            </a:endParaRPr>
          </a:p>
          <a:p>
            <a:pPr marL="214313" indent="-214313">
              <a:buFont typeface="Wingdings" panose="05000000000000000000" pitchFamily="2" charset="2"/>
              <a:buChar char="q"/>
            </a:pPr>
            <a:r>
              <a:rPr lang="en-IN" sz="1350" b="1">
                <a:latin typeface="Times New Roman"/>
                <a:cs typeface="Arial"/>
              </a:rPr>
              <a:t>Syntax : </a:t>
            </a:r>
            <a:r>
              <a:rPr lang="en-IN" sz="1350">
                <a:latin typeface="Times New Roman"/>
                <a:cs typeface="Arial"/>
              </a:rPr>
              <a:t>*pointer-variable ;</a:t>
            </a:r>
          </a:p>
          <a:p>
            <a:pPr marL="214313" indent="-214313">
              <a:buFont typeface="Wingdings" panose="05000000000000000000" pitchFamily="2" charset="2"/>
              <a:buChar char="q"/>
            </a:pPr>
            <a:r>
              <a:rPr lang="en-IN" sz="1350" b="1">
                <a:latin typeface="Times New Roman"/>
                <a:cs typeface="Arial"/>
              </a:rPr>
              <a:t>Examples : </a:t>
            </a:r>
          </a:p>
          <a:p>
            <a:r>
              <a:rPr lang="en-IN" sz="1350">
                <a:latin typeface="Times New Roman"/>
                <a:cs typeface="Arial"/>
              </a:rPr>
              <a:t> 	int v =101;</a:t>
            </a:r>
          </a:p>
          <a:p>
            <a:r>
              <a:rPr lang="en-IN" sz="1350">
                <a:latin typeface="Times New Roman"/>
                <a:cs typeface="Arial"/>
              </a:rPr>
              <a:t>	int *p =&amp;v ;</a:t>
            </a:r>
          </a:p>
          <a:p>
            <a:r>
              <a:rPr lang="en-IN" sz="1350">
                <a:latin typeface="Times New Roman"/>
                <a:cs typeface="Arial"/>
              </a:rPr>
              <a:t>	/*Then p would refer to the contents of the variable v */</a:t>
            </a:r>
          </a:p>
          <a:p>
            <a:endParaRPr lang="en-IN" sz="1350">
              <a:latin typeface="Times New Roman"/>
              <a:ea typeface="+mn-lt"/>
              <a:cs typeface="Arial"/>
            </a:endParaRPr>
          </a:p>
          <a:p>
            <a:pPr>
              <a:lnSpc>
                <a:spcPct val="90000"/>
              </a:lnSpc>
            </a:pPr>
            <a:r>
              <a:rPr lang="en-US" sz="1350">
                <a:latin typeface="Times New Roman"/>
                <a:ea typeface="+mn-lt"/>
                <a:cs typeface="+mn-lt"/>
              </a:rPr>
              <a:t>REFERENCE POINTERS:- To make changes to a variable that exist after a function ends, we pass the address of (a pointer to) the variable to the function (a reference parameter) .Then we use indirection operator inside the function to change the value the parameter points to . </a:t>
            </a:r>
          </a:p>
          <a:p>
            <a:pPr>
              <a:lnSpc>
                <a:spcPct val="90000"/>
              </a:lnSpc>
            </a:pPr>
            <a:endParaRPr lang="en-US" sz="1350">
              <a:latin typeface="Times New Roman"/>
              <a:ea typeface="+mn-lt"/>
              <a:cs typeface="+mn-lt"/>
            </a:endParaRPr>
          </a:p>
          <a:p>
            <a:pPr>
              <a:lnSpc>
                <a:spcPct val="90000"/>
              </a:lnSpc>
            </a:pPr>
            <a:r>
              <a:rPr lang="en-US" sz="1350" b="1">
                <a:latin typeface="Times New Roman"/>
                <a:ea typeface="+mn-lt"/>
                <a:cs typeface="+mn-lt"/>
              </a:rPr>
              <a:t>Example :</a:t>
            </a:r>
            <a:endParaRPr lang="en-US" sz="1350">
              <a:latin typeface="Times New Roman"/>
              <a:ea typeface="+mn-lt"/>
              <a:cs typeface="+mn-lt"/>
            </a:endParaRPr>
          </a:p>
          <a:p>
            <a:pPr lvl="1">
              <a:lnSpc>
                <a:spcPct val="90000"/>
              </a:lnSpc>
            </a:pPr>
            <a:r>
              <a:rPr lang="en-US" sz="1350">
                <a:latin typeface="Times New Roman"/>
                <a:cs typeface="Courier New"/>
              </a:rPr>
              <a:t>void </a:t>
            </a:r>
            <a:r>
              <a:rPr lang="en-US" sz="1350" err="1">
                <a:latin typeface="Times New Roman"/>
                <a:cs typeface="Courier New"/>
              </a:rPr>
              <a:t>changeVar</a:t>
            </a:r>
            <a:r>
              <a:rPr lang="en-US" sz="1350">
                <a:latin typeface="Times New Roman"/>
                <a:cs typeface="Courier New"/>
              </a:rPr>
              <a:t>(float *</a:t>
            </a:r>
            <a:r>
              <a:rPr lang="en-US" sz="1350" err="1">
                <a:latin typeface="Times New Roman"/>
                <a:cs typeface="Courier New"/>
              </a:rPr>
              <a:t>cvar</a:t>
            </a:r>
            <a:r>
              <a:rPr lang="en-US" sz="1350">
                <a:latin typeface="Times New Roman"/>
                <a:cs typeface="Courier New"/>
              </a:rPr>
              <a:t>) {</a:t>
            </a:r>
            <a:endParaRPr lang="en-US" sz="1350">
              <a:latin typeface="Times New Roman"/>
              <a:ea typeface="+mn-lt"/>
              <a:cs typeface="+mn-lt"/>
            </a:endParaRPr>
          </a:p>
          <a:p>
            <a:pPr lvl="1">
              <a:lnSpc>
                <a:spcPct val="90000"/>
              </a:lnSpc>
            </a:pPr>
            <a:r>
              <a:rPr lang="en-US" sz="1350">
                <a:latin typeface="Times New Roman"/>
                <a:cs typeface="Courier New"/>
              </a:rPr>
              <a:t>  *</a:t>
            </a:r>
            <a:r>
              <a:rPr lang="en-US" sz="1350" err="1">
                <a:latin typeface="Times New Roman"/>
                <a:cs typeface="Courier New"/>
              </a:rPr>
              <a:t>cvar</a:t>
            </a:r>
            <a:r>
              <a:rPr lang="en-US" sz="1350">
                <a:latin typeface="Times New Roman"/>
                <a:cs typeface="Courier New"/>
              </a:rPr>
              <a:t> = *</a:t>
            </a:r>
            <a:r>
              <a:rPr lang="en-US" sz="1350" err="1">
                <a:latin typeface="Times New Roman"/>
                <a:cs typeface="Courier New"/>
              </a:rPr>
              <a:t>cvar</a:t>
            </a:r>
            <a:r>
              <a:rPr lang="en-US" sz="1350">
                <a:latin typeface="Times New Roman"/>
                <a:cs typeface="Courier New"/>
              </a:rPr>
              <a:t> + 10.0;</a:t>
            </a:r>
            <a:endParaRPr lang="en-US" sz="1350">
              <a:latin typeface="Times New Roman"/>
              <a:ea typeface="+mn-lt"/>
              <a:cs typeface="+mn-lt"/>
            </a:endParaRPr>
          </a:p>
          <a:p>
            <a:pPr lvl="1">
              <a:lnSpc>
                <a:spcPct val="90000"/>
              </a:lnSpc>
            </a:pPr>
            <a:r>
              <a:rPr lang="en-US" sz="1350">
                <a:latin typeface="Times New Roman"/>
                <a:cs typeface="Courier New"/>
              </a:rPr>
              <a:t>}</a:t>
            </a:r>
            <a:endParaRPr lang="en-US" sz="1350">
              <a:latin typeface="Times New Roman"/>
              <a:ea typeface="+mn-lt"/>
              <a:cs typeface="+mn-lt"/>
            </a:endParaRPr>
          </a:p>
          <a:p>
            <a:pPr lvl="1">
              <a:lnSpc>
                <a:spcPct val="90000"/>
              </a:lnSpc>
            </a:pPr>
            <a:endParaRPr lang="en-US" sz="1350">
              <a:latin typeface="Times New Roman"/>
              <a:ea typeface="+mn-lt"/>
              <a:cs typeface="+mn-lt"/>
            </a:endParaRPr>
          </a:p>
          <a:p>
            <a:pPr lvl="1">
              <a:lnSpc>
                <a:spcPct val="90000"/>
              </a:lnSpc>
            </a:pPr>
            <a:r>
              <a:rPr lang="en-US" sz="1350">
                <a:latin typeface="Times New Roman"/>
                <a:cs typeface="Courier New"/>
              </a:rPr>
              <a:t>float X = 5.0;</a:t>
            </a:r>
            <a:endParaRPr lang="en-US" sz="1350">
              <a:latin typeface="Times New Roman"/>
              <a:ea typeface="+mn-lt"/>
              <a:cs typeface="+mn-lt"/>
            </a:endParaRPr>
          </a:p>
          <a:p>
            <a:pPr lvl="1">
              <a:lnSpc>
                <a:spcPct val="90000"/>
              </a:lnSpc>
            </a:pPr>
            <a:endParaRPr lang="en-US" sz="1350">
              <a:latin typeface="Times New Roman"/>
              <a:ea typeface="+mn-lt"/>
              <a:cs typeface="+mn-lt"/>
            </a:endParaRPr>
          </a:p>
          <a:p>
            <a:pPr lvl="1">
              <a:lnSpc>
                <a:spcPct val="90000"/>
              </a:lnSpc>
            </a:pPr>
            <a:r>
              <a:rPr lang="en-US" sz="1350" err="1">
                <a:latin typeface="Times New Roman"/>
                <a:cs typeface="Courier New"/>
              </a:rPr>
              <a:t>changeVar</a:t>
            </a:r>
            <a:r>
              <a:rPr lang="en-US" sz="1350">
                <a:latin typeface="Times New Roman"/>
                <a:cs typeface="Courier New"/>
              </a:rPr>
              <a:t>(&amp;X);</a:t>
            </a:r>
            <a:endParaRPr lang="en-US" sz="1350">
              <a:latin typeface="Times New Roman"/>
              <a:ea typeface="+mn-lt"/>
              <a:cs typeface="+mn-lt"/>
            </a:endParaRPr>
          </a:p>
          <a:p>
            <a:pPr lvl="1">
              <a:lnSpc>
                <a:spcPct val="90000"/>
              </a:lnSpc>
            </a:pPr>
            <a:r>
              <a:rPr lang="en-US" sz="1350" err="1">
                <a:latin typeface="Times New Roman"/>
                <a:cs typeface="Courier New"/>
              </a:rPr>
              <a:t>printf</a:t>
            </a:r>
            <a:r>
              <a:rPr lang="en-US" sz="1350">
                <a:latin typeface="Times New Roman"/>
                <a:cs typeface="Courier New"/>
              </a:rPr>
              <a:t>(“%.1f\</a:t>
            </a:r>
            <a:r>
              <a:rPr lang="en-US" sz="1350" err="1">
                <a:latin typeface="Times New Roman"/>
                <a:cs typeface="Courier New"/>
              </a:rPr>
              <a:t>n”,X</a:t>
            </a:r>
            <a:r>
              <a:rPr lang="en-US" sz="1350">
                <a:latin typeface="Times New Roman"/>
                <a:cs typeface="Courier New"/>
              </a:rPr>
              <a:t>);</a:t>
            </a:r>
            <a:endParaRPr lang="en-US" sz="1350">
              <a:latin typeface="Times New Roman"/>
              <a:ea typeface="+mn-lt"/>
              <a:cs typeface="+mn-lt"/>
            </a:endParaRPr>
          </a:p>
          <a:p>
            <a:endParaRPr lang="en-IN" sz="1350">
              <a:cs typeface="Arial"/>
            </a:endParaRPr>
          </a:p>
        </p:txBody>
      </p:sp>
    </p:spTree>
    <p:extLst>
      <p:ext uri="{BB962C8B-B14F-4D97-AF65-F5344CB8AC3E}">
        <p14:creationId xmlns:p14="http://schemas.microsoft.com/office/powerpoint/2010/main" val="22899862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17BAE-294B-4A1E-ABA2-5B2A88821B68}"/>
              </a:ext>
            </a:extLst>
          </p:cNvPr>
          <p:cNvSpPr txBox="1"/>
          <p:nvPr/>
        </p:nvSpPr>
        <p:spPr>
          <a:xfrm>
            <a:off x="1792180" y="1230115"/>
            <a:ext cx="5977446" cy="438581"/>
          </a:xfrm>
          <a:prstGeom prst="rect">
            <a:avLst/>
          </a:prstGeom>
          <a:noFill/>
        </p:spPr>
        <p:txBody>
          <a:bodyPr wrap="square" lIns="68580" tIns="34290" rIns="68580" bIns="34290" rtlCol="0" anchor="t">
            <a:spAutoFit/>
          </a:bodyPr>
          <a:lstStyle/>
          <a:p>
            <a:pPr algn="ctr"/>
            <a:endParaRPr lang="en-IN" sz="2400">
              <a:cs typeface="Arial"/>
            </a:endParaRPr>
          </a:p>
        </p:txBody>
      </p:sp>
      <p:sp>
        <p:nvSpPr>
          <p:cNvPr id="5" name="TextBox 4">
            <a:extLst>
              <a:ext uri="{FF2B5EF4-FFF2-40B4-BE49-F238E27FC236}">
                <a16:creationId xmlns:a16="http://schemas.microsoft.com/office/drawing/2014/main" id="{728F2C74-1760-43AA-825F-530E0592D4B1}"/>
              </a:ext>
            </a:extLst>
          </p:cNvPr>
          <p:cNvSpPr txBox="1"/>
          <p:nvPr/>
        </p:nvSpPr>
        <p:spPr>
          <a:xfrm>
            <a:off x="1221099" y="904081"/>
            <a:ext cx="6338794" cy="1938992"/>
          </a:xfrm>
          <a:prstGeom prst="rect">
            <a:avLst/>
          </a:prstGeom>
          <a:noFill/>
        </p:spPr>
        <p:txBody>
          <a:bodyPr wrap="square" lIns="68580" tIns="34290" rIns="68580" bIns="34290" rtlCol="0" anchor="t">
            <a:spAutoFit/>
          </a:bodyPr>
          <a:lstStyle/>
          <a:p>
            <a:r>
              <a:rPr lang="en-IN" sz="1350">
                <a:cs typeface="Arial"/>
              </a:rPr>
              <a:t>POINTER TO POINTER:-   A pointer can be made to point to another pointer (but the pointer must be of a type that allows it to point to a pointer )</a:t>
            </a:r>
            <a:endParaRPr lang="en-US" sz="1350"/>
          </a:p>
          <a:p>
            <a:pPr marL="214313" indent="-214313">
              <a:buFont typeface="Wingdings" panose="05000000000000000000" pitchFamily="2" charset="2"/>
              <a:buChar char="q"/>
            </a:pPr>
            <a:r>
              <a:rPr lang="en-IN" sz="1350" b="1"/>
              <a:t>Examples :</a:t>
            </a:r>
          </a:p>
          <a:p>
            <a:pPr lvl="1">
              <a:buFontTx/>
              <a:buNone/>
            </a:pPr>
            <a:r>
              <a:rPr lang="en-US" altLang="en-US" sz="1350"/>
              <a:t>int V = 101;</a:t>
            </a:r>
          </a:p>
          <a:p>
            <a:pPr lvl="1">
              <a:buFontTx/>
              <a:buNone/>
            </a:pPr>
            <a:r>
              <a:rPr lang="en-US" altLang="en-US" sz="1350"/>
              <a:t>int *P = &amp;V;	/* P points to int V */</a:t>
            </a:r>
          </a:p>
          <a:p>
            <a:pPr lvl="1">
              <a:buFontTx/>
              <a:buNone/>
            </a:pPr>
            <a:r>
              <a:rPr lang="en-US" altLang="en-US" sz="1350"/>
              <a:t>int **Q = &amp;P;	/* Q points to int pointer P */</a:t>
            </a:r>
          </a:p>
          <a:p>
            <a:pPr lvl="1">
              <a:buFontTx/>
              <a:buNone/>
            </a:pPr>
            <a:endParaRPr lang="en-US" altLang="en-US" sz="1350"/>
          </a:p>
          <a:p>
            <a:pPr lvl="1">
              <a:buFontTx/>
              <a:buNone/>
            </a:pPr>
            <a:r>
              <a:rPr lang="en-US" altLang="en-US" sz="1350" err="1"/>
              <a:t>printf</a:t>
            </a:r>
            <a:r>
              <a:rPr lang="en-US" altLang="en-US" sz="1350"/>
              <a:t>(“%d %d %d\</a:t>
            </a:r>
            <a:r>
              <a:rPr lang="en-US" altLang="en-US" sz="1350" err="1"/>
              <a:t>n”,V</a:t>
            </a:r>
            <a:r>
              <a:rPr lang="en-US" altLang="en-US" sz="1350"/>
              <a:t>,*P,**Q); /* prints 101 3 times */</a:t>
            </a:r>
          </a:p>
          <a:p>
            <a:endParaRPr lang="en-IN" sz="1350"/>
          </a:p>
        </p:txBody>
      </p:sp>
      <p:sp>
        <p:nvSpPr>
          <p:cNvPr id="3" name="TextBox 2">
            <a:extLst>
              <a:ext uri="{FF2B5EF4-FFF2-40B4-BE49-F238E27FC236}">
                <a16:creationId xmlns:a16="http://schemas.microsoft.com/office/drawing/2014/main" id="{EA9E189C-07EF-4CDF-A026-D215A81C86FC}"/>
              </a:ext>
            </a:extLst>
          </p:cNvPr>
          <p:cNvSpPr txBox="1"/>
          <p:nvPr/>
        </p:nvSpPr>
        <p:spPr>
          <a:xfrm>
            <a:off x="1269108" y="2981247"/>
            <a:ext cx="4331592"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b="1">
                <a:solidFill>
                  <a:srgbClr val="282829"/>
                </a:solidFill>
                <a:latin typeface="-apple-system"/>
                <a:cs typeface="Arial"/>
              </a:rPr>
              <a:t>Types of pointers:-</a:t>
            </a:r>
          </a:p>
        </p:txBody>
      </p:sp>
      <p:graphicFrame>
        <p:nvGraphicFramePr>
          <p:cNvPr id="4" name="Table 5">
            <a:extLst>
              <a:ext uri="{FF2B5EF4-FFF2-40B4-BE49-F238E27FC236}">
                <a16:creationId xmlns:a16="http://schemas.microsoft.com/office/drawing/2014/main" id="{4679AD68-238E-4988-9237-D348D59020BC}"/>
              </a:ext>
            </a:extLst>
          </p:cNvPr>
          <p:cNvGraphicFramePr>
            <a:graphicFrameLocks noGrp="1"/>
          </p:cNvGraphicFramePr>
          <p:nvPr>
            <p:extLst>
              <p:ext uri="{D42A27DB-BD31-4B8C-83A1-F6EECF244321}">
                <p14:modId xmlns:p14="http://schemas.microsoft.com/office/powerpoint/2010/main" val="291109222"/>
              </p:ext>
            </p:extLst>
          </p:nvPr>
        </p:nvGraphicFramePr>
        <p:xfrm>
          <a:off x="1546829" y="3294390"/>
          <a:ext cx="6365745" cy="3124200"/>
        </p:xfrm>
        <a:graphic>
          <a:graphicData uri="http://schemas.openxmlformats.org/drawingml/2006/table">
            <a:tbl>
              <a:tblPr firstRow="1" bandRow="1">
                <a:tableStyleId>{5C22544A-7EE6-4342-B048-85BDC9FD1C3A}</a:tableStyleId>
              </a:tblPr>
              <a:tblGrid>
                <a:gridCol w="2121915">
                  <a:extLst>
                    <a:ext uri="{9D8B030D-6E8A-4147-A177-3AD203B41FA5}">
                      <a16:colId xmlns:a16="http://schemas.microsoft.com/office/drawing/2014/main" val="1972041440"/>
                    </a:ext>
                  </a:extLst>
                </a:gridCol>
                <a:gridCol w="2121915">
                  <a:extLst>
                    <a:ext uri="{9D8B030D-6E8A-4147-A177-3AD203B41FA5}">
                      <a16:colId xmlns:a16="http://schemas.microsoft.com/office/drawing/2014/main" val="2855736691"/>
                    </a:ext>
                  </a:extLst>
                </a:gridCol>
                <a:gridCol w="2121915">
                  <a:extLst>
                    <a:ext uri="{9D8B030D-6E8A-4147-A177-3AD203B41FA5}">
                      <a16:colId xmlns:a16="http://schemas.microsoft.com/office/drawing/2014/main" val="526202859"/>
                    </a:ext>
                  </a:extLst>
                </a:gridCol>
              </a:tblGrid>
              <a:tr h="274320">
                <a:tc>
                  <a:txBody>
                    <a:bodyPr/>
                    <a:lstStyle/>
                    <a:p>
                      <a:r>
                        <a:rPr lang="en-US" sz="1400"/>
                        <a:t>Type</a:t>
                      </a:r>
                    </a:p>
                  </a:txBody>
                  <a:tcPr marL="68580" marR="68580" marT="34290" marB="34290"/>
                </a:tc>
                <a:tc>
                  <a:txBody>
                    <a:bodyPr/>
                    <a:lstStyle/>
                    <a:p>
                      <a:r>
                        <a:rPr lang="en-US" sz="1400"/>
                        <a:t>Defination</a:t>
                      </a:r>
                    </a:p>
                  </a:txBody>
                  <a:tcPr marL="68580" marR="68580" marT="34290" marB="34290"/>
                </a:tc>
                <a:tc>
                  <a:txBody>
                    <a:bodyPr/>
                    <a:lstStyle/>
                    <a:p>
                      <a:r>
                        <a:rPr lang="en-US" sz="1400"/>
                        <a:t>Example</a:t>
                      </a:r>
                    </a:p>
                  </a:txBody>
                  <a:tcPr marL="68580" marR="68580" marT="34290" marB="34290"/>
                </a:tc>
                <a:extLst>
                  <a:ext uri="{0D108BD9-81ED-4DB2-BD59-A6C34878D82A}">
                    <a16:rowId xmlns:a16="http://schemas.microsoft.com/office/drawing/2014/main" val="1252479601"/>
                  </a:ext>
                </a:extLst>
              </a:tr>
              <a:tr h="2743200">
                <a:tc>
                  <a:txBody>
                    <a:bodyPr/>
                    <a:lstStyle/>
                    <a:p>
                      <a:r>
                        <a:rPr lang="en-US" sz="1400"/>
                        <a:t>GENERIC POINTERS</a:t>
                      </a:r>
                    </a:p>
                  </a:txBody>
                  <a:tcPr marL="68580" marR="68580" marT="34290" marB="34290"/>
                </a:tc>
                <a:tc>
                  <a:txBody>
                    <a:bodyPr/>
                    <a:lstStyle/>
                    <a:p>
                      <a:pPr lvl="0" algn="l">
                        <a:lnSpc>
                          <a:spcPct val="100000"/>
                        </a:lnSpc>
                        <a:spcBef>
                          <a:spcPts val="0"/>
                        </a:spcBef>
                        <a:spcAft>
                          <a:spcPts val="0"/>
                        </a:spcAft>
                        <a:buNone/>
                      </a:pPr>
                      <a:r>
                        <a:rPr lang="en-US" sz="1400" b="1" i="0" u="none" strike="noStrike" noProof="0">
                          <a:latin typeface="Times New Roman"/>
                        </a:rPr>
                        <a:t>Generic pointers</a:t>
                      </a:r>
                      <a:r>
                        <a:rPr lang="en-US" sz="1400" b="0" i="0" u="none" strike="noStrike" noProof="0">
                          <a:latin typeface="Times New Roman"/>
                        </a:rPr>
                        <a:t> are used when we want to return such </a:t>
                      </a:r>
                      <a:r>
                        <a:rPr lang="en-US" sz="1400" b="1" i="0" u="none" strike="noStrike" noProof="0">
                          <a:latin typeface="Times New Roman"/>
                        </a:rPr>
                        <a:t>pointer</a:t>
                      </a:r>
                      <a:r>
                        <a:rPr lang="en-US" sz="1400" b="0" i="0" u="none" strike="noStrike" noProof="0">
                          <a:latin typeface="Times New Roman"/>
                        </a:rPr>
                        <a:t> which is applicable to all types of </a:t>
                      </a:r>
                      <a:r>
                        <a:rPr lang="en-US" sz="1400" b="1" i="0" u="none" strike="noStrike" noProof="0">
                          <a:latin typeface="Times New Roman"/>
                        </a:rPr>
                        <a:t>pointers</a:t>
                      </a:r>
                      <a:r>
                        <a:rPr lang="en-US" sz="1400" b="0" i="0" u="none" strike="noStrike" noProof="0">
                          <a:latin typeface="Times New Roman"/>
                        </a:rPr>
                        <a:t>. For </a:t>
                      </a:r>
                      <a:r>
                        <a:rPr lang="en-US" sz="1400" b="1" i="0" u="none" strike="noStrike" noProof="0">
                          <a:latin typeface="Times New Roman"/>
                        </a:rPr>
                        <a:t>example</a:t>
                      </a:r>
                      <a:r>
                        <a:rPr lang="en-US" sz="1400" b="0" i="0" u="none" strike="noStrike" noProof="0">
                          <a:latin typeface="Times New Roman"/>
                        </a:rPr>
                        <a:t> return type of malloc function is </a:t>
                      </a:r>
                      <a:r>
                        <a:rPr lang="en-US" sz="1400" b="1" i="0" u="none" strike="noStrike" noProof="0">
                          <a:latin typeface="Times New Roman"/>
                        </a:rPr>
                        <a:t>generic pointer</a:t>
                      </a:r>
                      <a:r>
                        <a:rPr lang="en-US" sz="1400" b="0" i="0" u="none" strike="noStrike" noProof="0">
                          <a:latin typeface="Times New Roman"/>
                        </a:rPr>
                        <a:t> because it can dynamically allocate the memory space to stores integer, float, structure et</a:t>
                      </a:r>
                      <a:r>
                        <a:rPr lang="en-US" sz="1400" b="0" i="0" u="none" strike="noStrike" noProof="0">
                          <a:latin typeface="Euphemia"/>
                        </a:rPr>
                        <a:t>c</a:t>
                      </a:r>
                      <a:br>
                        <a:rPr lang="en-US" sz="1400"/>
                      </a:br>
                      <a:endParaRPr lang="en-US" sz="1400"/>
                    </a:p>
                    <a:p>
                      <a:pPr lvl="0">
                        <a:buNone/>
                      </a:pPr>
                      <a:endParaRPr lang="en-US" sz="1400"/>
                    </a:p>
                  </a:txBody>
                  <a:tcPr marL="68580" marR="68580" marT="34290" marB="34290"/>
                </a:tc>
                <a:tc>
                  <a:txBody>
                    <a:bodyPr/>
                    <a:lstStyle/>
                    <a:p>
                      <a:pPr lvl="0" algn="l">
                        <a:lnSpc>
                          <a:spcPct val="100000"/>
                        </a:lnSpc>
                        <a:spcBef>
                          <a:spcPts val="0"/>
                        </a:spcBef>
                        <a:spcAft>
                          <a:spcPts val="0"/>
                        </a:spcAft>
                        <a:buNone/>
                      </a:pPr>
                      <a:r>
                        <a:rPr lang="en-US" sz="1400" b="0" i="0" u="none" strike="noStrike" noProof="0">
                          <a:latin typeface="Consolas"/>
                        </a:rPr>
                        <a:t>void *ptr; </a:t>
                      </a:r>
                      <a:endParaRPr lang="en-US" sz="1400"/>
                    </a:p>
                    <a:p>
                      <a:pPr lvl="0">
                        <a:buNone/>
                      </a:pPr>
                      <a:br>
                        <a:rPr lang="en-US" sz="1400"/>
                      </a:br>
                      <a:endParaRPr lang="en-US" sz="1400"/>
                    </a:p>
                  </a:txBody>
                  <a:tcPr marL="68580" marR="68580" marT="34290" marB="34290"/>
                </a:tc>
                <a:extLst>
                  <a:ext uri="{0D108BD9-81ED-4DB2-BD59-A6C34878D82A}">
                    <a16:rowId xmlns:a16="http://schemas.microsoft.com/office/drawing/2014/main" val="2922370203"/>
                  </a:ext>
                </a:extLst>
              </a:tr>
            </a:tbl>
          </a:graphicData>
        </a:graphic>
      </p:graphicFrame>
      <p:sp>
        <p:nvSpPr>
          <p:cNvPr id="6" name="TextBox 5">
            <a:extLst>
              <a:ext uri="{FF2B5EF4-FFF2-40B4-BE49-F238E27FC236}">
                <a16:creationId xmlns:a16="http://schemas.microsoft.com/office/drawing/2014/main" id="{7F68C77B-2F99-4376-84F7-162BF9062E3B}"/>
              </a:ext>
            </a:extLst>
          </p:cNvPr>
          <p:cNvSpPr txBox="1"/>
          <p:nvPr/>
        </p:nvSpPr>
        <p:spPr>
          <a:xfrm>
            <a:off x="3543300" y="3257550"/>
            <a:ext cx="2057400" cy="69249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350" b="1">
              <a:solidFill>
                <a:srgbClr val="222222"/>
              </a:solidFill>
              <a:latin typeface="arial"/>
              <a:cs typeface="arial"/>
            </a:endParaRPr>
          </a:p>
          <a:p>
            <a:endParaRPr lang="en-US" sz="1350">
              <a:solidFill>
                <a:srgbClr val="222222"/>
              </a:solidFill>
              <a:latin typeface="arial"/>
              <a:cs typeface="arial"/>
            </a:endParaRPr>
          </a:p>
          <a:p>
            <a:endParaRPr lang="en-US" sz="1350">
              <a:solidFill>
                <a:srgbClr val="222222"/>
              </a:solidFill>
              <a:latin typeface="arial"/>
              <a:cs typeface="arial"/>
            </a:endParaRPr>
          </a:p>
        </p:txBody>
      </p:sp>
    </p:spTree>
    <p:extLst>
      <p:ext uri="{BB962C8B-B14F-4D97-AF65-F5344CB8AC3E}">
        <p14:creationId xmlns:p14="http://schemas.microsoft.com/office/powerpoint/2010/main" val="30436560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D77C76D-5533-43E2-AE13-7C3E45AC81C4}"/>
              </a:ext>
            </a:extLst>
          </p:cNvPr>
          <p:cNvGraphicFramePr>
            <a:graphicFrameLocks noGrp="1"/>
          </p:cNvGraphicFramePr>
          <p:nvPr>
            <p:extLst>
              <p:ext uri="{D42A27DB-BD31-4B8C-83A1-F6EECF244321}">
                <p14:modId xmlns:p14="http://schemas.microsoft.com/office/powerpoint/2010/main" val="1838503562"/>
              </p:ext>
            </p:extLst>
          </p:nvPr>
        </p:nvGraphicFramePr>
        <p:xfrm>
          <a:off x="1320119" y="1098130"/>
          <a:ext cx="6489922" cy="4995760"/>
        </p:xfrm>
        <a:graphic>
          <a:graphicData uri="http://schemas.openxmlformats.org/drawingml/2006/table">
            <a:tbl>
              <a:tblPr firstRow="1" bandRow="1">
                <a:tableStyleId>{5C22544A-7EE6-4342-B048-85BDC9FD1C3A}</a:tableStyleId>
              </a:tblPr>
              <a:tblGrid>
                <a:gridCol w="1478933">
                  <a:extLst>
                    <a:ext uri="{9D8B030D-6E8A-4147-A177-3AD203B41FA5}">
                      <a16:colId xmlns:a16="http://schemas.microsoft.com/office/drawing/2014/main" val="504525296"/>
                    </a:ext>
                  </a:extLst>
                </a:gridCol>
                <a:gridCol w="2134269">
                  <a:extLst>
                    <a:ext uri="{9D8B030D-6E8A-4147-A177-3AD203B41FA5}">
                      <a16:colId xmlns:a16="http://schemas.microsoft.com/office/drawing/2014/main" val="1238851535"/>
                    </a:ext>
                  </a:extLst>
                </a:gridCol>
                <a:gridCol w="2876720">
                  <a:extLst>
                    <a:ext uri="{9D8B030D-6E8A-4147-A177-3AD203B41FA5}">
                      <a16:colId xmlns:a16="http://schemas.microsoft.com/office/drawing/2014/main" val="2781001439"/>
                    </a:ext>
                  </a:extLst>
                </a:gridCol>
              </a:tblGrid>
              <a:tr h="295700">
                <a:tc>
                  <a:txBody>
                    <a:bodyPr/>
                    <a:lstStyle/>
                    <a:p>
                      <a:r>
                        <a:rPr lang="en-US" sz="1400"/>
                        <a:t>TYPE</a:t>
                      </a:r>
                    </a:p>
                  </a:txBody>
                  <a:tcPr marL="68580" marR="68580" marT="34290" marB="34290"/>
                </a:tc>
                <a:tc>
                  <a:txBody>
                    <a:bodyPr/>
                    <a:lstStyle/>
                    <a:p>
                      <a:r>
                        <a:rPr lang="en-US" sz="1400"/>
                        <a:t>DEFINATION</a:t>
                      </a:r>
                    </a:p>
                  </a:txBody>
                  <a:tcPr marL="68580" marR="68580" marT="34290" marB="34290"/>
                </a:tc>
                <a:tc>
                  <a:txBody>
                    <a:bodyPr/>
                    <a:lstStyle/>
                    <a:p>
                      <a:r>
                        <a:rPr lang="en-US" sz="1400"/>
                        <a:t>EXAMPLE</a:t>
                      </a:r>
                    </a:p>
                  </a:txBody>
                  <a:tcPr marL="68580" marR="68580" marT="34290" marB="34290"/>
                </a:tc>
                <a:extLst>
                  <a:ext uri="{0D108BD9-81ED-4DB2-BD59-A6C34878D82A}">
                    <a16:rowId xmlns:a16="http://schemas.microsoft.com/office/drawing/2014/main" val="2812996955"/>
                  </a:ext>
                </a:extLst>
              </a:tr>
              <a:tr h="2537460">
                <a:tc>
                  <a:txBody>
                    <a:bodyPr/>
                    <a:lstStyle/>
                    <a:p>
                      <a:pPr lvl="0" algn="ctr">
                        <a:lnSpc>
                          <a:spcPct val="100000"/>
                        </a:lnSpc>
                        <a:spcBef>
                          <a:spcPts val="0"/>
                        </a:spcBef>
                        <a:spcAft>
                          <a:spcPts val="0"/>
                        </a:spcAft>
                        <a:buNone/>
                      </a:pPr>
                      <a:r>
                        <a:rPr lang="en-US" sz="1400" b="1" i="0" u="none" strike="noStrike" noProof="0">
                          <a:latin typeface="Euphemia"/>
                        </a:rPr>
                        <a:t>Dangling pointer</a:t>
                      </a:r>
                      <a:endParaRPr lang="en-US" sz="1400"/>
                    </a:p>
                    <a:p>
                      <a:pPr lvl="0">
                        <a:buNone/>
                      </a:pPr>
                      <a:br>
                        <a:rPr lang="en-US" sz="1400"/>
                      </a:br>
                      <a:endParaRPr lang="en-US" sz="1400"/>
                    </a:p>
                  </a:txBody>
                  <a:tcPr marL="68580" marR="68580" marT="34290" marB="34290"/>
                </a:tc>
                <a:tc>
                  <a:txBody>
                    <a:bodyPr/>
                    <a:lstStyle/>
                    <a:p>
                      <a:pPr lvl="0">
                        <a:buNone/>
                      </a:pPr>
                      <a:r>
                        <a:rPr lang="en-US" sz="1400" b="0" i="0" u="none" strike="noStrike" noProof="0">
                          <a:latin typeface="Euphemia"/>
                        </a:rPr>
                        <a:t>A pointer pointing to a memory location that has been deleted (or freed) is called dangling pointer.</a:t>
                      </a:r>
                      <a:endParaRPr lang="en-US" sz="1400"/>
                    </a:p>
                  </a:txBody>
                  <a:tcPr marL="68580" marR="68580" marT="34290" marB="34290"/>
                </a:tc>
                <a:tc>
                  <a:txBody>
                    <a:bodyPr/>
                    <a:lstStyle/>
                    <a:p>
                      <a:pPr lvl="0" algn="l">
                        <a:lnSpc>
                          <a:spcPct val="100000"/>
                        </a:lnSpc>
                        <a:spcBef>
                          <a:spcPts val="0"/>
                        </a:spcBef>
                        <a:spcAft>
                          <a:spcPts val="0"/>
                        </a:spcAft>
                        <a:buNone/>
                      </a:pPr>
                      <a:r>
                        <a:rPr lang="en-US" sz="1400" b="1" i="0" u="none" strike="noStrike" noProof="0">
                          <a:latin typeface="Consolas"/>
                        </a:rPr>
                        <a:t>int</a:t>
                      </a:r>
                      <a:r>
                        <a:rPr lang="en-US" sz="1400" b="0" i="0" u="none" strike="noStrike" noProof="0">
                          <a:latin typeface="Euphemia"/>
                        </a:rPr>
                        <a:t> </a:t>
                      </a:r>
                      <a:r>
                        <a:rPr lang="en-US" sz="1400" b="0" i="0" u="none" strike="noStrike" noProof="0">
                          <a:latin typeface="Consolas"/>
                        </a:rPr>
                        <a:t>*ptr = (</a:t>
                      </a:r>
                      <a:r>
                        <a:rPr lang="en-US" sz="1400" b="1" i="0" u="none" strike="noStrike" noProof="0">
                          <a:latin typeface="Consolas"/>
                        </a:rPr>
                        <a:t>int</a:t>
                      </a:r>
                      <a:r>
                        <a:rPr lang="en-US" sz="1400" b="0" i="0" u="none" strike="noStrike" noProof="0">
                          <a:latin typeface="Euphemia"/>
                        </a:rPr>
                        <a:t> </a:t>
                      </a:r>
                      <a:r>
                        <a:rPr lang="en-US" sz="1400" b="0" i="0" u="none" strike="noStrike" noProof="0">
                          <a:latin typeface="Consolas"/>
                        </a:rPr>
                        <a:t>*)</a:t>
                      </a:r>
                      <a:r>
                        <a:rPr lang="en-US" sz="1400" b="1" i="0" u="none" strike="noStrike" noProof="0">
                          <a:latin typeface="Consolas"/>
                        </a:rPr>
                        <a:t>malloc</a:t>
                      </a:r>
                      <a:r>
                        <a:rPr lang="en-US" sz="1400" b="0" i="0" u="none" strike="noStrike" noProof="0">
                          <a:latin typeface="Consolas"/>
                        </a:rPr>
                        <a:t>(</a:t>
                      </a:r>
                      <a:r>
                        <a:rPr lang="en-US" sz="1400" b="1" i="0" u="none" strike="noStrike" noProof="0">
                          <a:latin typeface="Consolas"/>
                        </a:rPr>
                        <a:t>sizeof</a:t>
                      </a:r>
                      <a:r>
                        <a:rPr lang="en-US" sz="1400" b="0" i="0" u="none" strike="noStrike" noProof="0">
                          <a:latin typeface="Consolas"/>
                        </a:rPr>
                        <a:t>(</a:t>
                      </a:r>
                      <a:r>
                        <a:rPr lang="en-US" sz="1400" b="1" i="0" u="none" strike="noStrike" noProof="0">
                          <a:latin typeface="Consolas"/>
                        </a:rPr>
                        <a:t>int</a:t>
                      </a:r>
                      <a:r>
                        <a:rPr lang="en-US" sz="1400" b="0" i="0" u="none" strike="noStrike" noProof="0">
                          <a:latin typeface="Consolas"/>
                        </a:rPr>
                        <a:t>)); </a:t>
                      </a:r>
                      <a:endParaRPr lang="en-US" sz="1400"/>
                    </a:p>
                    <a:p>
                      <a:pPr lvl="0" algn="l">
                        <a:lnSpc>
                          <a:spcPct val="100000"/>
                        </a:lnSpc>
                        <a:spcBef>
                          <a:spcPts val="0"/>
                        </a:spcBef>
                        <a:spcAft>
                          <a:spcPts val="0"/>
                        </a:spcAft>
                        <a:buNone/>
                      </a:pPr>
                      <a:r>
                        <a:rPr lang="en-US" sz="1400" b="0" i="0" u="none" strike="noStrike" noProof="0">
                          <a:latin typeface="Consolas"/>
                        </a:rPr>
                        <a:t> </a:t>
                      </a:r>
                      <a:r>
                        <a:rPr lang="en-US" sz="1400" b="0" i="0" u="none" strike="noStrike" noProof="0">
                          <a:latin typeface="Euphemia"/>
                        </a:rPr>
                        <a:t> </a:t>
                      </a:r>
                      <a:endParaRPr lang="en-US" sz="1400"/>
                    </a:p>
                    <a:p>
                      <a:pPr lvl="0" algn="l">
                        <a:lnSpc>
                          <a:spcPct val="100000"/>
                        </a:lnSpc>
                        <a:spcBef>
                          <a:spcPts val="0"/>
                        </a:spcBef>
                        <a:spcAft>
                          <a:spcPts val="0"/>
                        </a:spcAft>
                        <a:buNone/>
                      </a:pPr>
                      <a:r>
                        <a:rPr lang="en-US" sz="1400" b="0" i="0" u="none" strike="noStrike" noProof="0">
                          <a:latin typeface="Consolas"/>
                        </a:rPr>
                        <a:t>    // After below free call, ptr becomes a  </a:t>
                      </a:r>
                      <a:endParaRPr lang="en-US" sz="1400"/>
                    </a:p>
                    <a:p>
                      <a:pPr lvl="0" algn="l">
                        <a:lnSpc>
                          <a:spcPct val="100000"/>
                        </a:lnSpc>
                        <a:spcBef>
                          <a:spcPts val="0"/>
                        </a:spcBef>
                        <a:spcAft>
                          <a:spcPts val="0"/>
                        </a:spcAft>
                        <a:buNone/>
                      </a:pPr>
                      <a:r>
                        <a:rPr lang="en-US" sz="1400" b="0" i="0" u="none" strike="noStrike" noProof="0">
                          <a:latin typeface="Consolas"/>
                        </a:rPr>
                        <a:t>    // dangling pointer </a:t>
                      </a:r>
                      <a:endParaRPr lang="en-US" sz="1400"/>
                    </a:p>
                    <a:p>
                      <a:pPr lvl="0" algn="l">
                        <a:lnSpc>
                          <a:spcPct val="100000"/>
                        </a:lnSpc>
                        <a:spcBef>
                          <a:spcPts val="0"/>
                        </a:spcBef>
                        <a:spcAft>
                          <a:spcPts val="0"/>
                        </a:spcAft>
                        <a:buNone/>
                      </a:pPr>
                      <a:r>
                        <a:rPr lang="en-US" sz="1400" b="0" i="0" u="none" strike="noStrike" noProof="0">
                          <a:latin typeface="Consolas"/>
                        </a:rPr>
                        <a:t>    </a:t>
                      </a:r>
                      <a:r>
                        <a:rPr lang="en-US" sz="1400" b="1" i="0" u="none" strike="noStrike" noProof="0">
                          <a:latin typeface="Consolas"/>
                        </a:rPr>
                        <a:t>free</a:t>
                      </a:r>
                      <a:r>
                        <a:rPr lang="en-US" sz="1400" b="0" i="0" u="none" strike="noStrike" noProof="0">
                          <a:latin typeface="Consolas"/>
                        </a:rPr>
                        <a:t>(ptr);  </a:t>
                      </a:r>
                      <a:endParaRPr lang="en-US" sz="1400"/>
                    </a:p>
                    <a:p>
                      <a:pPr lvl="0" algn="l">
                        <a:lnSpc>
                          <a:spcPct val="100000"/>
                        </a:lnSpc>
                        <a:spcBef>
                          <a:spcPts val="0"/>
                        </a:spcBef>
                        <a:spcAft>
                          <a:spcPts val="0"/>
                        </a:spcAft>
                        <a:buNone/>
                      </a:pPr>
                      <a:r>
                        <a:rPr lang="en-US" sz="1400" b="0" i="0" u="none" strike="noStrike" noProof="0">
                          <a:latin typeface="Consolas"/>
                        </a:rPr>
                        <a:t>     </a:t>
                      </a:r>
                      <a:r>
                        <a:rPr lang="en-US" sz="1400" b="0" i="0" u="none" strike="noStrike" noProof="0">
                          <a:latin typeface="Euphemia"/>
                        </a:rPr>
                        <a:t> </a:t>
                      </a:r>
                      <a:endParaRPr lang="en-US" sz="1400"/>
                    </a:p>
                    <a:p>
                      <a:pPr lvl="0" algn="l">
                        <a:lnSpc>
                          <a:spcPct val="100000"/>
                        </a:lnSpc>
                        <a:spcBef>
                          <a:spcPts val="0"/>
                        </a:spcBef>
                        <a:spcAft>
                          <a:spcPts val="0"/>
                        </a:spcAft>
                        <a:buNone/>
                      </a:pPr>
                      <a:r>
                        <a:rPr lang="en-US" sz="1400" b="0" i="0" u="none" strike="noStrike" noProof="0">
                          <a:latin typeface="Consolas"/>
                        </a:rPr>
                        <a:t>    // No more a dangling pointer </a:t>
                      </a:r>
                      <a:endParaRPr lang="en-US" sz="1400"/>
                    </a:p>
                    <a:p>
                      <a:pPr lvl="0" algn="l">
                        <a:lnSpc>
                          <a:spcPct val="100000"/>
                        </a:lnSpc>
                        <a:spcBef>
                          <a:spcPts val="0"/>
                        </a:spcBef>
                        <a:spcAft>
                          <a:spcPts val="0"/>
                        </a:spcAft>
                        <a:buNone/>
                      </a:pPr>
                      <a:r>
                        <a:rPr lang="en-US" sz="1400" b="0" i="0" u="none" strike="noStrike" noProof="0">
                          <a:latin typeface="Consolas"/>
                        </a:rPr>
                        <a:t>    ptr = NULL; </a:t>
                      </a:r>
                      <a:endParaRPr lang="en-US" sz="1400"/>
                    </a:p>
                    <a:p>
                      <a:pPr lvl="0">
                        <a:buNone/>
                      </a:pPr>
                      <a:endParaRPr lang="en-US" sz="1400"/>
                    </a:p>
                  </a:txBody>
                  <a:tcPr marL="68580" marR="68580" marT="34290" marB="34290"/>
                </a:tc>
                <a:extLst>
                  <a:ext uri="{0D108BD9-81ED-4DB2-BD59-A6C34878D82A}">
                    <a16:rowId xmlns:a16="http://schemas.microsoft.com/office/drawing/2014/main" val="1942427839"/>
                  </a:ext>
                </a:extLst>
              </a:tr>
              <a:tr h="1714500">
                <a:tc>
                  <a:txBody>
                    <a:bodyPr/>
                    <a:lstStyle/>
                    <a:p>
                      <a:r>
                        <a:rPr lang="en-US" sz="1400" b="1"/>
                        <a:t>Null pointer</a:t>
                      </a:r>
                    </a:p>
                  </a:txBody>
                  <a:tcPr marL="68580" marR="68580" marT="34290" marB="34290"/>
                </a:tc>
                <a:tc>
                  <a:txBody>
                    <a:bodyPr/>
                    <a:lstStyle/>
                    <a:p>
                      <a:pPr lvl="0" algn="l">
                        <a:lnSpc>
                          <a:spcPct val="100000"/>
                        </a:lnSpc>
                        <a:spcBef>
                          <a:spcPts val="0"/>
                        </a:spcBef>
                        <a:spcAft>
                          <a:spcPts val="0"/>
                        </a:spcAft>
                        <a:buNone/>
                      </a:pPr>
                      <a:r>
                        <a:rPr lang="en-US" sz="1400" b="0" i="0" u="none" strike="noStrike" noProof="0">
                          <a:latin typeface="Euphemia"/>
                        </a:rPr>
                        <a:t>Literal meaning of NULL pointer is a pointer which is pointing to nothing. NULL pointer points the base address of segment.</a:t>
                      </a:r>
                      <a:endParaRPr lang="en-US" sz="1400"/>
                    </a:p>
                    <a:p>
                      <a:pPr lvl="0">
                        <a:buNone/>
                      </a:pPr>
                      <a:br>
                        <a:rPr lang="en-US" sz="1400"/>
                      </a:br>
                      <a:endParaRPr lang="en-US" sz="1400"/>
                    </a:p>
                  </a:txBody>
                  <a:tcPr marL="68580" marR="68580" marT="34290" marB="34290"/>
                </a:tc>
                <a:tc>
                  <a:txBody>
                    <a:bodyPr/>
                    <a:lstStyle/>
                    <a:p>
                      <a:pPr lvl="0" algn="l">
                        <a:lnSpc>
                          <a:spcPct val="100000"/>
                        </a:lnSpc>
                        <a:spcBef>
                          <a:spcPts val="0"/>
                        </a:spcBef>
                        <a:spcAft>
                          <a:spcPts val="0"/>
                        </a:spcAft>
                        <a:buNone/>
                      </a:pPr>
                      <a:r>
                        <a:rPr lang="en-US" sz="1400" b="0" i="0" u="none" strike="noStrike" noProof="0">
                          <a:latin typeface="Consolas"/>
                        </a:rPr>
                        <a:t>int *ptr=(char *)0; </a:t>
                      </a:r>
                      <a:endParaRPr lang="en-US" sz="1400"/>
                    </a:p>
                    <a:p>
                      <a:pPr lvl="0" algn="l">
                        <a:lnSpc>
                          <a:spcPct val="100000"/>
                        </a:lnSpc>
                        <a:spcBef>
                          <a:spcPts val="0"/>
                        </a:spcBef>
                        <a:spcAft>
                          <a:spcPts val="0"/>
                        </a:spcAft>
                        <a:buNone/>
                      </a:pPr>
                      <a:r>
                        <a:rPr lang="en-US" sz="1400" b="0" i="0" u="none" strike="noStrike" noProof="0">
                          <a:latin typeface="Consolas"/>
                        </a:rPr>
                        <a:t>float *ptr=(float *)0; </a:t>
                      </a:r>
                      <a:endParaRPr lang="en-US" sz="1400"/>
                    </a:p>
                    <a:p>
                      <a:pPr lvl="0" algn="l">
                        <a:lnSpc>
                          <a:spcPct val="100000"/>
                        </a:lnSpc>
                        <a:spcBef>
                          <a:spcPts val="0"/>
                        </a:spcBef>
                        <a:spcAft>
                          <a:spcPts val="0"/>
                        </a:spcAft>
                        <a:buNone/>
                      </a:pPr>
                      <a:r>
                        <a:rPr lang="en-US" sz="1400" b="0" i="0" u="none" strike="noStrike" noProof="0">
                          <a:latin typeface="Consolas"/>
                        </a:rPr>
                        <a:t>char *ptr=(char *)0; </a:t>
                      </a:r>
                      <a:endParaRPr lang="en-US" sz="1400"/>
                    </a:p>
                    <a:p>
                      <a:pPr lvl="0" algn="l">
                        <a:lnSpc>
                          <a:spcPct val="100000"/>
                        </a:lnSpc>
                        <a:spcBef>
                          <a:spcPts val="0"/>
                        </a:spcBef>
                        <a:spcAft>
                          <a:spcPts val="0"/>
                        </a:spcAft>
                        <a:buNone/>
                      </a:pPr>
                      <a:r>
                        <a:rPr lang="en-US" sz="1400" b="0" i="0" u="none" strike="noStrike" noProof="0">
                          <a:latin typeface="Consolas"/>
                        </a:rPr>
                        <a:t>double *ptr=(double *)0; </a:t>
                      </a:r>
                      <a:endParaRPr lang="en-US" sz="1400"/>
                    </a:p>
                    <a:p>
                      <a:pPr lvl="0" algn="l">
                        <a:lnSpc>
                          <a:spcPct val="100000"/>
                        </a:lnSpc>
                        <a:spcBef>
                          <a:spcPts val="0"/>
                        </a:spcBef>
                        <a:spcAft>
                          <a:spcPts val="0"/>
                        </a:spcAft>
                        <a:buNone/>
                      </a:pPr>
                      <a:r>
                        <a:rPr lang="en-US" sz="1400" b="0" i="0" u="none" strike="noStrike" noProof="0">
                          <a:latin typeface="Consolas"/>
                        </a:rPr>
                        <a:t>char *ptr=’\0’; </a:t>
                      </a:r>
                      <a:endParaRPr lang="en-US" sz="1400"/>
                    </a:p>
                    <a:p>
                      <a:pPr lvl="0" algn="l">
                        <a:lnSpc>
                          <a:spcPct val="100000"/>
                        </a:lnSpc>
                        <a:spcBef>
                          <a:spcPts val="0"/>
                        </a:spcBef>
                        <a:spcAft>
                          <a:spcPts val="0"/>
                        </a:spcAft>
                        <a:buNone/>
                      </a:pPr>
                      <a:r>
                        <a:rPr lang="en-US" sz="1400" b="0" i="0" u="none" strike="noStrike" noProof="0">
                          <a:latin typeface="Consolas"/>
                        </a:rPr>
                        <a:t>int *ptr=NULL; </a:t>
                      </a:r>
                      <a:endParaRPr lang="en-US" sz="1400"/>
                    </a:p>
                    <a:p>
                      <a:pPr lvl="0">
                        <a:buNone/>
                      </a:pPr>
                      <a:br>
                        <a:rPr lang="en-US" sz="1400"/>
                      </a:br>
                      <a:endParaRPr lang="en-US" sz="1400"/>
                    </a:p>
                  </a:txBody>
                  <a:tcPr marL="68580" marR="68580" marT="34290" marB="34290"/>
                </a:tc>
                <a:extLst>
                  <a:ext uri="{0D108BD9-81ED-4DB2-BD59-A6C34878D82A}">
                    <a16:rowId xmlns:a16="http://schemas.microsoft.com/office/drawing/2014/main" val="3339904387"/>
                  </a:ext>
                </a:extLst>
              </a:tr>
              <a:tr h="29570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753226480"/>
                  </a:ext>
                </a:extLst>
              </a:tr>
            </a:tbl>
          </a:graphicData>
        </a:graphic>
      </p:graphicFrame>
      <p:sp>
        <p:nvSpPr>
          <p:cNvPr id="3" name="TextBox 2">
            <a:extLst>
              <a:ext uri="{FF2B5EF4-FFF2-40B4-BE49-F238E27FC236}">
                <a16:creationId xmlns:a16="http://schemas.microsoft.com/office/drawing/2014/main" id="{DFC9A782-60BF-4FCF-98D2-CEBB06919390}"/>
              </a:ext>
            </a:extLst>
          </p:cNvPr>
          <p:cNvSpPr txBox="1"/>
          <p:nvPr/>
        </p:nvSpPr>
        <p:spPr>
          <a:xfrm>
            <a:off x="3543300" y="3257550"/>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350">
              <a:latin typeface="Roboto"/>
              <a:cs typeface="Arial"/>
            </a:endParaRPr>
          </a:p>
        </p:txBody>
      </p:sp>
    </p:spTree>
    <p:extLst>
      <p:ext uri="{BB962C8B-B14F-4D97-AF65-F5344CB8AC3E}">
        <p14:creationId xmlns:p14="http://schemas.microsoft.com/office/powerpoint/2010/main" val="4287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15125" y="1153572"/>
            <a:ext cx="2400300" cy="4461163"/>
          </a:xfrm>
        </p:spPr>
        <p:txBody>
          <a:bodyPr>
            <a:normAutofit/>
          </a:bodyPr>
          <a:lstStyle/>
          <a:p>
            <a:r>
              <a:rPr lang="en-US">
                <a:solidFill>
                  <a:srgbClr val="FFFFFF"/>
                </a:solidFill>
              </a:rPr>
              <a:t>CONTENTS</a:t>
            </a:r>
          </a:p>
        </p:txBody>
      </p:sp>
      <p:sp>
        <p:nvSpPr>
          <p:cNvPr id="65" name="Arc 6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13"/>
          <p:cNvSpPr>
            <a:spLocks noGrp="1"/>
          </p:cNvSpPr>
          <p:nvPr>
            <p:ph idx="1"/>
          </p:nvPr>
        </p:nvSpPr>
        <p:spPr>
          <a:xfrm>
            <a:off x="3335481" y="591344"/>
            <a:ext cx="5179868" cy="5585619"/>
          </a:xfrm>
        </p:spPr>
        <p:txBody>
          <a:bodyPr vert="horz" lIns="0" tIns="34290" rIns="0" bIns="34290" rtlCol="0" anchor="ctr">
            <a:normAutofit/>
          </a:bodyPr>
          <a:lstStyle/>
          <a:p>
            <a:pPr>
              <a:buChar char="v"/>
            </a:pPr>
            <a:r>
              <a:rPr lang="en-US" sz="1400" u="sng">
                <a:latin typeface="Times New Roman"/>
                <a:cs typeface="Times New Roman"/>
                <a:hlinkClick r:id="rId3">
                  <a:extLst>
                    <a:ext uri="{A12FA001-AC4F-418D-AE19-62706E023703}">
                      <ahyp:hlinkClr xmlns:ahyp="http://schemas.microsoft.com/office/drawing/2018/hyperlinkcolor" val="tx"/>
                    </a:ext>
                  </a:extLst>
                </a:hlinkClick>
              </a:rPr>
              <a:t>INTRODUCTION</a:t>
            </a:r>
            <a:endParaRPr lang="en-US" sz="1400" u="sng">
              <a:latin typeface="Times New Roman"/>
              <a:cs typeface="Times New Roman"/>
            </a:endParaRPr>
          </a:p>
          <a:p>
            <a:pPr>
              <a:buChar char="v"/>
            </a:pPr>
            <a:r>
              <a:rPr lang="en-US" sz="1400" u="sng">
                <a:latin typeface="Times New Roman"/>
                <a:cs typeface="Times New Roman"/>
              </a:rPr>
              <a:t>DATATYPES USED</a:t>
            </a:r>
          </a:p>
          <a:p>
            <a:pPr>
              <a:buChar char="v"/>
            </a:pPr>
            <a:r>
              <a:rPr lang="en-US" sz="1400" u="sng">
                <a:latin typeface="Times New Roman"/>
                <a:cs typeface="Times New Roman"/>
              </a:rPr>
              <a:t>OPERATORS</a:t>
            </a:r>
          </a:p>
          <a:p>
            <a:pPr>
              <a:buChar char="v"/>
            </a:pPr>
            <a:r>
              <a:rPr lang="en-US" sz="1400" u="sng">
                <a:latin typeface="Times New Roman"/>
                <a:cs typeface="Times New Roman"/>
              </a:rPr>
              <a:t>BITWISE OPERATORS</a:t>
            </a:r>
          </a:p>
          <a:p>
            <a:pPr>
              <a:buChar char="v"/>
            </a:pPr>
            <a:r>
              <a:rPr lang="en-US" sz="1400" u="sng">
                <a:latin typeface="Times New Roman"/>
                <a:cs typeface="Times New Roman"/>
              </a:rPr>
              <a:t>OPERATOR PRECEDENCE</a:t>
            </a:r>
          </a:p>
          <a:p>
            <a:pPr>
              <a:buChar char="v"/>
            </a:pPr>
            <a:r>
              <a:rPr lang="en-US" sz="1400" u="sng">
                <a:latin typeface="Times New Roman"/>
                <a:cs typeface="Times New Roman"/>
              </a:rPr>
              <a:t>FUNCTIONS </a:t>
            </a:r>
          </a:p>
          <a:p>
            <a:pPr>
              <a:buChar char="v"/>
            </a:pPr>
            <a:r>
              <a:rPr lang="en-US" sz="1400" u="sng">
                <a:latin typeface="Times New Roman"/>
                <a:cs typeface="Times New Roman"/>
              </a:rPr>
              <a:t>POINTERS</a:t>
            </a:r>
          </a:p>
          <a:p>
            <a:pPr>
              <a:buChar char="v"/>
            </a:pPr>
            <a:r>
              <a:rPr lang="en-US" sz="1400" u="sng">
                <a:latin typeface="Times New Roman"/>
                <a:cs typeface="Times New Roman"/>
              </a:rPr>
              <a:t>SCOPE OF VARIABLES</a:t>
            </a:r>
          </a:p>
          <a:p>
            <a:pPr>
              <a:buChar char="v"/>
            </a:pPr>
            <a:r>
              <a:rPr lang="en-US" sz="1400" u="sng">
                <a:latin typeface="Times New Roman"/>
                <a:cs typeface="Times New Roman"/>
              </a:rPr>
              <a:t>STORAGE CLASSES</a:t>
            </a:r>
          </a:p>
          <a:p>
            <a:pPr>
              <a:buChar char="v"/>
            </a:pPr>
            <a:r>
              <a:rPr lang="en-US" sz="1400" u="sng">
                <a:latin typeface="Times New Roman"/>
                <a:cs typeface="Times New Roman"/>
              </a:rPr>
              <a:t>STRUCTURES &amp; UNIONS</a:t>
            </a:r>
          </a:p>
          <a:p>
            <a:pPr>
              <a:buChar char="v"/>
            </a:pPr>
            <a:r>
              <a:rPr lang="en-US" sz="1400" u="sng">
                <a:latin typeface="Times New Roman"/>
                <a:cs typeface="Times New Roman"/>
              </a:rPr>
              <a:t>RECURSION</a:t>
            </a:r>
          </a:p>
          <a:p>
            <a:pPr>
              <a:buChar char="v"/>
            </a:pPr>
            <a:r>
              <a:rPr lang="en-US" sz="1400" u="sng">
                <a:latin typeface="Times New Roman"/>
                <a:cs typeface="Times New Roman"/>
              </a:rPr>
              <a:t>C PREPROCESSORS</a:t>
            </a:r>
          </a:p>
          <a:p>
            <a:pPr>
              <a:buChar char="v"/>
            </a:pPr>
            <a:r>
              <a:rPr lang="en-US" sz="1400" u="sng">
                <a:latin typeface="Times New Roman"/>
                <a:cs typeface="Times New Roman"/>
              </a:rPr>
              <a:t>DATASTRUCTURES</a:t>
            </a:r>
          </a:p>
          <a:p>
            <a:pPr>
              <a:buChar char="v"/>
            </a:pPr>
            <a:endParaRPr lang="en-US" sz="14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61F321-4840-4332-BB1B-5B5C9861076C}"/>
              </a:ext>
            </a:extLst>
          </p:cNvPr>
          <p:cNvGraphicFramePr>
            <a:graphicFrameLocks noGrp="1"/>
          </p:cNvGraphicFramePr>
          <p:nvPr>
            <p:extLst>
              <p:ext uri="{D42A27DB-BD31-4B8C-83A1-F6EECF244321}">
                <p14:modId xmlns:p14="http://schemas.microsoft.com/office/powerpoint/2010/main" val="4222091160"/>
              </p:ext>
            </p:extLst>
          </p:nvPr>
        </p:nvGraphicFramePr>
        <p:xfrm>
          <a:off x="1253338" y="925151"/>
          <a:ext cx="6578381" cy="5265808"/>
        </p:xfrm>
        <a:graphic>
          <a:graphicData uri="http://schemas.openxmlformats.org/drawingml/2006/table">
            <a:tbl>
              <a:tblPr firstRow="1" bandRow="1">
                <a:tableStyleId>{5C22544A-7EE6-4342-B048-85BDC9FD1C3A}</a:tableStyleId>
              </a:tblPr>
              <a:tblGrid>
                <a:gridCol w="1411067">
                  <a:extLst>
                    <a:ext uri="{9D8B030D-6E8A-4147-A177-3AD203B41FA5}">
                      <a16:colId xmlns:a16="http://schemas.microsoft.com/office/drawing/2014/main" val="1560534953"/>
                    </a:ext>
                  </a:extLst>
                </a:gridCol>
                <a:gridCol w="2974520">
                  <a:extLst>
                    <a:ext uri="{9D8B030D-6E8A-4147-A177-3AD203B41FA5}">
                      <a16:colId xmlns:a16="http://schemas.microsoft.com/office/drawing/2014/main" val="2236831810"/>
                    </a:ext>
                  </a:extLst>
                </a:gridCol>
                <a:gridCol w="2192794">
                  <a:extLst>
                    <a:ext uri="{9D8B030D-6E8A-4147-A177-3AD203B41FA5}">
                      <a16:colId xmlns:a16="http://schemas.microsoft.com/office/drawing/2014/main" val="2839660210"/>
                    </a:ext>
                  </a:extLst>
                </a:gridCol>
              </a:tblGrid>
              <a:tr h="304735">
                <a:tc>
                  <a:txBody>
                    <a:bodyPr/>
                    <a:lstStyle/>
                    <a:p>
                      <a:r>
                        <a:rPr lang="en-US" sz="1400"/>
                        <a:t>TYPE</a:t>
                      </a:r>
                    </a:p>
                  </a:txBody>
                  <a:tcPr marL="68580" marR="68580" marT="34290" marB="34290"/>
                </a:tc>
                <a:tc>
                  <a:txBody>
                    <a:bodyPr/>
                    <a:lstStyle/>
                    <a:p>
                      <a:r>
                        <a:rPr lang="en-US" sz="1400"/>
                        <a:t>DEFINATION</a:t>
                      </a:r>
                    </a:p>
                  </a:txBody>
                  <a:tcPr marL="68580" marR="68580" marT="34290" marB="34290"/>
                </a:tc>
                <a:tc>
                  <a:txBody>
                    <a:bodyPr/>
                    <a:lstStyle/>
                    <a:p>
                      <a:r>
                        <a:rPr lang="en-US" sz="1400"/>
                        <a:t>EXAMPLE</a:t>
                      </a:r>
                    </a:p>
                  </a:txBody>
                  <a:tcPr marL="68580" marR="68580" marT="34290" marB="34290"/>
                </a:tc>
                <a:extLst>
                  <a:ext uri="{0D108BD9-81ED-4DB2-BD59-A6C34878D82A}">
                    <a16:rowId xmlns:a16="http://schemas.microsoft.com/office/drawing/2014/main" val="4034425014"/>
                  </a:ext>
                </a:extLst>
              </a:tr>
              <a:tr h="3094238">
                <a:tc>
                  <a:txBody>
                    <a:bodyPr/>
                    <a:lstStyle/>
                    <a:p>
                      <a:r>
                        <a:rPr lang="en-US" sz="1400"/>
                        <a:t>VOID POINTER</a:t>
                      </a:r>
                    </a:p>
                  </a:txBody>
                  <a:tcPr marL="68580" marR="68580" marT="34290" marB="34290"/>
                </a:tc>
                <a:tc>
                  <a:txBody>
                    <a:bodyPr/>
                    <a:lstStyle/>
                    <a:p>
                      <a:pPr lvl="0" algn="l">
                        <a:lnSpc>
                          <a:spcPct val="100000"/>
                        </a:lnSpc>
                        <a:spcBef>
                          <a:spcPts val="0"/>
                        </a:spcBef>
                        <a:spcAft>
                          <a:spcPts val="0"/>
                        </a:spcAft>
                        <a:buNone/>
                      </a:pPr>
                      <a:r>
                        <a:rPr lang="en-US" sz="1400" b="0" i="0" u="none" strike="noStrike" noProof="0">
                          <a:latin typeface="Times New Roman"/>
                        </a:rPr>
                        <a:t>A void pointer is a pointer that has no associated data type with it. A void pointer can hold address of any type and can be typcasted to any type.A void pointer does not have any data type associated with it.It can store address of any type of variable.</a:t>
                      </a:r>
                      <a:endParaRPr lang="en-US" sz="1400">
                        <a:latin typeface="Times New Roman"/>
                      </a:endParaRPr>
                    </a:p>
                    <a:p>
                      <a:pPr lvl="0" algn="l">
                        <a:lnSpc>
                          <a:spcPct val="100000"/>
                        </a:lnSpc>
                        <a:spcBef>
                          <a:spcPts val="0"/>
                        </a:spcBef>
                        <a:spcAft>
                          <a:spcPts val="0"/>
                        </a:spcAft>
                        <a:buNone/>
                      </a:pPr>
                      <a:br>
                        <a:rPr lang="en-US" sz="1400"/>
                      </a:br>
                      <a:endParaRPr lang="en-US" sz="1400"/>
                    </a:p>
                    <a:p>
                      <a:pPr lvl="0">
                        <a:buNone/>
                      </a:pPr>
                      <a:br>
                        <a:rPr lang="en-US" sz="1400"/>
                      </a:br>
                      <a:endParaRPr lang="en-US" sz="1400"/>
                    </a:p>
                  </a:txBody>
                  <a:tcPr marL="68580" marR="68580" marT="34290" marB="34290"/>
                </a:tc>
                <a:tc>
                  <a:txBody>
                    <a:bodyPr/>
                    <a:lstStyle/>
                    <a:p>
                      <a:pPr lvl="0" algn="l">
                        <a:lnSpc>
                          <a:spcPct val="100000"/>
                        </a:lnSpc>
                        <a:spcBef>
                          <a:spcPts val="0"/>
                        </a:spcBef>
                        <a:spcAft>
                          <a:spcPts val="0"/>
                        </a:spcAft>
                        <a:buNone/>
                      </a:pPr>
                      <a:r>
                        <a:rPr lang="en-US" sz="1400" b="0" i="0" u="none" strike="noStrike" noProof="0">
                          <a:latin typeface="Times New Roman"/>
                        </a:rPr>
                        <a:t>int a = 10;</a:t>
                      </a:r>
                      <a:endParaRPr lang="en-US" sz="1400">
                        <a:latin typeface="Times New Roman"/>
                      </a:endParaRPr>
                    </a:p>
                    <a:p>
                      <a:pPr lvl="0" algn="l">
                        <a:lnSpc>
                          <a:spcPct val="100000"/>
                        </a:lnSpc>
                        <a:spcBef>
                          <a:spcPts val="0"/>
                        </a:spcBef>
                        <a:spcAft>
                          <a:spcPts val="0"/>
                        </a:spcAft>
                        <a:buNone/>
                      </a:pPr>
                      <a:r>
                        <a:rPr lang="en-US" sz="1400" b="0" i="0" u="none" strike="noStrike" noProof="0">
                          <a:latin typeface="Times New Roman"/>
                        </a:rPr>
                        <a:t>char b = 'x';</a:t>
                      </a:r>
                      <a:endParaRPr lang="en-US" sz="1400">
                        <a:latin typeface="Times New Roman"/>
                      </a:endParaRPr>
                    </a:p>
                    <a:p>
                      <a:pPr lvl="0" algn="l">
                        <a:lnSpc>
                          <a:spcPct val="100000"/>
                        </a:lnSpc>
                        <a:spcBef>
                          <a:spcPts val="0"/>
                        </a:spcBef>
                        <a:spcAft>
                          <a:spcPts val="0"/>
                        </a:spcAft>
                        <a:buNone/>
                      </a:pPr>
                      <a:r>
                        <a:rPr lang="en-US" sz="1400" b="0" i="0" u="none" strike="noStrike" noProof="0">
                          <a:latin typeface="Times New Roman"/>
                        </a:rPr>
                        <a:t>void *p = &amp;a; // void pointer holds address of int 'a'</a:t>
                      </a:r>
                      <a:endParaRPr lang="en-US" sz="1400">
                        <a:latin typeface="Times New Roman"/>
                      </a:endParaRPr>
                    </a:p>
                    <a:p>
                      <a:pPr lvl="0" algn="l">
                        <a:lnSpc>
                          <a:spcPct val="100000"/>
                        </a:lnSpc>
                        <a:spcBef>
                          <a:spcPts val="0"/>
                        </a:spcBef>
                        <a:spcAft>
                          <a:spcPts val="0"/>
                        </a:spcAft>
                        <a:buNone/>
                      </a:pPr>
                      <a:r>
                        <a:rPr lang="en-US" sz="1400" b="0" i="0" u="none" strike="noStrike" noProof="0">
                          <a:latin typeface="Times New Roman"/>
                        </a:rPr>
                        <a:t>p = &amp;b; // void pointer holds address of char 'b'</a:t>
                      </a:r>
                      <a:endParaRPr lang="en-US" sz="1400">
                        <a:latin typeface="Times New Roman"/>
                      </a:endParaRPr>
                    </a:p>
                    <a:p>
                      <a:pPr lvl="0">
                        <a:buNone/>
                      </a:pPr>
                      <a:br>
                        <a:rPr lang="en-US" sz="1400"/>
                      </a:br>
                      <a:endParaRPr lang="en-US" sz="1400"/>
                    </a:p>
                  </a:txBody>
                  <a:tcPr marL="68580" marR="68580" marT="34290" marB="34290"/>
                </a:tc>
                <a:extLst>
                  <a:ext uri="{0D108BD9-81ED-4DB2-BD59-A6C34878D82A}">
                    <a16:rowId xmlns:a16="http://schemas.microsoft.com/office/drawing/2014/main" val="1616120193"/>
                  </a:ext>
                </a:extLst>
              </a:tr>
              <a:tr h="1371600">
                <a:tc>
                  <a:txBody>
                    <a:bodyPr/>
                    <a:lstStyle/>
                    <a:p>
                      <a:r>
                        <a:rPr lang="en-US" sz="1400"/>
                        <a:t>WILD POINTER</a:t>
                      </a:r>
                    </a:p>
                  </a:txBody>
                  <a:tcPr marL="68580" marR="68580" marT="34290" marB="34290"/>
                </a:tc>
                <a:tc>
                  <a:txBody>
                    <a:bodyPr/>
                    <a:lstStyle/>
                    <a:p>
                      <a:pPr marL="285750" lvl="0" indent="-285750" algn="l">
                        <a:lnSpc>
                          <a:spcPct val="100000"/>
                        </a:lnSpc>
                        <a:spcBef>
                          <a:spcPts val="0"/>
                        </a:spcBef>
                        <a:spcAft>
                          <a:spcPts val="0"/>
                        </a:spcAft>
                        <a:buFont typeface="Arial"/>
                        <a:buChar char="•"/>
                      </a:pPr>
                      <a:r>
                        <a:rPr lang="en-US" sz="1200" b="0" i="0" u="none" strike="noStrike" noProof="0">
                          <a:latin typeface="Times New Roman"/>
                        </a:rPr>
                        <a:t>Unintialized pointer variable or which pointer not initialized with any variable address. It is called wild pointer</a:t>
                      </a:r>
                      <a:endParaRPr lang="en-US" sz="1200">
                        <a:latin typeface="Times New Roman"/>
                      </a:endParaRPr>
                    </a:p>
                    <a:p>
                      <a:pPr marL="285750" lvl="0" indent="-285750" algn="l">
                        <a:lnSpc>
                          <a:spcPct val="100000"/>
                        </a:lnSpc>
                        <a:spcBef>
                          <a:spcPts val="0"/>
                        </a:spcBef>
                        <a:spcAft>
                          <a:spcPts val="0"/>
                        </a:spcAft>
                        <a:buFont typeface="Arial"/>
                        <a:buChar char="•"/>
                      </a:pPr>
                      <a:r>
                        <a:rPr lang="en-US" sz="1200" b="0" i="0" u="none" strike="noStrike" noProof="0">
                          <a:latin typeface="Times New Roman"/>
                        </a:rPr>
                        <a:t>Wild pointer is also called Bad pointer, because without assigning any variable address , it points to the memory location.</a:t>
                      </a:r>
                      <a:endParaRPr lang="en-US" sz="1200">
                        <a:latin typeface="Times New Roman"/>
                      </a:endParaRPr>
                    </a:p>
                    <a:p>
                      <a:pPr lvl="0">
                        <a:buNone/>
                      </a:pPr>
                      <a:endParaRPr lang="en-US" sz="1400">
                        <a:latin typeface="Times New Roman"/>
                      </a:endParaRPr>
                    </a:p>
                  </a:txBody>
                  <a:tcPr marL="68580" marR="68580" marT="34290" marB="34290"/>
                </a:tc>
                <a:tc>
                  <a:txBody>
                    <a:bodyPr/>
                    <a:lstStyle/>
                    <a:p>
                      <a:r>
                        <a:rPr lang="en-US" sz="1400"/>
                        <a:t>Void main()</a:t>
                      </a:r>
                    </a:p>
                    <a:p>
                      <a:pPr lvl="0">
                        <a:buNone/>
                      </a:pPr>
                      <a:r>
                        <a:rPr lang="en-US" sz="1400"/>
                        <a:t>{</a:t>
                      </a:r>
                    </a:p>
                    <a:p>
                      <a:pPr lvl="0">
                        <a:buNone/>
                      </a:pPr>
                      <a:r>
                        <a:rPr lang="en-US" sz="1400"/>
                        <a:t>Int *p;</a:t>
                      </a:r>
                    </a:p>
                    <a:p>
                      <a:pPr lvl="0">
                        <a:buNone/>
                      </a:pPr>
                      <a:r>
                        <a:rPr lang="en-US" sz="1400"/>
                        <a:t>Int a= 10;</a:t>
                      </a:r>
                    </a:p>
                  </a:txBody>
                  <a:tcPr marL="68580" marR="68580" marT="34290" marB="34290"/>
                </a:tc>
                <a:extLst>
                  <a:ext uri="{0D108BD9-81ED-4DB2-BD59-A6C34878D82A}">
                    <a16:rowId xmlns:a16="http://schemas.microsoft.com/office/drawing/2014/main" val="2817480616"/>
                  </a:ext>
                </a:extLst>
              </a:tr>
              <a:tr h="304735">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2194904698"/>
                  </a:ext>
                </a:extLst>
              </a:tr>
            </a:tbl>
          </a:graphicData>
        </a:graphic>
      </p:graphicFrame>
      <p:graphicFrame>
        <p:nvGraphicFramePr>
          <p:cNvPr id="8" name="Table 7">
            <a:extLst>
              <a:ext uri="{FF2B5EF4-FFF2-40B4-BE49-F238E27FC236}">
                <a16:creationId xmlns:a16="http://schemas.microsoft.com/office/drawing/2014/main" id="{9F117DFD-3B0A-48A9-8D08-E95C8020FD1C}"/>
              </a:ext>
            </a:extLst>
          </p:cNvPr>
          <p:cNvGraphicFramePr>
            <a:graphicFrameLocks noGrp="1"/>
          </p:cNvGraphicFramePr>
          <p:nvPr>
            <p:extLst>
              <p:ext uri="{D42A27DB-BD31-4B8C-83A1-F6EECF244321}">
                <p14:modId xmlns:p14="http://schemas.microsoft.com/office/powerpoint/2010/main" val="1184349263"/>
              </p:ext>
            </p:extLst>
          </p:nvPr>
        </p:nvGraphicFramePr>
        <p:xfrm>
          <a:off x="9305264" y="3912794"/>
          <a:ext cx="25400" cy="964841"/>
        </p:xfrm>
        <a:graphic>
          <a:graphicData uri="http://schemas.openxmlformats.org/drawingml/2006/table">
            <a:tbl>
              <a:tblPr firstRow="1" bandRow="1">
                <a:tableStyleId>{5C22544A-7EE6-4342-B048-85BDC9FD1C3A}</a:tableStyleId>
              </a:tblPr>
              <a:tblGrid>
                <a:gridCol w="25400">
                  <a:extLst>
                    <a:ext uri="{9D8B030D-6E8A-4147-A177-3AD203B41FA5}">
                      <a16:colId xmlns:a16="http://schemas.microsoft.com/office/drawing/2014/main" val="1772846138"/>
                    </a:ext>
                  </a:extLst>
                </a:gridCol>
              </a:tblGrid>
              <a:tr h="964841">
                <a:tc>
                  <a:txBody>
                    <a:bodyPr/>
                    <a:lstStyle/>
                    <a:p>
                      <a:pPr algn="l" rtl="0" fontAlgn="base"/>
                      <a:r>
                        <a:rPr lang="en-US" sz="1400">
                          <a:effectLst/>
                        </a:rPr>
                        <a:t>i</a:t>
                      </a:r>
                    </a:p>
                  </a:txBody>
                  <a:tcPr marL="0" marR="0" marT="0" marB="0" anchor="ctr"/>
                </a:tc>
                <a:extLst>
                  <a:ext uri="{0D108BD9-81ED-4DB2-BD59-A6C34878D82A}">
                    <a16:rowId xmlns:a16="http://schemas.microsoft.com/office/drawing/2014/main" val="3543142448"/>
                  </a:ext>
                </a:extLst>
              </a:tr>
            </a:tbl>
          </a:graphicData>
        </a:graphic>
      </p:graphicFrame>
    </p:spTree>
    <p:extLst>
      <p:ext uri="{BB962C8B-B14F-4D97-AF65-F5344CB8AC3E}">
        <p14:creationId xmlns:p14="http://schemas.microsoft.com/office/powerpoint/2010/main" val="325542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44FFF8-CA76-4855-882D-42C34BBA1F71}"/>
              </a:ext>
            </a:extLst>
          </p:cNvPr>
          <p:cNvSpPr>
            <a:spLocks noGrp="1"/>
          </p:cNvSpPr>
          <p:nvPr>
            <p:ph type="title"/>
          </p:nvPr>
        </p:nvSpPr>
        <p:spPr>
          <a:xfrm>
            <a:off x="836676" y="548640"/>
            <a:ext cx="7626096" cy="1179576"/>
          </a:xfrm>
        </p:spPr>
        <p:txBody>
          <a:bodyPr>
            <a:normAutofit/>
          </a:bodyPr>
          <a:lstStyle/>
          <a:p>
            <a:r>
              <a:rPr lang="en-US" sz="3500">
                <a:cs typeface="Arial"/>
              </a:rPr>
              <a:t>MEMORY MANAGEMENT IN C</a:t>
            </a:r>
            <a:endParaRPr lang="en-US" sz="3500"/>
          </a:p>
        </p:txBody>
      </p:sp>
      <p:sp>
        <p:nvSpPr>
          <p:cNvPr id="30" name="Rectangle 2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7079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7" descr="A screenshot of a cell phone&#10;&#10;Description automatically generated">
            <a:extLst>
              <a:ext uri="{FF2B5EF4-FFF2-40B4-BE49-F238E27FC236}">
                <a16:creationId xmlns:a16="http://schemas.microsoft.com/office/drawing/2014/main" id="{76826443-50FF-4F20-9F38-D8D80802E8C4}"/>
              </a:ext>
            </a:extLst>
          </p:cNvPr>
          <p:cNvPicPr>
            <a:picLocks noChangeAspect="1"/>
          </p:cNvPicPr>
          <p:nvPr/>
        </p:nvPicPr>
        <p:blipFill rotWithShape="1">
          <a:blip r:embed="rId2"/>
          <a:srcRect l="9379" r="20158" b="-1"/>
          <a:stretch/>
        </p:blipFill>
        <p:spPr>
          <a:xfrm>
            <a:off x="681228" y="2478024"/>
            <a:ext cx="4507391" cy="3694176"/>
          </a:xfrm>
          <a:prstGeom prst="rect">
            <a:avLst/>
          </a:prstGeom>
        </p:spPr>
      </p:pic>
      <p:sp>
        <p:nvSpPr>
          <p:cNvPr id="3" name="Content Placeholder 2">
            <a:extLst>
              <a:ext uri="{FF2B5EF4-FFF2-40B4-BE49-F238E27FC236}">
                <a16:creationId xmlns:a16="http://schemas.microsoft.com/office/drawing/2014/main" id="{BFB29620-B763-4C46-A95E-05D2CF932756}"/>
              </a:ext>
            </a:extLst>
          </p:cNvPr>
          <p:cNvSpPr>
            <a:spLocks noGrp="1"/>
          </p:cNvSpPr>
          <p:nvPr>
            <p:ph idx="1"/>
          </p:nvPr>
        </p:nvSpPr>
        <p:spPr>
          <a:xfrm>
            <a:off x="5558589" y="2478024"/>
            <a:ext cx="2904183" cy="3694176"/>
          </a:xfrm>
        </p:spPr>
        <p:txBody>
          <a:bodyPr vert="horz" lIns="0" tIns="34290" rIns="0" bIns="34290" rtlCol="0" anchor="ctr">
            <a:normAutofit/>
          </a:bodyPr>
          <a:lstStyle/>
          <a:p>
            <a:r>
              <a:rPr lang="en-US" sz="1600">
                <a:ea typeface="+mn-lt"/>
                <a:cs typeface="+mn-lt"/>
              </a:rPr>
              <a:t>The C programming language provides several functions for memory allocation and management. These functions can be found in the </a:t>
            </a:r>
            <a:r>
              <a:rPr lang="en-US" sz="1600" b="1">
                <a:ea typeface="+mn-lt"/>
                <a:cs typeface="+mn-lt"/>
              </a:rPr>
              <a:t>&lt;stdlib.h&gt;</a:t>
            </a:r>
            <a:r>
              <a:rPr lang="en-US" sz="1600">
                <a:ea typeface="+mn-lt"/>
                <a:cs typeface="+mn-lt"/>
              </a:rPr>
              <a:t> header file.</a:t>
            </a:r>
            <a:endParaRPr lang="en-US" sz="1600"/>
          </a:p>
          <a:p>
            <a:br>
              <a:rPr lang="en-US" sz="1600"/>
            </a:br>
            <a:endParaRPr lang="en-US" sz="1600"/>
          </a:p>
        </p:txBody>
      </p:sp>
    </p:spTree>
    <p:extLst>
      <p:ext uri="{BB962C8B-B14F-4D97-AF65-F5344CB8AC3E}">
        <p14:creationId xmlns:p14="http://schemas.microsoft.com/office/powerpoint/2010/main" val="148489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5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automatically generated">
            <a:extLst>
              <a:ext uri="{FF2B5EF4-FFF2-40B4-BE49-F238E27FC236}">
                <a16:creationId xmlns:a16="http://schemas.microsoft.com/office/drawing/2014/main" id="{D05F56CC-9088-4AB3-94CF-E4189493F404}"/>
              </a:ext>
            </a:extLst>
          </p:cNvPr>
          <p:cNvPicPr>
            <a:picLocks noChangeAspect="1"/>
          </p:cNvPicPr>
          <p:nvPr/>
        </p:nvPicPr>
        <p:blipFill>
          <a:blip r:embed="rId2"/>
          <a:stretch>
            <a:fillRect/>
          </a:stretch>
        </p:blipFill>
        <p:spPr>
          <a:xfrm>
            <a:off x="482600" y="2283968"/>
            <a:ext cx="8178799" cy="2290063"/>
          </a:xfrm>
          <a:prstGeom prst="rect">
            <a:avLst/>
          </a:prstGeom>
        </p:spPr>
      </p:pic>
      <p:sp>
        <p:nvSpPr>
          <p:cNvPr id="4" name="TextBox 3">
            <a:extLst>
              <a:ext uri="{FF2B5EF4-FFF2-40B4-BE49-F238E27FC236}">
                <a16:creationId xmlns:a16="http://schemas.microsoft.com/office/drawing/2014/main" id="{A78AA3A6-EB8A-4647-B756-E86BF71564E6}"/>
              </a:ext>
            </a:extLst>
          </p:cNvPr>
          <p:cNvSpPr txBox="1"/>
          <p:nvPr/>
        </p:nvSpPr>
        <p:spPr>
          <a:xfrm rot="-10800000" flipV="1">
            <a:off x="3200400" y="384673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a:rPr>
              <a:t>Dynamic Memory Allocation in C</a:t>
            </a:r>
            <a:r>
              <a:rPr lang="en-US">
                <a:latin typeface="Roboto"/>
              </a:rPr>
              <a:t>.</a:t>
            </a:r>
            <a:endParaRPr lang="en-US"/>
          </a:p>
        </p:txBody>
      </p:sp>
    </p:spTree>
    <p:extLst>
      <p:ext uri="{BB962C8B-B14F-4D97-AF65-F5344CB8AC3E}">
        <p14:creationId xmlns:p14="http://schemas.microsoft.com/office/powerpoint/2010/main" val="44774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53A3409-0542-4904-934E-D5F0E72D0A08}"/>
              </a:ext>
            </a:extLst>
          </p:cNvPr>
          <p:cNvSpPr>
            <a:spLocks noGrp="1"/>
          </p:cNvSpPr>
          <p:nvPr>
            <p:ph type="title"/>
          </p:nvPr>
        </p:nvSpPr>
        <p:spPr>
          <a:xfrm>
            <a:off x="718879" y="800392"/>
            <a:ext cx="7698523" cy="1212102"/>
          </a:xfrm>
        </p:spPr>
        <p:txBody>
          <a:bodyPr>
            <a:normAutofit/>
          </a:bodyPr>
          <a:lstStyle/>
          <a:p>
            <a:r>
              <a:rPr lang="en-US" sz="3500">
                <a:solidFill>
                  <a:srgbClr val="FFFFFF"/>
                </a:solidFill>
              </a:rPr>
              <a:t>SCOPE OF VARIABLES</a:t>
            </a:r>
          </a:p>
        </p:txBody>
      </p:sp>
      <p:sp>
        <p:nvSpPr>
          <p:cNvPr id="3" name="Content Placeholder 2">
            <a:extLst>
              <a:ext uri="{FF2B5EF4-FFF2-40B4-BE49-F238E27FC236}">
                <a16:creationId xmlns:a16="http://schemas.microsoft.com/office/drawing/2014/main" id="{DE85638D-D39A-4139-9CCE-0A3FCADFFEDB}"/>
              </a:ext>
            </a:extLst>
          </p:cNvPr>
          <p:cNvSpPr>
            <a:spLocks noGrp="1"/>
          </p:cNvSpPr>
          <p:nvPr>
            <p:ph idx="1"/>
          </p:nvPr>
        </p:nvSpPr>
        <p:spPr>
          <a:xfrm>
            <a:off x="1025718" y="2490436"/>
            <a:ext cx="7281746" cy="3567173"/>
          </a:xfrm>
        </p:spPr>
        <p:txBody>
          <a:bodyPr vert="horz" lIns="0" tIns="34290" rIns="0" bIns="34290" rtlCol="0" anchor="ctr">
            <a:normAutofit/>
          </a:bodyPr>
          <a:lstStyle/>
          <a:p>
            <a:r>
              <a:rPr lang="en-US" sz="1500">
                <a:ea typeface="+mn-lt"/>
                <a:cs typeface="+mn-lt"/>
              </a:rPr>
              <a:t>A scope in any programming is a region of the program where a defined variable can have its existence and beyond that variable it cannot be accessed. There are three places where variables can be declared in C programming language −</a:t>
            </a:r>
            <a:endParaRPr lang="en-US" sz="1500"/>
          </a:p>
          <a:p>
            <a:r>
              <a:rPr lang="en-US" sz="1500">
                <a:ea typeface="+mn-lt"/>
                <a:cs typeface="+mn-lt"/>
              </a:rPr>
              <a:t>Inside a function or a block which is called </a:t>
            </a:r>
            <a:r>
              <a:rPr lang="en-US" sz="1500" b="1">
                <a:ea typeface="+mn-lt"/>
                <a:cs typeface="+mn-lt"/>
              </a:rPr>
              <a:t>local</a:t>
            </a:r>
            <a:r>
              <a:rPr lang="en-US" sz="1500">
                <a:ea typeface="+mn-lt"/>
                <a:cs typeface="+mn-lt"/>
              </a:rPr>
              <a:t> variables.They can be used only by statements that are inside that function or block of code. Local variables are not known to functions outside their own.</a:t>
            </a:r>
            <a:endParaRPr lang="en-US" sz="1500"/>
          </a:p>
          <a:p>
            <a:r>
              <a:rPr lang="en-US" sz="1500">
                <a:ea typeface="+mn-lt"/>
                <a:cs typeface="+mn-lt"/>
              </a:rPr>
              <a:t>Outside of all functions which is called </a:t>
            </a:r>
            <a:r>
              <a:rPr lang="en-US" sz="1500" b="1">
                <a:ea typeface="+mn-lt"/>
                <a:cs typeface="+mn-lt"/>
              </a:rPr>
              <a:t>global</a:t>
            </a:r>
            <a:r>
              <a:rPr lang="en-US" sz="1500">
                <a:ea typeface="+mn-lt"/>
                <a:cs typeface="+mn-lt"/>
              </a:rPr>
              <a:t> variables.Global variables hold their values throughout the lifetime of your program and they can be accessed inside any of the functions defined for the program. A global variable can be accessed by any function.</a:t>
            </a:r>
            <a:endParaRPr lang="en-US" sz="1500"/>
          </a:p>
          <a:p>
            <a:r>
              <a:rPr lang="en-US" sz="1500">
                <a:ea typeface="+mn-lt"/>
                <a:cs typeface="+mn-lt"/>
              </a:rPr>
              <a:t>The definition of function parameters which are called </a:t>
            </a:r>
            <a:r>
              <a:rPr lang="en-US" sz="1500" b="1">
                <a:ea typeface="+mn-lt"/>
                <a:cs typeface="+mn-lt"/>
              </a:rPr>
              <a:t>formal</a:t>
            </a:r>
            <a:r>
              <a:rPr lang="en-US" sz="1500">
                <a:ea typeface="+mn-lt"/>
                <a:cs typeface="+mn-lt"/>
              </a:rPr>
              <a:t> parameters.Formal parameters, are treated as local variables with-in a function and they take precedence over global variables.</a:t>
            </a:r>
            <a:endParaRPr lang="en-US" sz="1500"/>
          </a:p>
          <a:p>
            <a:endParaRPr lang="en-US" sz="1500"/>
          </a:p>
        </p:txBody>
      </p:sp>
    </p:spTree>
    <p:extLst>
      <p:ext uri="{BB962C8B-B14F-4D97-AF65-F5344CB8AC3E}">
        <p14:creationId xmlns:p14="http://schemas.microsoft.com/office/powerpoint/2010/main" val="10733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E3037D-6988-4448-9A59-C9E74832989A}"/>
              </a:ext>
            </a:extLst>
          </p:cNvPr>
          <p:cNvSpPr>
            <a:spLocks noGrp="1"/>
          </p:cNvSpPr>
          <p:nvPr>
            <p:ph type="title"/>
          </p:nvPr>
        </p:nvSpPr>
        <p:spPr>
          <a:xfrm>
            <a:off x="628650" y="365125"/>
            <a:ext cx="7886700" cy="1325563"/>
          </a:xfrm>
        </p:spPr>
        <p:txBody>
          <a:bodyPr>
            <a:normAutofit/>
          </a:bodyPr>
          <a:lstStyle/>
          <a:p>
            <a:r>
              <a:rPr lang="en-US"/>
              <a:t>                                   STORAGE CLASSES</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5D1A7A-9001-4DE6-BB1F-F1307323202F}"/>
              </a:ext>
            </a:extLst>
          </p:cNvPr>
          <p:cNvSpPr>
            <a:spLocks noGrp="1"/>
          </p:cNvSpPr>
          <p:nvPr>
            <p:ph idx="1"/>
          </p:nvPr>
        </p:nvSpPr>
        <p:spPr>
          <a:xfrm>
            <a:off x="628650" y="1825625"/>
            <a:ext cx="7886700" cy="4351338"/>
          </a:xfrm>
        </p:spPr>
        <p:txBody>
          <a:bodyPr vert="horz" lIns="0" tIns="34290" rIns="0" bIns="34290" rtlCol="0" anchor="t">
            <a:normAutofit lnSpcReduction="10000"/>
          </a:bodyPr>
          <a:lstStyle/>
          <a:p>
            <a:r>
              <a:rPr lang="en-US" sz="1400">
                <a:latin typeface="Times New Roman"/>
                <a:ea typeface="+mn-lt"/>
                <a:cs typeface="+mn-lt"/>
              </a:rPr>
              <a:t>A storage class defines the scope (visibility) and life-time of variables and/or functions within a C Program. They precede the type that they modify. We have four different storage classes in a C program −</a:t>
            </a:r>
            <a:endParaRPr lang="en-US" sz="1400">
              <a:latin typeface="Times New Roman"/>
              <a:cs typeface="Arial"/>
            </a:endParaRPr>
          </a:p>
          <a:p>
            <a:r>
              <a:rPr lang="en-US" sz="1400">
                <a:latin typeface="Times New Roman"/>
                <a:ea typeface="+mn-lt"/>
                <a:cs typeface="+mn-lt"/>
              </a:rPr>
              <a:t>Auto:- The </a:t>
            </a:r>
            <a:r>
              <a:rPr lang="en-US" sz="1400" b="1">
                <a:latin typeface="Times New Roman"/>
                <a:ea typeface="+mn-lt"/>
                <a:cs typeface="+mn-lt"/>
              </a:rPr>
              <a:t>auto</a:t>
            </a:r>
            <a:r>
              <a:rPr lang="en-US" sz="1400">
                <a:latin typeface="Times New Roman"/>
                <a:ea typeface="+mn-lt"/>
                <a:cs typeface="+mn-lt"/>
              </a:rPr>
              <a:t> storage class is the default storage class for all local variables.</a:t>
            </a:r>
          </a:p>
          <a:p>
            <a:pPr marL="0" indent="0">
              <a:buNone/>
            </a:pPr>
            <a:r>
              <a:rPr lang="en-US" sz="1400" dirty="0">
                <a:latin typeface="Times New Roman"/>
                <a:ea typeface="+mn-lt"/>
                <a:cs typeface="+mn-lt"/>
              </a:rPr>
              <a:t>             {
</a:t>
            </a:r>
            <a:r>
              <a:rPr lang="en-US" sz="1400">
                <a:latin typeface="Times New Roman"/>
                <a:ea typeface="+mn-lt"/>
                <a:cs typeface="+mn-lt"/>
              </a:rPr>
              <a:t>               int month;</a:t>
            </a:r>
            <a:r>
              <a:rPr lang="en-US" sz="1400" dirty="0">
                <a:latin typeface="Times New Roman"/>
                <a:ea typeface="+mn-lt"/>
                <a:cs typeface="+mn-lt"/>
              </a:rPr>
              <a:t>
                auto int month;
}</a:t>
            </a:r>
          </a:p>
          <a:p>
            <a:pPr>
              <a:buNone/>
            </a:pPr>
            <a:r>
              <a:rPr lang="en-US" sz="1400">
                <a:latin typeface="Times New Roman"/>
                <a:ea typeface="+mn-lt"/>
                <a:cs typeface="+mn-lt"/>
              </a:rPr>
              <a:t>The example above defines two variables within the same storage class. 'auto' can only be used within functions, i.e., local variables.</a:t>
            </a:r>
            <a:endParaRPr lang="en-US" sz="1400">
              <a:latin typeface="Times New Roman"/>
              <a:cs typeface="Arial"/>
            </a:endParaRPr>
          </a:p>
          <a:p>
            <a:r>
              <a:rPr lang="en-US" sz="1400">
                <a:latin typeface="Times New Roman"/>
                <a:ea typeface="+mn-lt"/>
                <a:cs typeface="+mn-lt"/>
              </a:rPr>
              <a:t>Register:- The </a:t>
            </a:r>
            <a:r>
              <a:rPr lang="en-US" sz="1400" b="1">
                <a:latin typeface="Times New Roman"/>
                <a:ea typeface="+mn-lt"/>
                <a:cs typeface="+mn-lt"/>
              </a:rPr>
              <a:t>register</a:t>
            </a:r>
            <a:r>
              <a:rPr lang="en-US" sz="1400">
                <a:latin typeface="Times New Roman"/>
                <a:ea typeface="+mn-lt"/>
                <a:cs typeface="+mn-lt"/>
              </a:rPr>
              <a:t> storage class is used to define local variables that should be stored in a register instead of RAM. This means that the variable has a maximum size equal to the register size (usually one word) and can't have the unary '&amp;' operator applied to it (as it does not have a memory location).</a:t>
            </a:r>
          </a:p>
          <a:p>
            <a:pPr marL="0" indent="0">
              <a:buNone/>
            </a:pPr>
            <a:br>
              <a:rPr lang="en-US" sz="1100" dirty="0"/>
            </a:br>
            <a:endParaRPr lang="en-US" sz="1100"/>
          </a:p>
        </p:txBody>
      </p:sp>
    </p:spTree>
    <p:extLst>
      <p:ext uri="{BB962C8B-B14F-4D97-AF65-F5344CB8AC3E}">
        <p14:creationId xmlns:p14="http://schemas.microsoft.com/office/powerpoint/2010/main" val="378638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830E8-3216-4B17-AE86-783DC1B74D4B}"/>
              </a:ext>
            </a:extLst>
          </p:cNvPr>
          <p:cNvSpPr txBox="1"/>
          <p:nvPr/>
        </p:nvSpPr>
        <p:spPr>
          <a:xfrm>
            <a:off x="47232" y="241176"/>
            <a:ext cx="9093994" cy="541686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just"/>
            <a:r>
              <a:rPr lang="en-US" sz="1400">
                <a:latin typeface="Times New Roman"/>
                <a:cs typeface="Arial"/>
              </a:rPr>
              <a:t>The register should only be used for variables that require quick access such as counters. It should also be noted that defining 'register' does not mean that the variable will be stored in a register. It means that it MIGHT be stored in a register depending on hardware and implementation restrictions.</a:t>
            </a:r>
          </a:p>
          <a:p>
            <a:pPr algn="just"/>
            <a:endParaRPr lang="en-US" sz="1400">
              <a:latin typeface="Times New Roman"/>
              <a:cs typeface="Arial" pitchFamily="34" charset="0"/>
            </a:endParaRPr>
          </a:p>
          <a:p>
            <a:pPr algn="just"/>
            <a:r>
              <a:rPr lang="en-US" sz="1400" b="1">
                <a:latin typeface="Times New Roman"/>
                <a:cs typeface="Arial"/>
              </a:rPr>
              <a:t>The static Storage Class:-</a:t>
            </a:r>
          </a:p>
          <a:p>
            <a:pPr algn="just"/>
            <a:r>
              <a:rPr lang="en-US" sz="1400">
                <a:latin typeface="Times New Roman"/>
                <a:ea typeface="+mn-lt"/>
                <a:cs typeface="+mn-lt"/>
              </a:rPr>
              <a:t>The </a:t>
            </a:r>
            <a:r>
              <a:rPr lang="en-US" sz="1400" b="1">
                <a:latin typeface="Times New Roman"/>
                <a:ea typeface="+mn-lt"/>
                <a:cs typeface="+mn-lt"/>
              </a:rPr>
              <a:t>static</a:t>
            </a:r>
            <a:r>
              <a:rPr lang="en-US" sz="1400">
                <a:latin typeface="Times New Roman"/>
                <a:ea typeface="+mn-lt"/>
                <a:cs typeface="+mn-lt"/>
              </a:rPr>
              <a:t>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endParaRPr lang="en-US" sz="1400">
              <a:latin typeface="Times New Roman"/>
              <a:cs typeface="Arial"/>
            </a:endParaRPr>
          </a:p>
          <a:p>
            <a:pPr algn="just"/>
            <a:r>
              <a:rPr lang="en-US" sz="1400">
                <a:latin typeface="Times New Roman"/>
                <a:ea typeface="+mn-lt"/>
                <a:cs typeface="+mn-lt"/>
              </a:rPr>
              <a:t>The static modifier may also be applied to global variables. When this is done, it causes that variable's scope to be restricted to the file in which it is declared.</a:t>
            </a:r>
            <a:endParaRPr lang="en-US" sz="1400">
              <a:latin typeface="Times New Roman"/>
              <a:cs typeface="Arial"/>
            </a:endParaRPr>
          </a:p>
          <a:p>
            <a:pPr algn="just"/>
            <a:r>
              <a:rPr lang="en-US" sz="1400">
                <a:latin typeface="Times New Roman"/>
                <a:ea typeface="+mn-lt"/>
                <a:cs typeface="+mn-lt"/>
              </a:rPr>
              <a:t>In C programming, when </a:t>
            </a:r>
            <a:r>
              <a:rPr lang="en-US" sz="1400" b="1">
                <a:latin typeface="Times New Roman"/>
                <a:ea typeface="+mn-lt"/>
                <a:cs typeface="+mn-lt"/>
              </a:rPr>
              <a:t>static</a:t>
            </a:r>
            <a:r>
              <a:rPr lang="en-US" sz="1400">
                <a:latin typeface="Times New Roman"/>
                <a:ea typeface="+mn-lt"/>
                <a:cs typeface="+mn-lt"/>
              </a:rPr>
              <a:t> is used on a global variable, it causes only one copy of that member to be shared by all the objects of its class.</a:t>
            </a:r>
            <a:endParaRPr lang="en-US" sz="1400">
              <a:latin typeface="Times New Roman"/>
              <a:cs typeface="Arial"/>
            </a:endParaRPr>
          </a:p>
          <a:p>
            <a:pPr algn="just"/>
            <a:endParaRPr lang="en-US" sz="1400">
              <a:latin typeface="Times New Roman"/>
              <a:cs typeface="Arial"/>
            </a:endParaRPr>
          </a:p>
          <a:p>
            <a:pPr algn="just"/>
            <a:r>
              <a:rPr lang="en-US" sz="1400" b="1">
                <a:latin typeface="Times New Roman"/>
                <a:cs typeface="Arial"/>
              </a:rPr>
              <a:t>The extern Storage Class:-</a:t>
            </a:r>
          </a:p>
          <a:p>
            <a:pPr algn="just"/>
            <a:r>
              <a:rPr lang="en-US" sz="1400">
                <a:latin typeface="Times New Roman"/>
                <a:ea typeface="+mn-lt"/>
                <a:cs typeface="+mn-lt"/>
              </a:rPr>
              <a:t>The </a:t>
            </a:r>
            <a:r>
              <a:rPr lang="en-US" sz="1400" b="1">
                <a:latin typeface="Times New Roman"/>
                <a:ea typeface="+mn-lt"/>
                <a:cs typeface="+mn-lt"/>
              </a:rPr>
              <a:t>extern</a:t>
            </a:r>
            <a:r>
              <a:rPr lang="en-US" sz="1400">
                <a:latin typeface="Times New Roman"/>
                <a:ea typeface="+mn-lt"/>
                <a:cs typeface="+mn-lt"/>
              </a:rPr>
              <a:t> storage class is used to give a reference of a global variable that is visible to ALL the program files. When you use 'extern', the variable cannot be initialized however, it points the variable name at a storage location that has been previously defined.</a:t>
            </a:r>
          </a:p>
          <a:p>
            <a:pPr algn="just"/>
            <a:r>
              <a:rPr lang="en-US" sz="1400">
                <a:latin typeface="Times New Roman"/>
                <a:ea typeface="+mn-lt"/>
                <a:cs typeface="+mn-lt"/>
              </a:rPr>
              <a:t>When you have multiple files and you define a global variable or function, which will also be used in other files, then </a:t>
            </a:r>
            <a:r>
              <a:rPr lang="en-US" sz="1400" i="1">
                <a:latin typeface="Times New Roman"/>
                <a:ea typeface="+mn-lt"/>
                <a:cs typeface="+mn-lt"/>
              </a:rPr>
              <a:t>extern</a:t>
            </a:r>
            <a:r>
              <a:rPr lang="en-US" sz="1400">
                <a:latin typeface="Times New Roman"/>
                <a:ea typeface="+mn-lt"/>
                <a:cs typeface="+mn-lt"/>
              </a:rPr>
              <a:t> will be used in another file to provide the reference of defined variable or function. Just for understanding, </a:t>
            </a:r>
            <a:r>
              <a:rPr lang="en-US" sz="1400" i="1">
                <a:latin typeface="Times New Roman"/>
                <a:ea typeface="+mn-lt"/>
                <a:cs typeface="+mn-lt"/>
              </a:rPr>
              <a:t>extern</a:t>
            </a:r>
            <a:r>
              <a:rPr lang="en-US" sz="1400">
                <a:latin typeface="Times New Roman"/>
                <a:ea typeface="+mn-lt"/>
                <a:cs typeface="+mn-lt"/>
              </a:rPr>
              <a:t> is used to declare a global variable or function in another file.</a:t>
            </a:r>
          </a:p>
          <a:p>
            <a:pPr algn="just"/>
            <a:br>
              <a:rPr lang="en-US" sz="1350"/>
            </a:br>
            <a:endParaRPr lang="en-US" sz="1350"/>
          </a:p>
          <a:p>
            <a:pPr algn="just"/>
            <a:br>
              <a:rPr lang="en-US" sz="1350"/>
            </a:br>
            <a:endParaRPr lang="en-US" sz="1350"/>
          </a:p>
          <a:p>
            <a:endParaRPr lang="en-US" sz="1350"/>
          </a:p>
        </p:txBody>
      </p:sp>
    </p:spTree>
    <p:extLst>
      <p:ext uri="{BB962C8B-B14F-4D97-AF65-F5344CB8AC3E}">
        <p14:creationId xmlns:p14="http://schemas.microsoft.com/office/powerpoint/2010/main" val="357610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679C-445C-4E9C-92FE-BD15B5B2D43B}"/>
              </a:ext>
            </a:extLst>
          </p:cNvPr>
          <p:cNvSpPr>
            <a:spLocks noGrp="1"/>
          </p:cNvSpPr>
          <p:nvPr>
            <p:ph type="title"/>
          </p:nvPr>
        </p:nvSpPr>
        <p:spPr/>
        <p:txBody>
          <a:bodyPr/>
          <a:lstStyle/>
          <a:p>
            <a:r>
              <a:rPr lang="en-US"/>
              <a:t>STRUCTURES &amp; UNIONS</a:t>
            </a:r>
          </a:p>
        </p:txBody>
      </p:sp>
      <p:sp>
        <p:nvSpPr>
          <p:cNvPr id="3" name="Content Placeholder 2">
            <a:extLst>
              <a:ext uri="{FF2B5EF4-FFF2-40B4-BE49-F238E27FC236}">
                <a16:creationId xmlns:a16="http://schemas.microsoft.com/office/drawing/2014/main" id="{AA6F61CC-17B8-4129-B74C-8314705CA771}"/>
              </a:ext>
            </a:extLst>
          </p:cNvPr>
          <p:cNvSpPr>
            <a:spLocks noGrp="1"/>
          </p:cNvSpPr>
          <p:nvPr>
            <p:ph idx="1"/>
          </p:nvPr>
        </p:nvSpPr>
        <p:spPr>
          <a:xfrm>
            <a:off x="103595" y="1562415"/>
            <a:ext cx="8933663" cy="4572000"/>
          </a:xfrm>
        </p:spPr>
        <p:txBody>
          <a:bodyPr vert="horz" lIns="0" tIns="34290" rIns="0" bIns="34290" rtlCol="0" anchor="t">
            <a:normAutofit/>
          </a:bodyPr>
          <a:lstStyle/>
          <a:p>
            <a:r>
              <a:rPr lang="en-US">
                <a:latin typeface="Times New Roman"/>
                <a:ea typeface="+mn-lt"/>
                <a:cs typeface="+mn-lt"/>
              </a:rPr>
              <a:t>Structures are user defined data types </a:t>
            </a:r>
          </a:p>
          <a:p>
            <a:r>
              <a:rPr lang="en-US">
                <a:latin typeface="Times New Roman"/>
                <a:ea typeface="+mn-lt"/>
                <a:cs typeface="+mn-lt"/>
              </a:rPr>
              <a:t>• It is a collection of heterogeneous data </a:t>
            </a:r>
          </a:p>
          <a:p>
            <a:r>
              <a:rPr lang="en-US">
                <a:latin typeface="Times New Roman"/>
                <a:ea typeface="+mn-lt"/>
                <a:cs typeface="+mn-lt"/>
              </a:rPr>
              <a:t>• It can have integer, float, double or character data in it </a:t>
            </a:r>
          </a:p>
          <a:p>
            <a:r>
              <a:rPr lang="en-US">
                <a:latin typeface="Times New Roman"/>
                <a:ea typeface="+mn-lt"/>
                <a:cs typeface="+mn-lt"/>
              </a:rPr>
              <a:t>• We can also have array of structures </a:t>
            </a:r>
          </a:p>
          <a:p>
            <a:r>
              <a:rPr lang="en-US">
                <a:latin typeface="Times New Roman"/>
                <a:ea typeface="+mn-lt"/>
                <a:cs typeface="+mn-lt"/>
              </a:rPr>
              <a:t>struct &lt;structname&gt;          </a:t>
            </a:r>
          </a:p>
          <a:p>
            <a:pPr marL="0" indent="0">
              <a:buNone/>
            </a:pPr>
            <a:r>
              <a:rPr lang="en-US">
                <a:latin typeface="Times New Roman"/>
                <a:ea typeface="+mn-lt"/>
                <a:cs typeface="+mn-lt"/>
              </a:rPr>
              <a:t>            { members; </a:t>
            </a:r>
            <a:endParaRPr lang="en-US">
              <a:latin typeface="Times New Roman"/>
              <a:cs typeface="Arial"/>
            </a:endParaRPr>
          </a:p>
          <a:p>
            <a:pPr marL="0" indent="0">
              <a:buNone/>
            </a:pPr>
            <a:r>
              <a:rPr lang="en-US">
                <a:latin typeface="Times New Roman"/>
                <a:ea typeface="+mn-lt"/>
                <a:cs typeface="+mn-lt"/>
              </a:rPr>
              <a:t>            } element;      </a:t>
            </a:r>
          </a:p>
          <a:p>
            <a:r>
              <a:rPr lang="en-US">
                <a:latin typeface="Times New Roman"/>
                <a:ea typeface="+mn-lt"/>
                <a:cs typeface="+mn-lt"/>
              </a:rPr>
              <a:t>We can access element.members</a:t>
            </a:r>
            <a:r>
              <a:rPr lang="en-US">
                <a:ea typeface="+mn-lt"/>
                <a:cs typeface="+mn-lt"/>
              </a:rPr>
              <a:t>;</a:t>
            </a:r>
            <a:endParaRPr lang="en-US"/>
          </a:p>
        </p:txBody>
      </p:sp>
      <p:sp>
        <p:nvSpPr>
          <p:cNvPr id="4" name="TextBox 3">
            <a:extLst>
              <a:ext uri="{FF2B5EF4-FFF2-40B4-BE49-F238E27FC236}">
                <a16:creationId xmlns:a16="http://schemas.microsoft.com/office/drawing/2014/main" id="{AACAD82C-20AC-4F8A-9505-8F341E861CD5}"/>
              </a:ext>
            </a:extLst>
          </p:cNvPr>
          <p:cNvSpPr txBox="1"/>
          <p:nvPr/>
        </p:nvSpPr>
        <p:spPr>
          <a:xfrm>
            <a:off x="6472238" y="3493294"/>
            <a:ext cx="2057400" cy="13157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a:ea typeface="+mn-lt"/>
                <a:cs typeface="+mn-lt"/>
              </a:rPr>
              <a:t>struct Person { </a:t>
            </a:r>
          </a:p>
          <a:p>
            <a:r>
              <a:rPr lang="en-US" sz="1350">
                <a:ea typeface="+mn-lt"/>
                <a:cs typeface="+mn-lt"/>
              </a:rPr>
              <a:t>int id; </a:t>
            </a:r>
          </a:p>
          <a:p>
            <a:r>
              <a:rPr lang="en-US" sz="1350">
                <a:ea typeface="+mn-lt"/>
                <a:cs typeface="+mn-lt"/>
              </a:rPr>
              <a:t>char name[5]; </a:t>
            </a:r>
          </a:p>
          <a:p>
            <a:r>
              <a:rPr lang="en-US" sz="1350">
                <a:ea typeface="+mn-lt"/>
                <a:cs typeface="+mn-lt"/>
              </a:rPr>
              <a:t>}P1; </a:t>
            </a:r>
          </a:p>
          <a:p>
            <a:r>
              <a:rPr lang="en-US" sz="1350">
                <a:ea typeface="+mn-lt"/>
                <a:cs typeface="+mn-lt"/>
              </a:rPr>
              <a:t>P1.id = 1; </a:t>
            </a:r>
          </a:p>
          <a:p>
            <a:r>
              <a:rPr lang="en-US" sz="1350">
                <a:ea typeface="+mn-lt"/>
                <a:cs typeface="+mn-lt"/>
              </a:rPr>
              <a:t>P1.name = “Bhasu”;</a:t>
            </a:r>
            <a:endParaRPr lang="en-US" sz="1350"/>
          </a:p>
        </p:txBody>
      </p:sp>
      <p:sp>
        <p:nvSpPr>
          <p:cNvPr id="5" name="Arrow: Right 4">
            <a:extLst>
              <a:ext uri="{FF2B5EF4-FFF2-40B4-BE49-F238E27FC236}">
                <a16:creationId xmlns:a16="http://schemas.microsoft.com/office/drawing/2014/main" id="{DFEDCA80-101A-4D1F-A8C8-07AE5C805167}"/>
              </a:ext>
            </a:extLst>
          </p:cNvPr>
          <p:cNvSpPr/>
          <p:nvPr/>
        </p:nvSpPr>
        <p:spPr>
          <a:xfrm flipV="1">
            <a:off x="4426552" y="3733037"/>
            <a:ext cx="928688" cy="41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Euphemia"/>
                <a:ea typeface="Arial" pitchFamily="34" charset="0"/>
                <a:cs typeface="Arial" pitchFamily="34" charset="0"/>
                <a:sym typeface="Wingdings"/>
              </a:defRPr>
            </a:lvl9pPr>
          </a:lstStyle>
          <a:p>
            <a:pPr algn="ctr"/>
            <a:endParaRPr lang="en-US" sz="1350"/>
          </a:p>
        </p:txBody>
      </p:sp>
    </p:spTree>
    <p:extLst>
      <p:ext uri="{BB962C8B-B14F-4D97-AF65-F5344CB8AC3E}">
        <p14:creationId xmlns:p14="http://schemas.microsoft.com/office/powerpoint/2010/main" val="27936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3D5F4-9562-43A0-A4A3-6C2F03853DB4}"/>
              </a:ext>
            </a:extLst>
          </p:cNvPr>
          <p:cNvSpPr txBox="1"/>
          <p:nvPr/>
        </p:nvSpPr>
        <p:spPr>
          <a:xfrm>
            <a:off x="1143000" y="857251"/>
            <a:ext cx="5600700" cy="114646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400" b="1">
                <a:latin typeface="Times New Roman"/>
                <a:cs typeface="Times New Roman"/>
              </a:rPr>
              <a:t>Type def •</a:t>
            </a:r>
          </a:p>
          <a:p>
            <a:r>
              <a:rPr lang="en-US" sz="1400">
                <a:latin typeface="Times New Roman"/>
                <a:cs typeface="Times New Roman"/>
              </a:rPr>
              <a:t> The typedef operator is used for creating alias of a data type • For example I have this statement typedef int integer; Now I can use integer in place of int i.e instead of declaring int a;, I can use integer a; This is applied for structures too</a:t>
            </a:r>
            <a:r>
              <a:rPr lang="en-US" sz="1350">
                <a:latin typeface="Times New Roman"/>
                <a:cs typeface="Times New Roman"/>
              </a:rPr>
              <a:t>.</a:t>
            </a:r>
          </a:p>
        </p:txBody>
      </p:sp>
      <p:sp>
        <p:nvSpPr>
          <p:cNvPr id="3" name="TextBox 2">
            <a:extLst>
              <a:ext uri="{FF2B5EF4-FFF2-40B4-BE49-F238E27FC236}">
                <a16:creationId xmlns:a16="http://schemas.microsoft.com/office/drawing/2014/main" id="{B81EB8C7-C329-4459-8374-4AC2112283B2}"/>
              </a:ext>
            </a:extLst>
          </p:cNvPr>
          <p:cNvSpPr txBox="1"/>
          <p:nvPr/>
        </p:nvSpPr>
        <p:spPr>
          <a:xfrm>
            <a:off x="1143001" y="2371726"/>
            <a:ext cx="9136856" cy="330090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400" b="1">
                <a:latin typeface="Times New Roman"/>
                <a:cs typeface="Times New Roman"/>
              </a:rPr>
              <a:t>Unions </a:t>
            </a:r>
            <a:r>
              <a:rPr lang="en-US" sz="1400">
                <a:latin typeface="Times New Roman"/>
                <a:cs typeface="Times New Roman"/>
              </a:rPr>
              <a:t>are a concept borrowed from structures and therefore follow the same syntax as structures. </a:t>
            </a:r>
          </a:p>
          <a:p>
            <a:r>
              <a:rPr lang="en-US" sz="1400">
                <a:latin typeface="Times New Roman"/>
                <a:cs typeface="Times New Roman"/>
              </a:rPr>
              <a:t> Major diffferance in terms of Storage: </a:t>
            </a:r>
          </a:p>
          <a:p>
            <a:pPr marL="213995" indent="-213995">
              <a:buFont typeface="Arial" pitchFamily="34" charset="0"/>
              <a:buChar char="•"/>
            </a:pPr>
            <a:r>
              <a:rPr lang="en-US" sz="1400">
                <a:latin typeface="Times New Roman"/>
                <a:cs typeface="Times New Roman"/>
              </a:rPr>
              <a:t>In structures each member has its own storage location </a:t>
            </a:r>
          </a:p>
          <a:p>
            <a:pPr marL="213995" indent="-213995">
              <a:buFont typeface="Arial" pitchFamily="34" charset="0"/>
              <a:buChar char="•"/>
            </a:pPr>
            <a:r>
              <a:rPr lang="en-US" sz="1400">
                <a:latin typeface="Times New Roman"/>
                <a:cs typeface="Times New Roman"/>
              </a:rPr>
              <a:t>In unions all members use the same location</a:t>
            </a:r>
          </a:p>
          <a:p>
            <a:pPr marL="213995" indent="-213995">
              <a:buFont typeface="Arial" pitchFamily="34" charset="0"/>
              <a:buChar char="•"/>
            </a:pPr>
            <a:r>
              <a:rPr lang="en-US" sz="1400">
                <a:latin typeface="Times New Roman"/>
                <a:ea typeface="+mn-lt"/>
                <a:cs typeface="+mn-lt"/>
              </a:rPr>
              <a:t>Union may contain many members of different type but can handle only one member at a time. </a:t>
            </a:r>
            <a:endParaRPr lang="en-US" sz="1400" dirty="0">
              <a:latin typeface="Times New Roman"/>
              <a:ea typeface="+mn-lt"/>
              <a:cs typeface="+mn-lt"/>
            </a:endParaRPr>
          </a:p>
          <a:p>
            <a:r>
              <a:rPr lang="en-US" sz="1400" dirty="0">
                <a:latin typeface="Times New Roman"/>
                <a:ea typeface="+mn-lt"/>
                <a:cs typeface="+mn-lt"/>
              </a:rPr>
              <a:t>    </a:t>
            </a:r>
            <a:r>
              <a:rPr lang="en-US" sz="1400">
                <a:latin typeface="Times New Roman"/>
                <a:ea typeface="+mn-lt"/>
                <a:cs typeface="+mn-lt"/>
              </a:rPr>
              <a:t> It can be declared using keyword union as follows: </a:t>
            </a:r>
            <a:endParaRPr lang="en-US" sz="1400" dirty="0">
              <a:latin typeface="Times New Roman"/>
              <a:ea typeface="+mn-lt"/>
              <a:cs typeface="+mn-lt"/>
            </a:endParaRPr>
          </a:p>
          <a:p>
            <a:r>
              <a:rPr lang="en-US" sz="1400">
                <a:latin typeface="Times New Roman"/>
                <a:ea typeface="+mn-lt"/>
                <a:cs typeface="+mn-lt"/>
              </a:rPr>
              <a:t> union item {</a:t>
            </a:r>
            <a:endParaRPr lang="en-US" sz="1400">
              <a:latin typeface="Times New Roman"/>
              <a:cs typeface="Times New Roman"/>
            </a:endParaRPr>
          </a:p>
          <a:p>
            <a:r>
              <a:rPr lang="en-US" sz="1400">
                <a:latin typeface="Times New Roman"/>
                <a:ea typeface="+mn-lt"/>
                <a:cs typeface="+mn-lt"/>
              </a:rPr>
              <a:t> int m; </a:t>
            </a:r>
            <a:endParaRPr lang="en-US" sz="1400" dirty="0">
              <a:latin typeface="Times New Roman"/>
              <a:ea typeface="+mn-lt"/>
              <a:cs typeface="+mn-lt"/>
            </a:endParaRPr>
          </a:p>
          <a:p>
            <a:r>
              <a:rPr lang="en-US" sz="1400">
                <a:latin typeface="Times New Roman"/>
                <a:ea typeface="+mn-lt"/>
                <a:cs typeface="+mn-lt"/>
              </a:rPr>
              <a:t>float x; </a:t>
            </a:r>
            <a:endParaRPr lang="en-US" sz="1400" dirty="0">
              <a:latin typeface="Times New Roman"/>
              <a:ea typeface="+mn-lt"/>
              <a:cs typeface="+mn-lt"/>
            </a:endParaRPr>
          </a:p>
          <a:p>
            <a:r>
              <a:rPr lang="en-US" sz="1400">
                <a:latin typeface="Times New Roman"/>
                <a:ea typeface="+mn-lt"/>
                <a:cs typeface="+mn-lt"/>
              </a:rPr>
              <a:t>char c; </a:t>
            </a:r>
            <a:endParaRPr lang="en-US" sz="1400" dirty="0">
              <a:latin typeface="Times New Roman"/>
              <a:ea typeface="+mn-lt"/>
              <a:cs typeface="+mn-lt"/>
            </a:endParaRPr>
          </a:p>
          <a:p>
            <a:r>
              <a:rPr lang="en-US" sz="1400">
                <a:latin typeface="Times New Roman"/>
                <a:ea typeface="+mn-lt"/>
                <a:cs typeface="+mn-lt"/>
              </a:rPr>
              <a:t>} code;</a:t>
            </a:r>
            <a:endParaRPr lang="en-US" sz="1400" dirty="0">
              <a:latin typeface="Times New Roman"/>
              <a:ea typeface="+mn-lt"/>
              <a:cs typeface="+mn-lt"/>
            </a:endParaRPr>
          </a:p>
          <a:p>
            <a:pPr marL="213995" indent="-213995">
              <a:buFont typeface="Arial" pitchFamily="34" charset="0"/>
              <a:buChar char="•"/>
            </a:pPr>
            <a:r>
              <a:rPr lang="en-US" sz="1400">
                <a:latin typeface="Times New Roman"/>
                <a:ea typeface="+mn-lt"/>
                <a:cs typeface="+mn-lt"/>
              </a:rPr>
              <a:t>A union variable can be assigned to another union variable. </a:t>
            </a:r>
            <a:endParaRPr lang="en-US" sz="1400" dirty="0">
              <a:latin typeface="Times New Roman"/>
              <a:ea typeface="+mn-lt"/>
              <a:cs typeface="+mn-lt"/>
            </a:endParaRPr>
          </a:p>
          <a:p>
            <a:r>
              <a:rPr lang="en-US" sz="1400">
                <a:latin typeface="Times New Roman"/>
                <a:ea typeface="+mn-lt"/>
                <a:cs typeface="+mn-lt"/>
              </a:rPr>
              <a:t> Address of the union variable is obtained using the address of ‘&amp;’ operator.</a:t>
            </a:r>
            <a:endParaRPr lang="en-US" sz="1400" dirty="0">
              <a:latin typeface="Times New Roman"/>
              <a:ea typeface="+mn-lt"/>
              <a:cs typeface="+mn-lt"/>
            </a:endParaRPr>
          </a:p>
          <a:p>
            <a:r>
              <a:rPr lang="en-US" sz="1400" dirty="0">
                <a:latin typeface="Times New Roman"/>
                <a:ea typeface="+mn-lt"/>
                <a:cs typeface="+mn-lt"/>
              </a:rPr>
              <a:t> </a:t>
            </a:r>
            <a:r>
              <a:rPr lang="en-US" sz="1400">
                <a:latin typeface="Times New Roman"/>
                <a:ea typeface="+mn-lt"/>
                <a:cs typeface="+mn-lt"/>
              </a:rPr>
              <a:t> It is to pass a union to function and a function can return a union. </a:t>
            </a:r>
            <a:endParaRPr lang="en-US" sz="1400" dirty="0">
              <a:latin typeface="Times New Roman"/>
              <a:ea typeface="+mn-lt"/>
              <a:cs typeface="+mn-lt"/>
            </a:endParaRPr>
          </a:p>
          <a:p>
            <a:r>
              <a:rPr lang="en-US" sz="1400">
                <a:latin typeface="Times New Roman"/>
                <a:ea typeface="+mn-lt"/>
                <a:cs typeface="+mn-lt"/>
              </a:rPr>
              <a:t> We can use pointer to unions and within unions.</a:t>
            </a:r>
            <a:endParaRPr lang="en-US" sz="1400">
              <a:latin typeface="Times New Roman"/>
              <a:cs typeface="Times New Roman"/>
            </a:endParaRPr>
          </a:p>
        </p:txBody>
      </p:sp>
    </p:spTree>
    <p:extLst>
      <p:ext uri="{BB962C8B-B14F-4D97-AF65-F5344CB8AC3E}">
        <p14:creationId xmlns:p14="http://schemas.microsoft.com/office/powerpoint/2010/main" val="16458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8408A62E-5888-4462-B3D5-F8078206F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7865"/>
            <a:ext cx="9144000" cy="2130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C1A1D-6B2B-42BB-9D58-8A8BDFC0F6AF}"/>
              </a:ext>
            </a:extLst>
          </p:cNvPr>
          <p:cNvSpPr>
            <a:spLocks noGrp="1"/>
          </p:cNvSpPr>
          <p:nvPr>
            <p:ph type="title"/>
          </p:nvPr>
        </p:nvSpPr>
        <p:spPr>
          <a:xfrm>
            <a:off x="628650" y="4851400"/>
            <a:ext cx="7886700" cy="1325563"/>
          </a:xfrm>
        </p:spPr>
        <p:txBody>
          <a:bodyPr>
            <a:normAutofit/>
          </a:bodyPr>
          <a:lstStyle/>
          <a:p>
            <a:pPr algn="ctr"/>
            <a:r>
              <a:rPr lang="en-US" sz="3900">
                <a:solidFill>
                  <a:schemeClr val="bg1"/>
                </a:solidFill>
              </a:rPr>
              <a:t>                                      RECURSION</a:t>
            </a:r>
          </a:p>
        </p:txBody>
      </p:sp>
      <p:graphicFrame>
        <p:nvGraphicFramePr>
          <p:cNvPr id="5" name="Content Placeholder 2">
            <a:extLst>
              <a:ext uri="{FF2B5EF4-FFF2-40B4-BE49-F238E27FC236}">
                <a16:creationId xmlns:a16="http://schemas.microsoft.com/office/drawing/2014/main" id="{C20EEAD8-73B1-4441-91E7-BE45B8FA2D88}"/>
              </a:ext>
            </a:extLst>
          </p:cNvPr>
          <p:cNvGraphicFramePr>
            <a:graphicFrameLocks noGrp="1"/>
          </p:cNvGraphicFramePr>
          <p:nvPr>
            <p:ph idx="1"/>
            <p:extLst>
              <p:ext uri="{D42A27DB-BD31-4B8C-83A1-F6EECF244321}">
                <p14:modId xmlns:p14="http://schemas.microsoft.com/office/powerpoint/2010/main" val="1454759104"/>
              </p:ext>
            </p:extLst>
          </p:nvPr>
        </p:nvGraphicFramePr>
        <p:xfrm>
          <a:off x="628650" y="365760"/>
          <a:ext cx="7886700"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1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FCF4F8-ED0F-49C4-A865-2117DF22E973}"/>
              </a:ext>
            </a:extLst>
          </p:cNvPr>
          <p:cNvSpPr>
            <a:spLocks noGrp="1"/>
          </p:cNvSpPr>
          <p:nvPr>
            <p:ph type="title"/>
          </p:nvPr>
        </p:nvSpPr>
        <p:spPr>
          <a:xfrm>
            <a:off x="628650" y="365125"/>
            <a:ext cx="7886700" cy="1325563"/>
          </a:xfrm>
        </p:spPr>
        <p:txBody>
          <a:bodyPr>
            <a:normAutofit/>
          </a:bodyPr>
          <a:lstStyle/>
          <a:p>
            <a:r>
              <a:rPr lang="en-US"/>
              <a:t>                                          C PREPROCESSORS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021D39-F62C-4B18-B6C2-2A17AB89EFA8}"/>
              </a:ext>
            </a:extLst>
          </p:cNvPr>
          <p:cNvSpPr>
            <a:spLocks noGrp="1"/>
          </p:cNvSpPr>
          <p:nvPr>
            <p:ph idx="1"/>
          </p:nvPr>
        </p:nvSpPr>
        <p:spPr>
          <a:xfrm>
            <a:off x="628650" y="1825625"/>
            <a:ext cx="7886700" cy="4351338"/>
          </a:xfrm>
        </p:spPr>
        <p:txBody>
          <a:bodyPr vert="horz" lIns="0" tIns="34290" rIns="0" bIns="34290" rtlCol="0">
            <a:normAutofit/>
          </a:bodyPr>
          <a:lstStyle/>
          <a:p>
            <a:r>
              <a:rPr lang="en-US" sz="1400">
                <a:latin typeface="Times New Roman"/>
                <a:ea typeface="+mn-lt"/>
                <a:cs typeface="+mn-lt"/>
              </a:rPr>
              <a:t>The C preprocessor executes before a program is compiled. </a:t>
            </a:r>
            <a:endParaRPr lang="en-US" sz="1400">
              <a:latin typeface="Times New Roman"/>
              <a:cs typeface="Times New Roman"/>
            </a:endParaRPr>
          </a:p>
          <a:p>
            <a:r>
              <a:rPr lang="en-US" sz="1400">
                <a:latin typeface="Times New Roman"/>
                <a:ea typeface="+mn-lt"/>
                <a:cs typeface="+mn-lt"/>
              </a:rPr>
              <a:t>Some actions it performs are the inclusion of other files in the file being compiled, definition of symbolic constants and macros, conditional compilation of program code and conditional execution of preprocessor directives. </a:t>
            </a:r>
            <a:endParaRPr lang="en-US" sz="1400">
              <a:latin typeface="Times New Roman"/>
              <a:cs typeface="Times New Roman"/>
            </a:endParaRPr>
          </a:p>
          <a:p>
            <a:r>
              <a:rPr lang="en-US" sz="1400">
                <a:latin typeface="Times New Roman"/>
                <a:ea typeface="+mn-lt"/>
                <a:cs typeface="+mn-lt"/>
              </a:rPr>
              <a:t>Preprocessor directives begin with # and only white-space characters and comments may appear before a preprocessor directive on a line.</a:t>
            </a:r>
          </a:p>
          <a:p>
            <a:r>
              <a:rPr lang="en-US" sz="1400">
                <a:latin typeface="Times New Roman"/>
                <a:ea typeface="+mn-lt"/>
                <a:cs typeface="+mn-lt"/>
              </a:rPr>
              <a:t>The #include directive causes a copy of a specified file to be included in place of the directive. </a:t>
            </a:r>
            <a:endParaRPr lang="en-US" sz="1400">
              <a:latin typeface="Times New Roman"/>
              <a:cs typeface="Times New Roman"/>
            </a:endParaRPr>
          </a:p>
          <a:p>
            <a:r>
              <a:rPr lang="en-US" sz="1400">
                <a:latin typeface="Times New Roman"/>
                <a:ea typeface="+mn-lt"/>
                <a:cs typeface="+mn-lt"/>
              </a:rPr>
              <a:t>The two forms of the #include directive are:</a:t>
            </a:r>
            <a:endParaRPr lang="en-US" sz="1400">
              <a:latin typeface="Times New Roman"/>
              <a:cs typeface="Times New Roman"/>
            </a:endParaRPr>
          </a:p>
          <a:p>
            <a:pPr marL="0" indent="0">
              <a:buNone/>
            </a:pPr>
            <a:r>
              <a:rPr lang="en-US" sz="1400" b="1">
                <a:latin typeface="Times New Roman"/>
                <a:ea typeface="+mn-lt"/>
                <a:cs typeface="+mn-lt"/>
              </a:rPr>
              <a:t>    #include &lt;filename&gt;</a:t>
            </a:r>
            <a:br>
              <a:rPr lang="en-US" sz="1400" b="1">
                <a:latin typeface="Times New Roman"/>
                <a:ea typeface="+mn-lt"/>
                <a:cs typeface="+mn-lt"/>
              </a:rPr>
            </a:br>
            <a:r>
              <a:rPr lang="en-US" sz="1400" b="1">
                <a:latin typeface="Times New Roman"/>
                <a:ea typeface="+mn-lt"/>
                <a:cs typeface="+mn-lt"/>
              </a:rPr>
              <a:t>    #include "filename"</a:t>
            </a:r>
            <a:endParaRPr lang="en-US" sz="1400">
              <a:latin typeface="Times New Roman"/>
              <a:cs typeface="Times New Roman"/>
            </a:endParaRPr>
          </a:p>
          <a:p>
            <a:r>
              <a:rPr lang="en-US" sz="1400">
                <a:latin typeface="Times New Roman"/>
                <a:ea typeface="+mn-lt"/>
                <a:cs typeface="+mn-lt"/>
              </a:rPr>
              <a:t>The difference between these is the location the preprocessor begins searches for the file to be included. </a:t>
            </a:r>
            <a:endParaRPr lang="en-US" sz="1400">
              <a:latin typeface="Times New Roman"/>
              <a:cs typeface="Times New Roman"/>
            </a:endParaRPr>
          </a:p>
          <a:p>
            <a:r>
              <a:rPr lang="en-US" sz="1400">
                <a:latin typeface="Times New Roman"/>
                <a:ea typeface="+mn-lt"/>
                <a:cs typeface="+mn-lt"/>
              </a:rPr>
              <a:t>If the file name is enclosed in quotes, the preprocessor starts searches in the same directory as the file being compiled for the file to be included (and may search other locations, too)</a:t>
            </a:r>
            <a:endParaRPr lang="en-US" sz="1400">
              <a:latin typeface="Times New Roman"/>
              <a:cs typeface="Times New Roman"/>
            </a:endParaRPr>
          </a:p>
        </p:txBody>
      </p:sp>
    </p:spTree>
    <p:extLst>
      <p:ext uri="{BB962C8B-B14F-4D97-AF65-F5344CB8AC3E}">
        <p14:creationId xmlns:p14="http://schemas.microsoft.com/office/powerpoint/2010/main" val="27065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4" name="Content Placeholder 3">
            <a:extLst>
              <a:ext uri="{FF2B5EF4-FFF2-40B4-BE49-F238E27FC236}">
                <a16:creationId xmlns:a16="http://schemas.microsoft.com/office/drawing/2014/main" id="{525C9F6C-FA79-4E96-8229-3D712A4232BE}"/>
              </a:ext>
            </a:extLst>
          </p:cNvPr>
          <p:cNvSpPr>
            <a:spLocks noGrp="1"/>
          </p:cNvSpPr>
          <p:nvPr>
            <p:ph idx="1"/>
          </p:nvPr>
        </p:nvSpPr>
        <p:spPr/>
        <p:txBody>
          <a:bodyPr vert="horz" lIns="0" tIns="34290" rIns="0" bIns="34290" rtlCol="0" anchor="t">
            <a:normAutofit fontScale="92500" lnSpcReduction="10000"/>
          </a:bodyPr>
          <a:lstStyle/>
          <a:p>
            <a:pPr>
              <a:buFont typeface="Courier New" panose="05000000000000000000" pitchFamily="2" charset="2"/>
              <a:buChar char="o"/>
            </a:pPr>
            <a:r>
              <a:rPr lang="en-US"/>
              <a:t>Developed by Dennis Ritche in the Bell Labs</a:t>
            </a:r>
          </a:p>
          <a:p>
            <a:pPr>
              <a:buFont typeface="Courier New" panose="05000000000000000000" pitchFamily="2" charset="2"/>
              <a:buChar char="o"/>
            </a:pPr>
            <a:r>
              <a:rPr lang="en-US"/>
              <a:t>Is a structured , low level ,machine independent language.</a:t>
            </a:r>
          </a:p>
          <a:p>
            <a:pPr algn="just">
              <a:buFont typeface="Courier New" panose="05000000000000000000" pitchFamily="2" charset="2"/>
              <a:buChar char="o"/>
            </a:pPr>
            <a:r>
              <a:rPr lang="en-US">
                <a:ea typeface="+mn-lt"/>
                <a:cs typeface="+mn-lt"/>
              </a:rPr>
              <a:t>Easy to learn</a:t>
            </a:r>
            <a:endParaRPr lang="en-US"/>
          </a:p>
          <a:p>
            <a:pPr algn="just">
              <a:buFont typeface="Courier New" panose="05000000000000000000" pitchFamily="2" charset="2"/>
              <a:buChar char="o"/>
            </a:pPr>
            <a:r>
              <a:rPr lang="en-US">
                <a:ea typeface="+mn-lt"/>
                <a:cs typeface="+mn-lt"/>
              </a:rPr>
              <a:t>It produces efficient programs</a:t>
            </a:r>
            <a:endParaRPr lang="en-US"/>
          </a:p>
          <a:p>
            <a:pPr algn="just">
              <a:buFont typeface="Courier New" panose="05000000000000000000" pitchFamily="2" charset="2"/>
              <a:buChar char="o"/>
            </a:pPr>
            <a:r>
              <a:rPr lang="en-US">
                <a:ea typeface="+mn-lt"/>
                <a:cs typeface="+mn-lt"/>
              </a:rPr>
              <a:t>A C program basically consists of the following parts −</a:t>
            </a:r>
          </a:p>
          <a:p>
            <a:pPr marL="0" indent="0" algn="just">
              <a:buNone/>
            </a:pPr>
            <a:r>
              <a:rPr lang="en-US">
                <a:ea typeface="+mn-lt"/>
                <a:cs typeface="+mn-lt"/>
              </a:rPr>
              <a:t>  Preprocessor Commands</a:t>
            </a:r>
            <a:endParaRPr lang="en-US"/>
          </a:p>
          <a:p>
            <a:pPr marL="0" indent="0" algn="just">
              <a:buNone/>
            </a:pPr>
            <a:r>
              <a:rPr lang="en-US">
                <a:ea typeface="+mn-lt"/>
                <a:cs typeface="+mn-lt"/>
              </a:rPr>
              <a:t>   Functions</a:t>
            </a:r>
            <a:endParaRPr lang="en-US"/>
          </a:p>
          <a:p>
            <a:pPr marL="0" indent="0" algn="just">
              <a:buNone/>
            </a:pPr>
            <a:r>
              <a:rPr lang="en-US">
                <a:ea typeface="+mn-lt"/>
                <a:cs typeface="+mn-lt"/>
              </a:rPr>
              <a:t>   Variables</a:t>
            </a:r>
            <a:endParaRPr lang="en-US"/>
          </a:p>
          <a:p>
            <a:pPr marL="0" indent="0" algn="just">
              <a:buNone/>
            </a:pPr>
            <a:r>
              <a:rPr lang="en-US">
                <a:ea typeface="+mn-lt"/>
                <a:cs typeface="+mn-lt"/>
              </a:rPr>
              <a:t>   Statements &amp; Expressions</a:t>
            </a:r>
            <a:endParaRPr lang="en-US"/>
          </a:p>
          <a:p>
            <a:pPr marL="0" indent="0" algn="just">
              <a:buNone/>
            </a:pPr>
            <a:r>
              <a:rPr lang="en-US">
                <a:ea typeface="+mn-lt"/>
                <a:cs typeface="+mn-lt"/>
              </a:rPr>
              <a:t>   Comments</a:t>
            </a:r>
            <a:endParaRPr lang="en-US"/>
          </a:p>
          <a:p>
            <a:pPr algn="just">
              <a:buFont typeface="Courier New" panose="05000000000000000000" pitchFamily="2" charset="2"/>
              <a:buChar char="o"/>
            </a:pPr>
            <a:endParaRPr lang="en-US"/>
          </a:p>
          <a:p>
            <a:pPr>
              <a:buFont typeface="Courier New" panose="05000000000000000000" pitchFamily="2" charset="2"/>
              <a:buChar char="o"/>
            </a:pPr>
            <a:endParaRPr lang="en-US"/>
          </a:p>
          <a:p>
            <a:pPr>
              <a:buFont typeface="Courier New" panose="05000000000000000000" pitchFamily="2" charset="2"/>
              <a:buChar char="o"/>
            </a:pPr>
            <a:endParaRPr lang="en-US"/>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425D9-5EFA-4FDA-B093-78FF26DAA801}"/>
              </a:ext>
            </a:extLst>
          </p:cNvPr>
          <p:cNvSpPr txBox="1"/>
          <p:nvPr/>
        </p:nvSpPr>
        <p:spPr>
          <a:xfrm>
            <a:off x="590081" y="398561"/>
            <a:ext cx="8917454" cy="90024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endParaRPr lang="en-US" sz="1350">
              <a:solidFill>
                <a:srgbClr val="514843"/>
              </a:solidFill>
              <a:latin typeface="Times New Roman"/>
              <a:cs typeface="Times New Roman"/>
            </a:endParaRPr>
          </a:p>
          <a:p>
            <a:endParaRPr lang="en-US" sz="1350" b="1" i="1">
              <a:latin typeface="Times New Roman"/>
              <a:cs typeface="Times New Roman"/>
            </a:endParaRPr>
          </a:p>
          <a:p>
            <a:r>
              <a:rPr lang="en-US" sz="1350">
                <a:latin typeface="Times New Roman"/>
                <a:cs typeface="Times New Roman"/>
              </a:rPr>
              <a:t>The table below describes some of the preprocessor directives:-</a:t>
            </a:r>
            <a:endParaRPr lang="en-US" sz="1350" b="1" i="1">
              <a:latin typeface="Times New Roman"/>
              <a:cs typeface="Times New Roman"/>
            </a:endParaRPr>
          </a:p>
          <a:p>
            <a:endParaRPr lang="en-US" sz="1350" b="1" i="1">
              <a:latin typeface="Times New Roman"/>
              <a:cs typeface="Times New Roman"/>
            </a:endParaRPr>
          </a:p>
        </p:txBody>
      </p:sp>
      <p:pic>
        <p:nvPicPr>
          <p:cNvPr id="3" name="Picture 3" descr="A screenshot of a cell phone&#10;&#10;Description automatically generated">
            <a:extLst>
              <a:ext uri="{FF2B5EF4-FFF2-40B4-BE49-F238E27FC236}">
                <a16:creationId xmlns:a16="http://schemas.microsoft.com/office/drawing/2014/main" id="{B9857EA4-0500-4FF6-941C-F173261DF565}"/>
              </a:ext>
            </a:extLst>
          </p:cNvPr>
          <p:cNvPicPr>
            <a:picLocks noChangeAspect="1"/>
          </p:cNvPicPr>
          <p:nvPr/>
        </p:nvPicPr>
        <p:blipFill>
          <a:blip r:embed="rId2"/>
          <a:stretch>
            <a:fillRect/>
          </a:stretch>
        </p:blipFill>
        <p:spPr>
          <a:xfrm>
            <a:off x="1679549" y="2286850"/>
            <a:ext cx="6285555" cy="4286909"/>
          </a:xfrm>
          <a:prstGeom prst="rect">
            <a:avLst/>
          </a:prstGeom>
        </p:spPr>
      </p:pic>
    </p:spTree>
    <p:extLst>
      <p:ext uri="{BB962C8B-B14F-4D97-AF65-F5344CB8AC3E}">
        <p14:creationId xmlns:p14="http://schemas.microsoft.com/office/powerpoint/2010/main" val="141350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165-EC84-41F5-B328-0F822E1F59F6}"/>
              </a:ext>
            </a:extLst>
          </p:cNvPr>
          <p:cNvSpPr>
            <a:spLocks noGrp="1"/>
          </p:cNvSpPr>
          <p:nvPr>
            <p:ph type="title"/>
          </p:nvPr>
        </p:nvSpPr>
        <p:spPr>
          <a:xfrm>
            <a:off x="486696" y="629266"/>
            <a:ext cx="2629122" cy="1622321"/>
          </a:xfrm>
        </p:spPr>
        <p:txBody>
          <a:bodyPr>
            <a:normAutofit/>
          </a:bodyPr>
          <a:lstStyle/>
          <a:p>
            <a:r>
              <a:rPr lang="en-US">
                <a:cs typeface="Arial"/>
              </a:rPr>
              <a:t>MACROS</a:t>
            </a:r>
          </a:p>
        </p:txBody>
      </p:sp>
      <p:sp>
        <p:nvSpPr>
          <p:cNvPr id="3" name="Content Placeholder 2">
            <a:extLst>
              <a:ext uri="{FF2B5EF4-FFF2-40B4-BE49-F238E27FC236}">
                <a16:creationId xmlns:a16="http://schemas.microsoft.com/office/drawing/2014/main" id="{15128EAF-2A9D-40D3-8E8D-E68E94DBE3B7}"/>
              </a:ext>
            </a:extLst>
          </p:cNvPr>
          <p:cNvSpPr>
            <a:spLocks noGrp="1"/>
          </p:cNvSpPr>
          <p:nvPr>
            <p:ph idx="1"/>
          </p:nvPr>
        </p:nvSpPr>
        <p:spPr>
          <a:xfrm>
            <a:off x="486698" y="2438400"/>
            <a:ext cx="2629120" cy="4342749"/>
          </a:xfrm>
        </p:spPr>
        <p:txBody>
          <a:bodyPr vert="horz" lIns="0" tIns="45720" rIns="0" bIns="45720" rtlCol="0" anchor="t">
            <a:noAutofit/>
          </a:bodyPr>
          <a:lstStyle/>
          <a:p>
            <a:r>
              <a:rPr lang="en-US" sz="1200">
                <a:latin typeface="Times New Roman"/>
                <a:ea typeface="+mn-lt"/>
                <a:cs typeface="+mn-lt"/>
              </a:rPr>
              <a:t>A macro is a segment of code which is replaced by the value of macro. Macro is defined by #define directive. There are two types of macros:</a:t>
            </a:r>
            <a:endParaRPr lang="en-US" sz="1200">
              <a:latin typeface="Times New Roman"/>
              <a:cs typeface="Arial"/>
            </a:endParaRPr>
          </a:p>
          <a:p>
            <a:r>
              <a:rPr lang="en-US" sz="1200">
                <a:latin typeface="Times New Roman"/>
                <a:ea typeface="+mn-lt"/>
                <a:cs typeface="+mn-lt"/>
              </a:rPr>
              <a:t>Object-like Macros</a:t>
            </a:r>
            <a:endParaRPr lang="en-US" sz="1200">
              <a:latin typeface="Times New Roman"/>
              <a:cs typeface="Arial"/>
            </a:endParaRPr>
          </a:p>
          <a:p>
            <a:r>
              <a:rPr lang="en-US" sz="1200">
                <a:latin typeface="Times New Roman"/>
                <a:ea typeface="+mn-lt"/>
                <a:cs typeface="+mn-lt"/>
              </a:rPr>
              <a:t>Function-like Macros</a:t>
            </a:r>
            <a:endParaRPr lang="en-US" sz="1200">
              <a:latin typeface="Times New Roman"/>
              <a:ea typeface="+mn-lt"/>
              <a:cs typeface="Arial" pitchFamily="34" charset="0"/>
            </a:endParaRPr>
          </a:p>
          <a:p>
            <a:pPr marL="0" indent="0">
              <a:buNone/>
            </a:pPr>
            <a:br>
              <a:rPr lang="en-US" sz="1200">
                <a:latin typeface="Times New Roman"/>
              </a:rPr>
            </a:br>
            <a:r>
              <a:rPr lang="en-US" sz="1200">
                <a:latin typeface="Times New Roman"/>
                <a:ea typeface="+mn-lt"/>
                <a:cs typeface="+mn-lt"/>
              </a:rPr>
              <a:t>The object-like macro is an identifier that is replaced by value. It is widely used to represent numeric constants. For example:</a:t>
            </a:r>
            <a:endParaRPr lang="en-US" sz="1200">
              <a:latin typeface="Times New Roman"/>
              <a:cs typeface="Arial"/>
            </a:endParaRPr>
          </a:p>
          <a:p>
            <a:pPr marL="0" indent="0">
              <a:buNone/>
            </a:pPr>
            <a:r>
              <a:rPr lang="en-US" sz="1200">
                <a:latin typeface="Times New Roman"/>
                <a:ea typeface="+mn-lt"/>
                <a:cs typeface="+mn-lt"/>
              </a:rPr>
              <a:t>#define PI 3.14   Here, PI is the macro name which will be replaced by the value 3.14.</a:t>
            </a:r>
            <a:endParaRPr lang="en-US" sz="1200">
              <a:latin typeface="Times New Roman"/>
              <a:ea typeface="+mn-lt"/>
              <a:cs typeface="Arial" pitchFamily="34" charset="0"/>
            </a:endParaRPr>
          </a:p>
          <a:p>
            <a:pPr marL="0" indent="0">
              <a:buNone/>
            </a:pPr>
            <a:r>
              <a:rPr lang="en-US" sz="1200">
                <a:latin typeface="Times New Roman"/>
                <a:ea typeface="+mn-lt"/>
                <a:cs typeface="+mn-lt"/>
              </a:rPr>
              <a:t>The function-like macro looks like function call. For example:</a:t>
            </a:r>
            <a:endParaRPr lang="en-US" sz="1200">
              <a:latin typeface="Times New Roman"/>
              <a:ea typeface="+mn-lt"/>
              <a:cs typeface="Arial"/>
            </a:endParaRPr>
          </a:p>
          <a:p>
            <a:pPr marL="0" indent="0">
              <a:buNone/>
            </a:pPr>
            <a:r>
              <a:rPr lang="en-US" sz="1200">
                <a:latin typeface="Times New Roman"/>
                <a:ea typeface="+mn-lt"/>
                <a:cs typeface="+mn-lt"/>
              </a:rPr>
              <a:t>#define MIN(a,b) ((a)&lt;(b)?(a):(b))   Here, MIN is the macro name</a:t>
            </a:r>
            <a:endParaRPr lang="en-US" sz="1200">
              <a:latin typeface="Times New Roman"/>
              <a:cs typeface="Arial"/>
            </a:endParaRPr>
          </a:p>
          <a:p>
            <a:br>
              <a:rPr lang="en-US" sz="1200"/>
            </a:br>
            <a:endParaRPr lang="en-US" sz="1200"/>
          </a:p>
          <a:p>
            <a:endParaRPr lang="en-US" sz="1200">
              <a:cs typeface="Arial"/>
            </a:endParaRPr>
          </a:p>
          <a:p>
            <a:br>
              <a:rPr lang="en-US" sz="1200"/>
            </a:br>
            <a:endParaRPr lang="en-US" sz="1200"/>
          </a:p>
          <a:p>
            <a:br>
              <a:rPr lang="en-US" sz="1200"/>
            </a:br>
            <a:endParaRPr lang="en-US" sz="1200"/>
          </a:p>
          <a:p>
            <a:endParaRPr lang="en-US" sz="12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C7500662-72F4-4522-BCAE-BE0E53736664}"/>
              </a:ext>
            </a:extLst>
          </p:cNvPr>
          <p:cNvPicPr>
            <a:picLocks noChangeAspect="1"/>
          </p:cNvPicPr>
          <p:nvPr/>
        </p:nvPicPr>
        <p:blipFill>
          <a:blip r:embed="rId2"/>
          <a:stretch>
            <a:fillRect/>
          </a:stretch>
        </p:blipFill>
        <p:spPr>
          <a:xfrm>
            <a:off x="4073288" y="1759083"/>
            <a:ext cx="4712870" cy="3960043"/>
          </a:xfrm>
          <a:prstGeom prst="rect">
            <a:avLst/>
          </a:prstGeom>
          <a:effectLst/>
        </p:spPr>
      </p:pic>
    </p:spTree>
    <p:extLst>
      <p:ext uri="{BB962C8B-B14F-4D97-AF65-F5344CB8AC3E}">
        <p14:creationId xmlns:p14="http://schemas.microsoft.com/office/powerpoint/2010/main" val="100644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0090" y="5419725"/>
            <a:ext cx="7703820" cy="936626"/>
          </a:xfrm>
        </p:spPr>
        <p:txBody>
          <a:bodyPr>
            <a:normAutofit/>
          </a:bodyPr>
          <a:lstStyle/>
          <a:p>
            <a:pPr algn="ctr"/>
            <a:r>
              <a:rPr lang="en-US" sz="3000">
                <a:solidFill>
                  <a:schemeClr val="tx1">
                    <a:lumMod val="75000"/>
                    <a:lumOff val="25000"/>
                  </a:schemeClr>
                </a:solidFill>
              </a:rPr>
              <a:t>DATASTRUCTURES</a:t>
            </a:r>
            <a:br>
              <a:rPr lang="en-US" sz="3000">
                <a:solidFill>
                  <a:schemeClr val="tx1">
                    <a:lumMod val="75000"/>
                    <a:lumOff val="25000"/>
                  </a:schemeClr>
                </a:solidFill>
              </a:rPr>
            </a:br>
            <a:endParaRPr lang="en-US" sz="3000">
              <a:solidFill>
                <a:schemeClr val="tx1">
                  <a:lumMod val="75000"/>
                  <a:lumOff val="25000"/>
                </a:schemeClr>
              </a:solidFill>
            </a:endParaRPr>
          </a:p>
        </p:txBody>
      </p:sp>
      <p:sp>
        <p:nvSpPr>
          <p:cNvPr id="16"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90" y="990600"/>
            <a:ext cx="770382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1412" r="2" b="27075"/>
          <a:stretch/>
        </p:blipFill>
        <p:spPr>
          <a:xfrm>
            <a:off x="961263" y="1309878"/>
            <a:ext cx="7221474" cy="3666744"/>
          </a:xfrm>
          <a:prstGeom prst="rect">
            <a:avLst/>
          </a:prstGeom>
          <a:effectLst/>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42CA8F-2D87-434B-8BFA-C40B04D9D490}"/>
              </a:ext>
            </a:extLst>
          </p:cNvPr>
          <p:cNvSpPr txBox="1"/>
          <p:nvPr/>
        </p:nvSpPr>
        <p:spPr>
          <a:xfrm>
            <a:off x="31902" y="338652"/>
            <a:ext cx="8838871" cy="265457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marL="342900" indent="-342900">
              <a:buFont typeface="Wingdings"/>
              <a:buChar char="Ø"/>
            </a:pPr>
            <a:r>
              <a:rPr lang="en-AU" sz="2100">
                <a:latin typeface="Times New Roman"/>
                <a:cs typeface="Times New Roman"/>
              </a:rPr>
              <a:t>Data structure is representation of the logical relationship existing between individual elements of data.</a:t>
            </a:r>
            <a:endParaRPr lang="en-US" sz="2100"/>
          </a:p>
          <a:p>
            <a:pPr marL="342900" indent="-342900">
              <a:buFont typeface="Wingdings"/>
              <a:buChar char="Ø"/>
            </a:pPr>
            <a:r>
              <a:rPr lang="en-AU" sz="2100">
                <a:latin typeface="Times New Roman"/>
                <a:cs typeface="Times New Roman"/>
              </a:rPr>
              <a:t>In other words, a data structure is a way of organizing all data items that considers not only the elements stored but also their relationship to each other.</a:t>
            </a:r>
          </a:p>
          <a:p>
            <a:pPr marL="342900" indent="-342900">
              <a:buFont typeface="Wingdings"/>
              <a:buChar char="Ø"/>
            </a:pPr>
            <a:r>
              <a:rPr lang="en-AU" sz="2100">
                <a:ea typeface="+mn-lt"/>
                <a:cs typeface="+mn-lt"/>
              </a:rPr>
              <a:t>Data structure are normally divided into two broad categories:</a:t>
            </a:r>
            <a:endParaRPr lang="en-AU" sz="2100"/>
          </a:p>
          <a:p>
            <a:endParaRPr lang="en-AU" sz="2100">
              <a:latin typeface="Times New Roman"/>
              <a:cs typeface="Times New Roman"/>
            </a:endParaRPr>
          </a:p>
          <a:p>
            <a:endParaRPr lang="en-AU" sz="2100">
              <a:latin typeface="Times New Roman"/>
              <a:cs typeface="Times New Roman"/>
            </a:endParaRPr>
          </a:p>
        </p:txBody>
      </p:sp>
      <p:pic>
        <p:nvPicPr>
          <p:cNvPr id="2" name="Picture 2" descr="A screenshot of a cell phone&#10;&#10;Description automatically generated">
            <a:extLst>
              <a:ext uri="{FF2B5EF4-FFF2-40B4-BE49-F238E27FC236}">
                <a16:creationId xmlns:a16="http://schemas.microsoft.com/office/drawing/2014/main" id="{27FE32F6-F7FD-4956-B591-0428B78E28B8}"/>
              </a:ext>
            </a:extLst>
          </p:cNvPr>
          <p:cNvPicPr>
            <a:picLocks noChangeAspect="1"/>
          </p:cNvPicPr>
          <p:nvPr/>
        </p:nvPicPr>
        <p:blipFill>
          <a:blip r:embed="rId3"/>
          <a:stretch>
            <a:fillRect/>
          </a:stretch>
        </p:blipFill>
        <p:spPr>
          <a:xfrm>
            <a:off x="2414981" y="2646455"/>
            <a:ext cx="5555906" cy="3063159"/>
          </a:xfrm>
          <a:prstGeom prst="rect">
            <a:avLst/>
          </a:prstGeom>
        </p:spPr>
      </p:pic>
      <p:sp>
        <p:nvSpPr>
          <p:cNvPr id="3" name="TextBox 2">
            <a:extLst>
              <a:ext uri="{FF2B5EF4-FFF2-40B4-BE49-F238E27FC236}">
                <a16:creationId xmlns:a16="http://schemas.microsoft.com/office/drawing/2014/main" id="{FD8CE359-3901-4748-A8EF-0A2E4746E5F2}"/>
              </a:ext>
            </a:extLst>
          </p:cNvPr>
          <p:cNvSpPr txBox="1"/>
          <p:nvPr/>
        </p:nvSpPr>
        <p:spPr>
          <a:xfrm>
            <a:off x="3537939" y="5973547"/>
            <a:ext cx="2497608" cy="27699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Euphemia"/>
                <a:ea typeface="Arial" pitchFamily="34" charset="0"/>
                <a:cs typeface="Arial" pitchFamily="34" charset="0"/>
                <a:sym typeface="Wingdings"/>
              </a:defRPr>
            </a:lvl9pPr>
          </a:lstStyle>
          <a:p>
            <a:r>
              <a:rPr lang="en-US" sz="1350"/>
              <a:t>Source: Internet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578" y="38415"/>
            <a:ext cx="11038665" cy="1096962"/>
          </a:xfrm>
        </p:spPr>
        <p:txBody>
          <a:bodyPr/>
          <a:lstStyle/>
          <a:p>
            <a:r>
              <a:rPr lang="en-US"/>
              <a:t>DIFFERENCE BETWEEN BOTH??</a:t>
            </a:r>
          </a:p>
        </p:txBody>
      </p:sp>
      <p:sp>
        <p:nvSpPr>
          <p:cNvPr id="4" name="Text Placeholder 3">
            <a:extLst>
              <a:ext uri="{FF2B5EF4-FFF2-40B4-BE49-F238E27FC236}">
                <a16:creationId xmlns:a16="http://schemas.microsoft.com/office/drawing/2014/main" id="{F80E126B-3807-4330-8BEE-DC9370E8DC6B}"/>
              </a:ext>
            </a:extLst>
          </p:cNvPr>
          <p:cNvSpPr>
            <a:spLocks noGrp="1"/>
          </p:cNvSpPr>
          <p:nvPr>
            <p:ph type="body" idx="1"/>
          </p:nvPr>
        </p:nvSpPr>
        <p:spPr>
          <a:xfrm>
            <a:off x="122487" y="1600200"/>
            <a:ext cx="5901885" cy="814466"/>
          </a:xfrm>
        </p:spPr>
        <p:txBody>
          <a:bodyPr/>
          <a:lstStyle/>
          <a:p>
            <a:r>
              <a:rPr lang="en-US"/>
              <a:t>PRIMITIVE DATATYPE</a:t>
            </a:r>
          </a:p>
        </p:txBody>
      </p:sp>
      <p:sp>
        <p:nvSpPr>
          <p:cNvPr id="6" name="Text Placeholder 5">
            <a:extLst>
              <a:ext uri="{FF2B5EF4-FFF2-40B4-BE49-F238E27FC236}">
                <a16:creationId xmlns:a16="http://schemas.microsoft.com/office/drawing/2014/main" id="{9A8AA7B2-6A71-4E20-845A-31FBAC2FAE2B}"/>
              </a:ext>
            </a:extLst>
          </p:cNvPr>
          <p:cNvSpPr>
            <a:spLocks noGrp="1"/>
          </p:cNvSpPr>
          <p:nvPr>
            <p:ph type="body" sz="quarter" idx="3"/>
          </p:nvPr>
        </p:nvSpPr>
        <p:spPr>
          <a:xfrm>
            <a:off x="5570995" y="1600200"/>
            <a:ext cx="5514587" cy="814466"/>
          </a:xfrm>
        </p:spPr>
        <p:txBody>
          <a:bodyPr/>
          <a:lstStyle/>
          <a:p>
            <a:r>
              <a:rPr lang="en-US"/>
              <a:t>NONPRIMITIVE DAYATYPE</a:t>
            </a:r>
          </a:p>
        </p:txBody>
      </p:sp>
      <p:sp>
        <p:nvSpPr>
          <p:cNvPr id="7" name="Content Placeholder 6">
            <a:extLst>
              <a:ext uri="{FF2B5EF4-FFF2-40B4-BE49-F238E27FC236}">
                <a16:creationId xmlns:a16="http://schemas.microsoft.com/office/drawing/2014/main" id="{0F7CD5AB-9B3C-4C35-B188-8F5E158982FE}"/>
              </a:ext>
            </a:extLst>
          </p:cNvPr>
          <p:cNvSpPr>
            <a:spLocks noGrp="1"/>
          </p:cNvSpPr>
          <p:nvPr>
            <p:ph sz="quarter" idx="4"/>
          </p:nvPr>
        </p:nvSpPr>
        <p:spPr>
          <a:xfrm>
            <a:off x="5221482" y="2424112"/>
            <a:ext cx="3870935" cy="3748088"/>
          </a:xfrm>
        </p:spPr>
        <p:txBody>
          <a:bodyPr vert="horz" lIns="0" tIns="34290" rIns="0" bIns="34290" rtlCol="0" anchor="t">
            <a:normAutofit/>
          </a:bodyPr>
          <a:lstStyle/>
          <a:p>
            <a:r>
              <a:rPr lang="en-US">
                <a:ea typeface="+mn-lt"/>
                <a:cs typeface="+mn-lt"/>
              </a:rPr>
              <a:t>A non-primitive data structure is built out of primitive data structures linked together in meaningful ways, such as a or a linked-list, binary search tree, AVL Tree, graph etc.</a:t>
            </a:r>
          </a:p>
          <a:p>
            <a:r>
              <a:rPr lang="en-US">
                <a:ea typeface="+mn-lt"/>
                <a:cs typeface="+mn-lt"/>
              </a:rPr>
              <a:t>emphasize on structuring of a group of homogeneous (same type) or heterogeneous (different type) data items</a:t>
            </a:r>
            <a:endParaRPr lang="en-US"/>
          </a:p>
        </p:txBody>
      </p:sp>
      <p:sp>
        <p:nvSpPr>
          <p:cNvPr id="16" name="Content Placeholder 15">
            <a:extLst>
              <a:ext uri="{FF2B5EF4-FFF2-40B4-BE49-F238E27FC236}">
                <a16:creationId xmlns:a16="http://schemas.microsoft.com/office/drawing/2014/main" id="{BDB7FC02-DACA-4E09-8FA7-643E519FAB09}"/>
              </a:ext>
            </a:extLst>
          </p:cNvPr>
          <p:cNvSpPr>
            <a:spLocks noGrp="1"/>
          </p:cNvSpPr>
          <p:nvPr>
            <p:ph sz="half" idx="2"/>
          </p:nvPr>
        </p:nvSpPr>
        <p:spPr>
          <a:xfrm>
            <a:off x="122487" y="2518574"/>
            <a:ext cx="4928919" cy="3653626"/>
          </a:xfrm>
        </p:spPr>
        <p:txBody>
          <a:bodyPr vert="horz" lIns="0" tIns="34290" rIns="0" bIns="34290" rtlCol="0" anchor="t">
            <a:normAutofit/>
          </a:bodyPr>
          <a:lstStyle/>
          <a:p>
            <a:r>
              <a:rPr lang="en-US">
                <a:ea typeface="+mn-lt"/>
                <a:cs typeface="+mn-lt"/>
              </a:rPr>
              <a:t>A primitive data structure is generally a basic structure that is usually built into the language, such as an integer, a float.</a:t>
            </a:r>
            <a:endParaRPr lang="en-US"/>
          </a:p>
          <a:p>
            <a:r>
              <a:rPr lang="en-US">
                <a:ea typeface="+mn-lt"/>
                <a:cs typeface="+mn-lt"/>
              </a:rPr>
              <a:t>There are basic structures and directly operated upon by the machine instructions</a:t>
            </a:r>
            <a:endParaRPr lang="en-US"/>
          </a:p>
          <a:p>
            <a:endParaRPr lang="en-US"/>
          </a:p>
          <a:p>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6" name="Picture 7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884682" y="822960"/>
            <a:ext cx="7372350" cy="1325880"/>
          </a:xfrm>
        </p:spPr>
        <p:txBody>
          <a:bodyPr>
            <a:normAutofit/>
          </a:bodyPr>
          <a:lstStyle/>
          <a:p>
            <a:pPr algn="ctr"/>
            <a:r>
              <a:rPr lang="en-US" sz="3500">
                <a:solidFill>
                  <a:srgbClr val="FFFFFF"/>
                </a:solidFill>
              </a:rPr>
              <a:t>       ARRAYS</a:t>
            </a:r>
          </a:p>
        </p:txBody>
      </p:sp>
      <p:sp>
        <p:nvSpPr>
          <p:cNvPr id="4" name="Content Placeholder 3"/>
          <p:cNvSpPr>
            <a:spLocks noGrp="1"/>
          </p:cNvSpPr>
          <p:nvPr>
            <p:ph idx="1"/>
          </p:nvPr>
        </p:nvSpPr>
        <p:spPr>
          <a:xfrm>
            <a:off x="603504" y="2827419"/>
            <a:ext cx="3845172" cy="3227626"/>
          </a:xfrm>
        </p:spPr>
        <p:txBody>
          <a:bodyPr anchor="ctr">
            <a:normAutofit/>
          </a:bodyPr>
          <a:lstStyle/>
          <a:p>
            <a:pPr>
              <a:buNone/>
            </a:pPr>
            <a:endParaRPr lang="en-US" sz="900">
              <a:solidFill>
                <a:srgbClr val="000000"/>
              </a:solidFill>
              <a:ea typeface="+mn-lt"/>
              <a:cs typeface="+mn-lt"/>
            </a:endParaRPr>
          </a:p>
          <a:p>
            <a:pPr>
              <a:buNone/>
            </a:pPr>
            <a:r>
              <a:rPr lang="en-US" sz="900">
                <a:solidFill>
                  <a:srgbClr val="000000"/>
                </a:solidFill>
                <a:ea typeface="+mn-lt"/>
                <a:cs typeface="+mn-lt"/>
              </a:rPr>
              <a:t>Arrays are the simplest data structures that stores items of the same data type. </a:t>
            </a:r>
            <a:endParaRPr lang="en-US" sz="900">
              <a:solidFill>
                <a:srgbClr val="000000"/>
              </a:solidFill>
            </a:endParaRPr>
          </a:p>
          <a:p>
            <a:pPr>
              <a:buNone/>
            </a:pPr>
            <a:r>
              <a:rPr lang="en-US" sz="900">
                <a:solidFill>
                  <a:srgbClr val="000000"/>
                </a:solidFill>
                <a:ea typeface="+mn-lt"/>
                <a:cs typeface="+mn-lt"/>
              </a:rPr>
              <a:t>A basic application of Arrays can be storing data in tabular format. For example, if we wish to store the contacts on our phone, then the software will simply place all our contacts in an array.</a:t>
            </a:r>
            <a:endParaRPr lang="en-US" sz="900">
              <a:solidFill>
                <a:srgbClr val="000000"/>
              </a:solidFill>
            </a:endParaRPr>
          </a:p>
          <a:p>
            <a:pPr>
              <a:buNone/>
            </a:pPr>
            <a:r>
              <a:rPr lang="en-US" sz="900">
                <a:solidFill>
                  <a:srgbClr val="000000"/>
                </a:solidFill>
                <a:ea typeface="+mn-lt"/>
                <a:cs typeface="+mn-lt"/>
              </a:rPr>
              <a:t>Arrays can be declared in various ways in different languages. For illustration, let's take C array declaration.</a:t>
            </a:r>
            <a:endParaRPr lang="en-US" sz="900">
              <a:solidFill>
                <a:srgbClr val="000000"/>
              </a:solidFill>
            </a:endParaRPr>
          </a:p>
          <a:p>
            <a:pPr>
              <a:buNone/>
            </a:pPr>
            <a:endParaRPr lang="en-US" sz="900">
              <a:solidFill>
                <a:srgbClr val="000000"/>
              </a:solidFill>
            </a:endParaRPr>
          </a:p>
          <a:p>
            <a:pPr>
              <a:buNone/>
            </a:pPr>
            <a:endParaRPr lang="en-US" sz="900">
              <a:solidFill>
                <a:srgbClr val="000000"/>
              </a:solidFill>
            </a:endParaRPr>
          </a:p>
          <a:p>
            <a:pPr>
              <a:buNone/>
            </a:pPr>
            <a:br>
              <a:rPr lang="en-US" sz="900">
                <a:solidFill>
                  <a:srgbClr val="000000"/>
                </a:solidFill>
              </a:rPr>
            </a:br>
            <a:endParaRPr lang="en-US" sz="900">
              <a:solidFill>
                <a:srgbClr val="000000"/>
              </a:solidFill>
            </a:endParaRPr>
          </a:p>
          <a:p>
            <a:pPr marL="0" indent="0">
              <a:buNone/>
            </a:pPr>
            <a:endParaRPr lang="en-US" sz="900">
              <a:solidFill>
                <a:srgbClr val="000000"/>
              </a:solidFill>
            </a:endParaRPr>
          </a:p>
        </p:txBody>
      </p:sp>
      <p:pic>
        <p:nvPicPr>
          <p:cNvPr id="3" name="Picture 4" descr="A screenshot of a cell phone&#10;&#10;Description automatically generated">
            <a:extLst>
              <a:ext uri="{FF2B5EF4-FFF2-40B4-BE49-F238E27FC236}">
                <a16:creationId xmlns:a16="http://schemas.microsoft.com/office/drawing/2014/main" id="{72240D39-9CD3-4BF2-87D3-9B81C2D82F99}"/>
              </a:ext>
            </a:extLst>
          </p:cNvPr>
          <p:cNvPicPr>
            <a:picLocks noChangeAspect="1"/>
          </p:cNvPicPr>
          <p:nvPr/>
        </p:nvPicPr>
        <p:blipFill>
          <a:blip r:embed="rId3"/>
          <a:stretch>
            <a:fillRect/>
          </a:stretch>
        </p:blipFill>
        <p:spPr>
          <a:xfrm>
            <a:off x="4822033" y="4000456"/>
            <a:ext cx="3716020" cy="891844"/>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64DE1-5002-4708-B2FE-4CF7EAE90A5F}"/>
              </a:ext>
            </a:extLst>
          </p:cNvPr>
          <p:cNvSpPr txBox="1"/>
          <p:nvPr/>
        </p:nvSpPr>
        <p:spPr>
          <a:xfrm>
            <a:off x="1141456" y="855706"/>
            <a:ext cx="6817605" cy="380873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marL="214313" indent="-214313">
              <a:buFont typeface="Arial" pitchFamily="34" charset="0"/>
              <a:buChar char="•"/>
            </a:pPr>
            <a:r>
              <a:rPr lang="en-US" sz="1350">
                <a:ea typeface="+mn-lt"/>
                <a:cs typeface="+mn-lt"/>
              </a:rPr>
              <a:t>•If an element is referenced by a single subscript, then array is known as </a:t>
            </a:r>
            <a:r>
              <a:rPr lang="en-US" sz="1350" b="1" u="sng">
                <a:ea typeface="+mn-lt"/>
                <a:cs typeface="+mn-lt"/>
              </a:rPr>
              <a:t>1-D or single array (linear array). --- Array[N] •</a:t>
            </a:r>
            <a:endParaRPr lang="en-US" sz="1350" b="1" u="sng"/>
          </a:p>
          <a:p>
            <a:pPr marL="214313" indent="-214313">
              <a:buFont typeface="Arial" pitchFamily="34" charset="0"/>
              <a:buChar char="•"/>
            </a:pPr>
            <a:r>
              <a:rPr lang="en-US" sz="1350">
                <a:ea typeface="+mn-lt"/>
                <a:cs typeface="+mn-lt"/>
              </a:rPr>
              <a:t>If two subscripts are required, the array is known as </a:t>
            </a:r>
            <a:r>
              <a:rPr lang="en-US" sz="1350" b="1" u="sng">
                <a:ea typeface="+mn-lt"/>
                <a:cs typeface="+mn-lt"/>
              </a:rPr>
              <a:t>2-D or matrix array. ---- Array[M][N] •</a:t>
            </a:r>
          </a:p>
          <a:p>
            <a:pPr marL="214313" indent="-214313">
              <a:buFont typeface="Arial" pitchFamily="34" charset="0"/>
              <a:buChar char="•"/>
            </a:pPr>
            <a:r>
              <a:rPr lang="en-US" sz="1350">
                <a:ea typeface="+mn-lt"/>
                <a:cs typeface="+mn-lt"/>
              </a:rPr>
              <a:t>An array referenced by two or more subscripts is known as </a:t>
            </a:r>
            <a:r>
              <a:rPr lang="en-US" sz="1350" b="1" u="sng">
                <a:ea typeface="+mn-lt"/>
                <a:cs typeface="+mn-lt"/>
              </a:rPr>
              <a:t>multidimensional array. ----- Array[X][Y][Z] </a:t>
            </a:r>
          </a:p>
          <a:p>
            <a:pPr marL="214313" indent="-214313">
              <a:buFont typeface="Arial" pitchFamily="34" charset="0"/>
              <a:buChar char="•"/>
            </a:pPr>
            <a:r>
              <a:rPr lang="en-US" sz="1350" b="1" u="sng">
                <a:ea typeface="+mn-lt"/>
                <a:cs typeface="+mn-lt"/>
              </a:rPr>
              <a:t>Sparse array</a:t>
            </a:r>
            <a:r>
              <a:rPr lang="en-US" sz="1350">
                <a:ea typeface="+mn-lt"/>
                <a:cs typeface="+mn-lt"/>
              </a:rPr>
              <a:t> is an application of arrays where nearly all the elements have same values (usually zeros) and this value is constant. 1-D sparse array is called sparse vector and 2-D sparse array is called sparse matrix.</a:t>
            </a:r>
          </a:p>
          <a:p>
            <a:pPr marL="214313" indent="-214313">
              <a:buFont typeface="Arial" pitchFamily="34" charset="0"/>
              <a:buChar char="•"/>
            </a:pPr>
            <a:endParaRPr lang="en-US" sz="1350"/>
          </a:p>
          <a:p>
            <a:pPr marL="214313" indent="-214313">
              <a:buFont typeface="Arial" pitchFamily="34" charset="0"/>
              <a:buChar char="•"/>
            </a:pPr>
            <a:endParaRPr lang="en-US" sz="1350"/>
          </a:p>
          <a:p>
            <a:pPr algn="just"/>
            <a:r>
              <a:rPr lang="en-US" sz="1350">
                <a:ea typeface="+mn-lt"/>
                <a:cs typeface="+mn-lt"/>
              </a:rPr>
              <a:t>Following are the basic operations supported by an array.</a:t>
            </a:r>
            <a:endParaRPr lang="en-US" sz="1350"/>
          </a:p>
          <a:p>
            <a:pPr marL="214313" indent="-214313" algn="just">
              <a:buFont typeface="Arial" pitchFamily="34" charset="0"/>
              <a:buChar char="•"/>
            </a:pPr>
            <a:r>
              <a:rPr lang="en-US" sz="1350" b="1">
                <a:ea typeface="+mn-lt"/>
                <a:cs typeface="+mn-lt"/>
              </a:rPr>
              <a:t>Traverse</a:t>
            </a:r>
            <a:r>
              <a:rPr lang="en-US" sz="1350">
                <a:ea typeface="+mn-lt"/>
                <a:cs typeface="+mn-lt"/>
              </a:rPr>
              <a:t> − print all the array elements one by one.</a:t>
            </a:r>
            <a:endParaRPr lang="en-US" sz="1350"/>
          </a:p>
          <a:p>
            <a:pPr marL="214313" indent="-214313" algn="just">
              <a:buFont typeface="Arial" pitchFamily="34" charset="0"/>
              <a:buChar char="•"/>
            </a:pPr>
            <a:r>
              <a:rPr lang="en-US" sz="1350" b="1">
                <a:ea typeface="+mn-lt"/>
                <a:cs typeface="+mn-lt"/>
              </a:rPr>
              <a:t>Insertion</a:t>
            </a:r>
            <a:r>
              <a:rPr lang="en-US" sz="1350">
                <a:ea typeface="+mn-lt"/>
                <a:cs typeface="+mn-lt"/>
              </a:rPr>
              <a:t> − Adds an element at the given index.</a:t>
            </a:r>
            <a:endParaRPr lang="en-US" sz="1350"/>
          </a:p>
          <a:p>
            <a:pPr marL="214313" indent="-214313" algn="just">
              <a:buFont typeface="Arial" pitchFamily="34" charset="0"/>
              <a:buChar char="•"/>
            </a:pPr>
            <a:r>
              <a:rPr lang="en-US" sz="1350" b="1">
                <a:ea typeface="+mn-lt"/>
                <a:cs typeface="+mn-lt"/>
              </a:rPr>
              <a:t>Deletion</a:t>
            </a:r>
            <a:r>
              <a:rPr lang="en-US" sz="1350">
                <a:ea typeface="+mn-lt"/>
                <a:cs typeface="+mn-lt"/>
              </a:rPr>
              <a:t> − Deletes an element at the given index.</a:t>
            </a:r>
            <a:endParaRPr lang="en-US" sz="1350"/>
          </a:p>
          <a:p>
            <a:pPr marL="214313" indent="-214313" algn="just">
              <a:buFont typeface="Arial" pitchFamily="34" charset="0"/>
              <a:buChar char="•"/>
            </a:pPr>
            <a:r>
              <a:rPr lang="en-US" sz="1350" b="1">
                <a:ea typeface="+mn-lt"/>
                <a:cs typeface="+mn-lt"/>
              </a:rPr>
              <a:t>Search</a:t>
            </a:r>
            <a:r>
              <a:rPr lang="en-US" sz="1350">
                <a:ea typeface="+mn-lt"/>
                <a:cs typeface="+mn-lt"/>
              </a:rPr>
              <a:t> − Searches an element using the given index or by the value.</a:t>
            </a:r>
            <a:endParaRPr lang="en-US" sz="1350"/>
          </a:p>
          <a:p>
            <a:pPr marL="214313" indent="-214313" algn="just">
              <a:buFont typeface="Arial" pitchFamily="34" charset="0"/>
              <a:buChar char="•"/>
            </a:pPr>
            <a:r>
              <a:rPr lang="en-US" sz="1350" b="1">
                <a:ea typeface="+mn-lt"/>
                <a:cs typeface="+mn-lt"/>
              </a:rPr>
              <a:t>Update</a:t>
            </a:r>
            <a:r>
              <a:rPr lang="en-US" sz="1350">
                <a:ea typeface="+mn-lt"/>
                <a:cs typeface="+mn-lt"/>
              </a:rPr>
              <a:t> − Updates an element at the given index.</a:t>
            </a:r>
            <a:endParaRPr lang="en-US" sz="1350"/>
          </a:p>
          <a:p>
            <a:pPr marL="214313" indent="-214313">
              <a:buFont typeface="Arial" pitchFamily="34" charset="0"/>
              <a:buChar char="•"/>
            </a:pPr>
            <a:endParaRPr lang="en-US" sz="135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3" y="1334036"/>
            <a:ext cx="8356656" cy="1861602"/>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2" name="Title 1">
            <a:extLst>
              <a:ext uri="{FF2B5EF4-FFF2-40B4-BE49-F238E27FC236}">
                <a16:creationId xmlns:a16="http://schemas.microsoft.com/office/drawing/2014/main" id="{37C6ED92-762D-4744-B720-A138E42ACAE0}"/>
              </a:ext>
            </a:extLst>
          </p:cNvPr>
          <p:cNvSpPr>
            <a:spLocks noGrp="1"/>
          </p:cNvSpPr>
          <p:nvPr>
            <p:ph type="title"/>
          </p:nvPr>
        </p:nvSpPr>
        <p:spPr>
          <a:xfrm>
            <a:off x="785460" y="1427104"/>
            <a:ext cx="7729890" cy="994172"/>
          </a:xfrm>
        </p:spPr>
        <p:txBody>
          <a:bodyPr>
            <a:normAutofit/>
          </a:bodyPr>
          <a:lstStyle/>
          <a:p>
            <a:r>
              <a:rPr lang="en-US" sz="3000">
                <a:solidFill>
                  <a:srgbClr val="FFFFFF"/>
                </a:solidFill>
                <a:cs typeface="Arial"/>
              </a:rPr>
              <a:t>                                ARRAY OF POINTERS</a:t>
            </a:r>
            <a:endParaRPr lang="en-US" sz="3000">
              <a:solidFill>
                <a:srgbClr val="FFFFFF"/>
              </a:solidFill>
            </a:endParaRPr>
          </a:p>
        </p:txBody>
      </p:sp>
      <p:sp>
        <p:nvSpPr>
          <p:cNvPr id="3" name="Content Placeholder 2">
            <a:extLst>
              <a:ext uri="{FF2B5EF4-FFF2-40B4-BE49-F238E27FC236}">
                <a16:creationId xmlns:a16="http://schemas.microsoft.com/office/drawing/2014/main" id="{DFA700C1-0351-4A40-A5E6-9EF9917EA4F0}"/>
              </a:ext>
            </a:extLst>
          </p:cNvPr>
          <p:cNvSpPr>
            <a:spLocks noGrp="1"/>
          </p:cNvSpPr>
          <p:nvPr>
            <p:ph idx="1"/>
          </p:nvPr>
        </p:nvSpPr>
        <p:spPr>
          <a:xfrm>
            <a:off x="1068678" y="2728088"/>
            <a:ext cx="3040159" cy="3371393"/>
          </a:xfrm>
        </p:spPr>
        <p:txBody>
          <a:bodyPr vert="horz" lIns="0" tIns="34290" rIns="0" bIns="34290" rtlCol="0" anchor="t">
            <a:normAutofit/>
          </a:bodyPr>
          <a:lstStyle/>
          <a:p>
            <a:r>
              <a:rPr lang="en-US" sz="1400">
                <a:latin typeface="Times New Roman"/>
                <a:ea typeface="+mn-lt"/>
                <a:cs typeface="+mn-lt"/>
              </a:rPr>
              <a:t>In </a:t>
            </a:r>
            <a:r>
              <a:rPr lang="en-US" sz="1400" dirty="0">
                <a:latin typeface="Times New Roman"/>
                <a:ea typeface="+mn-lt"/>
                <a:cs typeface="+mn-lt"/>
                <a:hlinkClick r:id="rId2"/>
              </a:rPr>
              <a:t>computer programming</a:t>
            </a:r>
            <a:r>
              <a:rPr lang="en-US" sz="1400">
                <a:latin typeface="Times New Roman"/>
                <a:ea typeface="+mn-lt"/>
                <a:cs typeface="+mn-lt"/>
              </a:rPr>
              <a:t>, an </a:t>
            </a:r>
            <a:r>
              <a:rPr lang="en-US" sz="1400" b="1">
                <a:latin typeface="Times New Roman"/>
                <a:ea typeface="+mn-lt"/>
                <a:cs typeface="+mn-lt"/>
              </a:rPr>
              <a:t>array of pointers</a:t>
            </a:r>
            <a:r>
              <a:rPr lang="en-US" sz="1400">
                <a:latin typeface="Times New Roman"/>
                <a:ea typeface="+mn-lt"/>
                <a:cs typeface="+mn-lt"/>
              </a:rPr>
              <a:t> is an indexed set of </a:t>
            </a:r>
            <a:r>
              <a:rPr lang="en-US" sz="1400" dirty="0">
                <a:latin typeface="Times New Roman"/>
                <a:ea typeface="+mn-lt"/>
                <a:cs typeface="+mn-lt"/>
                <a:hlinkClick r:id="rId3"/>
              </a:rPr>
              <a:t>variables</a:t>
            </a:r>
            <a:r>
              <a:rPr lang="en-US" sz="1400">
                <a:latin typeface="Times New Roman"/>
                <a:ea typeface="+mn-lt"/>
                <a:cs typeface="+mn-lt"/>
              </a:rPr>
              <a:t>, where the variables are </a:t>
            </a:r>
            <a:r>
              <a:rPr lang="en-US" sz="1400" dirty="0">
                <a:latin typeface="Times New Roman"/>
                <a:ea typeface="+mn-lt"/>
                <a:cs typeface="+mn-lt"/>
                <a:hlinkClick r:id="rId4"/>
              </a:rPr>
              <a:t>pointers</a:t>
            </a:r>
            <a:r>
              <a:rPr lang="en-US" sz="1400">
                <a:latin typeface="Times New Roman"/>
                <a:ea typeface="+mn-lt"/>
                <a:cs typeface="+mn-lt"/>
              </a:rPr>
              <a:t> (referencing a location in </a:t>
            </a:r>
            <a:r>
              <a:rPr lang="en-US" sz="1400" dirty="0">
                <a:latin typeface="Times New Roman"/>
                <a:ea typeface="+mn-lt"/>
                <a:cs typeface="+mn-lt"/>
                <a:hlinkClick r:id="rId5"/>
              </a:rPr>
              <a:t>memory</a:t>
            </a:r>
            <a:r>
              <a:rPr lang="en-US" sz="1400">
                <a:latin typeface="Times New Roman"/>
                <a:ea typeface="+mn-lt"/>
                <a:cs typeface="+mn-lt"/>
              </a:rPr>
              <a:t>).</a:t>
            </a:r>
            <a:endParaRPr lang="en-US" sz="1400">
              <a:latin typeface="Times New Roman"/>
              <a:cs typeface="Arial"/>
            </a:endParaRPr>
          </a:p>
          <a:p>
            <a:r>
              <a:rPr lang="en-US" sz="1400">
                <a:latin typeface="Times New Roman"/>
                <a:ea typeface="+mn-lt"/>
                <a:cs typeface="+mn-lt"/>
              </a:rPr>
              <a:t>Below is an array of pointers in </a:t>
            </a:r>
            <a:r>
              <a:rPr lang="en-US" sz="1400" dirty="0">
                <a:latin typeface="Times New Roman"/>
                <a:ea typeface="+mn-lt"/>
                <a:cs typeface="+mn-lt"/>
                <a:hlinkClick r:id="rId6"/>
              </a:rPr>
              <a:t>C</a:t>
            </a:r>
            <a:r>
              <a:rPr lang="en-US" sz="1400">
                <a:latin typeface="Times New Roman"/>
                <a:ea typeface="+mn-lt"/>
                <a:cs typeface="+mn-lt"/>
              </a:rPr>
              <a:t> that points each pointer in one array to an </a:t>
            </a:r>
            <a:r>
              <a:rPr lang="en-US" sz="1400" dirty="0">
                <a:latin typeface="Times New Roman"/>
                <a:ea typeface="+mn-lt"/>
                <a:cs typeface="+mn-lt"/>
                <a:hlinkClick r:id="rId7"/>
              </a:rPr>
              <a:t>integer</a:t>
            </a:r>
            <a:r>
              <a:rPr lang="en-US" sz="1400">
                <a:latin typeface="Times New Roman"/>
                <a:ea typeface="+mn-lt"/>
                <a:cs typeface="+mn-lt"/>
              </a:rPr>
              <a:t> in another array. The value of each integer is printed by dereferencing the pointers. In other words, this code prints the value in memory of where the pointers point.</a:t>
            </a:r>
            <a:endParaRPr lang="en-US" sz="1400">
              <a:latin typeface="Times New Roman"/>
              <a:cs typeface="Arial"/>
            </a:endParaRPr>
          </a:p>
          <a:p>
            <a:pPr marL="0" indent="0">
              <a:buNone/>
            </a:pPr>
            <a:br>
              <a:rPr lang="en-US" sz="1100" dirty="0"/>
            </a:br>
            <a:endParaRPr lang="en-US" sz="1125"/>
          </a:p>
        </p:txBody>
      </p:sp>
      <p:pic>
        <p:nvPicPr>
          <p:cNvPr id="4" name="Picture 4" descr="A screenshot of a cell phone&#10;&#10;Description automatically generated">
            <a:extLst>
              <a:ext uri="{FF2B5EF4-FFF2-40B4-BE49-F238E27FC236}">
                <a16:creationId xmlns:a16="http://schemas.microsoft.com/office/drawing/2014/main" id="{E4B6CDED-CDAB-4A48-AEE3-FBD9709D247C}"/>
              </a:ext>
            </a:extLst>
          </p:cNvPr>
          <p:cNvPicPr>
            <a:picLocks noChangeAspect="1"/>
          </p:cNvPicPr>
          <p:nvPr/>
        </p:nvPicPr>
        <p:blipFill rotWithShape="1">
          <a:blip r:embed="rId8"/>
          <a:srcRect t="1629" b="3243"/>
          <a:stretch/>
        </p:blipFill>
        <p:spPr>
          <a:xfrm>
            <a:off x="4574169" y="2726532"/>
            <a:ext cx="3601803" cy="3758851"/>
          </a:xfrm>
          <a:prstGeom prst="rect">
            <a:avLst/>
          </a:prstGeom>
        </p:spPr>
      </p:pic>
    </p:spTree>
    <p:extLst>
      <p:ext uri="{BB962C8B-B14F-4D97-AF65-F5344CB8AC3E}">
        <p14:creationId xmlns:p14="http://schemas.microsoft.com/office/powerpoint/2010/main" val="34279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613DC-0788-43A4-B3B7-542D3E92EC11}"/>
              </a:ext>
            </a:extLst>
          </p:cNvPr>
          <p:cNvSpPr>
            <a:spLocks noGrp="1"/>
          </p:cNvSpPr>
          <p:nvPr>
            <p:ph idx="4294967295"/>
          </p:nvPr>
        </p:nvSpPr>
        <p:spPr>
          <a:xfrm>
            <a:off x="435769" y="2057400"/>
            <a:ext cx="8708231" cy="3429000"/>
          </a:xfrm>
        </p:spPr>
        <p:txBody>
          <a:bodyPr vert="horz" lIns="0" tIns="34290" rIns="0" bIns="34290" rtlCol="0" anchor="t">
            <a:normAutofit/>
          </a:bodyPr>
          <a:lstStyle/>
          <a:p>
            <a:r>
              <a:rPr lang="en-US">
                <a:cs typeface="Arial"/>
              </a:rPr>
              <a:t>The result obtained will be:-</a:t>
            </a:r>
            <a:endParaRPr lang="en-US">
              <a:cs typeface="Arial" pitchFamily="34" charset="0"/>
            </a:endParaRPr>
          </a:p>
          <a:p>
            <a:pPr marL="0" indent="0">
              <a:buNone/>
            </a:pPr>
            <a:r>
              <a:rPr lang="en-US">
                <a:latin typeface="Consolas"/>
                <a:cs typeface="Arial"/>
              </a:rPr>
              <a:t>array_of_integers[0] = 5 
array_of_integers[1] = 10 
array_of_integers[2] = 20 
array_of_integers[3] = 40 
array_of_integers[4] = 80</a:t>
            </a:r>
            <a:br>
              <a:rPr lang="en-US">
                <a:latin typeface="Consolas"/>
                <a:cs typeface="Arial"/>
              </a:rPr>
            </a:br>
            <a:endParaRPr lang="en-US">
              <a:latin typeface="Consolas"/>
              <a:cs typeface="Arial"/>
            </a:endParaRPr>
          </a:p>
        </p:txBody>
      </p:sp>
    </p:spTree>
    <p:extLst>
      <p:ext uri="{BB962C8B-B14F-4D97-AF65-F5344CB8AC3E}">
        <p14:creationId xmlns:p14="http://schemas.microsoft.com/office/powerpoint/2010/main" val="321940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LINKED LISTS</a:t>
            </a:r>
          </a:p>
        </p:txBody>
      </p:sp>
      <p:sp>
        <p:nvSpPr>
          <p:cNvPr id="3" name="Content Placeholder 2"/>
          <p:cNvSpPr>
            <a:spLocks noGrp="1"/>
          </p:cNvSpPr>
          <p:nvPr>
            <p:ph idx="1"/>
          </p:nvPr>
        </p:nvSpPr>
        <p:spPr>
          <a:xfrm>
            <a:off x="4567930" y="801866"/>
            <a:ext cx="3979563" cy="5230634"/>
          </a:xfrm>
        </p:spPr>
        <p:txBody>
          <a:bodyPr anchor="ctr">
            <a:normAutofit/>
          </a:bodyPr>
          <a:lstStyle/>
          <a:p>
            <a:pPr marL="0" indent="0">
              <a:buNone/>
            </a:pPr>
            <a:r>
              <a:rPr lang="en-US" sz="1800">
                <a:solidFill>
                  <a:srgbClr val="000000"/>
                </a:solidFill>
                <a:ea typeface="+mn-lt"/>
                <a:cs typeface="+mn-lt"/>
              </a:rPr>
              <a:t>A </a:t>
            </a:r>
            <a:r>
              <a:rPr lang="en-US" sz="1800">
                <a:solidFill>
                  <a:srgbClr val="000000"/>
                </a:solidFill>
                <a:ea typeface="+mn-lt"/>
                <a:cs typeface="+mn-lt"/>
                <a:hlinkClick r:id="rId4"/>
              </a:rPr>
              <a:t>linked list</a:t>
            </a:r>
            <a:r>
              <a:rPr lang="en-US" sz="1800">
                <a:solidFill>
                  <a:srgbClr val="000000"/>
                </a:solidFill>
                <a:ea typeface="+mn-lt"/>
                <a:cs typeface="+mn-lt"/>
              </a:rPr>
              <a:t> is a sequence data structure, which connects elements, called nodes, through links.</a:t>
            </a:r>
          </a:p>
          <a:p>
            <a:pPr>
              <a:buNone/>
            </a:pPr>
            <a:r>
              <a:rPr lang="en-US" sz="1800">
                <a:solidFill>
                  <a:srgbClr val="000000"/>
                </a:solidFill>
                <a:ea typeface="+mn-lt"/>
                <a:cs typeface="+mn-lt"/>
              </a:rPr>
              <a:t>Some applications of the linked list are:</a:t>
            </a:r>
            <a:endParaRPr lang="en-US" sz="1800">
              <a:solidFill>
                <a:srgbClr val="000000"/>
              </a:solidFill>
            </a:endParaRPr>
          </a:p>
          <a:p>
            <a:pPr>
              <a:buFont typeface="Wingdings"/>
              <a:buChar char="§"/>
            </a:pPr>
            <a:r>
              <a:rPr lang="en-US" sz="1800">
                <a:solidFill>
                  <a:srgbClr val="000000"/>
                </a:solidFill>
                <a:ea typeface="+mn-lt"/>
                <a:cs typeface="+mn-lt"/>
              </a:rPr>
              <a:t>Images are linked with each other. So, an image viewer software uses a linked list to view the previous and the next images using the previous and next buttons.</a:t>
            </a:r>
            <a:endParaRPr lang="en-US" sz="1800">
              <a:solidFill>
                <a:srgbClr val="000000"/>
              </a:solidFill>
            </a:endParaRPr>
          </a:p>
          <a:p>
            <a:pPr>
              <a:buFont typeface="Wingdings"/>
              <a:buChar char="§"/>
            </a:pPr>
            <a:r>
              <a:rPr lang="en-US" sz="1800">
                <a:solidFill>
                  <a:srgbClr val="000000"/>
                </a:solidFill>
                <a:ea typeface="+mn-lt"/>
                <a:cs typeface="+mn-lt"/>
              </a:rPr>
              <a:t>Web pages can be accessed using the previous and the next URL links which are linked using linked list.</a:t>
            </a:r>
            <a:endParaRPr lang="en-US" sz="1800">
              <a:solidFill>
                <a:srgbClr val="000000"/>
              </a:solidFill>
            </a:endParaRPr>
          </a:p>
          <a:p>
            <a:pPr>
              <a:buFont typeface="Wingdings"/>
              <a:buChar char="§"/>
            </a:pPr>
            <a:r>
              <a:rPr lang="en-US" sz="1800">
                <a:solidFill>
                  <a:srgbClr val="000000"/>
                </a:solidFill>
                <a:ea typeface="+mn-lt"/>
                <a:cs typeface="+mn-lt"/>
              </a:rPr>
              <a:t>To keep the track of turns in a multi player game, a </a:t>
            </a:r>
            <a:r>
              <a:rPr lang="en-US" sz="1800">
                <a:solidFill>
                  <a:srgbClr val="000000"/>
                </a:solidFill>
                <a:ea typeface="+mn-lt"/>
                <a:cs typeface="+mn-lt"/>
                <a:hlinkClick r:id="rId5"/>
              </a:rPr>
              <a:t>circular linked list</a:t>
            </a:r>
            <a:r>
              <a:rPr lang="en-US" sz="1800">
                <a:solidFill>
                  <a:srgbClr val="000000"/>
                </a:solidFill>
                <a:ea typeface="+mn-lt"/>
                <a:cs typeface="+mn-lt"/>
              </a:rPr>
              <a:t> is used.</a:t>
            </a:r>
            <a:endParaRPr lang="en-US" sz="1800">
              <a:solidFill>
                <a:srgbClr val="000000"/>
              </a:solidFill>
            </a:endParaRPr>
          </a:p>
          <a:p>
            <a:pPr indent="0">
              <a:buNone/>
            </a:pPr>
            <a:endParaRPr lang="en-US" sz="1800">
              <a:solidFill>
                <a:srgbClr val="000000"/>
              </a:solidFill>
            </a:endParaRPr>
          </a:p>
          <a:p>
            <a:pPr marL="0" indent="0">
              <a:buNone/>
            </a:pPr>
            <a:endParaRPr lang="en-US" sz="1800">
              <a:solidFill>
                <a:srgbClr val="000000"/>
              </a:solidFill>
            </a:endParaRP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1E9D64-71DC-49F0-96D3-1F57421AF2CF}"/>
              </a:ext>
            </a:extLst>
          </p:cNvPr>
          <p:cNvSpPr txBox="1"/>
          <p:nvPr/>
        </p:nvSpPr>
        <p:spPr>
          <a:xfrm>
            <a:off x="90240" y="565043"/>
            <a:ext cx="8778811"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marL="214313" indent="-214313" algn="just">
              <a:buFont typeface="Arial" pitchFamily="34" charset="0"/>
              <a:buChar char="•"/>
            </a:pPr>
            <a:r>
              <a:rPr lang="en-US" sz="1350" b="1">
                <a:latin typeface="Arial" pitchFamily="34" charset="0"/>
                <a:cs typeface="Arial" pitchFamily="34" charset="0"/>
              </a:rPr>
              <a:t>Let us look at a simple code that would print the words "Hello World" −</a:t>
            </a:r>
            <a:endParaRPr lang="en-US" sz="1350" b="1"/>
          </a:p>
          <a:p>
            <a:pPr marL="214313" indent="-214313">
              <a:buFont typeface="Arial" pitchFamily="34" charset="0"/>
              <a:buChar char="•"/>
            </a:pPr>
            <a:endParaRPr lang="en-US" sz="1350"/>
          </a:p>
        </p:txBody>
      </p:sp>
      <p:sp>
        <p:nvSpPr>
          <p:cNvPr id="7" name="TextBox 6">
            <a:extLst>
              <a:ext uri="{FF2B5EF4-FFF2-40B4-BE49-F238E27FC236}">
                <a16:creationId xmlns:a16="http://schemas.microsoft.com/office/drawing/2014/main" id="{FDCB50A8-F1C2-42E4-9999-13A31B7E610F}"/>
              </a:ext>
            </a:extLst>
          </p:cNvPr>
          <p:cNvSpPr txBox="1"/>
          <p:nvPr/>
        </p:nvSpPr>
        <p:spPr>
          <a:xfrm>
            <a:off x="3626465" y="1229663"/>
            <a:ext cx="2821974" cy="189282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r"/>
            <a:r>
              <a:rPr lang="en-US" sz="1350">
                <a:solidFill>
                  <a:srgbClr val="FFFFFF"/>
                </a:solidFill>
                <a:latin typeface="Open Sans"/>
              </a:rPr>
              <a:t>Live Dem</a:t>
            </a:r>
          </a:p>
          <a:p>
            <a:r>
              <a:rPr lang="en-US" sz="1500">
                <a:solidFill>
                  <a:srgbClr val="880000"/>
                </a:solidFill>
              </a:rPr>
              <a:t>#include</a:t>
            </a:r>
            <a:r>
              <a:rPr lang="en-US" sz="1500">
                <a:solidFill>
                  <a:srgbClr val="000000"/>
                </a:solidFill>
              </a:rPr>
              <a:t> </a:t>
            </a:r>
            <a:r>
              <a:rPr lang="en-US" sz="1500">
                <a:solidFill>
                  <a:srgbClr val="008800"/>
                </a:solidFill>
              </a:rPr>
              <a:t>&lt;stdio.h&gt;</a:t>
            </a:r>
            <a:r>
              <a:rPr lang="en-US" sz="1500">
                <a:solidFill>
                  <a:srgbClr val="000000"/>
                </a:solidFill>
              </a:rPr>
              <a:t> </a:t>
            </a:r>
            <a:endParaRPr lang="en-US" sz="1500">
              <a:solidFill>
                <a:srgbClr val="514843"/>
              </a:solidFill>
            </a:endParaRPr>
          </a:p>
          <a:p>
            <a:r>
              <a:rPr lang="en-US" sz="1500">
                <a:solidFill>
                  <a:srgbClr val="000088"/>
                </a:solidFill>
              </a:rPr>
              <a:t>int</a:t>
            </a:r>
            <a:r>
              <a:rPr lang="en-US" sz="1500">
                <a:solidFill>
                  <a:srgbClr val="000000"/>
                </a:solidFill>
              </a:rPr>
              <a:t> main</a:t>
            </a:r>
            <a:r>
              <a:rPr lang="en-US" sz="1500">
                <a:solidFill>
                  <a:srgbClr val="666600"/>
                </a:solidFill>
              </a:rPr>
              <a:t>()</a:t>
            </a:r>
            <a:r>
              <a:rPr lang="en-US" sz="1500">
                <a:solidFill>
                  <a:srgbClr val="000000"/>
                </a:solidFill>
              </a:rPr>
              <a:t> </a:t>
            </a:r>
            <a:endParaRPr lang="en-US" sz="1500">
              <a:solidFill>
                <a:srgbClr val="514843"/>
              </a:solidFill>
            </a:endParaRPr>
          </a:p>
          <a:p>
            <a:r>
              <a:rPr lang="en-US" sz="1500">
                <a:solidFill>
                  <a:srgbClr val="666600"/>
                </a:solidFill>
              </a:rPr>
              <a:t>{</a:t>
            </a:r>
            <a:r>
              <a:rPr lang="en-US" sz="1500">
                <a:solidFill>
                  <a:srgbClr val="000000"/>
                </a:solidFill>
              </a:rPr>
              <a:t> </a:t>
            </a:r>
            <a:endParaRPr lang="en-US" sz="1500">
              <a:solidFill>
                <a:srgbClr val="514843"/>
              </a:solidFill>
            </a:endParaRPr>
          </a:p>
          <a:p>
            <a:r>
              <a:rPr lang="en-US" sz="1500">
                <a:solidFill>
                  <a:srgbClr val="880000"/>
                </a:solidFill>
              </a:rPr>
              <a:t>/* my first program in C */</a:t>
            </a:r>
            <a:r>
              <a:rPr lang="en-US" sz="1500">
                <a:solidFill>
                  <a:srgbClr val="000000"/>
                </a:solidFill>
              </a:rPr>
              <a:t> </a:t>
            </a:r>
            <a:endParaRPr lang="en-US" sz="1500">
              <a:solidFill>
                <a:srgbClr val="514843"/>
              </a:solidFill>
            </a:endParaRPr>
          </a:p>
          <a:p>
            <a:r>
              <a:rPr lang="en-US" sz="1500">
                <a:solidFill>
                  <a:srgbClr val="000000"/>
                </a:solidFill>
              </a:rPr>
              <a:t>printf</a:t>
            </a:r>
            <a:r>
              <a:rPr lang="en-US" sz="1500">
                <a:solidFill>
                  <a:srgbClr val="666600"/>
                </a:solidFill>
              </a:rPr>
              <a:t>(</a:t>
            </a:r>
            <a:r>
              <a:rPr lang="en-US" sz="1500">
                <a:solidFill>
                  <a:srgbClr val="008800"/>
                </a:solidFill>
              </a:rPr>
              <a:t>"Hello, World! \n"</a:t>
            </a:r>
            <a:r>
              <a:rPr lang="en-US" sz="1500">
                <a:solidFill>
                  <a:srgbClr val="666600"/>
                </a:solidFill>
              </a:rPr>
              <a:t>);</a:t>
            </a:r>
            <a:r>
              <a:rPr lang="en-US" sz="1500">
                <a:solidFill>
                  <a:srgbClr val="000000"/>
                </a:solidFill>
              </a:rPr>
              <a:t> </a:t>
            </a:r>
            <a:endParaRPr lang="en-US" sz="1500">
              <a:solidFill>
                <a:srgbClr val="514843"/>
              </a:solidFill>
            </a:endParaRPr>
          </a:p>
          <a:p>
            <a:r>
              <a:rPr lang="en-US" sz="1500">
                <a:solidFill>
                  <a:srgbClr val="000088"/>
                </a:solidFill>
              </a:rPr>
              <a:t>return</a:t>
            </a:r>
            <a:r>
              <a:rPr lang="en-US" sz="1500">
                <a:solidFill>
                  <a:srgbClr val="000000"/>
                </a:solidFill>
              </a:rPr>
              <a:t> </a:t>
            </a:r>
            <a:r>
              <a:rPr lang="en-US" sz="1500">
                <a:solidFill>
                  <a:srgbClr val="006666"/>
                </a:solidFill>
              </a:rPr>
              <a:t>0</a:t>
            </a:r>
            <a:r>
              <a:rPr lang="en-US" sz="1500">
                <a:solidFill>
                  <a:srgbClr val="666600"/>
                </a:solidFill>
              </a:rPr>
              <a:t>;</a:t>
            </a:r>
            <a:r>
              <a:rPr lang="en-US" sz="1500">
                <a:solidFill>
                  <a:srgbClr val="000000"/>
                </a:solidFill>
              </a:rPr>
              <a:t> </a:t>
            </a:r>
            <a:endParaRPr lang="en-US" sz="1500">
              <a:solidFill>
                <a:srgbClr val="514843"/>
              </a:solidFill>
            </a:endParaRPr>
          </a:p>
          <a:p>
            <a:r>
              <a:rPr lang="en-US" sz="1500">
                <a:solidFill>
                  <a:srgbClr val="666600"/>
                </a:solidFill>
              </a:rPr>
              <a:t>}</a:t>
            </a:r>
            <a:endParaRPr lang="en-US" sz="1500"/>
          </a:p>
        </p:txBody>
      </p:sp>
      <p:sp>
        <p:nvSpPr>
          <p:cNvPr id="8" name="TextBox 7">
            <a:extLst>
              <a:ext uri="{FF2B5EF4-FFF2-40B4-BE49-F238E27FC236}">
                <a16:creationId xmlns:a16="http://schemas.microsoft.com/office/drawing/2014/main" id="{D46EA615-6040-4C15-90E2-9FEFF6725793}"/>
              </a:ext>
            </a:extLst>
          </p:cNvPr>
          <p:cNvSpPr txBox="1"/>
          <p:nvPr/>
        </p:nvSpPr>
        <p:spPr>
          <a:xfrm>
            <a:off x="30487" y="3305661"/>
            <a:ext cx="9077582" cy="256224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just">
              <a:buChar char="•"/>
            </a:pPr>
            <a:r>
              <a:rPr lang="en-US" sz="1350">
                <a:solidFill>
                  <a:srgbClr val="000000"/>
                </a:solidFill>
                <a:latin typeface="Arial" pitchFamily="34" charset="0"/>
                <a:cs typeface="Arial" pitchFamily="34" charset="0"/>
              </a:rPr>
              <a:t> The first line of the program </a:t>
            </a:r>
            <a:r>
              <a:rPr lang="en-US" sz="1350" i="1">
                <a:solidFill>
                  <a:srgbClr val="000000"/>
                </a:solidFill>
                <a:latin typeface="Arial" pitchFamily="34" charset="0"/>
                <a:cs typeface="Arial" pitchFamily="34" charset="0"/>
              </a:rPr>
              <a:t>#include &lt;stdio.h&gt;</a:t>
            </a:r>
            <a:r>
              <a:rPr lang="en-US" sz="1350">
                <a:solidFill>
                  <a:srgbClr val="000000"/>
                </a:solidFill>
                <a:latin typeface="Arial" pitchFamily="34" charset="0"/>
                <a:cs typeface="Arial" pitchFamily="34" charset="0"/>
              </a:rPr>
              <a:t> is a preprocessor command, which tells a C compiler to include  stdio.h file before going to actual compilation.</a:t>
            </a:r>
          </a:p>
          <a:p>
            <a:pPr algn="just">
              <a:buChar char="•"/>
            </a:pPr>
            <a:endParaRPr lang="en-US" sz="1350">
              <a:solidFill>
                <a:srgbClr val="000000"/>
              </a:solidFill>
              <a:latin typeface="Arial" pitchFamily="34" charset="0"/>
              <a:cs typeface="Arial" pitchFamily="34" charset="0"/>
            </a:endParaRPr>
          </a:p>
          <a:p>
            <a:pPr algn="just">
              <a:buChar char="•"/>
            </a:pPr>
            <a:r>
              <a:rPr lang="en-US" sz="1350">
                <a:solidFill>
                  <a:srgbClr val="000000"/>
                </a:solidFill>
                <a:latin typeface="Arial" pitchFamily="34" charset="0"/>
                <a:cs typeface="Arial" pitchFamily="34" charset="0"/>
              </a:rPr>
              <a:t> The next line </a:t>
            </a:r>
            <a:r>
              <a:rPr lang="en-US" sz="1350" i="1">
                <a:solidFill>
                  <a:srgbClr val="000000"/>
                </a:solidFill>
                <a:latin typeface="Arial" pitchFamily="34" charset="0"/>
                <a:cs typeface="Arial" pitchFamily="34" charset="0"/>
              </a:rPr>
              <a:t>int main()</a:t>
            </a:r>
            <a:r>
              <a:rPr lang="en-US" sz="1350">
                <a:solidFill>
                  <a:srgbClr val="000000"/>
                </a:solidFill>
                <a:latin typeface="Arial" pitchFamily="34" charset="0"/>
                <a:cs typeface="Arial" pitchFamily="34" charset="0"/>
              </a:rPr>
              <a:t> is the main function where the program execution begins.</a:t>
            </a:r>
          </a:p>
          <a:p>
            <a:pPr algn="just">
              <a:buChar char="•"/>
            </a:pPr>
            <a:endParaRPr lang="en-US" sz="1350">
              <a:solidFill>
                <a:srgbClr val="000000"/>
              </a:solidFill>
              <a:latin typeface="Arial" pitchFamily="34" charset="0"/>
              <a:cs typeface="Arial" pitchFamily="34" charset="0"/>
            </a:endParaRPr>
          </a:p>
          <a:p>
            <a:pPr algn="just">
              <a:buChar char="•"/>
            </a:pPr>
            <a:r>
              <a:rPr lang="en-US" sz="1350">
                <a:solidFill>
                  <a:srgbClr val="000000"/>
                </a:solidFill>
                <a:latin typeface="Arial" pitchFamily="34" charset="0"/>
                <a:cs typeface="Arial" pitchFamily="34" charset="0"/>
              </a:rPr>
              <a:t> The next line /*...*/ will be ignored by the compiler and it has been put to add additional comments in the program.  So such lines are called comments in the program.</a:t>
            </a:r>
          </a:p>
          <a:p>
            <a:pPr algn="just">
              <a:buChar char="•"/>
            </a:pPr>
            <a:endParaRPr lang="en-US" sz="1350">
              <a:solidFill>
                <a:srgbClr val="000000"/>
              </a:solidFill>
              <a:latin typeface="Arial" pitchFamily="34" charset="0"/>
              <a:cs typeface="Arial" pitchFamily="34" charset="0"/>
            </a:endParaRPr>
          </a:p>
          <a:p>
            <a:pPr algn="just">
              <a:buChar char="•"/>
            </a:pPr>
            <a:r>
              <a:rPr lang="en-US" sz="1350">
                <a:solidFill>
                  <a:srgbClr val="000000"/>
                </a:solidFill>
                <a:latin typeface="Arial" pitchFamily="34" charset="0"/>
                <a:cs typeface="Arial" pitchFamily="34" charset="0"/>
              </a:rPr>
              <a:t> The next line </a:t>
            </a:r>
            <a:r>
              <a:rPr lang="en-US" sz="1350" i="1">
                <a:solidFill>
                  <a:srgbClr val="000000"/>
                </a:solidFill>
                <a:latin typeface="Arial" pitchFamily="34" charset="0"/>
                <a:cs typeface="Arial" pitchFamily="34" charset="0"/>
              </a:rPr>
              <a:t>printf(...)</a:t>
            </a:r>
            <a:r>
              <a:rPr lang="en-US" sz="1350">
                <a:solidFill>
                  <a:srgbClr val="000000"/>
                </a:solidFill>
                <a:latin typeface="Arial" pitchFamily="34" charset="0"/>
                <a:cs typeface="Arial" pitchFamily="34" charset="0"/>
              </a:rPr>
              <a:t> is another function available in C which causes the message "Hello, World!" to be displayed on the screen.</a:t>
            </a:r>
          </a:p>
          <a:p>
            <a:pPr algn="just">
              <a:buChar char="•"/>
            </a:pPr>
            <a:endParaRPr lang="en-US" sz="1350">
              <a:solidFill>
                <a:srgbClr val="000000"/>
              </a:solidFill>
              <a:latin typeface="Arial" pitchFamily="34" charset="0"/>
              <a:cs typeface="Arial" pitchFamily="34" charset="0"/>
            </a:endParaRPr>
          </a:p>
          <a:p>
            <a:pPr algn="just">
              <a:buChar char="•"/>
            </a:pPr>
            <a:r>
              <a:rPr lang="en-US" sz="1350">
                <a:solidFill>
                  <a:srgbClr val="000000"/>
                </a:solidFill>
                <a:latin typeface="Arial" pitchFamily="34" charset="0"/>
                <a:cs typeface="Arial" pitchFamily="34" charset="0"/>
              </a:rPr>
              <a:t> The next line </a:t>
            </a:r>
            <a:r>
              <a:rPr lang="en-US" sz="1350" b="1">
                <a:solidFill>
                  <a:srgbClr val="000000"/>
                </a:solidFill>
                <a:latin typeface="Arial" pitchFamily="34" charset="0"/>
                <a:cs typeface="Arial" pitchFamily="34" charset="0"/>
              </a:rPr>
              <a:t>return 0;</a:t>
            </a:r>
            <a:r>
              <a:rPr lang="en-US" sz="1350">
                <a:solidFill>
                  <a:srgbClr val="000000"/>
                </a:solidFill>
                <a:latin typeface="Arial" pitchFamily="34" charset="0"/>
                <a:cs typeface="Arial" pitchFamily="34" charset="0"/>
              </a:rPr>
              <a:t> terminates the main() function and returns the value 0.</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01849-AF1A-4777-BB8F-392822AFA65D}"/>
              </a:ext>
            </a:extLst>
          </p:cNvPr>
          <p:cNvSpPr txBox="1"/>
          <p:nvPr/>
        </p:nvSpPr>
        <p:spPr>
          <a:xfrm>
            <a:off x="1141457" y="855706"/>
            <a:ext cx="5602244" cy="360098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b="1">
                <a:latin typeface="Arial" pitchFamily="34" charset="0"/>
                <a:cs typeface="Arial" pitchFamily="34" charset="0"/>
              </a:rPr>
              <a:t>Types of Linked List:-</a:t>
            </a:r>
          </a:p>
          <a:p>
            <a:endParaRPr lang="en-US" sz="1350" b="1">
              <a:latin typeface="Arial" pitchFamily="34" charset="0"/>
              <a:cs typeface="Arial" pitchFamily="34" charset="0"/>
            </a:endParaRPr>
          </a:p>
          <a:p>
            <a:pPr algn="just"/>
            <a:r>
              <a:rPr lang="en-US" sz="1350">
                <a:latin typeface="Arial" pitchFamily="34" charset="0"/>
                <a:cs typeface="Arial" pitchFamily="34" charset="0"/>
              </a:rPr>
              <a:t>Following are the various types of linked list.</a:t>
            </a:r>
          </a:p>
          <a:p>
            <a:pPr algn="just">
              <a:buChar char="•"/>
            </a:pPr>
            <a:r>
              <a:rPr lang="en-US" sz="1350" b="1">
                <a:solidFill>
                  <a:srgbClr val="000000"/>
                </a:solidFill>
                <a:latin typeface="Arial" pitchFamily="34" charset="0"/>
                <a:cs typeface="Arial" pitchFamily="34" charset="0"/>
              </a:rPr>
              <a:t>Simple Linked List</a:t>
            </a:r>
            <a:r>
              <a:rPr lang="en-US" sz="1350">
                <a:solidFill>
                  <a:srgbClr val="000000"/>
                </a:solidFill>
                <a:latin typeface="Arial" pitchFamily="34" charset="0"/>
                <a:cs typeface="Arial" pitchFamily="34" charset="0"/>
              </a:rPr>
              <a:t> − Item navigation is forward only.</a:t>
            </a:r>
          </a:p>
          <a:p>
            <a:pPr algn="just">
              <a:buChar char="•"/>
            </a:pPr>
            <a:r>
              <a:rPr lang="en-US" sz="1350" b="1">
                <a:solidFill>
                  <a:srgbClr val="000000"/>
                </a:solidFill>
                <a:latin typeface="Arial" pitchFamily="34" charset="0"/>
                <a:cs typeface="Arial" pitchFamily="34" charset="0"/>
              </a:rPr>
              <a:t>Doubly Linked List</a:t>
            </a:r>
            <a:r>
              <a:rPr lang="en-US" sz="1350">
                <a:solidFill>
                  <a:srgbClr val="000000"/>
                </a:solidFill>
                <a:latin typeface="Arial" pitchFamily="34" charset="0"/>
                <a:cs typeface="Arial" pitchFamily="34" charset="0"/>
              </a:rPr>
              <a:t> − Items can be navigated forward and backward.</a:t>
            </a:r>
          </a:p>
          <a:p>
            <a:pPr algn="just">
              <a:buChar char="•"/>
            </a:pPr>
            <a:r>
              <a:rPr lang="en-US" sz="1350" b="1">
                <a:solidFill>
                  <a:srgbClr val="000000"/>
                </a:solidFill>
                <a:latin typeface="Arial" pitchFamily="34" charset="0"/>
                <a:cs typeface="Arial" pitchFamily="34" charset="0"/>
              </a:rPr>
              <a:t>Circular Linked List</a:t>
            </a:r>
            <a:r>
              <a:rPr lang="en-US" sz="1350">
                <a:solidFill>
                  <a:srgbClr val="000000"/>
                </a:solidFill>
                <a:latin typeface="Arial" pitchFamily="34" charset="0"/>
                <a:cs typeface="Arial" pitchFamily="34" charset="0"/>
              </a:rPr>
              <a:t> − Last item contains link of the first element as next and the first element has a link to the last element as previous.</a:t>
            </a:r>
          </a:p>
          <a:p>
            <a:pPr algn="just">
              <a:buChar char="•"/>
            </a:pPr>
            <a:endParaRPr lang="en-US" sz="1350">
              <a:solidFill>
                <a:srgbClr val="000000"/>
              </a:solidFill>
              <a:latin typeface="Arial" pitchFamily="34" charset="0"/>
              <a:cs typeface="Arial" pitchFamily="34" charset="0"/>
            </a:endParaRPr>
          </a:p>
          <a:p>
            <a:r>
              <a:rPr lang="en-US" sz="1350" b="1">
                <a:latin typeface="Arial" pitchFamily="34" charset="0"/>
                <a:cs typeface="Arial" pitchFamily="34" charset="0"/>
              </a:rPr>
              <a:t>Basic Operations:-</a:t>
            </a:r>
          </a:p>
          <a:p>
            <a:endParaRPr lang="en-US" sz="1350" b="1">
              <a:latin typeface="Arial" pitchFamily="34" charset="0"/>
              <a:cs typeface="Arial" pitchFamily="34" charset="0"/>
            </a:endParaRPr>
          </a:p>
          <a:p>
            <a:pPr algn="just"/>
            <a:r>
              <a:rPr lang="en-US" sz="1350">
                <a:latin typeface="Arial" pitchFamily="34" charset="0"/>
                <a:cs typeface="Arial" pitchFamily="34" charset="0"/>
              </a:rPr>
              <a:t>Following are the basic operations supported by a list.</a:t>
            </a:r>
          </a:p>
          <a:p>
            <a:pPr algn="just">
              <a:buChar char="•"/>
            </a:pPr>
            <a:r>
              <a:rPr lang="en-US" sz="1350" b="1">
                <a:solidFill>
                  <a:srgbClr val="000000"/>
                </a:solidFill>
                <a:latin typeface="Arial" pitchFamily="34" charset="0"/>
                <a:cs typeface="Arial" pitchFamily="34" charset="0"/>
              </a:rPr>
              <a:t>Insertion</a:t>
            </a:r>
            <a:r>
              <a:rPr lang="en-US" sz="1350">
                <a:solidFill>
                  <a:srgbClr val="000000"/>
                </a:solidFill>
                <a:latin typeface="Arial" pitchFamily="34" charset="0"/>
                <a:cs typeface="Arial" pitchFamily="34" charset="0"/>
              </a:rPr>
              <a:t> − Adds an element at the beginning of the list.</a:t>
            </a:r>
          </a:p>
          <a:p>
            <a:pPr algn="just">
              <a:buChar char="•"/>
            </a:pPr>
            <a:r>
              <a:rPr lang="en-US" sz="1350" b="1">
                <a:solidFill>
                  <a:srgbClr val="000000"/>
                </a:solidFill>
                <a:latin typeface="Arial" pitchFamily="34" charset="0"/>
                <a:cs typeface="Arial" pitchFamily="34" charset="0"/>
              </a:rPr>
              <a:t>Deletion</a:t>
            </a:r>
            <a:r>
              <a:rPr lang="en-US" sz="1350">
                <a:solidFill>
                  <a:srgbClr val="000000"/>
                </a:solidFill>
                <a:latin typeface="Arial" pitchFamily="34" charset="0"/>
                <a:cs typeface="Arial" pitchFamily="34" charset="0"/>
              </a:rPr>
              <a:t> − Deletes an element at the beginning of the list.</a:t>
            </a:r>
          </a:p>
          <a:p>
            <a:pPr algn="just">
              <a:buChar char="•"/>
            </a:pPr>
            <a:r>
              <a:rPr lang="en-US" sz="1350" b="1">
                <a:solidFill>
                  <a:srgbClr val="000000"/>
                </a:solidFill>
                <a:latin typeface="Arial" pitchFamily="34" charset="0"/>
                <a:cs typeface="Arial" pitchFamily="34" charset="0"/>
              </a:rPr>
              <a:t>Display</a:t>
            </a:r>
            <a:r>
              <a:rPr lang="en-US" sz="1350">
                <a:solidFill>
                  <a:srgbClr val="000000"/>
                </a:solidFill>
                <a:latin typeface="Arial" pitchFamily="34" charset="0"/>
                <a:cs typeface="Arial" pitchFamily="34" charset="0"/>
              </a:rPr>
              <a:t> − Displays the complete list.</a:t>
            </a:r>
          </a:p>
          <a:p>
            <a:pPr algn="just">
              <a:buChar char="•"/>
            </a:pPr>
            <a:r>
              <a:rPr lang="en-US" sz="1350" b="1">
                <a:solidFill>
                  <a:srgbClr val="000000"/>
                </a:solidFill>
                <a:latin typeface="Arial" pitchFamily="34" charset="0"/>
                <a:cs typeface="Arial" pitchFamily="34" charset="0"/>
              </a:rPr>
              <a:t>Search</a:t>
            </a:r>
            <a:r>
              <a:rPr lang="en-US" sz="1350">
                <a:solidFill>
                  <a:srgbClr val="000000"/>
                </a:solidFill>
                <a:latin typeface="Arial" pitchFamily="34" charset="0"/>
                <a:cs typeface="Arial" pitchFamily="34" charset="0"/>
              </a:rPr>
              <a:t> − Searches an element using the given key.</a:t>
            </a:r>
          </a:p>
          <a:p>
            <a:pPr algn="just">
              <a:buChar char="•"/>
            </a:pPr>
            <a:r>
              <a:rPr lang="en-US" sz="1350" b="1">
                <a:solidFill>
                  <a:srgbClr val="000000"/>
                </a:solidFill>
                <a:latin typeface="Arial" pitchFamily="34" charset="0"/>
                <a:cs typeface="Arial" pitchFamily="34" charset="0"/>
              </a:rPr>
              <a:t>Delete</a:t>
            </a:r>
            <a:r>
              <a:rPr lang="en-US" sz="1350">
                <a:solidFill>
                  <a:srgbClr val="000000"/>
                </a:solidFill>
                <a:latin typeface="Arial" pitchFamily="34" charset="0"/>
                <a:cs typeface="Arial" pitchFamily="34" charset="0"/>
              </a:rPr>
              <a:t> − Deletes an element using the given key.</a:t>
            </a:r>
          </a:p>
          <a:p>
            <a:pPr>
              <a:buChar char="•"/>
            </a:pPr>
            <a:endParaRPr lang="en-US" sz="1350">
              <a:latin typeface="Arial" pitchFamily="34" charset="0"/>
              <a:cs typeface="Arial" pitchFamily="34" charset="0"/>
            </a:endParaRPr>
          </a:p>
        </p:txBody>
      </p:sp>
      <p:pic>
        <p:nvPicPr>
          <p:cNvPr id="3" name="Picture 3" descr="A close up of a device&#10;&#10;Description automatically generated">
            <a:extLst>
              <a:ext uri="{FF2B5EF4-FFF2-40B4-BE49-F238E27FC236}">
                <a16:creationId xmlns:a16="http://schemas.microsoft.com/office/drawing/2014/main" id="{9C153E9F-F377-44BE-AD79-22A570FEA4D8}"/>
              </a:ext>
            </a:extLst>
          </p:cNvPr>
          <p:cNvPicPr>
            <a:picLocks noChangeAspect="1"/>
          </p:cNvPicPr>
          <p:nvPr/>
        </p:nvPicPr>
        <p:blipFill>
          <a:blip r:embed="rId2"/>
          <a:stretch>
            <a:fillRect/>
          </a:stretch>
        </p:blipFill>
        <p:spPr>
          <a:xfrm>
            <a:off x="3607595" y="4423855"/>
            <a:ext cx="4793456" cy="1217836"/>
          </a:xfrm>
          <a:prstGeom prst="rect">
            <a:avLst/>
          </a:prstGeom>
        </p:spPr>
      </p:pic>
    </p:spTree>
    <p:extLst>
      <p:ext uri="{BB962C8B-B14F-4D97-AF65-F5344CB8AC3E}">
        <p14:creationId xmlns:p14="http://schemas.microsoft.com/office/powerpoint/2010/main" val="222837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197C9-2678-46A6-B539-24BFF869F10E}"/>
              </a:ext>
            </a:extLst>
          </p:cNvPr>
          <p:cNvSpPr>
            <a:spLocks noGrp="1"/>
          </p:cNvSpPr>
          <p:nvPr>
            <p:ph type="title"/>
          </p:nvPr>
        </p:nvSpPr>
        <p:spPr>
          <a:xfrm>
            <a:off x="628650" y="556995"/>
            <a:ext cx="7886700" cy="1133693"/>
          </a:xfrm>
        </p:spPr>
        <p:txBody>
          <a:bodyPr>
            <a:normAutofit/>
          </a:bodyPr>
          <a:lstStyle/>
          <a:p>
            <a:r>
              <a:rPr lang="en-US" sz="4500"/>
              <a:t>   STACKS</a:t>
            </a:r>
          </a:p>
        </p:txBody>
      </p:sp>
      <p:graphicFrame>
        <p:nvGraphicFramePr>
          <p:cNvPr id="46" name="Content Placeholder 2">
            <a:extLst>
              <a:ext uri="{FF2B5EF4-FFF2-40B4-BE49-F238E27FC236}">
                <a16:creationId xmlns:a16="http://schemas.microsoft.com/office/drawing/2014/main" id="{0745BF6D-C175-4591-A511-3EDAD610B689}"/>
              </a:ext>
            </a:extLst>
          </p:cNvPr>
          <p:cNvGraphicFramePr>
            <a:graphicFrameLocks noGrp="1"/>
          </p:cNvGraphicFramePr>
          <p:nvPr>
            <p:ph idx="1"/>
            <p:extLst>
              <p:ext uri="{D42A27DB-BD31-4B8C-83A1-F6EECF244321}">
                <p14:modId xmlns:p14="http://schemas.microsoft.com/office/powerpoint/2010/main" val="85291758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20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89FA-8C3E-4DEF-8E3C-EF91638BDF88}"/>
              </a:ext>
            </a:extLst>
          </p:cNvPr>
          <p:cNvSpPr>
            <a:spLocks noGrp="1"/>
          </p:cNvSpPr>
          <p:nvPr>
            <p:ph type="title"/>
          </p:nvPr>
        </p:nvSpPr>
        <p:spPr/>
        <p:txBody>
          <a:bodyPr/>
          <a:lstStyle/>
          <a:p>
            <a:r>
              <a:rPr lang="en-US"/>
              <a:t>ALGORITHM FOR BOTH THE OEPRATIONS.</a:t>
            </a:r>
          </a:p>
        </p:txBody>
      </p:sp>
      <p:sp>
        <p:nvSpPr>
          <p:cNvPr id="3" name="Content Placeholder 2">
            <a:extLst>
              <a:ext uri="{FF2B5EF4-FFF2-40B4-BE49-F238E27FC236}">
                <a16:creationId xmlns:a16="http://schemas.microsoft.com/office/drawing/2014/main" id="{047D3A20-0613-48A4-A5FF-C46B09890C23}"/>
              </a:ext>
            </a:extLst>
          </p:cNvPr>
          <p:cNvSpPr>
            <a:spLocks noGrp="1"/>
          </p:cNvSpPr>
          <p:nvPr>
            <p:ph sz="half" idx="1"/>
          </p:nvPr>
        </p:nvSpPr>
        <p:spPr/>
        <p:txBody>
          <a:bodyPr vert="horz" lIns="0" tIns="34290" rIns="0" bIns="34290" rtlCol="0" anchor="t">
            <a:normAutofit fontScale="70000" lnSpcReduction="20000"/>
          </a:bodyPr>
          <a:lstStyle/>
          <a:p>
            <a:r>
              <a:rPr lang="en-US"/>
              <a:t>PUSH OPERATION</a:t>
            </a:r>
          </a:p>
          <a:p>
            <a:r>
              <a:rPr lang="en-US">
                <a:latin typeface="Consolas"/>
              </a:rPr>
              <a:t>begin procedure push: stack, data
   if stack is full
      return null
   endif
   top ← top + 1
   stack[top] ← data
end procedure</a:t>
            </a:r>
            <a:br>
              <a:rPr lang="en-US">
                <a:latin typeface="Consolas"/>
              </a:rPr>
            </a:br>
            <a:endParaRPr lang="en-US">
              <a:latin typeface="Consolas"/>
            </a:endParaRPr>
          </a:p>
        </p:txBody>
      </p:sp>
      <p:sp>
        <p:nvSpPr>
          <p:cNvPr id="4" name="Content Placeholder 3">
            <a:extLst>
              <a:ext uri="{FF2B5EF4-FFF2-40B4-BE49-F238E27FC236}">
                <a16:creationId xmlns:a16="http://schemas.microsoft.com/office/drawing/2014/main" id="{73506BBB-317B-4333-8DF5-4C33AFD083BF}"/>
              </a:ext>
            </a:extLst>
          </p:cNvPr>
          <p:cNvSpPr>
            <a:spLocks noGrp="1"/>
          </p:cNvSpPr>
          <p:nvPr>
            <p:ph sz="half" idx="2"/>
          </p:nvPr>
        </p:nvSpPr>
        <p:spPr/>
        <p:txBody>
          <a:bodyPr vert="horz" lIns="0" tIns="34290" rIns="0" bIns="34290" rtlCol="0" anchor="t">
            <a:normAutofit fontScale="70000" lnSpcReduction="20000"/>
          </a:bodyPr>
          <a:lstStyle/>
          <a:p>
            <a:r>
              <a:rPr lang="en-US"/>
              <a:t>POP OPERATION</a:t>
            </a:r>
          </a:p>
          <a:p>
            <a:r>
              <a:rPr lang="en-US">
                <a:latin typeface="Consolas"/>
              </a:rPr>
              <a:t>begin procedure pop: stack
   if stack is empty
      return null
   endif
   data ← stack[top]
   top ← top - 1
   return data
end procedure</a:t>
            </a:r>
            <a:endParaRPr lang="en-US"/>
          </a:p>
        </p:txBody>
      </p:sp>
      <p:sp>
        <p:nvSpPr>
          <p:cNvPr id="5" name="TextBox 4">
            <a:extLst>
              <a:ext uri="{FF2B5EF4-FFF2-40B4-BE49-F238E27FC236}">
                <a16:creationId xmlns:a16="http://schemas.microsoft.com/office/drawing/2014/main" id="{047A1DAE-DD0C-4851-BA03-512578023480}"/>
              </a:ext>
            </a:extLst>
          </p:cNvPr>
          <p:cNvSpPr txBox="1"/>
          <p:nvPr/>
        </p:nvSpPr>
        <p:spPr>
          <a:xfrm>
            <a:off x="1271587" y="4214813"/>
            <a:ext cx="9015413" cy="110799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a:latin typeface="Roboto"/>
              </a:rPr>
              <a:t>Some Applications of a stack are:</a:t>
            </a:r>
          </a:p>
          <a:p>
            <a:endParaRPr lang="en-US" sz="1350">
              <a:latin typeface="Roboto"/>
            </a:endParaRPr>
          </a:p>
          <a:p>
            <a:pPr>
              <a:buAutoNum type="arabicPeriod"/>
            </a:pPr>
            <a:r>
              <a:rPr lang="en-US" sz="1350">
                <a:latin typeface="Roboto"/>
              </a:rPr>
              <a:t>Converting infix to postfix expressions.</a:t>
            </a:r>
          </a:p>
          <a:p>
            <a:pPr>
              <a:buAutoNum type="arabicPeriod"/>
            </a:pPr>
            <a:r>
              <a:rPr lang="en-US" sz="1350">
                <a:latin typeface="Roboto"/>
              </a:rPr>
              <a:t>Undo operation is also carried out through stacks.</a:t>
            </a:r>
          </a:p>
          <a:p>
            <a:pPr>
              <a:buAutoNum type="arabicPeriod"/>
            </a:pPr>
            <a:r>
              <a:rPr lang="en-US" sz="1350">
                <a:latin typeface="Roboto"/>
              </a:rPr>
              <a:t>Syntaxes in languages are parsed using stacks.</a:t>
            </a:r>
          </a:p>
        </p:txBody>
      </p:sp>
    </p:spTree>
    <p:extLst>
      <p:ext uri="{BB962C8B-B14F-4D97-AF65-F5344CB8AC3E}">
        <p14:creationId xmlns:p14="http://schemas.microsoft.com/office/powerpoint/2010/main" val="207395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E79F3-8E8F-47AB-99C1-EA411E6F88FC}"/>
              </a:ext>
            </a:extLst>
          </p:cNvPr>
          <p:cNvSpPr>
            <a:spLocks noGrp="1"/>
          </p:cNvSpPr>
          <p:nvPr>
            <p:ph type="title"/>
          </p:nvPr>
        </p:nvSpPr>
        <p:spPr>
          <a:xfrm>
            <a:off x="878305" y="1396686"/>
            <a:ext cx="2430380" cy="4064628"/>
          </a:xfrm>
        </p:spPr>
        <p:txBody>
          <a:bodyPr>
            <a:normAutofit/>
          </a:bodyPr>
          <a:lstStyle/>
          <a:p>
            <a:r>
              <a:rPr lang="en-US">
                <a:solidFill>
                  <a:srgbClr val="FFFFFF"/>
                </a:solidFill>
              </a:rPr>
              <a:t>QUEUE</a:t>
            </a:r>
          </a:p>
        </p:txBody>
      </p:sp>
      <p:sp>
        <p:nvSpPr>
          <p:cNvPr id="64" name="Arc 6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D5FAF1-46E2-4D87-8EBF-783632978BDB}"/>
              </a:ext>
            </a:extLst>
          </p:cNvPr>
          <p:cNvSpPr>
            <a:spLocks noGrp="1"/>
          </p:cNvSpPr>
          <p:nvPr>
            <p:ph idx="1"/>
          </p:nvPr>
        </p:nvSpPr>
        <p:spPr>
          <a:xfrm>
            <a:off x="4027614" y="1526033"/>
            <a:ext cx="4152298" cy="3935281"/>
          </a:xfrm>
        </p:spPr>
        <p:txBody>
          <a:bodyPr vert="horz" lIns="0" tIns="34290" rIns="0" bIns="34290" rtlCol="0" anchor="t">
            <a:normAutofit/>
          </a:bodyPr>
          <a:lstStyle/>
          <a:p>
            <a:endParaRPr lang="en-US"/>
          </a:p>
          <a:p>
            <a:r>
              <a:rPr lang="en-US">
                <a:ea typeface="+mn-lt"/>
                <a:cs typeface="+mn-lt"/>
              </a:rPr>
              <a:t> </a:t>
            </a:r>
            <a:r>
              <a:rPr lang="en-US">
                <a:latin typeface="Times New Roman"/>
                <a:ea typeface="+mn-lt"/>
                <a:cs typeface="+mn-lt"/>
              </a:rPr>
              <a:t>A queue is a linear list of element in which insertion can be done at one end which is known as front and deletion can be done at other end which is known as rear.</a:t>
            </a:r>
          </a:p>
          <a:p>
            <a:r>
              <a:rPr lang="en-US">
                <a:latin typeface="Times New Roman"/>
                <a:ea typeface="+mn-lt"/>
                <a:cs typeface="+mn-lt"/>
              </a:rPr>
              <a:t>Insertion : add a new element in queue </a:t>
            </a:r>
          </a:p>
          <a:p>
            <a:r>
              <a:rPr lang="en-US">
                <a:latin typeface="Times New Roman"/>
                <a:ea typeface="+mn-lt"/>
                <a:cs typeface="+mn-lt"/>
              </a:rPr>
              <a:t>Deletion: Removing an element in queue</a:t>
            </a:r>
          </a:p>
          <a:p>
            <a:endParaRPr lang="en-US">
              <a:ea typeface="+mn-lt"/>
              <a:cs typeface="+mn-lt"/>
            </a:endParaRPr>
          </a:p>
          <a:p>
            <a:pPr marL="0" indent="0">
              <a:buNone/>
            </a:pPr>
            <a:endParaRPr lang="en-US"/>
          </a:p>
        </p:txBody>
      </p:sp>
    </p:spTree>
    <p:extLst>
      <p:ext uri="{BB962C8B-B14F-4D97-AF65-F5344CB8AC3E}">
        <p14:creationId xmlns:p14="http://schemas.microsoft.com/office/powerpoint/2010/main" val="280064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89B9AC-B3CC-4165-B5B0-0D24475EC118}"/>
              </a:ext>
            </a:extLst>
          </p:cNvPr>
          <p:cNvSpPr txBox="1"/>
          <p:nvPr/>
        </p:nvSpPr>
        <p:spPr>
          <a:xfrm>
            <a:off x="90556" y="167260"/>
            <a:ext cx="9005268" cy="463973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b="1"/>
              <a:t>Types of Queues:-</a:t>
            </a:r>
          </a:p>
          <a:p>
            <a:endParaRPr lang="en-US" sz="1350"/>
          </a:p>
          <a:p>
            <a:r>
              <a:rPr lang="en-US" sz="1350"/>
              <a:t> 1. Circular Queue:- Elements are represented in circular fashion. Insertion is done at very first location if last location is full. Rear=(rear + 1) % Size Front=(Front +1) % Size </a:t>
            </a:r>
          </a:p>
          <a:p>
            <a:endParaRPr lang="en-US" sz="1350"/>
          </a:p>
          <a:p>
            <a:r>
              <a:rPr lang="en-US" sz="1350"/>
              <a:t>2. Double Ended Queue (deque):- Elements can be inserted or deleted from both ends. Input restricted deque-insertion at only one end Output restricted deque-deletion at only one end </a:t>
            </a:r>
          </a:p>
          <a:p>
            <a:endParaRPr lang="en-US" sz="1350"/>
          </a:p>
          <a:p>
            <a:r>
              <a:rPr lang="en-US" sz="1350"/>
              <a:t>3. Priority Queue:-  Each element is assigned with a priority An element with higher priority is processed first Two elements with same priority are processed in FIFO order.</a:t>
            </a:r>
          </a:p>
          <a:p>
            <a:endParaRPr lang="en-US" sz="1350"/>
          </a:p>
          <a:p>
            <a:r>
              <a:rPr lang="en-US" sz="1350" b="1">
                <a:ea typeface="+mn-lt"/>
                <a:cs typeface="+mn-lt"/>
              </a:rPr>
              <a:t>Queue Operations: </a:t>
            </a:r>
          </a:p>
          <a:p>
            <a:pPr marL="214313" indent="-214313">
              <a:buFont typeface="Arial" pitchFamily="34" charset="0"/>
              <a:buChar char="•"/>
            </a:pPr>
            <a:r>
              <a:rPr lang="en-US" sz="1350">
                <a:ea typeface="+mn-lt"/>
                <a:cs typeface="+mn-lt"/>
              </a:rPr>
              <a:t>Enqueue() </a:t>
            </a:r>
          </a:p>
          <a:p>
            <a:pPr marL="214313" indent="-214313">
              <a:buFont typeface="Arial" pitchFamily="34" charset="0"/>
              <a:buChar char="•"/>
            </a:pPr>
            <a:r>
              <a:rPr lang="en-US" sz="1350">
                <a:ea typeface="+mn-lt"/>
                <a:cs typeface="+mn-lt"/>
              </a:rPr>
              <a:t>Dequeue() </a:t>
            </a:r>
          </a:p>
          <a:p>
            <a:pPr marL="214313" indent="-214313">
              <a:buFont typeface="Arial" pitchFamily="34" charset="0"/>
              <a:buChar char="•"/>
            </a:pPr>
            <a:r>
              <a:rPr lang="en-US" sz="1350">
                <a:ea typeface="+mn-lt"/>
                <a:cs typeface="+mn-lt"/>
              </a:rPr>
              <a:t>Front() Size() </a:t>
            </a:r>
          </a:p>
          <a:p>
            <a:pPr marL="214313" indent="-214313">
              <a:buFont typeface="Arial" pitchFamily="34" charset="0"/>
              <a:buChar char="•"/>
            </a:pPr>
            <a:r>
              <a:rPr lang="en-US" sz="1350">
                <a:ea typeface="+mn-lt"/>
                <a:cs typeface="+mn-lt"/>
              </a:rPr>
              <a:t>IsEmpty() Queue </a:t>
            </a:r>
            <a:endParaRPr lang="en-US" sz="1350"/>
          </a:p>
          <a:p>
            <a:endParaRPr lang="en-US" sz="1350">
              <a:ea typeface="+mn-lt"/>
              <a:cs typeface="+mn-lt"/>
            </a:endParaRPr>
          </a:p>
          <a:p>
            <a:r>
              <a:rPr lang="en-US" sz="1350" b="1">
                <a:ea typeface="+mn-lt"/>
                <a:cs typeface="+mn-lt"/>
              </a:rPr>
              <a:t>Applications</a:t>
            </a:r>
            <a:r>
              <a:rPr lang="en-US" sz="1350">
                <a:ea typeface="+mn-lt"/>
                <a:cs typeface="+mn-lt"/>
              </a:rPr>
              <a:t>: </a:t>
            </a:r>
          </a:p>
          <a:p>
            <a:r>
              <a:rPr lang="en-US" sz="1350">
                <a:ea typeface="+mn-lt"/>
                <a:cs typeface="+mn-lt"/>
              </a:rPr>
              <a:t>Direct applications •Waiting lines •</a:t>
            </a:r>
          </a:p>
          <a:p>
            <a:r>
              <a:rPr lang="en-US" sz="1350">
                <a:ea typeface="+mn-lt"/>
                <a:cs typeface="+mn-lt"/>
              </a:rPr>
              <a:t>Access to shared resources (e.g., printer) </a:t>
            </a:r>
          </a:p>
          <a:p>
            <a:r>
              <a:rPr lang="en-US" sz="1350">
                <a:ea typeface="+mn-lt"/>
                <a:cs typeface="+mn-lt"/>
              </a:rPr>
              <a:t>•Multiprogramming Indirect applications </a:t>
            </a:r>
          </a:p>
          <a:p>
            <a:endParaRPr lang="en-US" sz="1350"/>
          </a:p>
        </p:txBody>
      </p:sp>
    </p:spTree>
    <p:extLst>
      <p:ext uri="{BB962C8B-B14F-4D97-AF65-F5344CB8AC3E}">
        <p14:creationId xmlns:p14="http://schemas.microsoft.com/office/powerpoint/2010/main" val="303724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30FAE-9667-44E7-8014-A3A5E53C4E56}"/>
              </a:ext>
            </a:extLst>
          </p:cNvPr>
          <p:cNvSpPr>
            <a:spLocks noGrp="1"/>
          </p:cNvSpPr>
          <p:nvPr>
            <p:ph type="title"/>
          </p:nvPr>
        </p:nvSpPr>
        <p:spPr>
          <a:xfrm>
            <a:off x="701154" y="982272"/>
            <a:ext cx="2541314" cy="4560970"/>
          </a:xfrm>
        </p:spPr>
        <p:txBody>
          <a:bodyPr vert="horz" lIns="68580" tIns="34290" rIns="68580" bIns="34290" rtlCol="0">
            <a:normAutofit/>
          </a:bodyPr>
          <a:lstStyle/>
          <a:p>
            <a:r>
              <a:rPr lang="en-US" sz="3500" kern="1200">
                <a:solidFill>
                  <a:srgbClr val="FFFFFF"/>
                </a:solidFill>
                <a:latin typeface="+mj-lt"/>
                <a:ea typeface="+mj-ea"/>
                <a:cs typeface="+mj-cs"/>
              </a:rPr>
              <a:t>TREE</a:t>
            </a:r>
          </a:p>
        </p:txBody>
      </p:sp>
      <p:sp>
        <p:nvSpPr>
          <p:cNvPr id="5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E528D3A-3AB9-436A-8082-58DB025F766F}"/>
              </a:ext>
            </a:extLst>
          </p:cNvPr>
          <p:cNvSpPr>
            <a:spLocks noGrp="1"/>
          </p:cNvSpPr>
          <p:nvPr>
            <p:ph idx="1"/>
          </p:nvPr>
        </p:nvSpPr>
        <p:spPr>
          <a:xfrm>
            <a:off x="3916396" y="1719618"/>
            <a:ext cx="4461623" cy="4334629"/>
          </a:xfrm>
        </p:spPr>
        <p:txBody>
          <a:bodyPr vert="horz" lIns="68580" tIns="34290" rIns="68580" bIns="34290" rtlCol="0" anchor="ctr">
            <a:normAutofit/>
          </a:bodyPr>
          <a:lstStyle/>
          <a:p>
            <a:pPr>
              <a:buFont typeface="Arial" pitchFamily="34" charset="0"/>
              <a:buChar char="•"/>
            </a:pPr>
            <a:r>
              <a:rPr lang="en-US" sz="2100">
                <a:solidFill>
                  <a:srgbClr val="FEFFFF"/>
                </a:solidFill>
              </a:rPr>
              <a:t>In computer science, a tree is a widely-used data structure that emulates a hierarchical tree structure with a set of linked nodes.</a:t>
            </a:r>
          </a:p>
          <a:p>
            <a:pPr>
              <a:buFont typeface="Arial" pitchFamily="34" charset="0"/>
              <a:buChar char="•"/>
            </a:pPr>
            <a:r>
              <a:rPr lang="en-US" sz="2100">
                <a:solidFill>
                  <a:srgbClr val="FEFFFF"/>
                </a:solidFill>
              </a:rPr>
              <a:t>OPERATIONS ARE:-</a:t>
            </a:r>
          </a:p>
          <a:p>
            <a:r>
              <a:rPr lang="en-US" sz="2100">
                <a:solidFill>
                  <a:srgbClr val="FEFFFF"/>
                </a:solidFill>
                <a:ea typeface="+mn-lt"/>
                <a:cs typeface="+mn-lt"/>
              </a:rPr>
              <a:t>.Insertion 2.Deletion 3.Searching</a:t>
            </a:r>
            <a:endParaRPr lang="en-US" sz="2100">
              <a:solidFill>
                <a:srgbClr val="FEFFFF"/>
              </a:solidFill>
            </a:endParaRPr>
          </a:p>
        </p:txBody>
      </p:sp>
      <p:sp>
        <p:nvSpPr>
          <p:cNvPr id="4" name="TextBox 3">
            <a:extLst>
              <a:ext uri="{FF2B5EF4-FFF2-40B4-BE49-F238E27FC236}">
                <a16:creationId xmlns:a16="http://schemas.microsoft.com/office/drawing/2014/main" id="{2E7BD678-EE45-4AE6-B9C4-2E715F127688}"/>
              </a:ext>
            </a:extLst>
          </p:cNvPr>
          <p:cNvSpPr txBox="1"/>
          <p:nvPr/>
        </p:nvSpPr>
        <p:spPr>
          <a:xfrm>
            <a:off x="7481703" y="1916617"/>
            <a:ext cx="2194560" cy="3272883"/>
          </a:xfrm>
          <a:prstGeom prst="rect">
            <a:avLst/>
          </a:prstGeom>
        </p:spPr>
        <p:txBody>
          <a:bodyPr rot="0" spcFirstLastPara="0" vertOverflow="overflow" horzOverflow="overflow" vert="horz" lIns="68580" tIns="34290" rIns="68580" bIns="34290" numCol="1" spcCol="0" rtlCol="0" fromWordArt="0" anchorCtr="0" forceAA="0" compatLnSpc="1">
            <a:prstTxWarp prst="textNoShape">
              <a:avLst/>
            </a:prstTxWarp>
            <a:normAutofit/>
          </a:bodyPr>
          <a:lstStyle>
            <a:defPPr>
              <a:defRPr lang="en-US"/>
            </a:defPPr>
          </a:lstStyle>
          <a:p>
            <a:pPr indent="-171450">
              <a:lnSpc>
                <a:spcPct val="90000"/>
              </a:lnSpc>
              <a:spcAft>
                <a:spcPts val="450"/>
              </a:spcAft>
              <a:buFont typeface="Arial" pitchFamily="34" charset="0"/>
              <a:buChar char="•"/>
            </a:pPr>
            <a:endParaRPr lang="en-US" sz="1500"/>
          </a:p>
        </p:txBody>
      </p:sp>
    </p:spTree>
    <p:extLst>
      <p:ext uri="{BB962C8B-B14F-4D97-AF65-F5344CB8AC3E}">
        <p14:creationId xmlns:p14="http://schemas.microsoft.com/office/powerpoint/2010/main" val="72465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3AB218-0486-4582-A9CD-2B24A87C7920}"/>
              </a:ext>
            </a:extLst>
          </p:cNvPr>
          <p:cNvSpPr txBox="1"/>
          <p:nvPr/>
        </p:nvSpPr>
        <p:spPr>
          <a:xfrm>
            <a:off x="1155462" y="419915"/>
            <a:ext cx="5791786"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800" b="1"/>
              <a:t>Tree</a:t>
            </a:r>
            <a:r>
              <a:rPr lang="en-US" sz="1800"/>
              <a:t> </a:t>
            </a:r>
            <a:r>
              <a:rPr lang="en-US" sz="1800" b="1"/>
              <a:t>Representation</a:t>
            </a:r>
          </a:p>
        </p:txBody>
      </p:sp>
      <p:pic>
        <p:nvPicPr>
          <p:cNvPr id="3" name="Picture 3" descr="A drawing on a necklace&#10;&#10;Description automatically generated">
            <a:extLst>
              <a:ext uri="{FF2B5EF4-FFF2-40B4-BE49-F238E27FC236}">
                <a16:creationId xmlns:a16="http://schemas.microsoft.com/office/drawing/2014/main" id="{AD9C7930-4BCF-4560-80E2-6CB0CB4DF009}"/>
              </a:ext>
            </a:extLst>
          </p:cNvPr>
          <p:cNvPicPr>
            <a:picLocks noChangeAspect="1"/>
          </p:cNvPicPr>
          <p:nvPr/>
        </p:nvPicPr>
        <p:blipFill>
          <a:blip r:embed="rId2"/>
          <a:stretch>
            <a:fillRect/>
          </a:stretch>
        </p:blipFill>
        <p:spPr>
          <a:xfrm>
            <a:off x="3445152" y="829879"/>
            <a:ext cx="3710757" cy="2596895"/>
          </a:xfrm>
          <a:prstGeom prst="rect">
            <a:avLst/>
          </a:prstGeom>
        </p:spPr>
      </p:pic>
      <p:sp>
        <p:nvSpPr>
          <p:cNvPr id="4" name="TextBox 3">
            <a:extLst>
              <a:ext uri="{FF2B5EF4-FFF2-40B4-BE49-F238E27FC236}">
                <a16:creationId xmlns:a16="http://schemas.microsoft.com/office/drawing/2014/main" id="{54633E00-D2E0-430B-8A66-7F4153FA0C7A}"/>
              </a:ext>
            </a:extLst>
          </p:cNvPr>
          <p:cNvSpPr txBox="1"/>
          <p:nvPr/>
        </p:nvSpPr>
        <p:spPr>
          <a:xfrm>
            <a:off x="76775" y="3547797"/>
            <a:ext cx="8985859" cy="110799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350" b="1">
                <a:latin typeface="Arial" pitchFamily="34" charset="0"/>
                <a:cs typeface="Arial" pitchFamily="34" charset="0"/>
              </a:rPr>
              <a:t>Binary Search Tree Representation:-</a:t>
            </a:r>
            <a:endParaRPr lang="en-US" sz="1350"/>
          </a:p>
          <a:p>
            <a:endParaRPr lang="en-US" sz="1350" b="1">
              <a:latin typeface="Arial" pitchFamily="34" charset="0"/>
              <a:cs typeface="Arial" pitchFamily="34" charset="0"/>
            </a:endParaRPr>
          </a:p>
          <a:p>
            <a:pPr algn="just"/>
            <a:r>
              <a:rPr lang="en-US" sz="1350">
                <a:latin typeface="Arial" pitchFamily="34" charset="0"/>
                <a:cs typeface="Arial" pitchFamily="34" charset="0"/>
              </a:rPr>
              <a:t>Binary Search tree exhibits a special behavior. A node's left child must have a value less than its parent's value and the node's right child must have a value greater than its parent value.</a:t>
            </a:r>
          </a:p>
          <a:p>
            <a:endParaRPr lang="en-US" sz="1350"/>
          </a:p>
        </p:txBody>
      </p:sp>
      <p:pic>
        <p:nvPicPr>
          <p:cNvPr id="5" name="Picture 5" descr="A close up of a clock&#10;&#10;Description automatically generated">
            <a:extLst>
              <a:ext uri="{FF2B5EF4-FFF2-40B4-BE49-F238E27FC236}">
                <a16:creationId xmlns:a16="http://schemas.microsoft.com/office/drawing/2014/main" id="{02F1446F-56E7-40AF-B0F2-4B7BB5A07A6E}"/>
              </a:ext>
            </a:extLst>
          </p:cNvPr>
          <p:cNvPicPr>
            <a:picLocks noChangeAspect="1"/>
          </p:cNvPicPr>
          <p:nvPr/>
        </p:nvPicPr>
        <p:blipFill>
          <a:blip r:embed="rId3"/>
          <a:stretch>
            <a:fillRect/>
          </a:stretch>
        </p:blipFill>
        <p:spPr>
          <a:xfrm>
            <a:off x="4795903" y="4654261"/>
            <a:ext cx="2628900" cy="1174196"/>
          </a:xfrm>
          <a:prstGeom prst="rect">
            <a:avLst/>
          </a:prstGeom>
        </p:spPr>
      </p:pic>
    </p:spTree>
    <p:extLst>
      <p:ext uri="{BB962C8B-B14F-4D97-AF65-F5344CB8AC3E}">
        <p14:creationId xmlns:p14="http://schemas.microsoft.com/office/powerpoint/2010/main" val="367299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B2F96-C7D9-4F49-A149-CD9CE1E66318}"/>
              </a:ext>
            </a:extLst>
          </p:cNvPr>
          <p:cNvSpPr txBox="1"/>
          <p:nvPr/>
        </p:nvSpPr>
        <p:spPr>
          <a:xfrm>
            <a:off x="192460" y="908921"/>
            <a:ext cx="8604559" cy="220829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r>
              <a:rPr lang="en-US" sz="1600" b="1">
                <a:latin typeface="Times New Roman"/>
                <a:cs typeface="Arial"/>
              </a:rPr>
              <a:t>BST Basic Operations</a:t>
            </a:r>
          </a:p>
          <a:p>
            <a:endParaRPr lang="en-US" sz="1350" b="1">
              <a:latin typeface="Arial" pitchFamily="34" charset="0"/>
              <a:cs typeface="Arial" pitchFamily="34" charset="0"/>
            </a:endParaRPr>
          </a:p>
          <a:p>
            <a:pPr algn="just"/>
            <a:r>
              <a:rPr lang="en-US" sz="1600">
                <a:latin typeface="Times New Roman"/>
                <a:cs typeface="Arial"/>
              </a:rPr>
              <a:t>The basic operations that can be performed on a binary search tree data structure, are the following −</a:t>
            </a:r>
          </a:p>
          <a:p>
            <a:pPr algn="just">
              <a:buChar char="•"/>
            </a:pPr>
            <a:r>
              <a:rPr lang="en-US" sz="1600" b="1">
                <a:solidFill>
                  <a:srgbClr val="000000"/>
                </a:solidFill>
                <a:latin typeface="Times New Roman"/>
                <a:cs typeface="Arial"/>
              </a:rPr>
              <a:t>Insert</a:t>
            </a:r>
            <a:r>
              <a:rPr lang="en-US" sz="1600">
                <a:solidFill>
                  <a:srgbClr val="000000"/>
                </a:solidFill>
                <a:latin typeface="Times New Roman"/>
                <a:cs typeface="Arial"/>
              </a:rPr>
              <a:t> − Inserts an element in a tree/create a tree.</a:t>
            </a:r>
          </a:p>
          <a:p>
            <a:pPr algn="just">
              <a:buChar char="•"/>
            </a:pPr>
            <a:r>
              <a:rPr lang="en-US" sz="1600" b="1">
                <a:solidFill>
                  <a:srgbClr val="000000"/>
                </a:solidFill>
                <a:latin typeface="Times New Roman"/>
                <a:cs typeface="Arial"/>
              </a:rPr>
              <a:t>Search</a:t>
            </a:r>
            <a:r>
              <a:rPr lang="en-US" sz="1600">
                <a:solidFill>
                  <a:srgbClr val="000000"/>
                </a:solidFill>
                <a:latin typeface="Times New Roman"/>
                <a:cs typeface="Arial"/>
              </a:rPr>
              <a:t> − Searches an element in a tree.</a:t>
            </a:r>
          </a:p>
          <a:p>
            <a:pPr algn="just">
              <a:buChar char="•"/>
            </a:pPr>
            <a:r>
              <a:rPr lang="en-US" sz="1600" b="1">
                <a:solidFill>
                  <a:srgbClr val="000000"/>
                </a:solidFill>
                <a:latin typeface="Times New Roman"/>
                <a:cs typeface="Arial"/>
              </a:rPr>
              <a:t>Preorder Traversal</a:t>
            </a:r>
            <a:r>
              <a:rPr lang="en-US" sz="1600">
                <a:solidFill>
                  <a:srgbClr val="000000"/>
                </a:solidFill>
                <a:latin typeface="Times New Roman"/>
                <a:cs typeface="Arial"/>
              </a:rPr>
              <a:t> − Traverses a tree in a pre-order manner.</a:t>
            </a:r>
          </a:p>
          <a:p>
            <a:pPr algn="just">
              <a:buChar char="•"/>
            </a:pPr>
            <a:r>
              <a:rPr lang="en-US" sz="1600" b="1">
                <a:solidFill>
                  <a:srgbClr val="000000"/>
                </a:solidFill>
                <a:latin typeface="Times New Roman"/>
                <a:cs typeface="Arial"/>
              </a:rPr>
              <a:t>Inorder Traversal</a:t>
            </a:r>
            <a:r>
              <a:rPr lang="en-US" sz="1600">
                <a:solidFill>
                  <a:srgbClr val="000000"/>
                </a:solidFill>
                <a:latin typeface="Times New Roman"/>
                <a:cs typeface="Arial"/>
              </a:rPr>
              <a:t> − Traverses a tree in an in-order manner.</a:t>
            </a:r>
          </a:p>
          <a:p>
            <a:pPr algn="just">
              <a:buChar char="•"/>
            </a:pPr>
            <a:r>
              <a:rPr lang="en-US" sz="1600" b="1">
                <a:solidFill>
                  <a:srgbClr val="000000"/>
                </a:solidFill>
                <a:latin typeface="Times New Roman"/>
                <a:cs typeface="Arial"/>
              </a:rPr>
              <a:t>Postorder Traversal</a:t>
            </a:r>
            <a:r>
              <a:rPr lang="en-US" sz="1600">
                <a:solidFill>
                  <a:srgbClr val="000000"/>
                </a:solidFill>
                <a:latin typeface="Times New Roman"/>
                <a:cs typeface="Arial"/>
              </a:rPr>
              <a:t> − Traverses a tree in a post-order manner.</a:t>
            </a:r>
          </a:p>
          <a:p>
            <a:pPr>
              <a:buChar char="•"/>
            </a:pPr>
            <a:endParaRPr lang="en-US" sz="1350">
              <a:latin typeface="Arial" pitchFamily="34" charset="0"/>
              <a:cs typeface="Arial" pitchFamily="34" charset="0"/>
            </a:endParaRPr>
          </a:p>
        </p:txBody>
      </p:sp>
      <p:sp>
        <p:nvSpPr>
          <p:cNvPr id="3" name="TextBox 2">
            <a:extLst>
              <a:ext uri="{FF2B5EF4-FFF2-40B4-BE49-F238E27FC236}">
                <a16:creationId xmlns:a16="http://schemas.microsoft.com/office/drawing/2014/main" id="{0E999E76-6052-4675-8F8F-4B6B91B524C3}"/>
              </a:ext>
            </a:extLst>
          </p:cNvPr>
          <p:cNvSpPr txBox="1"/>
          <p:nvPr/>
        </p:nvSpPr>
        <p:spPr>
          <a:xfrm>
            <a:off x="107626" y="2983545"/>
            <a:ext cx="8934908" cy="175432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just"/>
            <a:r>
              <a:rPr lang="en-US" sz="1600" b="1">
                <a:latin typeface="Times New Roman"/>
                <a:cs typeface="Arial"/>
              </a:rPr>
              <a:t>                                                                    AVL TREES</a:t>
            </a:r>
          </a:p>
          <a:p>
            <a:pPr algn="just"/>
            <a:endParaRPr lang="en-US" sz="1350">
              <a:latin typeface="Arial" pitchFamily="34" charset="0"/>
              <a:cs typeface="Arial" pitchFamily="34" charset="0"/>
            </a:endParaRPr>
          </a:p>
          <a:p>
            <a:pPr algn="just"/>
            <a:r>
              <a:rPr lang="en-US" sz="1600">
                <a:latin typeface="Times New Roman"/>
                <a:cs typeface="Arial"/>
              </a:rPr>
              <a:t>Named after their inventor </a:t>
            </a:r>
            <a:r>
              <a:rPr lang="en-US" sz="1600" b="1">
                <a:latin typeface="Times New Roman"/>
                <a:cs typeface="Arial"/>
              </a:rPr>
              <a:t>Adelson</a:t>
            </a:r>
            <a:r>
              <a:rPr lang="en-US" sz="1600">
                <a:latin typeface="Times New Roman"/>
                <a:cs typeface="Arial"/>
              </a:rPr>
              <a:t>, </a:t>
            </a:r>
            <a:r>
              <a:rPr lang="en-US" sz="1600" b="1">
                <a:latin typeface="Times New Roman"/>
                <a:cs typeface="Arial"/>
              </a:rPr>
              <a:t>Velski</a:t>
            </a:r>
            <a:r>
              <a:rPr lang="en-US" sz="1600">
                <a:latin typeface="Times New Roman"/>
                <a:cs typeface="Arial"/>
              </a:rPr>
              <a:t> &amp; </a:t>
            </a:r>
            <a:r>
              <a:rPr lang="en-US" sz="1600" b="1">
                <a:latin typeface="Times New Roman"/>
                <a:cs typeface="Arial"/>
              </a:rPr>
              <a:t>Landis</a:t>
            </a:r>
            <a:r>
              <a:rPr lang="en-US" sz="1600">
                <a:latin typeface="Times New Roman"/>
                <a:cs typeface="Arial"/>
              </a:rPr>
              <a:t>, </a:t>
            </a:r>
            <a:r>
              <a:rPr lang="en-US" sz="1600" b="1">
                <a:latin typeface="Times New Roman"/>
                <a:cs typeface="Arial"/>
              </a:rPr>
              <a:t>AVL trees</a:t>
            </a:r>
            <a:r>
              <a:rPr lang="en-US" sz="1600">
                <a:latin typeface="Times New Roman"/>
                <a:cs typeface="Arial"/>
              </a:rPr>
              <a:t> are height balancing binary search tree. AVL tree checks the height of the left and the right sub-trees and assures that the difference is not more than 1. This difference is called the </a:t>
            </a:r>
            <a:r>
              <a:rPr lang="en-US" sz="1600" b="1">
                <a:latin typeface="Times New Roman"/>
                <a:cs typeface="Arial"/>
              </a:rPr>
              <a:t>Balance Factor</a:t>
            </a:r>
            <a:r>
              <a:rPr lang="en-US" sz="1600">
                <a:latin typeface="Times New Roman"/>
                <a:cs typeface="Arial"/>
              </a:rPr>
              <a:t>.</a:t>
            </a:r>
          </a:p>
          <a:p>
            <a:pPr algn="just"/>
            <a:r>
              <a:rPr lang="en-US" sz="1600">
                <a:latin typeface="Times New Roman"/>
                <a:cs typeface="Arial"/>
              </a:rPr>
              <a:t>Here we see that the first tree is balanced and the next two trees are not balanced −</a:t>
            </a:r>
          </a:p>
          <a:p>
            <a:endParaRPr lang="en-US" sz="1600">
              <a:latin typeface="Times New Roman"/>
              <a:cs typeface="Arial"/>
            </a:endParaRPr>
          </a:p>
        </p:txBody>
      </p:sp>
      <p:pic>
        <p:nvPicPr>
          <p:cNvPr id="4" name="Picture 4" descr="A close up of a clock&#10;&#10;Description automatically generated">
            <a:extLst>
              <a:ext uri="{FF2B5EF4-FFF2-40B4-BE49-F238E27FC236}">
                <a16:creationId xmlns:a16="http://schemas.microsoft.com/office/drawing/2014/main" id="{7828CB98-0677-4063-85A1-28D9AA772513}"/>
              </a:ext>
            </a:extLst>
          </p:cNvPr>
          <p:cNvPicPr>
            <a:picLocks noChangeAspect="1"/>
          </p:cNvPicPr>
          <p:nvPr/>
        </p:nvPicPr>
        <p:blipFill>
          <a:blip r:embed="rId2"/>
          <a:stretch>
            <a:fillRect/>
          </a:stretch>
        </p:blipFill>
        <p:spPr>
          <a:xfrm>
            <a:off x="4240060" y="4444728"/>
            <a:ext cx="2769818" cy="1178342"/>
          </a:xfrm>
          <a:prstGeom prst="rect">
            <a:avLst/>
          </a:prstGeom>
        </p:spPr>
      </p:pic>
      <p:sp>
        <p:nvSpPr>
          <p:cNvPr id="5" name="TextBox 4">
            <a:extLst>
              <a:ext uri="{FF2B5EF4-FFF2-40B4-BE49-F238E27FC236}">
                <a16:creationId xmlns:a16="http://schemas.microsoft.com/office/drawing/2014/main" id="{70ED3210-CF03-4738-A61F-E4A314F693CF}"/>
              </a:ext>
            </a:extLst>
          </p:cNvPr>
          <p:cNvSpPr txBox="1"/>
          <p:nvPr/>
        </p:nvSpPr>
        <p:spPr>
          <a:xfrm>
            <a:off x="-1889" y="5665879"/>
            <a:ext cx="91099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Arial"/>
              </a:rPr>
              <a:t>Another category of Balanced Binary search tree is the Red Black Tree which is generally used for performing better insertion and deletion operation than AVL trees.</a:t>
            </a:r>
          </a:p>
        </p:txBody>
      </p:sp>
    </p:spTree>
    <p:extLst>
      <p:ext uri="{BB962C8B-B14F-4D97-AF65-F5344CB8AC3E}">
        <p14:creationId xmlns:p14="http://schemas.microsoft.com/office/powerpoint/2010/main" val="252262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1495889"/>
            <a:ext cx="4638605" cy="3866225"/>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B814A516-A4DB-48E4-9988-1CF4E9618BA8}"/>
              </a:ext>
            </a:extLst>
          </p:cNvPr>
          <p:cNvSpPr>
            <a:spLocks noGrp="1"/>
          </p:cNvSpPr>
          <p:nvPr>
            <p:ph type="title"/>
          </p:nvPr>
        </p:nvSpPr>
        <p:spPr>
          <a:xfrm>
            <a:off x="723900" y="1495888"/>
            <a:ext cx="3848096" cy="1096334"/>
          </a:xfrm>
        </p:spPr>
        <p:txBody>
          <a:bodyPr>
            <a:normAutofit/>
          </a:bodyPr>
          <a:lstStyle/>
          <a:p>
            <a:r>
              <a:rPr lang="en-US" sz="3000"/>
              <a:t>GRAPHS.</a:t>
            </a:r>
          </a:p>
        </p:txBody>
      </p:sp>
      <p:sp>
        <p:nvSpPr>
          <p:cNvPr id="3" name="Content Placeholder 2">
            <a:extLst>
              <a:ext uri="{FF2B5EF4-FFF2-40B4-BE49-F238E27FC236}">
                <a16:creationId xmlns:a16="http://schemas.microsoft.com/office/drawing/2014/main" id="{D3D7F7D1-72FB-4F96-A4C8-A2FE956FE9D5}"/>
              </a:ext>
            </a:extLst>
          </p:cNvPr>
          <p:cNvSpPr>
            <a:spLocks noGrp="1"/>
          </p:cNvSpPr>
          <p:nvPr>
            <p:ph idx="1"/>
          </p:nvPr>
        </p:nvSpPr>
        <p:spPr>
          <a:xfrm>
            <a:off x="723900" y="2709936"/>
            <a:ext cx="3036258" cy="2652177"/>
          </a:xfrm>
        </p:spPr>
        <p:txBody>
          <a:bodyPr>
            <a:normAutofit/>
          </a:bodyPr>
          <a:lstStyle/>
          <a:p>
            <a:r>
              <a:rPr lang="en-US" sz="1800">
                <a:ea typeface="+mn-lt"/>
                <a:cs typeface="+mn-lt"/>
              </a:rPr>
              <a:t>A graph data structure may also associate to each edge some edge value, such as a symbolic label or a numeric attribute (cost, capacity, length, etc.).</a:t>
            </a:r>
          </a:p>
          <a:p>
            <a:r>
              <a:rPr lang="en-US" sz="1800">
                <a:ea typeface="+mn-lt"/>
                <a:cs typeface="+mn-lt"/>
              </a:rPr>
              <a:t>OPERATIONS PERFORMED:-</a:t>
            </a:r>
          </a:p>
          <a:p>
            <a:pPr marL="0" indent="0">
              <a:buNone/>
            </a:pPr>
            <a:r>
              <a:rPr lang="en-US" sz="1800">
                <a:ea typeface="+mn-lt"/>
                <a:cs typeface="+mn-lt"/>
              </a:rPr>
              <a:t> 1.Searching 2.Insertion 3.Deletion</a:t>
            </a:r>
            <a:endParaRPr lang="en-US" sz="1800"/>
          </a:p>
        </p:txBody>
      </p:sp>
    </p:spTree>
    <p:extLst>
      <p:ext uri="{BB962C8B-B14F-4D97-AF65-F5344CB8AC3E}">
        <p14:creationId xmlns:p14="http://schemas.microsoft.com/office/powerpoint/2010/main" val="124002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B77BB3-E9DD-48AD-922F-CB77B7C9C14B}"/>
              </a:ext>
            </a:extLst>
          </p:cNvPr>
          <p:cNvSpPr txBox="1"/>
          <p:nvPr/>
        </p:nvSpPr>
        <p:spPr>
          <a:xfrm>
            <a:off x="217469" y="288105"/>
            <a:ext cx="8922711" cy="110799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just"/>
            <a:r>
              <a:rPr lang="en-US" sz="1350" b="1" u="sng">
                <a:latin typeface="Arial"/>
                <a:cs typeface="Arial"/>
              </a:rPr>
              <a:t>GRAPH TRAVERSAL TECHNIQUES:-</a:t>
            </a:r>
            <a:endParaRPr lang="en-US" b="1" u="sng">
              <a:cs typeface="Arial"/>
            </a:endParaRPr>
          </a:p>
          <a:p>
            <a:pPr algn="just"/>
            <a:endParaRPr lang="en-US" sz="1350">
              <a:latin typeface="Arial"/>
              <a:cs typeface="Arial"/>
            </a:endParaRPr>
          </a:p>
          <a:p>
            <a:pPr algn="just"/>
            <a:r>
              <a:rPr lang="en-US" sz="1350">
                <a:latin typeface="Arial"/>
                <a:cs typeface="Arial"/>
              </a:rPr>
              <a:t>Depth First Search (DFS) algorithm traverses a graph in a depthward motion and uses a stack to remember to get the next vertex to start a search, when a dead end occurs in any iteration.</a:t>
            </a:r>
            <a:endParaRPr lang="en-US">
              <a:cs typeface="Arial"/>
            </a:endParaRPr>
          </a:p>
          <a:p>
            <a:endParaRPr lang="en-US" sz="1350"/>
          </a:p>
        </p:txBody>
      </p:sp>
      <p:pic>
        <p:nvPicPr>
          <p:cNvPr id="4" name="Picture 4" descr="A close up of a map&#10;&#10;Description automatically generated">
            <a:extLst>
              <a:ext uri="{FF2B5EF4-FFF2-40B4-BE49-F238E27FC236}">
                <a16:creationId xmlns:a16="http://schemas.microsoft.com/office/drawing/2014/main" id="{4BC7BF04-D0C7-4287-A85D-3556D51DD64E}"/>
              </a:ext>
            </a:extLst>
          </p:cNvPr>
          <p:cNvPicPr>
            <a:picLocks noChangeAspect="1"/>
          </p:cNvPicPr>
          <p:nvPr/>
        </p:nvPicPr>
        <p:blipFill>
          <a:blip r:embed="rId2"/>
          <a:stretch>
            <a:fillRect/>
          </a:stretch>
        </p:blipFill>
        <p:spPr>
          <a:xfrm>
            <a:off x="3840794" y="1291356"/>
            <a:ext cx="2057400" cy="2044931"/>
          </a:xfrm>
          <a:prstGeom prst="rect">
            <a:avLst/>
          </a:prstGeom>
        </p:spPr>
      </p:pic>
      <p:sp>
        <p:nvSpPr>
          <p:cNvPr id="5" name="TextBox 4">
            <a:extLst>
              <a:ext uri="{FF2B5EF4-FFF2-40B4-BE49-F238E27FC236}">
                <a16:creationId xmlns:a16="http://schemas.microsoft.com/office/drawing/2014/main" id="{1EDC5F27-8461-42B6-8FB7-FA71616D81B6}"/>
              </a:ext>
            </a:extLst>
          </p:cNvPr>
          <p:cNvSpPr txBox="1"/>
          <p:nvPr/>
        </p:nvSpPr>
        <p:spPr>
          <a:xfrm>
            <a:off x="-3130" y="3672731"/>
            <a:ext cx="9092252" cy="69249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defPPr>
              <a:defRPr lang="en-US"/>
            </a:defPPr>
          </a:lstStyle>
          <a:p>
            <a:pPr algn="just"/>
            <a:r>
              <a:rPr lang="en-US" sz="1350">
                <a:latin typeface="Arial" pitchFamily="34" charset="0"/>
                <a:cs typeface="Arial" pitchFamily="34" charset="0"/>
              </a:rPr>
              <a:t>Breadth First Search (BFS) algorithm traverses a graph in a breadthward motion and uses a queue to remember to get the next vertex to start a search, when a dead end occurs in any iteration.</a:t>
            </a:r>
            <a:endParaRPr lang="en-US" sz="1350"/>
          </a:p>
          <a:p>
            <a:endParaRPr lang="en-US" sz="1350"/>
          </a:p>
        </p:txBody>
      </p:sp>
      <p:pic>
        <p:nvPicPr>
          <p:cNvPr id="6" name="Picture 6" descr="A close up of a necklace&#10;&#10;Description automatically generated">
            <a:extLst>
              <a:ext uri="{FF2B5EF4-FFF2-40B4-BE49-F238E27FC236}">
                <a16:creationId xmlns:a16="http://schemas.microsoft.com/office/drawing/2014/main" id="{0008060E-A283-4F6A-B326-76C190952844}"/>
              </a:ext>
            </a:extLst>
          </p:cNvPr>
          <p:cNvPicPr>
            <a:picLocks noChangeAspect="1"/>
          </p:cNvPicPr>
          <p:nvPr/>
        </p:nvPicPr>
        <p:blipFill>
          <a:blip r:embed="rId3"/>
          <a:stretch>
            <a:fillRect/>
          </a:stretch>
        </p:blipFill>
        <p:spPr>
          <a:xfrm>
            <a:off x="4647156" y="4312162"/>
            <a:ext cx="2010428" cy="1545248"/>
          </a:xfrm>
          <a:prstGeom prst="rect">
            <a:avLst/>
          </a:prstGeom>
        </p:spPr>
      </p:pic>
    </p:spTree>
    <p:extLst>
      <p:ext uri="{BB962C8B-B14F-4D97-AF65-F5344CB8AC3E}">
        <p14:creationId xmlns:p14="http://schemas.microsoft.com/office/powerpoint/2010/main" val="351968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A399-E636-4128-8590-E7E4D09C9B81}"/>
              </a:ext>
            </a:extLst>
          </p:cNvPr>
          <p:cNvSpPr>
            <a:spLocks noGrp="1"/>
          </p:cNvSpPr>
          <p:nvPr>
            <p:ph type="title"/>
          </p:nvPr>
        </p:nvSpPr>
        <p:spPr>
          <a:xfrm>
            <a:off x="486696" y="629266"/>
            <a:ext cx="2629122" cy="1622321"/>
          </a:xfrm>
        </p:spPr>
        <p:txBody>
          <a:bodyPr>
            <a:normAutofit/>
          </a:bodyPr>
          <a:lstStyle/>
          <a:p>
            <a:r>
              <a:rPr lang="en-US"/>
              <a:t>DATATYPES USED</a:t>
            </a:r>
          </a:p>
        </p:txBody>
      </p:sp>
      <p:sp>
        <p:nvSpPr>
          <p:cNvPr id="3" name="Content Placeholder 2">
            <a:extLst>
              <a:ext uri="{FF2B5EF4-FFF2-40B4-BE49-F238E27FC236}">
                <a16:creationId xmlns:a16="http://schemas.microsoft.com/office/drawing/2014/main" id="{118D0B81-F5F9-4A55-8DAA-D98771CD71C8}"/>
              </a:ext>
            </a:extLst>
          </p:cNvPr>
          <p:cNvSpPr>
            <a:spLocks noGrp="1"/>
          </p:cNvSpPr>
          <p:nvPr>
            <p:ph idx="1"/>
          </p:nvPr>
        </p:nvSpPr>
        <p:spPr>
          <a:xfrm>
            <a:off x="486698" y="2438400"/>
            <a:ext cx="2629120" cy="3785419"/>
          </a:xfrm>
        </p:spPr>
        <p:txBody>
          <a:bodyPr vert="horz" lIns="0" tIns="34290" rIns="0" bIns="34290" rtlCol="0">
            <a:normAutofit/>
          </a:bodyPr>
          <a:lstStyle/>
          <a:p>
            <a:r>
              <a:rPr lang="en-US" sz="1700">
                <a:ea typeface="+mn-lt"/>
                <a:cs typeface="+mn-lt"/>
              </a:rPr>
              <a:t>Data types in c refer to an extensive system used for declaring variables or functions of different types. The type of a variable determines how much space it occupies in storage and how the bit pattern stored is interpreted.</a:t>
            </a:r>
            <a:endParaRPr lang="en-US" sz="1700"/>
          </a:p>
          <a:p>
            <a:br>
              <a:rPr lang="en-US" sz="1700"/>
            </a:br>
            <a:endParaRPr lang="en-US" sz="1700"/>
          </a:p>
        </p:txBody>
      </p:sp>
      <p:sp>
        <p:nvSpPr>
          <p:cNvPr id="29" name="Rectangle 2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automatically generated">
            <a:extLst>
              <a:ext uri="{FF2B5EF4-FFF2-40B4-BE49-F238E27FC236}">
                <a16:creationId xmlns:a16="http://schemas.microsoft.com/office/drawing/2014/main" id="{9C444F21-A920-4D9B-9E4F-F107740EE979}"/>
              </a:ext>
            </a:extLst>
          </p:cNvPr>
          <p:cNvPicPr>
            <a:picLocks noChangeAspect="1"/>
          </p:cNvPicPr>
          <p:nvPr/>
        </p:nvPicPr>
        <p:blipFill>
          <a:blip r:embed="rId2"/>
          <a:stretch>
            <a:fillRect/>
          </a:stretch>
        </p:blipFill>
        <p:spPr>
          <a:xfrm>
            <a:off x="4054396" y="1977094"/>
            <a:ext cx="4514498" cy="2900565"/>
          </a:xfrm>
          <a:prstGeom prst="rect">
            <a:avLst/>
          </a:prstGeom>
          <a:effectLst/>
        </p:spPr>
      </p:pic>
    </p:spTree>
    <p:extLst>
      <p:ext uri="{BB962C8B-B14F-4D97-AF65-F5344CB8AC3E}">
        <p14:creationId xmlns:p14="http://schemas.microsoft.com/office/powerpoint/2010/main" val="229761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00762" y="563918"/>
            <a:ext cx="3089954" cy="5978614"/>
            <a:chOff x="7513372" y="803186"/>
            <a:chExt cx="4163968" cy="5978614"/>
          </a:xfrm>
        </p:grpSpPr>
        <p:sp>
          <p:nvSpPr>
            <p:cNvPr id="3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C152677-15F0-41FA-B7C0-09EDC8A363BF}"/>
              </a:ext>
            </a:extLst>
          </p:cNvPr>
          <p:cNvSpPr>
            <a:spLocks noGrp="1"/>
          </p:cNvSpPr>
          <p:nvPr>
            <p:ph type="title"/>
          </p:nvPr>
        </p:nvSpPr>
        <p:spPr>
          <a:xfrm>
            <a:off x="823851" y="885651"/>
            <a:ext cx="2422352" cy="4624603"/>
          </a:xfrm>
        </p:spPr>
        <p:txBody>
          <a:bodyPr>
            <a:normAutofit/>
          </a:bodyPr>
          <a:lstStyle/>
          <a:p>
            <a:r>
              <a:rPr lang="en-US">
                <a:solidFill>
                  <a:srgbClr val="FFFFFF"/>
                </a:solidFill>
              </a:rPr>
              <a:t>SEARCHING</a:t>
            </a:r>
          </a:p>
        </p:txBody>
      </p:sp>
      <p:sp>
        <p:nvSpPr>
          <p:cNvPr id="3" name="Content Placeholder 2">
            <a:extLst>
              <a:ext uri="{FF2B5EF4-FFF2-40B4-BE49-F238E27FC236}">
                <a16:creationId xmlns:a16="http://schemas.microsoft.com/office/drawing/2014/main" id="{ED3AA16C-7D3E-4BB9-8BE4-31AE8BABDB6C}"/>
              </a:ext>
            </a:extLst>
          </p:cNvPr>
          <p:cNvSpPr>
            <a:spLocks noGrp="1"/>
          </p:cNvSpPr>
          <p:nvPr>
            <p:ph idx="1"/>
          </p:nvPr>
        </p:nvSpPr>
        <p:spPr>
          <a:xfrm>
            <a:off x="3734031" y="885651"/>
            <a:ext cx="4893915" cy="4616849"/>
          </a:xfrm>
        </p:spPr>
        <p:txBody>
          <a:bodyPr anchor="ctr">
            <a:normAutofit/>
          </a:bodyPr>
          <a:lstStyle/>
          <a:p>
            <a:r>
              <a:rPr lang="en-US" sz="1900" b="1">
                <a:ea typeface="+mn-lt"/>
                <a:cs typeface="+mn-lt"/>
              </a:rPr>
              <a:t>Linear search</a:t>
            </a:r>
            <a:r>
              <a:rPr lang="en-US" sz="1900">
                <a:ea typeface="+mn-lt"/>
                <a:cs typeface="+mn-lt"/>
              </a:rPr>
              <a:t> is a very simple search algorithm. In this type search, a sequential search is made over all items one by one. Every items is checked &amp; if a match founds them Particular item is returned otherwise search continues till the end of the data collection.</a:t>
            </a:r>
          </a:p>
          <a:p>
            <a:r>
              <a:rPr lang="en-US" sz="1900" b="1">
                <a:ea typeface="+mn-lt"/>
                <a:cs typeface="+mn-lt"/>
              </a:rPr>
              <a:t>Binary search</a:t>
            </a:r>
            <a:r>
              <a:rPr lang="en-US" sz="1900">
                <a:ea typeface="+mn-lt"/>
                <a:cs typeface="+mn-lt"/>
              </a:rPr>
              <a:t> is a fast search algorithm with run-time complexity of 0 (log n) . This search algorithm works on the principle of divide &amp; compare. For this algorithm to work properly the data collection should be in sorted form.</a:t>
            </a:r>
            <a:endParaRPr lang="en-US" sz="1900"/>
          </a:p>
        </p:txBody>
      </p:sp>
    </p:spTree>
    <p:extLst>
      <p:ext uri="{BB962C8B-B14F-4D97-AF65-F5344CB8AC3E}">
        <p14:creationId xmlns:p14="http://schemas.microsoft.com/office/powerpoint/2010/main" val="116471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B91975-8B59-43E4-9F13-67D693AFB427}"/>
              </a:ext>
            </a:extLst>
          </p:cNvPr>
          <p:cNvSpPr>
            <a:spLocks noGrp="1"/>
          </p:cNvSpPr>
          <p:nvPr>
            <p:ph type="title"/>
          </p:nvPr>
        </p:nvSpPr>
        <p:spPr>
          <a:xfrm>
            <a:off x="645393" y="3918365"/>
            <a:ext cx="7848551" cy="985619"/>
          </a:xfrm>
          <a:noFill/>
        </p:spPr>
        <p:txBody>
          <a:bodyPr vert="horz" lIns="68580" tIns="34290" rIns="68580" bIns="34290" rtlCol="0" anchor="b">
            <a:normAutofit/>
          </a:bodyPr>
          <a:lstStyle/>
          <a:p>
            <a:pPr algn="ctr"/>
            <a:r>
              <a:rPr lang="en-US" sz="3900"/>
              <a:t>SORTING</a:t>
            </a:r>
          </a:p>
        </p:txBody>
      </p:sp>
      <p:sp>
        <p:nvSpPr>
          <p:cNvPr id="3" name="Content Placeholder 2">
            <a:extLst>
              <a:ext uri="{FF2B5EF4-FFF2-40B4-BE49-F238E27FC236}">
                <a16:creationId xmlns:a16="http://schemas.microsoft.com/office/drawing/2014/main" id="{84A353B6-D1B3-4B89-89D8-6673EA38828C}"/>
              </a:ext>
            </a:extLst>
          </p:cNvPr>
          <p:cNvSpPr>
            <a:spLocks noGrp="1"/>
          </p:cNvSpPr>
          <p:nvPr>
            <p:ph idx="1"/>
          </p:nvPr>
        </p:nvSpPr>
        <p:spPr>
          <a:xfrm>
            <a:off x="627511" y="5032773"/>
            <a:ext cx="7884316" cy="417890"/>
          </a:xfrm>
          <a:noFill/>
        </p:spPr>
        <p:txBody>
          <a:bodyPr vert="horz" lIns="68580" tIns="34290" rIns="68580" bIns="34290" rtlCol="0">
            <a:normAutofit/>
          </a:bodyPr>
          <a:lstStyle/>
          <a:p>
            <a:pPr marL="0" indent="0" algn="ctr">
              <a:spcBef>
                <a:spcPts val="750"/>
              </a:spcBef>
              <a:buNone/>
            </a:pPr>
            <a:br>
              <a:rPr lang="en-US" sz="1125"/>
            </a:br>
            <a:endParaRPr lang="en-US" sz="1125"/>
          </a:p>
        </p:txBody>
      </p:sp>
      <p:pic>
        <p:nvPicPr>
          <p:cNvPr id="4" name="Picture 6" descr="A close up of a map&#10;&#10;Description automatically generated">
            <a:extLst>
              <a:ext uri="{FF2B5EF4-FFF2-40B4-BE49-F238E27FC236}">
                <a16:creationId xmlns:a16="http://schemas.microsoft.com/office/drawing/2014/main" id="{E375AC38-CC1A-4171-92BB-0D107B1C1EB1}"/>
              </a:ext>
            </a:extLst>
          </p:cNvPr>
          <p:cNvPicPr>
            <a:picLocks noChangeAspect="1"/>
          </p:cNvPicPr>
          <p:nvPr/>
        </p:nvPicPr>
        <p:blipFill rotWithShape="1">
          <a:blip r:embed="rId2"/>
          <a:srcRect r="157" b="-1"/>
          <a:stretch/>
        </p:blipFill>
        <p:spPr>
          <a:xfrm>
            <a:off x="2050334" y="982239"/>
            <a:ext cx="5083299" cy="2800256"/>
          </a:xfrm>
          <a:prstGeom prst="rect">
            <a:avLst/>
          </a:prstGeom>
          <a:effectLst/>
        </p:spPr>
      </p:pic>
    </p:spTree>
    <p:extLst>
      <p:ext uri="{BB962C8B-B14F-4D97-AF65-F5344CB8AC3E}">
        <p14:creationId xmlns:p14="http://schemas.microsoft.com/office/powerpoint/2010/main" val="48349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6A1EA-6177-4851-89CB-212A84F4B684}"/>
              </a:ext>
            </a:extLst>
          </p:cNvPr>
          <p:cNvSpPr txBox="1"/>
          <p:nvPr/>
        </p:nvSpPr>
        <p:spPr>
          <a:xfrm>
            <a:off x="67456" y="952813"/>
            <a:ext cx="8990351" cy="401648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a:solidFill>
                  <a:srgbClr val="333333"/>
                </a:solidFill>
                <a:latin typeface="georgia"/>
                <a:cs typeface="Arial"/>
              </a:rPr>
              <a:t>There are the several sorting  algorithms used in practical fields.</a:t>
            </a:r>
          </a:p>
          <a:p>
            <a:endParaRPr lang="en-US" sz="1350">
              <a:solidFill>
                <a:srgbClr val="333333"/>
              </a:solidFill>
              <a:latin typeface="georgia"/>
              <a:cs typeface="Arial"/>
            </a:endParaRPr>
          </a:p>
          <a:p>
            <a:pPr>
              <a:buChar char="•"/>
            </a:pPr>
            <a:r>
              <a:rPr lang="en-US" sz="1350">
                <a:solidFill>
                  <a:srgbClr val="337AB7"/>
                </a:solidFill>
                <a:latin typeface="georgia"/>
                <a:cs typeface="Arial"/>
                <a:hlinkClick r:id="rId2" tooltip="Bubble Sort">
                  <a:extLst>
                    <a:ext uri="{A12FA001-AC4F-418D-AE19-62706E023703}">
                      <ahyp:hlinkClr xmlns:ahyp="http://schemas.microsoft.com/office/drawing/2018/hyperlinkcolor" val="tx"/>
                    </a:ext>
                  </a:extLst>
                </a:hlinkClick>
              </a:rPr>
              <a:t>Bubble Sort</a:t>
            </a:r>
            <a:r>
              <a:rPr lang="en-US" sz="1350">
                <a:solidFill>
                  <a:srgbClr val="333333"/>
                </a:solidFill>
                <a:latin typeface="georgia"/>
                <a:cs typeface="Arial"/>
              </a:rPr>
              <a:t>- A sorting algorithm which compares one element to its next element and if requires it swaps like a bubble.</a:t>
            </a:r>
          </a:p>
          <a:p>
            <a:pPr>
              <a:buChar char="•"/>
            </a:pPr>
            <a:endParaRPr lang="en-US" sz="1350">
              <a:solidFill>
                <a:srgbClr val="333333"/>
              </a:solidFill>
              <a:latin typeface="georgia"/>
              <a:cs typeface="Arial"/>
            </a:endParaRPr>
          </a:p>
          <a:p>
            <a:pPr>
              <a:buChar char="•"/>
            </a:pPr>
            <a:r>
              <a:rPr lang="en-US" sz="1350">
                <a:solidFill>
                  <a:srgbClr val="337AB7"/>
                </a:solidFill>
                <a:latin typeface="georgia"/>
                <a:cs typeface="Arial"/>
                <a:hlinkClick r:id="rId3" tooltip="Selection Sort">
                  <a:extLst>
                    <a:ext uri="{A12FA001-AC4F-418D-AE19-62706E023703}">
                      <ahyp:hlinkClr xmlns:ahyp="http://schemas.microsoft.com/office/drawing/2018/hyperlinkcolor" val="tx"/>
                    </a:ext>
                  </a:extLst>
                </a:hlinkClick>
              </a:rPr>
              <a:t>Selection Sort</a:t>
            </a:r>
            <a:r>
              <a:rPr lang="en-US" sz="1350">
                <a:solidFill>
                  <a:srgbClr val="333333"/>
                </a:solidFill>
                <a:latin typeface="georgia"/>
                <a:cs typeface="Arial"/>
              </a:rPr>
              <a:t> - A sorting algorithm which selects a position in the elements and compares it to the rest of the positions one by one.</a:t>
            </a:r>
          </a:p>
          <a:p>
            <a:pPr>
              <a:buChar char="•"/>
            </a:pPr>
            <a:endParaRPr lang="en-US" sz="1350">
              <a:solidFill>
                <a:srgbClr val="333333"/>
              </a:solidFill>
              <a:latin typeface="georgia"/>
              <a:cs typeface="Arial"/>
            </a:endParaRPr>
          </a:p>
          <a:p>
            <a:pPr>
              <a:buChar char="•"/>
            </a:pPr>
            <a:r>
              <a:rPr lang="en-US" sz="1350">
                <a:solidFill>
                  <a:srgbClr val="337AB7"/>
                </a:solidFill>
                <a:latin typeface="georgia"/>
                <a:cs typeface="Arial"/>
                <a:hlinkClick r:id="rId4" tooltip="Insertion Sort">
                  <a:extLst>
                    <a:ext uri="{A12FA001-AC4F-418D-AE19-62706E023703}">
                      <ahyp:hlinkClr xmlns:ahyp="http://schemas.microsoft.com/office/drawing/2018/hyperlinkcolor" val="tx"/>
                    </a:ext>
                  </a:extLst>
                </a:hlinkClick>
              </a:rPr>
              <a:t>Insertion Sort</a:t>
            </a:r>
            <a:r>
              <a:rPr lang="en-US" sz="1350">
                <a:solidFill>
                  <a:srgbClr val="333333"/>
                </a:solidFill>
                <a:latin typeface="georgia"/>
                <a:cs typeface="Arial"/>
              </a:rPr>
              <a:t> - A sorting algorithm which selects one element from the array and is compared to the one side of the array. Element is inserted to the proper position while shifting others.</a:t>
            </a:r>
          </a:p>
          <a:p>
            <a:pPr>
              <a:buChar char="•"/>
            </a:pPr>
            <a:endParaRPr lang="en-US" sz="1350">
              <a:solidFill>
                <a:srgbClr val="333333"/>
              </a:solidFill>
              <a:latin typeface="georgia"/>
              <a:cs typeface="Arial"/>
            </a:endParaRPr>
          </a:p>
          <a:p>
            <a:pPr>
              <a:buChar char="•"/>
            </a:pPr>
            <a:r>
              <a:rPr lang="en-US" sz="1350">
                <a:solidFill>
                  <a:srgbClr val="337AB7"/>
                </a:solidFill>
                <a:latin typeface="georgia"/>
                <a:cs typeface="Arial"/>
                <a:hlinkClick r:id="rId5" tooltip="Quick Sort">
                  <a:extLst>
                    <a:ext uri="{A12FA001-AC4F-418D-AE19-62706E023703}">
                      <ahyp:hlinkClr xmlns:ahyp="http://schemas.microsoft.com/office/drawing/2018/hyperlinkcolor" val="tx"/>
                    </a:ext>
                  </a:extLst>
                </a:hlinkClick>
              </a:rPr>
              <a:t>Quick Sort</a:t>
            </a:r>
            <a:r>
              <a:rPr lang="en-US" sz="1350">
                <a:solidFill>
                  <a:srgbClr val="333333"/>
                </a:solidFill>
                <a:latin typeface="georgia"/>
                <a:cs typeface="Arial"/>
              </a:rPr>
              <a:t> - A sorting algorithm which divides the elements into two subsets and again sorts recursively.</a:t>
            </a:r>
          </a:p>
          <a:p>
            <a:endParaRPr lang="en-US" sz="1350">
              <a:solidFill>
                <a:srgbClr val="333333"/>
              </a:solidFill>
              <a:latin typeface="georgia"/>
              <a:cs typeface="Arial"/>
            </a:endParaRPr>
          </a:p>
          <a:p>
            <a:pPr>
              <a:buChar char="•"/>
            </a:pPr>
            <a:r>
              <a:rPr lang="en-US" sz="1350">
                <a:solidFill>
                  <a:srgbClr val="337AB7"/>
                </a:solidFill>
                <a:latin typeface="georgia"/>
                <a:cs typeface="Arial"/>
                <a:hlinkClick r:id="rId6" tooltip="Heap Sort">
                  <a:extLst>
                    <a:ext uri="{A12FA001-AC4F-418D-AE19-62706E023703}">
                      <ahyp:hlinkClr xmlns:ahyp="http://schemas.microsoft.com/office/drawing/2018/hyperlinkcolor" val="tx"/>
                    </a:ext>
                  </a:extLst>
                </a:hlinkClick>
              </a:rPr>
              <a:t>Heap Sort</a:t>
            </a:r>
            <a:r>
              <a:rPr lang="en-US" sz="1350">
                <a:solidFill>
                  <a:srgbClr val="333333"/>
                </a:solidFill>
                <a:latin typeface="georgia"/>
                <a:cs typeface="Arial"/>
              </a:rPr>
              <a:t> - A sorting algorithm which is a comparison based sorting technique based on Binary Heap data structure. </a:t>
            </a:r>
          </a:p>
          <a:p>
            <a:pPr>
              <a:buChar char="•"/>
            </a:pPr>
            <a:endParaRPr lang="en-US" sz="1350">
              <a:solidFill>
                <a:srgbClr val="333333"/>
              </a:solidFill>
              <a:latin typeface="georgia"/>
              <a:cs typeface="Arial"/>
            </a:endParaRPr>
          </a:p>
          <a:p>
            <a:pPr>
              <a:buChar char="•"/>
            </a:pPr>
            <a:r>
              <a:rPr lang="en-US" sz="1350">
                <a:solidFill>
                  <a:srgbClr val="337AB7"/>
                </a:solidFill>
                <a:latin typeface="georgia"/>
                <a:cs typeface="Arial"/>
                <a:hlinkClick r:id="rId7" tooltip="Merge Sort"/>
              </a:rPr>
              <a:t>Merge sort</a:t>
            </a:r>
            <a:r>
              <a:rPr lang="en-US" sz="1350">
                <a:solidFill>
                  <a:srgbClr val="333333"/>
                </a:solidFill>
                <a:latin typeface="georgia"/>
                <a:cs typeface="Arial"/>
              </a:rPr>
              <a:t> - A sorting algorithm which divides the elements to subgroups and then merges back to make a sorted.</a:t>
            </a:r>
          </a:p>
          <a:p>
            <a:pPr>
              <a:buChar char="•"/>
            </a:pPr>
            <a:endParaRPr lang="en-US" sz="1350">
              <a:solidFill>
                <a:srgbClr val="333333"/>
              </a:solidFill>
              <a:latin typeface="georgia"/>
              <a:cs typeface="Arial"/>
            </a:endParaRPr>
          </a:p>
          <a:p>
            <a:pPr>
              <a:buChar char="•"/>
            </a:pPr>
            <a:r>
              <a:rPr lang="en-US" sz="1350">
                <a:solidFill>
                  <a:srgbClr val="337AB7"/>
                </a:solidFill>
                <a:latin typeface="georgia"/>
                <a:cs typeface="Arial"/>
                <a:hlinkClick r:id="rId8" tooltip="Radix Sort">
                  <a:extLst>
                    <a:ext uri="{A12FA001-AC4F-418D-AE19-62706E023703}">
                      <ahyp:hlinkClr xmlns:ahyp="http://schemas.microsoft.com/office/drawing/2018/hyperlinkcolor" val="tx"/>
                    </a:ext>
                  </a:extLst>
                </a:hlinkClick>
              </a:rPr>
              <a:t>Radix Sort</a:t>
            </a:r>
            <a:r>
              <a:rPr lang="en-US" sz="1350">
                <a:solidFill>
                  <a:srgbClr val="333333"/>
                </a:solidFill>
                <a:latin typeface="georgia"/>
                <a:cs typeface="Arial"/>
              </a:rPr>
              <a:t> - A sorting algorithm used for numbers. It sorts the elements by rank of the individual digits.</a:t>
            </a:r>
          </a:p>
        </p:txBody>
      </p:sp>
    </p:spTree>
    <p:extLst>
      <p:ext uri="{BB962C8B-B14F-4D97-AF65-F5344CB8AC3E}">
        <p14:creationId xmlns:p14="http://schemas.microsoft.com/office/powerpoint/2010/main" val="86094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A6C9EE0-2577-482F-985D-C0CAC440112F}"/>
              </a:ext>
            </a:extLst>
          </p:cNvPr>
          <p:cNvSpPr>
            <a:spLocks noGrp="1"/>
          </p:cNvSpPr>
          <p:nvPr>
            <p:ph type="ctrTitle"/>
          </p:nvPr>
        </p:nvSpPr>
        <p:spPr>
          <a:xfrm>
            <a:off x="820571" y="1495888"/>
            <a:ext cx="3928850" cy="2243562"/>
          </a:xfrm>
        </p:spPr>
        <p:txBody>
          <a:bodyPr anchor="b">
            <a:normAutofit/>
          </a:bodyPr>
          <a:lstStyle/>
          <a:p>
            <a:r>
              <a:rPr lang="en-US">
                <a:cs typeface="Arial"/>
              </a:rPr>
              <a:t>Thank you</a:t>
            </a:r>
            <a:endParaRPr lang="en-US"/>
          </a:p>
        </p:txBody>
      </p:sp>
      <p:sp>
        <p:nvSpPr>
          <p:cNvPr id="3" name="Subtitle 2">
            <a:extLst>
              <a:ext uri="{FF2B5EF4-FFF2-40B4-BE49-F238E27FC236}">
                <a16:creationId xmlns:a16="http://schemas.microsoft.com/office/drawing/2014/main" id="{C8F31578-61CF-4F1C-AE68-29751C4AA6F0}"/>
              </a:ext>
            </a:extLst>
          </p:cNvPr>
          <p:cNvSpPr>
            <a:spLocks noGrp="1"/>
          </p:cNvSpPr>
          <p:nvPr>
            <p:ph type="subTitle" idx="1"/>
          </p:nvPr>
        </p:nvSpPr>
        <p:spPr>
          <a:xfrm>
            <a:off x="820573" y="3739450"/>
            <a:ext cx="3125336" cy="1622663"/>
          </a:xfrm>
        </p:spPr>
        <p:txBody>
          <a:bodyPr vert="horz" lIns="0" tIns="34290" rIns="0" bIns="34290" rtlCol="0" anchor="t">
            <a:normAutofit/>
          </a:bodyPr>
          <a:lstStyle/>
          <a:p>
            <a:pPr>
              <a:spcAft>
                <a:spcPts val="450"/>
              </a:spcAft>
            </a:pPr>
            <a:r>
              <a:rPr lang="en-US">
                <a:cs typeface="Arial"/>
              </a:rPr>
              <a:t>     - Presented by BHASWATI SENGUPTA</a:t>
            </a:r>
          </a:p>
        </p:txBody>
      </p:sp>
      <p:sp>
        <p:nvSpPr>
          <p:cNvPr id="19" name="Freeform: Shape 1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1495889"/>
            <a:ext cx="4638605" cy="3866225"/>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Smiling Face with No Fill">
            <a:extLst>
              <a:ext uri="{FF2B5EF4-FFF2-40B4-BE49-F238E27FC236}">
                <a16:creationId xmlns:a16="http://schemas.microsoft.com/office/drawing/2014/main" id="{F5CE28E7-B681-4A17-AE27-999707D0F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8628" y="2454231"/>
            <a:ext cx="2413000" cy="2413000"/>
          </a:xfrm>
          <a:prstGeom prst="rect">
            <a:avLst/>
          </a:prstGeom>
        </p:spPr>
      </p:pic>
    </p:spTree>
    <p:extLst>
      <p:ext uri="{BB962C8B-B14F-4D97-AF65-F5344CB8AC3E}">
        <p14:creationId xmlns:p14="http://schemas.microsoft.com/office/powerpoint/2010/main" val="9559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720382E7-8D92-49B5-8585-8DF8BF532215}"/>
              </a:ext>
            </a:extLst>
          </p:cNvPr>
          <p:cNvPicPr>
            <a:picLocks noChangeAspect="1"/>
          </p:cNvPicPr>
          <p:nvPr/>
        </p:nvPicPr>
        <p:blipFill>
          <a:blip r:embed="rId2"/>
          <a:stretch>
            <a:fillRect/>
          </a:stretch>
        </p:blipFill>
        <p:spPr>
          <a:xfrm>
            <a:off x="163422" y="332388"/>
            <a:ext cx="4429031" cy="2779952"/>
          </a:xfrm>
          <a:prstGeom prst="rect">
            <a:avLst/>
          </a:prstGeom>
        </p:spPr>
      </p:pic>
      <p:pic>
        <p:nvPicPr>
          <p:cNvPr id="2" name="Picture 2" descr="A screenshot of a cell phone&#10;&#10;Description automatically generated">
            <a:extLst>
              <a:ext uri="{FF2B5EF4-FFF2-40B4-BE49-F238E27FC236}">
                <a16:creationId xmlns:a16="http://schemas.microsoft.com/office/drawing/2014/main" id="{7614763B-05FE-4553-84E4-7EC6F831928B}"/>
              </a:ext>
            </a:extLst>
          </p:cNvPr>
          <p:cNvPicPr>
            <a:picLocks noChangeAspect="1"/>
          </p:cNvPicPr>
          <p:nvPr/>
        </p:nvPicPr>
        <p:blipFill>
          <a:blip r:embed="rId3"/>
          <a:stretch>
            <a:fillRect/>
          </a:stretch>
        </p:blipFill>
        <p:spPr>
          <a:xfrm>
            <a:off x="59512" y="3520816"/>
            <a:ext cx="4466816" cy="3103922"/>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459486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44C542F7-8253-40A8-826E-C186F5B84FD7}"/>
              </a:ext>
            </a:extLst>
          </p:cNvPr>
          <p:cNvPicPr>
            <a:picLocks noChangeAspect="1"/>
          </p:cNvPicPr>
          <p:nvPr/>
        </p:nvPicPr>
        <p:blipFill>
          <a:blip r:embed="rId4"/>
          <a:stretch>
            <a:fillRect/>
          </a:stretch>
        </p:blipFill>
        <p:spPr>
          <a:xfrm>
            <a:off x="4731025" y="1289923"/>
            <a:ext cx="4070073" cy="4133543"/>
          </a:xfrm>
          <a:prstGeom prst="rect">
            <a:avLst/>
          </a:prstGeom>
        </p:spPr>
      </p:pic>
    </p:spTree>
    <p:extLst>
      <p:ext uri="{BB962C8B-B14F-4D97-AF65-F5344CB8AC3E}">
        <p14:creationId xmlns:p14="http://schemas.microsoft.com/office/powerpoint/2010/main" val="355610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F18E4-D8A2-4FD3-AB76-251C7B6EC3ED}"/>
              </a:ext>
            </a:extLst>
          </p:cNvPr>
          <p:cNvSpPr>
            <a:spLocks noGrp="1"/>
          </p:cNvSpPr>
          <p:nvPr>
            <p:ph type="title"/>
          </p:nvPr>
        </p:nvSpPr>
        <p:spPr>
          <a:xfrm>
            <a:off x="515125" y="1153572"/>
            <a:ext cx="2400300" cy="4461163"/>
          </a:xfrm>
        </p:spPr>
        <p:txBody>
          <a:bodyPr>
            <a:normAutofit/>
          </a:bodyPr>
          <a:lstStyle/>
          <a:p>
            <a:r>
              <a:rPr lang="en-US">
                <a:solidFill>
                  <a:srgbClr val="FFFFFF"/>
                </a:solidFill>
              </a:rPr>
              <a:t>OPERATORS IN C</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63E91C-114C-4ACB-B438-57562321D5B9}"/>
              </a:ext>
            </a:extLst>
          </p:cNvPr>
          <p:cNvSpPr>
            <a:spLocks noGrp="1"/>
          </p:cNvSpPr>
          <p:nvPr>
            <p:ph idx="1"/>
          </p:nvPr>
        </p:nvSpPr>
        <p:spPr>
          <a:xfrm>
            <a:off x="3335481" y="591344"/>
            <a:ext cx="5179868" cy="5585619"/>
          </a:xfrm>
        </p:spPr>
        <p:txBody>
          <a:bodyPr vert="horz" lIns="0" tIns="34290" rIns="0" bIns="34290" rtlCol="0" anchor="ctr">
            <a:normAutofit/>
          </a:bodyPr>
          <a:lstStyle/>
          <a:p>
            <a:r>
              <a:rPr lang="en-US" sz="1400">
                <a:latin typeface="Times New Roman"/>
                <a:ea typeface="+mn-lt"/>
                <a:cs typeface="+mn-lt"/>
              </a:rPr>
              <a:t>C language supports a rich set of built-in operators. An operator is a symbol that tells the compiler to perform a certain mathematical or logical manipulation. Operators are used in programs to manipulate data and variables.</a:t>
            </a:r>
            <a:endParaRPr lang="en-US" sz="1400">
              <a:latin typeface="Times New Roman"/>
              <a:cs typeface="Times New Roman"/>
            </a:endParaRPr>
          </a:p>
          <a:p>
            <a:r>
              <a:rPr lang="en-US" sz="1400">
                <a:latin typeface="Times New Roman"/>
                <a:ea typeface="+mn-lt"/>
                <a:cs typeface="+mn-lt"/>
              </a:rPr>
              <a:t>C operators can be classified into following types:</a:t>
            </a:r>
            <a:endParaRPr lang="en-US" sz="1400">
              <a:latin typeface="Times New Roman"/>
              <a:cs typeface="Times New Roman"/>
            </a:endParaRPr>
          </a:p>
          <a:p>
            <a:r>
              <a:rPr lang="en-US" sz="1400">
                <a:latin typeface="Times New Roman"/>
                <a:ea typeface="+mn-lt"/>
                <a:cs typeface="+mn-lt"/>
              </a:rPr>
              <a:t>Arithmetic operators:-     (+,-,*,/,++.--,%)</a:t>
            </a:r>
            <a:endParaRPr lang="en-US" sz="1400">
              <a:latin typeface="Times New Roman"/>
              <a:cs typeface="Times New Roman"/>
            </a:endParaRPr>
          </a:p>
          <a:p>
            <a:r>
              <a:rPr lang="en-US" sz="1400">
                <a:latin typeface="Times New Roman"/>
                <a:ea typeface="+mn-lt"/>
                <a:cs typeface="+mn-lt"/>
              </a:rPr>
              <a:t>Relational operators:-      (==,!=,&gt;,&lt;,&gt;=,&lt;=)</a:t>
            </a:r>
            <a:endParaRPr lang="en-US" sz="1400">
              <a:latin typeface="Times New Roman"/>
              <a:cs typeface="Times New Roman"/>
            </a:endParaRPr>
          </a:p>
          <a:p>
            <a:r>
              <a:rPr lang="en-US" sz="1400">
                <a:latin typeface="Times New Roman"/>
                <a:ea typeface="+mn-lt"/>
                <a:cs typeface="+mn-lt"/>
              </a:rPr>
              <a:t>Logical operators:-        (&amp;&amp;(</a:t>
            </a:r>
            <a:r>
              <a:rPr lang="en-US" sz="1400">
                <a:ea typeface="+mn-lt"/>
                <a:cs typeface="+mn-lt"/>
              </a:rPr>
              <a:t>Logical AND operator</a:t>
            </a:r>
            <a:r>
              <a:rPr lang="en-US" sz="1400">
                <a:latin typeface="Euphemia"/>
                <a:ea typeface="+mn-lt"/>
                <a:cs typeface="+mn-lt"/>
              </a:rPr>
              <a:t>)</a:t>
            </a:r>
            <a:r>
              <a:rPr lang="en-US" sz="1400">
                <a:latin typeface="Times New Roman"/>
                <a:ea typeface="+mn-lt"/>
                <a:cs typeface="+mn-lt"/>
              </a:rPr>
              <a:t>,||(Logical OR),!(Logical NOT))</a:t>
            </a:r>
            <a:endParaRPr lang="en-US" sz="1400">
              <a:latin typeface="Times New Roman"/>
              <a:cs typeface="Times New Roman"/>
            </a:endParaRPr>
          </a:p>
          <a:p>
            <a:r>
              <a:rPr lang="en-US" sz="1400">
                <a:latin typeface="Times New Roman"/>
                <a:ea typeface="+mn-lt"/>
                <a:cs typeface="+mn-lt"/>
              </a:rPr>
              <a:t>Bitwise operators:-           (</a:t>
            </a:r>
            <a:r>
              <a:rPr lang="en-US" sz="1400">
                <a:ea typeface="+mn-lt"/>
                <a:cs typeface="+mn-lt"/>
              </a:rPr>
              <a:t>&amp;, |, and ^ )</a:t>
            </a:r>
            <a:endParaRPr lang="en-US" sz="1400">
              <a:latin typeface="Times New Roman"/>
              <a:cs typeface="Times New Roman"/>
            </a:endParaRPr>
          </a:p>
          <a:p>
            <a:r>
              <a:rPr lang="en-US" sz="1400">
                <a:latin typeface="Times New Roman"/>
                <a:ea typeface="+mn-lt"/>
                <a:cs typeface="+mn-lt"/>
              </a:rPr>
              <a:t>Assignment operators:-    (+=,-=) </a:t>
            </a:r>
            <a:endParaRPr lang="en-US" sz="1400">
              <a:latin typeface="Times New Roman"/>
              <a:ea typeface="+mn-lt"/>
              <a:cs typeface="Times New Roman"/>
            </a:endParaRPr>
          </a:p>
          <a:p>
            <a:r>
              <a:rPr lang="en-US" sz="1400">
                <a:latin typeface="Times New Roman"/>
                <a:ea typeface="+mn-lt"/>
                <a:cs typeface="Times New Roman"/>
              </a:rPr>
              <a:t>Special operators:-          (</a:t>
            </a:r>
            <a:r>
              <a:rPr lang="en-US" sz="1400" err="1">
                <a:ea typeface="+mn-lt"/>
                <a:cs typeface="+mn-lt"/>
              </a:rPr>
              <a:t>sizeof</a:t>
            </a:r>
            <a:r>
              <a:rPr lang="en-US" sz="1400">
                <a:ea typeface="+mn-lt"/>
                <a:cs typeface="+mn-lt"/>
              </a:rPr>
              <a:t>,*,?)</a:t>
            </a:r>
          </a:p>
          <a:p>
            <a:endParaRPr lang="en-US" sz="1400">
              <a:latin typeface="Times New Roman"/>
              <a:ea typeface="+mn-lt"/>
              <a:cs typeface="Times New Roman"/>
            </a:endParaRPr>
          </a:p>
          <a:p>
            <a:endParaRPr lang="en-US" sz="1400">
              <a:latin typeface="Times New Roman"/>
              <a:cs typeface="Times New Roman"/>
            </a:endParaRPr>
          </a:p>
          <a:p>
            <a:pPr marL="0" indent="0">
              <a:buNone/>
            </a:pPr>
            <a:br>
              <a:rPr lang="en-US" sz="1400"/>
            </a:br>
            <a:endParaRPr lang="en-US" sz="1400"/>
          </a:p>
        </p:txBody>
      </p:sp>
    </p:spTree>
    <p:extLst>
      <p:ext uri="{BB962C8B-B14F-4D97-AF65-F5344CB8AC3E}">
        <p14:creationId xmlns:p14="http://schemas.microsoft.com/office/powerpoint/2010/main" val="22085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9636-6443-476B-BF3D-2AD79D7F0002}"/>
              </a:ext>
            </a:extLst>
          </p:cNvPr>
          <p:cNvSpPr>
            <a:spLocks noGrp="1"/>
          </p:cNvSpPr>
          <p:nvPr>
            <p:ph type="title"/>
          </p:nvPr>
        </p:nvSpPr>
        <p:spPr>
          <a:xfrm>
            <a:off x="486696" y="629266"/>
            <a:ext cx="2629122" cy="1622321"/>
          </a:xfrm>
        </p:spPr>
        <p:txBody>
          <a:bodyPr>
            <a:normAutofit/>
          </a:bodyPr>
          <a:lstStyle/>
          <a:p>
            <a:r>
              <a:rPr lang="en-US"/>
              <a:t>BITWISE OPERATORS</a:t>
            </a:r>
          </a:p>
        </p:txBody>
      </p:sp>
      <p:sp>
        <p:nvSpPr>
          <p:cNvPr id="3" name="Content Placeholder 2">
            <a:extLst>
              <a:ext uri="{FF2B5EF4-FFF2-40B4-BE49-F238E27FC236}">
                <a16:creationId xmlns:a16="http://schemas.microsoft.com/office/drawing/2014/main" id="{85429B71-F2C5-44BB-8A20-338DEEBDB468}"/>
              </a:ext>
            </a:extLst>
          </p:cNvPr>
          <p:cNvSpPr>
            <a:spLocks noGrp="1"/>
          </p:cNvSpPr>
          <p:nvPr>
            <p:ph idx="1"/>
          </p:nvPr>
        </p:nvSpPr>
        <p:spPr>
          <a:xfrm>
            <a:off x="486698" y="2438400"/>
            <a:ext cx="2629120" cy="3785419"/>
          </a:xfrm>
        </p:spPr>
        <p:txBody>
          <a:bodyPr vert="horz" lIns="0" tIns="34290" rIns="0" bIns="34290" rtlCol="0">
            <a:normAutofit/>
          </a:bodyPr>
          <a:lstStyle/>
          <a:p>
            <a:r>
              <a:rPr lang="en-US" sz="1700">
                <a:ea typeface="+mn-lt"/>
                <a:cs typeface="+mn-lt"/>
              </a:rPr>
              <a:t>The following table lists the Bitwise operators supported by C. Assume variable 'A' holds 60 and variable 'B' holds 13, then −</a:t>
            </a:r>
            <a:endParaRPr lang="en-US" sz="1700"/>
          </a:p>
          <a:p>
            <a:br>
              <a:rPr lang="en-US" sz="1700"/>
            </a:br>
            <a:endParaRPr lang="en-US" sz="1700"/>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C8012CD0-F13B-425F-82A3-2541FC73A1B4}"/>
              </a:ext>
            </a:extLst>
          </p:cNvPr>
          <p:cNvPicPr>
            <a:picLocks noChangeAspect="1"/>
          </p:cNvPicPr>
          <p:nvPr/>
        </p:nvPicPr>
        <p:blipFill>
          <a:blip r:embed="rId2"/>
          <a:stretch>
            <a:fillRect/>
          </a:stretch>
        </p:blipFill>
        <p:spPr>
          <a:xfrm>
            <a:off x="4054396" y="1994024"/>
            <a:ext cx="4514498" cy="2866706"/>
          </a:xfrm>
          <a:prstGeom prst="rect">
            <a:avLst/>
          </a:prstGeom>
          <a:effectLst/>
        </p:spPr>
      </p:pic>
    </p:spTree>
    <p:extLst>
      <p:ext uri="{BB962C8B-B14F-4D97-AF65-F5344CB8AC3E}">
        <p14:creationId xmlns:p14="http://schemas.microsoft.com/office/powerpoint/2010/main" val="93520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01A2-E4ED-4B5C-976C-C8DB769ACA32}"/>
              </a:ext>
            </a:extLst>
          </p:cNvPr>
          <p:cNvSpPr>
            <a:spLocks noGrp="1"/>
          </p:cNvSpPr>
          <p:nvPr>
            <p:ph type="title"/>
          </p:nvPr>
        </p:nvSpPr>
        <p:spPr>
          <a:xfrm>
            <a:off x="486696" y="629266"/>
            <a:ext cx="2629122" cy="1622321"/>
          </a:xfrm>
        </p:spPr>
        <p:txBody>
          <a:bodyPr>
            <a:normAutofit/>
          </a:bodyPr>
          <a:lstStyle/>
          <a:p>
            <a:r>
              <a:rPr lang="en-US"/>
              <a:t>OPERATOR PRECEDENCE</a:t>
            </a:r>
          </a:p>
        </p:txBody>
      </p:sp>
      <p:sp>
        <p:nvSpPr>
          <p:cNvPr id="3" name="Content Placeholder 2">
            <a:extLst>
              <a:ext uri="{FF2B5EF4-FFF2-40B4-BE49-F238E27FC236}">
                <a16:creationId xmlns:a16="http://schemas.microsoft.com/office/drawing/2014/main" id="{3A2726A6-DE1C-45E8-8973-00161C0EFEAF}"/>
              </a:ext>
            </a:extLst>
          </p:cNvPr>
          <p:cNvSpPr>
            <a:spLocks noGrp="1"/>
          </p:cNvSpPr>
          <p:nvPr>
            <p:ph idx="1"/>
          </p:nvPr>
        </p:nvSpPr>
        <p:spPr>
          <a:xfrm>
            <a:off x="486698" y="2438400"/>
            <a:ext cx="2629120" cy="3785419"/>
          </a:xfrm>
        </p:spPr>
        <p:txBody>
          <a:bodyPr vert="horz" lIns="0" tIns="34290" rIns="0" bIns="34290" rtlCol="0">
            <a:normAutofit/>
          </a:bodyPr>
          <a:lstStyle/>
          <a:p>
            <a:r>
              <a:rPr lang="en-US" sz="1100">
                <a:latin typeface="Times New Roman"/>
                <a:ea typeface="+mn-lt"/>
                <a:cs typeface="+mn-lt"/>
              </a:rPr>
              <a:t>Operator precedence determines the grouping of terms in an expression and decides how an expression is evaluated. Certain operators have higher precedence than others; for example, the multiplication operator has a higher precedence than the addition operator.</a:t>
            </a:r>
            <a:endParaRPr lang="en-US" sz="1100">
              <a:latin typeface="Times New Roman"/>
              <a:cs typeface="Times New Roman"/>
            </a:endParaRPr>
          </a:p>
          <a:p>
            <a:r>
              <a:rPr lang="en-US" sz="1100">
                <a:latin typeface="Times New Roman"/>
                <a:ea typeface="+mn-lt"/>
                <a:cs typeface="+mn-lt"/>
              </a:rPr>
              <a:t>For example, x = 7 + 3 * 2; here, x is assigned 13, not 20 because operator * has a higher precedence than +, so it first gets multiplied with 3*2 and then adds into 7.</a:t>
            </a:r>
            <a:endParaRPr lang="en-US" sz="1100">
              <a:latin typeface="Times New Roman"/>
              <a:cs typeface="Times New Roman"/>
            </a:endParaRPr>
          </a:p>
          <a:p>
            <a:r>
              <a:rPr lang="en-US" sz="1100">
                <a:latin typeface="Times New Roman"/>
                <a:ea typeface="+mn-lt"/>
                <a:cs typeface="+mn-lt"/>
              </a:rPr>
              <a:t>Here, in the table given operators with the highest precedence appear at the top of the table, those with the lowest appear at the bottom. Within an expression, higher precedence operators will be evaluated first.</a:t>
            </a:r>
            <a:endParaRPr lang="en-US" sz="1100">
              <a:latin typeface="Times New Roman"/>
              <a:cs typeface="Times New Roman"/>
            </a:endParaRPr>
          </a:p>
          <a:p>
            <a:pPr marL="0" indent="0">
              <a:buNone/>
            </a:pPr>
            <a:br>
              <a:rPr lang="en-US" sz="1100"/>
            </a:br>
            <a:endParaRPr lang="en-US" sz="1100"/>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21686517-FDA5-441B-8DF3-60E56385C8EE}"/>
              </a:ext>
            </a:extLst>
          </p:cNvPr>
          <p:cNvPicPr>
            <a:picLocks noChangeAspect="1"/>
          </p:cNvPicPr>
          <p:nvPr/>
        </p:nvPicPr>
        <p:blipFill>
          <a:blip r:embed="rId2"/>
          <a:stretch>
            <a:fillRect/>
          </a:stretch>
        </p:blipFill>
        <p:spPr>
          <a:xfrm>
            <a:off x="4054396" y="1469214"/>
            <a:ext cx="4514498" cy="3916326"/>
          </a:xfrm>
          <a:prstGeom prst="rect">
            <a:avLst/>
          </a:prstGeom>
          <a:effectLst/>
        </p:spPr>
      </p:pic>
    </p:spTree>
    <p:extLst>
      <p:ext uri="{BB962C8B-B14F-4D97-AF65-F5344CB8AC3E}">
        <p14:creationId xmlns:p14="http://schemas.microsoft.com/office/powerpoint/2010/main" val="345752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8.12.12"/>
  <p:tag name="AS_TITLE" val="Aspose.Slides for .NET 2.0"/>
  <p:tag name="AS_VERSION" val="18.12"/>
</p:tagLst>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Arial" pitchFamily="34" charset="0"/>
        <a:cs typeface="Arial" pitchFamily="34" charset="0"/>
      </a:majorFont>
      <a:minorFont>
        <a:latin typeface="Euphemia"/>
        <a:ea typeface="Arial" pitchFamily="34" charset="0"/>
        <a:cs typeface="Arial" pitchFamily="34" charset="0"/>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Arial" pitchFamily="34" charset="0"/>
        <a:cs typeface="Arial" pitchFamily="34" charset="0"/>
      </a:majorFont>
      <a:minorFont>
        <a:latin typeface="Euphemia"/>
        <a:ea typeface="Arial" pitchFamily="34" charset="0"/>
        <a:cs typeface="Arial" pitchFamily="34" charset="0"/>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53</Slides>
  <Notes>9</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Academic Literature 16x9</vt:lpstr>
      <vt:lpstr>The C PROGRAMMING LANGUAGE</vt:lpstr>
      <vt:lpstr>CONTENTS</vt:lpstr>
      <vt:lpstr>INTRODUCTION</vt:lpstr>
      <vt:lpstr>PowerPoint Presentation</vt:lpstr>
      <vt:lpstr>DATATYPES USED</vt:lpstr>
      <vt:lpstr>PowerPoint Presentation</vt:lpstr>
      <vt:lpstr>OPERATORS IN C</vt:lpstr>
      <vt:lpstr>BITWISE OPERATORS</vt:lpstr>
      <vt:lpstr>OPERATOR PRECEDENCE</vt:lpstr>
      <vt:lpstr>PowerPoint Presentation</vt:lpstr>
      <vt:lpstr>PowerPoint Presentation</vt:lpstr>
      <vt:lpstr>PowerPoint Presentation</vt:lpstr>
      <vt:lpstr>PowerPoint Presentation</vt:lpstr>
      <vt:lpstr>CALL BY VALUE VS CALL BY REFERENCE</vt:lpstr>
      <vt:lpstr>POINTERS:-</vt:lpstr>
      <vt:lpstr>PowerPoint Presentation</vt:lpstr>
      <vt:lpstr>PowerPoint Presentation</vt:lpstr>
      <vt:lpstr>PowerPoint Presentation</vt:lpstr>
      <vt:lpstr>PowerPoint Presentation</vt:lpstr>
      <vt:lpstr>PowerPoint Presentation</vt:lpstr>
      <vt:lpstr>MEMORY MANAGEMENT IN C</vt:lpstr>
      <vt:lpstr>PowerPoint Presentation</vt:lpstr>
      <vt:lpstr>SCOPE OF VARIABLES</vt:lpstr>
      <vt:lpstr>                                   STORAGE CLASSES</vt:lpstr>
      <vt:lpstr>PowerPoint Presentation</vt:lpstr>
      <vt:lpstr>STRUCTURES &amp; UNIONS</vt:lpstr>
      <vt:lpstr>PowerPoint Presentation</vt:lpstr>
      <vt:lpstr>                                      RECURSION</vt:lpstr>
      <vt:lpstr>                                          C PREPROCESSORS</vt:lpstr>
      <vt:lpstr>PowerPoint Presentation</vt:lpstr>
      <vt:lpstr>MACROS</vt:lpstr>
      <vt:lpstr>DATASTRUCTURES </vt:lpstr>
      <vt:lpstr>PowerPoint Presentation</vt:lpstr>
      <vt:lpstr>DIFFERENCE BETWEEN BOTH??</vt:lpstr>
      <vt:lpstr>       ARRAYS</vt:lpstr>
      <vt:lpstr>PowerPoint Presentation</vt:lpstr>
      <vt:lpstr>                                ARRAY OF POINTERS</vt:lpstr>
      <vt:lpstr>PowerPoint Presentation</vt:lpstr>
      <vt:lpstr>LINKED LISTS</vt:lpstr>
      <vt:lpstr>PowerPoint Presentation</vt:lpstr>
      <vt:lpstr>   STACKS</vt:lpstr>
      <vt:lpstr>ALGORITHM FOR BOTH THE OEPRATIONS.</vt:lpstr>
      <vt:lpstr>QUEUE</vt:lpstr>
      <vt:lpstr>PowerPoint Presentation</vt:lpstr>
      <vt:lpstr>TREE</vt:lpstr>
      <vt:lpstr>PowerPoint Presentation</vt:lpstr>
      <vt:lpstr>PowerPoint Presentation</vt:lpstr>
      <vt:lpstr>GRAPHS.</vt:lpstr>
      <vt:lpstr>PowerPoint Presentation</vt:lpstr>
      <vt:lpstr>SEARCHING</vt:lpstr>
      <vt:lpstr>SORTING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 programming language</dc:title>
  <dc:creator>Bhaswati</dc:creator>
  <cp:revision>55</cp:revision>
  <cp:lastPrinted>2020-08-18T14:57:01Z</cp:lastPrinted>
  <dcterms:created xsi:type="dcterms:W3CDTF">2020-08-18T14:57:01Z</dcterms:created>
  <dcterms:modified xsi:type="dcterms:W3CDTF">2020-09-01T20:40:46Z</dcterms:modified>
</cp:coreProperties>
</file>