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60" r:id="rId6"/>
    <p:sldId id="270" r:id="rId7"/>
    <p:sldId id="27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8" d="100"/>
          <a:sy n="88" d="100"/>
        </p:scale>
        <p:origin x="40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A06FF0B-B829-472F-ADF0-CF9BE6B617B0}" type="datetimeFigureOut">
              <a:rPr lang="en-IN" smtClean="0"/>
              <a:pPr/>
              <a:t>15-01-2021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F8740D9-9525-4253-90B0-374332E83994}" type="slidenum">
              <a:rPr lang="en-IN" smtClean="0"/>
              <a:pPr/>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150352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6FF0B-B829-472F-ADF0-CF9BE6B617B0}" type="datetimeFigureOut">
              <a:rPr lang="en-IN" smtClean="0"/>
              <a:pPr/>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740D9-9525-4253-90B0-374332E83994}" type="slidenum">
              <a:rPr lang="en-IN" smtClean="0"/>
              <a:pPr/>
              <a:t>‹#›</a:t>
            </a:fld>
            <a:endParaRPr lang="en-IN"/>
          </a:p>
        </p:txBody>
      </p:sp>
    </p:spTree>
    <p:extLst>
      <p:ext uri="{BB962C8B-B14F-4D97-AF65-F5344CB8AC3E}">
        <p14:creationId xmlns:p14="http://schemas.microsoft.com/office/powerpoint/2010/main" val="333730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6FF0B-B829-472F-ADF0-CF9BE6B617B0}" type="datetimeFigureOut">
              <a:rPr lang="en-IN" smtClean="0"/>
              <a:pPr/>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740D9-9525-4253-90B0-374332E83994}" type="slidenum">
              <a:rPr lang="en-IN" smtClean="0"/>
              <a:pPr/>
              <a:t>‹#›</a:t>
            </a:fld>
            <a:endParaRPr lang="en-IN"/>
          </a:p>
        </p:txBody>
      </p:sp>
    </p:spTree>
    <p:extLst>
      <p:ext uri="{BB962C8B-B14F-4D97-AF65-F5344CB8AC3E}">
        <p14:creationId xmlns:p14="http://schemas.microsoft.com/office/powerpoint/2010/main" val="44988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6FF0B-B829-472F-ADF0-CF9BE6B617B0}" type="datetimeFigureOut">
              <a:rPr lang="en-IN" smtClean="0"/>
              <a:pPr/>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740D9-9525-4253-90B0-374332E83994}" type="slidenum">
              <a:rPr lang="en-IN" smtClean="0"/>
              <a:pPr/>
              <a:t>‹#›</a:t>
            </a:fld>
            <a:endParaRPr lang="en-IN"/>
          </a:p>
        </p:txBody>
      </p:sp>
    </p:spTree>
    <p:extLst>
      <p:ext uri="{BB962C8B-B14F-4D97-AF65-F5344CB8AC3E}">
        <p14:creationId xmlns:p14="http://schemas.microsoft.com/office/powerpoint/2010/main" val="102166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A06FF0B-B829-472F-ADF0-CF9BE6B617B0}" type="datetimeFigureOut">
              <a:rPr lang="en-IN" smtClean="0"/>
              <a:pPr/>
              <a:t>15-01-2021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F8740D9-9525-4253-90B0-374332E83994}" type="slidenum">
              <a:rPr lang="en-IN" smtClean="0"/>
              <a:pPr/>
              <a:t>‹#›</a:t>
            </a:fld>
            <a:endParaRPr lang="en-IN"/>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587738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6FF0B-B829-472F-ADF0-CF9BE6B617B0}" type="datetimeFigureOut">
              <a:rPr lang="en-IN" smtClean="0"/>
              <a:pPr/>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8740D9-9525-4253-90B0-374332E83994}" type="slidenum">
              <a:rPr lang="en-IN" smtClean="0"/>
              <a:pPr/>
              <a:t>‹#›</a:t>
            </a:fld>
            <a:endParaRPr lang="en-IN"/>
          </a:p>
        </p:txBody>
      </p:sp>
    </p:spTree>
    <p:extLst>
      <p:ext uri="{BB962C8B-B14F-4D97-AF65-F5344CB8AC3E}">
        <p14:creationId xmlns:p14="http://schemas.microsoft.com/office/powerpoint/2010/main" val="21357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6FF0B-B829-472F-ADF0-CF9BE6B617B0}" type="datetimeFigureOut">
              <a:rPr lang="en-IN" smtClean="0"/>
              <a:pPr/>
              <a:t>15-01-2021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8740D9-9525-4253-90B0-374332E83994}" type="slidenum">
              <a:rPr lang="en-IN" smtClean="0"/>
              <a:pPr/>
              <a:t>‹#›</a:t>
            </a:fld>
            <a:endParaRPr lang="en-IN"/>
          </a:p>
        </p:txBody>
      </p:sp>
    </p:spTree>
    <p:extLst>
      <p:ext uri="{BB962C8B-B14F-4D97-AF65-F5344CB8AC3E}">
        <p14:creationId xmlns:p14="http://schemas.microsoft.com/office/powerpoint/2010/main" val="256177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6FF0B-B829-472F-ADF0-CF9BE6B617B0}" type="datetimeFigureOut">
              <a:rPr lang="en-IN" smtClean="0"/>
              <a:pPr/>
              <a:t>15-01-2021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8740D9-9525-4253-90B0-374332E83994}" type="slidenum">
              <a:rPr lang="en-IN" smtClean="0"/>
              <a:pPr/>
              <a:t>‹#›</a:t>
            </a:fld>
            <a:endParaRPr lang="en-IN"/>
          </a:p>
        </p:txBody>
      </p:sp>
    </p:spTree>
    <p:extLst>
      <p:ext uri="{BB962C8B-B14F-4D97-AF65-F5344CB8AC3E}">
        <p14:creationId xmlns:p14="http://schemas.microsoft.com/office/powerpoint/2010/main" val="428299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6FF0B-B829-472F-ADF0-CF9BE6B617B0}" type="datetimeFigureOut">
              <a:rPr lang="en-IN" smtClean="0"/>
              <a:pPr/>
              <a:t>15-01-2021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8740D9-9525-4253-90B0-374332E83994}" type="slidenum">
              <a:rPr lang="en-IN" smtClean="0"/>
              <a:pPr/>
              <a:t>‹#›</a:t>
            </a:fld>
            <a:endParaRPr lang="en-IN"/>
          </a:p>
        </p:txBody>
      </p:sp>
    </p:spTree>
    <p:extLst>
      <p:ext uri="{BB962C8B-B14F-4D97-AF65-F5344CB8AC3E}">
        <p14:creationId xmlns:p14="http://schemas.microsoft.com/office/powerpoint/2010/main" val="307865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06FF0B-B829-472F-ADF0-CF9BE6B617B0}" type="datetimeFigureOut">
              <a:rPr lang="en-IN" smtClean="0"/>
              <a:pPr/>
              <a:t>15-01-2021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F8740D9-9525-4253-90B0-374332E83994}"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67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06FF0B-B829-472F-ADF0-CF9BE6B617B0}" type="datetimeFigureOut">
              <a:rPr lang="en-IN" smtClean="0"/>
              <a:pPr/>
              <a:t>15-01-2021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F8740D9-9525-4253-90B0-374332E83994}"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818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A06FF0B-B829-472F-ADF0-CF9BE6B617B0}" type="datetimeFigureOut">
              <a:rPr lang="en-IN" smtClean="0"/>
              <a:pPr/>
              <a:t>15-01-2021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F8740D9-9525-4253-90B0-374332E83994}" type="slidenum">
              <a:rPr lang="en-IN" smtClean="0"/>
              <a:pPr/>
              <a:t>‹#›</a:t>
            </a:fld>
            <a:endParaRPr lang="en-IN"/>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23278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EB89-3D40-4DFE-BB73-152DE8F07C2B}"/>
              </a:ext>
            </a:extLst>
          </p:cNvPr>
          <p:cNvSpPr>
            <a:spLocks noGrp="1"/>
          </p:cNvSpPr>
          <p:nvPr>
            <p:ph type="ctrTitle"/>
          </p:nvPr>
        </p:nvSpPr>
        <p:spPr/>
        <p:txBody>
          <a:bodyPr/>
          <a:lstStyle/>
          <a:p>
            <a:r>
              <a:rPr lang="en-US" dirty="0"/>
              <a:t/>
            </a:r>
            <a:br>
              <a:rPr lang="en-US" dirty="0"/>
            </a:br>
            <a:r>
              <a:rPr lang="en-IN" dirty="0"/>
              <a:t/>
            </a:r>
            <a:br>
              <a:rPr lang="en-IN" dirty="0"/>
            </a:br>
            <a:endParaRPr lang="en-IN" dirty="0"/>
          </a:p>
        </p:txBody>
      </p:sp>
      <p:sp>
        <p:nvSpPr>
          <p:cNvPr id="3" name="Subtitle 2">
            <a:extLst>
              <a:ext uri="{FF2B5EF4-FFF2-40B4-BE49-F238E27FC236}">
                <a16:creationId xmlns:a16="http://schemas.microsoft.com/office/drawing/2014/main" id="{23DAE54C-17A9-4F6C-B8CB-7CC4304A8311}"/>
              </a:ext>
            </a:extLst>
          </p:cNvPr>
          <p:cNvSpPr>
            <a:spLocks noGrp="1"/>
          </p:cNvSpPr>
          <p:nvPr>
            <p:ph type="subTitle" idx="1"/>
          </p:nvPr>
        </p:nvSpPr>
        <p:spPr>
          <a:xfrm>
            <a:off x="2536782" y="1755811"/>
            <a:ext cx="7730624" cy="3613023"/>
          </a:xfrm>
        </p:spPr>
        <p:txBody>
          <a:bodyPr>
            <a:normAutofit fontScale="92500" lnSpcReduction="20000"/>
          </a:bodyPr>
          <a:lstStyle/>
          <a:p>
            <a:r>
              <a:rPr lang="en-IN" sz="3900" b="1" dirty="0" smtClean="0"/>
              <a:t>Research Project</a:t>
            </a:r>
          </a:p>
          <a:p>
            <a:r>
              <a:rPr lang="en-IN" sz="3900" b="1" dirty="0" smtClean="0"/>
              <a:t>On </a:t>
            </a:r>
          </a:p>
          <a:p>
            <a:r>
              <a:rPr lang="en-IN" sz="3400" b="1" dirty="0" smtClean="0">
                <a:solidFill>
                  <a:srgbClr val="000000"/>
                </a:solidFill>
                <a:latin typeface="Times New Roman" panose="02020603050405020304" pitchFamily="18" charset="0"/>
                <a:ea typeface="Calibri" panose="020F0502020204030204" pitchFamily="34" charset="0"/>
              </a:rPr>
              <a:t>MBTI Personality Prediction From Social Networks Using Text Semantics</a:t>
            </a:r>
          </a:p>
          <a:p>
            <a:endParaRPr lang="en-IN" sz="3400" b="1" dirty="0"/>
          </a:p>
          <a:p>
            <a:pPr algn="l"/>
            <a:r>
              <a:rPr lang="en-IN" sz="2200" b="1" dirty="0" smtClean="0"/>
              <a:t>Under the guidance :                                                 Submitted By :</a:t>
            </a:r>
          </a:p>
          <a:p>
            <a:pPr algn="l"/>
            <a:r>
              <a:rPr lang="en-IN" sz="2200" b="1" dirty="0" err="1" smtClean="0"/>
              <a:t>Dr.</a:t>
            </a:r>
            <a:r>
              <a:rPr lang="en-IN" sz="2200" b="1" dirty="0" smtClean="0"/>
              <a:t> </a:t>
            </a:r>
            <a:r>
              <a:rPr lang="en-IN" sz="2200" b="1" dirty="0" err="1" smtClean="0"/>
              <a:t>Deepali</a:t>
            </a:r>
            <a:r>
              <a:rPr lang="en-IN" sz="2200" b="1" dirty="0" smtClean="0"/>
              <a:t> </a:t>
            </a:r>
            <a:r>
              <a:rPr lang="en-IN" sz="2200" b="1" dirty="0" err="1" smtClean="0"/>
              <a:t>Kamthania</a:t>
            </a:r>
            <a:r>
              <a:rPr lang="en-IN" sz="2200" b="1" dirty="0" smtClean="0"/>
              <a:t>                                              Bhaswati Kalita</a:t>
            </a:r>
          </a:p>
          <a:p>
            <a:pPr algn="l"/>
            <a:r>
              <a:rPr lang="en-IN" sz="2200" b="1" dirty="0" smtClean="0"/>
              <a:t>Professor                                                                     MCA-5B</a:t>
            </a:r>
          </a:p>
          <a:p>
            <a:pPr algn="l"/>
            <a:r>
              <a:rPr lang="en-IN" sz="2200" b="1" dirty="0" smtClean="0"/>
              <a:t>VSIT,VIPS                                                                     42717704418</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286925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1913CF-E394-433C-B2FA-078BEADC9FF8}"/>
              </a:ext>
            </a:extLst>
          </p:cNvPr>
          <p:cNvSpPr txBox="1"/>
          <p:nvPr/>
        </p:nvSpPr>
        <p:spPr>
          <a:xfrm>
            <a:off x="3242144" y="466911"/>
            <a:ext cx="6550550" cy="461665"/>
          </a:xfrm>
          <a:prstGeom prst="rect">
            <a:avLst/>
          </a:prstGeom>
          <a:noFill/>
        </p:spPr>
        <p:txBody>
          <a:bodyPr wrap="square" rtlCol="0">
            <a:spAutoFit/>
          </a:bodyPr>
          <a:lstStyle/>
          <a:p>
            <a:pPr algn="ctr"/>
            <a:r>
              <a:rPr lang="en-IN" sz="2400" b="1" dirty="0"/>
              <a:t>Results from Barack Obama’s tweets</a:t>
            </a:r>
            <a:endParaRPr lang="en-IN" sz="3200" b="1" dirty="0"/>
          </a:p>
        </p:txBody>
      </p:sp>
      <p:pic>
        <p:nvPicPr>
          <p:cNvPr id="6" name="Picture 5">
            <a:extLst>
              <a:ext uri="{FF2B5EF4-FFF2-40B4-BE49-F238E27FC236}">
                <a16:creationId xmlns:a16="http://schemas.microsoft.com/office/drawing/2014/main" id="{FF9F2BB0-7DF6-4B40-9349-80F79AD8D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873" y="1090157"/>
            <a:ext cx="6621780" cy="4658636"/>
          </a:xfrm>
          <a:prstGeom prst="rect">
            <a:avLst/>
          </a:prstGeom>
        </p:spPr>
      </p:pic>
      <p:sp>
        <p:nvSpPr>
          <p:cNvPr id="7" name="TextBox 6">
            <a:extLst>
              <a:ext uri="{FF2B5EF4-FFF2-40B4-BE49-F238E27FC236}">
                <a16:creationId xmlns:a16="http://schemas.microsoft.com/office/drawing/2014/main" id="{C2B4B80A-78C5-4DD2-878F-09610303D236}"/>
              </a:ext>
            </a:extLst>
          </p:cNvPr>
          <p:cNvSpPr txBox="1"/>
          <p:nvPr/>
        </p:nvSpPr>
        <p:spPr>
          <a:xfrm>
            <a:off x="4206241" y="5910374"/>
            <a:ext cx="5502302" cy="369332"/>
          </a:xfrm>
          <a:prstGeom prst="rect">
            <a:avLst/>
          </a:prstGeom>
          <a:noFill/>
        </p:spPr>
        <p:txBody>
          <a:bodyPr wrap="square" rtlCol="0">
            <a:spAutoFit/>
          </a:bodyPr>
          <a:lstStyle/>
          <a:p>
            <a:pPr algn="ctr"/>
            <a:r>
              <a:rPr lang="en-US" b="1" dirty="0" smtClean="0"/>
              <a:t> </a:t>
            </a:r>
            <a:r>
              <a:rPr lang="en-US" b="1" dirty="0"/>
              <a:t>MBTI of Barack Obama is  </a:t>
            </a:r>
            <a:r>
              <a:rPr lang="en-US" b="1" dirty="0" smtClean="0"/>
              <a:t>INFJ</a:t>
            </a:r>
            <a:endParaRPr lang="en-IN" b="1" dirty="0"/>
          </a:p>
        </p:txBody>
      </p:sp>
    </p:spTree>
    <p:extLst>
      <p:ext uri="{BB962C8B-B14F-4D97-AF65-F5344CB8AC3E}">
        <p14:creationId xmlns:p14="http://schemas.microsoft.com/office/powerpoint/2010/main" val="166510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4CE4-F0F9-46B6-A60F-B939348F06F5}"/>
              </a:ext>
            </a:extLst>
          </p:cNvPr>
          <p:cNvSpPr>
            <a:spLocks noGrp="1"/>
          </p:cNvSpPr>
          <p:nvPr>
            <p:ph type="title"/>
          </p:nvPr>
        </p:nvSpPr>
        <p:spPr>
          <a:xfrm>
            <a:off x="1716819" y="1079863"/>
            <a:ext cx="9601200" cy="5317460"/>
          </a:xfrm>
        </p:spPr>
        <p:txBody>
          <a:bodyPr>
            <a:normAutofit fontScale="90000"/>
          </a:bodyPr>
          <a:lstStyle/>
          <a:p>
            <a:r>
              <a:rPr lang="en-IN" sz="2000" dirty="0" smtClean="0"/>
              <a:t/>
            </a:r>
            <a:br>
              <a:rPr lang="en-IN" sz="2000" dirty="0" smtClean="0"/>
            </a:br>
            <a:r>
              <a:rPr lang="en-US" sz="2000" dirty="0" smtClean="0"/>
              <a:t>Original personality of </a:t>
            </a:r>
            <a:r>
              <a:rPr lang="en-US" sz="2000" dirty="0"/>
              <a:t>Barack Obama is  E</a:t>
            </a:r>
            <a:r>
              <a:rPr lang="en-US" sz="2000" dirty="0" smtClean="0"/>
              <a:t>NFJ</a:t>
            </a:r>
            <a:br>
              <a:rPr lang="en-US" sz="2000" dirty="0" smtClean="0"/>
            </a:br>
            <a:r>
              <a:rPr lang="en-US" sz="2000" dirty="0" smtClean="0"/>
              <a:t> </a:t>
            </a:r>
            <a:br>
              <a:rPr lang="en-US" sz="2000" dirty="0" smtClean="0"/>
            </a:br>
            <a:r>
              <a:rPr lang="en-US" sz="2000" dirty="0" smtClean="0"/>
              <a:t>MBTI Personality is </a:t>
            </a:r>
            <a:r>
              <a:rPr lang="en-US" sz="2000" b="1" dirty="0" smtClean="0"/>
              <a:t>INFJ: The Counselor</a:t>
            </a:r>
            <a:br>
              <a:rPr lang="en-US" sz="2000" b="1" dirty="0" smtClean="0"/>
            </a:br>
            <a:r>
              <a:rPr lang="en-US" sz="2000" b="1" dirty="0"/>
              <a:t/>
            </a:r>
            <a:br>
              <a:rPr lang="en-US" sz="2000" b="1" dirty="0"/>
            </a:br>
            <a:r>
              <a:rPr lang="en-US" sz="2000" dirty="0" smtClean="0"/>
              <a:t>1. Sensitive </a:t>
            </a:r>
            <a:r>
              <a:rPr lang="en-US" sz="2000" dirty="0"/>
              <a:t>to the needs of others</a:t>
            </a:r>
            <a:br>
              <a:rPr lang="en-US" sz="2000" dirty="0"/>
            </a:br>
            <a:r>
              <a:rPr lang="en-US" sz="2000" dirty="0"/>
              <a:t/>
            </a:r>
            <a:br>
              <a:rPr lang="en-US" sz="2000" dirty="0"/>
            </a:br>
            <a:r>
              <a:rPr lang="en-US" sz="2000" dirty="0" smtClean="0"/>
              <a:t>2. Reserved</a:t>
            </a:r>
            <a:r>
              <a:rPr lang="en-US" sz="2000" dirty="0"/>
              <a:t/>
            </a:r>
            <a:br>
              <a:rPr lang="en-US" sz="2000" dirty="0"/>
            </a:br>
            <a:r>
              <a:rPr lang="en-US" sz="2000" dirty="0"/>
              <a:t/>
            </a:r>
            <a:br>
              <a:rPr lang="en-US" sz="2000" dirty="0"/>
            </a:br>
            <a:r>
              <a:rPr lang="en-US" sz="2000" dirty="0" smtClean="0"/>
              <a:t>3. Highly </a:t>
            </a:r>
            <a:r>
              <a:rPr lang="en-US" sz="2000" dirty="0"/>
              <a:t>creative and artistic</a:t>
            </a:r>
            <a:br>
              <a:rPr lang="en-US" sz="2000" dirty="0"/>
            </a:br>
            <a:r>
              <a:rPr lang="en-US" sz="2000" dirty="0"/>
              <a:t/>
            </a:r>
            <a:br>
              <a:rPr lang="en-US" sz="2000" dirty="0"/>
            </a:br>
            <a:r>
              <a:rPr lang="en-US" sz="2000" dirty="0" smtClean="0"/>
              <a:t>4. Focused </a:t>
            </a:r>
            <a:r>
              <a:rPr lang="en-US" sz="2000" dirty="0"/>
              <a:t>on the future</a:t>
            </a:r>
            <a:br>
              <a:rPr lang="en-US" sz="2000" dirty="0"/>
            </a:br>
            <a:r>
              <a:rPr lang="en-US" sz="2000" dirty="0"/>
              <a:t/>
            </a:r>
            <a:br>
              <a:rPr lang="en-US" sz="2000" dirty="0"/>
            </a:br>
            <a:r>
              <a:rPr lang="en-US" sz="2000" dirty="0" smtClean="0"/>
              <a:t>5. Values </a:t>
            </a:r>
            <a:r>
              <a:rPr lang="en-US" sz="2000" dirty="0"/>
              <a:t>close, deep relationships</a:t>
            </a:r>
            <a:br>
              <a:rPr lang="en-US" sz="2000" dirty="0"/>
            </a:br>
            <a:r>
              <a:rPr lang="en-US" sz="2000" dirty="0"/>
              <a:t/>
            </a:r>
            <a:br>
              <a:rPr lang="en-US" sz="2000" dirty="0"/>
            </a:br>
            <a:r>
              <a:rPr lang="en-US" sz="2000" dirty="0" smtClean="0"/>
              <a:t>6. Enjoys </a:t>
            </a:r>
            <a:r>
              <a:rPr lang="en-US" sz="2000" dirty="0"/>
              <a:t>thinking about the meaning of life</a:t>
            </a:r>
            <a:br>
              <a:rPr lang="en-US" sz="2000" dirty="0"/>
            </a:br>
            <a:r>
              <a:rPr lang="en-US" sz="2000" dirty="0"/>
              <a:t/>
            </a:r>
            <a:br>
              <a:rPr lang="en-US" sz="2000" dirty="0"/>
            </a:br>
            <a:r>
              <a:rPr lang="en-US" sz="2000" dirty="0" smtClean="0"/>
              <a:t>7. Idealistic</a:t>
            </a:r>
            <a:br>
              <a:rPr lang="en-US" sz="2000" dirty="0" smtClean="0"/>
            </a:br>
            <a:r>
              <a:rPr lang="en-US" sz="2000" dirty="0" smtClean="0"/>
              <a:t/>
            </a:r>
            <a:br>
              <a:rPr lang="en-US" sz="2000" dirty="0" smtClean="0"/>
            </a:br>
            <a:r>
              <a:rPr lang="en-IN" sz="2000" dirty="0"/>
              <a:t/>
            </a:r>
            <a:br>
              <a:rPr lang="en-IN" sz="2000" dirty="0"/>
            </a:br>
            <a:endParaRPr lang="en-IN" sz="2000" dirty="0"/>
          </a:p>
        </p:txBody>
      </p:sp>
      <p:sp>
        <p:nvSpPr>
          <p:cNvPr id="4" name="TextBox 3">
            <a:extLst>
              <a:ext uri="{FF2B5EF4-FFF2-40B4-BE49-F238E27FC236}">
                <a16:creationId xmlns:a16="http://schemas.microsoft.com/office/drawing/2014/main" id="{9D452B15-3EB0-456F-8839-EEF60AB75DDD}"/>
              </a:ext>
            </a:extLst>
          </p:cNvPr>
          <p:cNvSpPr txBox="1"/>
          <p:nvPr/>
        </p:nvSpPr>
        <p:spPr>
          <a:xfrm>
            <a:off x="3242144" y="212469"/>
            <a:ext cx="6550550" cy="461665"/>
          </a:xfrm>
          <a:prstGeom prst="rect">
            <a:avLst/>
          </a:prstGeom>
          <a:noFill/>
        </p:spPr>
        <p:txBody>
          <a:bodyPr wrap="square" rtlCol="0">
            <a:spAutoFit/>
          </a:bodyPr>
          <a:lstStyle/>
          <a:p>
            <a:pPr algn="ctr"/>
            <a:r>
              <a:rPr lang="en-IN" sz="2400" b="1" dirty="0"/>
              <a:t>Results from </a:t>
            </a:r>
            <a:r>
              <a:rPr lang="en-IN" sz="2400" b="1" dirty="0" smtClean="0"/>
              <a:t>Barack </a:t>
            </a:r>
            <a:r>
              <a:rPr lang="en-IN" sz="2400" b="1" dirty="0"/>
              <a:t>Obama’s tweets</a:t>
            </a:r>
            <a:endParaRPr lang="en-IN" sz="3200" b="1" dirty="0"/>
          </a:p>
        </p:txBody>
      </p:sp>
    </p:spTree>
    <p:extLst>
      <p:ext uri="{BB962C8B-B14F-4D97-AF65-F5344CB8AC3E}">
        <p14:creationId xmlns:p14="http://schemas.microsoft.com/office/powerpoint/2010/main" val="196997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F92FEF-725D-489F-8324-DB16077C98E0}"/>
              </a:ext>
            </a:extLst>
          </p:cNvPr>
          <p:cNvSpPr txBox="1"/>
          <p:nvPr/>
        </p:nvSpPr>
        <p:spPr>
          <a:xfrm>
            <a:off x="1717481" y="985962"/>
            <a:ext cx="9470004" cy="4565352"/>
          </a:xfrm>
          <a:prstGeom prst="rect">
            <a:avLst/>
          </a:prstGeom>
          <a:noFill/>
        </p:spPr>
        <p:txBody>
          <a:bodyPr wrap="square" rtlCol="0">
            <a:spAutoFit/>
          </a:bodyPr>
          <a:lstStyle/>
          <a:p>
            <a:pPr marL="190500" algn="just">
              <a:spcAft>
                <a:spcPts val="3425"/>
              </a:spcAft>
            </a:pPr>
            <a:r>
              <a:rPr lang="en-GB" sz="3600" b="1" dirty="0" smtClean="0">
                <a:solidFill>
                  <a:srgbClr val="000000"/>
                </a:solidFill>
                <a:ea typeface="Cambria" panose="02040503050406030204" pitchFamily="18" charset="0"/>
                <a:cs typeface="Times New Roman" panose="02020603050405020304" pitchFamily="18" charset="0"/>
              </a:rPr>
              <a:t>Conclusion</a:t>
            </a:r>
          </a:p>
          <a:p>
            <a:pPr marL="190500" algn="just">
              <a:spcAft>
                <a:spcPts val="3425"/>
              </a:spcAft>
            </a:pPr>
            <a:r>
              <a:rPr lang="en-GB" dirty="0" smtClean="0">
                <a:solidFill>
                  <a:srgbClr val="000000"/>
                </a:solidFill>
                <a:ea typeface="Cambria" panose="02040503050406030204" pitchFamily="18" charset="0"/>
                <a:cs typeface="Times New Roman" panose="02020603050405020304" pitchFamily="18" charset="0"/>
              </a:rPr>
              <a:t>There is </a:t>
            </a:r>
            <a:r>
              <a:rPr lang="en-GB" dirty="0">
                <a:solidFill>
                  <a:srgbClr val="000000"/>
                </a:solidFill>
                <a:ea typeface="Cambria" panose="02040503050406030204" pitchFamily="18" charset="0"/>
                <a:cs typeface="Times New Roman" panose="02020603050405020304" pitchFamily="18" charset="0"/>
              </a:rPr>
              <a:t>a slight difference between the personality predicted by the model and the personality predicted by 16 personalities. This might be </a:t>
            </a:r>
            <a:r>
              <a:rPr lang="en-GB" dirty="0" smtClean="0">
                <a:solidFill>
                  <a:srgbClr val="000000"/>
                </a:solidFill>
                <a:ea typeface="Cambria" panose="02040503050406030204" pitchFamily="18" charset="0"/>
                <a:cs typeface="Times New Roman" panose="02020603050405020304" pitchFamily="18" charset="0"/>
              </a:rPr>
              <a:t>because</a:t>
            </a:r>
            <a:r>
              <a:rPr lang="en-GB" dirty="0">
                <a:solidFill>
                  <a:srgbClr val="000000"/>
                </a:solidFill>
                <a:uFill>
                  <a:solidFill>
                    <a:srgbClr val="000000"/>
                  </a:solidFill>
                </a:uFill>
                <a:ea typeface="Cambria" panose="02040503050406030204" pitchFamily="18" charset="0"/>
                <a:cs typeface="Times New Roman" panose="02020603050405020304" pitchFamily="18" charset="0"/>
              </a:rPr>
              <a:t> </a:t>
            </a:r>
            <a:r>
              <a:rPr lang="en-GB" dirty="0" smtClean="0">
                <a:solidFill>
                  <a:srgbClr val="000000"/>
                </a:solidFill>
                <a:uFill>
                  <a:solidFill>
                    <a:srgbClr val="000000"/>
                  </a:solidFill>
                </a:uFill>
                <a:ea typeface="Cambria" panose="02040503050406030204" pitchFamily="18" charset="0"/>
                <a:cs typeface="Times New Roman" panose="02020603050405020304" pitchFamily="18" charset="0"/>
              </a:rPr>
              <a:t>we </a:t>
            </a:r>
            <a:r>
              <a:rPr lang="en-GB" dirty="0">
                <a:solidFill>
                  <a:srgbClr val="000000"/>
                </a:solidFill>
                <a:uFill>
                  <a:solidFill>
                    <a:srgbClr val="000000"/>
                  </a:solidFill>
                </a:uFill>
                <a:ea typeface="Cambria" panose="02040503050406030204" pitchFamily="18" charset="0"/>
                <a:cs typeface="Times New Roman" panose="02020603050405020304" pitchFamily="18" charset="0"/>
              </a:rPr>
              <a:t>have not scraped the profile but have copied few posts of the user into the test </a:t>
            </a:r>
            <a:r>
              <a:rPr lang="en-GB" dirty="0" smtClean="0">
                <a:solidFill>
                  <a:srgbClr val="000000"/>
                </a:solidFill>
                <a:uFill>
                  <a:solidFill>
                    <a:srgbClr val="000000"/>
                  </a:solidFill>
                </a:uFill>
                <a:ea typeface="Cambria" panose="02040503050406030204" pitchFamily="18" charset="0"/>
                <a:cs typeface="Times New Roman" panose="02020603050405020304" pitchFamily="18" charset="0"/>
              </a:rPr>
              <a:t>file.</a:t>
            </a:r>
            <a:r>
              <a:rPr lang="en-IN" dirty="0" smtClean="0">
                <a:uFill>
                  <a:solidFill>
                    <a:srgbClr val="000000"/>
                  </a:solidFill>
                </a:uFill>
                <a:ea typeface="Cambria" panose="02040503050406030204" pitchFamily="18" charset="0"/>
                <a:cs typeface="Times New Roman" panose="02020603050405020304" pitchFamily="18" charset="0"/>
              </a:rPr>
              <a:t> </a:t>
            </a:r>
            <a:r>
              <a:rPr lang="en-GB" dirty="0" smtClean="0">
                <a:solidFill>
                  <a:srgbClr val="000000"/>
                </a:solidFill>
                <a:uFill>
                  <a:solidFill>
                    <a:srgbClr val="000000"/>
                  </a:solidFill>
                </a:uFill>
                <a:ea typeface="Cambria" panose="02040503050406030204" pitchFamily="18" charset="0"/>
                <a:cs typeface="Times New Roman" panose="02020603050405020304" pitchFamily="18" charset="0"/>
              </a:rPr>
              <a:t>We </a:t>
            </a:r>
            <a:r>
              <a:rPr lang="en-GB" dirty="0">
                <a:solidFill>
                  <a:srgbClr val="000000"/>
                </a:solidFill>
                <a:uFill>
                  <a:solidFill>
                    <a:srgbClr val="000000"/>
                  </a:solidFill>
                </a:uFill>
                <a:ea typeface="Cambria" panose="02040503050406030204" pitchFamily="18" charset="0"/>
                <a:cs typeface="Times New Roman" panose="02020603050405020304" pitchFamily="18" charset="0"/>
              </a:rPr>
              <a:t>are using Naive Bayes classifier, the accuracy of which is 53%, so according to the </a:t>
            </a:r>
            <a:r>
              <a:rPr lang="en-GB" dirty="0" smtClean="0">
                <a:solidFill>
                  <a:srgbClr val="000000"/>
                </a:solidFill>
                <a:uFill>
                  <a:solidFill>
                    <a:srgbClr val="000000"/>
                  </a:solidFill>
                </a:uFill>
                <a:ea typeface="Cambria" panose="02040503050406030204" pitchFamily="18" charset="0"/>
                <a:cs typeface="Times New Roman" panose="02020603050405020304" pitchFamily="18" charset="0"/>
              </a:rPr>
              <a:t>accuracy of </a:t>
            </a:r>
            <a:r>
              <a:rPr lang="en-GB" dirty="0">
                <a:solidFill>
                  <a:srgbClr val="000000"/>
                </a:solidFill>
                <a:uFill>
                  <a:solidFill>
                    <a:srgbClr val="000000"/>
                  </a:solidFill>
                </a:uFill>
                <a:ea typeface="Cambria" panose="02040503050406030204" pitchFamily="18" charset="0"/>
                <a:cs typeface="Times New Roman" panose="02020603050405020304" pitchFamily="18" charset="0"/>
              </a:rPr>
              <a:t>the model, we are getting a good </a:t>
            </a:r>
            <a:r>
              <a:rPr lang="en-GB" dirty="0" smtClean="0">
                <a:solidFill>
                  <a:srgbClr val="000000"/>
                </a:solidFill>
                <a:uFill>
                  <a:solidFill>
                    <a:srgbClr val="000000"/>
                  </a:solidFill>
                </a:uFill>
                <a:ea typeface="Cambria" panose="02040503050406030204" pitchFamily="18" charset="0"/>
                <a:cs typeface="Times New Roman" panose="02020603050405020304" pitchFamily="18" charset="0"/>
              </a:rPr>
              <a:t>result.</a:t>
            </a:r>
            <a:endParaRPr lang="en-US" b="1" dirty="0" smtClean="0"/>
          </a:p>
          <a:p>
            <a:pPr marL="285750" indent="-285750">
              <a:buFont typeface="Wingdings" panose="05000000000000000000" pitchFamily="2" charset="2"/>
              <a:buChar char="Ø"/>
            </a:pPr>
            <a:r>
              <a:rPr lang="en-US" dirty="0"/>
              <a:t>Data proportionalisation is necessary to remove the biases towards INFP.</a:t>
            </a:r>
          </a:p>
          <a:p>
            <a:pPr marL="285750" indent="-285750">
              <a:buFont typeface="Wingdings" panose="05000000000000000000" pitchFamily="2" charset="2"/>
              <a:buChar char="Ø"/>
            </a:pPr>
            <a:r>
              <a:rPr lang="en-US" dirty="0" smtClean="0"/>
              <a:t>People </a:t>
            </a:r>
            <a:r>
              <a:rPr lang="en-US" dirty="0"/>
              <a:t>act differently on social medias. Thus, 100% accuracy is extremely difficult.</a:t>
            </a:r>
          </a:p>
          <a:p>
            <a:pPr marL="285750" indent="-285750">
              <a:buFont typeface="Wingdings" panose="05000000000000000000" pitchFamily="2" charset="2"/>
              <a:buChar char="Ø"/>
            </a:pPr>
            <a:r>
              <a:rPr lang="en-US" dirty="0"/>
              <a:t>A study on what personality acts in what manner on social medias can be conducted. </a:t>
            </a:r>
          </a:p>
          <a:p>
            <a:endParaRPr lang="en-US" b="1" dirty="0"/>
          </a:p>
          <a:p>
            <a:endParaRPr lang="en-US" b="1" dirty="0"/>
          </a:p>
          <a:p>
            <a:endParaRPr lang="en-IN" b="1" dirty="0"/>
          </a:p>
        </p:txBody>
      </p:sp>
    </p:spTree>
    <p:extLst>
      <p:ext uri="{BB962C8B-B14F-4D97-AF65-F5344CB8AC3E}">
        <p14:creationId xmlns:p14="http://schemas.microsoft.com/office/powerpoint/2010/main" val="100032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B886-D6E5-4DB0-8DBE-25A38B914E15}"/>
              </a:ext>
            </a:extLst>
          </p:cNvPr>
          <p:cNvSpPr>
            <a:spLocks noGrp="1"/>
          </p:cNvSpPr>
          <p:nvPr>
            <p:ph type="title"/>
          </p:nvPr>
        </p:nvSpPr>
        <p:spPr>
          <a:xfrm>
            <a:off x="4989442" y="2474843"/>
            <a:ext cx="3900115" cy="1485900"/>
          </a:xfrm>
        </p:spPr>
        <p:txBody>
          <a:bodyPr/>
          <a:lstStyle/>
          <a:p>
            <a:r>
              <a:rPr lang="en-US" dirty="0"/>
              <a:t>Thank You!</a:t>
            </a:r>
            <a:endParaRPr lang="en-IN" dirty="0"/>
          </a:p>
        </p:txBody>
      </p:sp>
    </p:spTree>
    <p:extLst>
      <p:ext uri="{BB962C8B-B14F-4D97-AF65-F5344CB8AC3E}">
        <p14:creationId xmlns:p14="http://schemas.microsoft.com/office/powerpoint/2010/main" val="136076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10DF36-7F4E-41F5-ADB7-5DAAB189DB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1669" y="3234117"/>
            <a:ext cx="3310014" cy="2519219"/>
          </a:xfrm>
          <a:prstGeom prst="rect">
            <a:avLst/>
          </a:prstGeom>
        </p:spPr>
      </p:pic>
      <p:sp>
        <p:nvSpPr>
          <p:cNvPr id="6" name="TextBox 5">
            <a:extLst>
              <a:ext uri="{FF2B5EF4-FFF2-40B4-BE49-F238E27FC236}">
                <a16:creationId xmlns:a16="http://schemas.microsoft.com/office/drawing/2014/main" id="{CEEC8105-03E1-416F-B672-BFCEC3C33AB9}"/>
              </a:ext>
            </a:extLst>
          </p:cNvPr>
          <p:cNvSpPr txBox="1"/>
          <p:nvPr/>
        </p:nvSpPr>
        <p:spPr>
          <a:xfrm>
            <a:off x="1489166" y="723567"/>
            <a:ext cx="8342623" cy="2369880"/>
          </a:xfrm>
          <a:prstGeom prst="rect">
            <a:avLst/>
          </a:prstGeom>
          <a:noFill/>
        </p:spPr>
        <p:txBody>
          <a:bodyPr wrap="square" rtlCol="0">
            <a:spAutoFit/>
          </a:bodyPr>
          <a:lstStyle/>
          <a:p>
            <a:r>
              <a:rPr lang="en-IN" sz="3600" b="1" dirty="0" smtClean="0"/>
              <a:t>Introduction</a:t>
            </a:r>
          </a:p>
          <a:p>
            <a:endParaRPr lang="en-GB" sz="1600" dirty="0" smtClean="0">
              <a:solidFill>
                <a:srgbClr val="000000"/>
              </a:solidFill>
              <a:ea typeface="Cambria" panose="02040503050406030204" pitchFamily="18" charset="0"/>
            </a:endParaRPr>
          </a:p>
          <a:p>
            <a:r>
              <a:rPr lang="en-GB" sz="1600" dirty="0" smtClean="0">
                <a:solidFill>
                  <a:srgbClr val="000000"/>
                </a:solidFill>
                <a:ea typeface="Cambria" panose="02040503050406030204" pitchFamily="18" charset="0"/>
              </a:rPr>
              <a:t>MBTI </a:t>
            </a:r>
            <a:r>
              <a:rPr lang="en-GB" sz="1600" dirty="0">
                <a:solidFill>
                  <a:srgbClr val="000000"/>
                </a:solidFill>
                <a:ea typeface="Cambria" panose="02040503050406030204" pitchFamily="18" charset="0"/>
              </a:rPr>
              <a:t>personality types can be predicted through many ways. The most commonly used methodology has been questionnaires that are time consuming and needs the focus of participant. This project will explore the area of predicting personalities without questionnaires. People are increasingly using digital platforms like Facebook, twitter, etc. This gives us an opportunity to study if there’s a way to predict their personality </a:t>
            </a:r>
            <a:r>
              <a:rPr lang="en-GB" sz="1600" dirty="0" smtClean="0">
                <a:solidFill>
                  <a:srgbClr val="000000"/>
                </a:solidFill>
                <a:ea typeface="Cambria" panose="02040503050406030204" pitchFamily="18" charset="0"/>
              </a:rPr>
              <a:t>through their status and posts using </a:t>
            </a:r>
            <a:r>
              <a:rPr lang="en-GB" sz="1600" dirty="0">
                <a:solidFill>
                  <a:srgbClr val="000000"/>
                </a:solidFill>
                <a:ea typeface="Cambria" panose="02040503050406030204" pitchFamily="18" charset="0"/>
              </a:rPr>
              <a:t>these platforms</a:t>
            </a:r>
            <a:r>
              <a:rPr lang="en-GB" sz="1600" dirty="0" smtClean="0">
                <a:solidFill>
                  <a:srgbClr val="000000"/>
                </a:solidFill>
                <a:ea typeface="Cambria" panose="02040503050406030204" pitchFamily="18" charset="0"/>
              </a:rPr>
              <a:t>.</a:t>
            </a:r>
            <a:endParaRPr lang="en-IN" sz="1600" b="1" dirty="0"/>
          </a:p>
        </p:txBody>
      </p:sp>
    </p:spTree>
    <p:extLst>
      <p:ext uri="{BB962C8B-B14F-4D97-AF65-F5344CB8AC3E}">
        <p14:creationId xmlns:p14="http://schemas.microsoft.com/office/powerpoint/2010/main" val="76421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4AF7D4-7769-44EB-8070-541CDFE6C7CE}"/>
              </a:ext>
            </a:extLst>
          </p:cNvPr>
          <p:cNvSpPr txBox="1"/>
          <p:nvPr/>
        </p:nvSpPr>
        <p:spPr>
          <a:xfrm>
            <a:off x="1256306" y="1090654"/>
            <a:ext cx="491390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Predicting MBTI personality type using texts from social medias.</a:t>
            </a:r>
          </a:p>
          <a:p>
            <a:pPr marL="285750" indent="-285750">
              <a:buFont typeface="Wingdings" panose="05000000000000000000" pitchFamily="2" charset="2"/>
              <a:buChar char="Ø"/>
            </a:pPr>
            <a:r>
              <a:rPr lang="en-US" dirty="0"/>
              <a:t>Study the relation between natural language and MBTI personality. </a:t>
            </a:r>
          </a:p>
          <a:p>
            <a:endParaRPr lang="en-IN" b="1" dirty="0"/>
          </a:p>
        </p:txBody>
      </p:sp>
      <p:sp>
        <p:nvSpPr>
          <p:cNvPr id="6" name="TextBox 5">
            <a:extLst>
              <a:ext uri="{FF2B5EF4-FFF2-40B4-BE49-F238E27FC236}">
                <a16:creationId xmlns:a16="http://schemas.microsoft.com/office/drawing/2014/main" id="{230D6BC7-DEFD-49BF-AE3A-300331735122}"/>
              </a:ext>
            </a:extLst>
          </p:cNvPr>
          <p:cNvSpPr txBox="1"/>
          <p:nvPr/>
        </p:nvSpPr>
        <p:spPr>
          <a:xfrm>
            <a:off x="1408706" y="3249742"/>
            <a:ext cx="2329732" cy="584775"/>
          </a:xfrm>
          <a:prstGeom prst="rect">
            <a:avLst/>
          </a:prstGeom>
          <a:noFill/>
        </p:spPr>
        <p:txBody>
          <a:bodyPr wrap="square" rtlCol="0">
            <a:spAutoFit/>
          </a:bodyPr>
          <a:lstStyle/>
          <a:p>
            <a:r>
              <a:rPr lang="en-US" sz="3200" b="1" dirty="0"/>
              <a:t>M</a:t>
            </a:r>
            <a:r>
              <a:rPr lang="en-IN" sz="3200" b="1" dirty="0" err="1"/>
              <a:t>otivation</a:t>
            </a:r>
            <a:endParaRPr lang="en-IN" sz="3200" b="1" dirty="0"/>
          </a:p>
        </p:txBody>
      </p:sp>
      <p:pic>
        <p:nvPicPr>
          <p:cNvPr id="8" name="Picture 7">
            <a:extLst>
              <a:ext uri="{FF2B5EF4-FFF2-40B4-BE49-F238E27FC236}">
                <a16:creationId xmlns:a16="http://schemas.microsoft.com/office/drawing/2014/main" id="{40552739-0534-4D5B-AF73-07EDE18356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0462" y="508885"/>
            <a:ext cx="3128382" cy="2162754"/>
          </a:xfrm>
          <a:prstGeom prst="rect">
            <a:avLst/>
          </a:prstGeom>
        </p:spPr>
      </p:pic>
      <p:sp>
        <p:nvSpPr>
          <p:cNvPr id="9" name="TextBox 8">
            <a:extLst>
              <a:ext uri="{FF2B5EF4-FFF2-40B4-BE49-F238E27FC236}">
                <a16:creationId xmlns:a16="http://schemas.microsoft.com/office/drawing/2014/main" id="{F24DD2A0-128B-4AB9-A374-45B10CAEBCAE}"/>
              </a:ext>
            </a:extLst>
          </p:cNvPr>
          <p:cNvSpPr txBox="1"/>
          <p:nvPr/>
        </p:nvSpPr>
        <p:spPr>
          <a:xfrm>
            <a:off x="1408706" y="502257"/>
            <a:ext cx="2329732" cy="584775"/>
          </a:xfrm>
          <a:prstGeom prst="rect">
            <a:avLst/>
          </a:prstGeom>
          <a:noFill/>
        </p:spPr>
        <p:txBody>
          <a:bodyPr wrap="square" rtlCol="0">
            <a:spAutoFit/>
          </a:bodyPr>
          <a:lstStyle/>
          <a:p>
            <a:r>
              <a:rPr lang="en-IN" sz="3200" b="1" dirty="0"/>
              <a:t>Objectives</a:t>
            </a:r>
          </a:p>
        </p:txBody>
      </p:sp>
      <p:sp>
        <p:nvSpPr>
          <p:cNvPr id="10" name="TextBox 9">
            <a:extLst>
              <a:ext uri="{FF2B5EF4-FFF2-40B4-BE49-F238E27FC236}">
                <a16:creationId xmlns:a16="http://schemas.microsoft.com/office/drawing/2014/main" id="{7FA32692-CD5D-40D0-8E8C-668A3C0F55F9}"/>
              </a:ext>
            </a:extLst>
          </p:cNvPr>
          <p:cNvSpPr txBox="1"/>
          <p:nvPr/>
        </p:nvSpPr>
        <p:spPr>
          <a:xfrm>
            <a:off x="6745356" y="4506835"/>
            <a:ext cx="511003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Based on texts. It does not include images, videos, URLs, shared posts, etc.</a:t>
            </a:r>
          </a:p>
        </p:txBody>
      </p:sp>
      <p:sp>
        <p:nvSpPr>
          <p:cNvPr id="11" name="TextBox 10">
            <a:extLst>
              <a:ext uri="{FF2B5EF4-FFF2-40B4-BE49-F238E27FC236}">
                <a16:creationId xmlns:a16="http://schemas.microsoft.com/office/drawing/2014/main" id="{40DC87E7-45C0-49AD-882B-D2EDF82385F5}"/>
              </a:ext>
            </a:extLst>
          </p:cNvPr>
          <p:cNvSpPr txBox="1"/>
          <p:nvPr/>
        </p:nvSpPr>
        <p:spPr>
          <a:xfrm>
            <a:off x="7909787" y="3249742"/>
            <a:ext cx="2329732" cy="584775"/>
          </a:xfrm>
          <a:prstGeom prst="rect">
            <a:avLst/>
          </a:prstGeom>
          <a:noFill/>
        </p:spPr>
        <p:txBody>
          <a:bodyPr wrap="square" rtlCol="0">
            <a:spAutoFit/>
          </a:bodyPr>
          <a:lstStyle/>
          <a:p>
            <a:r>
              <a:rPr lang="en-US" sz="3200" b="1" dirty="0"/>
              <a:t>Limitation</a:t>
            </a:r>
            <a:endParaRPr lang="en-IN" sz="3200" b="1" dirty="0"/>
          </a:p>
        </p:txBody>
      </p:sp>
      <p:sp>
        <p:nvSpPr>
          <p:cNvPr id="12" name="TextBox 11">
            <a:extLst>
              <a:ext uri="{FF2B5EF4-FFF2-40B4-BE49-F238E27FC236}">
                <a16:creationId xmlns:a16="http://schemas.microsoft.com/office/drawing/2014/main" id="{5B3DE5CF-77D5-443C-A329-2EE8B9C7FDDB}"/>
              </a:ext>
            </a:extLst>
          </p:cNvPr>
          <p:cNvSpPr txBox="1"/>
          <p:nvPr/>
        </p:nvSpPr>
        <p:spPr>
          <a:xfrm>
            <a:off x="1408706" y="4506836"/>
            <a:ext cx="4610431"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Can be a contribution towards psychology. </a:t>
            </a:r>
          </a:p>
          <a:p>
            <a:pPr marL="285750" indent="-285750">
              <a:buFont typeface="Wingdings" panose="05000000000000000000" pitchFamily="2" charset="2"/>
              <a:buChar char="Ø"/>
            </a:pPr>
            <a:r>
              <a:rPr lang="en-US" dirty="0"/>
              <a:t>Will help people know about themselves without solving a lot of questions.</a:t>
            </a:r>
          </a:p>
          <a:p>
            <a:endParaRPr lang="en-IN" b="1" dirty="0"/>
          </a:p>
        </p:txBody>
      </p:sp>
    </p:spTree>
    <p:extLst>
      <p:ext uri="{BB962C8B-B14F-4D97-AF65-F5344CB8AC3E}">
        <p14:creationId xmlns:p14="http://schemas.microsoft.com/office/powerpoint/2010/main" val="232722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23" y="156754"/>
            <a:ext cx="5747657" cy="600892"/>
          </a:xfrm>
        </p:spPr>
        <p:txBody>
          <a:bodyPr>
            <a:normAutofit fontScale="90000"/>
          </a:bodyPr>
          <a:lstStyle/>
          <a:p>
            <a:r>
              <a:rPr lang="en-IN" b="1" dirty="0" smtClean="0"/>
              <a:t>Dataset Description</a:t>
            </a:r>
            <a:endParaRPr lang="en-IN" b="1" dirty="0"/>
          </a:p>
        </p:txBody>
      </p:sp>
      <p:sp>
        <p:nvSpPr>
          <p:cNvPr id="3" name="Content Placeholder 2"/>
          <p:cNvSpPr>
            <a:spLocks noGrp="1"/>
          </p:cNvSpPr>
          <p:nvPr>
            <p:ph idx="1"/>
          </p:nvPr>
        </p:nvSpPr>
        <p:spPr>
          <a:xfrm>
            <a:off x="1280160" y="914400"/>
            <a:ext cx="6361611" cy="3317965"/>
          </a:xfrm>
        </p:spPr>
        <p:txBody>
          <a:bodyPr>
            <a:normAutofit lnSpcReduction="10000"/>
          </a:bodyPr>
          <a:lstStyle/>
          <a:p>
            <a:pPr algn="just"/>
            <a:r>
              <a:rPr lang="en-IN" dirty="0" smtClean="0"/>
              <a:t>used the Myers-Briggs Personality Type Dataset available on </a:t>
            </a:r>
            <a:r>
              <a:rPr lang="en-IN" dirty="0" err="1" smtClean="0"/>
              <a:t>Kaggle</a:t>
            </a:r>
            <a:endParaRPr lang="en-IN" dirty="0" smtClean="0"/>
          </a:p>
          <a:p>
            <a:pPr algn="just"/>
            <a:r>
              <a:rPr lang="en-IN" dirty="0" smtClean="0"/>
              <a:t>This data was collected through the </a:t>
            </a:r>
            <a:r>
              <a:rPr lang="en-IN" dirty="0" err="1" smtClean="0"/>
              <a:t>PersonalityCafe</a:t>
            </a:r>
            <a:r>
              <a:rPr lang="en-IN" dirty="0" smtClean="0"/>
              <a:t> forum that provides a large number of </a:t>
            </a:r>
            <a:r>
              <a:rPr lang="en-IN" dirty="0" err="1" smtClean="0"/>
              <a:t>people,their</a:t>
            </a:r>
            <a:r>
              <a:rPr lang="en-IN" dirty="0" smtClean="0"/>
              <a:t> respective MBTI personality types and what they have posted</a:t>
            </a:r>
          </a:p>
          <a:p>
            <a:r>
              <a:rPr lang="en-IN" dirty="0" smtClean="0"/>
              <a:t>Every dataset also comprises of data attributes. Table 2 describes attributes of data.</a:t>
            </a:r>
          </a:p>
          <a:p>
            <a:r>
              <a:rPr lang="en-IN" dirty="0" smtClean="0"/>
              <a:t>There are 50 posts separated by ‘|||’ for each personality type individual.</a:t>
            </a:r>
          </a:p>
          <a:p>
            <a:endParaRPr lang="en-IN" dirty="0" smtClean="0"/>
          </a:p>
          <a:p>
            <a:endParaRPr lang="en-IN" dirty="0" smtClean="0"/>
          </a:p>
          <a:p>
            <a:endParaRPr lang="en-IN" dirty="0" smtClean="0"/>
          </a:p>
          <a:p>
            <a:pPr>
              <a:buNone/>
            </a:pPr>
            <a:endParaRPr lang="en-IN" dirty="0"/>
          </a:p>
        </p:txBody>
      </p:sp>
      <p:pic>
        <p:nvPicPr>
          <p:cNvPr id="1028" name="Picture 4" descr="C:\Users\LENOVO\Desktop\1.PNG"/>
          <p:cNvPicPr>
            <a:picLocks noChangeAspect="1" noChangeArrowheads="1"/>
          </p:cNvPicPr>
          <p:nvPr/>
        </p:nvPicPr>
        <p:blipFill>
          <a:blip r:embed="rId2" cstate="print"/>
          <a:srcRect/>
          <a:stretch>
            <a:fillRect/>
          </a:stretch>
        </p:blipFill>
        <p:spPr bwMode="auto">
          <a:xfrm>
            <a:off x="8083868" y="744855"/>
            <a:ext cx="3705225" cy="1162050"/>
          </a:xfrm>
          <a:prstGeom prst="rect">
            <a:avLst/>
          </a:prstGeom>
          <a:noFill/>
        </p:spPr>
      </p:pic>
      <p:pic>
        <p:nvPicPr>
          <p:cNvPr id="1029" name="Picture 5" descr="C:\Users\LENOVO\Desktop\1.PNG"/>
          <p:cNvPicPr>
            <a:picLocks noChangeAspect="1" noChangeArrowheads="1"/>
          </p:cNvPicPr>
          <p:nvPr/>
        </p:nvPicPr>
        <p:blipFill>
          <a:blip r:embed="rId3" cstate="print"/>
          <a:srcRect/>
          <a:stretch>
            <a:fillRect/>
          </a:stretch>
        </p:blipFill>
        <p:spPr bwMode="auto">
          <a:xfrm>
            <a:off x="7916089" y="2135778"/>
            <a:ext cx="4001589" cy="914400"/>
          </a:xfrm>
          <a:prstGeom prst="rect">
            <a:avLst/>
          </a:prstGeom>
          <a:noFill/>
        </p:spPr>
      </p:pic>
      <p:sp>
        <p:nvSpPr>
          <p:cNvPr id="8" name="Content Placeholder 2"/>
          <p:cNvSpPr txBox="1">
            <a:spLocks/>
          </p:cNvSpPr>
          <p:nvPr/>
        </p:nvSpPr>
        <p:spPr>
          <a:xfrm>
            <a:off x="1419496" y="3801291"/>
            <a:ext cx="4432664" cy="2468880"/>
          </a:xfrm>
          <a:prstGeom prst="rect">
            <a:avLst/>
          </a:prstGeom>
        </p:spPr>
        <p:txBody>
          <a:bodyPr vert="horz" lIns="91440" tIns="45720" rIns="91440" bIns="45720" numCol="1" rtlCol="0">
            <a:normAutofit/>
          </a:bodyPr>
          <a:lstStyle/>
          <a:p>
            <a:pPr marL="384048" marR="0" lvl="0" indent="-384048" algn="just" defTabSz="914400" rtl="0" eaLnBrk="1" fontAlgn="auto" latinLnBrk="0" hangingPunct="1">
              <a:lnSpc>
                <a:spcPct val="94000"/>
              </a:lnSpc>
              <a:spcBef>
                <a:spcPts val="1000"/>
              </a:spcBef>
              <a:spcAft>
                <a:spcPts val="200"/>
              </a:spcAft>
              <a:buClrTx/>
              <a:buSzTx/>
              <a:tabLst/>
              <a:defRPr/>
            </a:pPr>
            <a:endParaRPr kumimoji="0" lang="en-IN" sz="2000" b="0" i="0" u="none" strike="noStrike" kern="1200" cap="none" spc="0" normalizeH="0" baseline="0" noProof="0" dirty="0" smtClean="0">
              <a:ln>
                <a:noFill/>
              </a:ln>
              <a:solidFill>
                <a:schemeClr val="tx2"/>
              </a:solidFill>
              <a:effectLst/>
              <a:uLnTx/>
              <a:uFillTx/>
              <a:latin typeface="+mn-lt"/>
              <a:ea typeface="+mn-ea"/>
              <a:cs typeface="+mn-cs"/>
            </a:endParaRPr>
          </a:p>
          <a:p>
            <a:pPr marL="384048" marR="0" lvl="0" indent="-384048" algn="just"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endParaRPr kumimoji="0" lang="en-IN" sz="2000" b="0" i="0" u="none" strike="noStrike" kern="1200" cap="none" spc="0" normalizeH="0" baseline="0" noProof="0" dirty="0" smtClean="0">
              <a:ln>
                <a:noFill/>
              </a:ln>
              <a:solidFill>
                <a:schemeClr val="tx2"/>
              </a:solidFill>
              <a:effectLst/>
              <a:uLnTx/>
              <a:uFillTx/>
              <a:latin typeface="+mn-lt"/>
              <a:ea typeface="+mn-ea"/>
              <a:cs typeface="+mn-cs"/>
            </a:endParaRPr>
          </a:p>
          <a:p>
            <a:pPr marL="384048" marR="0" lvl="0" indent="-384048" algn="just"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endParaRPr kumimoji="0" lang="en-IN" sz="2000" b="0" i="0" u="none" strike="noStrike" kern="1200" cap="none" spc="0" normalizeH="0" baseline="0" noProof="0" dirty="0">
              <a:ln>
                <a:noFill/>
              </a:ln>
              <a:solidFill>
                <a:schemeClr val="tx2"/>
              </a:solidFill>
              <a:effectLst/>
              <a:uLnTx/>
              <a:uFillTx/>
              <a:latin typeface="+mn-lt"/>
              <a:ea typeface="+mn-ea"/>
              <a:cs typeface="+mn-cs"/>
            </a:endParaRPr>
          </a:p>
        </p:txBody>
      </p:sp>
      <p:sp>
        <p:nvSpPr>
          <p:cNvPr id="9" name="Title 1"/>
          <p:cNvSpPr txBox="1">
            <a:spLocks/>
          </p:cNvSpPr>
          <p:nvPr/>
        </p:nvSpPr>
        <p:spPr>
          <a:xfrm>
            <a:off x="1458685" y="4153989"/>
            <a:ext cx="5747657" cy="613953"/>
          </a:xfrm>
          <a:prstGeom prst="rect">
            <a:avLst/>
          </a:prstGeom>
        </p:spPr>
        <p:txBody>
          <a:bodyPr vert="horz" lIns="91440" tIns="45720" rIns="91440" bIns="45720" rtlCol="0" anchor="t">
            <a:normAutofit fontScale="90000" lnSpcReduction="10000"/>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2"/>
                </a:solidFill>
                <a:effectLst/>
                <a:uLnTx/>
                <a:uFillTx/>
                <a:latin typeface="+mj-lt"/>
                <a:ea typeface="+mj-ea"/>
                <a:cs typeface="+mj-cs"/>
              </a:rPr>
              <a:t>Attribute Description</a:t>
            </a:r>
            <a:endParaRPr kumimoji="0" lang="en-IN" sz="4400" b="1" i="0" u="none" strike="noStrike" kern="1200" cap="none" spc="0" normalizeH="0" baseline="0" noProof="0" dirty="0">
              <a:ln>
                <a:noFill/>
              </a:ln>
              <a:solidFill>
                <a:schemeClr val="tx2"/>
              </a:solidFill>
              <a:effectLst/>
              <a:uLnTx/>
              <a:uFillTx/>
              <a:latin typeface="+mj-lt"/>
              <a:ea typeface="+mj-ea"/>
              <a:cs typeface="+mj-cs"/>
            </a:endParaRPr>
          </a:p>
        </p:txBody>
      </p:sp>
      <p:sp>
        <p:nvSpPr>
          <p:cNvPr id="10" name="Content Placeholder 2"/>
          <p:cNvSpPr txBox="1">
            <a:spLocks/>
          </p:cNvSpPr>
          <p:nvPr/>
        </p:nvSpPr>
        <p:spPr>
          <a:xfrm>
            <a:off x="1275805" y="4846320"/>
            <a:ext cx="6170023" cy="1746068"/>
          </a:xfrm>
          <a:prstGeom prst="rect">
            <a:avLst/>
          </a:prstGeom>
        </p:spPr>
        <p:txBody>
          <a:bodyPr vert="horz" lIns="91440" tIns="45720" rIns="91440" bIns="45720" rtlCol="0">
            <a:normAutofit/>
          </a:bodyPr>
          <a:lstStyle/>
          <a:p>
            <a:pPr marL="384048" marR="0" lvl="0" indent="-384048" algn="just"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en-IN" sz="2000" b="0" i="0" u="none" strike="noStrike" kern="1200" cap="none" spc="0" normalizeH="0" baseline="0" noProof="0" dirty="0" smtClean="0">
                <a:ln>
                  <a:noFill/>
                </a:ln>
                <a:solidFill>
                  <a:schemeClr val="tx2"/>
                </a:solidFill>
                <a:effectLst/>
                <a:uLnTx/>
                <a:uFillTx/>
                <a:latin typeface="+mn-lt"/>
                <a:ea typeface="+mn-ea"/>
                <a:cs typeface="+mn-cs"/>
              </a:rPr>
              <a:t>I – Introversion, E - Extroversion, S</a:t>
            </a:r>
            <a:r>
              <a:rPr lang="en-IN" sz="2000" noProof="0" dirty="0" smtClean="0">
                <a:solidFill>
                  <a:schemeClr val="tx2"/>
                </a:solidFill>
              </a:rPr>
              <a:t> – Sensing, N- Intuition, T- Thinking, F- Feeling, P-Perceiving, J- Judging </a:t>
            </a:r>
            <a:endParaRPr kumimoji="0" lang="en-IN" sz="2000" b="0" i="0" u="none" strike="noStrike" kern="1200" cap="none" spc="0" normalizeH="0" baseline="0" noProof="0" dirty="0" smtClean="0">
              <a:ln>
                <a:noFill/>
              </a:ln>
              <a:solidFill>
                <a:schemeClr val="tx2"/>
              </a:solidFill>
              <a:effectLst/>
              <a:uLnTx/>
              <a:uFillTx/>
              <a:latin typeface="+mn-lt"/>
              <a:ea typeface="+mn-ea"/>
              <a:cs typeface="+mn-cs"/>
            </a:endParaRPr>
          </a:p>
          <a:p>
            <a:pPr marL="384048" lvl="0" indent="-384048" algn="just" defTabSz="914400">
              <a:lnSpc>
                <a:spcPct val="94000"/>
              </a:lnSpc>
              <a:spcBef>
                <a:spcPts val="1000"/>
              </a:spcBef>
              <a:spcAft>
                <a:spcPts val="200"/>
              </a:spcAft>
              <a:buFont typeface="Franklin Gothic Book" panose="020B0503020102020204" pitchFamily="34" charset="0"/>
              <a:buChar char="■"/>
            </a:pPr>
            <a:r>
              <a:rPr lang="en-IN" sz="2000" dirty="0" smtClean="0"/>
              <a:t>A combination of I or E, S or N , F or T and P or J gives us an MBTI personality. </a:t>
            </a:r>
            <a:endParaRPr kumimoji="0" lang="en-IN" sz="2000" b="0" i="0" u="none" strike="noStrike" kern="1200" cap="none" spc="0" normalizeH="0" baseline="0" noProof="0" dirty="0" smtClean="0">
              <a:ln>
                <a:noFill/>
              </a:ln>
              <a:solidFill>
                <a:schemeClr val="tx2"/>
              </a:solidFill>
              <a:effectLst/>
              <a:uLnTx/>
              <a:uFillTx/>
              <a:latin typeface="+mn-lt"/>
              <a:ea typeface="+mn-ea"/>
              <a:cs typeface="+mn-cs"/>
            </a:endParaRP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endParaRPr kumimoji="0" lang="en-IN" sz="2000" b="0" i="0" u="none" strike="noStrike" kern="1200" cap="none" spc="0" normalizeH="0" baseline="0" noProof="0" dirty="0" smtClean="0">
              <a:ln>
                <a:noFill/>
              </a:ln>
              <a:solidFill>
                <a:schemeClr val="tx2"/>
              </a:solidFill>
              <a:effectLst/>
              <a:uLnTx/>
              <a:uFillTx/>
              <a:latin typeface="+mn-lt"/>
              <a:ea typeface="+mn-ea"/>
              <a:cs typeface="+mn-cs"/>
            </a:endParaRP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endParaRPr kumimoji="0" lang="en-IN" sz="2000" b="0" i="0" u="none" strike="noStrike" kern="1200" cap="none" spc="0" normalizeH="0" baseline="0" noProof="0" dirty="0" smtClean="0">
              <a:ln>
                <a:noFill/>
              </a:ln>
              <a:solidFill>
                <a:schemeClr val="tx2"/>
              </a:solidFill>
              <a:effectLst/>
              <a:uLnTx/>
              <a:uFillTx/>
              <a:latin typeface="+mn-lt"/>
              <a:ea typeface="+mn-ea"/>
              <a:cs typeface="+mn-cs"/>
            </a:endParaRP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endParaRPr kumimoji="0" lang="en-IN" sz="2000" b="0" i="0" u="none" strike="noStrike" kern="1200" cap="none" spc="0" normalizeH="0" baseline="0" noProof="0" dirty="0" smtClean="0">
              <a:ln>
                <a:noFill/>
              </a:ln>
              <a:solidFill>
                <a:schemeClr val="tx2"/>
              </a:solidFill>
              <a:effectLst/>
              <a:uLnTx/>
              <a:uFillTx/>
              <a:latin typeface="+mn-lt"/>
              <a:ea typeface="+mn-ea"/>
              <a:cs typeface="+mn-cs"/>
            </a:endParaRP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endParaRPr kumimoji="0" lang="en-IN" sz="2000" b="0" i="0" u="none" strike="noStrike" kern="1200" cap="none" spc="0" normalizeH="0" baseline="0" noProof="0" dirty="0">
              <a:ln>
                <a:noFill/>
              </a:ln>
              <a:solidFill>
                <a:schemeClr val="tx2"/>
              </a:solidFill>
              <a:effectLst/>
              <a:uLnTx/>
              <a:uFillTx/>
              <a:latin typeface="+mn-lt"/>
              <a:ea typeface="+mn-ea"/>
              <a:cs typeface="+mn-cs"/>
            </a:endParaRPr>
          </a:p>
        </p:txBody>
      </p:sp>
      <p:pic>
        <p:nvPicPr>
          <p:cNvPr id="11" name="Picture 10">
            <a:extLst>
              <a:ext uri="{FF2B5EF4-FFF2-40B4-BE49-F238E27FC236}">
                <a16:creationId xmlns:a16="http://schemas.microsoft.com/office/drawing/2014/main" id="{A4AA4B2C-7176-47BE-898D-81CE864CB7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398" y="3357154"/>
            <a:ext cx="3848100" cy="3324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E5C4C1-4469-4B8C-B2FC-22F6C0AD5A4F}"/>
              </a:ext>
            </a:extLst>
          </p:cNvPr>
          <p:cNvSpPr txBox="1"/>
          <p:nvPr/>
        </p:nvSpPr>
        <p:spPr>
          <a:xfrm>
            <a:off x="5265089" y="168302"/>
            <a:ext cx="3807350" cy="584775"/>
          </a:xfrm>
          <a:prstGeom prst="rect">
            <a:avLst/>
          </a:prstGeom>
          <a:noFill/>
        </p:spPr>
        <p:txBody>
          <a:bodyPr wrap="square" rtlCol="0">
            <a:spAutoFit/>
          </a:bodyPr>
          <a:lstStyle/>
          <a:p>
            <a:r>
              <a:rPr lang="en-US" sz="3200" b="1" dirty="0"/>
              <a:t>Methodology</a:t>
            </a:r>
            <a:endParaRPr lang="en-IN" sz="3200" b="1" dirty="0"/>
          </a:p>
        </p:txBody>
      </p:sp>
      <p:pic>
        <p:nvPicPr>
          <p:cNvPr id="6" name="Picture 5">
            <a:extLst>
              <a:ext uri="{FF2B5EF4-FFF2-40B4-BE49-F238E27FC236}">
                <a16:creationId xmlns:a16="http://schemas.microsoft.com/office/drawing/2014/main" id="{7C7319A8-57F4-4B88-B32F-573B573DB8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3326" y="753077"/>
            <a:ext cx="5987995" cy="5854812"/>
          </a:xfrm>
          <a:prstGeom prst="rect">
            <a:avLst/>
          </a:prstGeom>
        </p:spPr>
      </p:pic>
    </p:spTree>
    <p:extLst>
      <p:ext uri="{BB962C8B-B14F-4D97-AF65-F5344CB8AC3E}">
        <p14:creationId xmlns:p14="http://schemas.microsoft.com/office/powerpoint/2010/main" val="185987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45" y="215538"/>
            <a:ext cx="9601200" cy="711925"/>
          </a:xfrm>
        </p:spPr>
        <p:txBody>
          <a:bodyPr>
            <a:normAutofit/>
          </a:bodyPr>
          <a:lstStyle/>
          <a:p>
            <a:r>
              <a:rPr lang="en-IN" sz="4000" b="1" dirty="0" smtClean="0"/>
              <a:t>Data Cleaning</a:t>
            </a:r>
            <a:endParaRPr lang="en-IN" sz="4000" b="1" dirty="0"/>
          </a:p>
        </p:txBody>
      </p:sp>
      <p:sp>
        <p:nvSpPr>
          <p:cNvPr id="3" name="Content Placeholder 2"/>
          <p:cNvSpPr>
            <a:spLocks noGrp="1"/>
          </p:cNvSpPr>
          <p:nvPr>
            <p:ph idx="1"/>
          </p:nvPr>
        </p:nvSpPr>
        <p:spPr>
          <a:xfrm>
            <a:off x="1254033" y="979713"/>
            <a:ext cx="10580915" cy="1567543"/>
          </a:xfrm>
        </p:spPr>
        <p:txBody>
          <a:bodyPr>
            <a:normAutofit/>
          </a:bodyPr>
          <a:lstStyle/>
          <a:p>
            <a:pPr marL="285750" indent="-285750">
              <a:buFont typeface="Wingdings" panose="05000000000000000000" pitchFamily="2" charset="2"/>
              <a:buChar char="Ø"/>
            </a:pPr>
            <a:r>
              <a:rPr lang="en-US" dirty="0" smtClean="0"/>
              <a:t>removed URLs, NULL values and common fillers like “or” , “a”, “the”, etc.</a:t>
            </a:r>
          </a:p>
          <a:p>
            <a:pPr marL="285750" indent="-285750">
              <a:buFont typeface="Wingdings" panose="05000000000000000000" pitchFamily="2" charset="2"/>
              <a:buChar char="Ø"/>
            </a:pPr>
            <a:r>
              <a:rPr lang="en-US" dirty="0" smtClean="0"/>
              <a:t>replaced the null values with the hyphen symbol.</a:t>
            </a:r>
          </a:p>
          <a:p>
            <a:pPr marL="285750" indent="-285750">
              <a:buFont typeface="Wingdings" panose="05000000000000000000" pitchFamily="2" charset="2"/>
              <a:buChar char="Ø"/>
            </a:pPr>
            <a:r>
              <a:rPr lang="en-US" dirty="0" smtClean="0"/>
              <a:t>made a list of all the useless words (stop words).</a:t>
            </a:r>
          </a:p>
          <a:p>
            <a:endParaRPr lang="en-IN" dirty="0"/>
          </a:p>
        </p:txBody>
      </p:sp>
      <p:sp>
        <p:nvSpPr>
          <p:cNvPr id="4" name="Title 1"/>
          <p:cNvSpPr txBox="1">
            <a:spLocks/>
          </p:cNvSpPr>
          <p:nvPr/>
        </p:nvSpPr>
        <p:spPr>
          <a:xfrm>
            <a:off x="1314994" y="2444932"/>
            <a:ext cx="9601200" cy="71192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89000"/>
              </a:lnSpc>
              <a:spcBef>
                <a:spcPct val="0"/>
              </a:spcBef>
              <a:spcAft>
                <a:spcPts val="0"/>
              </a:spcAft>
              <a:buClrTx/>
              <a:buSzTx/>
              <a:buFontTx/>
              <a:buNone/>
              <a:tabLst/>
              <a:defRPr/>
            </a:pPr>
            <a:r>
              <a:rPr lang="en-IN" sz="4000" b="1" dirty="0" smtClean="0">
                <a:solidFill>
                  <a:schemeClr val="tx2"/>
                </a:solidFill>
                <a:latin typeface="+mj-lt"/>
                <a:ea typeface="+mj-ea"/>
                <a:cs typeface="+mj-cs"/>
              </a:rPr>
              <a:t>Lemmatization</a:t>
            </a:r>
            <a:endParaRPr kumimoji="0" lang="en-IN" sz="4000" b="1"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1367245" y="3052354"/>
            <a:ext cx="10206446" cy="3505200"/>
          </a:xfrm>
          <a:prstGeom prst="rect">
            <a:avLst/>
          </a:prstGeom>
        </p:spPr>
        <p:txBody>
          <a:bodyPr vert="horz" lIns="91440" tIns="45720" rIns="91440" bIns="45720" rtlCol="0">
            <a:normAutofit/>
          </a:bodyPr>
          <a:lstStyle/>
          <a:p>
            <a:pPr marL="384048" marR="0" lvl="0" indent="-384048" algn="l" defTabSz="914400" rtl="0" eaLnBrk="1" fontAlgn="auto" latinLnBrk="0" hangingPunct="1">
              <a:lnSpc>
                <a:spcPct val="94000"/>
              </a:lnSpc>
              <a:spcBef>
                <a:spcPts val="1000"/>
              </a:spcBef>
              <a:spcAft>
                <a:spcPts val="200"/>
              </a:spcAft>
              <a:buClrTx/>
              <a:buSzTx/>
              <a:tabLst/>
              <a:defRPr/>
            </a:pPr>
            <a:endParaRPr kumimoji="0" lang="en-IN" sz="2000" b="0" i="0" u="none" strike="noStrike" kern="1200" cap="none" spc="0" normalizeH="0" baseline="0" noProof="0" dirty="0">
              <a:ln>
                <a:noFill/>
              </a:ln>
              <a:solidFill>
                <a:schemeClr val="tx2"/>
              </a:solidFill>
              <a:effectLst/>
              <a:uLnTx/>
              <a:uFillTx/>
              <a:latin typeface="+mn-lt"/>
              <a:ea typeface="+mn-ea"/>
              <a:cs typeface="+mn-cs"/>
            </a:endParaRPr>
          </a:p>
        </p:txBody>
      </p:sp>
      <p:sp>
        <p:nvSpPr>
          <p:cNvPr id="6" name="Content Placeholder 2"/>
          <p:cNvSpPr txBox="1">
            <a:spLocks/>
          </p:cNvSpPr>
          <p:nvPr/>
        </p:nvSpPr>
        <p:spPr>
          <a:xfrm>
            <a:off x="1288867" y="3213463"/>
            <a:ext cx="10580915" cy="3435531"/>
          </a:xfrm>
          <a:prstGeom prst="rect">
            <a:avLst/>
          </a:prstGeom>
        </p:spPr>
        <p:txBody>
          <a:bodyPr vert="horz" lIns="91440" tIns="45720" rIns="91440" bIns="45720" rtlCol="0">
            <a:normAutofit/>
          </a:bodyPr>
          <a:lstStyle/>
          <a:p>
            <a:pPr>
              <a:buFont typeface="Wingdings" pitchFamily="2" charset="2"/>
              <a:buChar char="Ø"/>
            </a:pPr>
            <a:r>
              <a:rPr lang="en-IN" sz="2000" dirty="0" smtClean="0"/>
              <a:t>Process of reducing infected words to their meaningful word stem i.e. base word  </a:t>
            </a:r>
          </a:p>
          <a:p>
            <a:endParaRPr lang="en-IN" sz="2000" dirty="0" smtClean="0"/>
          </a:p>
          <a:p>
            <a:pPr>
              <a:buFont typeface="Wingdings" pitchFamily="2" charset="2"/>
              <a:buChar char="Ø"/>
            </a:pPr>
            <a:r>
              <a:rPr lang="en-IN" sz="2000" dirty="0" smtClean="0"/>
              <a:t>Words on applying lemmatization 						word stem </a:t>
            </a:r>
          </a:p>
          <a:p>
            <a:r>
              <a:rPr lang="en-IN" sz="2000" dirty="0" smtClean="0"/>
              <a:t>	</a:t>
            </a:r>
            <a:r>
              <a:rPr lang="en-IN" sz="2000" dirty="0" err="1" smtClean="0"/>
              <a:t>History,historical</a:t>
            </a:r>
            <a:r>
              <a:rPr lang="en-IN" sz="2000" dirty="0" smtClean="0"/>
              <a:t> 						=&gt; 			history </a:t>
            </a:r>
          </a:p>
          <a:p>
            <a:r>
              <a:rPr lang="en-IN" sz="2000" dirty="0" smtClean="0"/>
              <a:t>	</a:t>
            </a:r>
            <a:r>
              <a:rPr lang="en-IN" sz="2000" dirty="0" err="1" smtClean="0"/>
              <a:t>Finally,final,finalized</a:t>
            </a:r>
            <a:r>
              <a:rPr lang="en-IN" sz="2000" dirty="0" smtClean="0"/>
              <a:t> 						=&gt; 			final </a:t>
            </a:r>
          </a:p>
          <a:p>
            <a:r>
              <a:rPr lang="en-IN" sz="2000" dirty="0" smtClean="0"/>
              <a:t>	</a:t>
            </a:r>
            <a:r>
              <a:rPr lang="en-IN" sz="2000" dirty="0" err="1" smtClean="0"/>
              <a:t>Going,goes,gone</a:t>
            </a:r>
            <a:r>
              <a:rPr lang="en-IN" sz="2000" dirty="0" smtClean="0"/>
              <a:t> 						=&gt; 			go</a:t>
            </a:r>
          </a:p>
          <a:p>
            <a:endParaRPr lang="en-IN" sz="2000" dirty="0" smtClean="0"/>
          </a:p>
          <a:p>
            <a:pPr>
              <a:buFont typeface="Wingdings" pitchFamily="2" charset="2"/>
              <a:buChar char="Ø"/>
            </a:pPr>
            <a:r>
              <a:rPr lang="en-IN" sz="2000" dirty="0" smtClean="0"/>
              <a:t>We used imported </a:t>
            </a:r>
            <a:r>
              <a:rPr lang="en-IN" sz="2000" dirty="0" err="1" smtClean="0"/>
              <a:t>WordNetLemmatizer</a:t>
            </a:r>
            <a:r>
              <a:rPr lang="en-IN" sz="2000" dirty="0" smtClean="0"/>
              <a:t> from </a:t>
            </a:r>
            <a:r>
              <a:rPr lang="en-IN" sz="2000" dirty="0" err="1" smtClean="0"/>
              <a:t>nltk.stem</a:t>
            </a:r>
            <a:r>
              <a:rPr lang="en-IN" sz="2000" dirty="0" smtClean="0"/>
              <a:t> to lemmatize the text </a:t>
            </a:r>
          </a:p>
          <a:p>
            <a:endParaRPr lang="en-IN" sz="2000" dirty="0" smtClean="0"/>
          </a:p>
          <a:p>
            <a:endParaRPr lang="en-IN" sz="2000" dirty="0" smtClean="0"/>
          </a:p>
          <a:p>
            <a:endParaRPr lang="en-IN"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45" y="189413"/>
            <a:ext cx="4441372" cy="607422"/>
          </a:xfrm>
        </p:spPr>
        <p:txBody>
          <a:bodyPr>
            <a:normAutofit fontScale="90000"/>
          </a:bodyPr>
          <a:lstStyle/>
          <a:p>
            <a:r>
              <a:rPr lang="en-IN" b="1" dirty="0" smtClean="0"/>
              <a:t>Tokenization</a:t>
            </a:r>
            <a:endParaRPr lang="en-IN" b="1" dirty="0"/>
          </a:p>
        </p:txBody>
      </p:sp>
      <p:sp>
        <p:nvSpPr>
          <p:cNvPr id="3" name="Content Placeholder 2"/>
          <p:cNvSpPr>
            <a:spLocks noGrp="1"/>
          </p:cNvSpPr>
          <p:nvPr>
            <p:ph idx="1"/>
          </p:nvPr>
        </p:nvSpPr>
        <p:spPr>
          <a:xfrm>
            <a:off x="1254033" y="849084"/>
            <a:ext cx="10580915" cy="1423853"/>
          </a:xfrm>
        </p:spPr>
        <p:txBody>
          <a:bodyPr>
            <a:normAutofit fontScale="85000" lnSpcReduction="20000"/>
          </a:bodyPr>
          <a:lstStyle/>
          <a:p>
            <a:pPr marL="285750" indent="-285750" algn="just">
              <a:buFont typeface="Arial" pitchFamily="34" charset="0"/>
              <a:buChar char="•"/>
            </a:pPr>
            <a:r>
              <a:rPr lang="en-IN" dirty="0" smtClean="0"/>
              <a:t>Given a paragraph of </a:t>
            </a:r>
            <a:r>
              <a:rPr lang="en-IN" dirty="0" smtClean="0"/>
              <a:t>corpus/sentences, conversion </a:t>
            </a:r>
            <a:r>
              <a:rPr lang="en-IN" dirty="0" smtClean="0"/>
              <a:t>of this paragraph into sentences and sentence </a:t>
            </a:r>
            <a:r>
              <a:rPr lang="en-IN" smtClean="0"/>
              <a:t>to </a:t>
            </a:r>
            <a:r>
              <a:rPr lang="en-IN" smtClean="0"/>
              <a:t>words, </a:t>
            </a:r>
            <a:r>
              <a:rPr lang="en-IN" dirty="0" smtClean="0"/>
              <a:t>this is called tokenization</a:t>
            </a:r>
          </a:p>
          <a:p>
            <a:pPr algn="just">
              <a:buFont typeface="Arial" pitchFamily="34" charset="0"/>
              <a:buChar char="•"/>
            </a:pPr>
            <a:r>
              <a:rPr lang="en-IN" dirty="0" smtClean="0"/>
              <a:t>sent_tokenize is a function of nltk which takes a </a:t>
            </a:r>
            <a:r>
              <a:rPr lang="en-IN" dirty="0" smtClean="0"/>
              <a:t>paragraph/corpus, </a:t>
            </a:r>
            <a:r>
              <a:rPr lang="en-IN" dirty="0" smtClean="0"/>
              <a:t>applies lot of regular expression and convert paragraph into sentences</a:t>
            </a:r>
          </a:p>
          <a:p>
            <a:pPr algn="just">
              <a:buFont typeface="Arial" pitchFamily="34" charset="0"/>
              <a:buChar char="•"/>
            </a:pPr>
            <a:r>
              <a:rPr lang="en-IN" dirty="0" smtClean="0"/>
              <a:t>word_tokenize -&gt;take paragraph and converts it into words</a:t>
            </a:r>
          </a:p>
          <a:p>
            <a:pPr algn="just">
              <a:buFont typeface="Arial" pitchFamily="34" charset="0"/>
              <a:buChar char="•"/>
            </a:pPr>
            <a:endParaRPr lang="en-IN" dirty="0" smtClean="0"/>
          </a:p>
          <a:p>
            <a:pPr algn="just"/>
            <a:endParaRPr lang="en-IN" dirty="0"/>
          </a:p>
        </p:txBody>
      </p:sp>
      <p:sp>
        <p:nvSpPr>
          <p:cNvPr id="4" name="Title 1"/>
          <p:cNvSpPr txBox="1">
            <a:spLocks/>
          </p:cNvSpPr>
          <p:nvPr/>
        </p:nvSpPr>
        <p:spPr>
          <a:xfrm>
            <a:off x="1249680" y="2275117"/>
            <a:ext cx="5882640" cy="546460"/>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89000"/>
              </a:lnSpc>
              <a:spcBef>
                <a:spcPct val="0"/>
              </a:spcBef>
              <a:spcAft>
                <a:spcPts val="0"/>
              </a:spcAft>
              <a:buClrTx/>
              <a:buSzTx/>
              <a:buFontTx/>
              <a:buNone/>
              <a:tabLst/>
              <a:defRPr/>
            </a:pPr>
            <a:r>
              <a:rPr lang="en-IN" sz="4000" b="1" dirty="0" smtClean="0">
                <a:solidFill>
                  <a:schemeClr val="tx2"/>
                </a:solidFill>
                <a:latin typeface="+mj-lt"/>
                <a:ea typeface="+mj-ea"/>
                <a:cs typeface="+mj-cs"/>
              </a:rPr>
              <a:t>Bag Of words</a:t>
            </a:r>
            <a:endParaRPr kumimoji="0" lang="en-IN" sz="4000" b="1"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1367245" y="3052354"/>
            <a:ext cx="10206446" cy="3505200"/>
          </a:xfrm>
          <a:prstGeom prst="rect">
            <a:avLst/>
          </a:prstGeom>
        </p:spPr>
        <p:txBody>
          <a:bodyPr vert="horz" lIns="91440" tIns="45720" rIns="91440" bIns="45720" rtlCol="0">
            <a:normAutofit/>
          </a:bodyPr>
          <a:lstStyle/>
          <a:p>
            <a:pPr marL="384048" marR="0" lvl="0" indent="-384048" algn="l" defTabSz="914400" rtl="0" eaLnBrk="1" fontAlgn="auto" latinLnBrk="0" hangingPunct="1">
              <a:lnSpc>
                <a:spcPct val="94000"/>
              </a:lnSpc>
              <a:spcBef>
                <a:spcPts val="1000"/>
              </a:spcBef>
              <a:spcAft>
                <a:spcPts val="200"/>
              </a:spcAft>
              <a:buClrTx/>
              <a:buSzTx/>
              <a:tabLst/>
              <a:defRPr/>
            </a:pPr>
            <a:endParaRPr kumimoji="0" lang="en-IN" sz="2000" b="0" i="0" u="none" strike="noStrike" kern="1200" cap="none" spc="0" normalizeH="0" baseline="0" noProof="0" dirty="0">
              <a:ln>
                <a:noFill/>
              </a:ln>
              <a:solidFill>
                <a:schemeClr val="tx2"/>
              </a:solidFill>
              <a:effectLst/>
              <a:uLnTx/>
              <a:uFillTx/>
              <a:latin typeface="+mn-lt"/>
              <a:ea typeface="+mn-ea"/>
              <a:cs typeface="+mn-cs"/>
            </a:endParaRPr>
          </a:p>
        </p:txBody>
      </p:sp>
      <p:sp>
        <p:nvSpPr>
          <p:cNvPr id="6" name="Content Placeholder 2"/>
          <p:cNvSpPr txBox="1">
            <a:spLocks/>
          </p:cNvSpPr>
          <p:nvPr/>
        </p:nvSpPr>
        <p:spPr>
          <a:xfrm>
            <a:off x="1328055" y="2804160"/>
            <a:ext cx="6052459" cy="931818"/>
          </a:xfrm>
          <a:prstGeom prst="rect">
            <a:avLst/>
          </a:prstGeom>
        </p:spPr>
        <p:txBody>
          <a:bodyPr vert="horz" lIns="91440" tIns="45720" rIns="91440" bIns="45720" rtlCol="0">
            <a:normAutofit/>
          </a:bodyPr>
          <a:lstStyle/>
          <a:p>
            <a:r>
              <a:rPr lang="en-IN" sz="2000" dirty="0" smtClean="0"/>
              <a:t>converts text data into vectors(numerical format)</a:t>
            </a:r>
          </a:p>
          <a:p>
            <a:r>
              <a:rPr lang="en-IN" sz="2000" dirty="0" smtClean="0"/>
              <a:t>Function used:- countvectorizer performs bag of words </a:t>
            </a:r>
          </a:p>
          <a:p>
            <a:endParaRPr lang="en-IN" sz="2000" dirty="0" smtClean="0"/>
          </a:p>
        </p:txBody>
      </p:sp>
      <p:pic>
        <p:nvPicPr>
          <p:cNvPr id="7" name="Picture 6">
            <a:extLst>
              <a:ext uri="{FF2B5EF4-FFF2-40B4-BE49-F238E27FC236}">
                <a16:creationId xmlns:a16="http://schemas.microsoft.com/office/drawing/2014/main" id="{72486B3A-71B7-4C90-8716-C07640921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2948" y="2429397"/>
            <a:ext cx="4676503" cy="1806934"/>
          </a:xfrm>
          <a:prstGeom prst="rect">
            <a:avLst/>
          </a:prstGeom>
        </p:spPr>
      </p:pic>
      <p:pic>
        <p:nvPicPr>
          <p:cNvPr id="2050" name="Picture 2" descr="C:\Users\LENOVO\Desktop\1.PNG"/>
          <p:cNvPicPr>
            <a:picLocks noChangeAspect="1" noChangeArrowheads="1"/>
          </p:cNvPicPr>
          <p:nvPr/>
        </p:nvPicPr>
        <p:blipFill>
          <a:blip r:embed="rId3" cstate="print"/>
          <a:srcRect/>
          <a:stretch>
            <a:fillRect/>
          </a:stretch>
        </p:blipFill>
        <p:spPr bwMode="auto">
          <a:xfrm>
            <a:off x="7341325" y="4291965"/>
            <a:ext cx="4598125" cy="2200275"/>
          </a:xfrm>
          <a:prstGeom prst="rect">
            <a:avLst/>
          </a:prstGeom>
          <a:noFill/>
        </p:spPr>
      </p:pic>
      <p:sp>
        <p:nvSpPr>
          <p:cNvPr id="9" name="Title 1"/>
          <p:cNvSpPr txBox="1">
            <a:spLocks/>
          </p:cNvSpPr>
          <p:nvPr/>
        </p:nvSpPr>
        <p:spPr>
          <a:xfrm>
            <a:off x="1245326" y="3603173"/>
            <a:ext cx="5821680" cy="550816"/>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89000"/>
              </a:lnSpc>
              <a:spcBef>
                <a:spcPct val="0"/>
              </a:spcBef>
              <a:spcAft>
                <a:spcPts val="0"/>
              </a:spcAft>
              <a:buClrTx/>
              <a:buSzTx/>
              <a:buFontTx/>
              <a:buNone/>
              <a:tabLst/>
              <a:defRPr/>
            </a:pPr>
            <a:endParaRPr kumimoji="0" lang="en-IN" sz="4000" b="1" i="0" u="none" strike="noStrike" kern="1200" cap="none" spc="0" normalizeH="0" baseline="0" noProof="0" dirty="0">
              <a:ln>
                <a:noFill/>
              </a:ln>
              <a:solidFill>
                <a:schemeClr val="tx2"/>
              </a:solidFill>
              <a:effectLst/>
              <a:uLnTx/>
              <a:uFillTx/>
              <a:latin typeface="+mj-lt"/>
              <a:ea typeface="+mj-ea"/>
              <a:cs typeface="+mj-cs"/>
            </a:endParaRPr>
          </a:p>
        </p:txBody>
      </p:sp>
      <p:sp>
        <p:nvSpPr>
          <p:cNvPr id="10" name="Content Placeholder 2"/>
          <p:cNvSpPr txBox="1">
            <a:spLocks/>
          </p:cNvSpPr>
          <p:nvPr/>
        </p:nvSpPr>
        <p:spPr>
          <a:xfrm>
            <a:off x="2706187" y="4368167"/>
            <a:ext cx="5900059" cy="531223"/>
          </a:xfrm>
          <a:prstGeom prst="rect">
            <a:avLst/>
          </a:prstGeom>
        </p:spPr>
        <p:txBody>
          <a:bodyPr vert="horz" lIns="91440" tIns="45720" rIns="91440" bIns="45720" rtlCol="0">
            <a:normAutofit/>
          </a:bodyPr>
          <a:lstStyle/>
          <a:p>
            <a:endParaRPr lang="en-IN"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42DFF-39CC-4832-B929-BCDD425446C4}"/>
              </a:ext>
            </a:extLst>
          </p:cNvPr>
          <p:cNvSpPr txBox="1"/>
          <p:nvPr/>
        </p:nvSpPr>
        <p:spPr>
          <a:xfrm>
            <a:off x="1376900" y="1371597"/>
            <a:ext cx="10249043"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Considered all the 16 MBTI personality types as 16 different classes and performed multi class classification.</a:t>
            </a:r>
          </a:p>
          <a:p>
            <a:pPr marL="285750" indent="-285750">
              <a:buFont typeface="Wingdings" panose="05000000000000000000" pitchFamily="2" charset="2"/>
              <a:buChar char="Ø"/>
            </a:pPr>
            <a:r>
              <a:rPr lang="en-US" dirty="0" smtClean="0"/>
              <a:t>Machine learning </a:t>
            </a:r>
            <a:r>
              <a:rPr lang="en-US" dirty="0" err="1" smtClean="0"/>
              <a:t>algo</a:t>
            </a:r>
            <a:r>
              <a:rPr lang="en-US" dirty="0" smtClean="0"/>
              <a:t> used : Naïve </a:t>
            </a:r>
            <a:r>
              <a:rPr lang="en-US" dirty="0" err="1" smtClean="0"/>
              <a:t>Bayes</a:t>
            </a:r>
            <a:r>
              <a:rPr lang="en-US" dirty="0" smtClean="0"/>
              <a:t> Classifier =&gt; baseline </a:t>
            </a:r>
            <a:r>
              <a:rPr lang="en-US" dirty="0" err="1" smtClean="0"/>
              <a:t>algo</a:t>
            </a:r>
            <a:r>
              <a:rPr lang="en-US" dirty="0" smtClean="0"/>
              <a:t> for textual data</a:t>
            </a:r>
          </a:p>
          <a:p>
            <a:pPr marL="285750" indent="-285750">
              <a:buFont typeface="Wingdings" panose="05000000000000000000" pitchFamily="2" charset="2"/>
              <a:buChar char="Ø"/>
            </a:pPr>
            <a:r>
              <a:rPr lang="en-US" dirty="0" smtClean="0"/>
              <a:t>Divided the dataset into training and test data .</a:t>
            </a:r>
          </a:p>
          <a:p>
            <a:pPr marL="285750" indent="-285750">
              <a:buFont typeface="Wingdings" panose="05000000000000000000" pitchFamily="2" charset="2"/>
              <a:buChar char="Ø"/>
            </a:pPr>
            <a:r>
              <a:rPr lang="en-US" dirty="0" smtClean="0"/>
              <a:t>Trained the dataset using </a:t>
            </a:r>
            <a:r>
              <a:rPr lang="en-US" dirty="0" err="1" smtClean="0"/>
              <a:t>NaiveBayesClassifier.train</a:t>
            </a:r>
            <a:r>
              <a:rPr lang="en-US" dirty="0" smtClean="0"/>
              <a:t>() function.</a:t>
            </a:r>
            <a:endParaRPr lang="en-US" dirty="0"/>
          </a:p>
          <a:p>
            <a:pPr marL="285750" indent="-285750">
              <a:buFont typeface="Wingdings" panose="05000000000000000000" pitchFamily="2" charset="2"/>
              <a:buChar char="Ø"/>
            </a:pPr>
            <a:r>
              <a:rPr lang="en-US" dirty="0"/>
              <a:t>We divided the dataset first into 80:20 for </a:t>
            </a:r>
            <a:r>
              <a:rPr lang="en-US" dirty="0" err="1"/>
              <a:t>training:testing</a:t>
            </a:r>
            <a:r>
              <a:rPr lang="en-US" dirty="0"/>
              <a:t> i.e. 80% training data and 20% testing d </a:t>
            </a:r>
            <a:r>
              <a:rPr lang="en-US" dirty="0" err="1"/>
              <a:t>ata</a:t>
            </a:r>
            <a:r>
              <a:rPr lang="en-US" dirty="0"/>
              <a:t> then 70:30 , 60:40, 50:50 .</a:t>
            </a:r>
            <a:endParaRPr lang="en-IN" b="1" dirty="0"/>
          </a:p>
        </p:txBody>
      </p:sp>
      <p:pic>
        <p:nvPicPr>
          <p:cNvPr id="8" name="Picture 7">
            <a:extLst>
              <a:ext uri="{FF2B5EF4-FFF2-40B4-BE49-F238E27FC236}">
                <a16:creationId xmlns:a16="http://schemas.microsoft.com/office/drawing/2014/main" id="{FEA59248-B5CF-4B30-B6E5-251967B0E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9655" y="3605349"/>
            <a:ext cx="6892456" cy="2882915"/>
          </a:xfrm>
          <a:prstGeom prst="rect">
            <a:avLst/>
          </a:prstGeom>
        </p:spPr>
      </p:pic>
      <p:sp>
        <p:nvSpPr>
          <p:cNvPr id="6" name="Title 1"/>
          <p:cNvSpPr>
            <a:spLocks noGrp="1"/>
          </p:cNvSpPr>
          <p:nvPr>
            <p:ph type="title"/>
          </p:nvPr>
        </p:nvSpPr>
        <p:spPr>
          <a:xfrm>
            <a:off x="1214845" y="189413"/>
            <a:ext cx="4415246" cy="607422"/>
          </a:xfrm>
        </p:spPr>
        <p:txBody>
          <a:bodyPr>
            <a:normAutofit fontScale="90000"/>
          </a:bodyPr>
          <a:lstStyle/>
          <a:p>
            <a:r>
              <a:rPr lang="en-IN" b="1" dirty="0" smtClean="0"/>
              <a:t>Model Creation</a:t>
            </a:r>
            <a:endParaRPr lang="en-IN" b="1" dirty="0"/>
          </a:p>
        </p:txBody>
      </p:sp>
      <p:sp>
        <p:nvSpPr>
          <p:cNvPr id="7" name="Title 1"/>
          <p:cNvSpPr txBox="1">
            <a:spLocks/>
          </p:cNvSpPr>
          <p:nvPr/>
        </p:nvSpPr>
        <p:spPr>
          <a:xfrm>
            <a:off x="4058194" y="838202"/>
            <a:ext cx="4415246" cy="468084"/>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89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tx2"/>
                </a:solidFill>
                <a:effectLst/>
                <a:uLnTx/>
                <a:uFillTx/>
                <a:latin typeface="+mj-lt"/>
                <a:ea typeface="+mj-ea"/>
                <a:cs typeface="+mj-cs"/>
              </a:rPr>
              <a:t>METHOD 1</a:t>
            </a:r>
            <a:endParaRPr kumimoji="0" lang="en-IN" sz="2800" b="1"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52117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001075-071A-44AB-8623-6CBAC9715DFC}"/>
              </a:ext>
            </a:extLst>
          </p:cNvPr>
          <p:cNvSpPr txBox="1"/>
          <p:nvPr/>
        </p:nvSpPr>
        <p:spPr>
          <a:xfrm>
            <a:off x="1615439" y="945568"/>
            <a:ext cx="777505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Created 4 </a:t>
            </a:r>
            <a:r>
              <a:rPr lang="en-US" dirty="0" smtClean="0"/>
              <a:t>classifiers </a:t>
            </a:r>
            <a:r>
              <a:rPr lang="en-US" dirty="0"/>
              <a:t>to classify the </a:t>
            </a:r>
            <a:r>
              <a:rPr lang="en-US" dirty="0" smtClean="0"/>
              <a:t>person.</a:t>
            </a:r>
          </a:p>
          <a:p>
            <a:pPr marL="285750" indent="-285750">
              <a:buFont typeface="Wingdings" panose="05000000000000000000" pitchFamily="2" charset="2"/>
              <a:buChar char="Ø"/>
            </a:pPr>
            <a:r>
              <a:rPr lang="en-US" dirty="0" smtClean="0"/>
              <a:t>Did binary classification individually on each of the 4 classes</a:t>
            </a:r>
            <a:r>
              <a:rPr lang="en-US" b="1" dirty="0" smtClean="0"/>
              <a:t>.</a:t>
            </a:r>
          </a:p>
          <a:p>
            <a:pPr marL="285750" indent="-285750">
              <a:buFont typeface="Wingdings" panose="05000000000000000000" pitchFamily="2" charset="2"/>
              <a:buChar char="Ø"/>
            </a:pPr>
            <a:r>
              <a:rPr lang="en-US" dirty="0" smtClean="0"/>
              <a:t>Combined the result to get a personality type.</a:t>
            </a:r>
            <a:endParaRPr lang="en-IN" dirty="0"/>
          </a:p>
        </p:txBody>
      </p:sp>
      <p:pic>
        <p:nvPicPr>
          <p:cNvPr id="9" name="Picture 8">
            <a:extLst>
              <a:ext uri="{FF2B5EF4-FFF2-40B4-BE49-F238E27FC236}">
                <a16:creationId xmlns:a16="http://schemas.microsoft.com/office/drawing/2014/main" id="{B3C7226E-9A75-4789-AE4D-5E19E3234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4455" y="2271961"/>
            <a:ext cx="4922520" cy="1051560"/>
          </a:xfrm>
          <a:prstGeom prst="rect">
            <a:avLst/>
          </a:prstGeom>
        </p:spPr>
      </p:pic>
      <p:sp>
        <p:nvSpPr>
          <p:cNvPr id="10" name="TextBox 9">
            <a:extLst>
              <a:ext uri="{FF2B5EF4-FFF2-40B4-BE49-F238E27FC236}">
                <a16:creationId xmlns:a16="http://schemas.microsoft.com/office/drawing/2014/main" id="{2450F082-A45D-403E-9A3B-4E8E5411B74B}"/>
              </a:ext>
            </a:extLst>
          </p:cNvPr>
          <p:cNvSpPr txBox="1"/>
          <p:nvPr/>
        </p:nvSpPr>
        <p:spPr>
          <a:xfrm>
            <a:off x="3588026" y="3255539"/>
            <a:ext cx="6550550" cy="461665"/>
          </a:xfrm>
          <a:prstGeom prst="rect">
            <a:avLst/>
          </a:prstGeom>
          <a:noFill/>
        </p:spPr>
        <p:txBody>
          <a:bodyPr wrap="square" rtlCol="0">
            <a:spAutoFit/>
          </a:bodyPr>
          <a:lstStyle/>
          <a:p>
            <a:pPr algn="ctr"/>
            <a:r>
              <a:rPr lang="en-IN" sz="2400" b="1" dirty="0"/>
              <a:t>Summarising the result of the model </a:t>
            </a:r>
            <a:endParaRPr lang="en-IN" sz="3200" b="1" dirty="0"/>
          </a:p>
        </p:txBody>
      </p:sp>
      <p:pic>
        <p:nvPicPr>
          <p:cNvPr id="12" name="Picture 11">
            <a:extLst>
              <a:ext uri="{FF2B5EF4-FFF2-40B4-BE49-F238E27FC236}">
                <a16:creationId xmlns:a16="http://schemas.microsoft.com/office/drawing/2014/main" id="{A51DD21C-A05F-4F21-B07A-2CFFC5BBFB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979" y="3884354"/>
            <a:ext cx="6835472" cy="1513140"/>
          </a:xfrm>
          <a:prstGeom prst="rect">
            <a:avLst/>
          </a:prstGeom>
        </p:spPr>
      </p:pic>
      <p:sp>
        <p:nvSpPr>
          <p:cNvPr id="13" name="TextBox 12">
            <a:extLst>
              <a:ext uri="{FF2B5EF4-FFF2-40B4-BE49-F238E27FC236}">
                <a16:creationId xmlns:a16="http://schemas.microsoft.com/office/drawing/2014/main" id="{F1D25B03-3D5F-44AA-8DAF-1FC60D02BC57}"/>
              </a:ext>
            </a:extLst>
          </p:cNvPr>
          <p:cNvSpPr txBox="1"/>
          <p:nvPr/>
        </p:nvSpPr>
        <p:spPr>
          <a:xfrm>
            <a:off x="3301116" y="5682414"/>
            <a:ext cx="7475551" cy="461665"/>
          </a:xfrm>
          <a:prstGeom prst="rect">
            <a:avLst/>
          </a:prstGeom>
          <a:noFill/>
        </p:spPr>
        <p:txBody>
          <a:bodyPr wrap="square" rtlCol="0">
            <a:spAutoFit/>
          </a:bodyPr>
          <a:lstStyle/>
          <a:p>
            <a:pPr algn="ctr"/>
            <a:r>
              <a:rPr lang="en-US" sz="2400" dirty="0"/>
              <a:t>The accuracy of Naïve Bayes Classifier is </a:t>
            </a:r>
            <a:r>
              <a:rPr lang="en-US" sz="2400"/>
              <a:t>around </a:t>
            </a:r>
            <a:r>
              <a:rPr lang="en-US" sz="2400" smtClean="0"/>
              <a:t>53%. </a:t>
            </a:r>
            <a:endParaRPr lang="en-IN" sz="3200" b="1" dirty="0"/>
          </a:p>
        </p:txBody>
      </p:sp>
      <p:sp>
        <p:nvSpPr>
          <p:cNvPr id="11" name="Title 1"/>
          <p:cNvSpPr txBox="1">
            <a:spLocks/>
          </p:cNvSpPr>
          <p:nvPr/>
        </p:nvSpPr>
        <p:spPr>
          <a:xfrm>
            <a:off x="4280262" y="367939"/>
            <a:ext cx="4415246" cy="468084"/>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89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tx2"/>
                </a:solidFill>
                <a:effectLst/>
                <a:uLnTx/>
                <a:uFillTx/>
                <a:latin typeface="+mj-lt"/>
                <a:ea typeface="+mj-ea"/>
                <a:cs typeface="+mj-cs"/>
              </a:rPr>
              <a:t>METHOD 2</a:t>
            </a:r>
            <a:endParaRPr kumimoji="0" lang="en-IN" sz="2800" b="1" i="0" u="none" strike="noStrike" kern="1200" cap="none" spc="0" normalizeH="0" baseline="0" noProof="0" dirty="0">
              <a:ln>
                <a:noFill/>
              </a:ln>
              <a:solidFill>
                <a:schemeClr val="tx2"/>
              </a:solidFill>
              <a:effectLst/>
              <a:uLnTx/>
              <a:uFillTx/>
              <a:latin typeface="+mj-lt"/>
              <a:ea typeface="+mj-ea"/>
              <a:cs typeface="+mj-cs"/>
            </a:endParaRPr>
          </a:p>
        </p:txBody>
      </p:sp>
      <p:sp>
        <p:nvSpPr>
          <p:cNvPr id="14" name="Title 1"/>
          <p:cNvSpPr txBox="1">
            <a:spLocks/>
          </p:cNvSpPr>
          <p:nvPr/>
        </p:nvSpPr>
        <p:spPr>
          <a:xfrm>
            <a:off x="4497976" y="1813562"/>
            <a:ext cx="4415246" cy="468084"/>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89000"/>
              </a:lnSpc>
              <a:spcBef>
                <a:spcPct val="0"/>
              </a:spcBef>
              <a:spcAft>
                <a:spcPts val="0"/>
              </a:spcAft>
              <a:buClrTx/>
              <a:buSzTx/>
              <a:buFontTx/>
              <a:buNone/>
              <a:tabLst/>
              <a:defRPr/>
            </a:pPr>
            <a:r>
              <a:rPr lang="en-IN" sz="2800" b="1" dirty="0" smtClean="0">
                <a:solidFill>
                  <a:schemeClr val="tx2"/>
                </a:solidFill>
                <a:latin typeface="+mj-lt"/>
                <a:ea typeface="+mj-ea"/>
                <a:cs typeface="+mj-cs"/>
              </a:rPr>
              <a:t>New Accuracy</a:t>
            </a:r>
            <a:endParaRPr kumimoji="0" lang="en-IN" sz="2800" b="1"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2769544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2108</TotalTime>
  <Words>684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Franklin Gothic Book</vt:lpstr>
      <vt:lpstr>Times New Roman</vt:lpstr>
      <vt:lpstr>Wingdings</vt:lpstr>
      <vt:lpstr>Crop</vt:lpstr>
      <vt:lpstr>  </vt:lpstr>
      <vt:lpstr>PowerPoint Presentation</vt:lpstr>
      <vt:lpstr>PowerPoint Presentation</vt:lpstr>
      <vt:lpstr>Dataset Description</vt:lpstr>
      <vt:lpstr>PowerPoint Presentation</vt:lpstr>
      <vt:lpstr>Data Cleaning</vt:lpstr>
      <vt:lpstr>Tokenization</vt:lpstr>
      <vt:lpstr>Model Creation</vt:lpstr>
      <vt:lpstr>PowerPoint Presentation</vt:lpstr>
      <vt:lpstr>PowerPoint Presentation</vt:lpstr>
      <vt:lpstr> Original personality of Barack Obama is  ENFJ   MBTI Personality is INFJ: The Counselor  1. Sensitive to the needs of others  2. Reserved  3. Highly creative and artistic  4. Focused on the future  5. Values close, deep relationships  6. Enjoys thinking about the meaning of life  7. Idealistic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Arshiya Urooj</dc:creator>
  <cp:lastModifiedBy>Bhaswati Kalita</cp:lastModifiedBy>
  <cp:revision>45</cp:revision>
  <dcterms:created xsi:type="dcterms:W3CDTF">2020-12-07T06:19:16Z</dcterms:created>
  <dcterms:modified xsi:type="dcterms:W3CDTF">2021-01-15T04:42:20Z</dcterms:modified>
</cp:coreProperties>
</file>