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Advertisement Success Prediction	</a:t>
            </a:r>
            <a:endParaRPr lang="en-IN" dirty="0"/>
          </a:p>
        </p:txBody>
      </p:sp>
      <p:sp>
        <p:nvSpPr>
          <p:cNvPr id="3" name="Subtitle 2"/>
          <p:cNvSpPr>
            <a:spLocks noGrp="1"/>
          </p:cNvSpPr>
          <p:nvPr>
            <p:ph type="subTitle" idx="1"/>
          </p:nvPr>
        </p:nvSpPr>
        <p:spPr/>
        <p:txBody>
          <a:bodyPr/>
          <a:lstStyle/>
          <a:p>
            <a:r>
              <a:rPr lang="en-IN" dirty="0" smtClean="0"/>
              <a:t>Employability test</a:t>
            </a:r>
            <a:endParaRPr lang="en-IN" dirty="0"/>
          </a:p>
        </p:txBody>
      </p:sp>
    </p:spTree>
    <p:extLst>
      <p:ext uri="{BB962C8B-B14F-4D97-AF65-F5344CB8AC3E}">
        <p14:creationId xmlns:p14="http://schemas.microsoft.com/office/powerpoint/2010/main" val="195475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553" y="356691"/>
            <a:ext cx="8911687" cy="1280890"/>
          </a:xfrm>
        </p:spPr>
        <p:txBody>
          <a:bodyPr/>
          <a:lstStyle/>
          <a:p>
            <a:r>
              <a:rPr lang="en-IN" dirty="0" smtClean="0"/>
              <a:t>Feature Correlation</a:t>
            </a:r>
            <a:endParaRPr lang="en-IN" dirty="0"/>
          </a:p>
        </p:txBody>
      </p:sp>
      <p:sp>
        <p:nvSpPr>
          <p:cNvPr id="3" name="Content Placeholder 2"/>
          <p:cNvSpPr>
            <a:spLocks noGrp="1"/>
          </p:cNvSpPr>
          <p:nvPr>
            <p:ph idx="1"/>
          </p:nvPr>
        </p:nvSpPr>
        <p:spPr>
          <a:xfrm>
            <a:off x="6849373" y="2133600"/>
            <a:ext cx="4770407" cy="3777622"/>
          </a:xfrm>
        </p:spPr>
        <p:txBody>
          <a:bodyPr/>
          <a:lstStyle/>
          <a:p>
            <a:r>
              <a:rPr lang="en-IN" dirty="0" smtClean="0"/>
              <a:t>Didn’t observe much correlation between the below numeric features. Hence decided to retain both the columns.</a:t>
            </a:r>
          </a:p>
          <a:p>
            <a:r>
              <a:rPr lang="en-IN" dirty="0" err="1" smtClean="0"/>
              <a:t>Average_runtime</a:t>
            </a:r>
            <a:r>
              <a:rPr lang="en-IN" dirty="0" smtClean="0"/>
              <a:t>(</a:t>
            </a:r>
            <a:r>
              <a:rPr lang="en-IN" dirty="0" err="1" smtClean="0"/>
              <a:t>minutes_per_week</a:t>
            </a:r>
            <a:r>
              <a:rPr lang="en-IN" dirty="0" smtClean="0"/>
              <a:t>)</a:t>
            </a:r>
          </a:p>
          <a:p>
            <a:r>
              <a:rPr lang="en-IN" dirty="0" smtClean="0"/>
              <a:t>Ratings</a:t>
            </a:r>
          </a:p>
          <a:p>
            <a:pPr marL="0" indent="0">
              <a:buNone/>
            </a:pPr>
            <a:endParaRPr lang="en-IN" dirty="0"/>
          </a:p>
        </p:txBody>
      </p:sp>
      <p:pic>
        <p:nvPicPr>
          <p:cNvPr id="5" name="Picture 4"/>
          <p:cNvPicPr>
            <a:picLocks noChangeAspect="1"/>
          </p:cNvPicPr>
          <p:nvPr/>
        </p:nvPicPr>
        <p:blipFill>
          <a:blip r:embed="rId2"/>
          <a:stretch>
            <a:fillRect/>
          </a:stretch>
        </p:blipFill>
        <p:spPr>
          <a:xfrm>
            <a:off x="1585553" y="1704436"/>
            <a:ext cx="5263821" cy="3721579"/>
          </a:xfrm>
          <a:prstGeom prst="rect">
            <a:avLst/>
          </a:prstGeom>
        </p:spPr>
      </p:pic>
    </p:spTree>
    <p:extLst>
      <p:ext uri="{BB962C8B-B14F-4D97-AF65-F5344CB8AC3E}">
        <p14:creationId xmlns:p14="http://schemas.microsoft.com/office/powerpoint/2010/main" val="84059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1996"/>
          </a:xfrm>
        </p:spPr>
        <p:txBody>
          <a:bodyPr/>
          <a:lstStyle/>
          <a:p>
            <a:r>
              <a:rPr lang="en-IN" dirty="0" smtClean="0"/>
              <a:t>Encoding and Data cleaning</a:t>
            </a:r>
            <a:endParaRPr lang="en-IN" dirty="0"/>
          </a:p>
        </p:txBody>
      </p:sp>
      <p:sp>
        <p:nvSpPr>
          <p:cNvPr id="3" name="Content Placeholder 2"/>
          <p:cNvSpPr>
            <a:spLocks noGrp="1"/>
          </p:cNvSpPr>
          <p:nvPr>
            <p:ph idx="1"/>
          </p:nvPr>
        </p:nvSpPr>
        <p:spPr>
          <a:xfrm>
            <a:off x="2589212" y="1630392"/>
            <a:ext cx="8915400" cy="4280830"/>
          </a:xfrm>
        </p:spPr>
        <p:txBody>
          <a:bodyPr/>
          <a:lstStyle/>
          <a:p>
            <a:r>
              <a:rPr lang="en-IN" dirty="0" smtClean="0"/>
              <a:t>Label Encoding was done on all the categorical features.</a:t>
            </a:r>
          </a:p>
          <a:p>
            <a:r>
              <a:rPr lang="en-IN" dirty="0" smtClean="0"/>
              <a:t>Since the values in the </a:t>
            </a:r>
            <a:r>
              <a:rPr lang="en-IN" dirty="0"/>
              <a:t>column </a:t>
            </a:r>
            <a:r>
              <a:rPr lang="en-IN" i="1" dirty="0" err="1" smtClean="0"/>
              <a:t>average_runtime</a:t>
            </a:r>
            <a:r>
              <a:rPr lang="en-IN" i="1" dirty="0" smtClean="0"/>
              <a:t>(</a:t>
            </a:r>
            <a:r>
              <a:rPr lang="en-IN" i="1" dirty="0" err="1" smtClean="0"/>
              <a:t>minutes_per_week</a:t>
            </a:r>
            <a:r>
              <a:rPr lang="en-IN" i="1" dirty="0" smtClean="0"/>
              <a:t>)</a:t>
            </a:r>
            <a:r>
              <a:rPr lang="en-IN" dirty="0" smtClean="0"/>
              <a:t> are highly varying. Normalised this column data using </a:t>
            </a:r>
            <a:r>
              <a:rPr lang="en-IN" dirty="0" err="1" smtClean="0"/>
              <a:t>StandardScaler</a:t>
            </a:r>
            <a:endParaRPr lang="en-IN" dirty="0" smtClean="0"/>
          </a:p>
          <a:p>
            <a:r>
              <a:rPr lang="en-IN" dirty="0" smtClean="0"/>
              <a:t>Since more than 90% of the </a:t>
            </a:r>
            <a:r>
              <a:rPr lang="en-IN" dirty="0" err="1" smtClean="0"/>
              <a:t>airlocation</a:t>
            </a:r>
            <a:r>
              <a:rPr lang="en-IN" dirty="0" smtClean="0"/>
              <a:t> data is USA. This column data didn’t seem to be useful to be retained. Hence dropping this column.</a:t>
            </a:r>
          </a:p>
          <a:p>
            <a:r>
              <a:rPr lang="en-IN" dirty="0" smtClean="0"/>
              <a:t>Converted the </a:t>
            </a:r>
            <a:r>
              <a:rPr lang="en-IN" dirty="0" err="1" smtClean="0"/>
              <a:t>UserID</a:t>
            </a:r>
            <a:r>
              <a:rPr lang="en-IN" dirty="0" smtClean="0"/>
              <a:t> unique identifier column to a numeric column using split function before modelling.</a:t>
            </a:r>
          </a:p>
          <a:p>
            <a:pPr marL="0" indent="0">
              <a:buNone/>
            </a:pPr>
            <a:endParaRPr lang="en-IN" sz="2000" b="1" dirty="0"/>
          </a:p>
          <a:p>
            <a:pPr marL="0" indent="0">
              <a:buNone/>
            </a:pPr>
            <a:endParaRPr lang="en-IN" sz="2000" b="1" dirty="0"/>
          </a:p>
        </p:txBody>
      </p:sp>
    </p:spTree>
    <p:extLst>
      <p:ext uri="{BB962C8B-B14F-4D97-AF65-F5344CB8AC3E}">
        <p14:creationId xmlns:p14="http://schemas.microsoft.com/office/powerpoint/2010/main" val="162837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977" y="572351"/>
            <a:ext cx="8911687" cy="1280890"/>
          </a:xfrm>
        </p:spPr>
        <p:txBody>
          <a:bodyPr/>
          <a:lstStyle/>
          <a:p>
            <a:r>
              <a:rPr lang="en-IN" b="1" dirty="0" smtClean="0"/>
              <a:t>Base line model performance:</a:t>
            </a:r>
            <a:endParaRPr lang="en-IN" b="1" dirty="0"/>
          </a:p>
        </p:txBody>
      </p:sp>
      <p:sp>
        <p:nvSpPr>
          <p:cNvPr id="3" name="Content Placeholder 2"/>
          <p:cNvSpPr>
            <a:spLocks noGrp="1"/>
          </p:cNvSpPr>
          <p:nvPr>
            <p:ph idx="1"/>
          </p:nvPr>
        </p:nvSpPr>
        <p:spPr>
          <a:xfrm>
            <a:off x="2147977" y="4477109"/>
            <a:ext cx="9356635" cy="1321969"/>
          </a:xfrm>
        </p:spPr>
        <p:txBody>
          <a:bodyPr/>
          <a:lstStyle/>
          <a:p>
            <a:r>
              <a:rPr lang="en-IN" dirty="0" smtClean="0"/>
              <a:t>The Best model out of these is Gradient Boosting model.</a:t>
            </a:r>
          </a:p>
          <a:p>
            <a:r>
              <a:rPr lang="en-IN" dirty="0" smtClean="0"/>
              <a:t>Since this is a imbalanced class, Sampling would bring out better performance.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739679425"/>
              </p:ext>
            </p:extLst>
          </p:nvPr>
        </p:nvGraphicFramePr>
        <p:xfrm>
          <a:off x="2114756" y="1839937"/>
          <a:ext cx="8823536" cy="2118360"/>
        </p:xfrm>
        <a:graphic>
          <a:graphicData uri="http://schemas.openxmlformats.org/drawingml/2006/table">
            <a:tbl>
              <a:tblPr firstRow="1" bandRow="1">
                <a:tableStyleId>{5C22544A-7EE6-4342-B048-85BDC9FD1C3A}</a:tableStyleId>
              </a:tblPr>
              <a:tblGrid>
                <a:gridCol w="2897191"/>
                <a:gridCol w="1457864"/>
                <a:gridCol w="1423359"/>
                <a:gridCol w="1138687"/>
                <a:gridCol w="1906435"/>
              </a:tblGrid>
              <a:tr h="0">
                <a:tc>
                  <a:txBody>
                    <a:bodyPr/>
                    <a:lstStyle/>
                    <a:p>
                      <a:r>
                        <a:rPr lang="en-IN" dirty="0" smtClean="0"/>
                        <a:t>Model</a:t>
                      </a:r>
                      <a:endParaRPr lang="en-IN" dirty="0"/>
                    </a:p>
                  </a:txBody>
                  <a:tcPr/>
                </a:tc>
                <a:tc>
                  <a:txBody>
                    <a:bodyPr/>
                    <a:lstStyle/>
                    <a:p>
                      <a:r>
                        <a:rPr lang="en-IN" dirty="0" smtClean="0"/>
                        <a:t>F1 Score</a:t>
                      </a:r>
                      <a:endParaRPr lang="en-IN" dirty="0"/>
                    </a:p>
                  </a:txBody>
                  <a:tcPr/>
                </a:tc>
                <a:tc>
                  <a:txBody>
                    <a:bodyPr/>
                    <a:lstStyle/>
                    <a:p>
                      <a:r>
                        <a:rPr lang="en-IN" dirty="0" smtClean="0"/>
                        <a:t>Precision</a:t>
                      </a:r>
                      <a:endParaRPr lang="en-IN" dirty="0"/>
                    </a:p>
                  </a:txBody>
                  <a:tcPr/>
                </a:tc>
                <a:tc>
                  <a:txBody>
                    <a:bodyPr/>
                    <a:lstStyle/>
                    <a:p>
                      <a:r>
                        <a:rPr lang="en-IN" dirty="0" smtClean="0"/>
                        <a:t>Recall</a:t>
                      </a:r>
                      <a:endParaRPr lang="en-IN" dirty="0"/>
                    </a:p>
                  </a:txBody>
                  <a:tcPr/>
                </a:tc>
                <a:tc>
                  <a:txBody>
                    <a:bodyPr/>
                    <a:lstStyle/>
                    <a:p>
                      <a:r>
                        <a:rPr lang="en-IN" dirty="0" smtClean="0"/>
                        <a:t>AUC score</a:t>
                      </a:r>
                      <a:endParaRPr lang="en-IN" dirty="0"/>
                    </a:p>
                  </a:txBody>
                  <a:tcPr/>
                </a:tc>
              </a:tr>
              <a:tr h="370840">
                <a:tc>
                  <a:txBody>
                    <a:bodyPr/>
                    <a:lstStyle/>
                    <a:p>
                      <a:r>
                        <a:rPr lang="en-IN" dirty="0" smtClean="0"/>
                        <a:t>Logistic Regression</a:t>
                      </a:r>
                      <a:endParaRPr lang="en-IN" dirty="0"/>
                    </a:p>
                  </a:txBody>
                  <a:tcPr/>
                </a:tc>
                <a:tc>
                  <a:txBody>
                    <a:bodyPr/>
                    <a:lstStyle/>
                    <a:p>
                      <a:r>
                        <a:rPr lang="en-IN" dirty="0" smtClean="0"/>
                        <a:t>0.0967</a:t>
                      </a:r>
                      <a:endParaRPr lang="en-IN" dirty="0"/>
                    </a:p>
                  </a:txBody>
                  <a:tcPr/>
                </a:tc>
                <a:tc>
                  <a:txBody>
                    <a:bodyPr/>
                    <a:lstStyle/>
                    <a:p>
                      <a:r>
                        <a:rPr lang="en-IN" dirty="0" smtClean="0"/>
                        <a:t>0.335</a:t>
                      </a:r>
                      <a:endParaRPr lang="en-IN" dirty="0"/>
                    </a:p>
                  </a:txBody>
                  <a:tcPr/>
                </a:tc>
                <a:tc>
                  <a:txBody>
                    <a:bodyPr/>
                    <a:lstStyle/>
                    <a:p>
                      <a:r>
                        <a:rPr lang="en-IN" dirty="0" smtClean="0"/>
                        <a:t>0.056</a:t>
                      </a:r>
                      <a:endParaRPr lang="en-IN" dirty="0"/>
                    </a:p>
                  </a:txBody>
                  <a:tcPr/>
                </a:tc>
                <a:tc>
                  <a:txBody>
                    <a:bodyPr/>
                    <a:lstStyle/>
                    <a:p>
                      <a:r>
                        <a:rPr lang="en-IN" dirty="0" smtClean="0"/>
                        <a:t>51.6%</a:t>
                      </a:r>
                      <a:endParaRPr lang="en-IN" dirty="0"/>
                    </a:p>
                  </a:txBody>
                  <a:tcPr/>
                </a:tc>
              </a:tr>
              <a:tr h="370840">
                <a:tc>
                  <a:txBody>
                    <a:bodyPr/>
                    <a:lstStyle/>
                    <a:p>
                      <a:r>
                        <a:rPr lang="en-IN" dirty="0" smtClean="0"/>
                        <a:t>Decision Tree Classifier</a:t>
                      </a:r>
                      <a:endParaRPr lang="en-IN" dirty="0"/>
                    </a:p>
                  </a:txBody>
                  <a:tcPr/>
                </a:tc>
                <a:tc>
                  <a:txBody>
                    <a:bodyPr/>
                    <a:lstStyle/>
                    <a:p>
                      <a:r>
                        <a:rPr lang="en-IN" dirty="0" smtClean="0"/>
                        <a:t>0.501</a:t>
                      </a:r>
                      <a:endParaRPr lang="en-IN" dirty="0"/>
                    </a:p>
                  </a:txBody>
                  <a:tcPr/>
                </a:tc>
                <a:tc>
                  <a:txBody>
                    <a:bodyPr/>
                    <a:lstStyle/>
                    <a:p>
                      <a:r>
                        <a:rPr lang="en-IN" dirty="0" smtClean="0"/>
                        <a:t>0.503</a:t>
                      </a:r>
                      <a:endParaRPr lang="en-IN" dirty="0"/>
                    </a:p>
                  </a:txBody>
                  <a:tcPr/>
                </a:tc>
                <a:tc>
                  <a:txBody>
                    <a:bodyPr/>
                    <a:lstStyle/>
                    <a:p>
                      <a:r>
                        <a:rPr lang="en-IN" dirty="0" smtClean="0"/>
                        <a:t>0.498</a:t>
                      </a:r>
                      <a:endParaRPr lang="en-IN" dirty="0"/>
                    </a:p>
                  </a:txBody>
                  <a:tcPr/>
                </a:tc>
                <a:tc>
                  <a:txBody>
                    <a:bodyPr/>
                    <a:lstStyle/>
                    <a:p>
                      <a:r>
                        <a:rPr lang="en-IN" dirty="0" smtClean="0"/>
                        <a:t>67.16%</a:t>
                      </a:r>
                      <a:endParaRPr lang="en-IN" dirty="0"/>
                    </a:p>
                  </a:txBody>
                  <a:tcPr/>
                </a:tc>
              </a:tr>
              <a:tr h="370840">
                <a:tc>
                  <a:txBody>
                    <a:bodyPr/>
                    <a:lstStyle/>
                    <a:p>
                      <a:r>
                        <a:rPr lang="en-IN" dirty="0" smtClean="0"/>
                        <a:t>Random</a:t>
                      </a:r>
                      <a:r>
                        <a:rPr lang="en-IN" baseline="0" dirty="0" smtClean="0"/>
                        <a:t> Forest Classifier</a:t>
                      </a:r>
                      <a:endParaRPr lang="en-IN" dirty="0"/>
                    </a:p>
                  </a:txBody>
                  <a:tcPr/>
                </a:tc>
                <a:tc>
                  <a:txBody>
                    <a:bodyPr/>
                    <a:lstStyle/>
                    <a:p>
                      <a:r>
                        <a:rPr lang="en-IN" dirty="0" smtClean="0"/>
                        <a:t>0.515</a:t>
                      </a:r>
                      <a:endParaRPr lang="en-IN" dirty="0"/>
                    </a:p>
                  </a:txBody>
                  <a:tcPr/>
                </a:tc>
                <a:tc>
                  <a:txBody>
                    <a:bodyPr/>
                    <a:lstStyle/>
                    <a:p>
                      <a:r>
                        <a:rPr lang="en-IN" dirty="0" smtClean="0"/>
                        <a:t>0.586</a:t>
                      </a:r>
                      <a:endParaRPr lang="en-IN" dirty="0"/>
                    </a:p>
                  </a:txBody>
                  <a:tcPr/>
                </a:tc>
                <a:tc>
                  <a:txBody>
                    <a:bodyPr/>
                    <a:lstStyle/>
                    <a:p>
                      <a:r>
                        <a:rPr lang="en-IN" dirty="0" smtClean="0"/>
                        <a:t>0.46</a:t>
                      </a:r>
                      <a:endParaRPr lang="en-IN" dirty="0"/>
                    </a:p>
                  </a:txBody>
                  <a:tcPr/>
                </a:tc>
                <a:tc>
                  <a:txBody>
                    <a:bodyPr/>
                    <a:lstStyle/>
                    <a:p>
                      <a:r>
                        <a:rPr lang="en-IN" dirty="0" smtClean="0"/>
                        <a:t>67.89%</a:t>
                      </a:r>
                      <a:endParaRPr lang="en-IN" dirty="0"/>
                    </a:p>
                  </a:txBody>
                  <a:tcPr/>
                </a:tc>
              </a:tr>
              <a:tr h="370840">
                <a:tc>
                  <a:txBody>
                    <a:bodyPr/>
                    <a:lstStyle/>
                    <a:p>
                      <a:r>
                        <a:rPr lang="en-IN" dirty="0" smtClean="0"/>
                        <a:t>Gradient Boosting Classifier</a:t>
                      </a:r>
                      <a:endParaRPr lang="en-IN" dirty="0"/>
                    </a:p>
                  </a:txBody>
                  <a:tcPr/>
                </a:tc>
                <a:tc>
                  <a:txBody>
                    <a:bodyPr/>
                    <a:lstStyle/>
                    <a:p>
                      <a:r>
                        <a:rPr lang="en-IN" dirty="0" smtClean="0"/>
                        <a:t>0.542</a:t>
                      </a:r>
                      <a:endParaRPr lang="en-IN" dirty="0"/>
                    </a:p>
                  </a:txBody>
                  <a:tcPr/>
                </a:tc>
                <a:tc>
                  <a:txBody>
                    <a:bodyPr/>
                    <a:lstStyle/>
                    <a:p>
                      <a:r>
                        <a:rPr lang="en-IN" dirty="0" smtClean="0"/>
                        <a:t>0.668</a:t>
                      </a:r>
                      <a:endParaRPr lang="en-IN" dirty="0"/>
                    </a:p>
                  </a:txBody>
                  <a:tcPr/>
                </a:tc>
                <a:tc>
                  <a:txBody>
                    <a:bodyPr/>
                    <a:lstStyle/>
                    <a:p>
                      <a:r>
                        <a:rPr lang="en-IN" dirty="0" smtClean="0"/>
                        <a:t>0.456</a:t>
                      </a:r>
                      <a:endParaRPr lang="en-IN" dirty="0"/>
                    </a:p>
                  </a:txBody>
                  <a:tcPr/>
                </a:tc>
                <a:tc>
                  <a:txBody>
                    <a:bodyPr/>
                    <a:lstStyle/>
                    <a:p>
                      <a:r>
                        <a:rPr lang="en-IN" dirty="0" smtClean="0"/>
                        <a:t>69.25</a:t>
                      </a:r>
                      <a:endParaRPr lang="en-IN" dirty="0"/>
                    </a:p>
                  </a:txBody>
                  <a:tcPr/>
                </a:tc>
              </a:tr>
            </a:tbl>
          </a:graphicData>
        </a:graphic>
      </p:graphicFrame>
    </p:spTree>
    <p:extLst>
      <p:ext uri="{BB962C8B-B14F-4D97-AF65-F5344CB8AC3E}">
        <p14:creationId xmlns:p14="http://schemas.microsoft.com/office/powerpoint/2010/main" val="252709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868" y="511966"/>
            <a:ext cx="8911687" cy="1280890"/>
          </a:xfrm>
        </p:spPr>
        <p:txBody>
          <a:bodyPr/>
          <a:lstStyle/>
          <a:p>
            <a:r>
              <a:rPr lang="en-IN" dirty="0" smtClean="0"/>
              <a:t>Under Sampling and Over Sampling: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4813419"/>
              </p:ext>
            </p:extLst>
          </p:nvPr>
        </p:nvGraphicFramePr>
        <p:xfrm>
          <a:off x="2342759" y="1975060"/>
          <a:ext cx="8915400" cy="17526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370840">
                <a:tc>
                  <a:txBody>
                    <a:bodyPr/>
                    <a:lstStyle/>
                    <a:p>
                      <a:endParaRPr lang="en-IN" dirty="0"/>
                    </a:p>
                  </a:txBody>
                  <a:tcPr/>
                </a:tc>
                <a:tc>
                  <a:txBody>
                    <a:bodyPr/>
                    <a:lstStyle/>
                    <a:p>
                      <a:r>
                        <a:rPr lang="en-IN" dirty="0" smtClean="0"/>
                        <a:t>F1 score</a:t>
                      </a:r>
                      <a:endParaRPr lang="en-IN" dirty="0"/>
                    </a:p>
                  </a:txBody>
                  <a:tcPr/>
                </a:tc>
                <a:tc>
                  <a:txBody>
                    <a:bodyPr/>
                    <a:lstStyle/>
                    <a:p>
                      <a:r>
                        <a:rPr lang="en-IN" dirty="0" smtClean="0"/>
                        <a:t>Precision</a:t>
                      </a:r>
                      <a:endParaRPr lang="en-IN" dirty="0"/>
                    </a:p>
                  </a:txBody>
                  <a:tcPr/>
                </a:tc>
                <a:tc>
                  <a:txBody>
                    <a:bodyPr/>
                    <a:lstStyle/>
                    <a:p>
                      <a:r>
                        <a:rPr lang="en-IN" dirty="0" smtClean="0"/>
                        <a:t>Recall</a:t>
                      </a:r>
                      <a:endParaRPr lang="en-IN" dirty="0"/>
                    </a:p>
                  </a:txBody>
                  <a:tcPr/>
                </a:tc>
                <a:tc>
                  <a:txBody>
                    <a:bodyPr/>
                    <a:lstStyle/>
                    <a:p>
                      <a:r>
                        <a:rPr lang="en-IN" dirty="0" smtClean="0"/>
                        <a:t>AUC score</a:t>
                      </a:r>
                      <a:endParaRPr lang="en-IN" dirty="0"/>
                    </a:p>
                  </a:txBody>
                  <a:tcPr/>
                </a:tc>
              </a:tr>
              <a:tr h="370840">
                <a:tc>
                  <a:txBody>
                    <a:bodyPr/>
                    <a:lstStyle/>
                    <a:p>
                      <a:r>
                        <a:rPr lang="en-IN" dirty="0" err="1" smtClean="0"/>
                        <a:t>Tomek</a:t>
                      </a:r>
                      <a:r>
                        <a:rPr lang="en-IN" dirty="0" smtClean="0"/>
                        <a:t> Links</a:t>
                      </a:r>
                      <a:endParaRPr lang="en-IN" dirty="0"/>
                    </a:p>
                  </a:txBody>
                  <a:tcPr/>
                </a:tc>
                <a:tc>
                  <a:txBody>
                    <a:bodyPr/>
                    <a:lstStyle/>
                    <a:p>
                      <a:r>
                        <a:rPr lang="en-IN" dirty="0" smtClean="0"/>
                        <a:t>0.533</a:t>
                      </a:r>
                      <a:endParaRPr lang="en-IN" dirty="0"/>
                    </a:p>
                  </a:txBody>
                  <a:tcPr/>
                </a:tc>
                <a:tc>
                  <a:txBody>
                    <a:bodyPr/>
                    <a:lstStyle/>
                    <a:p>
                      <a:r>
                        <a:rPr lang="en-IN" dirty="0" smtClean="0"/>
                        <a:t>0.55</a:t>
                      </a:r>
                      <a:endParaRPr lang="en-IN" dirty="0"/>
                    </a:p>
                  </a:txBody>
                  <a:tcPr/>
                </a:tc>
                <a:tc>
                  <a:txBody>
                    <a:bodyPr/>
                    <a:lstStyle/>
                    <a:p>
                      <a:r>
                        <a:rPr lang="en-IN" dirty="0" smtClean="0"/>
                        <a:t>0.51</a:t>
                      </a:r>
                      <a:endParaRPr lang="en-IN" dirty="0"/>
                    </a:p>
                  </a:txBody>
                  <a:tcPr/>
                </a:tc>
                <a:tc>
                  <a:txBody>
                    <a:bodyPr/>
                    <a:lstStyle/>
                    <a:p>
                      <a:r>
                        <a:rPr lang="en-IN" dirty="0" smtClean="0"/>
                        <a:t>69.1%</a:t>
                      </a:r>
                      <a:endParaRPr lang="en-IN" dirty="0"/>
                    </a:p>
                  </a:txBody>
                  <a:tcPr/>
                </a:tc>
              </a:tr>
              <a:tr h="370840">
                <a:tc>
                  <a:txBody>
                    <a:bodyPr/>
                    <a:lstStyle/>
                    <a:p>
                      <a:r>
                        <a:rPr lang="en-IN" dirty="0" smtClean="0"/>
                        <a:t>Random </a:t>
                      </a:r>
                      <a:r>
                        <a:rPr lang="en-IN" dirty="0" err="1" smtClean="0"/>
                        <a:t>Undersampler</a:t>
                      </a:r>
                      <a:endParaRPr lang="en-IN" dirty="0"/>
                    </a:p>
                  </a:txBody>
                  <a:tcPr/>
                </a:tc>
                <a:tc>
                  <a:txBody>
                    <a:bodyPr/>
                    <a:lstStyle/>
                    <a:p>
                      <a:r>
                        <a:rPr lang="en-IN" dirty="0" smtClean="0"/>
                        <a:t>0.62</a:t>
                      </a:r>
                      <a:endParaRPr lang="en-IN" dirty="0"/>
                    </a:p>
                  </a:txBody>
                  <a:tcPr/>
                </a:tc>
                <a:tc>
                  <a:txBody>
                    <a:bodyPr/>
                    <a:lstStyle/>
                    <a:p>
                      <a:r>
                        <a:rPr lang="en-IN" dirty="0" smtClean="0"/>
                        <a:t>0.48</a:t>
                      </a:r>
                      <a:endParaRPr lang="en-IN" dirty="0"/>
                    </a:p>
                  </a:txBody>
                  <a:tcPr/>
                </a:tc>
                <a:tc>
                  <a:txBody>
                    <a:bodyPr/>
                    <a:lstStyle/>
                    <a:p>
                      <a:r>
                        <a:rPr lang="en-IN" dirty="0" smtClean="0"/>
                        <a:t>0.86</a:t>
                      </a:r>
                      <a:endParaRPr lang="en-IN" dirty="0"/>
                    </a:p>
                  </a:txBody>
                  <a:tcPr/>
                </a:tc>
                <a:tc>
                  <a:txBody>
                    <a:bodyPr/>
                    <a:lstStyle/>
                    <a:p>
                      <a:r>
                        <a:rPr lang="en-IN" dirty="0" smtClean="0"/>
                        <a:t>78.66%</a:t>
                      </a:r>
                      <a:endParaRPr lang="en-IN" dirty="0"/>
                    </a:p>
                  </a:txBody>
                  <a:tcPr/>
                </a:tc>
              </a:tr>
              <a:tr h="370840">
                <a:tc>
                  <a:txBody>
                    <a:bodyPr/>
                    <a:lstStyle/>
                    <a:p>
                      <a:r>
                        <a:rPr lang="en-IN" dirty="0" smtClean="0"/>
                        <a:t>SMOTE</a:t>
                      </a:r>
                      <a:endParaRPr lang="en-IN" dirty="0"/>
                    </a:p>
                  </a:txBody>
                  <a:tcPr/>
                </a:tc>
                <a:tc>
                  <a:txBody>
                    <a:bodyPr/>
                    <a:lstStyle/>
                    <a:p>
                      <a:r>
                        <a:rPr lang="en-IN" dirty="0" smtClean="0"/>
                        <a:t>0.579</a:t>
                      </a:r>
                      <a:endParaRPr lang="en-IN" dirty="0"/>
                    </a:p>
                  </a:txBody>
                  <a:tcPr/>
                </a:tc>
                <a:tc>
                  <a:txBody>
                    <a:bodyPr/>
                    <a:lstStyle/>
                    <a:p>
                      <a:r>
                        <a:rPr lang="en-IN" dirty="0" smtClean="0"/>
                        <a:t>0.458</a:t>
                      </a:r>
                      <a:endParaRPr lang="en-IN" dirty="0"/>
                    </a:p>
                  </a:txBody>
                  <a:tcPr/>
                </a:tc>
                <a:tc>
                  <a:txBody>
                    <a:bodyPr/>
                    <a:lstStyle/>
                    <a:p>
                      <a:r>
                        <a:rPr lang="en-IN" dirty="0" smtClean="0"/>
                        <a:t>0.786</a:t>
                      </a:r>
                      <a:endParaRPr lang="en-IN" dirty="0"/>
                    </a:p>
                  </a:txBody>
                  <a:tcPr/>
                </a:tc>
                <a:tc>
                  <a:txBody>
                    <a:bodyPr/>
                    <a:lstStyle/>
                    <a:p>
                      <a:r>
                        <a:rPr lang="en-IN" dirty="0" smtClean="0"/>
                        <a:t>74.6%</a:t>
                      </a:r>
                      <a:endParaRPr lang="en-IN" dirty="0"/>
                    </a:p>
                  </a:txBody>
                  <a:tcPr/>
                </a:tc>
              </a:tr>
            </a:tbl>
          </a:graphicData>
        </a:graphic>
      </p:graphicFrame>
      <p:sp>
        <p:nvSpPr>
          <p:cNvPr id="5" name="Content Placeholder 2"/>
          <p:cNvSpPr txBox="1">
            <a:spLocks/>
          </p:cNvSpPr>
          <p:nvPr/>
        </p:nvSpPr>
        <p:spPr>
          <a:xfrm>
            <a:off x="2247868" y="4304581"/>
            <a:ext cx="9356635" cy="13219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Random Sampler is giving the best </a:t>
            </a:r>
            <a:r>
              <a:rPr lang="en-IN" dirty="0" err="1" smtClean="0"/>
              <a:t>performace</a:t>
            </a:r>
            <a:r>
              <a:rPr lang="en-IN" dirty="0" smtClean="0"/>
              <a:t> out of all sampling methods.</a:t>
            </a:r>
          </a:p>
          <a:p>
            <a:r>
              <a:rPr lang="en-IN" dirty="0" smtClean="0"/>
              <a:t>Hence selecting </a:t>
            </a:r>
            <a:r>
              <a:rPr lang="en-IN" dirty="0" err="1"/>
              <a:t>G</a:t>
            </a:r>
            <a:r>
              <a:rPr lang="en-IN" dirty="0" err="1" smtClean="0"/>
              <a:t>randient</a:t>
            </a:r>
            <a:r>
              <a:rPr lang="en-IN" dirty="0" smtClean="0"/>
              <a:t> boosting + random sampler for prediction</a:t>
            </a:r>
            <a:endParaRPr lang="en-IN" dirty="0"/>
          </a:p>
        </p:txBody>
      </p:sp>
    </p:spTree>
    <p:extLst>
      <p:ext uri="{BB962C8B-B14F-4D97-AF65-F5344CB8AC3E}">
        <p14:creationId xmlns:p14="http://schemas.microsoft.com/office/powerpoint/2010/main" val="196894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To improve predictability</a:t>
            </a:r>
            <a:endParaRPr lang="en-IN" b="1" dirty="0"/>
          </a:p>
        </p:txBody>
      </p:sp>
      <p:sp>
        <p:nvSpPr>
          <p:cNvPr id="3" name="Content Placeholder 2"/>
          <p:cNvSpPr>
            <a:spLocks noGrp="1"/>
          </p:cNvSpPr>
          <p:nvPr>
            <p:ph idx="1"/>
          </p:nvPr>
        </p:nvSpPr>
        <p:spPr/>
        <p:txBody>
          <a:bodyPr/>
          <a:lstStyle/>
          <a:p>
            <a:r>
              <a:rPr lang="en-IN" dirty="0" err="1" smtClean="0"/>
              <a:t>Augument</a:t>
            </a:r>
            <a:r>
              <a:rPr lang="en-IN" dirty="0" smtClean="0"/>
              <a:t> existing data with more data: Like the </a:t>
            </a:r>
            <a:r>
              <a:rPr lang="en-IN" dirty="0" err="1" smtClean="0"/>
              <a:t>arilocation</a:t>
            </a:r>
            <a:r>
              <a:rPr lang="en-IN" dirty="0" smtClean="0"/>
              <a:t> column with more countries included would have made this feature valuable.</a:t>
            </a:r>
          </a:p>
          <a:p>
            <a:r>
              <a:rPr lang="en-IN" dirty="0" smtClean="0"/>
              <a:t>Ratings values looks to be some default value selected. If genuine ratings were provided this would increase the performance.</a:t>
            </a:r>
          </a:p>
          <a:p>
            <a:r>
              <a:rPr lang="en-IN" dirty="0" smtClean="0"/>
              <a:t>Adding more features like channel details where ads are posted, Frequency of ads getting updated, Is the channel being changed while the ad is being played.</a:t>
            </a:r>
          </a:p>
          <a:p>
            <a:endParaRPr lang="en-IN" dirty="0"/>
          </a:p>
        </p:txBody>
      </p:sp>
    </p:spTree>
    <p:extLst>
      <p:ext uri="{BB962C8B-B14F-4D97-AF65-F5344CB8AC3E}">
        <p14:creationId xmlns:p14="http://schemas.microsoft.com/office/powerpoint/2010/main" val="321544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0241" y="2596551"/>
            <a:ext cx="5969480" cy="769441"/>
          </a:xfrm>
          <a:prstGeom prst="rect">
            <a:avLst/>
          </a:prstGeom>
          <a:noFill/>
        </p:spPr>
        <p:txBody>
          <a:bodyPr wrap="square" rtlCol="0">
            <a:spAutoFit/>
          </a:bodyPr>
          <a:lstStyle/>
          <a:p>
            <a:r>
              <a:rPr lang="en-IN" sz="4400" dirty="0" smtClean="0"/>
              <a:t>Thank you</a:t>
            </a:r>
            <a:endParaRPr lang="en-IN" sz="4400" dirty="0"/>
          </a:p>
        </p:txBody>
      </p:sp>
    </p:spTree>
    <p:extLst>
      <p:ext uri="{BB962C8B-B14F-4D97-AF65-F5344CB8AC3E}">
        <p14:creationId xmlns:p14="http://schemas.microsoft.com/office/powerpoint/2010/main" val="403473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holiday season is just around the corner—Christmas trees have been decorated, lights and wreaths hung, streets all decked up, Santa costumes rented out, and holiday cards in the mailbox.</a:t>
            </a:r>
          </a:p>
          <a:p>
            <a:r>
              <a:rPr lang="en-US" dirty="0"/>
              <a:t>Because of holiday cheer, retail brands, big and small, want to earn considerable profits, and therefore, are investing significantly in advertising. These brands have approached an advertising agency to plan and execute ad campaigns that will help them increase the footfall in their stores.</a:t>
            </a:r>
          </a:p>
          <a:p>
            <a:r>
              <a:rPr lang="en-US" dirty="0"/>
              <a:t>You have been hired by this advertising company to assess the revenue that can be generated by a proposed ad. Based on the demographic information provided, you need to predict whether the revenue generated will cover costs to produce and air the ad(Whether there will be a net gain from an ad or not)</a:t>
            </a:r>
          </a:p>
          <a:p>
            <a:r>
              <a:rPr lang="en-US" dirty="0"/>
              <a:t>This will help guide decision-making for the firm, as they will want to pursue ads that are likely to generate a net gain for their clients— thereby boosting the advertising firm’s reputation.</a:t>
            </a:r>
          </a:p>
        </p:txBody>
      </p:sp>
    </p:spTree>
    <p:extLst>
      <p:ext uri="{BB962C8B-B14F-4D97-AF65-F5344CB8AC3E}">
        <p14:creationId xmlns:p14="http://schemas.microsoft.com/office/powerpoint/2010/main" val="354503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Characteristics</a:t>
            </a:r>
            <a:endParaRPr lang="en-IN" dirty="0"/>
          </a:p>
        </p:txBody>
      </p:sp>
      <p:sp>
        <p:nvSpPr>
          <p:cNvPr id="3" name="Content Placeholder 2"/>
          <p:cNvSpPr>
            <a:spLocks noGrp="1"/>
          </p:cNvSpPr>
          <p:nvPr>
            <p:ph idx="1"/>
          </p:nvPr>
        </p:nvSpPr>
        <p:spPr>
          <a:xfrm>
            <a:off x="2589212" y="1440611"/>
            <a:ext cx="8915400" cy="5141344"/>
          </a:xfrm>
        </p:spPr>
        <p:txBody>
          <a:bodyPr/>
          <a:lstStyle/>
          <a:p>
            <a:r>
              <a:rPr lang="en-IN" dirty="0" smtClean="0"/>
              <a:t>The training dataset contains 19536 records and the test dataset contains 6512 records. Following are the features of the dataset</a:t>
            </a: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131271534"/>
              </p:ext>
            </p:extLst>
          </p:nvPr>
        </p:nvGraphicFramePr>
        <p:xfrm>
          <a:off x="2868761" y="2246542"/>
          <a:ext cx="8854536" cy="3840480"/>
        </p:xfrm>
        <a:graphic>
          <a:graphicData uri="http://schemas.openxmlformats.org/drawingml/2006/table">
            <a:tbl>
              <a:tblPr firstRow="1" bandRow="1">
                <a:tableStyleId>{5C22544A-7EE6-4342-B048-85BDC9FD1C3A}</a:tableStyleId>
              </a:tblPr>
              <a:tblGrid>
                <a:gridCol w="2951512"/>
                <a:gridCol w="2951512"/>
                <a:gridCol w="2951512"/>
              </a:tblGrid>
              <a:tr h="222095">
                <a:tc>
                  <a:txBody>
                    <a:bodyPr/>
                    <a:lstStyle/>
                    <a:p>
                      <a:r>
                        <a:rPr lang="en-IN" dirty="0" smtClean="0"/>
                        <a:t>Feature</a:t>
                      </a:r>
                      <a:endParaRPr lang="en-IN" dirty="0"/>
                    </a:p>
                  </a:txBody>
                  <a:tcPr/>
                </a:tc>
                <a:tc>
                  <a:txBody>
                    <a:bodyPr/>
                    <a:lstStyle/>
                    <a:p>
                      <a:r>
                        <a:rPr lang="en-IN" dirty="0" smtClean="0"/>
                        <a:t>Feature</a:t>
                      </a:r>
                      <a:r>
                        <a:rPr lang="en-IN" baseline="0" dirty="0" smtClean="0"/>
                        <a:t> type</a:t>
                      </a:r>
                      <a:endParaRPr lang="en-IN" dirty="0"/>
                    </a:p>
                  </a:txBody>
                  <a:tcPr/>
                </a:tc>
                <a:tc>
                  <a:txBody>
                    <a:bodyPr/>
                    <a:lstStyle/>
                    <a:p>
                      <a:r>
                        <a:rPr lang="en-IN" dirty="0" smtClean="0"/>
                        <a:t>Description</a:t>
                      </a:r>
                      <a:endParaRPr lang="en-IN" dirty="0"/>
                    </a:p>
                  </a:txBody>
                  <a:tcPr/>
                </a:tc>
              </a:tr>
              <a:tr h="222095">
                <a:tc>
                  <a:txBody>
                    <a:bodyPr/>
                    <a:lstStyle/>
                    <a:p>
                      <a:r>
                        <a:rPr lang="en-IN" dirty="0" err="1">
                          <a:effectLst/>
                        </a:rPr>
                        <a:t>UserID</a:t>
                      </a:r>
                      <a:endParaRPr lang="en-IN" dirty="0">
                        <a:effectLst/>
                      </a:endParaRPr>
                    </a:p>
                  </a:txBody>
                  <a:tcPr marL="99060" marR="99060" anchor="ctr"/>
                </a:tc>
                <a:tc>
                  <a:txBody>
                    <a:bodyPr/>
                    <a:lstStyle/>
                    <a:p>
                      <a:r>
                        <a:rPr lang="en-IN" dirty="0" smtClean="0"/>
                        <a:t>Categorical,</a:t>
                      </a:r>
                      <a:r>
                        <a:rPr lang="en-IN" baseline="0" dirty="0" smtClean="0"/>
                        <a:t> Nominal</a:t>
                      </a:r>
                      <a:endParaRPr lang="en-IN" dirty="0"/>
                    </a:p>
                  </a:txBody>
                  <a:tcPr marL="99060" marR="99060" anchor="ctr"/>
                </a:tc>
                <a:tc>
                  <a:txBody>
                    <a:bodyPr/>
                    <a:lstStyle/>
                    <a:p>
                      <a:r>
                        <a:rPr lang="en-US" dirty="0">
                          <a:effectLst/>
                        </a:rPr>
                        <a:t>Unique id for each row</a:t>
                      </a:r>
                    </a:p>
                  </a:txBody>
                  <a:tcPr marL="99060" marR="99060" anchor="ctr"/>
                </a:tc>
              </a:tr>
              <a:tr h="876210">
                <a:tc>
                  <a:txBody>
                    <a:bodyPr/>
                    <a:lstStyle/>
                    <a:p>
                      <a:r>
                        <a:rPr lang="en-IN">
                          <a:effectLst/>
                        </a:rPr>
                        <a:t>ratings</a:t>
                      </a:r>
                    </a:p>
                  </a:txBody>
                  <a:tcPr marL="99060" marR="99060" anchor="ctr"/>
                </a:tc>
                <a:tc>
                  <a:txBody>
                    <a:bodyPr/>
                    <a:lstStyle/>
                    <a:p>
                      <a:r>
                        <a:rPr lang="en-IN" dirty="0" smtClean="0"/>
                        <a:t>Numerical, float</a:t>
                      </a:r>
                      <a:endParaRPr lang="en-IN" dirty="0"/>
                    </a:p>
                  </a:txBody>
                  <a:tcPr marL="99060" marR="99060" anchor="ctr"/>
                </a:tc>
                <a:tc>
                  <a:txBody>
                    <a:bodyPr/>
                    <a:lstStyle/>
                    <a:p>
                      <a:r>
                        <a:rPr lang="en-US" dirty="0">
                          <a:effectLst/>
                        </a:rPr>
                        <a:t>Metric out of 1 which represents how much of the targeted demographic watched the advertisement</a:t>
                      </a:r>
                    </a:p>
                  </a:txBody>
                  <a:tcPr marL="99060" marR="99060" anchor="ctr"/>
                </a:tc>
              </a:tr>
              <a:tr h="222095">
                <a:tc>
                  <a:txBody>
                    <a:bodyPr/>
                    <a:lstStyle/>
                    <a:p>
                      <a:r>
                        <a:rPr lang="en-IN" dirty="0" err="1">
                          <a:effectLst/>
                        </a:rPr>
                        <a:t>airlocation</a:t>
                      </a:r>
                      <a:endParaRPr lang="en-IN" dirty="0">
                        <a:effectLst/>
                      </a:endParaRPr>
                    </a:p>
                  </a:txBody>
                  <a:tcPr marL="99060" marR="99060" anchor="ctr"/>
                </a:tc>
                <a:tc>
                  <a:txBody>
                    <a:bodyPr/>
                    <a:lstStyle/>
                    <a:p>
                      <a:r>
                        <a:rPr lang="en-IN" dirty="0" smtClean="0"/>
                        <a:t>Categorical,</a:t>
                      </a:r>
                      <a:r>
                        <a:rPr lang="en-IN" baseline="0" dirty="0" smtClean="0"/>
                        <a:t> </a:t>
                      </a:r>
                      <a:r>
                        <a:rPr lang="en-IN" baseline="0" dirty="0" err="1" smtClean="0"/>
                        <a:t>Nomial</a:t>
                      </a:r>
                      <a:endParaRPr lang="en-IN" dirty="0"/>
                    </a:p>
                  </a:txBody>
                  <a:tcPr marL="99060" marR="99060" anchor="ctr"/>
                </a:tc>
                <a:tc>
                  <a:txBody>
                    <a:bodyPr/>
                    <a:lstStyle/>
                    <a:p>
                      <a:r>
                        <a:rPr lang="en-IN">
                          <a:effectLst/>
                        </a:rPr>
                        <a:t>Country of origin</a:t>
                      </a:r>
                    </a:p>
                  </a:txBody>
                  <a:tcPr marL="99060" marR="99060" anchor="ctr"/>
                </a:tc>
              </a:tr>
              <a:tr h="383342">
                <a:tc>
                  <a:txBody>
                    <a:bodyPr/>
                    <a:lstStyle/>
                    <a:p>
                      <a:r>
                        <a:rPr lang="en-IN">
                          <a:effectLst/>
                        </a:rPr>
                        <a:t>airtime</a:t>
                      </a:r>
                    </a:p>
                  </a:txBody>
                  <a:tcPr marL="99060" marR="99060" anchor="ctr"/>
                </a:tc>
                <a:tc>
                  <a:txBody>
                    <a:bodyPr/>
                    <a:lstStyle/>
                    <a:p>
                      <a:r>
                        <a:rPr lang="en-IN" dirty="0" smtClean="0"/>
                        <a:t>Categorical,</a:t>
                      </a:r>
                      <a:r>
                        <a:rPr lang="en-IN" baseline="0" dirty="0" smtClean="0"/>
                        <a:t> Nominal</a:t>
                      </a:r>
                      <a:endParaRPr lang="en-IN" dirty="0"/>
                    </a:p>
                  </a:txBody>
                  <a:tcPr marL="99060" marR="99060" anchor="ctr"/>
                </a:tc>
                <a:tc>
                  <a:txBody>
                    <a:bodyPr/>
                    <a:lstStyle/>
                    <a:p>
                      <a:r>
                        <a:rPr lang="en-US">
                          <a:effectLst/>
                        </a:rPr>
                        <a:t>Time when the advertisement was aired</a:t>
                      </a:r>
                    </a:p>
                  </a:txBody>
                  <a:tcPr marL="99060" marR="99060" anchor="ctr"/>
                </a:tc>
              </a:tr>
              <a:tr h="383342">
                <a:tc>
                  <a:txBody>
                    <a:bodyPr/>
                    <a:lstStyle/>
                    <a:p>
                      <a:r>
                        <a:rPr lang="en-IN">
                          <a:effectLst/>
                        </a:rPr>
                        <a:t>average_runtime(minutes_per_week)</a:t>
                      </a:r>
                    </a:p>
                  </a:txBody>
                  <a:tcPr marL="99060" marR="99060" anchor="ctr"/>
                </a:tc>
                <a:tc>
                  <a:txBody>
                    <a:bodyPr/>
                    <a:lstStyle/>
                    <a:p>
                      <a:r>
                        <a:rPr lang="en-IN" dirty="0" smtClean="0"/>
                        <a:t>Numerical, Integer</a:t>
                      </a:r>
                      <a:endParaRPr lang="en-IN" dirty="0"/>
                    </a:p>
                  </a:txBody>
                  <a:tcPr marL="99060" marR="99060" anchor="ctr"/>
                </a:tc>
                <a:tc>
                  <a:txBody>
                    <a:bodyPr/>
                    <a:lstStyle/>
                    <a:p>
                      <a:r>
                        <a:rPr lang="en-US" dirty="0">
                          <a:effectLst/>
                        </a:rPr>
                        <a:t>Minutes per week the advertisement was aired</a:t>
                      </a:r>
                    </a:p>
                  </a:txBody>
                  <a:tcPr marL="99060" marR="99060" anchor="ctr"/>
                </a:tc>
              </a:tr>
            </a:tbl>
          </a:graphicData>
        </a:graphic>
      </p:graphicFrame>
    </p:spTree>
    <p:extLst>
      <p:ext uri="{BB962C8B-B14F-4D97-AF65-F5344CB8AC3E}">
        <p14:creationId xmlns:p14="http://schemas.microsoft.com/office/powerpoint/2010/main" val="2554372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24619"/>
            <a:ext cx="8915400" cy="5186603"/>
          </a:xfrm>
        </p:spPr>
        <p:txBody>
          <a:bodyPr/>
          <a:lstStyle/>
          <a:p>
            <a:endParaRPr lang="en-IN"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56678266"/>
              </p:ext>
            </p:extLst>
          </p:nvPr>
        </p:nvGraphicFramePr>
        <p:xfrm>
          <a:off x="2834257" y="638355"/>
          <a:ext cx="8127999" cy="3935275"/>
        </p:xfrm>
        <a:graphic>
          <a:graphicData uri="http://schemas.openxmlformats.org/drawingml/2006/table">
            <a:tbl>
              <a:tblPr firstRow="1" bandRow="1">
                <a:tableStyleId>{5C22544A-7EE6-4342-B048-85BDC9FD1C3A}</a:tableStyleId>
              </a:tblPr>
              <a:tblGrid>
                <a:gridCol w="2709333"/>
                <a:gridCol w="2709333"/>
                <a:gridCol w="2709333"/>
              </a:tblGrid>
              <a:tr h="388735">
                <a:tc>
                  <a:txBody>
                    <a:bodyPr/>
                    <a:lstStyle/>
                    <a:p>
                      <a:r>
                        <a:rPr lang="en-IN" dirty="0" smtClean="0"/>
                        <a:t>Feature</a:t>
                      </a:r>
                      <a:endParaRPr lang="en-IN" dirty="0"/>
                    </a:p>
                  </a:txBody>
                  <a:tcPr/>
                </a:tc>
                <a:tc>
                  <a:txBody>
                    <a:bodyPr/>
                    <a:lstStyle/>
                    <a:p>
                      <a:r>
                        <a:rPr lang="en-IN" dirty="0" smtClean="0"/>
                        <a:t>Feature</a:t>
                      </a:r>
                      <a:r>
                        <a:rPr lang="en-IN" baseline="0" dirty="0" smtClean="0"/>
                        <a:t> type</a:t>
                      </a:r>
                      <a:endParaRPr lang="en-IN" dirty="0"/>
                    </a:p>
                  </a:txBody>
                  <a:tcPr/>
                </a:tc>
                <a:tc>
                  <a:txBody>
                    <a:bodyPr/>
                    <a:lstStyle/>
                    <a:p>
                      <a:r>
                        <a:rPr lang="en-IN" dirty="0" smtClean="0"/>
                        <a:t>Description</a:t>
                      </a:r>
                      <a:endParaRPr lang="en-IN" dirty="0"/>
                    </a:p>
                  </a:txBody>
                  <a:tcPr/>
                </a:tc>
              </a:tr>
              <a:tr h="958524">
                <a:tc>
                  <a:txBody>
                    <a:bodyPr/>
                    <a:lstStyle/>
                    <a:p>
                      <a:r>
                        <a:rPr lang="en-IN" dirty="0" err="1">
                          <a:effectLst/>
                        </a:rPr>
                        <a:t>targeted_sex</a:t>
                      </a:r>
                      <a:endParaRPr lang="en-IN" dirty="0">
                        <a:effectLst/>
                      </a:endParaRPr>
                    </a:p>
                  </a:txBody>
                  <a:tcPr marL="99060" marR="99060" anchor="ctr"/>
                </a:tc>
                <a:tc>
                  <a:txBody>
                    <a:bodyPr/>
                    <a:lstStyle/>
                    <a:p>
                      <a:r>
                        <a:rPr lang="en-IN" dirty="0" smtClean="0"/>
                        <a:t>Categorical, Nominal</a:t>
                      </a:r>
                      <a:endParaRPr lang="en-IN" dirty="0"/>
                    </a:p>
                  </a:txBody>
                  <a:tcPr marL="99060" marR="99060" anchor="ctr"/>
                </a:tc>
                <a:tc>
                  <a:txBody>
                    <a:bodyPr/>
                    <a:lstStyle/>
                    <a:p>
                      <a:r>
                        <a:rPr lang="en-US" dirty="0">
                          <a:effectLst/>
                        </a:rPr>
                        <a:t>Sex that was mainly targeted for the advertisement</a:t>
                      </a:r>
                    </a:p>
                  </a:txBody>
                  <a:tcPr marL="99060" marR="99060" anchor="ctr"/>
                </a:tc>
              </a:tr>
              <a:tr h="670967">
                <a:tc>
                  <a:txBody>
                    <a:bodyPr/>
                    <a:lstStyle/>
                    <a:p>
                      <a:r>
                        <a:rPr lang="en-IN">
                          <a:effectLst/>
                        </a:rPr>
                        <a:t>genre</a:t>
                      </a:r>
                    </a:p>
                  </a:txBody>
                  <a:tcPr marL="99060" marR="9906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Categorical, Nominal</a:t>
                      </a:r>
                    </a:p>
                    <a:p>
                      <a:endParaRPr lang="en-IN" dirty="0"/>
                    </a:p>
                  </a:txBody>
                  <a:tcPr marL="99060" marR="99060" anchor="ctr"/>
                </a:tc>
                <a:tc>
                  <a:txBody>
                    <a:bodyPr/>
                    <a:lstStyle/>
                    <a:p>
                      <a:r>
                        <a:rPr lang="en-IN" dirty="0">
                          <a:effectLst/>
                        </a:rPr>
                        <a:t>The type of advertisement</a:t>
                      </a:r>
                    </a:p>
                  </a:txBody>
                  <a:tcPr marL="99060" marR="99060" anchor="ctr"/>
                </a:tc>
              </a:tr>
              <a:tr h="670967">
                <a:tc>
                  <a:txBody>
                    <a:bodyPr/>
                    <a:lstStyle/>
                    <a:p>
                      <a:r>
                        <a:rPr lang="en-IN" dirty="0">
                          <a:effectLst/>
                        </a:rPr>
                        <a:t>industry</a:t>
                      </a:r>
                    </a:p>
                  </a:txBody>
                  <a:tcPr marL="99060" marR="9906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Categorical, Nominal</a:t>
                      </a:r>
                    </a:p>
                    <a:p>
                      <a:endParaRPr lang="en-IN" dirty="0"/>
                    </a:p>
                  </a:txBody>
                  <a:tcPr marL="99060" marR="99060" anchor="ctr"/>
                </a:tc>
                <a:tc>
                  <a:txBody>
                    <a:bodyPr/>
                    <a:lstStyle/>
                    <a:p>
                      <a:r>
                        <a:rPr lang="en-US" dirty="0">
                          <a:effectLst/>
                        </a:rPr>
                        <a:t>The industry to which the product belonged</a:t>
                      </a:r>
                    </a:p>
                  </a:txBody>
                  <a:tcPr marL="99060" marR="99060" anchor="ctr"/>
                </a:tc>
              </a:tr>
              <a:tr h="1246082">
                <a:tc>
                  <a:txBody>
                    <a:bodyPr/>
                    <a:lstStyle/>
                    <a:p>
                      <a:r>
                        <a:rPr lang="en-IN">
                          <a:effectLst/>
                        </a:rPr>
                        <a:t>relationship_status</a:t>
                      </a:r>
                    </a:p>
                  </a:txBody>
                  <a:tcPr marL="99060" marR="9906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Categorical, Nominal</a:t>
                      </a:r>
                    </a:p>
                    <a:p>
                      <a:endParaRPr lang="en-IN" dirty="0"/>
                    </a:p>
                  </a:txBody>
                  <a:tcPr marL="99060" marR="99060" anchor="ctr"/>
                </a:tc>
                <a:tc>
                  <a:txBody>
                    <a:bodyPr/>
                    <a:lstStyle/>
                    <a:p>
                      <a:r>
                        <a:rPr lang="en-US" dirty="0">
                          <a:effectLst/>
                        </a:rPr>
                        <a:t>The relationship status of the most responsive customers to the advertisement</a:t>
                      </a:r>
                    </a:p>
                  </a:txBody>
                  <a:tcPr marL="99060" marR="9906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70491391"/>
              </p:ext>
            </p:extLst>
          </p:nvPr>
        </p:nvGraphicFramePr>
        <p:xfrm>
          <a:off x="2886015" y="5229928"/>
          <a:ext cx="8127999" cy="10109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dirty="0" smtClean="0"/>
                        <a:t>Target variable</a:t>
                      </a:r>
                      <a:endParaRPr lang="en-IN" dirty="0"/>
                    </a:p>
                  </a:txBody>
                  <a:tcPr/>
                </a:tc>
                <a:tc>
                  <a:txBody>
                    <a:bodyPr/>
                    <a:lstStyle/>
                    <a:p>
                      <a:r>
                        <a:rPr lang="en-IN" dirty="0" smtClean="0"/>
                        <a:t>Target</a:t>
                      </a:r>
                      <a:r>
                        <a:rPr lang="en-IN" baseline="0" dirty="0" smtClean="0"/>
                        <a:t> type</a:t>
                      </a:r>
                      <a:endParaRPr lang="en-IN" dirty="0"/>
                    </a:p>
                  </a:txBody>
                  <a:tcPr/>
                </a:tc>
                <a:tc>
                  <a:txBody>
                    <a:bodyPr/>
                    <a:lstStyle/>
                    <a:p>
                      <a:r>
                        <a:rPr lang="en-IN" dirty="0" smtClean="0"/>
                        <a:t>description</a:t>
                      </a:r>
                      <a:endParaRPr lang="en-IN" dirty="0"/>
                    </a:p>
                  </a:txBody>
                  <a:tcPr/>
                </a:tc>
              </a:tr>
              <a:tr h="370840">
                <a:tc>
                  <a:txBody>
                    <a:bodyPr/>
                    <a:lstStyle/>
                    <a:p>
                      <a:r>
                        <a:rPr lang="en-IN" dirty="0" err="1" smtClean="0"/>
                        <a:t>Netgain</a:t>
                      </a:r>
                      <a:endParaRPr lang="en-IN" dirty="0"/>
                    </a:p>
                  </a:txBody>
                  <a:tcPr/>
                </a:tc>
                <a:tc>
                  <a:txBody>
                    <a:bodyPr/>
                    <a:lstStyle/>
                    <a:p>
                      <a:r>
                        <a:rPr lang="en-IN" dirty="0" smtClean="0"/>
                        <a:t>Numerical,</a:t>
                      </a:r>
                      <a:r>
                        <a:rPr lang="en-IN" baseline="0" dirty="0" smtClean="0"/>
                        <a:t> Classifier</a:t>
                      </a:r>
                      <a:endParaRPr lang="en-IN" dirty="0"/>
                    </a:p>
                  </a:txBody>
                  <a:tcPr/>
                </a:tc>
                <a:tc>
                  <a:txBody>
                    <a:bodyPr/>
                    <a:lstStyle/>
                    <a:p>
                      <a:r>
                        <a:rPr lang="en-IN" dirty="0" smtClean="0"/>
                        <a:t>0 – There</a:t>
                      </a:r>
                      <a:r>
                        <a:rPr lang="en-IN" baseline="0" dirty="0" smtClean="0"/>
                        <a:t> is n</a:t>
                      </a:r>
                      <a:r>
                        <a:rPr lang="en-IN" dirty="0" smtClean="0"/>
                        <a:t>o </a:t>
                      </a:r>
                      <a:r>
                        <a:rPr lang="en-IN" dirty="0" err="1" smtClean="0"/>
                        <a:t>netgain</a:t>
                      </a:r>
                      <a:r>
                        <a:rPr lang="en-IN" dirty="0" smtClean="0"/>
                        <a:t> ; 1 – There is </a:t>
                      </a:r>
                      <a:r>
                        <a:rPr lang="en-IN" dirty="0" err="1" smtClean="0"/>
                        <a:t>Netgain</a:t>
                      </a:r>
                      <a:endParaRPr lang="en-IN" dirty="0"/>
                    </a:p>
                  </a:txBody>
                  <a:tcPr/>
                </a:tc>
              </a:tr>
            </a:tbl>
          </a:graphicData>
        </a:graphic>
      </p:graphicFrame>
    </p:spTree>
    <p:extLst>
      <p:ext uri="{BB962C8B-B14F-4D97-AF65-F5344CB8AC3E}">
        <p14:creationId xmlns:p14="http://schemas.microsoft.com/office/powerpoint/2010/main" val="277870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136" y="313559"/>
            <a:ext cx="8911687" cy="1280890"/>
          </a:xfrm>
        </p:spPr>
        <p:txBody>
          <a:bodyPr/>
          <a:lstStyle/>
          <a:p>
            <a:r>
              <a:rPr lang="en-IN" dirty="0" smtClean="0"/>
              <a:t>Exploratory Data Analysis</a:t>
            </a:r>
            <a:endParaRPr lang="en-IN" dirty="0"/>
          </a:p>
        </p:txBody>
      </p:sp>
      <p:sp>
        <p:nvSpPr>
          <p:cNvPr id="3" name="Content Placeholder 2"/>
          <p:cNvSpPr>
            <a:spLocks noGrp="1"/>
          </p:cNvSpPr>
          <p:nvPr>
            <p:ph idx="1"/>
          </p:nvPr>
        </p:nvSpPr>
        <p:spPr>
          <a:xfrm>
            <a:off x="2222423" y="1063925"/>
            <a:ext cx="8915400" cy="3777622"/>
          </a:xfrm>
        </p:spPr>
        <p:txBody>
          <a:bodyPr/>
          <a:lstStyle/>
          <a:p>
            <a:r>
              <a:rPr lang="en-IN" dirty="0" smtClean="0"/>
              <a:t>When checked for missing values, There were no missing values found.</a:t>
            </a:r>
          </a:p>
          <a:p>
            <a:pPr marL="0" indent="0">
              <a:buNone/>
            </a:pPr>
            <a:r>
              <a:rPr lang="en-IN" sz="2000" b="1" dirty="0" smtClean="0"/>
              <a:t>Feature and Target class Analysis of categorical data:</a:t>
            </a:r>
          </a:p>
          <a:p>
            <a:pPr marL="0" indent="0">
              <a:buNone/>
            </a:pPr>
            <a:endParaRPr lang="en-IN" dirty="0" smtClean="0"/>
          </a:p>
          <a:p>
            <a:endParaRPr lang="en-IN" dirty="0"/>
          </a:p>
        </p:txBody>
      </p:sp>
      <p:pic>
        <p:nvPicPr>
          <p:cNvPr id="6" name="Picture 5"/>
          <p:cNvPicPr>
            <a:picLocks noChangeAspect="1"/>
          </p:cNvPicPr>
          <p:nvPr/>
        </p:nvPicPr>
        <p:blipFill rotWithShape="1">
          <a:blip r:embed="rId2"/>
          <a:srcRect l="1561" r="5590" b="1870"/>
          <a:stretch/>
        </p:blipFill>
        <p:spPr>
          <a:xfrm>
            <a:off x="2222423" y="2114909"/>
            <a:ext cx="6159260" cy="4071668"/>
          </a:xfrm>
          <a:prstGeom prst="rect">
            <a:avLst/>
          </a:prstGeom>
        </p:spPr>
      </p:pic>
      <p:sp>
        <p:nvSpPr>
          <p:cNvPr id="7" name="Content Placeholder 2"/>
          <p:cNvSpPr txBox="1">
            <a:spLocks/>
          </p:cNvSpPr>
          <p:nvPr/>
        </p:nvSpPr>
        <p:spPr>
          <a:xfrm>
            <a:off x="8906940" y="2124973"/>
            <a:ext cx="285086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50% of the data comprises of the users married to a civilian spouse and the next major relationship status is being never married. </a:t>
            </a:r>
            <a:endParaRPr lang="en-IN" dirty="0" smtClean="0"/>
          </a:p>
          <a:p>
            <a:endParaRPr lang="en-IN" dirty="0"/>
          </a:p>
        </p:txBody>
      </p:sp>
    </p:spTree>
    <p:extLst>
      <p:ext uri="{BB962C8B-B14F-4D97-AF65-F5344CB8AC3E}">
        <p14:creationId xmlns:p14="http://schemas.microsoft.com/office/powerpoint/2010/main" val="162148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96023" y="422693"/>
            <a:ext cx="4008257" cy="5141344"/>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Almost </a:t>
            </a:r>
            <a:r>
              <a:rPr lang="en-US" dirty="0"/>
              <a:t>40% of the users belong to Pharma industry and automobile, political, entertainment industries being 50% of the </a:t>
            </a:r>
            <a:r>
              <a:rPr lang="en-US" dirty="0" smtClean="0"/>
              <a:t>data.</a:t>
            </a:r>
          </a:p>
          <a:p>
            <a:endParaRPr lang="en-US" dirty="0"/>
          </a:p>
          <a:p>
            <a:endParaRPr lang="en-US" dirty="0" smtClean="0"/>
          </a:p>
          <a:p>
            <a:endParaRPr lang="en-US" dirty="0"/>
          </a:p>
          <a:p>
            <a:endParaRPr lang="en-US" dirty="0" smtClean="0"/>
          </a:p>
          <a:p>
            <a:endParaRPr lang="en-US" dirty="0"/>
          </a:p>
          <a:p>
            <a:r>
              <a:rPr lang="en-US" dirty="0"/>
              <a:t>90% of the advertisement genres is comedy and the other genres being </a:t>
            </a:r>
            <a:r>
              <a:rPr lang="en-US" dirty="0" smtClean="0"/>
              <a:t>infomercial</a:t>
            </a:r>
            <a:r>
              <a:rPr lang="en-US" dirty="0"/>
              <a:t>, Drama, Direct in the 10% of the data</a:t>
            </a:r>
            <a:endParaRPr lang="en-IN" dirty="0" smtClean="0"/>
          </a:p>
          <a:p>
            <a:pPr marL="0" indent="0">
              <a:buFont typeface="Wingdings 3" charset="2"/>
              <a:buNone/>
            </a:pPr>
            <a:endParaRPr lang="en-IN" dirty="0"/>
          </a:p>
        </p:txBody>
      </p:sp>
      <p:pic>
        <p:nvPicPr>
          <p:cNvPr id="5" name="Picture 4"/>
          <p:cNvPicPr>
            <a:picLocks noChangeAspect="1"/>
          </p:cNvPicPr>
          <p:nvPr/>
        </p:nvPicPr>
        <p:blipFill rotWithShape="1">
          <a:blip r:embed="rId2"/>
          <a:srcRect l="2680" t="1532" r="7758"/>
          <a:stretch/>
        </p:blipFill>
        <p:spPr>
          <a:xfrm>
            <a:off x="1871933" y="301924"/>
            <a:ext cx="4908431" cy="3347050"/>
          </a:xfrm>
          <a:prstGeom prst="rect">
            <a:avLst/>
          </a:prstGeom>
        </p:spPr>
      </p:pic>
      <p:pic>
        <p:nvPicPr>
          <p:cNvPr id="7" name="Picture 6"/>
          <p:cNvPicPr>
            <a:picLocks noChangeAspect="1"/>
          </p:cNvPicPr>
          <p:nvPr/>
        </p:nvPicPr>
        <p:blipFill>
          <a:blip r:embed="rId3"/>
          <a:stretch>
            <a:fillRect/>
          </a:stretch>
        </p:blipFill>
        <p:spPr>
          <a:xfrm>
            <a:off x="1871933" y="3769743"/>
            <a:ext cx="5124090" cy="2941788"/>
          </a:xfrm>
          <a:prstGeom prst="rect">
            <a:avLst/>
          </a:prstGeom>
        </p:spPr>
      </p:pic>
    </p:spTree>
    <p:extLst>
      <p:ext uri="{BB962C8B-B14F-4D97-AF65-F5344CB8AC3E}">
        <p14:creationId xmlns:p14="http://schemas.microsoft.com/office/powerpoint/2010/main" val="377527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6408" y="327803"/>
            <a:ext cx="4439578" cy="5341879"/>
          </a:xfrm>
        </p:spPr>
        <p:txBody>
          <a:bodyPr/>
          <a:lstStyle/>
          <a:p>
            <a:r>
              <a:rPr lang="en-US" dirty="0"/>
              <a:t>The maximum targeted sex is male i.e. 70%, Female being only 30</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60% of the advertisements are being aired during the prime time, 30% during morning and only 10% during the day time.</a:t>
            </a:r>
            <a:endParaRPr lang="en-IN" dirty="0"/>
          </a:p>
        </p:txBody>
      </p:sp>
      <p:pic>
        <p:nvPicPr>
          <p:cNvPr id="4" name="Picture 3"/>
          <p:cNvPicPr>
            <a:picLocks noChangeAspect="1"/>
          </p:cNvPicPr>
          <p:nvPr/>
        </p:nvPicPr>
        <p:blipFill rotWithShape="1">
          <a:blip r:embed="rId2"/>
          <a:srcRect t="3510" b="2414"/>
          <a:stretch/>
        </p:blipFill>
        <p:spPr>
          <a:xfrm>
            <a:off x="1855846" y="215660"/>
            <a:ext cx="4943475" cy="2924355"/>
          </a:xfrm>
          <a:prstGeom prst="rect">
            <a:avLst/>
          </a:prstGeom>
        </p:spPr>
      </p:pic>
      <p:pic>
        <p:nvPicPr>
          <p:cNvPr id="5" name="Picture 4"/>
          <p:cNvPicPr>
            <a:picLocks noChangeAspect="1"/>
          </p:cNvPicPr>
          <p:nvPr/>
        </p:nvPicPr>
        <p:blipFill>
          <a:blip r:embed="rId3"/>
          <a:stretch>
            <a:fillRect/>
          </a:stretch>
        </p:blipFill>
        <p:spPr>
          <a:xfrm>
            <a:off x="1855846" y="3433313"/>
            <a:ext cx="4943475" cy="3156172"/>
          </a:xfrm>
          <a:prstGeom prst="rect">
            <a:avLst/>
          </a:prstGeom>
        </p:spPr>
      </p:pic>
    </p:spTree>
    <p:extLst>
      <p:ext uri="{BB962C8B-B14F-4D97-AF65-F5344CB8AC3E}">
        <p14:creationId xmlns:p14="http://schemas.microsoft.com/office/powerpoint/2010/main" val="358221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1630" y="381000"/>
            <a:ext cx="3852981" cy="5530222"/>
          </a:xfrm>
        </p:spPr>
        <p:txBody>
          <a:bodyPr/>
          <a:lstStyle/>
          <a:p>
            <a:r>
              <a:rPr lang="en-US" dirty="0"/>
              <a:t>Almost 60% of the ads are less expensive, 30% being highly expensive and 10% being medium </a:t>
            </a:r>
            <a:r>
              <a:rPr lang="en-US" dirty="0" smtClean="0"/>
              <a:t>expensive.</a:t>
            </a:r>
          </a:p>
          <a:p>
            <a:endParaRPr lang="en-US" dirty="0"/>
          </a:p>
          <a:p>
            <a:endParaRPr lang="en-US" dirty="0" smtClean="0"/>
          </a:p>
          <a:p>
            <a:endParaRPr lang="en-US" dirty="0" smtClean="0"/>
          </a:p>
          <a:p>
            <a:pPr marL="0" indent="0">
              <a:buNone/>
            </a:pPr>
            <a:endParaRPr lang="en-US" dirty="0"/>
          </a:p>
          <a:p>
            <a:endParaRPr lang="en-US" dirty="0" smtClean="0"/>
          </a:p>
          <a:p>
            <a:r>
              <a:rPr lang="en-US" dirty="0"/>
              <a:t>Half of the ads are having money back guarantee and the other half of them </a:t>
            </a:r>
            <a:r>
              <a:rPr lang="en-US" dirty="0" err="1"/>
              <a:t>dont</a:t>
            </a:r>
            <a:r>
              <a:rPr lang="en-US" dirty="0"/>
              <a:t>.</a:t>
            </a:r>
          </a:p>
        </p:txBody>
      </p:sp>
      <p:pic>
        <p:nvPicPr>
          <p:cNvPr id="4" name="Picture 3"/>
          <p:cNvPicPr>
            <a:picLocks noChangeAspect="1"/>
          </p:cNvPicPr>
          <p:nvPr/>
        </p:nvPicPr>
        <p:blipFill>
          <a:blip r:embed="rId2"/>
          <a:stretch>
            <a:fillRect/>
          </a:stretch>
        </p:blipFill>
        <p:spPr>
          <a:xfrm>
            <a:off x="1917490" y="381000"/>
            <a:ext cx="4733925" cy="2741762"/>
          </a:xfrm>
          <a:prstGeom prst="rect">
            <a:avLst/>
          </a:prstGeom>
        </p:spPr>
      </p:pic>
      <p:pic>
        <p:nvPicPr>
          <p:cNvPr id="5" name="Picture 4"/>
          <p:cNvPicPr>
            <a:picLocks noChangeAspect="1"/>
          </p:cNvPicPr>
          <p:nvPr/>
        </p:nvPicPr>
        <p:blipFill>
          <a:blip r:embed="rId3"/>
          <a:stretch>
            <a:fillRect/>
          </a:stretch>
        </p:blipFill>
        <p:spPr>
          <a:xfrm>
            <a:off x="1917490" y="3476444"/>
            <a:ext cx="4686300" cy="3148642"/>
          </a:xfrm>
          <a:prstGeom prst="rect">
            <a:avLst/>
          </a:prstGeom>
        </p:spPr>
      </p:pic>
    </p:spTree>
    <p:extLst>
      <p:ext uri="{BB962C8B-B14F-4D97-AF65-F5344CB8AC3E}">
        <p14:creationId xmlns:p14="http://schemas.microsoft.com/office/powerpoint/2010/main" val="2260737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943" y="442955"/>
            <a:ext cx="8911687" cy="738864"/>
          </a:xfrm>
        </p:spPr>
        <p:txBody>
          <a:bodyPr/>
          <a:lstStyle/>
          <a:p>
            <a:r>
              <a:rPr lang="en-IN" dirty="0" err="1" smtClean="0"/>
              <a:t>Univariate</a:t>
            </a:r>
            <a:r>
              <a:rPr lang="en-IN" dirty="0" smtClean="0"/>
              <a:t> Analysis of Numerical data</a:t>
            </a:r>
            <a:endParaRPr lang="en-IN" dirty="0"/>
          </a:p>
        </p:txBody>
      </p:sp>
      <p:sp>
        <p:nvSpPr>
          <p:cNvPr id="3" name="Content Placeholder 2"/>
          <p:cNvSpPr>
            <a:spLocks noGrp="1"/>
          </p:cNvSpPr>
          <p:nvPr>
            <p:ph idx="1"/>
          </p:nvPr>
        </p:nvSpPr>
        <p:spPr>
          <a:xfrm>
            <a:off x="1940943" y="1181819"/>
            <a:ext cx="9563669" cy="4729403"/>
          </a:xfrm>
        </p:spPr>
        <p:txBody>
          <a:bodyPr/>
          <a:lstStyle/>
          <a:p>
            <a:r>
              <a:rPr lang="en-IN" dirty="0" smtClean="0"/>
              <a:t>Maximum number of advertisements are between the runtime 35 – 60 </a:t>
            </a:r>
            <a:r>
              <a:rPr lang="en-IN" dirty="0" err="1" smtClean="0"/>
              <a:t>mins</a:t>
            </a:r>
            <a:r>
              <a:rPr lang="en-IN" dirty="0" smtClean="0"/>
              <a:t> per week</a:t>
            </a:r>
          </a:p>
          <a:p>
            <a:endParaRPr lang="en-IN" dirty="0" smtClean="0"/>
          </a:p>
          <a:p>
            <a:endParaRPr lang="en-IN" dirty="0"/>
          </a:p>
          <a:p>
            <a:endParaRPr lang="en-IN" dirty="0" smtClean="0"/>
          </a:p>
          <a:p>
            <a:endParaRPr lang="en-IN" dirty="0"/>
          </a:p>
          <a:p>
            <a:endParaRPr lang="en-IN" dirty="0" smtClean="0"/>
          </a:p>
          <a:p>
            <a:endParaRPr lang="en-IN" dirty="0"/>
          </a:p>
          <a:p>
            <a:r>
              <a:rPr lang="en-IN" dirty="0" smtClean="0"/>
              <a:t>Most of the ratings have the value 0.0274 </a:t>
            </a:r>
          </a:p>
          <a:p>
            <a:pPr marL="0" indent="0">
              <a:buNone/>
            </a:pPr>
            <a:endParaRPr lang="en-IN" dirty="0" smtClean="0"/>
          </a:p>
        </p:txBody>
      </p:sp>
      <p:pic>
        <p:nvPicPr>
          <p:cNvPr id="5" name="Picture 4"/>
          <p:cNvPicPr>
            <a:picLocks noChangeAspect="1"/>
          </p:cNvPicPr>
          <p:nvPr/>
        </p:nvPicPr>
        <p:blipFill>
          <a:blip r:embed="rId2"/>
          <a:stretch>
            <a:fillRect/>
          </a:stretch>
        </p:blipFill>
        <p:spPr>
          <a:xfrm>
            <a:off x="2589212" y="1818466"/>
            <a:ext cx="8031192" cy="2477489"/>
          </a:xfrm>
          <a:prstGeom prst="rect">
            <a:avLst/>
          </a:prstGeom>
        </p:spPr>
      </p:pic>
      <p:pic>
        <p:nvPicPr>
          <p:cNvPr id="6" name="Picture 5"/>
          <p:cNvPicPr>
            <a:picLocks noChangeAspect="1"/>
          </p:cNvPicPr>
          <p:nvPr/>
        </p:nvPicPr>
        <p:blipFill>
          <a:blip r:embed="rId3"/>
          <a:stretch>
            <a:fillRect/>
          </a:stretch>
        </p:blipFill>
        <p:spPr>
          <a:xfrm>
            <a:off x="2519902" y="4714996"/>
            <a:ext cx="8100502" cy="2003860"/>
          </a:xfrm>
          <a:prstGeom prst="rect">
            <a:avLst/>
          </a:prstGeom>
        </p:spPr>
      </p:pic>
    </p:spTree>
    <p:extLst>
      <p:ext uri="{BB962C8B-B14F-4D97-AF65-F5344CB8AC3E}">
        <p14:creationId xmlns:p14="http://schemas.microsoft.com/office/powerpoint/2010/main" val="1693806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4669</TotalTime>
  <Words>844</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Advertisement Success Prediction </vt:lpstr>
      <vt:lpstr>Problem Statement</vt:lpstr>
      <vt:lpstr>Dataset Characteristics</vt:lpstr>
      <vt:lpstr>PowerPoint Presentation</vt:lpstr>
      <vt:lpstr>Exploratory Data Analysis</vt:lpstr>
      <vt:lpstr>PowerPoint Presentation</vt:lpstr>
      <vt:lpstr>PowerPoint Presentation</vt:lpstr>
      <vt:lpstr>PowerPoint Presentation</vt:lpstr>
      <vt:lpstr>Univariate Analysis of Numerical data</vt:lpstr>
      <vt:lpstr>Feature Correlation</vt:lpstr>
      <vt:lpstr>Encoding and Data cleaning</vt:lpstr>
      <vt:lpstr>Base line model performance:</vt:lpstr>
      <vt:lpstr>Under Sampling and Over Sampling:</vt:lpstr>
      <vt:lpstr>To improve predictability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Advertisement Success Prediction </dc:title>
  <dc:creator>bhasyam gayathri</dc:creator>
  <cp:lastModifiedBy>bhasyam gayathri</cp:lastModifiedBy>
  <cp:revision>17</cp:revision>
  <dcterms:created xsi:type="dcterms:W3CDTF">2020-12-07T16:14:43Z</dcterms:created>
  <dcterms:modified xsi:type="dcterms:W3CDTF">2020-12-11T13:37:18Z</dcterms:modified>
</cp:coreProperties>
</file>