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2/26/2021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2/26/2021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2/26/2021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2/26/2021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2/26/2021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2/26/2021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2/26/2021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2/26/2021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2/26/2021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2/26/2021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2/26/2021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2/26/2021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Black Friday Sales Prediction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761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15006" y="526213"/>
            <a:ext cx="9386525" cy="49170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400" b="1" dirty="0" smtClean="0"/>
              <a:t>Relationship between Age vs Total Purchase/Products count:</a:t>
            </a:r>
          </a:p>
        </p:txBody>
      </p:sp>
      <p:pic>
        <p:nvPicPr>
          <p:cNvPr id="3" name="Picture 2"/>
          <p:cNvPicPr>
            <a:picLocks noChangeAspect="1"/>
          </p:cNvPicPr>
          <p:nvPr/>
        </p:nvPicPr>
        <p:blipFill>
          <a:blip r:embed="rId2"/>
          <a:stretch>
            <a:fillRect/>
          </a:stretch>
        </p:blipFill>
        <p:spPr>
          <a:xfrm>
            <a:off x="715006" y="1089354"/>
            <a:ext cx="9233140" cy="4505595"/>
          </a:xfrm>
          <a:prstGeom prst="rect">
            <a:avLst/>
          </a:prstGeom>
        </p:spPr>
      </p:pic>
      <p:sp>
        <p:nvSpPr>
          <p:cNvPr id="4" name="Content Placeholder 2"/>
          <p:cNvSpPr txBox="1">
            <a:spLocks/>
          </p:cNvSpPr>
          <p:nvPr/>
        </p:nvSpPr>
        <p:spPr>
          <a:xfrm>
            <a:off x="715006" y="5594949"/>
            <a:ext cx="10438947" cy="15700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Though </a:t>
            </a:r>
            <a:r>
              <a:rPr lang="en-US" dirty="0"/>
              <a:t>the max purchase value is always greater for Male we can observe the number of products bought by female for stay in current city years '3' is </a:t>
            </a:r>
            <a:r>
              <a:rPr lang="en-US" dirty="0" smtClean="0"/>
              <a:t>greater.</a:t>
            </a:r>
          </a:p>
        </p:txBody>
      </p:sp>
    </p:spTree>
    <p:extLst>
      <p:ext uri="{BB962C8B-B14F-4D97-AF65-F5344CB8AC3E}">
        <p14:creationId xmlns:p14="http://schemas.microsoft.com/office/powerpoint/2010/main" val="2214788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Correlation</a:t>
            </a:r>
            <a:endParaRPr lang="en-IN" dirty="0"/>
          </a:p>
        </p:txBody>
      </p:sp>
      <p:sp>
        <p:nvSpPr>
          <p:cNvPr id="3" name="Content Placeholder 2"/>
          <p:cNvSpPr>
            <a:spLocks noGrp="1"/>
          </p:cNvSpPr>
          <p:nvPr>
            <p:ph idx="1"/>
          </p:nvPr>
        </p:nvSpPr>
        <p:spPr>
          <a:xfrm>
            <a:off x="7227951" y="3086579"/>
            <a:ext cx="3701717" cy="1864983"/>
          </a:xfrm>
        </p:spPr>
        <p:txBody>
          <a:bodyPr>
            <a:normAutofit/>
          </a:bodyPr>
          <a:lstStyle/>
          <a:p>
            <a:r>
              <a:rPr lang="en-IN" dirty="0" smtClean="0"/>
              <a:t>No significant correlation observed between the numerical features.</a:t>
            </a:r>
          </a:p>
          <a:p>
            <a:r>
              <a:rPr lang="en-IN" dirty="0" smtClean="0"/>
              <a:t>Hence decided to retain all the features.</a:t>
            </a:r>
            <a:endParaRPr lang="en-IN" dirty="0"/>
          </a:p>
        </p:txBody>
      </p:sp>
      <p:pic>
        <p:nvPicPr>
          <p:cNvPr id="4" name="Picture 3"/>
          <p:cNvPicPr>
            <a:picLocks noChangeAspect="1"/>
          </p:cNvPicPr>
          <p:nvPr/>
        </p:nvPicPr>
        <p:blipFill>
          <a:blip r:embed="rId2"/>
          <a:stretch>
            <a:fillRect/>
          </a:stretch>
        </p:blipFill>
        <p:spPr>
          <a:xfrm>
            <a:off x="775391" y="2322474"/>
            <a:ext cx="4719636" cy="4371625"/>
          </a:xfrm>
          <a:prstGeom prst="rect">
            <a:avLst/>
          </a:prstGeom>
        </p:spPr>
      </p:pic>
    </p:spTree>
    <p:extLst>
      <p:ext uri="{BB962C8B-B14F-4D97-AF65-F5344CB8AC3E}">
        <p14:creationId xmlns:p14="http://schemas.microsoft.com/office/powerpoint/2010/main" val="229758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Encoding, Data transformation and Feature Engineering</a:t>
            </a:r>
            <a:endParaRPr lang="en-IN" dirty="0"/>
          </a:p>
        </p:txBody>
      </p:sp>
      <p:sp>
        <p:nvSpPr>
          <p:cNvPr id="3" name="Content Placeholder 2"/>
          <p:cNvSpPr>
            <a:spLocks noGrp="1"/>
          </p:cNvSpPr>
          <p:nvPr>
            <p:ph idx="1"/>
          </p:nvPr>
        </p:nvSpPr>
        <p:spPr>
          <a:xfrm>
            <a:off x="568359" y="2603499"/>
            <a:ext cx="10793547" cy="1355657"/>
          </a:xfrm>
        </p:spPr>
        <p:txBody>
          <a:bodyPr>
            <a:normAutofit fontScale="77500" lnSpcReduction="20000"/>
          </a:bodyPr>
          <a:lstStyle/>
          <a:p>
            <a:r>
              <a:rPr lang="en-IN" dirty="0"/>
              <a:t>Label Encoding was done on all the categorical features</a:t>
            </a:r>
            <a:r>
              <a:rPr lang="en-IN" dirty="0" smtClean="0"/>
              <a:t>.</a:t>
            </a:r>
          </a:p>
          <a:p>
            <a:r>
              <a:rPr lang="en-US" dirty="0" smtClean="0"/>
              <a:t>As some of the numerical features were right skewed, applied np.log on those features to reduce the </a:t>
            </a:r>
            <a:r>
              <a:rPr lang="en-US" dirty="0" err="1" smtClean="0"/>
              <a:t>skewness</a:t>
            </a:r>
            <a:r>
              <a:rPr lang="en-US" dirty="0" smtClean="0"/>
              <a:t>.</a:t>
            </a:r>
          </a:p>
          <a:p>
            <a:r>
              <a:rPr lang="en-US" dirty="0" smtClean="0"/>
              <a:t>Dropped the columns </a:t>
            </a:r>
            <a:r>
              <a:rPr lang="en-US" dirty="0" err="1" smtClean="0"/>
              <a:t>User_Id</a:t>
            </a:r>
            <a:r>
              <a:rPr lang="en-US" dirty="0" smtClean="0"/>
              <a:t> and </a:t>
            </a:r>
            <a:r>
              <a:rPr lang="en-US" dirty="0" err="1" smtClean="0"/>
              <a:t>Product_Id</a:t>
            </a:r>
            <a:r>
              <a:rPr lang="en-US" dirty="0" smtClean="0"/>
              <a:t> as these features are unique.</a:t>
            </a:r>
          </a:p>
          <a:p>
            <a:r>
              <a:rPr lang="en-US" dirty="0" smtClean="0"/>
              <a:t>Feature engineered ‘</a:t>
            </a:r>
            <a:r>
              <a:rPr lang="en-US" dirty="0" err="1" smtClean="0"/>
              <a:t>Products_count</a:t>
            </a:r>
            <a:r>
              <a:rPr lang="en-US" dirty="0" smtClean="0"/>
              <a:t>’ for each customer as this feature would be useful for prediction of purchase value.</a:t>
            </a:r>
            <a:endParaRPr lang="en-IN" dirty="0" smtClean="0"/>
          </a:p>
          <a:p>
            <a:pPr marL="0" indent="0">
              <a:buNone/>
            </a:pPr>
            <a:endParaRPr lang="en-IN" dirty="0"/>
          </a:p>
        </p:txBody>
      </p:sp>
      <p:pic>
        <p:nvPicPr>
          <p:cNvPr id="7" name="Picture 6"/>
          <p:cNvPicPr>
            <a:picLocks noChangeAspect="1"/>
          </p:cNvPicPr>
          <p:nvPr/>
        </p:nvPicPr>
        <p:blipFill>
          <a:blip r:embed="rId2"/>
          <a:stretch>
            <a:fillRect/>
          </a:stretch>
        </p:blipFill>
        <p:spPr>
          <a:xfrm>
            <a:off x="320708" y="4128986"/>
            <a:ext cx="9027573" cy="1396325"/>
          </a:xfrm>
          <a:prstGeom prst="rect">
            <a:avLst/>
          </a:prstGeom>
        </p:spPr>
      </p:pic>
      <p:pic>
        <p:nvPicPr>
          <p:cNvPr id="8" name="Picture 7"/>
          <p:cNvPicPr>
            <a:picLocks noChangeAspect="1"/>
          </p:cNvPicPr>
          <p:nvPr/>
        </p:nvPicPr>
        <p:blipFill>
          <a:blip r:embed="rId3"/>
          <a:stretch>
            <a:fillRect/>
          </a:stretch>
        </p:blipFill>
        <p:spPr>
          <a:xfrm>
            <a:off x="9286876" y="4114698"/>
            <a:ext cx="2561414" cy="1410613"/>
          </a:xfrm>
          <a:prstGeom prst="rect">
            <a:avLst/>
          </a:prstGeom>
        </p:spPr>
      </p:pic>
    </p:spTree>
    <p:extLst>
      <p:ext uri="{BB962C8B-B14F-4D97-AF65-F5344CB8AC3E}">
        <p14:creationId xmlns:p14="http://schemas.microsoft.com/office/powerpoint/2010/main" val="66121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Modelling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1848591"/>
              </p:ext>
            </p:extLst>
          </p:nvPr>
        </p:nvGraphicFramePr>
        <p:xfrm>
          <a:off x="1155700" y="2603500"/>
          <a:ext cx="6723704" cy="2225040"/>
        </p:xfrm>
        <a:graphic>
          <a:graphicData uri="http://schemas.openxmlformats.org/drawingml/2006/table">
            <a:tbl>
              <a:tblPr firstRow="1" bandRow="1">
                <a:tableStyleId>{5C22544A-7EE6-4342-B048-85BDC9FD1C3A}</a:tableStyleId>
              </a:tblPr>
              <a:tblGrid>
                <a:gridCol w="3361852"/>
                <a:gridCol w="3361852"/>
              </a:tblGrid>
              <a:tr h="370840">
                <a:tc>
                  <a:txBody>
                    <a:bodyPr/>
                    <a:lstStyle/>
                    <a:p>
                      <a:r>
                        <a:rPr lang="en-US" dirty="0" smtClean="0"/>
                        <a:t>Model</a:t>
                      </a:r>
                      <a:endParaRPr lang="en-IN" dirty="0"/>
                    </a:p>
                  </a:txBody>
                  <a:tcPr/>
                </a:tc>
                <a:tc>
                  <a:txBody>
                    <a:bodyPr/>
                    <a:lstStyle/>
                    <a:p>
                      <a:r>
                        <a:rPr lang="en-US" dirty="0" smtClean="0"/>
                        <a:t>RMSE value</a:t>
                      </a:r>
                      <a:endParaRPr lang="en-IN" dirty="0"/>
                    </a:p>
                  </a:txBody>
                  <a:tcPr/>
                </a:tc>
              </a:tr>
              <a:tr h="370840">
                <a:tc>
                  <a:txBody>
                    <a:bodyPr/>
                    <a:lstStyle/>
                    <a:p>
                      <a:r>
                        <a:rPr lang="en-US" dirty="0" smtClean="0"/>
                        <a:t>Linear Regression</a:t>
                      </a:r>
                      <a:endParaRPr lang="en-IN" dirty="0"/>
                    </a:p>
                  </a:txBody>
                  <a:tcPr/>
                </a:tc>
                <a:tc>
                  <a:txBody>
                    <a:bodyPr/>
                    <a:lstStyle/>
                    <a:p>
                      <a:r>
                        <a:rPr lang="en-US" dirty="0" smtClean="0"/>
                        <a:t>4459</a:t>
                      </a:r>
                      <a:endParaRPr lang="en-IN" dirty="0"/>
                    </a:p>
                  </a:txBody>
                  <a:tcPr/>
                </a:tc>
              </a:tr>
              <a:tr h="370840">
                <a:tc>
                  <a:txBody>
                    <a:bodyPr/>
                    <a:lstStyle/>
                    <a:p>
                      <a:r>
                        <a:rPr lang="en-US" dirty="0" smtClean="0"/>
                        <a:t>Ridge regression</a:t>
                      </a:r>
                      <a:endParaRPr lang="en-IN" dirty="0"/>
                    </a:p>
                  </a:txBody>
                  <a:tcPr/>
                </a:tc>
                <a:tc>
                  <a:txBody>
                    <a:bodyPr/>
                    <a:lstStyle/>
                    <a:p>
                      <a:r>
                        <a:rPr lang="en-US" dirty="0" smtClean="0"/>
                        <a:t>4460</a:t>
                      </a:r>
                      <a:endParaRPr lang="en-IN" dirty="0"/>
                    </a:p>
                  </a:txBody>
                  <a:tcPr/>
                </a:tc>
              </a:tr>
              <a:tr h="370840">
                <a:tc>
                  <a:txBody>
                    <a:bodyPr/>
                    <a:lstStyle/>
                    <a:p>
                      <a:r>
                        <a:rPr lang="en-US" dirty="0" smtClean="0"/>
                        <a:t>Random Forest </a:t>
                      </a:r>
                      <a:r>
                        <a:rPr lang="en-US" dirty="0" err="1" smtClean="0"/>
                        <a:t>Regressor</a:t>
                      </a:r>
                      <a:endParaRPr lang="en-IN" dirty="0"/>
                    </a:p>
                  </a:txBody>
                  <a:tcPr/>
                </a:tc>
                <a:tc>
                  <a:txBody>
                    <a:bodyPr/>
                    <a:lstStyle/>
                    <a:p>
                      <a:r>
                        <a:rPr lang="en-US" dirty="0" smtClean="0"/>
                        <a:t>2923</a:t>
                      </a:r>
                      <a:endParaRPr lang="en-IN" dirty="0"/>
                    </a:p>
                  </a:txBody>
                  <a:tcPr/>
                </a:tc>
              </a:tr>
              <a:tr h="370840">
                <a:tc>
                  <a:txBody>
                    <a:bodyPr/>
                    <a:lstStyle/>
                    <a:p>
                      <a:r>
                        <a:rPr lang="en-US" dirty="0" err="1" smtClean="0"/>
                        <a:t>DecisionTree</a:t>
                      </a:r>
                      <a:r>
                        <a:rPr lang="en-US" dirty="0" smtClean="0"/>
                        <a:t> </a:t>
                      </a:r>
                      <a:r>
                        <a:rPr lang="en-US" dirty="0" err="1" smtClean="0"/>
                        <a:t>Regressor</a:t>
                      </a:r>
                      <a:endParaRPr lang="en-IN" dirty="0"/>
                    </a:p>
                  </a:txBody>
                  <a:tcPr/>
                </a:tc>
                <a:tc>
                  <a:txBody>
                    <a:bodyPr/>
                    <a:lstStyle/>
                    <a:p>
                      <a:r>
                        <a:rPr lang="en-US" dirty="0" smtClean="0"/>
                        <a:t>2945</a:t>
                      </a:r>
                      <a:endParaRPr lang="en-IN" dirty="0"/>
                    </a:p>
                  </a:txBody>
                  <a:tcPr/>
                </a:tc>
              </a:tr>
              <a:tr h="370840">
                <a:tc>
                  <a:txBody>
                    <a:bodyPr/>
                    <a:lstStyle/>
                    <a:p>
                      <a:r>
                        <a:rPr lang="en-US" dirty="0" err="1" smtClean="0"/>
                        <a:t>XGBoost</a:t>
                      </a:r>
                      <a:r>
                        <a:rPr lang="en-US" dirty="0" smtClean="0"/>
                        <a:t> </a:t>
                      </a:r>
                      <a:r>
                        <a:rPr lang="en-US" dirty="0" err="1" smtClean="0"/>
                        <a:t>Regressor</a:t>
                      </a:r>
                      <a:endParaRPr lang="en-IN" dirty="0"/>
                    </a:p>
                  </a:txBody>
                  <a:tcPr/>
                </a:tc>
                <a:tc>
                  <a:txBody>
                    <a:bodyPr/>
                    <a:lstStyle/>
                    <a:p>
                      <a:r>
                        <a:rPr lang="en-US" dirty="0" smtClean="0"/>
                        <a:t>2803</a:t>
                      </a:r>
                      <a:endParaRPr lang="en-IN" dirty="0"/>
                    </a:p>
                  </a:txBody>
                  <a:tcPr/>
                </a:tc>
              </a:tr>
            </a:tbl>
          </a:graphicData>
        </a:graphic>
      </p:graphicFrame>
      <p:sp>
        <p:nvSpPr>
          <p:cNvPr id="5" name="Content Placeholder 2"/>
          <p:cNvSpPr txBox="1">
            <a:spLocks/>
          </p:cNvSpPr>
          <p:nvPr/>
        </p:nvSpPr>
        <p:spPr>
          <a:xfrm>
            <a:off x="918554" y="5054871"/>
            <a:ext cx="10793547" cy="11319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t>XGBoost</a:t>
            </a:r>
            <a:r>
              <a:rPr lang="en-US" dirty="0" smtClean="0"/>
              <a:t> </a:t>
            </a:r>
            <a:r>
              <a:rPr lang="en-US" dirty="0" err="1" smtClean="0"/>
              <a:t>Regressor</a:t>
            </a:r>
            <a:r>
              <a:rPr lang="en-US" dirty="0" smtClean="0"/>
              <a:t> is the best model with least RMSE value followed by Decision Tree </a:t>
            </a:r>
            <a:r>
              <a:rPr lang="en-US" dirty="0" err="1" smtClean="0"/>
              <a:t>Regressor</a:t>
            </a:r>
            <a:r>
              <a:rPr lang="en-US" dirty="0" smtClean="0"/>
              <a:t> among all models.</a:t>
            </a:r>
            <a:endParaRPr lang="en-IN" dirty="0"/>
          </a:p>
        </p:txBody>
      </p:sp>
    </p:spTree>
    <p:extLst>
      <p:ext uri="{BB962C8B-B14F-4D97-AF65-F5344CB8AC3E}">
        <p14:creationId xmlns:p14="http://schemas.microsoft.com/office/powerpoint/2010/main" val="417677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5351" y="2682815"/>
            <a:ext cx="8704053" cy="769441"/>
          </a:xfrm>
          <a:prstGeom prst="rect">
            <a:avLst/>
          </a:prstGeom>
          <a:noFill/>
        </p:spPr>
        <p:txBody>
          <a:bodyPr wrap="square" rtlCol="0">
            <a:spAutoFit/>
          </a:bodyPr>
          <a:lstStyle/>
          <a:p>
            <a:r>
              <a:rPr lang="en-IN" sz="4400" dirty="0" smtClean="0"/>
              <a:t>Thank you</a:t>
            </a:r>
            <a:endParaRPr lang="en-IN" sz="4400" dirty="0"/>
          </a:p>
        </p:txBody>
      </p:sp>
    </p:spTree>
    <p:extLst>
      <p:ext uri="{BB962C8B-B14F-4D97-AF65-F5344CB8AC3E}">
        <p14:creationId xmlns:p14="http://schemas.microsoft.com/office/powerpoint/2010/main" val="51202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US" dirty="0"/>
              <a:t>A retail company “ABC Private Limited” wants to understand the customer purchase </a:t>
            </a:r>
            <a:r>
              <a:rPr lang="en-US" dirty="0" err="1"/>
              <a:t>behaviour</a:t>
            </a:r>
            <a:r>
              <a:rPr lang="en-US" dirty="0"/>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dirty="0" err="1"/>
              <a:t>city_type</a:t>
            </a:r>
            <a:r>
              <a:rPr lang="en-US" dirty="0"/>
              <a:t>, </a:t>
            </a:r>
            <a:r>
              <a:rPr lang="en-US" dirty="0" err="1"/>
              <a:t>stay_in_current_city</a:t>
            </a:r>
            <a:r>
              <a:rPr lang="en-US" dirty="0"/>
              <a:t>), product details (</a:t>
            </a:r>
            <a:r>
              <a:rPr lang="en-US" dirty="0" err="1"/>
              <a:t>product_id</a:t>
            </a:r>
            <a:r>
              <a:rPr lang="en-US" dirty="0"/>
              <a:t> and product category) and Total </a:t>
            </a:r>
            <a:r>
              <a:rPr lang="en-US" dirty="0" err="1"/>
              <a:t>purchase_amount</a:t>
            </a:r>
            <a:r>
              <a:rPr lang="en-US" dirty="0"/>
              <a:t> from last month.</a:t>
            </a:r>
          </a:p>
          <a:p>
            <a:r>
              <a:rPr lang="en-US" dirty="0"/>
              <a:t>Now, they want to build a model to predict the purchase amount of customer against various products which will help them to create personalized offer for customers against different products.</a:t>
            </a:r>
          </a:p>
          <a:p>
            <a:endParaRPr lang="en-IN" dirty="0"/>
          </a:p>
        </p:txBody>
      </p:sp>
    </p:spTree>
    <p:extLst>
      <p:ext uri="{BB962C8B-B14F-4D97-AF65-F5344CB8AC3E}">
        <p14:creationId xmlns:p14="http://schemas.microsoft.com/office/powerpoint/2010/main" val="6047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Characteristics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8453532"/>
              </p:ext>
            </p:extLst>
          </p:nvPr>
        </p:nvGraphicFramePr>
        <p:xfrm>
          <a:off x="1379240" y="2646633"/>
          <a:ext cx="9662571" cy="3840480"/>
        </p:xfrm>
        <a:graphic>
          <a:graphicData uri="http://schemas.openxmlformats.org/drawingml/2006/table">
            <a:tbl>
              <a:tblPr firstRow="1" bandRow="1">
                <a:tableStyleId>{5C22544A-7EE6-4342-B048-85BDC9FD1C3A}</a:tableStyleId>
              </a:tblPr>
              <a:tblGrid>
                <a:gridCol w="3244518"/>
                <a:gridCol w="2786333"/>
                <a:gridCol w="3631720"/>
              </a:tblGrid>
              <a:tr h="247975">
                <a:tc>
                  <a:txBody>
                    <a:bodyPr/>
                    <a:lstStyle/>
                    <a:p>
                      <a:r>
                        <a:rPr lang="en-IN" dirty="0" smtClean="0"/>
                        <a:t>Feature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Feature</a:t>
                      </a:r>
                      <a:r>
                        <a:rPr lang="en-IN" baseline="0" dirty="0" smtClean="0"/>
                        <a:t> type</a:t>
                      </a:r>
                      <a:endParaRPr lang="en-IN" dirty="0" smtClean="0"/>
                    </a:p>
                  </a:txBody>
                  <a:tcPr/>
                </a:tc>
                <a:tc>
                  <a:txBody>
                    <a:bodyPr/>
                    <a:lstStyle/>
                    <a:p>
                      <a:r>
                        <a:rPr lang="en-IN" dirty="0" smtClean="0"/>
                        <a:t>Description</a:t>
                      </a:r>
                      <a:endParaRPr lang="en-IN" dirty="0"/>
                    </a:p>
                  </a:txBody>
                  <a:tcPr/>
                </a:tc>
              </a:tr>
              <a:tr h="247975">
                <a:tc>
                  <a:txBody>
                    <a:bodyPr/>
                    <a:lstStyle/>
                    <a:p>
                      <a:r>
                        <a:rPr lang="en-IN" dirty="0" err="1" smtClean="0"/>
                        <a:t>User_ID</a:t>
                      </a:r>
                      <a:r>
                        <a:rPr lang="en-IN" dirty="0" smtClean="0"/>
                        <a:t> </a:t>
                      </a:r>
                      <a:endParaRPr lang="en-IN" dirty="0"/>
                    </a:p>
                  </a:txBody>
                  <a:tcPr/>
                </a:tc>
                <a:tc>
                  <a:txBody>
                    <a:bodyPr/>
                    <a:lstStyle/>
                    <a:p>
                      <a:r>
                        <a:rPr lang="en-IN" dirty="0" smtClean="0"/>
                        <a:t>Numerical, Integer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Unique id for each row</a:t>
                      </a:r>
                    </a:p>
                  </a:txBody>
                  <a:tcPr/>
                </a:tc>
              </a:tr>
              <a:tr h="247975">
                <a:tc>
                  <a:txBody>
                    <a:bodyPr/>
                    <a:lstStyle/>
                    <a:p>
                      <a:r>
                        <a:rPr lang="en-IN" dirty="0" err="1" smtClean="0"/>
                        <a:t>Product_ID</a:t>
                      </a:r>
                      <a:r>
                        <a:rPr lang="en-IN" dirty="0" smtClean="0"/>
                        <a:t> </a:t>
                      </a:r>
                      <a:endParaRPr lang="en-IN" dirty="0"/>
                    </a:p>
                  </a:txBody>
                  <a:tcPr/>
                </a:tc>
                <a:tc>
                  <a:txBody>
                    <a:bodyPr/>
                    <a:lstStyle/>
                    <a:p>
                      <a:r>
                        <a:rPr lang="en-IN" dirty="0" smtClean="0"/>
                        <a:t>Categorical,</a:t>
                      </a:r>
                      <a:r>
                        <a:rPr lang="en-IN" baseline="0" dirty="0" smtClean="0"/>
                        <a:t> Nominal</a:t>
                      </a:r>
                      <a:endParaRPr lang="en-IN" dirty="0"/>
                    </a:p>
                  </a:txBody>
                  <a:tcPr/>
                </a:tc>
                <a:tc>
                  <a:txBody>
                    <a:bodyPr/>
                    <a:lstStyle/>
                    <a:p>
                      <a:r>
                        <a:rPr lang="en-IN" dirty="0" smtClean="0"/>
                        <a:t>Unique id for each product</a:t>
                      </a:r>
                      <a:endParaRPr lang="en-IN" dirty="0"/>
                    </a:p>
                  </a:txBody>
                  <a:tcPr/>
                </a:tc>
              </a:tr>
              <a:tr h="247975">
                <a:tc>
                  <a:txBody>
                    <a:bodyPr/>
                    <a:lstStyle/>
                    <a:p>
                      <a:r>
                        <a:rPr lang="en-IN" dirty="0" smtClean="0"/>
                        <a:t>Gender</a:t>
                      </a:r>
                      <a:endParaRPr lang="en-IN" dirty="0"/>
                    </a:p>
                  </a:txBody>
                  <a:tcPr/>
                </a:tc>
                <a:tc>
                  <a:txBody>
                    <a:bodyPr/>
                    <a:lstStyle/>
                    <a:p>
                      <a:r>
                        <a:rPr lang="en-IN" dirty="0" smtClean="0"/>
                        <a:t>Categorical, Nominal</a:t>
                      </a:r>
                      <a:endParaRPr lang="en-IN" dirty="0"/>
                    </a:p>
                  </a:txBody>
                  <a:tcPr/>
                </a:tc>
                <a:tc>
                  <a:txBody>
                    <a:bodyPr/>
                    <a:lstStyle/>
                    <a:p>
                      <a:r>
                        <a:rPr lang="en-IN" dirty="0" smtClean="0"/>
                        <a:t>Gender of</a:t>
                      </a:r>
                      <a:r>
                        <a:rPr lang="en-IN" baseline="0" dirty="0" smtClean="0"/>
                        <a:t> the customer</a:t>
                      </a:r>
                      <a:endParaRPr lang="en-IN" dirty="0"/>
                    </a:p>
                  </a:txBody>
                  <a:tcPr/>
                </a:tc>
              </a:tr>
              <a:tr h="247975">
                <a:tc>
                  <a:txBody>
                    <a:bodyPr/>
                    <a:lstStyle/>
                    <a:p>
                      <a:r>
                        <a:rPr lang="en-IN" dirty="0" smtClean="0"/>
                        <a:t>Age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Categorical,</a:t>
                      </a:r>
                      <a:r>
                        <a:rPr lang="en-IN" baseline="0" dirty="0" smtClean="0"/>
                        <a:t> Ordinal</a:t>
                      </a:r>
                      <a:endParaRPr lang="en-IN" dirty="0" smtClean="0"/>
                    </a:p>
                  </a:txBody>
                  <a:tcPr/>
                </a:tc>
                <a:tc>
                  <a:txBody>
                    <a:bodyPr/>
                    <a:lstStyle/>
                    <a:p>
                      <a:r>
                        <a:rPr lang="en-IN" dirty="0" smtClean="0"/>
                        <a:t>Age of the customer</a:t>
                      </a:r>
                      <a:endParaRPr lang="en-IN" dirty="0"/>
                    </a:p>
                  </a:txBody>
                  <a:tcPr/>
                </a:tc>
              </a:tr>
              <a:tr h="247975">
                <a:tc>
                  <a:txBody>
                    <a:bodyPr/>
                    <a:lstStyle/>
                    <a:p>
                      <a:r>
                        <a:rPr lang="en-IN" dirty="0" smtClean="0"/>
                        <a:t>Occupation</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Numerical, Integer</a:t>
                      </a:r>
                    </a:p>
                  </a:txBody>
                  <a:tcPr/>
                </a:tc>
                <a:tc>
                  <a:txBody>
                    <a:bodyPr/>
                    <a:lstStyle/>
                    <a:p>
                      <a:r>
                        <a:rPr lang="en-IN" dirty="0" smtClean="0"/>
                        <a:t>Occupation</a:t>
                      </a:r>
                      <a:r>
                        <a:rPr lang="en-IN" baseline="0" dirty="0" smtClean="0"/>
                        <a:t> of the customer</a:t>
                      </a:r>
                      <a:endParaRPr lang="en-IN" dirty="0"/>
                    </a:p>
                  </a:txBody>
                  <a:tcPr/>
                </a:tc>
              </a:tr>
              <a:tr h="247975">
                <a:tc>
                  <a:txBody>
                    <a:bodyPr/>
                    <a:lstStyle/>
                    <a:p>
                      <a:r>
                        <a:rPr lang="en-IN" dirty="0" err="1" smtClean="0"/>
                        <a:t>City_Category</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Categorical, Nominal</a:t>
                      </a:r>
                    </a:p>
                  </a:txBody>
                  <a:tcPr/>
                </a:tc>
                <a:tc>
                  <a:txBody>
                    <a:bodyPr/>
                    <a:lstStyle/>
                    <a:p>
                      <a:r>
                        <a:rPr lang="en-IN" dirty="0" smtClean="0"/>
                        <a:t>Category which customer’s city</a:t>
                      </a:r>
                      <a:r>
                        <a:rPr lang="en-IN" baseline="0" dirty="0" smtClean="0"/>
                        <a:t> belongs to</a:t>
                      </a:r>
                      <a:endParaRPr lang="en-IN" dirty="0"/>
                    </a:p>
                  </a:txBody>
                  <a:tcPr/>
                </a:tc>
              </a:tr>
              <a:tr h="247975">
                <a:tc>
                  <a:txBody>
                    <a:bodyPr/>
                    <a:lstStyle/>
                    <a:p>
                      <a:r>
                        <a:rPr lang="en-IN" dirty="0" err="1" smtClean="0"/>
                        <a:t>Stay_In_Current_City_Years</a:t>
                      </a:r>
                      <a:r>
                        <a:rPr lang="en-IN" dirty="0" smtClean="0"/>
                        <a:t> </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Categorical,</a:t>
                      </a:r>
                      <a:r>
                        <a:rPr lang="en-IN" baseline="0" dirty="0" smtClean="0"/>
                        <a:t> Ordinal</a:t>
                      </a:r>
                      <a:endParaRPr lang="en-IN" dirty="0" smtClean="0"/>
                    </a:p>
                  </a:txBody>
                  <a:tcPr/>
                </a:tc>
                <a:tc>
                  <a:txBody>
                    <a:bodyPr/>
                    <a:lstStyle/>
                    <a:p>
                      <a:r>
                        <a:rPr lang="en-IN" dirty="0" smtClean="0"/>
                        <a:t>No. of years customer stayed in current city</a:t>
                      </a:r>
                      <a:endParaRPr lang="en-IN" dirty="0"/>
                    </a:p>
                  </a:txBody>
                  <a:tcPr/>
                </a:tc>
              </a:tr>
              <a:tr h="247975">
                <a:tc>
                  <a:txBody>
                    <a:bodyPr/>
                    <a:lstStyle/>
                    <a:p>
                      <a:r>
                        <a:rPr lang="en-IN" dirty="0" err="1" smtClean="0"/>
                        <a:t>Marital_Status</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Numerical, Integer</a:t>
                      </a:r>
                    </a:p>
                  </a:txBody>
                  <a:tcPr/>
                </a:tc>
                <a:tc>
                  <a:txBody>
                    <a:bodyPr/>
                    <a:lstStyle/>
                    <a:p>
                      <a:r>
                        <a:rPr lang="en-IN" dirty="0" smtClean="0"/>
                        <a:t>Marital status of the customer</a:t>
                      </a:r>
                      <a:endParaRPr lang="en-IN" dirty="0"/>
                    </a:p>
                  </a:txBody>
                  <a:tcPr/>
                </a:tc>
              </a:tr>
            </a:tbl>
          </a:graphicData>
        </a:graphic>
      </p:graphicFrame>
    </p:spTree>
    <p:extLst>
      <p:ext uri="{BB962C8B-B14F-4D97-AF65-F5344CB8AC3E}">
        <p14:creationId xmlns:p14="http://schemas.microsoft.com/office/powerpoint/2010/main" val="418981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1502718410"/>
              </p:ext>
            </p:extLst>
          </p:nvPr>
        </p:nvGraphicFramePr>
        <p:xfrm>
          <a:off x="896160" y="1231900"/>
          <a:ext cx="9662571" cy="2286000"/>
        </p:xfrm>
        <a:graphic>
          <a:graphicData uri="http://schemas.openxmlformats.org/drawingml/2006/table">
            <a:tbl>
              <a:tblPr firstRow="1" bandRow="1">
                <a:tableStyleId>{5C22544A-7EE6-4342-B048-85BDC9FD1C3A}</a:tableStyleId>
              </a:tblPr>
              <a:tblGrid>
                <a:gridCol w="2623417"/>
                <a:gridCol w="3407434"/>
                <a:gridCol w="3631720"/>
              </a:tblGrid>
              <a:tr h="247975">
                <a:tc>
                  <a:txBody>
                    <a:bodyPr/>
                    <a:lstStyle/>
                    <a:p>
                      <a:r>
                        <a:rPr lang="en-IN" dirty="0" smtClean="0"/>
                        <a:t>Feature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Feature</a:t>
                      </a:r>
                      <a:r>
                        <a:rPr lang="en-IN" baseline="0" dirty="0" smtClean="0"/>
                        <a:t> type</a:t>
                      </a:r>
                      <a:endParaRPr lang="en-IN" dirty="0" smtClean="0"/>
                    </a:p>
                  </a:txBody>
                  <a:tcPr/>
                </a:tc>
                <a:tc>
                  <a:txBody>
                    <a:bodyPr/>
                    <a:lstStyle/>
                    <a:p>
                      <a:r>
                        <a:rPr lang="en-IN" dirty="0" smtClean="0"/>
                        <a:t>Description</a:t>
                      </a:r>
                      <a:endParaRPr lang="en-IN" dirty="0"/>
                    </a:p>
                  </a:txBody>
                  <a:tcPr/>
                </a:tc>
              </a:tr>
              <a:tr h="247975">
                <a:tc>
                  <a:txBody>
                    <a:bodyPr/>
                    <a:lstStyle/>
                    <a:p>
                      <a:r>
                        <a:rPr lang="en-IN" dirty="0" smtClean="0"/>
                        <a:t>Product_Category_1 </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Numerical, Integer</a:t>
                      </a:r>
                    </a:p>
                  </a:txBody>
                  <a:tcPr/>
                </a:tc>
                <a:tc>
                  <a:txBody>
                    <a:bodyPr/>
                    <a:lstStyle/>
                    <a:p>
                      <a:r>
                        <a:rPr lang="en-IN" dirty="0" smtClean="0"/>
                        <a:t>Different</a:t>
                      </a:r>
                      <a:r>
                        <a:rPr lang="en-IN" baseline="0" dirty="0" smtClean="0"/>
                        <a:t> product categories varying between 1 and 20 </a:t>
                      </a:r>
                      <a:endParaRPr lang="en-IN" dirty="0"/>
                    </a:p>
                  </a:txBody>
                  <a:tcPr/>
                </a:tc>
              </a:tr>
              <a:tr h="2479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Product_Category_2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Numerical, Float</a:t>
                      </a:r>
                    </a:p>
                  </a:txBody>
                  <a:tcPr/>
                </a:tc>
                <a:tc>
                  <a:txBody>
                    <a:bodyPr/>
                    <a:lstStyle/>
                    <a:p>
                      <a:r>
                        <a:rPr lang="en-IN" dirty="0" smtClean="0"/>
                        <a:t>Different</a:t>
                      </a:r>
                      <a:r>
                        <a:rPr lang="en-IN" baseline="0" dirty="0" smtClean="0"/>
                        <a:t> product categories varying between 2 and 18 </a:t>
                      </a:r>
                      <a:endParaRPr lang="en-IN" dirty="0"/>
                    </a:p>
                  </a:txBody>
                  <a:tcPr/>
                </a:tc>
              </a:tr>
              <a:tr h="2479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Product_Category_3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Numerical, Float</a:t>
                      </a:r>
                    </a:p>
                  </a:txBody>
                  <a:tcPr/>
                </a:tc>
                <a:tc>
                  <a:txBody>
                    <a:bodyPr/>
                    <a:lstStyle/>
                    <a:p>
                      <a:r>
                        <a:rPr lang="en-IN" dirty="0" smtClean="0"/>
                        <a:t>Different</a:t>
                      </a:r>
                      <a:r>
                        <a:rPr lang="en-IN" baseline="0" dirty="0" smtClean="0"/>
                        <a:t> product categories varying between 3 and 18 </a:t>
                      </a:r>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67674837"/>
              </p:ext>
            </p:extLst>
          </p:nvPr>
        </p:nvGraphicFramePr>
        <p:xfrm>
          <a:off x="931413" y="3966474"/>
          <a:ext cx="9610065" cy="741680"/>
        </p:xfrm>
        <a:graphic>
          <a:graphicData uri="http://schemas.openxmlformats.org/drawingml/2006/table">
            <a:tbl>
              <a:tblPr firstRow="1" bandRow="1">
                <a:tableStyleId>{5C22544A-7EE6-4342-B048-85BDC9FD1C3A}</a:tableStyleId>
              </a:tblPr>
              <a:tblGrid>
                <a:gridCol w="2665802"/>
                <a:gridCol w="2579298"/>
                <a:gridCol w="4364965"/>
              </a:tblGrid>
              <a:tr h="370840">
                <a:tc>
                  <a:txBody>
                    <a:bodyPr/>
                    <a:lstStyle/>
                    <a:p>
                      <a:r>
                        <a:rPr lang="en-IN" dirty="0" smtClean="0"/>
                        <a:t>Target variable</a:t>
                      </a:r>
                      <a:endParaRPr lang="en-IN" dirty="0"/>
                    </a:p>
                  </a:txBody>
                  <a:tcPr/>
                </a:tc>
                <a:tc>
                  <a:txBody>
                    <a:bodyPr/>
                    <a:lstStyle/>
                    <a:p>
                      <a:r>
                        <a:rPr lang="en-IN" dirty="0" smtClean="0"/>
                        <a:t>Target</a:t>
                      </a:r>
                      <a:r>
                        <a:rPr lang="en-IN" baseline="0" dirty="0" smtClean="0"/>
                        <a:t> type</a:t>
                      </a:r>
                      <a:endParaRPr lang="en-IN" dirty="0"/>
                    </a:p>
                  </a:txBody>
                  <a:tcPr/>
                </a:tc>
                <a:tc>
                  <a:txBody>
                    <a:bodyPr/>
                    <a:lstStyle/>
                    <a:p>
                      <a:r>
                        <a:rPr lang="en-IN" dirty="0" smtClean="0"/>
                        <a:t>Description</a:t>
                      </a:r>
                      <a:endParaRPr lang="en-IN" dirty="0"/>
                    </a:p>
                  </a:txBody>
                  <a:tcPr/>
                </a:tc>
              </a:tr>
              <a:tr h="370840">
                <a:tc>
                  <a:txBody>
                    <a:bodyPr/>
                    <a:lstStyle/>
                    <a:p>
                      <a:r>
                        <a:rPr lang="en-IN" dirty="0" smtClean="0"/>
                        <a:t>Purchase</a:t>
                      </a:r>
                      <a:endParaRPr lang="en-IN" dirty="0"/>
                    </a:p>
                  </a:txBody>
                  <a:tcPr/>
                </a:tc>
                <a:tc>
                  <a:txBody>
                    <a:bodyPr/>
                    <a:lstStyle/>
                    <a:p>
                      <a:r>
                        <a:rPr lang="en-IN" dirty="0" smtClean="0"/>
                        <a:t>Numerical,</a:t>
                      </a:r>
                      <a:r>
                        <a:rPr lang="en-IN" baseline="0" dirty="0" smtClean="0"/>
                        <a:t> Integer</a:t>
                      </a:r>
                      <a:endParaRPr lang="en-IN" dirty="0"/>
                    </a:p>
                  </a:txBody>
                  <a:tcPr/>
                </a:tc>
                <a:tc>
                  <a:txBody>
                    <a:bodyPr/>
                    <a:lstStyle/>
                    <a:p>
                      <a:r>
                        <a:rPr lang="en-IN" dirty="0" smtClean="0"/>
                        <a:t>Purchase value for</a:t>
                      </a:r>
                      <a:r>
                        <a:rPr lang="en-IN" baseline="0" dirty="0" smtClean="0"/>
                        <a:t> each customer</a:t>
                      </a:r>
                      <a:endParaRPr lang="en-IN" dirty="0"/>
                    </a:p>
                  </a:txBody>
                  <a:tcPr/>
                </a:tc>
              </a:tr>
            </a:tbl>
          </a:graphicData>
        </a:graphic>
      </p:graphicFrame>
    </p:spTree>
    <p:extLst>
      <p:ext uri="{BB962C8B-B14F-4D97-AF65-F5344CB8AC3E}">
        <p14:creationId xmlns:p14="http://schemas.microsoft.com/office/powerpoint/2010/main" val="34153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sp>
        <p:nvSpPr>
          <p:cNvPr id="3" name="Content Placeholder 2"/>
          <p:cNvSpPr>
            <a:spLocks noGrp="1"/>
          </p:cNvSpPr>
          <p:nvPr>
            <p:ph idx="1"/>
          </p:nvPr>
        </p:nvSpPr>
        <p:spPr>
          <a:xfrm>
            <a:off x="1154955" y="2372264"/>
            <a:ext cx="8761412" cy="1656272"/>
          </a:xfrm>
        </p:spPr>
        <p:txBody>
          <a:bodyPr/>
          <a:lstStyle/>
          <a:p>
            <a:r>
              <a:rPr lang="en-IN" dirty="0" smtClean="0"/>
              <a:t>When checked for missing values, the columns Product_Category2 and Product_Category3 had 69% and 31% of missing values.</a:t>
            </a:r>
          </a:p>
          <a:p>
            <a:r>
              <a:rPr lang="en-IN" dirty="0" smtClean="0"/>
              <a:t>The missing values have been filled with zeroes.</a:t>
            </a:r>
          </a:p>
          <a:p>
            <a:pPr marL="0" indent="0">
              <a:buNone/>
            </a:pPr>
            <a:r>
              <a:rPr lang="en-IN" sz="2400" b="1" dirty="0" err="1" smtClean="0"/>
              <a:t>Univariate</a:t>
            </a:r>
            <a:r>
              <a:rPr lang="en-IN" sz="2400" b="1" dirty="0" smtClean="0"/>
              <a:t> analysis of Categorical data:</a:t>
            </a:r>
          </a:p>
          <a:p>
            <a:pPr marL="0" indent="0">
              <a:buNone/>
            </a:pPr>
            <a:endParaRPr lang="en-IN" dirty="0"/>
          </a:p>
        </p:txBody>
      </p:sp>
      <p:pic>
        <p:nvPicPr>
          <p:cNvPr id="4" name="Picture 3"/>
          <p:cNvPicPr>
            <a:picLocks noChangeAspect="1"/>
          </p:cNvPicPr>
          <p:nvPr/>
        </p:nvPicPr>
        <p:blipFill>
          <a:blip r:embed="rId2"/>
          <a:stretch>
            <a:fillRect/>
          </a:stretch>
        </p:blipFill>
        <p:spPr>
          <a:xfrm>
            <a:off x="1086392" y="3952786"/>
            <a:ext cx="4736710" cy="1887297"/>
          </a:xfrm>
          <a:prstGeom prst="rect">
            <a:avLst/>
          </a:prstGeom>
        </p:spPr>
      </p:pic>
      <p:pic>
        <p:nvPicPr>
          <p:cNvPr id="5" name="Picture 4"/>
          <p:cNvPicPr>
            <a:picLocks noChangeAspect="1"/>
          </p:cNvPicPr>
          <p:nvPr/>
        </p:nvPicPr>
        <p:blipFill>
          <a:blip r:embed="rId3"/>
          <a:stretch>
            <a:fillRect/>
          </a:stretch>
        </p:blipFill>
        <p:spPr>
          <a:xfrm>
            <a:off x="5823102" y="3952786"/>
            <a:ext cx="5813486" cy="1973561"/>
          </a:xfrm>
          <a:prstGeom prst="rect">
            <a:avLst/>
          </a:prstGeom>
        </p:spPr>
      </p:pic>
      <p:sp>
        <p:nvSpPr>
          <p:cNvPr id="8" name="Content Placeholder 2"/>
          <p:cNvSpPr txBox="1">
            <a:spLocks/>
          </p:cNvSpPr>
          <p:nvPr/>
        </p:nvSpPr>
        <p:spPr>
          <a:xfrm>
            <a:off x="1154954" y="5814469"/>
            <a:ext cx="8761412" cy="9724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dirty="0" smtClean="0"/>
              <a:t>We can see that the data consists of maximum male customers.</a:t>
            </a:r>
          </a:p>
          <a:p>
            <a:r>
              <a:rPr lang="en-IN" dirty="0" smtClean="0"/>
              <a:t>Most of the customer belong to the age group 26-35</a:t>
            </a:r>
          </a:p>
          <a:p>
            <a:pPr marL="0" indent="0">
              <a:buNone/>
            </a:pPr>
            <a:endParaRPr lang="en-IN" dirty="0"/>
          </a:p>
        </p:txBody>
      </p:sp>
    </p:spTree>
    <p:extLst>
      <p:ext uri="{BB962C8B-B14F-4D97-AF65-F5344CB8AC3E}">
        <p14:creationId xmlns:p14="http://schemas.microsoft.com/office/powerpoint/2010/main" val="213596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98087" y="1043797"/>
            <a:ext cx="8761412" cy="49170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400" b="1" dirty="0" smtClean="0"/>
              <a:t>Bivariate analysis of Categorical data:</a:t>
            </a:r>
          </a:p>
        </p:txBody>
      </p:sp>
      <p:sp>
        <p:nvSpPr>
          <p:cNvPr id="4" name="Content Placeholder 2"/>
          <p:cNvSpPr txBox="1">
            <a:spLocks/>
          </p:cNvSpPr>
          <p:nvPr/>
        </p:nvSpPr>
        <p:spPr>
          <a:xfrm>
            <a:off x="936415" y="4349510"/>
            <a:ext cx="9907971" cy="34678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The average purchase value is varying from male to female by 700$</a:t>
            </a:r>
            <a:endParaRPr lang="en-IN" dirty="0" smtClean="0"/>
          </a:p>
          <a:p>
            <a:r>
              <a:rPr lang="en-US" dirty="0"/>
              <a:t>Max </a:t>
            </a:r>
            <a:r>
              <a:rPr lang="en-US" dirty="0" err="1"/>
              <a:t>avg</a:t>
            </a:r>
            <a:r>
              <a:rPr lang="en-US" dirty="0"/>
              <a:t> purchase value is made by the people in the age group of 51-55. As the age increases the </a:t>
            </a:r>
            <a:r>
              <a:rPr lang="en-US" dirty="0" err="1"/>
              <a:t>avg</a:t>
            </a:r>
            <a:r>
              <a:rPr lang="en-US" dirty="0"/>
              <a:t> amount spent is also increasing and when the age </a:t>
            </a:r>
            <a:r>
              <a:rPr lang="en-US" dirty="0" err="1"/>
              <a:t>bcomes</a:t>
            </a:r>
            <a:r>
              <a:rPr lang="en-US" dirty="0"/>
              <a:t> 55+ the purchase value comes down</a:t>
            </a:r>
            <a:r>
              <a:rPr lang="en-US" dirty="0" smtClean="0"/>
              <a:t>.</a:t>
            </a:r>
          </a:p>
          <a:p>
            <a:r>
              <a:rPr lang="en-IN" dirty="0" smtClean="0"/>
              <a:t>Though the customers who belong to city B is higher, the </a:t>
            </a:r>
            <a:r>
              <a:rPr lang="en-IN" dirty="0" err="1" smtClean="0"/>
              <a:t>avg</a:t>
            </a:r>
            <a:r>
              <a:rPr lang="en-IN" dirty="0" smtClean="0"/>
              <a:t> purchase value made by the customer belonging to city C is more.</a:t>
            </a:r>
          </a:p>
        </p:txBody>
      </p:sp>
      <p:pic>
        <p:nvPicPr>
          <p:cNvPr id="6" name="Picture 5"/>
          <p:cNvPicPr>
            <a:picLocks noChangeAspect="1"/>
          </p:cNvPicPr>
          <p:nvPr/>
        </p:nvPicPr>
        <p:blipFill>
          <a:blip r:embed="rId2"/>
          <a:stretch>
            <a:fillRect/>
          </a:stretch>
        </p:blipFill>
        <p:spPr>
          <a:xfrm>
            <a:off x="936416" y="1692665"/>
            <a:ext cx="5084821" cy="2656845"/>
          </a:xfrm>
          <a:prstGeom prst="rect">
            <a:avLst/>
          </a:prstGeom>
        </p:spPr>
      </p:pic>
      <p:pic>
        <p:nvPicPr>
          <p:cNvPr id="7" name="Picture 6"/>
          <p:cNvPicPr>
            <a:picLocks noChangeAspect="1"/>
          </p:cNvPicPr>
          <p:nvPr/>
        </p:nvPicPr>
        <p:blipFill>
          <a:blip r:embed="rId3"/>
          <a:stretch>
            <a:fillRect/>
          </a:stretch>
        </p:blipFill>
        <p:spPr>
          <a:xfrm>
            <a:off x="6021237" y="1446632"/>
            <a:ext cx="4888213" cy="2991749"/>
          </a:xfrm>
          <a:prstGeom prst="rect">
            <a:avLst/>
          </a:prstGeom>
        </p:spPr>
      </p:pic>
    </p:spTree>
    <p:extLst>
      <p:ext uri="{BB962C8B-B14F-4D97-AF65-F5344CB8AC3E}">
        <p14:creationId xmlns:p14="http://schemas.microsoft.com/office/powerpoint/2010/main" val="2853091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15007" y="948907"/>
            <a:ext cx="8761412" cy="49170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400" b="1" dirty="0" err="1" smtClean="0"/>
              <a:t>Univariate</a:t>
            </a:r>
            <a:r>
              <a:rPr lang="en-IN" sz="2400" b="1" dirty="0" smtClean="0"/>
              <a:t> analysis of Continuous data:</a:t>
            </a:r>
          </a:p>
        </p:txBody>
      </p:sp>
      <p:pic>
        <p:nvPicPr>
          <p:cNvPr id="3" name="Picture 2"/>
          <p:cNvPicPr>
            <a:picLocks noChangeAspect="1"/>
          </p:cNvPicPr>
          <p:nvPr/>
        </p:nvPicPr>
        <p:blipFill>
          <a:blip r:embed="rId2"/>
          <a:stretch>
            <a:fillRect/>
          </a:stretch>
        </p:blipFill>
        <p:spPr>
          <a:xfrm>
            <a:off x="807200" y="1572793"/>
            <a:ext cx="5308928" cy="2542007"/>
          </a:xfrm>
          <a:prstGeom prst="rect">
            <a:avLst/>
          </a:prstGeom>
        </p:spPr>
      </p:pic>
      <p:pic>
        <p:nvPicPr>
          <p:cNvPr id="4" name="Picture 3"/>
          <p:cNvPicPr>
            <a:picLocks noChangeAspect="1"/>
          </p:cNvPicPr>
          <p:nvPr/>
        </p:nvPicPr>
        <p:blipFill>
          <a:blip r:embed="rId3"/>
          <a:stretch>
            <a:fillRect/>
          </a:stretch>
        </p:blipFill>
        <p:spPr>
          <a:xfrm>
            <a:off x="6390286" y="1448473"/>
            <a:ext cx="4996582" cy="2674953"/>
          </a:xfrm>
          <a:prstGeom prst="rect">
            <a:avLst/>
          </a:prstGeom>
        </p:spPr>
      </p:pic>
      <p:pic>
        <p:nvPicPr>
          <p:cNvPr id="5" name="Picture 4"/>
          <p:cNvPicPr>
            <a:picLocks noChangeAspect="1"/>
          </p:cNvPicPr>
          <p:nvPr/>
        </p:nvPicPr>
        <p:blipFill>
          <a:blip r:embed="rId4"/>
          <a:stretch>
            <a:fillRect/>
          </a:stretch>
        </p:blipFill>
        <p:spPr>
          <a:xfrm>
            <a:off x="807201" y="4131286"/>
            <a:ext cx="5583086" cy="2355778"/>
          </a:xfrm>
          <a:prstGeom prst="rect">
            <a:avLst/>
          </a:prstGeom>
        </p:spPr>
      </p:pic>
      <p:sp>
        <p:nvSpPr>
          <p:cNvPr id="6" name="Content Placeholder 2"/>
          <p:cNvSpPr txBox="1">
            <a:spLocks/>
          </p:cNvSpPr>
          <p:nvPr/>
        </p:nvSpPr>
        <p:spPr>
          <a:xfrm>
            <a:off x="6116128" y="3909563"/>
            <a:ext cx="7663940" cy="178387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dirty="0" smtClean="0"/>
          </a:p>
        </p:txBody>
      </p:sp>
      <p:sp>
        <p:nvSpPr>
          <p:cNvPr id="7" name="Content Placeholder 2"/>
          <p:cNvSpPr txBox="1">
            <a:spLocks/>
          </p:cNvSpPr>
          <p:nvPr/>
        </p:nvSpPr>
        <p:spPr>
          <a:xfrm>
            <a:off x="6442183" y="4285144"/>
            <a:ext cx="5119702" cy="220192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 The product Category </a:t>
            </a:r>
            <a:r>
              <a:rPr lang="en-US" dirty="0" smtClean="0"/>
              <a:t>1,5 </a:t>
            </a:r>
            <a:r>
              <a:rPr lang="en-US" dirty="0"/>
              <a:t>and 8 are being purchased in high quantities compared to other categories </a:t>
            </a:r>
          </a:p>
          <a:p>
            <a:r>
              <a:rPr lang="en-US" dirty="0" smtClean="0"/>
              <a:t> </a:t>
            </a:r>
            <a:r>
              <a:rPr lang="en-US" dirty="0"/>
              <a:t>Majority of the users belong to the occupations 4,0,7 and 1</a:t>
            </a:r>
            <a:endParaRPr lang="en-IN" dirty="0" smtClean="0"/>
          </a:p>
        </p:txBody>
      </p:sp>
    </p:spTree>
    <p:extLst>
      <p:ext uri="{BB962C8B-B14F-4D97-AF65-F5344CB8AC3E}">
        <p14:creationId xmlns:p14="http://schemas.microsoft.com/office/powerpoint/2010/main" val="222651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15007" y="948907"/>
            <a:ext cx="8761412" cy="49170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400" b="1" dirty="0" smtClean="0"/>
              <a:t>Bivariate analysis of Continuous data:</a:t>
            </a:r>
          </a:p>
        </p:txBody>
      </p:sp>
      <p:pic>
        <p:nvPicPr>
          <p:cNvPr id="3" name="Picture 2"/>
          <p:cNvPicPr>
            <a:picLocks noChangeAspect="1"/>
          </p:cNvPicPr>
          <p:nvPr/>
        </p:nvPicPr>
        <p:blipFill>
          <a:blip r:embed="rId2"/>
          <a:stretch>
            <a:fillRect/>
          </a:stretch>
        </p:blipFill>
        <p:spPr>
          <a:xfrm>
            <a:off x="715007" y="1572724"/>
            <a:ext cx="7334250" cy="2049707"/>
          </a:xfrm>
          <a:prstGeom prst="rect">
            <a:avLst/>
          </a:prstGeom>
        </p:spPr>
      </p:pic>
      <p:pic>
        <p:nvPicPr>
          <p:cNvPr id="4" name="Picture 3"/>
          <p:cNvPicPr>
            <a:picLocks noChangeAspect="1"/>
          </p:cNvPicPr>
          <p:nvPr/>
        </p:nvPicPr>
        <p:blipFill>
          <a:blip r:embed="rId3"/>
          <a:stretch>
            <a:fillRect/>
          </a:stretch>
        </p:blipFill>
        <p:spPr>
          <a:xfrm>
            <a:off x="768493" y="3622431"/>
            <a:ext cx="7227277" cy="1872761"/>
          </a:xfrm>
          <a:prstGeom prst="rect">
            <a:avLst/>
          </a:prstGeom>
        </p:spPr>
      </p:pic>
      <p:sp>
        <p:nvSpPr>
          <p:cNvPr id="5" name="Content Placeholder 2"/>
          <p:cNvSpPr txBox="1">
            <a:spLocks/>
          </p:cNvSpPr>
          <p:nvPr/>
        </p:nvSpPr>
        <p:spPr>
          <a:xfrm>
            <a:off x="8049256" y="1638660"/>
            <a:ext cx="3635721" cy="119246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 Users with occupation 12,15,17 have made max </a:t>
            </a:r>
            <a:r>
              <a:rPr lang="en-US" dirty="0" err="1"/>
              <a:t>avg</a:t>
            </a:r>
            <a:r>
              <a:rPr lang="en-US" dirty="0"/>
              <a:t> purchase </a:t>
            </a:r>
            <a:r>
              <a:rPr lang="en-US" dirty="0" smtClean="0"/>
              <a:t>value.</a:t>
            </a:r>
            <a:endParaRPr lang="en-US" dirty="0"/>
          </a:p>
        </p:txBody>
      </p:sp>
      <p:sp>
        <p:nvSpPr>
          <p:cNvPr id="6" name="Content Placeholder 2"/>
          <p:cNvSpPr txBox="1">
            <a:spLocks/>
          </p:cNvSpPr>
          <p:nvPr/>
        </p:nvSpPr>
        <p:spPr>
          <a:xfrm>
            <a:off x="7995770" y="3622431"/>
            <a:ext cx="3689207" cy="119246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 People who have stayed in current city for more than a year have made more purchases </a:t>
            </a:r>
            <a:r>
              <a:rPr lang="en-US" dirty="0" smtClean="0"/>
              <a:t>comparatively</a:t>
            </a:r>
            <a:endParaRPr lang="en-US" dirty="0"/>
          </a:p>
        </p:txBody>
      </p:sp>
    </p:spTree>
    <p:extLst>
      <p:ext uri="{BB962C8B-B14F-4D97-AF65-F5344CB8AC3E}">
        <p14:creationId xmlns:p14="http://schemas.microsoft.com/office/powerpoint/2010/main" val="282129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15006" y="526213"/>
            <a:ext cx="9386525" cy="49170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400" b="1" dirty="0" smtClean="0"/>
              <a:t>Relationship between Age vs Total Purchase/Products count:</a:t>
            </a:r>
          </a:p>
        </p:txBody>
      </p:sp>
      <p:pic>
        <p:nvPicPr>
          <p:cNvPr id="3" name="Picture 2"/>
          <p:cNvPicPr>
            <a:picLocks noChangeAspect="1"/>
          </p:cNvPicPr>
          <p:nvPr/>
        </p:nvPicPr>
        <p:blipFill>
          <a:blip r:embed="rId2"/>
          <a:stretch>
            <a:fillRect/>
          </a:stretch>
        </p:blipFill>
        <p:spPr>
          <a:xfrm>
            <a:off x="715007" y="1171125"/>
            <a:ext cx="10438948" cy="3659667"/>
          </a:xfrm>
          <a:prstGeom prst="rect">
            <a:avLst/>
          </a:prstGeom>
        </p:spPr>
      </p:pic>
      <p:sp>
        <p:nvSpPr>
          <p:cNvPr id="4" name="Content Placeholder 2"/>
          <p:cNvSpPr txBox="1">
            <a:spLocks/>
          </p:cNvSpPr>
          <p:nvPr/>
        </p:nvSpPr>
        <p:spPr>
          <a:xfrm>
            <a:off x="715007" y="4830792"/>
            <a:ext cx="10438947" cy="15700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People </a:t>
            </a:r>
            <a:r>
              <a:rPr lang="en-US" dirty="0"/>
              <a:t>aged 50+ who are settled in the city for 3-4 years are making max purchase values, after they stayed for 4+ years the purchase values dropped rather too much but the products count has increased. So they must be choosing rather less costly items after staying for 4+ years </a:t>
            </a:r>
          </a:p>
          <a:p>
            <a:r>
              <a:rPr lang="en-US" dirty="0" smtClean="0"/>
              <a:t>The </a:t>
            </a:r>
            <a:r>
              <a:rPr lang="en-US" dirty="0"/>
              <a:t>purchase value of the people who are staying in the city for 3 years keeps increasing with the age.</a:t>
            </a:r>
          </a:p>
        </p:txBody>
      </p:sp>
    </p:spTree>
    <p:extLst>
      <p:ext uri="{BB962C8B-B14F-4D97-AF65-F5344CB8AC3E}">
        <p14:creationId xmlns:p14="http://schemas.microsoft.com/office/powerpoint/2010/main" val="457635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3097</TotalTime>
  <Words>662</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Black Friday Sales Prediction</vt:lpstr>
      <vt:lpstr>Problem statement</vt:lpstr>
      <vt:lpstr>Data Characteristics</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Feature Correlation</vt:lpstr>
      <vt:lpstr>Encoding, Data transformation and Feature Engineering</vt:lpstr>
      <vt:lpstr>Data Modelling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bhasyam gayathri</dc:creator>
  <cp:lastModifiedBy>bhasyam gayathri</cp:lastModifiedBy>
  <cp:revision>24</cp:revision>
  <dcterms:created xsi:type="dcterms:W3CDTF">2021-01-29T07:03:37Z</dcterms:created>
  <dcterms:modified xsi:type="dcterms:W3CDTF">2021-02-26T05:24:16Z</dcterms:modified>
</cp:coreProperties>
</file>