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7DCC-EBA4-5196-4D79-29E46C1FF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188DD-C458-60FF-99A2-7BF0B3E4B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A9B91-3EBE-B50D-B123-2B710FE0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4DE8-A418-408F-AB7C-85D281AEE42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CF5BC-7D63-6638-036E-87F13249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17A2B-1EFA-2A37-5FCD-6B9EE743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43B0-2BB2-401F-9AD8-DD17582F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1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9B81-9B09-CECD-F584-B11381CA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D8C41-35CD-0FD5-7DC3-0824DA80D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17945-ABCD-C606-37E1-E5B0B194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4DE8-A418-408F-AB7C-85D281AEE42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92370-D9D8-27CE-6D28-D19CD88E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59406-A1AE-E072-C61E-EB7B6382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43B0-2BB2-401F-9AD8-DD17582F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9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44F9E-929D-D03B-F794-63019A676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D1905-BFE6-5B5C-1108-41F26EDCF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23EAA-D22A-30D2-8261-87EEBCF6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4DE8-A418-408F-AB7C-85D281AEE42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22631-A60D-DBEB-1A5B-0586277A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1C4C7-DCDC-0090-B51F-1B698FEE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43B0-2BB2-401F-9AD8-DD17582F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5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9E0A-7898-BC5B-3C0F-E4045624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0BC-83E3-1404-5760-FC8D6D09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AF8FA-66CF-948D-9478-8AF99526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4DE8-A418-408F-AB7C-85D281AEE42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9AC5-4AD5-076A-7346-4A27E28F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9170A-1D6B-AA12-C910-60638088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43B0-2BB2-401F-9AD8-DD17582F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2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DA36-8BCC-3224-4FF6-AC9283590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A8379-4B44-97E8-C33E-D6D7F402C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B3078-8BAD-4ADC-E820-DF91EEF1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4DE8-A418-408F-AB7C-85D281AEE42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1C018-2BCD-8F1D-D986-696854AA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7C925-82DA-5F99-954C-95D4E096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43B0-2BB2-401F-9AD8-DD17582F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2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FAD1-77BF-4C29-9BF9-21F1592C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4C8E3-A808-04A1-F581-90E9B6868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07CFB-0452-2F08-A096-7D013B6D2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8C4F1-9770-EA19-78D7-A00DBB3A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4DE8-A418-408F-AB7C-85D281AEE42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8C09F-7426-ABC3-2FB2-B6C0B138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0281D-1D2F-3EBD-1D22-4CE8E417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43B0-2BB2-401F-9AD8-DD17582F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4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0C20-091C-D61B-C22F-A9C1C9CC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46481-940A-9A98-F332-B4F8931A1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1074D-5C6D-4BA2-7D77-DA2B4A4C0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C3429-E731-5050-6815-E6835AE63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BD188-5B73-6E8F-076C-DA99D6E6C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FDC27-8AD1-4B37-1EA0-0F5E0754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4DE8-A418-408F-AB7C-85D281AEE42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7B9BA-4919-64CD-466E-CA4A3A86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804BD-9623-571F-68F6-05AEC9EB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43B0-2BB2-401F-9AD8-DD17582F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0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C71E-E3A8-1202-57BA-8C23775B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C42E7-5A7E-BAEF-1F6D-18D31955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4DE8-A418-408F-AB7C-85D281AEE42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82C43-88A7-C707-827D-358E6182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A4E3-048E-73CA-0EAF-B30C3752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43B0-2BB2-401F-9AD8-DD17582F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1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76C59-F3E7-1106-3FDE-AD03FAB6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4DE8-A418-408F-AB7C-85D281AEE42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6D13D-5F07-625F-4B2D-D4AC5FF2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AA04A-BEB5-12D7-C59B-7E51AAD2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43B0-2BB2-401F-9AD8-DD17582F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1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B6D7-A0B2-50F8-ABB4-3F8DBD02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FA51C-F54F-CB1C-CBAF-4CD536461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8F828-1CBB-E38A-C2CC-6CF53C011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49D4-F2FE-CB75-F4B8-EB42A3EC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4DE8-A418-408F-AB7C-85D281AEE42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F7921-3F49-FC15-D324-820DF5C2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19B1B-1663-7733-C27C-7D8ED87B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43B0-2BB2-401F-9AD8-DD17582F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0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6042-6FAB-D5D3-1082-8F4F01F1A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174DB-1F07-FE2A-FF4A-25D44FF4D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08F7E-EEA5-D0CE-4248-19FBE044E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26C38-2CDD-11C7-5466-1CA56ED6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4DE8-A418-408F-AB7C-85D281AEE42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BB287-085F-8F84-CA18-869E111A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34C5C-3071-0327-D18B-F0D8BD0D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43B0-2BB2-401F-9AD8-DD17582F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3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F45A9-5047-2B6A-85E1-425D33D8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0295B-06FB-643F-D1F0-B66C1EFA9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8726E-2CD9-AAB8-82F7-6B5493868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A4DE8-A418-408F-AB7C-85D281AEE42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D9983-8A35-449E-C29B-622C28561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F4524-FDCC-0D7E-ADA6-FF31CC242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E43B0-2BB2-401F-9AD8-DD17582F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7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15CF6-A404-FC7D-0428-D181B0BA1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Lead Score Case Study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7F103-ADFD-227D-27EC-9D82B8218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33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7AAA2-6356-917F-F0D1-19053CCE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Optimal cut-off value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00AB-E8DE-3660-9C1F-84AAD8B16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After the p value and VIF score looks good, Make a predictions again and get the model metrics</a:t>
            </a:r>
          </a:p>
          <a:p>
            <a:r>
              <a:rPr lang="en-US" sz="2200" dirty="0"/>
              <a:t>Choose the initial cut off as 0.5, Obtained an AUC of 0.88 with this cut off</a:t>
            </a:r>
          </a:p>
          <a:p>
            <a:r>
              <a:rPr lang="en-US" sz="2200" dirty="0"/>
              <a:t>Find the optimal cut off by checking the trade off graph between accuracy, sensitivity and specificity</a:t>
            </a:r>
          </a:p>
          <a:p>
            <a:r>
              <a:rPr lang="en-US" sz="2200" dirty="0"/>
              <a:t>Obtained the cut off value of 0.38</a:t>
            </a:r>
          </a:p>
          <a:p>
            <a:r>
              <a:rPr lang="en-US" sz="2200" dirty="0"/>
              <a:t>Made final predictions in train set with this cut off</a:t>
            </a:r>
          </a:p>
          <a:p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31B8E5-EC44-CB8B-A609-ADEB032DA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" r="3" b="3"/>
          <a:stretch/>
        </p:blipFill>
        <p:spPr>
          <a:xfrm>
            <a:off x="8174736" y="682415"/>
            <a:ext cx="3703320" cy="273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9BE1BC-F1D5-014D-E43C-123CD8557C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68" b="-2"/>
          <a:stretch/>
        </p:blipFill>
        <p:spPr>
          <a:xfrm>
            <a:off x="8057869" y="4047888"/>
            <a:ext cx="3703320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3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08346-0327-0DB2-8114-8567C997E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Predictions</a:t>
            </a:r>
            <a:r>
              <a:rPr lang="en-US" sz="5400" b="1"/>
              <a:t> on test data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AE0D0-CDDA-98F9-9310-45012E68C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Make predictions on the test data using the same model</a:t>
            </a:r>
          </a:p>
          <a:p>
            <a:r>
              <a:rPr lang="en-US" sz="2200" dirty="0"/>
              <a:t>Given are the top 15 features list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97A2A-2568-FA2A-404F-ECDCFD6E1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240" y="1188721"/>
            <a:ext cx="2603621" cy="4543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75DFF8-208B-AEC8-61BB-417C9D826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577" y="4265412"/>
            <a:ext cx="3995928" cy="86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0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C2359-2726-5B75-4C60-202867CB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Conclusions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F6499-3979-85DD-9FA6-FA29797FE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Working professionals are more likely to convert after unemployed.</a:t>
            </a:r>
          </a:p>
          <a:p>
            <a:r>
              <a:rPr lang="en-US" sz="2200" dirty="0"/>
              <a:t>Most of the traffic is coming from Google and direct traffic.</a:t>
            </a:r>
          </a:p>
          <a:p>
            <a:r>
              <a:rPr lang="en-US" sz="2200" dirty="0"/>
              <a:t>The conversion rate for Landing page submission and API are less. Business needs to focus these areas.</a:t>
            </a:r>
          </a:p>
        </p:txBody>
      </p:sp>
    </p:spTree>
    <p:extLst>
      <p:ext uri="{BB962C8B-B14F-4D97-AF65-F5344CB8AC3E}">
        <p14:creationId xmlns:p14="http://schemas.microsoft.com/office/powerpoint/2010/main" val="43882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15C89-33F0-3E6F-3F89-E7BE71A7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5C21B-B729-6784-A238-8EE87104B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sz="1900" b="0" i="0">
                <a:effectLst/>
                <a:cs typeface="Times New Roman" panose="02020603050405020304" pitchFamily="18" charset="0"/>
              </a:rPr>
              <a:t>An education company named X Education sells online courses to industry professionals. On any given day, many professionals who are interested in the courses land on their website and browse for courses</a:t>
            </a:r>
          </a:p>
          <a:p>
            <a:r>
              <a:rPr lang="en-US" sz="1900" b="0" i="0">
                <a:effectLst/>
                <a:cs typeface="Times New Roman" panose="02020603050405020304" pitchFamily="18" charset="0"/>
              </a:rPr>
              <a:t>The company markets its courses on several websites and search engines like Google. Once these people land on the website, they might browse the courses or fill up a form for the course or watch some videos. When these people fill up a form providing their email address or phone number, they are classified to be a lead. Now, although X Education gets a lot of leads, its lead conversion rate is very poor. For example, if, say, they acquire 100 leads in a day, only about 30 of them are converted. To make this process more efficient, the company wishes to identify the most potential leads, also known as ‘Hot Leads’.</a:t>
            </a:r>
          </a:p>
          <a:p>
            <a:r>
              <a:rPr lang="en-US" sz="1900" b="0" i="0">
                <a:effectLst/>
                <a:cs typeface="Times New Roman" panose="02020603050405020304" pitchFamily="18" charset="0"/>
              </a:rPr>
              <a:t>The company requires you to build a model wherein you need to assign a lead score to each of the leads such that the customers with a higher lead score have a higher conversion chance and the customers with a lower lead score have a lower conversion chance.</a:t>
            </a:r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28869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D30CC-7D50-76D9-8966-16C4BCA7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rgbClr val="FFFFFF"/>
                </a:solidFill>
              </a:rPr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00DB-68F3-D0ED-E091-118CDC8FF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sz="2200" dirty="0"/>
              <a:t>The company wants to increase their conversion rate from 30% to 80%</a:t>
            </a:r>
          </a:p>
          <a:p>
            <a:r>
              <a:rPr lang="en-US" sz="2200" dirty="0"/>
              <a:t>They want a model which can give hot leads i.e. with high conversion rate</a:t>
            </a:r>
          </a:p>
          <a:p>
            <a:r>
              <a:rPr lang="en-US" sz="2200" dirty="0"/>
              <a:t>They want an efficient process to reduce the time spent on lower conversion leads</a:t>
            </a:r>
          </a:p>
        </p:txBody>
      </p:sp>
    </p:spTree>
    <p:extLst>
      <p:ext uri="{BB962C8B-B14F-4D97-AF65-F5344CB8AC3E}">
        <p14:creationId xmlns:p14="http://schemas.microsoft.com/office/powerpoint/2010/main" val="151530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57DDE-6D3B-4D33-962D-6E4D38CE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1"/>
              <a:t>Data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362DA-2EE6-CDDC-0C60-1BDBD2B18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 given data contains different information about each lead  in 37 columns. </a:t>
            </a:r>
          </a:p>
          <a:p>
            <a:r>
              <a:rPr lang="en-US" sz="2000" dirty="0"/>
              <a:t>‘Converted’ is the target variable which gives information if the lead gets converted or not. </a:t>
            </a:r>
          </a:p>
          <a:p>
            <a:r>
              <a:rPr lang="en-US" sz="2000" dirty="0"/>
              <a:t>The target variable is balanced with 60% of 0’s and 40% of 1’s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F6F266-01CB-2582-20C0-3F0FA14B8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504660"/>
              </p:ext>
            </p:extLst>
          </p:nvPr>
        </p:nvGraphicFramePr>
        <p:xfrm>
          <a:off x="5270543" y="1050677"/>
          <a:ext cx="5671227" cy="4756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1227">
                  <a:extLst>
                    <a:ext uri="{9D8B030D-6E8A-4147-A177-3AD203B41FA5}">
                      <a16:colId xmlns:a16="http://schemas.microsoft.com/office/drawing/2014/main" val="1081776890"/>
                    </a:ext>
                  </a:extLst>
                </a:gridCol>
              </a:tblGrid>
              <a:tr h="5945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3300" u="none" strike="noStrike">
                          <a:effectLst/>
                        </a:rPr>
                        <a:t>Lead Origin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10" marR="31310" marT="31310" marB="0" anchor="ctr"/>
                </a:tc>
                <a:extLst>
                  <a:ext uri="{0D108BD9-81ED-4DB2-BD59-A6C34878D82A}">
                    <a16:rowId xmlns:a16="http://schemas.microsoft.com/office/drawing/2014/main" val="3931403926"/>
                  </a:ext>
                </a:extLst>
              </a:tr>
              <a:tr h="5945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3300" u="none" strike="noStrike">
                          <a:effectLst/>
                        </a:rPr>
                        <a:t>Lead Source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10" marR="31310" marT="31310" marB="0" anchor="ctr"/>
                </a:tc>
                <a:extLst>
                  <a:ext uri="{0D108BD9-81ED-4DB2-BD59-A6C34878D82A}">
                    <a16:rowId xmlns:a16="http://schemas.microsoft.com/office/drawing/2014/main" val="4215900256"/>
                  </a:ext>
                </a:extLst>
              </a:tr>
              <a:tr h="5945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3300" u="none" strike="noStrike">
                          <a:effectLst/>
                        </a:rPr>
                        <a:t>Do Not Email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10" marR="31310" marT="31310" marB="0" anchor="ctr"/>
                </a:tc>
                <a:extLst>
                  <a:ext uri="{0D108BD9-81ED-4DB2-BD59-A6C34878D82A}">
                    <a16:rowId xmlns:a16="http://schemas.microsoft.com/office/drawing/2014/main" val="1792970802"/>
                  </a:ext>
                </a:extLst>
              </a:tr>
              <a:tr h="5945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3300" u="none" strike="noStrike">
                          <a:effectLst/>
                        </a:rPr>
                        <a:t>Do Not Call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10" marR="31310" marT="31310" marB="0" anchor="ctr"/>
                </a:tc>
                <a:extLst>
                  <a:ext uri="{0D108BD9-81ED-4DB2-BD59-A6C34878D82A}">
                    <a16:rowId xmlns:a16="http://schemas.microsoft.com/office/drawing/2014/main" val="3951548002"/>
                  </a:ext>
                </a:extLst>
              </a:tr>
              <a:tr h="5945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3300" u="none" strike="noStrike">
                          <a:effectLst/>
                        </a:rPr>
                        <a:t>Converted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10" marR="31310" marT="31310" marB="0" anchor="ctr"/>
                </a:tc>
                <a:extLst>
                  <a:ext uri="{0D108BD9-81ED-4DB2-BD59-A6C34878D82A}">
                    <a16:rowId xmlns:a16="http://schemas.microsoft.com/office/drawing/2014/main" val="2139642737"/>
                  </a:ext>
                </a:extLst>
              </a:tr>
              <a:tr h="5945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3300" u="none" strike="noStrike">
                          <a:effectLst/>
                        </a:rPr>
                        <a:t>TotalVisits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10" marR="31310" marT="31310" marB="0" anchor="ctr"/>
                </a:tc>
                <a:extLst>
                  <a:ext uri="{0D108BD9-81ED-4DB2-BD59-A6C34878D82A}">
                    <a16:rowId xmlns:a16="http://schemas.microsoft.com/office/drawing/2014/main" val="304451187"/>
                  </a:ext>
                </a:extLst>
              </a:tr>
              <a:tr h="5945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3300" u="none" strike="noStrike">
                          <a:effectLst/>
                        </a:rPr>
                        <a:t>Total Time Spent on Website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10" marR="31310" marT="31310" marB="0" anchor="ctr"/>
                </a:tc>
                <a:extLst>
                  <a:ext uri="{0D108BD9-81ED-4DB2-BD59-A6C34878D82A}">
                    <a16:rowId xmlns:a16="http://schemas.microsoft.com/office/drawing/2014/main" val="1921623949"/>
                  </a:ext>
                </a:extLst>
              </a:tr>
              <a:tr h="5945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3300" u="none" strike="noStrike">
                          <a:effectLst/>
                        </a:rPr>
                        <a:t>Page Views Per Visit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10" marR="31310" marT="31310" marB="0" anchor="ctr"/>
                </a:tc>
                <a:extLst>
                  <a:ext uri="{0D108BD9-81ED-4DB2-BD59-A6C34878D82A}">
                    <a16:rowId xmlns:a16="http://schemas.microsoft.com/office/drawing/2014/main" val="180880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51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25146-8174-D930-DFE4-4BC85BE4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EDA steps taken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58D1C-E84B-65C1-73B4-96DEFBD48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Missing value treatment</a:t>
            </a:r>
          </a:p>
          <a:p>
            <a:pPr marL="0" indent="0">
              <a:buNone/>
            </a:pPr>
            <a:r>
              <a:rPr lang="en-US" sz="2200" dirty="0"/>
              <a:t>	- There were some columns with around 30% of missing values. Decided the drop these columns.</a:t>
            </a:r>
          </a:p>
          <a:p>
            <a:pPr marL="0" indent="0">
              <a:buNone/>
            </a:pPr>
            <a:r>
              <a:rPr lang="en-US" sz="2200" dirty="0"/>
              <a:t>	- Select value in some columns can also be considered under 	missing values. </a:t>
            </a:r>
          </a:p>
          <a:p>
            <a:pPr marL="0" indent="0">
              <a:buNone/>
            </a:pPr>
            <a:r>
              <a:rPr lang="en-US" sz="2200" dirty="0"/>
              <a:t>	- Imputed the missing values of numeric columns with mean value and categorical columns with mode value</a:t>
            </a:r>
          </a:p>
          <a:p>
            <a:r>
              <a:rPr lang="en-US" sz="2200" dirty="0"/>
              <a:t>Zero variance columns</a:t>
            </a:r>
          </a:p>
          <a:p>
            <a:pPr marL="0" indent="0">
              <a:buNone/>
            </a:pPr>
            <a:r>
              <a:rPr lang="en-US" sz="2200" dirty="0"/>
              <a:t>	- Some columns like have only one value. This is not of any use while prediction. Hence dropping these columns.</a:t>
            </a:r>
          </a:p>
          <a:p>
            <a:pPr marL="0" indent="0">
              <a:buNone/>
            </a:pPr>
            <a:r>
              <a:rPr lang="en-US" sz="2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4225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63483-47E8-A21D-7D91-5A32D1F4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Data Visualizations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66BA4-FBE9-A500-2F3A-6E823C9F8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Surprisingly, people who spent more time on the website are turning out to be not converted. People who spend moderate time on the website are turning out to be converted.</a:t>
            </a:r>
          </a:p>
          <a:p>
            <a:r>
              <a:rPr lang="en-US" sz="2200" dirty="0"/>
              <a:t>We can clearly see Working professionals have the high probability of getting converted after unemployed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B126E-A592-DB98-D29F-6C009AA11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759618"/>
            <a:ext cx="4014216" cy="2569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D178B1-ADC6-DEFB-0C94-EA435F8CF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488022"/>
            <a:ext cx="3995928" cy="135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2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F044B-2798-A343-A5C3-752C6BFE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Data Visualizations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A1962-C745-954B-446E-D798EA868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1783080"/>
          </a:xfrm>
        </p:spPr>
        <p:txBody>
          <a:bodyPr>
            <a:normAutofit/>
          </a:bodyPr>
          <a:lstStyle/>
          <a:p>
            <a:r>
              <a:rPr lang="en-US" sz="2200" dirty="0"/>
              <a:t>Lead Origin has more than 50% values as ‘Landing page submission’ and ‘API’ around 40%</a:t>
            </a:r>
          </a:p>
          <a:p>
            <a:r>
              <a:rPr lang="en-US" sz="2200" dirty="0"/>
              <a:t>Lead source has values such as Google, Direct Traffic, Olark chat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BE2A3-4349-199F-AC86-450268593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1236306"/>
            <a:ext cx="4014216" cy="1615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26A286-CF57-26C2-12A7-92DDDB531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413098"/>
            <a:ext cx="3995928" cy="150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3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1633C-C0B7-4033-48BE-091E6698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Data Preparation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A7AA6-FA2E-0755-754E-9383BA405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Dummy Value Creation	</a:t>
            </a:r>
          </a:p>
          <a:p>
            <a:pPr marL="0" indent="0">
              <a:buNone/>
            </a:pPr>
            <a:r>
              <a:rPr lang="en-US" sz="2200" dirty="0"/>
              <a:t>	- Created dummy values for all the categorical columns using </a:t>
            </a:r>
            <a:r>
              <a:rPr lang="en-US" sz="2200" dirty="0" err="1"/>
              <a:t>get_dummies</a:t>
            </a:r>
            <a:endParaRPr lang="en-US" sz="2200" dirty="0"/>
          </a:p>
          <a:p>
            <a:r>
              <a:rPr lang="en-US" sz="2200" dirty="0"/>
              <a:t>Data scaling</a:t>
            </a:r>
          </a:p>
          <a:p>
            <a:pPr marL="0" indent="0">
              <a:buNone/>
            </a:pPr>
            <a:r>
              <a:rPr lang="en-US" sz="2200" dirty="0"/>
              <a:t>	- Using </a:t>
            </a:r>
            <a:r>
              <a:rPr lang="en-US" sz="2200" dirty="0" err="1"/>
              <a:t>MinMaxScaler</a:t>
            </a:r>
            <a:r>
              <a:rPr lang="en-US" sz="2200" dirty="0"/>
              <a:t> scaled all the numerical features so that all the values are on the same scale for comparison and prediction.</a:t>
            </a:r>
          </a:p>
          <a:p>
            <a:r>
              <a:rPr lang="en-US" sz="2200" dirty="0"/>
              <a:t>Correlation Check</a:t>
            </a:r>
          </a:p>
          <a:p>
            <a:pPr marL="0" indent="0">
              <a:buNone/>
            </a:pPr>
            <a:r>
              <a:rPr lang="en-US" sz="2200" dirty="0"/>
              <a:t>	- Check for correlation among the columns. We will eliminate the correlated columns after checking the VIF score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1838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05386-B393-3394-8F83-3688552B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Data Modelling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2B35B-914C-82D6-81EC-48AC1733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2166687"/>
          </a:xfrm>
        </p:spPr>
        <p:txBody>
          <a:bodyPr anchor="t">
            <a:normAutofit/>
          </a:bodyPr>
          <a:lstStyle/>
          <a:p>
            <a:r>
              <a:rPr lang="en-US" sz="2200" dirty="0"/>
              <a:t>Using Logistic regression to find the initial performance of the model. The performance looks good with 82% accuracy in train set and 81% in test set.</a:t>
            </a:r>
          </a:p>
          <a:p>
            <a:r>
              <a:rPr lang="en-US" sz="2200" dirty="0"/>
              <a:t>Confusion matrix also looks good with fewer false Negatives (336) i.e., Leads that are predicted not converted when they are Converted.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64B2EA-A263-2EC5-A219-D3C838620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538" y="2184400"/>
            <a:ext cx="2992341" cy="183083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3CD5C7-0121-7D39-B53C-FBD9341ADC73}"/>
              </a:ext>
            </a:extLst>
          </p:cNvPr>
          <p:cNvSpPr txBox="1">
            <a:spLocks/>
          </p:cNvSpPr>
          <p:nvPr/>
        </p:nvSpPr>
        <p:spPr>
          <a:xfrm>
            <a:off x="572492" y="4442614"/>
            <a:ext cx="10352181" cy="2166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D23F8AB-B189-6F86-368A-67161CF4E3F9}"/>
              </a:ext>
            </a:extLst>
          </p:cNvPr>
          <p:cNvSpPr txBox="1">
            <a:spLocks/>
          </p:cNvSpPr>
          <p:nvPr/>
        </p:nvSpPr>
        <p:spPr>
          <a:xfrm>
            <a:off x="572492" y="4238003"/>
            <a:ext cx="10972800" cy="2166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Using RFE to select 15 important features. </a:t>
            </a:r>
          </a:p>
          <a:p>
            <a:r>
              <a:rPr lang="en-US" sz="2200" dirty="0"/>
              <a:t>Using GLM model to calculate p value and eliminate the variables with p value &gt;0.05</a:t>
            </a:r>
          </a:p>
          <a:p>
            <a:r>
              <a:rPr lang="en-US" sz="2200" dirty="0"/>
              <a:t>VIF score looks good and below the threshold 5 for all the variables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2731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807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Lead Score Case Study</vt:lpstr>
      <vt:lpstr>Problem statement</vt:lpstr>
      <vt:lpstr>Business Objective</vt:lpstr>
      <vt:lpstr>Data</vt:lpstr>
      <vt:lpstr>EDA steps taken</vt:lpstr>
      <vt:lpstr>Data Visualizations</vt:lpstr>
      <vt:lpstr>Data Visualizations</vt:lpstr>
      <vt:lpstr>Data Preparation</vt:lpstr>
      <vt:lpstr>Data Modelling</vt:lpstr>
      <vt:lpstr>Optimal cut-off value</vt:lpstr>
      <vt:lpstr>Predictions on test data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dc:creator>Gayathri, Bhasyam</dc:creator>
  <cp:lastModifiedBy>Gayathri, Bhasyam</cp:lastModifiedBy>
  <cp:revision>6</cp:revision>
  <dcterms:created xsi:type="dcterms:W3CDTF">2023-12-18T05:27:54Z</dcterms:created>
  <dcterms:modified xsi:type="dcterms:W3CDTF">2023-12-19T15:36:51Z</dcterms:modified>
</cp:coreProperties>
</file>