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sldIdLst>
    <p:sldId id="274" r:id="rId5"/>
    <p:sldId id="311" r:id="rId6"/>
    <p:sldId id="310" r:id="rId7"/>
    <p:sldId id="308" r:id="rId8"/>
    <p:sldId id="313" r:id="rId9"/>
    <p:sldId id="322" r:id="rId10"/>
    <p:sldId id="314" r:id="rId11"/>
    <p:sldId id="309" r:id="rId12"/>
    <p:sldId id="321" r:id="rId13"/>
    <p:sldId id="316" r:id="rId14"/>
    <p:sldId id="317" r:id="rId15"/>
    <p:sldId id="319" r:id="rId16"/>
    <p:sldId id="318" r:id="rId17"/>
    <p:sldId id="307" r:id="rId18"/>
    <p:sldId id="32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19" autoAdjust="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5">
        <a:alpha val="0"/>
      </a:schemeClr>
    </dgm:fillClrLst>
    <dgm:linClrLst meth="repeat">
      <a:schemeClr val="accent5">
        <a:alpha val="0"/>
      </a:schemeClr>
    </dgm:linClrLst>
    <dgm:effectClrLst/>
    <dgm:txLinClrLst/>
    <dgm:txFillClrLst>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coloredtext_colorful5" csCatId="colorful" phldr="1"/>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Lst>
  <dgm:cxnLst>
    <dgm:cxn modelId="{676D3A6A-6EA7-4483-BB12-0BD4A7D7AF9D}" type="presOf" srcId="{01A66772-F185-4D58-B8BB-E9370D7A7A2B}" destId="{50B3CE7C-E10B-4E23-BD93-03664997C932}" srcOrd="0"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DDDEA-63BC-40A0-8BC0-D6413F38691F}" type="datetimeFigureOut">
              <a:rPr lang="en-US" smtClean="0"/>
              <a:t>5/15/2021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6F76E-E60C-4C54-B47A-C2C406EC8F72}" type="slidenum">
              <a:rPr lang="en-US" smtClean="0"/>
              <a:t>‹#›</a:t>
            </a:fld>
            <a:endParaRPr lang="en-US" dirty="0"/>
          </a:p>
        </p:txBody>
      </p:sp>
    </p:spTree>
    <p:extLst>
      <p:ext uri="{BB962C8B-B14F-4D97-AF65-F5344CB8AC3E}">
        <p14:creationId xmlns:p14="http://schemas.microsoft.com/office/powerpoint/2010/main" val="2987483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689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5/15/2021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57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5/15/2021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156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5/15/2021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4859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523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911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277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158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5/15/2021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3153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5/15/2021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58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5/15/2021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65219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7">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B0502020104020203"/>
              <a:ea typeface="+mn-ea"/>
              <a:cs typeface="+mn-cs"/>
            </a:endParaRPr>
          </a:p>
        </p:txBody>
      </p:sp>
      <p:pic>
        <p:nvPicPr>
          <p:cNvPr id="8" name="Picture 7" descr="A dog looking at the camera">
            <a:extLst>
              <a:ext uri="{FF2B5EF4-FFF2-40B4-BE49-F238E27FC236}">
                <a16:creationId xmlns:a16="http://schemas.microsoft.com/office/drawing/2014/main" id="{F0B92F21-44D0-49F2-B59D-6723737D9B5C}"/>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965201" y="1020431"/>
            <a:ext cx="10225530" cy="1475013"/>
          </a:xfrm>
        </p:spPr>
        <p:txBody>
          <a:bodyPr>
            <a:normAutofit/>
          </a:bodyPr>
          <a:lstStyle/>
          <a:p>
            <a:r>
              <a:rPr lang="en-US" sz="2000" b="1" i="0" dirty="0">
                <a:solidFill>
                  <a:schemeClr val="tx1"/>
                </a:solidFill>
                <a:effectLst/>
                <a:latin typeface="Lato Extended"/>
              </a:rPr>
              <a:t>PCA-Based animal recognition</a:t>
            </a:r>
            <a:endParaRPr lang="en-US" sz="4000" dirty="0">
              <a:solidFill>
                <a:schemeClr val="tx1"/>
              </a:solidFill>
            </a:endParaRP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965200" y="2495445"/>
            <a:ext cx="10225530" cy="1020420"/>
          </a:xfrm>
        </p:spPr>
        <p:txBody>
          <a:bodyPr>
            <a:normAutofit fontScale="92500" lnSpcReduction="20000"/>
          </a:bodyPr>
          <a:lstStyle/>
          <a:p>
            <a:r>
              <a:rPr lang="en-US" sz="1600" dirty="0">
                <a:solidFill>
                  <a:schemeClr val="tx1"/>
                </a:solidFill>
              </a:rPr>
              <a:t>CSE 6363-001</a:t>
            </a:r>
          </a:p>
          <a:p>
            <a:r>
              <a:rPr lang="en-US" sz="1600" dirty="0">
                <a:solidFill>
                  <a:schemeClr val="tx1"/>
                </a:solidFill>
              </a:rPr>
              <a:t>Name:- Aparna Krishna Bhat</a:t>
            </a:r>
          </a:p>
          <a:p>
            <a:r>
              <a:rPr lang="en-US" dirty="0">
                <a:solidFill>
                  <a:schemeClr val="tx1"/>
                </a:solidFill>
              </a:rPr>
              <a:t>Id:- 1001255079</a:t>
            </a:r>
            <a:endParaRPr lang="en-US" sz="1600" dirty="0">
              <a:solidFill>
                <a:schemeClr val="tx1"/>
              </a:solidFill>
            </a:endParaRPr>
          </a:p>
        </p:txBody>
      </p:sp>
    </p:spTree>
    <p:extLst>
      <p:ext uri="{BB962C8B-B14F-4D97-AF65-F5344CB8AC3E}">
        <p14:creationId xmlns:p14="http://schemas.microsoft.com/office/powerpoint/2010/main" val="12052488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EFE95-4883-4981-8D12-1154CA591F20}"/>
              </a:ext>
            </a:extLst>
          </p:cNvPr>
          <p:cNvSpPr>
            <a:spLocks noGrp="1"/>
          </p:cNvSpPr>
          <p:nvPr>
            <p:ph type="title"/>
          </p:nvPr>
        </p:nvSpPr>
        <p:spPr/>
        <p:txBody>
          <a:bodyPr/>
          <a:lstStyle/>
          <a:p>
            <a:pPr algn="ctr"/>
            <a:r>
              <a:rPr lang="en-US" dirty="0"/>
              <a:t>PCA with deep learning model</a:t>
            </a:r>
          </a:p>
        </p:txBody>
      </p:sp>
      <p:sp>
        <p:nvSpPr>
          <p:cNvPr id="3" name="Content Placeholder 2">
            <a:extLst>
              <a:ext uri="{FF2B5EF4-FFF2-40B4-BE49-F238E27FC236}">
                <a16:creationId xmlns:a16="http://schemas.microsoft.com/office/drawing/2014/main" id="{D48734AF-4341-4618-9E2D-76A2FC97B7C9}"/>
              </a:ext>
            </a:extLst>
          </p:cNvPr>
          <p:cNvSpPr>
            <a:spLocks noGrp="1"/>
          </p:cNvSpPr>
          <p:nvPr>
            <p:ph idx="1"/>
          </p:nvPr>
        </p:nvSpPr>
        <p:spPr/>
        <p:txBody>
          <a:bodyPr>
            <a:normAutofit lnSpcReduction="10000"/>
          </a:bodyPr>
          <a:lstStyle/>
          <a:p>
            <a:pPr algn="just"/>
            <a:r>
              <a:rPr lang="en-US" dirty="0"/>
              <a:t>Created an instance of the PCA model.</a:t>
            </a:r>
          </a:p>
          <a:p>
            <a:pPr algn="just"/>
            <a:r>
              <a:rPr lang="en-US" dirty="0"/>
              <a:t>You may also specify how much variance you want PCA to capture. Have given PCA model a value of 0.9, which means it will keep 90% of the variance and use the number of components available to capture 90% of the variance.</a:t>
            </a:r>
          </a:p>
          <a:p>
            <a:pPr algn="just"/>
            <a:r>
              <a:rPr lang="en-US" dirty="0"/>
              <a:t>To achieve 90% variance, the dimension was reduced to 99 principal components from the actual 3072 dimensions.</a:t>
            </a:r>
          </a:p>
          <a:p>
            <a:pPr algn="just"/>
            <a:r>
              <a:rPr lang="en-US" dirty="0"/>
              <a:t>Deep learning hyperparameters used in the sequential model are set as </a:t>
            </a:r>
            <a:r>
              <a:rPr lang="en-US" dirty="0" err="1"/>
              <a:t>batch_size</a:t>
            </a:r>
            <a:r>
              <a:rPr lang="en-US" dirty="0"/>
              <a:t> = 128, </a:t>
            </a:r>
            <a:r>
              <a:rPr lang="en-US" dirty="0" err="1"/>
              <a:t>num_classes</a:t>
            </a:r>
            <a:r>
              <a:rPr lang="en-US" dirty="0"/>
              <a:t> = 10, epochs = 20, Activation functions of </a:t>
            </a:r>
            <a:r>
              <a:rPr lang="en-US" dirty="0" err="1"/>
              <a:t>relu</a:t>
            </a:r>
            <a:r>
              <a:rPr lang="en-US" dirty="0"/>
              <a:t> and </a:t>
            </a:r>
            <a:r>
              <a:rPr lang="en-US" dirty="0" err="1"/>
              <a:t>softmax</a:t>
            </a:r>
            <a:r>
              <a:rPr lang="en-US" dirty="0"/>
              <a:t>.</a:t>
            </a:r>
          </a:p>
          <a:p>
            <a:pPr algn="just"/>
            <a:r>
              <a:rPr lang="en-US" dirty="0"/>
              <a:t>The time taken for training each epoch was just 1 second on a GPU. The model did a decent job on the training data, achieving 95% accuracy while it achieved only 56% accuracy on the test dat. This means that it overfitted the training data.</a:t>
            </a:r>
          </a:p>
        </p:txBody>
      </p:sp>
    </p:spTree>
    <p:extLst>
      <p:ext uri="{BB962C8B-B14F-4D97-AF65-F5344CB8AC3E}">
        <p14:creationId xmlns:p14="http://schemas.microsoft.com/office/powerpoint/2010/main" val="2871650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E4B60-0C12-43D7-AB6A-80A74D6FC210}"/>
              </a:ext>
            </a:extLst>
          </p:cNvPr>
          <p:cNvSpPr>
            <a:spLocks noGrp="1"/>
          </p:cNvSpPr>
          <p:nvPr>
            <p:ph type="title"/>
          </p:nvPr>
        </p:nvSpPr>
        <p:spPr/>
        <p:txBody>
          <a:bodyPr/>
          <a:lstStyle/>
          <a:p>
            <a:pPr algn="ctr"/>
            <a:r>
              <a:rPr lang="en-US" dirty="0"/>
              <a:t>Animals-10 with deep learning without </a:t>
            </a:r>
            <a:r>
              <a:rPr lang="en-US" dirty="0" err="1"/>
              <a:t>pca</a:t>
            </a:r>
            <a:endParaRPr lang="en-US" dirty="0"/>
          </a:p>
        </p:txBody>
      </p:sp>
      <p:sp>
        <p:nvSpPr>
          <p:cNvPr id="3" name="Content Placeholder 2">
            <a:extLst>
              <a:ext uri="{FF2B5EF4-FFF2-40B4-BE49-F238E27FC236}">
                <a16:creationId xmlns:a16="http://schemas.microsoft.com/office/drawing/2014/main" id="{B5C1E7DA-AB65-4EC4-8AA9-9EFBCE19B3C2}"/>
              </a:ext>
            </a:extLst>
          </p:cNvPr>
          <p:cNvSpPr>
            <a:spLocks noGrp="1"/>
          </p:cNvSpPr>
          <p:nvPr>
            <p:ph idx="1"/>
          </p:nvPr>
        </p:nvSpPr>
        <p:spPr/>
        <p:txBody>
          <a:bodyPr/>
          <a:lstStyle/>
          <a:p>
            <a:r>
              <a:rPr lang="en-US" dirty="0"/>
              <a:t>Using VGG16-transferlearning model.</a:t>
            </a:r>
          </a:p>
          <a:p>
            <a:r>
              <a:rPr lang="en-US" dirty="0"/>
              <a:t>Each epoch takes around 63 seconds of GPU time.</a:t>
            </a:r>
          </a:p>
          <a:p>
            <a:r>
              <a:rPr lang="en-US" dirty="0"/>
              <a:t>Epochs=10, Train accuracy=0.58550, Validation accuracy=0.62100</a:t>
            </a:r>
          </a:p>
          <a:p>
            <a:r>
              <a:rPr lang="en-US" dirty="0"/>
              <a:t>loss='</a:t>
            </a:r>
            <a:r>
              <a:rPr lang="en-US" dirty="0" err="1"/>
              <a:t>binary_crossentropy</a:t>
            </a:r>
            <a:r>
              <a:rPr lang="en-US" dirty="0"/>
              <a:t>', optimizer=</a:t>
            </a:r>
            <a:r>
              <a:rPr lang="en-US" dirty="0" err="1"/>
              <a:t>optimizers.SGD</a:t>
            </a:r>
            <a:r>
              <a:rPr lang="en-US" dirty="0"/>
              <a:t>(</a:t>
            </a:r>
            <a:r>
              <a:rPr lang="en-US" dirty="0" err="1"/>
              <a:t>lr</a:t>
            </a:r>
            <a:r>
              <a:rPr lang="en-US" dirty="0"/>
              <a:t>=1e-4, momentum=0.9),metrics=['accuracy’]</a:t>
            </a:r>
          </a:p>
          <a:p>
            <a:r>
              <a:rPr lang="en-US" dirty="0"/>
              <a:t>Activation function used are </a:t>
            </a:r>
            <a:r>
              <a:rPr lang="en-US" dirty="0" err="1"/>
              <a:t>relu</a:t>
            </a:r>
            <a:r>
              <a:rPr lang="en-US" dirty="0"/>
              <a:t> and </a:t>
            </a:r>
            <a:r>
              <a:rPr lang="en-US" dirty="0" err="1"/>
              <a:t>softmax</a:t>
            </a:r>
            <a:r>
              <a:rPr lang="en-US" dirty="0"/>
              <a:t>.</a:t>
            </a:r>
          </a:p>
        </p:txBody>
      </p:sp>
    </p:spTree>
    <p:extLst>
      <p:ext uri="{BB962C8B-B14F-4D97-AF65-F5344CB8AC3E}">
        <p14:creationId xmlns:p14="http://schemas.microsoft.com/office/powerpoint/2010/main" val="1477901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5E47987-51DD-47D8-82CB-3239C1041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343B51BC-A337-4FC1-8BEC-2C71D3B3F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F06EB04D-98C2-4D74-86BC-1E95ECF55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5FE21824-8381-405C-BDEF-3859DE644D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4" name="Rectangle 23">
            <a:extLst>
              <a:ext uri="{FF2B5EF4-FFF2-40B4-BE49-F238E27FC236}">
                <a16:creationId xmlns:a16="http://schemas.microsoft.com/office/drawing/2014/main" id="{6EA7B49C-1DDA-4A36-B615-CCE52D770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349BF0E-90A2-447D-851A-A1C4FC5E5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911" y="638175"/>
            <a:ext cx="3682784" cy="575239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12521A1-0AF9-4BDB-9C10-E57CCC61A95F}"/>
              </a:ext>
            </a:extLst>
          </p:cNvPr>
          <p:cNvSpPr>
            <a:spLocks noGrp="1"/>
          </p:cNvSpPr>
          <p:nvPr>
            <p:ph type="title"/>
          </p:nvPr>
        </p:nvSpPr>
        <p:spPr>
          <a:xfrm>
            <a:off x="700218" y="1656292"/>
            <a:ext cx="3150659" cy="2085869"/>
          </a:xfrm>
        </p:spPr>
        <p:txBody>
          <a:bodyPr vert="horz" lIns="91440" tIns="45720" rIns="91440" bIns="45720" rtlCol="0" anchor="b">
            <a:normAutofit/>
          </a:bodyPr>
          <a:lstStyle/>
          <a:p>
            <a:pPr algn="ctr"/>
            <a:r>
              <a:rPr lang="en-US" sz="3600" dirty="0">
                <a:solidFill>
                  <a:srgbClr val="FFFFFF"/>
                </a:solidFill>
              </a:rPr>
              <a:t>Results</a:t>
            </a:r>
          </a:p>
        </p:txBody>
      </p:sp>
      <p:sp>
        <p:nvSpPr>
          <p:cNvPr id="28" name="Rectangle 27">
            <a:extLst>
              <a:ext uri="{FF2B5EF4-FFF2-40B4-BE49-F238E27FC236}">
                <a16:creationId xmlns:a16="http://schemas.microsoft.com/office/drawing/2014/main" id="{5B432A1A-7A25-4237-B64F-E0244D852B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371419D3-21C1-47D3-9BB6-2E08FCE81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99383C2D-F910-444C-AFBF-2A6C72EBA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8AC7279F-774B-48BD-8EC4-E7346A34A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2242" y="627940"/>
            <a:ext cx="3704425" cy="2837094"/>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horse running on the beach&#10;&#10;Description automatically generated with medium confidence">
            <a:extLst>
              <a:ext uri="{FF2B5EF4-FFF2-40B4-BE49-F238E27FC236}">
                <a16:creationId xmlns:a16="http://schemas.microsoft.com/office/drawing/2014/main" id="{1DADEB60-DDDF-4B11-B482-E00021127823}"/>
              </a:ext>
            </a:extLst>
          </p:cNvPr>
          <p:cNvPicPr>
            <a:picLocks noChangeAspect="1"/>
          </p:cNvPicPr>
          <p:nvPr/>
        </p:nvPicPr>
        <p:blipFill>
          <a:blip r:embed="rId2"/>
          <a:stretch>
            <a:fillRect/>
          </a:stretch>
        </p:blipFill>
        <p:spPr>
          <a:xfrm>
            <a:off x="4917771" y="799041"/>
            <a:ext cx="2345375" cy="2487519"/>
          </a:xfrm>
          <a:prstGeom prst="rect">
            <a:avLst/>
          </a:prstGeom>
        </p:spPr>
      </p:pic>
      <p:sp>
        <p:nvSpPr>
          <p:cNvPr id="36" name="Rectangle 35">
            <a:extLst>
              <a:ext uri="{FF2B5EF4-FFF2-40B4-BE49-F238E27FC236}">
                <a16:creationId xmlns:a16="http://schemas.microsoft.com/office/drawing/2014/main" id="{7DDFE527-440F-4625-B425-54376B60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2736" y="627940"/>
            <a:ext cx="3704425" cy="2847329"/>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scatter chart&#10;&#10;Description automatically generated">
            <a:extLst>
              <a:ext uri="{FF2B5EF4-FFF2-40B4-BE49-F238E27FC236}">
                <a16:creationId xmlns:a16="http://schemas.microsoft.com/office/drawing/2014/main" id="{BC783917-1098-4701-B921-3BAE372F7749}"/>
              </a:ext>
            </a:extLst>
          </p:cNvPr>
          <p:cNvPicPr>
            <a:picLocks noChangeAspect="1"/>
          </p:cNvPicPr>
          <p:nvPr/>
        </p:nvPicPr>
        <p:blipFill>
          <a:blip r:embed="rId3"/>
          <a:stretch>
            <a:fillRect/>
          </a:stretch>
        </p:blipFill>
        <p:spPr>
          <a:xfrm>
            <a:off x="8223232" y="1545350"/>
            <a:ext cx="3372551" cy="994902"/>
          </a:xfrm>
          <a:prstGeom prst="rect">
            <a:avLst/>
          </a:prstGeom>
        </p:spPr>
      </p:pic>
      <p:sp>
        <p:nvSpPr>
          <p:cNvPr id="38" name="Rectangle 37">
            <a:extLst>
              <a:ext uri="{FF2B5EF4-FFF2-40B4-BE49-F238E27FC236}">
                <a16:creationId xmlns:a16="http://schemas.microsoft.com/office/drawing/2014/main" id="{8C2E4842-085B-4316-A26B-BFB4CF21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0762" y="3572039"/>
            <a:ext cx="3704425" cy="2818526"/>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oup of pigs in a pen&#10;&#10;Description automatically generated with medium confidence">
            <a:extLst>
              <a:ext uri="{FF2B5EF4-FFF2-40B4-BE49-F238E27FC236}">
                <a16:creationId xmlns:a16="http://schemas.microsoft.com/office/drawing/2014/main" id="{D0E6805A-ED5D-421A-AAAB-7642485CDB99}"/>
              </a:ext>
            </a:extLst>
          </p:cNvPr>
          <p:cNvPicPr>
            <a:picLocks noGrp="1" noChangeAspect="1"/>
          </p:cNvPicPr>
          <p:nvPr>
            <p:ph idx="1"/>
          </p:nvPr>
        </p:nvPicPr>
        <p:blipFill>
          <a:blip r:embed="rId4"/>
          <a:stretch>
            <a:fillRect/>
          </a:stretch>
        </p:blipFill>
        <p:spPr>
          <a:xfrm>
            <a:off x="4663398" y="3742160"/>
            <a:ext cx="2854121" cy="2487537"/>
          </a:xfrm>
          <a:prstGeom prst="rect">
            <a:avLst/>
          </a:prstGeom>
        </p:spPr>
      </p:pic>
      <p:sp>
        <p:nvSpPr>
          <p:cNvPr id="40" name="Rectangle 39">
            <a:extLst>
              <a:ext uri="{FF2B5EF4-FFF2-40B4-BE49-F238E27FC236}">
                <a16:creationId xmlns:a16="http://schemas.microsoft.com/office/drawing/2014/main" id="{E8015A85-E7C2-4028-A775-8B61DA2C2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3247" y="3572038"/>
            <a:ext cx="3704425" cy="2818526"/>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Chart, calendar&#10;&#10;Description automatically generated">
            <a:extLst>
              <a:ext uri="{FF2B5EF4-FFF2-40B4-BE49-F238E27FC236}">
                <a16:creationId xmlns:a16="http://schemas.microsoft.com/office/drawing/2014/main" id="{784339D5-638E-4E83-8451-03344C5F175B}"/>
              </a:ext>
            </a:extLst>
          </p:cNvPr>
          <p:cNvPicPr>
            <a:picLocks noChangeAspect="1"/>
          </p:cNvPicPr>
          <p:nvPr/>
        </p:nvPicPr>
        <p:blipFill>
          <a:blip r:embed="rId5"/>
          <a:stretch>
            <a:fillRect/>
          </a:stretch>
        </p:blipFill>
        <p:spPr>
          <a:xfrm>
            <a:off x="8349454" y="3742160"/>
            <a:ext cx="3120106" cy="2487537"/>
          </a:xfrm>
          <a:prstGeom prst="rect">
            <a:avLst/>
          </a:prstGeom>
        </p:spPr>
      </p:pic>
    </p:spTree>
    <p:extLst>
      <p:ext uri="{BB962C8B-B14F-4D97-AF65-F5344CB8AC3E}">
        <p14:creationId xmlns:p14="http://schemas.microsoft.com/office/powerpoint/2010/main" val="4062378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0D467-8B78-43C4-A306-A441680B07C8}"/>
              </a:ext>
            </a:extLst>
          </p:cNvPr>
          <p:cNvSpPr>
            <a:spLocks noGrp="1"/>
          </p:cNvSpPr>
          <p:nvPr>
            <p:ph type="title"/>
          </p:nvPr>
        </p:nvSpPr>
        <p:spPr/>
        <p:txBody>
          <a:bodyPr/>
          <a:lstStyle/>
          <a:p>
            <a:pPr algn="ctr"/>
            <a:r>
              <a:rPr lang="en-US" dirty="0"/>
              <a:t>Insights </a:t>
            </a:r>
          </a:p>
        </p:txBody>
      </p:sp>
      <p:sp>
        <p:nvSpPr>
          <p:cNvPr id="3" name="Content Placeholder 2">
            <a:extLst>
              <a:ext uri="{FF2B5EF4-FFF2-40B4-BE49-F238E27FC236}">
                <a16:creationId xmlns:a16="http://schemas.microsoft.com/office/drawing/2014/main" id="{095B1436-0702-4411-A413-021FD0E64418}"/>
              </a:ext>
            </a:extLst>
          </p:cNvPr>
          <p:cNvSpPr>
            <a:spLocks noGrp="1"/>
          </p:cNvSpPr>
          <p:nvPr>
            <p:ph idx="1"/>
          </p:nvPr>
        </p:nvSpPr>
        <p:spPr/>
        <p:txBody>
          <a:bodyPr/>
          <a:lstStyle/>
          <a:p>
            <a:r>
              <a:rPr lang="en-US" dirty="0"/>
              <a:t>PCA is a powerful algorithm which removes the correlated features and improves the performance of the algorithm.</a:t>
            </a:r>
          </a:p>
          <a:p>
            <a:r>
              <a:rPr lang="en-US" dirty="0"/>
              <a:t>PCA Reduces overfitting.</a:t>
            </a:r>
          </a:p>
          <a:p>
            <a:r>
              <a:rPr lang="en-US" dirty="0"/>
              <a:t>PCA with classification algorithm like KNN works well(depending upon the dataset and size of the dataset).</a:t>
            </a:r>
          </a:p>
          <a:p>
            <a:r>
              <a:rPr lang="en-US" dirty="0"/>
              <a:t>PCA with deep learning model gives good accuracy and performance with faster training and execution time.</a:t>
            </a:r>
          </a:p>
          <a:p>
            <a:r>
              <a:rPr lang="en-US" dirty="0"/>
              <a:t>Deep learning model without PCA also gives good accuracy but at a cost of very high learning/ training rate.</a:t>
            </a:r>
          </a:p>
        </p:txBody>
      </p:sp>
    </p:spTree>
    <p:extLst>
      <p:ext uri="{BB962C8B-B14F-4D97-AF65-F5344CB8AC3E}">
        <p14:creationId xmlns:p14="http://schemas.microsoft.com/office/powerpoint/2010/main" val="4179757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a:xfrm>
            <a:off x="581192" y="800930"/>
            <a:ext cx="3568661" cy="2256390"/>
          </a:xfrm>
        </p:spPr>
        <p:txBody>
          <a:bodyPr anchor="ctr">
            <a:normAutofit/>
          </a:bodyPr>
          <a:lstStyle/>
          <a:p>
            <a:pPr algn="ctr"/>
            <a:r>
              <a:rPr lang="en-US" dirty="0"/>
              <a:t>Experience and learning</a:t>
            </a:r>
          </a:p>
        </p:txBody>
      </p:sp>
      <p:sp>
        <p:nvSpPr>
          <p:cNvPr id="12" name="Rectangle 11">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descr="SmartArt graphic">
            <a:extLst>
              <a:ext uri="{FF2B5EF4-FFF2-40B4-BE49-F238E27FC236}">
                <a16:creationId xmlns:a16="http://schemas.microsoft.com/office/drawing/2014/main" id="{65AA958D-239A-4E9F-9880-A6024BBB0D68}"/>
              </a:ext>
            </a:extLst>
          </p:cNvPr>
          <p:cNvGraphicFramePr>
            <a:graphicFrameLocks noGrp="1"/>
          </p:cNvGraphicFramePr>
          <p:nvPr>
            <p:ph idx="1"/>
            <p:extLst>
              <p:ext uri="{D42A27DB-BD31-4B8C-83A1-F6EECF244321}">
                <p14:modId xmlns:p14="http://schemas.microsoft.com/office/powerpoint/2010/main" val="3479138924"/>
              </p:ext>
            </p:extLst>
          </p:nvPr>
        </p:nvGraphicFramePr>
        <p:xfrm>
          <a:off x="4561870" y="800930"/>
          <a:ext cx="7183597" cy="22563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a:extLst>
              <a:ext uri="{FF2B5EF4-FFF2-40B4-BE49-F238E27FC236}">
                <a16:creationId xmlns:a16="http://schemas.microsoft.com/office/drawing/2014/main" id="{86CED5CF-872A-435F-A37B-E0176CC6BF7F}"/>
              </a:ext>
            </a:extLst>
          </p:cNvPr>
          <p:cNvSpPr txBox="1"/>
          <p:nvPr/>
        </p:nvSpPr>
        <p:spPr>
          <a:xfrm>
            <a:off x="666044" y="3680178"/>
            <a:ext cx="11164712" cy="1477328"/>
          </a:xfrm>
          <a:prstGeom prst="rect">
            <a:avLst/>
          </a:prstGeom>
          <a:noFill/>
        </p:spPr>
        <p:txBody>
          <a:bodyPr wrap="square" rtlCol="0">
            <a:spAutoFit/>
          </a:bodyPr>
          <a:lstStyle/>
          <a:p>
            <a:pPr algn="just"/>
            <a:r>
              <a:rPr lang="en-US" sz="1800" dirty="0">
                <a:solidFill>
                  <a:schemeClr val="tx1">
                    <a:lumMod val="65000"/>
                    <a:lumOff val="35000"/>
                  </a:schemeClr>
                </a:solidFill>
                <a:effectLst/>
                <a:ea typeface="Calibri" panose="020F0502020204030204" pitchFamily="34" charset="0"/>
              </a:rPr>
              <a:t>When compared to clean and organized data, working with image classification is a different ball game. The data is processed and flattened as pixels. The flattened pixel collection is used to represent each pixel's details. The image quality and pixel density matrix have a significant impact on the classifier's accuracy. Since the animal data that was used was so vague. Backgrounds are used in the animal pictures. The aforementioned contributes to the classification disparity and degrades the efficiency of the classifier in use.</a:t>
            </a:r>
            <a:endParaRPr lang="en-US" dirty="0">
              <a:solidFill>
                <a:schemeClr val="tx1">
                  <a:lumMod val="65000"/>
                  <a:lumOff val="35000"/>
                </a:schemeClr>
              </a:solidFill>
            </a:endParaRPr>
          </a:p>
        </p:txBody>
      </p:sp>
    </p:spTree>
    <p:extLst>
      <p:ext uri="{BB962C8B-B14F-4D97-AF65-F5344CB8AC3E}">
        <p14:creationId xmlns:p14="http://schemas.microsoft.com/office/powerpoint/2010/main" val="2633271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A52FF1B8-145F-47AA-9F6F-7DA3201AA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E34285-4F82-4920-A70B-B76AB4B66E32}"/>
              </a:ext>
            </a:extLst>
          </p:cNvPr>
          <p:cNvSpPr>
            <a:spLocks noGrp="1"/>
          </p:cNvSpPr>
          <p:nvPr>
            <p:ph type="title"/>
          </p:nvPr>
        </p:nvSpPr>
        <p:spPr>
          <a:xfrm>
            <a:off x="4579243" y="1419225"/>
            <a:ext cx="6798608" cy="2346136"/>
          </a:xfrm>
        </p:spPr>
        <p:txBody>
          <a:bodyPr vert="horz" lIns="91440" tIns="45720" rIns="91440" bIns="45720" rtlCol="0" anchor="b">
            <a:normAutofit/>
          </a:bodyPr>
          <a:lstStyle/>
          <a:p>
            <a:pPr algn="ctr"/>
            <a:r>
              <a:rPr lang="en-US" sz="4400" dirty="0"/>
              <a:t>Thank you for your attention</a:t>
            </a:r>
          </a:p>
        </p:txBody>
      </p:sp>
      <p:sp>
        <p:nvSpPr>
          <p:cNvPr id="20" name="Rectangle 19">
            <a:extLst>
              <a:ext uri="{FF2B5EF4-FFF2-40B4-BE49-F238E27FC236}">
                <a16:creationId xmlns:a16="http://schemas.microsoft.com/office/drawing/2014/main" id="{6DFE8A8C-8C1F-40A1-8A45-9D05B0DD8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E1EF8C3-8F8A-447D-A5FF-C12426825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1B511BAF-6DC3-420A-8603-96945C66A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Smiling Face with No Fill">
            <a:extLst>
              <a:ext uri="{FF2B5EF4-FFF2-40B4-BE49-F238E27FC236}">
                <a16:creationId xmlns:a16="http://schemas.microsoft.com/office/drawing/2014/main" id="{41DA6289-C80A-420C-860E-6B8979440F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4700" y="2049354"/>
            <a:ext cx="3053422" cy="3053422"/>
          </a:xfrm>
          <a:prstGeom prst="rect">
            <a:avLst/>
          </a:prstGeom>
        </p:spPr>
      </p:pic>
    </p:spTree>
    <p:extLst>
      <p:ext uri="{BB962C8B-B14F-4D97-AF65-F5344CB8AC3E}">
        <p14:creationId xmlns:p14="http://schemas.microsoft.com/office/powerpoint/2010/main" val="3977093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E2403-DB73-4525-97FE-B75AF59DE7BE}"/>
              </a:ext>
            </a:extLst>
          </p:cNvPr>
          <p:cNvSpPr>
            <a:spLocks noGrp="1"/>
          </p:cNvSpPr>
          <p:nvPr>
            <p:ph type="title"/>
          </p:nvPr>
        </p:nvSpPr>
        <p:spPr/>
        <p:txBody>
          <a:bodyPr/>
          <a:lstStyle/>
          <a:p>
            <a:pPr algn="ctr"/>
            <a:r>
              <a:rPr lang="en-US" dirty="0"/>
              <a:t>Motivation and goals</a:t>
            </a:r>
          </a:p>
        </p:txBody>
      </p:sp>
      <p:sp>
        <p:nvSpPr>
          <p:cNvPr id="3" name="Content Placeholder 2">
            <a:extLst>
              <a:ext uri="{FF2B5EF4-FFF2-40B4-BE49-F238E27FC236}">
                <a16:creationId xmlns:a16="http://schemas.microsoft.com/office/drawing/2014/main" id="{A8A48F90-B515-4954-A62C-7AC21CE97F35}"/>
              </a:ext>
            </a:extLst>
          </p:cNvPr>
          <p:cNvSpPr>
            <a:spLocks noGrp="1"/>
          </p:cNvSpPr>
          <p:nvPr>
            <p:ph idx="1"/>
          </p:nvPr>
        </p:nvSpPr>
        <p:spPr/>
        <p:txBody>
          <a:bodyPr/>
          <a:lstStyle/>
          <a:p>
            <a:r>
              <a:rPr lang="en-US" dirty="0"/>
              <a:t>Working with the images for classification instead of clean and structured data.</a:t>
            </a:r>
          </a:p>
          <a:p>
            <a:r>
              <a:rPr lang="en-US" dirty="0"/>
              <a:t>Animal lover.</a:t>
            </a:r>
          </a:p>
          <a:p>
            <a:r>
              <a:rPr lang="en-US" dirty="0"/>
              <a:t>Trying to investigate the algorithms and techniques for image recognition, comparing their performance.</a:t>
            </a:r>
          </a:p>
          <a:p>
            <a:endParaRPr lang="en-US" dirty="0"/>
          </a:p>
        </p:txBody>
      </p:sp>
    </p:spTree>
    <p:extLst>
      <p:ext uri="{BB962C8B-B14F-4D97-AF65-F5344CB8AC3E}">
        <p14:creationId xmlns:p14="http://schemas.microsoft.com/office/powerpoint/2010/main" val="959573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C8495-4F8F-4FDD-85D2-88A6CF5FBDF9}"/>
              </a:ext>
            </a:extLst>
          </p:cNvPr>
          <p:cNvSpPr>
            <a:spLocks noGrp="1"/>
          </p:cNvSpPr>
          <p:nvPr>
            <p:ph type="title"/>
          </p:nvPr>
        </p:nvSpPr>
        <p:spPr/>
        <p:txBody>
          <a:bodyPr/>
          <a:lstStyle/>
          <a:p>
            <a:pPr algn="ctr"/>
            <a:r>
              <a:rPr lang="en-US" dirty="0"/>
              <a:t>Dataset used / tried</a:t>
            </a:r>
          </a:p>
        </p:txBody>
      </p:sp>
      <p:sp>
        <p:nvSpPr>
          <p:cNvPr id="3" name="Content Placeholder 2">
            <a:extLst>
              <a:ext uri="{FF2B5EF4-FFF2-40B4-BE49-F238E27FC236}">
                <a16:creationId xmlns:a16="http://schemas.microsoft.com/office/drawing/2014/main" id="{4564C895-7BF8-4590-B33E-8A0A7C8D0C9A}"/>
              </a:ext>
            </a:extLst>
          </p:cNvPr>
          <p:cNvSpPr>
            <a:spLocks noGrp="1"/>
          </p:cNvSpPr>
          <p:nvPr>
            <p:ph idx="1"/>
          </p:nvPr>
        </p:nvSpPr>
        <p:spPr/>
        <p:txBody>
          <a:bodyPr/>
          <a:lstStyle/>
          <a:p>
            <a:pPr algn="just"/>
            <a:r>
              <a:rPr lang="en-US" b="0" i="0" dirty="0">
                <a:solidFill>
                  <a:srgbClr val="3D4251"/>
                </a:solidFill>
                <a:effectLst/>
                <a:latin typeface="Lora"/>
              </a:rPr>
              <a:t>The </a:t>
            </a:r>
            <a:r>
              <a:rPr lang="en-US" b="1" i="0" dirty="0">
                <a:solidFill>
                  <a:srgbClr val="3D4251"/>
                </a:solidFill>
                <a:effectLst/>
                <a:latin typeface="Lora"/>
              </a:rPr>
              <a:t>CIFAR-10</a:t>
            </a:r>
            <a:r>
              <a:rPr lang="en-US" b="0" i="0" dirty="0">
                <a:solidFill>
                  <a:srgbClr val="3D4251"/>
                </a:solidFill>
                <a:effectLst/>
                <a:latin typeface="Lora"/>
              </a:rPr>
              <a:t> (Canadian Institute For Advanced Research) dataset consists of 60000 images each of 32x32x3 color images having ten classes, with 6000 images per category. The dataset consists of 50000 training images and 10000 test images. The classes in the dataset are airplane, automobile, bird, cat, deer, dog, frog, horse, ship, truck.</a:t>
            </a:r>
          </a:p>
          <a:p>
            <a:pPr algn="just"/>
            <a:r>
              <a:rPr lang="en-US" b="1" i="0" dirty="0">
                <a:effectLst/>
                <a:latin typeface="Inter"/>
              </a:rPr>
              <a:t>Animals-10</a:t>
            </a:r>
            <a:r>
              <a:rPr lang="en-US" b="0" i="0" dirty="0">
                <a:effectLst/>
                <a:latin typeface="Inter"/>
              </a:rPr>
              <a:t> which contains about 28K medium quality animal images belonging to 10 categories: dog, cat, horse, spider, butterfly, chicken, sheep, cow, squirrel, elephant.</a:t>
            </a:r>
            <a:endParaRPr lang="en-US" b="0" i="0" dirty="0">
              <a:solidFill>
                <a:srgbClr val="3D4251"/>
              </a:solidFill>
              <a:effectLst/>
              <a:latin typeface="Lora"/>
            </a:endParaRPr>
          </a:p>
          <a:p>
            <a:endParaRPr lang="en-US" dirty="0"/>
          </a:p>
        </p:txBody>
      </p:sp>
    </p:spTree>
    <p:extLst>
      <p:ext uri="{BB962C8B-B14F-4D97-AF65-F5344CB8AC3E}">
        <p14:creationId xmlns:p14="http://schemas.microsoft.com/office/powerpoint/2010/main" val="3729242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9732B-EEED-4761-A4D8-F74BE6552DB1}"/>
              </a:ext>
            </a:extLst>
          </p:cNvPr>
          <p:cNvSpPr>
            <a:spLocks noGrp="1"/>
          </p:cNvSpPr>
          <p:nvPr>
            <p:ph type="title"/>
          </p:nvPr>
        </p:nvSpPr>
        <p:spPr/>
        <p:txBody>
          <a:bodyPr/>
          <a:lstStyle/>
          <a:p>
            <a:pPr algn="ctr"/>
            <a:r>
              <a:rPr lang="en-US" dirty="0"/>
              <a:t>What is PCA?</a:t>
            </a:r>
          </a:p>
        </p:txBody>
      </p:sp>
      <p:sp>
        <p:nvSpPr>
          <p:cNvPr id="3" name="Content Placeholder 2">
            <a:extLst>
              <a:ext uri="{FF2B5EF4-FFF2-40B4-BE49-F238E27FC236}">
                <a16:creationId xmlns:a16="http://schemas.microsoft.com/office/drawing/2014/main" id="{1E832A54-302A-4DCA-BCFB-8FA25BB87368}"/>
              </a:ext>
            </a:extLst>
          </p:cNvPr>
          <p:cNvSpPr>
            <a:spLocks noGrp="1"/>
          </p:cNvSpPr>
          <p:nvPr>
            <p:ph idx="1"/>
          </p:nvPr>
        </p:nvSpPr>
        <p:spPr/>
        <p:txBody>
          <a:bodyPr/>
          <a:lstStyle/>
          <a:p>
            <a:pPr algn="just"/>
            <a:r>
              <a:rPr lang="en-US" dirty="0"/>
              <a:t>PCA is a linear dimensionality reduction technique for extracting information from a high-dimensional space by projecting it into a lower-dimensional sub-space. It tries to keep the essential parts of the data that have the most variation and remove the non-essential parts that have the least variation.</a:t>
            </a:r>
          </a:p>
          <a:p>
            <a:r>
              <a:rPr lang="en-US" b="0" i="0" dirty="0">
                <a:solidFill>
                  <a:srgbClr val="3D4251"/>
                </a:solidFill>
                <a:effectLst/>
                <a:latin typeface="Lora"/>
              </a:rPr>
              <a:t>Dimensions are nothing but features that represent the data. For example, A 32 X 32 image has 1024 picture elements (pixels) that are the dimensions or features which together represent that image.</a:t>
            </a:r>
            <a:endParaRPr lang="en-US" dirty="0"/>
          </a:p>
        </p:txBody>
      </p:sp>
    </p:spTree>
    <p:extLst>
      <p:ext uri="{BB962C8B-B14F-4D97-AF65-F5344CB8AC3E}">
        <p14:creationId xmlns:p14="http://schemas.microsoft.com/office/powerpoint/2010/main" val="1778860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683BB-050F-40F0-B225-7A29BC8B696A}"/>
              </a:ext>
            </a:extLst>
          </p:cNvPr>
          <p:cNvSpPr>
            <a:spLocks noGrp="1"/>
          </p:cNvSpPr>
          <p:nvPr>
            <p:ph type="title"/>
          </p:nvPr>
        </p:nvSpPr>
        <p:spPr/>
        <p:txBody>
          <a:bodyPr/>
          <a:lstStyle/>
          <a:p>
            <a:pPr algn="ctr"/>
            <a:r>
              <a:rPr lang="en-US" dirty="0"/>
              <a:t>Steps followed</a:t>
            </a:r>
          </a:p>
        </p:txBody>
      </p:sp>
      <p:sp>
        <p:nvSpPr>
          <p:cNvPr id="3" name="Content Placeholder 2">
            <a:extLst>
              <a:ext uri="{FF2B5EF4-FFF2-40B4-BE49-F238E27FC236}">
                <a16:creationId xmlns:a16="http://schemas.microsoft.com/office/drawing/2014/main" id="{7420B5DD-35E5-438C-BA74-EF2E39CF7B77}"/>
              </a:ext>
            </a:extLst>
          </p:cNvPr>
          <p:cNvSpPr>
            <a:spLocks noGrp="1"/>
          </p:cNvSpPr>
          <p:nvPr>
            <p:ph idx="1"/>
          </p:nvPr>
        </p:nvSpPr>
        <p:spPr/>
        <p:txBody>
          <a:bodyPr/>
          <a:lstStyle/>
          <a:p>
            <a:r>
              <a:rPr lang="en-US" dirty="0"/>
              <a:t>Checked the maximum and minimum values of the CIFAR-10 training images and normalize the pixels between 0 and 1 inclusive.</a:t>
            </a:r>
          </a:p>
          <a:p>
            <a:r>
              <a:rPr lang="en-US" dirty="0">
                <a:solidFill>
                  <a:srgbClr val="3D4251"/>
                </a:solidFill>
              </a:rPr>
              <a:t>C</a:t>
            </a:r>
            <a:r>
              <a:rPr lang="en-US" b="0" i="0" dirty="0">
                <a:solidFill>
                  <a:srgbClr val="3D4251"/>
                </a:solidFill>
                <a:effectLst/>
              </a:rPr>
              <a:t>reated a </a:t>
            </a:r>
            <a:r>
              <a:rPr lang="en-US" b="0" i="0" dirty="0" err="1">
                <a:solidFill>
                  <a:srgbClr val="3D4251"/>
                </a:solidFill>
                <a:effectLst/>
              </a:rPr>
              <a:t>DataFrame</a:t>
            </a:r>
            <a:r>
              <a:rPr lang="en-US" b="0" i="0" dirty="0">
                <a:solidFill>
                  <a:srgbClr val="3D4251"/>
                </a:solidFill>
                <a:effectLst/>
              </a:rPr>
              <a:t> that holds the pixel values of the images along with their respective labels in a row-column format.</a:t>
            </a:r>
          </a:p>
          <a:p>
            <a:r>
              <a:rPr lang="en-US" dirty="0">
                <a:solidFill>
                  <a:srgbClr val="3D4251"/>
                </a:solidFill>
              </a:rPr>
              <a:t>R</a:t>
            </a:r>
            <a:r>
              <a:rPr lang="en-US" b="0" i="0" dirty="0">
                <a:solidFill>
                  <a:srgbClr val="3D4251"/>
                </a:solidFill>
                <a:effectLst/>
              </a:rPr>
              <a:t>eshaped the image dimensions from three to one (flatten the images).</a:t>
            </a:r>
          </a:p>
          <a:p>
            <a:r>
              <a:rPr lang="en-US" dirty="0"/>
              <a:t>Created the PCA method and pass the number of components as two and apply </a:t>
            </a:r>
            <a:r>
              <a:rPr lang="en-US" b="1" dirty="0" err="1"/>
              <a:t>fit_transform</a:t>
            </a:r>
            <a:r>
              <a:rPr lang="en-US" b="1" dirty="0"/>
              <a:t> </a:t>
            </a:r>
            <a:r>
              <a:rPr lang="en-US" dirty="0"/>
              <a:t>on the training data.</a:t>
            </a:r>
          </a:p>
          <a:p>
            <a:r>
              <a:rPr lang="en-US" dirty="0"/>
              <a:t>Converted the principal components for each of the 50,000 images from a </a:t>
            </a:r>
            <a:r>
              <a:rPr lang="en-US" dirty="0" err="1"/>
              <a:t>numpy</a:t>
            </a:r>
            <a:r>
              <a:rPr lang="en-US" dirty="0"/>
              <a:t> array to a pandas </a:t>
            </a:r>
            <a:r>
              <a:rPr lang="en-US" dirty="0" err="1"/>
              <a:t>DataFrame</a:t>
            </a:r>
            <a:r>
              <a:rPr lang="en-US" dirty="0"/>
              <a:t>.</a:t>
            </a:r>
          </a:p>
          <a:p>
            <a:r>
              <a:rPr lang="en-US" dirty="0"/>
              <a:t>Found out the amount of information or variance the principal components hold.</a:t>
            </a:r>
          </a:p>
          <a:p>
            <a:pPr marL="0" indent="0">
              <a:buNone/>
            </a:pPr>
            <a:endParaRPr lang="en-US" dirty="0"/>
          </a:p>
        </p:txBody>
      </p:sp>
    </p:spTree>
    <p:extLst>
      <p:ext uri="{BB962C8B-B14F-4D97-AF65-F5344CB8AC3E}">
        <p14:creationId xmlns:p14="http://schemas.microsoft.com/office/powerpoint/2010/main" val="2309681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77E7A-8A0F-4BF1-96EB-570590EF826F}"/>
              </a:ext>
            </a:extLst>
          </p:cNvPr>
          <p:cNvSpPr>
            <a:spLocks noGrp="1"/>
          </p:cNvSpPr>
          <p:nvPr>
            <p:ph type="title"/>
          </p:nvPr>
        </p:nvSpPr>
        <p:spPr/>
        <p:txBody>
          <a:bodyPr/>
          <a:lstStyle/>
          <a:p>
            <a:r>
              <a:rPr lang="en-US" dirty="0"/>
              <a:t>Variation per principal component</a:t>
            </a:r>
          </a:p>
        </p:txBody>
      </p:sp>
      <p:pic>
        <p:nvPicPr>
          <p:cNvPr id="5" name="Content Placeholder 4">
            <a:extLst>
              <a:ext uri="{FF2B5EF4-FFF2-40B4-BE49-F238E27FC236}">
                <a16:creationId xmlns:a16="http://schemas.microsoft.com/office/drawing/2014/main" id="{A28CD3E7-C25B-4AB1-A61C-284417525F6B}"/>
              </a:ext>
            </a:extLst>
          </p:cNvPr>
          <p:cNvPicPr>
            <a:picLocks noGrp="1" noChangeAspect="1"/>
          </p:cNvPicPr>
          <p:nvPr>
            <p:ph idx="1"/>
          </p:nvPr>
        </p:nvPicPr>
        <p:blipFill>
          <a:blip r:embed="rId2"/>
          <a:stretch>
            <a:fillRect/>
          </a:stretch>
        </p:blipFill>
        <p:spPr>
          <a:xfrm>
            <a:off x="1432861" y="3886200"/>
            <a:ext cx="10236157" cy="642938"/>
          </a:xfrm>
        </p:spPr>
      </p:pic>
      <p:sp>
        <p:nvSpPr>
          <p:cNvPr id="6" name="TextBox 5">
            <a:extLst>
              <a:ext uri="{FF2B5EF4-FFF2-40B4-BE49-F238E27FC236}">
                <a16:creationId xmlns:a16="http://schemas.microsoft.com/office/drawing/2014/main" id="{F2E334BC-6A91-45F1-9E6E-952DB931AF0C}"/>
              </a:ext>
            </a:extLst>
          </p:cNvPr>
          <p:cNvSpPr txBox="1"/>
          <p:nvPr/>
        </p:nvSpPr>
        <p:spPr>
          <a:xfrm>
            <a:off x="1749778" y="5204178"/>
            <a:ext cx="3807453" cy="369332"/>
          </a:xfrm>
          <a:prstGeom prst="rect">
            <a:avLst/>
          </a:prstGeom>
          <a:noFill/>
        </p:spPr>
        <p:txBody>
          <a:bodyPr wrap="none" rtlCol="0">
            <a:spAutoFit/>
          </a:bodyPr>
          <a:lstStyle/>
          <a:p>
            <a:r>
              <a:rPr lang="en-US" dirty="0"/>
              <a:t>Number of principal components:- 11</a:t>
            </a:r>
          </a:p>
        </p:txBody>
      </p:sp>
    </p:spTree>
    <p:extLst>
      <p:ext uri="{BB962C8B-B14F-4D97-AF65-F5344CB8AC3E}">
        <p14:creationId xmlns:p14="http://schemas.microsoft.com/office/powerpoint/2010/main" val="686060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1" name="Rectangle 2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547A1D9-98DE-4955-804D-2D8D616F7C4D}"/>
              </a:ext>
            </a:extLst>
          </p:cNvPr>
          <p:cNvSpPr>
            <a:spLocks noGrp="1"/>
          </p:cNvSpPr>
          <p:nvPr>
            <p:ph type="title"/>
          </p:nvPr>
        </p:nvSpPr>
        <p:spPr>
          <a:xfrm>
            <a:off x="584200" y="1524001"/>
            <a:ext cx="3412067" cy="3478384"/>
          </a:xfrm>
        </p:spPr>
        <p:txBody>
          <a:bodyPr vert="horz" lIns="91440" tIns="45720" rIns="91440" bIns="45720" rtlCol="0" anchor="b">
            <a:normAutofit/>
          </a:bodyPr>
          <a:lstStyle/>
          <a:p>
            <a:pPr algn="ctr"/>
            <a:r>
              <a:rPr lang="en-US" sz="3600" dirty="0">
                <a:solidFill>
                  <a:srgbClr val="FFFFFF"/>
                </a:solidFill>
              </a:rPr>
              <a:t>PCA visualization</a:t>
            </a:r>
          </a:p>
        </p:txBody>
      </p:sp>
      <p:pic>
        <p:nvPicPr>
          <p:cNvPr id="5" name="Content Placeholder 4" descr="A picture containing text, screenshot&#10;&#10;Description automatically generated">
            <a:extLst>
              <a:ext uri="{FF2B5EF4-FFF2-40B4-BE49-F238E27FC236}">
                <a16:creationId xmlns:a16="http://schemas.microsoft.com/office/drawing/2014/main" id="{545FD050-F972-4279-A686-2E42DAF56294}"/>
              </a:ext>
            </a:extLst>
          </p:cNvPr>
          <p:cNvPicPr>
            <a:picLocks noGrp="1" noChangeAspect="1"/>
          </p:cNvPicPr>
          <p:nvPr>
            <p:ph idx="1"/>
          </p:nvPr>
        </p:nvPicPr>
        <p:blipFill>
          <a:blip r:embed="rId2"/>
          <a:stretch>
            <a:fillRect/>
          </a:stretch>
        </p:blipFill>
        <p:spPr>
          <a:xfrm>
            <a:off x="4765053" y="1320038"/>
            <a:ext cx="6764864" cy="4194215"/>
          </a:xfrm>
          <a:prstGeom prst="rect">
            <a:avLst/>
          </a:prstGeom>
        </p:spPr>
      </p:pic>
    </p:spTree>
    <p:extLst>
      <p:ext uri="{BB962C8B-B14F-4D97-AF65-F5344CB8AC3E}">
        <p14:creationId xmlns:p14="http://schemas.microsoft.com/office/powerpoint/2010/main" val="2201847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901F3-3FDB-4999-8F02-2CCE16A34E83}"/>
              </a:ext>
            </a:extLst>
          </p:cNvPr>
          <p:cNvSpPr>
            <a:spLocks noGrp="1"/>
          </p:cNvSpPr>
          <p:nvPr>
            <p:ph type="title"/>
          </p:nvPr>
        </p:nvSpPr>
        <p:spPr/>
        <p:txBody>
          <a:bodyPr/>
          <a:lstStyle/>
          <a:p>
            <a:pPr algn="ctr"/>
            <a:r>
              <a:rPr lang="en-US" dirty="0"/>
              <a:t>PCA with KNN</a:t>
            </a:r>
          </a:p>
        </p:txBody>
      </p:sp>
      <p:sp>
        <p:nvSpPr>
          <p:cNvPr id="6" name="TextBox 5">
            <a:extLst>
              <a:ext uri="{FF2B5EF4-FFF2-40B4-BE49-F238E27FC236}">
                <a16:creationId xmlns:a16="http://schemas.microsoft.com/office/drawing/2014/main" id="{23405062-CC7F-4CE8-AEA0-D41677DE3C31}"/>
              </a:ext>
            </a:extLst>
          </p:cNvPr>
          <p:cNvSpPr txBox="1"/>
          <p:nvPr/>
        </p:nvSpPr>
        <p:spPr>
          <a:xfrm>
            <a:off x="3623733" y="5238044"/>
            <a:ext cx="6676315" cy="646331"/>
          </a:xfrm>
          <a:prstGeom prst="rect">
            <a:avLst/>
          </a:prstGeom>
          <a:noFill/>
        </p:spPr>
        <p:txBody>
          <a:bodyPr wrap="none" rtlCol="0">
            <a:spAutoFit/>
          </a:bodyPr>
          <a:lstStyle/>
          <a:p>
            <a:r>
              <a:rPr lang="en-US" dirty="0"/>
              <a:t>Current accuracy is 38.34% for K=12. Applied for CIFAR-10 dataset</a:t>
            </a:r>
          </a:p>
          <a:p>
            <a:r>
              <a:rPr lang="en-US" dirty="0"/>
              <a:t>Consisting of 50000 training images and 10000 test images</a:t>
            </a:r>
          </a:p>
        </p:txBody>
      </p:sp>
      <p:pic>
        <p:nvPicPr>
          <p:cNvPr id="8" name="Content Placeholder 7" descr="A picture containing chart&#10;&#10;Description automatically generated">
            <a:extLst>
              <a:ext uri="{FF2B5EF4-FFF2-40B4-BE49-F238E27FC236}">
                <a16:creationId xmlns:a16="http://schemas.microsoft.com/office/drawing/2014/main" id="{C397B402-F5F7-4759-A511-B10FCB927C24}"/>
              </a:ext>
            </a:extLst>
          </p:cNvPr>
          <p:cNvPicPr>
            <a:picLocks noGrp="1" noChangeAspect="1"/>
          </p:cNvPicPr>
          <p:nvPr>
            <p:ph idx="1"/>
          </p:nvPr>
        </p:nvPicPr>
        <p:blipFill>
          <a:blip r:embed="rId2"/>
          <a:stretch>
            <a:fillRect/>
          </a:stretch>
        </p:blipFill>
        <p:spPr>
          <a:xfrm>
            <a:off x="3004706" y="3896481"/>
            <a:ext cx="7571484" cy="641651"/>
          </a:xfrm>
        </p:spPr>
      </p:pic>
    </p:spTree>
    <p:extLst>
      <p:ext uri="{BB962C8B-B14F-4D97-AF65-F5344CB8AC3E}">
        <p14:creationId xmlns:p14="http://schemas.microsoft.com/office/powerpoint/2010/main" val="557970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33" name="Rectangle 32">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36" name="Rectangle 35">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7" name="Rectangle 36">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9DDB08C-3632-4504-AB2B-AC9F81968DC9}"/>
              </a:ext>
            </a:extLst>
          </p:cNvPr>
          <p:cNvSpPr>
            <a:spLocks noGrp="1"/>
          </p:cNvSpPr>
          <p:nvPr>
            <p:ph type="title"/>
          </p:nvPr>
        </p:nvSpPr>
        <p:spPr>
          <a:xfrm>
            <a:off x="584200" y="1524001"/>
            <a:ext cx="3412067" cy="3478384"/>
          </a:xfrm>
        </p:spPr>
        <p:txBody>
          <a:bodyPr vert="horz" lIns="91440" tIns="45720" rIns="91440" bIns="45720" rtlCol="0" anchor="b">
            <a:normAutofit/>
          </a:bodyPr>
          <a:lstStyle/>
          <a:p>
            <a:pPr algn="ctr"/>
            <a:r>
              <a:rPr lang="en-US" sz="3300" dirty="0">
                <a:solidFill>
                  <a:srgbClr val="FFFFFF"/>
                </a:solidFill>
              </a:rPr>
              <a:t>Confusion matrix and Classification report</a:t>
            </a:r>
          </a:p>
        </p:txBody>
      </p:sp>
      <p:pic>
        <p:nvPicPr>
          <p:cNvPr id="5" name="Content Placeholder 4" descr="Table&#10;&#10;Description automatically generated">
            <a:extLst>
              <a:ext uri="{FF2B5EF4-FFF2-40B4-BE49-F238E27FC236}">
                <a16:creationId xmlns:a16="http://schemas.microsoft.com/office/drawing/2014/main" id="{5AECDD31-8D7B-4D32-A585-C8B690E99F42}"/>
              </a:ext>
            </a:extLst>
          </p:cNvPr>
          <p:cNvPicPr>
            <a:picLocks noGrp="1" noChangeAspect="1"/>
          </p:cNvPicPr>
          <p:nvPr>
            <p:ph idx="1"/>
          </p:nvPr>
        </p:nvPicPr>
        <p:blipFill>
          <a:blip r:embed="rId2"/>
          <a:stretch>
            <a:fillRect/>
          </a:stretch>
        </p:blipFill>
        <p:spPr>
          <a:xfrm>
            <a:off x="4765053" y="1358590"/>
            <a:ext cx="6764864" cy="4117110"/>
          </a:xfrm>
          <a:prstGeom prst="rect">
            <a:avLst/>
          </a:prstGeom>
        </p:spPr>
      </p:pic>
    </p:spTree>
    <p:extLst>
      <p:ext uri="{BB962C8B-B14F-4D97-AF65-F5344CB8AC3E}">
        <p14:creationId xmlns:p14="http://schemas.microsoft.com/office/powerpoint/2010/main" val="3889971038"/>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16C154-5A0F-4CDC-8C15-D2E21584649C}">
  <ds:schemaRefs>
    <ds:schemaRef ds:uri="http://schemas.microsoft.com/sharepoint/v3/contenttype/forms"/>
  </ds:schemaRefs>
</ds:datastoreItem>
</file>

<file path=customXml/itemProps2.xml><?xml version="1.0" encoding="utf-8"?>
<ds:datastoreItem xmlns:ds="http://schemas.openxmlformats.org/officeDocument/2006/customXml" ds:itemID="{956C3F92-CC28-42D8-BF09-0770755510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A6D3478-2986-4664-940C-67E0CAA21E04}">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{61F2B3EB-1A1A-4B2C-BD9D-E7F040BC3EFC}tf56535239_win32</Template>
  <TotalTime>349</TotalTime>
  <Words>806</Words>
  <Application>Microsoft Office PowerPoint</Application>
  <PresentationFormat>Widescreen</PresentationFormat>
  <Paragraphs>51</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Calibri</vt:lpstr>
      <vt:lpstr>Franklin Gothic Book</vt:lpstr>
      <vt:lpstr>Franklin Gothic Demi</vt:lpstr>
      <vt:lpstr>Inter</vt:lpstr>
      <vt:lpstr>Lato Extended</vt:lpstr>
      <vt:lpstr>Lora</vt:lpstr>
      <vt:lpstr>Wingdings 2</vt:lpstr>
      <vt:lpstr>DividendVTI</vt:lpstr>
      <vt:lpstr>PCA-Based animal recognition</vt:lpstr>
      <vt:lpstr>Motivation and goals</vt:lpstr>
      <vt:lpstr>Dataset used / tried</vt:lpstr>
      <vt:lpstr>What is PCA?</vt:lpstr>
      <vt:lpstr>Steps followed</vt:lpstr>
      <vt:lpstr>Variation per principal component</vt:lpstr>
      <vt:lpstr>PCA visualization</vt:lpstr>
      <vt:lpstr>PCA with KNN</vt:lpstr>
      <vt:lpstr>Confusion matrix and Classification report</vt:lpstr>
      <vt:lpstr>PCA with deep learning model</vt:lpstr>
      <vt:lpstr>Animals-10 with deep learning without pca</vt:lpstr>
      <vt:lpstr>Results</vt:lpstr>
      <vt:lpstr>Insights </vt:lpstr>
      <vt:lpstr>Experience and learning</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Bhat, Aparna Krishna</dc:creator>
  <cp:lastModifiedBy>Bhat, Aparna Krishna</cp:lastModifiedBy>
  <cp:revision>21</cp:revision>
  <dcterms:created xsi:type="dcterms:W3CDTF">2021-05-13T13:01:26Z</dcterms:created>
  <dcterms:modified xsi:type="dcterms:W3CDTF">2021-05-15T14:10:02Z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