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3" r:id="rId8"/>
    <p:sldId id="302" r:id="rId9"/>
    <p:sldId id="304" r:id="rId10"/>
    <p:sldId id="305" r:id="rId11"/>
    <p:sldId id="310" r:id="rId12"/>
    <p:sldId id="311" r:id="rId13"/>
    <p:sldId id="312" r:id="rId14"/>
    <p:sldId id="309" r:id="rId15"/>
    <p:sldId id="306" r:id="rId16"/>
    <p:sldId id="307" r:id="rId17"/>
    <p:sldId id="30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19" autoAdjust="0"/>
  </p:normalViewPr>
  <p:slideViewPr>
    <p:cSldViewPr snapToGrid="0">
      <p:cViewPr varScale="1">
        <p:scale>
          <a:sx n="68" d="100"/>
          <a:sy n="68" d="100"/>
        </p:scale>
        <p:origin x="84"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2400" dirty="0">
                <a:solidFill>
                  <a:schemeClr val="tx1"/>
                </a:solidFill>
              </a:rPr>
              <a:t>Stock prices forecasting in USA during Covid‑19 using Long Short‑Term Memory (LSTM)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gn="just">
              <a:lnSpc>
                <a:spcPct val="100000"/>
              </a:lnSpc>
            </a:pPr>
            <a:r>
              <a:rPr lang="en-US" sz="1600" dirty="0"/>
              <a:t>Aparna Krishna Bhat:- 1001255079</a:t>
            </a:r>
          </a:p>
          <a:p>
            <a:pPr algn="just">
              <a:lnSpc>
                <a:spcPct val="100000"/>
              </a:lnSpc>
            </a:pPr>
            <a:r>
              <a:rPr lang="en-US" sz="1600" dirty="0" err="1"/>
              <a:t>Naveena</a:t>
            </a:r>
            <a:r>
              <a:rPr lang="en-US" sz="1600" dirty="0"/>
              <a:t> </a:t>
            </a:r>
            <a:r>
              <a:rPr lang="en-US" sz="1600" dirty="0" err="1"/>
              <a:t>Mullapudi</a:t>
            </a:r>
            <a:r>
              <a:rPr lang="en-US" sz="1600" dirty="0"/>
              <a:t>:- 1001821645</a:t>
            </a:r>
          </a:p>
          <a:p>
            <a:pPr algn="just">
              <a:lnSpc>
                <a:spcPct val="100000"/>
              </a:lnSpc>
            </a:pPr>
            <a:r>
              <a:rPr lang="en-US" sz="1600" dirty="0" err="1"/>
              <a:t>Mirat</a:t>
            </a:r>
            <a:r>
              <a:rPr lang="en-US" sz="1600" dirty="0"/>
              <a:t> </a:t>
            </a:r>
            <a:r>
              <a:rPr lang="en-US" sz="1600" dirty="0" err="1"/>
              <a:t>Gajera</a:t>
            </a:r>
            <a:r>
              <a:rPr lang="en-US" sz="1600" dirty="0"/>
              <a:t>:- 1001829052</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36665-DD9C-4868-B546-CF8E72F712E7}"/>
              </a:ext>
            </a:extLst>
          </p:cNvPr>
          <p:cNvSpPr>
            <a:spLocks noGrp="1"/>
          </p:cNvSpPr>
          <p:nvPr>
            <p:ph type="title"/>
          </p:nvPr>
        </p:nvSpPr>
        <p:spPr>
          <a:xfrm>
            <a:off x="948648" y="1419273"/>
            <a:ext cx="3153580" cy="1358188"/>
          </a:xfrm>
        </p:spPr>
        <p:txBody>
          <a:bodyPr vert="horz" lIns="91440" tIns="45720" rIns="91440" bIns="45720" rtlCol="0" anchor="b">
            <a:normAutofit/>
          </a:bodyPr>
          <a:lstStyle/>
          <a:p>
            <a:r>
              <a:rPr lang="en-US" sz="2500">
                <a:solidFill>
                  <a:schemeClr val="tx1"/>
                </a:solidFill>
              </a:rPr>
              <a:t>Results for LSTM (With and Without Covid-19 data)</a:t>
            </a:r>
          </a:p>
        </p:txBody>
      </p:sp>
      <p:cxnSp>
        <p:nvCxnSpPr>
          <p:cNvPr id="31" name="Straight Connector 30">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E7DE2F-0536-4ED0-88D1-749DD11A0D32}"/>
              </a:ext>
            </a:extLst>
          </p:cNvPr>
          <p:cNvSpPr txBox="1"/>
          <p:nvPr/>
        </p:nvSpPr>
        <p:spPr>
          <a:xfrm>
            <a:off x="948648" y="2978254"/>
            <a:ext cx="3153580" cy="244423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a:t>For Amazon dataset</a:t>
            </a:r>
          </a:p>
        </p:txBody>
      </p:sp>
      <p:pic>
        <p:nvPicPr>
          <p:cNvPr id="7" name="Picture 6" descr="Chart, line chart&#10;&#10;Description automatically generated">
            <a:extLst>
              <a:ext uri="{FF2B5EF4-FFF2-40B4-BE49-F238E27FC236}">
                <a16:creationId xmlns:a16="http://schemas.microsoft.com/office/drawing/2014/main" id="{5A51FEF6-0148-4703-864B-73C7B73AEC2D}"/>
              </a:ext>
            </a:extLst>
          </p:cNvPr>
          <p:cNvPicPr>
            <a:picLocks noChangeAspect="1"/>
          </p:cNvPicPr>
          <p:nvPr/>
        </p:nvPicPr>
        <p:blipFill>
          <a:blip r:embed="rId2"/>
          <a:stretch>
            <a:fillRect/>
          </a:stretch>
        </p:blipFill>
        <p:spPr>
          <a:xfrm>
            <a:off x="4676505" y="2293417"/>
            <a:ext cx="3266618" cy="2245799"/>
          </a:xfrm>
          <a:prstGeom prst="rect">
            <a:avLst/>
          </a:prstGeom>
        </p:spPr>
      </p:pic>
      <p:pic>
        <p:nvPicPr>
          <p:cNvPr id="5" name="Content Placeholder 4" descr="Chart&#10;&#10;Description automatically generated">
            <a:extLst>
              <a:ext uri="{FF2B5EF4-FFF2-40B4-BE49-F238E27FC236}">
                <a16:creationId xmlns:a16="http://schemas.microsoft.com/office/drawing/2014/main" id="{1E3A4DDF-394B-46EB-B809-5C2E2C98F5C3}"/>
              </a:ext>
            </a:extLst>
          </p:cNvPr>
          <p:cNvPicPr>
            <a:picLocks noGrp="1" noChangeAspect="1"/>
          </p:cNvPicPr>
          <p:nvPr>
            <p:ph idx="1"/>
          </p:nvPr>
        </p:nvPicPr>
        <p:blipFill>
          <a:blip r:embed="rId3"/>
          <a:stretch>
            <a:fillRect/>
          </a:stretch>
        </p:blipFill>
        <p:spPr>
          <a:xfrm>
            <a:off x="8276229" y="2291463"/>
            <a:ext cx="3272304" cy="2249709"/>
          </a:xfrm>
          <a:prstGeom prst="rect">
            <a:avLst/>
          </a:prstGeom>
        </p:spPr>
      </p:pic>
      <p:sp>
        <p:nvSpPr>
          <p:cNvPr id="33" name="Rectangle 32">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037434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17">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47598-CB35-450D-B8F1-E3EC44A76564}"/>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3300" dirty="0">
                <a:solidFill>
                  <a:schemeClr val="tx1">
                    <a:lumMod val="85000"/>
                    <a:lumOff val="15000"/>
                  </a:schemeClr>
                </a:solidFill>
              </a:rPr>
              <a:t>Results for Linear Regression (Without Covid-19 data)</a:t>
            </a:r>
          </a:p>
        </p:txBody>
      </p:sp>
      <p:pic>
        <p:nvPicPr>
          <p:cNvPr id="9" name="Picture 8" descr="Graphical user interface, chart, line chart&#10;&#10;Description automatically generated">
            <a:extLst>
              <a:ext uri="{FF2B5EF4-FFF2-40B4-BE49-F238E27FC236}">
                <a16:creationId xmlns:a16="http://schemas.microsoft.com/office/drawing/2014/main" id="{E335D8FF-337C-4352-BD7B-25387E232E74}"/>
              </a:ext>
            </a:extLst>
          </p:cNvPr>
          <p:cNvPicPr>
            <a:picLocks noChangeAspect="1"/>
          </p:cNvPicPr>
          <p:nvPr/>
        </p:nvPicPr>
        <p:blipFill>
          <a:blip r:embed="rId2"/>
          <a:stretch>
            <a:fillRect/>
          </a:stretch>
        </p:blipFill>
        <p:spPr>
          <a:xfrm>
            <a:off x="635458" y="1621534"/>
            <a:ext cx="3312784" cy="1639827"/>
          </a:xfrm>
          <a:prstGeom prst="rect">
            <a:avLst/>
          </a:prstGeom>
        </p:spPr>
      </p:pic>
      <p:cxnSp>
        <p:nvCxnSpPr>
          <p:cNvPr id="31" name="Straight Connector 19">
            <a:extLst>
              <a:ext uri="{FF2B5EF4-FFF2-40B4-BE49-F238E27FC236}">
                <a16:creationId xmlns:a16="http://schemas.microsoft.com/office/drawing/2014/main" id="{4FA8A11A-E0A0-4672-A17E-32CC5B422C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90558" y="1298448"/>
            <a:ext cx="0" cy="228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chart, line chart&#10;&#10;Description automatically generated">
            <a:extLst>
              <a:ext uri="{FF2B5EF4-FFF2-40B4-BE49-F238E27FC236}">
                <a16:creationId xmlns:a16="http://schemas.microsoft.com/office/drawing/2014/main" id="{F77CC208-65EA-45D9-87A6-AB6276A696F7}"/>
              </a:ext>
            </a:extLst>
          </p:cNvPr>
          <p:cNvPicPr>
            <a:picLocks noChangeAspect="1"/>
          </p:cNvPicPr>
          <p:nvPr/>
        </p:nvPicPr>
        <p:blipFill>
          <a:blip r:embed="rId3"/>
          <a:stretch>
            <a:fillRect/>
          </a:stretch>
        </p:blipFill>
        <p:spPr>
          <a:xfrm>
            <a:off x="4432874" y="1638098"/>
            <a:ext cx="3312785" cy="1606700"/>
          </a:xfrm>
          <a:prstGeom prst="rect">
            <a:avLst/>
          </a:prstGeom>
        </p:spPr>
      </p:pic>
      <p:cxnSp>
        <p:nvCxnSpPr>
          <p:cNvPr id="32" name="Straight Connector 21">
            <a:extLst>
              <a:ext uri="{FF2B5EF4-FFF2-40B4-BE49-F238E27FC236}">
                <a16:creationId xmlns:a16="http://schemas.microsoft.com/office/drawing/2014/main" id="{292D7FC5-B427-4FF7-8FC7-9DA3C276D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87975" y="1298448"/>
            <a:ext cx="0" cy="22860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chart, line chart&#10;&#10;Description automatically generated">
            <a:extLst>
              <a:ext uri="{FF2B5EF4-FFF2-40B4-BE49-F238E27FC236}">
                <a16:creationId xmlns:a16="http://schemas.microsoft.com/office/drawing/2014/main" id="{62136895-B4A0-4BC8-99D2-F28C9C05BF85}"/>
              </a:ext>
            </a:extLst>
          </p:cNvPr>
          <p:cNvPicPr>
            <a:picLocks noGrp="1" noChangeAspect="1"/>
          </p:cNvPicPr>
          <p:nvPr>
            <p:ph idx="1"/>
          </p:nvPr>
        </p:nvPicPr>
        <p:blipFill>
          <a:blip r:embed="rId4"/>
          <a:stretch>
            <a:fillRect/>
          </a:stretch>
        </p:blipFill>
        <p:spPr>
          <a:xfrm>
            <a:off x="8230289" y="1625675"/>
            <a:ext cx="3312784" cy="1631546"/>
          </a:xfrm>
          <a:prstGeom prst="rect">
            <a:avLst/>
          </a:prstGeom>
        </p:spPr>
      </p:pic>
      <p:cxnSp>
        <p:nvCxnSpPr>
          <p:cNvPr id="33" name="Straight Connector 23">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25">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F8DC9525-838B-4C54-8380-B22C60B2A165}"/>
              </a:ext>
            </a:extLst>
          </p:cNvPr>
          <p:cNvSpPr txBox="1"/>
          <p:nvPr/>
        </p:nvSpPr>
        <p:spPr>
          <a:xfrm>
            <a:off x="721086" y="3429000"/>
            <a:ext cx="3076330" cy="369332"/>
          </a:xfrm>
          <a:prstGeom prst="rect">
            <a:avLst/>
          </a:prstGeom>
          <a:noFill/>
        </p:spPr>
        <p:txBody>
          <a:bodyPr wrap="square" rtlCol="0">
            <a:spAutoFit/>
          </a:bodyPr>
          <a:lstStyle/>
          <a:p>
            <a:pPr algn="ctr"/>
            <a:r>
              <a:rPr lang="en-US" dirty="0"/>
              <a:t>For Amazon Dataset</a:t>
            </a:r>
          </a:p>
        </p:txBody>
      </p:sp>
      <p:sp>
        <p:nvSpPr>
          <p:cNvPr id="35" name="TextBox 34">
            <a:extLst>
              <a:ext uri="{FF2B5EF4-FFF2-40B4-BE49-F238E27FC236}">
                <a16:creationId xmlns:a16="http://schemas.microsoft.com/office/drawing/2014/main" id="{2DD6EF76-868A-4832-BB03-6BBF56B685BA}"/>
              </a:ext>
            </a:extLst>
          </p:cNvPr>
          <p:cNvSpPr txBox="1"/>
          <p:nvPr/>
        </p:nvSpPr>
        <p:spPr>
          <a:xfrm>
            <a:off x="4583701" y="3458905"/>
            <a:ext cx="3283116" cy="369332"/>
          </a:xfrm>
          <a:prstGeom prst="rect">
            <a:avLst/>
          </a:prstGeom>
          <a:noFill/>
        </p:spPr>
        <p:txBody>
          <a:bodyPr wrap="square">
            <a:spAutoFit/>
          </a:bodyPr>
          <a:lstStyle/>
          <a:p>
            <a:pPr algn="ctr"/>
            <a:r>
              <a:rPr lang="en-US" dirty="0"/>
              <a:t>For Amazon Dataset</a:t>
            </a:r>
          </a:p>
        </p:txBody>
      </p:sp>
      <p:sp>
        <p:nvSpPr>
          <p:cNvPr id="36" name="TextBox 35">
            <a:extLst>
              <a:ext uri="{FF2B5EF4-FFF2-40B4-BE49-F238E27FC236}">
                <a16:creationId xmlns:a16="http://schemas.microsoft.com/office/drawing/2014/main" id="{C67142AD-A224-46F3-B2E3-1C646842F78D}"/>
              </a:ext>
            </a:extLst>
          </p:cNvPr>
          <p:cNvSpPr txBox="1"/>
          <p:nvPr/>
        </p:nvSpPr>
        <p:spPr>
          <a:xfrm>
            <a:off x="8381118" y="3450306"/>
            <a:ext cx="3283116" cy="369332"/>
          </a:xfrm>
          <a:prstGeom prst="rect">
            <a:avLst/>
          </a:prstGeom>
          <a:noFill/>
        </p:spPr>
        <p:txBody>
          <a:bodyPr wrap="square">
            <a:spAutoFit/>
          </a:bodyPr>
          <a:lstStyle/>
          <a:p>
            <a:pPr algn="ctr"/>
            <a:r>
              <a:rPr lang="en-US" dirty="0"/>
              <a:t>For Netflix Dataset</a:t>
            </a:r>
          </a:p>
        </p:txBody>
      </p:sp>
    </p:spTree>
    <p:extLst>
      <p:ext uri="{BB962C8B-B14F-4D97-AF65-F5344CB8AC3E}">
        <p14:creationId xmlns:p14="http://schemas.microsoft.com/office/powerpoint/2010/main" val="181745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C6915-D370-4005-8BD1-688E8BAE53FD}"/>
              </a:ext>
            </a:extLst>
          </p:cNvPr>
          <p:cNvSpPr>
            <a:spLocks noGrp="1"/>
          </p:cNvSpPr>
          <p:nvPr>
            <p:ph type="title"/>
          </p:nvPr>
        </p:nvSpPr>
        <p:spPr/>
        <p:txBody>
          <a:bodyPr/>
          <a:lstStyle/>
          <a:p>
            <a:pPr algn="ctr"/>
            <a:r>
              <a:rPr lang="en-US" dirty="0"/>
              <a:t>Insights Drawn and Key Takeaways</a:t>
            </a:r>
          </a:p>
        </p:txBody>
      </p:sp>
      <p:sp>
        <p:nvSpPr>
          <p:cNvPr id="3" name="Content Placeholder 2">
            <a:extLst>
              <a:ext uri="{FF2B5EF4-FFF2-40B4-BE49-F238E27FC236}">
                <a16:creationId xmlns:a16="http://schemas.microsoft.com/office/drawing/2014/main" id="{97B6FF8F-C0B0-4834-B9E4-B0D9BD7E9170}"/>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t> Stacked LSTM model performs better than the linear regression model.</a:t>
            </a:r>
          </a:p>
          <a:p>
            <a:pPr>
              <a:buFont typeface="Wingdings" panose="05000000000000000000" pitchFamily="2" charset="2"/>
              <a:buChar char="v"/>
            </a:pPr>
            <a:r>
              <a:rPr lang="en-US" dirty="0"/>
              <a:t> After comparing the graphical results obtained, we can say that Technology sector performed well during the pandemic compared to the Travel and Tourism sectors which took a very bad hit because of Covid-19.</a:t>
            </a:r>
          </a:p>
          <a:p>
            <a:pPr>
              <a:buFont typeface="Wingdings" panose="05000000000000000000" pitchFamily="2" charset="2"/>
              <a:buChar char="v"/>
            </a:pPr>
            <a:r>
              <a:rPr lang="en-US" dirty="0"/>
              <a:t> Multivariate LSTM is better when working with multiple features.</a:t>
            </a:r>
          </a:p>
          <a:p>
            <a:pPr>
              <a:buFont typeface="Wingdings" panose="05000000000000000000" pitchFamily="2" charset="2"/>
              <a:buChar char="v"/>
            </a:pPr>
            <a:r>
              <a:rPr lang="en-US" dirty="0"/>
              <a:t> Lesser the size of the time window while working with time series forecasting better the results(When the training data is small.</a:t>
            </a:r>
          </a:p>
          <a:p>
            <a:pPr>
              <a:buFont typeface="Wingdings" panose="05000000000000000000" pitchFamily="2" charset="2"/>
              <a:buChar char="v"/>
            </a:pPr>
            <a:r>
              <a:rPr lang="en-US" dirty="0"/>
              <a:t> For better predictions sentiment analysis / news analysis can be added.</a:t>
            </a:r>
          </a:p>
          <a:p>
            <a:pPr>
              <a:buFont typeface="Wingdings" panose="05000000000000000000" pitchFamily="2" charset="2"/>
              <a:buChar char="v"/>
            </a:pPr>
            <a:r>
              <a:rPr lang="en-US" dirty="0"/>
              <a:t> Stock price is affected by the news about the company and other factors like merger/demerger of the companies, economic conditions etc. There are certain intangible factors as well which can often be impossible to predict beforehand.</a:t>
            </a:r>
          </a:p>
        </p:txBody>
      </p:sp>
    </p:spTree>
    <p:extLst>
      <p:ext uri="{BB962C8B-B14F-4D97-AF65-F5344CB8AC3E}">
        <p14:creationId xmlns:p14="http://schemas.microsoft.com/office/powerpoint/2010/main" val="396606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7F17-AE47-4D8B-A3A7-8B33CAEB97A6}"/>
              </a:ext>
            </a:extLst>
          </p:cNvPr>
          <p:cNvSpPr>
            <a:spLocks noGrp="1"/>
          </p:cNvSpPr>
          <p:nvPr>
            <p:ph type="title"/>
          </p:nvPr>
        </p:nvSpPr>
        <p:spPr/>
        <p:txBody>
          <a:bodyPr/>
          <a:lstStyle/>
          <a:p>
            <a:pPr algn="ctr"/>
            <a:r>
              <a:rPr lang="en-US" dirty="0"/>
              <a:t>Challenges</a:t>
            </a:r>
          </a:p>
        </p:txBody>
      </p:sp>
      <p:sp>
        <p:nvSpPr>
          <p:cNvPr id="3" name="Content Placeholder 2">
            <a:extLst>
              <a:ext uri="{FF2B5EF4-FFF2-40B4-BE49-F238E27FC236}">
                <a16:creationId xmlns:a16="http://schemas.microsoft.com/office/drawing/2014/main" id="{E284FC8D-2E48-4446-8BD3-F4B7D3E273F4}"/>
              </a:ext>
            </a:extLst>
          </p:cNvPr>
          <p:cNvSpPr>
            <a:spLocks noGrp="1"/>
          </p:cNvSpPr>
          <p:nvPr>
            <p:ph idx="1"/>
          </p:nvPr>
        </p:nvSpPr>
        <p:spPr/>
        <p:txBody>
          <a:bodyPr/>
          <a:lstStyle/>
          <a:p>
            <a:pPr>
              <a:buFont typeface="Wingdings" panose="05000000000000000000" pitchFamily="2" charset="2"/>
              <a:buChar char="v"/>
            </a:pPr>
            <a:r>
              <a:rPr lang="en-US" dirty="0"/>
              <a:t> Feature selection for the stock price prediction.</a:t>
            </a:r>
          </a:p>
          <a:p>
            <a:pPr>
              <a:buFont typeface="Wingdings" panose="05000000000000000000" pitchFamily="2" charset="2"/>
              <a:buChar char="v"/>
            </a:pPr>
            <a:r>
              <a:rPr lang="en-US" dirty="0"/>
              <a:t> Understanding the historical CSV data obtained form Yahoo Finance.</a:t>
            </a:r>
          </a:p>
          <a:p>
            <a:pPr>
              <a:buFont typeface="Wingdings" panose="05000000000000000000" pitchFamily="2" charset="2"/>
              <a:buChar char="v"/>
            </a:pPr>
            <a:r>
              <a:rPr lang="en-US" dirty="0"/>
              <a:t> Understanding the COVID-19 data.</a:t>
            </a:r>
          </a:p>
          <a:p>
            <a:pPr>
              <a:buFont typeface="Wingdings" panose="05000000000000000000" pitchFamily="2" charset="2"/>
              <a:buChar char="v"/>
            </a:pPr>
            <a:r>
              <a:rPr lang="en-US" dirty="0"/>
              <a:t>Merging of the COVID-19 new cases data and stock data to generate a new dataset required to train the LSTM model. </a:t>
            </a:r>
          </a:p>
          <a:p>
            <a:pPr>
              <a:buFont typeface="Wingdings" panose="05000000000000000000" pitchFamily="2" charset="2"/>
              <a:buChar char="v"/>
            </a:pPr>
            <a:r>
              <a:rPr lang="en-US" dirty="0"/>
              <a:t>Analyzing the obtained results/graphs to draw conclusions. </a:t>
            </a:r>
          </a:p>
          <a:p>
            <a:pPr>
              <a:buFont typeface="Wingdings" panose="05000000000000000000" pitchFamily="2" charset="2"/>
              <a:buChar char="v"/>
            </a:pPr>
            <a:r>
              <a:rPr lang="en-US" dirty="0"/>
              <a:t>Choosing the correct hyper parameters for building better models.</a:t>
            </a:r>
          </a:p>
        </p:txBody>
      </p:sp>
    </p:spTree>
    <p:extLst>
      <p:ext uri="{BB962C8B-B14F-4D97-AF65-F5344CB8AC3E}">
        <p14:creationId xmlns:p14="http://schemas.microsoft.com/office/powerpoint/2010/main" val="246736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FA796-CD8F-4A93-89CA-2BEF01285E1B}"/>
              </a:ext>
            </a:extLst>
          </p:cNvPr>
          <p:cNvSpPr>
            <a:spLocks noGrp="1"/>
          </p:cNvSpPr>
          <p:nvPr>
            <p:ph type="title"/>
          </p:nvPr>
        </p:nvSpPr>
        <p:spPr>
          <a:xfrm>
            <a:off x="1097280" y="758952"/>
            <a:ext cx="5536780" cy="3566160"/>
          </a:xfrm>
        </p:spPr>
        <p:txBody>
          <a:bodyPr vert="horz" lIns="91440" tIns="45720" rIns="91440" bIns="45720" rtlCol="0" anchor="b">
            <a:normAutofit/>
          </a:bodyPr>
          <a:lstStyle/>
          <a:p>
            <a:r>
              <a:rPr lang="en-US" sz="7400">
                <a:solidFill>
                  <a:schemeClr val="tx1">
                    <a:lumMod val="85000"/>
                    <a:lumOff val="15000"/>
                  </a:schemeClr>
                </a:solidFill>
              </a:rPr>
              <a:t>Thank you</a:t>
            </a:r>
            <a:br>
              <a:rPr lang="en-US" sz="7400">
                <a:solidFill>
                  <a:schemeClr val="tx1">
                    <a:lumMod val="85000"/>
                    <a:lumOff val="15000"/>
                  </a:schemeClr>
                </a:solidFill>
              </a:rPr>
            </a:br>
            <a:r>
              <a:rPr lang="en-US" sz="7400">
                <a:solidFill>
                  <a:schemeClr val="tx1">
                    <a:lumMod val="85000"/>
                    <a:lumOff val="15000"/>
                  </a:schemeClr>
                </a:solidFill>
              </a:rPr>
              <a:t>Any Questions?</a:t>
            </a:r>
          </a:p>
        </p:txBody>
      </p:sp>
      <p:cxnSp>
        <p:nvCxnSpPr>
          <p:cNvPr id="15" name="Straight Connector 14">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Help">
            <a:extLst>
              <a:ext uri="{FF2B5EF4-FFF2-40B4-BE49-F238E27FC236}">
                <a16:creationId xmlns:a16="http://schemas.microsoft.com/office/drawing/2014/main" id="{AFB0960E-78F6-43FF-950B-7018EE88E81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677" y="1243577"/>
            <a:ext cx="3841219" cy="3841219"/>
          </a:xfrm>
          <a:prstGeom prst="rect">
            <a:avLst/>
          </a:prstGeom>
        </p:spPr>
      </p:pic>
      <p:sp>
        <p:nvSpPr>
          <p:cNvPr id="17" name="Rectangle 16">
            <a:extLst>
              <a:ext uri="{FF2B5EF4-FFF2-40B4-BE49-F238E27FC236}">
                <a16:creationId xmlns:a16="http://schemas.microsoft.com/office/drawing/2014/main" id="{596FA172-921E-4C46-94E3-3FC0695A7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598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ctr"/>
            <a:r>
              <a:rPr lang="en-US" dirty="0"/>
              <a:t>Problem Statement and Goal</a:t>
            </a:r>
          </a:p>
        </p:txBody>
      </p:sp>
      <p:sp>
        <p:nvSpPr>
          <p:cNvPr id="5" name="Content Placeholder 4">
            <a:extLst>
              <a:ext uri="{FF2B5EF4-FFF2-40B4-BE49-F238E27FC236}">
                <a16:creationId xmlns:a16="http://schemas.microsoft.com/office/drawing/2014/main" id="{914B101B-84D7-4E86-BC99-34DF73950E98}"/>
              </a:ext>
            </a:extLst>
          </p:cNvPr>
          <p:cNvSpPr>
            <a:spLocks noGrp="1"/>
          </p:cNvSpPr>
          <p:nvPr>
            <p:ph idx="1"/>
          </p:nvPr>
        </p:nvSpPr>
        <p:spPr/>
        <p:txBody>
          <a:bodyPr/>
          <a:lstStyle/>
          <a:p>
            <a:pPr algn="just"/>
            <a:r>
              <a:rPr lang="en-US" b="1" u="sng" dirty="0"/>
              <a:t>Problem statement</a:t>
            </a:r>
            <a:r>
              <a:rPr lang="en-US" dirty="0"/>
              <a:t>:- Stock market process is full of uncertainty; hence stock prices forecasting is  very important in finance and business. COVID-19 have had a significant influence on the global economy, as well as an impact on the financial markets. The challenge of this project is to accurately predict the future stock price of the given stock across a given period of time in the future considering the impact of COVID- 19 on the economy. </a:t>
            </a:r>
          </a:p>
          <a:p>
            <a:pPr marL="0" indent="0">
              <a:buNone/>
            </a:pPr>
            <a:endParaRPr lang="en-US" dirty="0"/>
          </a:p>
          <a:p>
            <a:pPr marL="0" indent="0" algn="just">
              <a:buNone/>
            </a:pPr>
            <a:r>
              <a:rPr lang="en-US" b="1" u="sng" dirty="0"/>
              <a:t>Goal</a:t>
            </a:r>
            <a:r>
              <a:rPr lang="en-US" dirty="0"/>
              <a:t>:- In this project, we are trying to investigate the impact of COVID-19(confirmed cases data) on the stock prices of companies like Amazon, Netflix, United Airlines and Delta Airlines on NASDAQ index. We will be making use of a Long Short Term Memory networks, Regression models to predict the future stock price of these companies on the NASDAQ using a dataset of past prices.</a:t>
            </a:r>
          </a:p>
          <a:p>
            <a:endParaRPr lang="en-US" dirty="0"/>
          </a:p>
          <a:p>
            <a:endParaRPr lang="en-US" dirty="0"/>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699D-491D-46E0-94E9-D74845672DFC}"/>
              </a:ext>
            </a:extLst>
          </p:cNvPr>
          <p:cNvSpPr>
            <a:spLocks noGrp="1"/>
          </p:cNvSpPr>
          <p:nvPr>
            <p:ph type="title"/>
          </p:nvPr>
        </p:nvSpPr>
        <p:spPr/>
        <p:txBody>
          <a:bodyPr/>
          <a:lstStyle/>
          <a:p>
            <a:pPr algn="ctr"/>
            <a:r>
              <a:rPr lang="en-US" dirty="0"/>
              <a:t>Sample Data (Stock data from Yahoo Finance)</a:t>
            </a:r>
          </a:p>
        </p:txBody>
      </p:sp>
      <p:sp>
        <p:nvSpPr>
          <p:cNvPr id="3" name="Content Placeholder 2">
            <a:extLst>
              <a:ext uri="{FF2B5EF4-FFF2-40B4-BE49-F238E27FC236}">
                <a16:creationId xmlns:a16="http://schemas.microsoft.com/office/drawing/2014/main" id="{045B4D58-791F-49F8-85F7-8425E2694758}"/>
              </a:ext>
            </a:extLst>
          </p:cNvPr>
          <p:cNvSpPr>
            <a:spLocks noGrp="1"/>
          </p:cNvSpPr>
          <p:nvPr>
            <p:ph idx="1"/>
          </p:nvPr>
        </p:nvSpPr>
        <p:spPr/>
        <p:txBody>
          <a:bodyPr/>
          <a:lstStyle/>
          <a:p>
            <a:r>
              <a:rPr lang="en-US" dirty="0"/>
              <a:t>Amazon Stock Price data</a:t>
            </a:r>
          </a:p>
        </p:txBody>
      </p:sp>
      <p:graphicFrame>
        <p:nvGraphicFramePr>
          <p:cNvPr id="4" name="Content Placeholder 7">
            <a:extLst>
              <a:ext uri="{FF2B5EF4-FFF2-40B4-BE49-F238E27FC236}">
                <a16:creationId xmlns:a16="http://schemas.microsoft.com/office/drawing/2014/main" id="{B03B38C8-968F-4B2D-B2A1-608A55970BEE}"/>
              </a:ext>
            </a:extLst>
          </p:cNvPr>
          <p:cNvGraphicFramePr>
            <a:graphicFrameLocks noChangeAspect="1"/>
          </p:cNvGraphicFramePr>
          <p:nvPr>
            <p:extLst>
              <p:ext uri="{D42A27DB-BD31-4B8C-83A1-F6EECF244321}">
                <p14:modId xmlns:p14="http://schemas.microsoft.com/office/powerpoint/2010/main" val="1090470411"/>
              </p:ext>
            </p:extLst>
          </p:nvPr>
        </p:nvGraphicFramePr>
        <p:xfrm>
          <a:off x="1096963" y="3089275"/>
          <a:ext cx="10058400" cy="2031366"/>
        </p:xfrm>
        <a:graphic>
          <a:graphicData uri="http://schemas.openxmlformats.org/presentationml/2006/ole">
            <mc:AlternateContent xmlns:mc="http://schemas.openxmlformats.org/markup-compatibility/2006">
              <mc:Choice xmlns:v="urn:schemas-microsoft-com:vml" Requires="v">
                <p:oleObj name="Worksheet" r:id="rId2" imgW="4314860" imgH="771697" progId="Excel.Sheet.12">
                  <p:embed/>
                </p:oleObj>
              </mc:Choice>
              <mc:Fallback>
                <p:oleObj name="Worksheet" r:id="rId2" imgW="4314860" imgH="771697" progId="Excel.Sheet.12">
                  <p:embed/>
                  <p:pic>
                    <p:nvPicPr>
                      <p:cNvPr id="8" name="Content Placeholder 7">
                        <a:extLst>
                          <a:ext uri="{FF2B5EF4-FFF2-40B4-BE49-F238E27FC236}">
                            <a16:creationId xmlns:a16="http://schemas.microsoft.com/office/drawing/2014/main" id="{4CC9CC60-B422-4934-BE85-5C863F364203}"/>
                          </a:ext>
                        </a:extLst>
                      </p:cNvPr>
                      <p:cNvPicPr/>
                      <p:nvPr/>
                    </p:nvPicPr>
                    <p:blipFill>
                      <a:blip r:embed="rId3"/>
                      <a:stretch>
                        <a:fillRect/>
                      </a:stretch>
                    </p:blipFill>
                    <p:spPr>
                      <a:xfrm>
                        <a:off x="1096963" y="3089275"/>
                        <a:ext cx="10058400" cy="2031366"/>
                      </a:xfrm>
                      <a:prstGeom prst="rect">
                        <a:avLst/>
                      </a:prstGeom>
                    </p:spPr>
                  </p:pic>
                </p:oleObj>
              </mc:Fallback>
            </mc:AlternateContent>
          </a:graphicData>
        </a:graphic>
      </p:graphicFrame>
    </p:spTree>
    <p:extLst>
      <p:ext uri="{BB962C8B-B14F-4D97-AF65-F5344CB8AC3E}">
        <p14:creationId xmlns:p14="http://schemas.microsoft.com/office/powerpoint/2010/main" val="1901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25F61-4B6F-4F42-B2D0-C25B301A30EC}"/>
              </a:ext>
            </a:extLst>
          </p:cNvPr>
          <p:cNvSpPr>
            <a:spLocks noGrp="1"/>
          </p:cNvSpPr>
          <p:nvPr>
            <p:ph type="title"/>
          </p:nvPr>
        </p:nvSpPr>
        <p:spPr>
          <a:xfrm>
            <a:off x="1097280" y="758952"/>
            <a:ext cx="5536780" cy="3566160"/>
          </a:xfrm>
        </p:spPr>
        <p:txBody>
          <a:bodyPr vert="horz" lIns="91440" tIns="45720" rIns="91440" bIns="45720" rtlCol="0" anchor="b">
            <a:normAutofit/>
          </a:bodyPr>
          <a:lstStyle/>
          <a:p>
            <a:pPr algn="ctr"/>
            <a:r>
              <a:rPr lang="en-US" sz="6800" dirty="0">
                <a:solidFill>
                  <a:schemeClr val="tx1">
                    <a:lumMod val="85000"/>
                    <a:lumOff val="15000"/>
                  </a:schemeClr>
                </a:solidFill>
              </a:rPr>
              <a:t>LSTM Architecture</a:t>
            </a:r>
          </a:p>
        </p:txBody>
      </p:sp>
      <p:cxnSp>
        <p:nvCxnSpPr>
          <p:cNvPr id="22" name="Straight Connector 15">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DF4B1A62-3E1A-4942-802E-1370F291F8A7}"/>
              </a:ext>
            </a:extLst>
          </p:cNvPr>
          <p:cNvPicPr>
            <a:picLocks noGrp="1" noChangeAspect="1"/>
          </p:cNvPicPr>
          <p:nvPr>
            <p:ph idx="1"/>
          </p:nvPr>
        </p:nvPicPr>
        <p:blipFill>
          <a:blip r:embed="rId2"/>
          <a:stretch>
            <a:fillRect/>
          </a:stretch>
        </p:blipFill>
        <p:spPr>
          <a:xfrm>
            <a:off x="7545677" y="674193"/>
            <a:ext cx="3841219" cy="4979987"/>
          </a:xfrm>
          <a:prstGeom prst="rect">
            <a:avLst/>
          </a:prstGeom>
        </p:spPr>
      </p:pic>
      <p:sp>
        <p:nvSpPr>
          <p:cNvPr id="18" name="Rectangle 17">
            <a:extLst>
              <a:ext uri="{FF2B5EF4-FFF2-40B4-BE49-F238E27FC236}">
                <a16:creationId xmlns:a16="http://schemas.microsoft.com/office/drawing/2014/main" id="{596FA172-921E-4C46-94E3-3FC0695A7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95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996-C751-4C6D-9D9F-A8EDD567214B}"/>
              </a:ext>
            </a:extLst>
          </p:cNvPr>
          <p:cNvSpPr>
            <a:spLocks noGrp="1"/>
          </p:cNvSpPr>
          <p:nvPr>
            <p:ph type="title"/>
          </p:nvPr>
        </p:nvSpPr>
        <p:spPr/>
        <p:txBody>
          <a:bodyPr/>
          <a:lstStyle/>
          <a:p>
            <a:pPr algn="ctr"/>
            <a:r>
              <a:rPr lang="en-US" dirty="0"/>
              <a:t>Steps for preparing the data for LSTM model</a:t>
            </a:r>
          </a:p>
        </p:txBody>
      </p:sp>
      <p:sp>
        <p:nvSpPr>
          <p:cNvPr id="3" name="Content Placeholder 2">
            <a:extLst>
              <a:ext uri="{FF2B5EF4-FFF2-40B4-BE49-F238E27FC236}">
                <a16:creationId xmlns:a16="http://schemas.microsoft.com/office/drawing/2014/main" id="{0F6742E8-BDAB-4482-9C0A-2A839FB1DA86}"/>
              </a:ext>
            </a:extLst>
          </p:cNvPr>
          <p:cNvSpPr>
            <a:spLocks noGrp="1"/>
          </p:cNvSpPr>
          <p:nvPr>
            <p:ph idx="1"/>
          </p:nvPr>
        </p:nvSpPr>
        <p:spPr/>
        <p:txBody>
          <a:bodyPr/>
          <a:lstStyle/>
          <a:p>
            <a:r>
              <a:rPr lang="en-US" dirty="0"/>
              <a:t>1) Reading Confirmed Covid-19 cases in the US file in csv and converting it into </a:t>
            </a:r>
            <a:r>
              <a:rPr lang="en-US" dirty="0" err="1"/>
              <a:t>dataframe</a:t>
            </a:r>
            <a:r>
              <a:rPr lang="en-US" dirty="0"/>
              <a:t>.</a:t>
            </a:r>
          </a:p>
          <a:p>
            <a:r>
              <a:rPr lang="en-US" dirty="0"/>
              <a:t>2) Reading the stock prices data file in csv and converting it into </a:t>
            </a:r>
            <a:r>
              <a:rPr lang="en-US" dirty="0" err="1"/>
              <a:t>dataframe</a:t>
            </a:r>
            <a:r>
              <a:rPr lang="en-US" dirty="0"/>
              <a:t>.</a:t>
            </a:r>
          </a:p>
          <a:p>
            <a:r>
              <a:rPr lang="en-US" dirty="0"/>
              <a:t>3) Merging the Covid-19 dataset and stock dataset to get the dataset needed to train the LSTM model.</a:t>
            </a:r>
          </a:p>
          <a:p>
            <a:r>
              <a:rPr lang="en-US" dirty="0"/>
              <a:t>4) Taking the Average of low and high values from the merged dataset.</a:t>
            </a:r>
          </a:p>
          <a:p>
            <a:r>
              <a:rPr lang="en-US" dirty="0"/>
              <a:t>5) Filling the </a:t>
            </a:r>
            <a:r>
              <a:rPr lang="en-US" dirty="0" err="1"/>
              <a:t>NaN</a:t>
            </a:r>
            <a:r>
              <a:rPr lang="en-US" dirty="0"/>
              <a:t> values with the previous days average value.</a:t>
            </a:r>
          </a:p>
          <a:p>
            <a:r>
              <a:rPr lang="en-US" dirty="0"/>
              <a:t>6) Making the date column as index of the merged dataset</a:t>
            </a:r>
          </a:p>
          <a:p>
            <a:r>
              <a:rPr lang="en-US" dirty="0"/>
              <a:t>7) Re arranging the columns and saving it to a csv file.</a:t>
            </a:r>
          </a:p>
        </p:txBody>
      </p:sp>
    </p:spTree>
    <p:extLst>
      <p:ext uri="{BB962C8B-B14F-4D97-AF65-F5344CB8AC3E}">
        <p14:creationId xmlns:p14="http://schemas.microsoft.com/office/powerpoint/2010/main" val="347039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09D97-9CDE-4DCF-8D3A-57ED284B6F25}"/>
              </a:ext>
            </a:extLst>
          </p:cNvPr>
          <p:cNvSpPr>
            <a:spLocks noGrp="1"/>
          </p:cNvSpPr>
          <p:nvPr>
            <p:ph type="title"/>
          </p:nvPr>
        </p:nvSpPr>
        <p:spPr>
          <a:xfrm>
            <a:off x="6411685" y="634946"/>
            <a:ext cx="5127171" cy="1450757"/>
          </a:xfrm>
        </p:spPr>
        <p:txBody>
          <a:bodyPr>
            <a:normAutofit/>
          </a:bodyPr>
          <a:lstStyle/>
          <a:p>
            <a:pPr algn="ctr"/>
            <a:r>
              <a:rPr lang="en-US" sz="4300" dirty="0"/>
              <a:t>Sample merged final csv for LSTM</a:t>
            </a:r>
          </a:p>
        </p:txBody>
      </p:sp>
      <p:pic>
        <p:nvPicPr>
          <p:cNvPr id="5" name="Content Placeholder 4" descr="Graphical user interface, table&#10;&#10;Description automatically generated">
            <a:extLst>
              <a:ext uri="{FF2B5EF4-FFF2-40B4-BE49-F238E27FC236}">
                <a16:creationId xmlns:a16="http://schemas.microsoft.com/office/drawing/2014/main" id="{31C6B507-6240-4A8E-9437-EA0E11F83FDD}"/>
              </a:ext>
            </a:extLst>
          </p:cNvPr>
          <p:cNvPicPr>
            <a:picLocks noChangeAspect="1"/>
          </p:cNvPicPr>
          <p:nvPr/>
        </p:nvPicPr>
        <p:blipFill>
          <a:blip r:embed="rId2"/>
          <a:stretch>
            <a:fillRect/>
          </a:stretch>
        </p:blipFill>
        <p:spPr>
          <a:xfrm>
            <a:off x="942220" y="645106"/>
            <a:ext cx="4517290" cy="5247747"/>
          </a:xfrm>
          <a:prstGeom prst="rect">
            <a:avLst/>
          </a:prstGeom>
        </p:spPr>
      </p:pic>
      <p:cxnSp>
        <p:nvCxnSpPr>
          <p:cNvPr id="21"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26529DC-C79A-450C-88CC-2A87E4DDBE87}"/>
              </a:ext>
            </a:extLst>
          </p:cNvPr>
          <p:cNvSpPr>
            <a:spLocks noGrp="1"/>
          </p:cNvSpPr>
          <p:nvPr>
            <p:ph idx="1"/>
          </p:nvPr>
        </p:nvSpPr>
        <p:spPr>
          <a:xfrm>
            <a:off x="6411684" y="2407436"/>
            <a:ext cx="5127172" cy="3461658"/>
          </a:xfrm>
        </p:spPr>
        <p:txBody>
          <a:bodyPr>
            <a:normAutofit/>
          </a:bodyPr>
          <a:lstStyle/>
          <a:p>
            <a:r>
              <a:rPr lang="en-US" dirty="0"/>
              <a:t>Sample Covid-19  confirmed cases data</a:t>
            </a:r>
          </a:p>
          <a:p>
            <a:endParaRPr lang="en-US" dirty="0"/>
          </a:p>
        </p:txBody>
      </p:sp>
      <p:sp>
        <p:nvSpPr>
          <p:cNvPr id="22"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Table&#10;&#10;Description automatically generated">
            <a:extLst>
              <a:ext uri="{FF2B5EF4-FFF2-40B4-BE49-F238E27FC236}">
                <a16:creationId xmlns:a16="http://schemas.microsoft.com/office/drawing/2014/main" id="{423026A7-2DB6-429C-84AB-B3F0261D4F98}"/>
              </a:ext>
            </a:extLst>
          </p:cNvPr>
          <p:cNvPicPr>
            <a:picLocks noChangeAspect="1"/>
          </p:cNvPicPr>
          <p:nvPr/>
        </p:nvPicPr>
        <p:blipFill>
          <a:blip r:embed="rId3"/>
          <a:stretch>
            <a:fillRect/>
          </a:stretch>
        </p:blipFill>
        <p:spPr>
          <a:xfrm>
            <a:off x="7161158" y="2852013"/>
            <a:ext cx="3277772" cy="2572504"/>
          </a:xfrm>
          <a:prstGeom prst="rect">
            <a:avLst/>
          </a:prstGeom>
        </p:spPr>
      </p:pic>
    </p:spTree>
    <p:extLst>
      <p:ext uri="{BB962C8B-B14F-4D97-AF65-F5344CB8AC3E}">
        <p14:creationId xmlns:p14="http://schemas.microsoft.com/office/powerpoint/2010/main" val="14729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A1BBB-83C8-48B9-91C8-CBA5799590F2}"/>
              </a:ext>
            </a:extLst>
          </p:cNvPr>
          <p:cNvSpPr>
            <a:spLocks noGrp="1"/>
          </p:cNvSpPr>
          <p:nvPr>
            <p:ph type="title"/>
          </p:nvPr>
        </p:nvSpPr>
        <p:spPr>
          <a:xfrm>
            <a:off x="948648" y="1419273"/>
            <a:ext cx="3153580" cy="1358188"/>
          </a:xfrm>
        </p:spPr>
        <p:txBody>
          <a:bodyPr vert="horz" lIns="91440" tIns="45720" rIns="91440" bIns="45720" rtlCol="0" anchor="b">
            <a:normAutofit/>
          </a:bodyPr>
          <a:lstStyle/>
          <a:p>
            <a:r>
              <a:rPr lang="en-US" sz="2500">
                <a:solidFill>
                  <a:schemeClr val="tx1"/>
                </a:solidFill>
              </a:rPr>
              <a:t>Results for LSTM (With and Without Covid-19 data)</a:t>
            </a:r>
          </a:p>
        </p:txBody>
      </p:sp>
      <p:cxnSp>
        <p:nvCxnSpPr>
          <p:cNvPr id="47" name="Straight Connector 46">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0014C51-5BEA-4E71-A5E5-6CB1D82C2E35}"/>
              </a:ext>
            </a:extLst>
          </p:cNvPr>
          <p:cNvSpPr txBox="1"/>
          <p:nvPr/>
        </p:nvSpPr>
        <p:spPr>
          <a:xfrm>
            <a:off x="948648" y="2978254"/>
            <a:ext cx="3153580" cy="244423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dirty="0"/>
              <a:t>For United Airlines dataset</a:t>
            </a:r>
          </a:p>
        </p:txBody>
      </p:sp>
      <p:pic>
        <p:nvPicPr>
          <p:cNvPr id="13" name="Content Placeholder 12" descr="Chart, histogram&#10;&#10;Description automatically generated">
            <a:extLst>
              <a:ext uri="{FF2B5EF4-FFF2-40B4-BE49-F238E27FC236}">
                <a16:creationId xmlns:a16="http://schemas.microsoft.com/office/drawing/2014/main" id="{59A9709B-73F8-44B5-B02C-E27FBCD63558}"/>
              </a:ext>
            </a:extLst>
          </p:cNvPr>
          <p:cNvPicPr>
            <a:picLocks noGrp="1" noChangeAspect="1"/>
          </p:cNvPicPr>
          <p:nvPr>
            <p:ph idx="1"/>
          </p:nvPr>
        </p:nvPicPr>
        <p:blipFill>
          <a:blip r:embed="rId2"/>
          <a:stretch>
            <a:fillRect/>
          </a:stretch>
        </p:blipFill>
        <p:spPr>
          <a:xfrm>
            <a:off x="4676505" y="2289334"/>
            <a:ext cx="3266618" cy="2253966"/>
          </a:xfrm>
          <a:prstGeom prst="rect">
            <a:avLst/>
          </a:prstGeom>
        </p:spPr>
      </p:pic>
      <p:pic>
        <p:nvPicPr>
          <p:cNvPr id="7" name="Picture 6" descr="Chart, line chart&#10;&#10;Description automatically generated">
            <a:extLst>
              <a:ext uri="{FF2B5EF4-FFF2-40B4-BE49-F238E27FC236}">
                <a16:creationId xmlns:a16="http://schemas.microsoft.com/office/drawing/2014/main" id="{5EC2AE11-B754-49B2-98E1-4AE171798255}"/>
              </a:ext>
            </a:extLst>
          </p:cNvPr>
          <p:cNvPicPr>
            <a:picLocks noChangeAspect="1"/>
          </p:cNvPicPr>
          <p:nvPr/>
        </p:nvPicPr>
        <p:blipFill rotWithShape="1">
          <a:blip r:embed="rId3"/>
          <a:srcRect r="806" b="2"/>
          <a:stretch/>
        </p:blipFill>
        <p:spPr>
          <a:xfrm>
            <a:off x="8276229" y="2327705"/>
            <a:ext cx="3272304" cy="2177225"/>
          </a:xfrm>
          <a:prstGeom prst="rect">
            <a:avLst/>
          </a:prstGeom>
        </p:spPr>
      </p:pic>
      <p:sp>
        <p:nvSpPr>
          <p:cNvPr id="49" name="Rectangle 48">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3063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99B3F-FA72-4225-A5E0-0C2309865174}"/>
              </a:ext>
            </a:extLst>
          </p:cNvPr>
          <p:cNvSpPr>
            <a:spLocks noGrp="1"/>
          </p:cNvSpPr>
          <p:nvPr>
            <p:ph type="title"/>
          </p:nvPr>
        </p:nvSpPr>
        <p:spPr>
          <a:xfrm>
            <a:off x="948648" y="1419273"/>
            <a:ext cx="3153580" cy="1358188"/>
          </a:xfrm>
        </p:spPr>
        <p:txBody>
          <a:bodyPr vert="horz" lIns="91440" tIns="45720" rIns="91440" bIns="45720" rtlCol="0" anchor="b">
            <a:normAutofit/>
          </a:bodyPr>
          <a:lstStyle/>
          <a:p>
            <a:r>
              <a:rPr lang="en-US" sz="2500">
                <a:solidFill>
                  <a:schemeClr val="tx1"/>
                </a:solidFill>
              </a:rPr>
              <a:t>Results for LSTM (With and Without Covid-19 data)</a:t>
            </a:r>
          </a:p>
        </p:txBody>
      </p:sp>
      <p:cxnSp>
        <p:nvCxnSpPr>
          <p:cNvPr id="28" name="Straight Connector 27">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43AE632-4FD5-4A61-BC91-F1D1975538B4}"/>
              </a:ext>
            </a:extLst>
          </p:cNvPr>
          <p:cNvSpPr txBox="1"/>
          <p:nvPr/>
        </p:nvSpPr>
        <p:spPr>
          <a:xfrm>
            <a:off x="948648" y="2978254"/>
            <a:ext cx="3153580" cy="244423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a:t>For Delta Airlines dataset</a:t>
            </a:r>
          </a:p>
        </p:txBody>
      </p:sp>
      <p:pic>
        <p:nvPicPr>
          <p:cNvPr id="4" name="Content Placeholder 4" descr="Chart, line chart&#10;&#10;Description automatically generated">
            <a:extLst>
              <a:ext uri="{FF2B5EF4-FFF2-40B4-BE49-F238E27FC236}">
                <a16:creationId xmlns:a16="http://schemas.microsoft.com/office/drawing/2014/main" id="{BB3B0083-B810-4C51-A8C7-4C5D02C9B8D1}"/>
              </a:ext>
            </a:extLst>
          </p:cNvPr>
          <p:cNvPicPr>
            <a:picLocks noGrp="1" noChangeAspect="1"/>
          </p:cNvPicPr>
          <p:nvPr>
            <p:ph idx="1"/>
          </p:nvPr>
        </p:nvPicPr>
        <p:blipFill rotWithShape="1">
          <a:blip r:embed="rId2"/>
          <a:srcRect t="3163" r="-3" b="102"/>
          <a:stretch/>
        </p:blipFill>
        <p:spPr>
          <a:xfrm>
            <a:off x="4676505" y="2330112"/>
            <a:ext cx="3266618" cy="2172409"/>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15EE44B1-6BC0-46C3-9CF8-A43D111EDE71}"/>
              </a:ext>
            </a:extLst>
          </p:cNvPr>
          <p:cNvPicPr>
            <a:picLocks noChangeAspect="1"/>
          </p:cNvPicPr>
          <p:nvPr/>
        </p:nvPicPr>
        <p:blipFill>
          <a:blip r:embed="rId3"/>
          <a:stretch>
            <a:fillRect/>
          </a:stretch>
        </p:blipFill>
        <p:spPr>
          <a:xfrm>
            <a:off x="8276229" y="2307825"/>
            <a:ext cx="3272304" cy="2216985"/>
          </a:xfrm>
          <a:prstGeom prst="rect">
            <a:avLst/>
          </a:prstGeom>
        </p:spPr>
      </p:pic>
      <p:sp>
        <p:nvSpPr>
          <p:cNvPr id="30" name="Rectangle 29">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63852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1142E00-5E7A-4AF3-883E-7DB8497688D8}"/>
              </a:ext>
            </a:extLst>
          </p:cNvPr>
          <p:cNvSpPr>
            <a:spLocks noGrp="1"/>
          </p:cNvSpPr>
          <p:nvPr>
            <p:ph type="title"/>
          </p:nvPr>
        </p:nvSpPr>
        <p:spPr>
          <a:xfrm>
            <a:off x="948648" y="1419273"/>
            <a:ext cx="3153580" cy="1358188"/>
          </a:xfrm>
        </p:spPr>
        <p:txBody>
          <a:bodyPr vert="horz" lIns="91440" tIns="45720" rIns="91440" bIns="45720" rtlCol="0" anchor="b">
            <a:normAutofit/>
          </a:bodyPr>
          <a:lstStyle/>
          <a:p>
            <a:r>
              <a:rPr lang="en-US" sz="2500" dirty="0">
                <a:solidFill>
                  <a:schemeClr val="tx1"/>
                </a:solidFill>
              </a:rPr>
              <a:t>Results for LSTM (With and Without Covid-19 data)</a:t>
            </a:r>
          </a:p>
        </p:txBody>
      </p:sp>
      <p:cxnSp>
        <p:nvCxnSpPr>
          <p:cNvPr id="32" name="Straight Connector 31">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128"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683B8A-FA59-4BE0-897A-88AED07E3CA1}"/>
              </a:ext>
            </a:extLst>
          </p:cNvPr>
          <p:cNvSpPr txBox="1"/>
          <p:nvPr/>
        </p:nvSpPr>
        <p:spPr>
          <a:xfrm>
            <a:off x="948648" y="2978254"/>
            <a:ext cx="3153580" cy="244423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a:t>For Netflix dataset</a:t>
            </a:r>
          </a:p>
        </p:txBody>
      </p:sp>
      <p:pic>
        <p:nvPicPr>
          <p:cNvPr id="8" name="Picture 7" descr="Chart, line chart&#10;&#10;Description automatically generated">
            <a:extLst>
              <a:ext uri="{FF2B5EF4-FFF2-40B4-BE49-F238E27FC236}">
                <a16:creationId xmlns:a16="http://schemas.microsoft.com/office/drawing/2014/main" id="{5BB67A89-1A84-4916-8EDB-37CA4958BEA6}"/>
              </a:ext>
            </a:extLst>
          </p:cNvPr>
          <p:cNvPicPr>
            <a:picLocks noChangeAspect="1"/>
          </p:cNvPicPr>
          <p:nvPr/>
        </p:nvPicPr>
        <p:blipFill>
          <a:blip r:embed="rId2"/>
          <a:stretch>
            <a:fillRect/>
          </a:stretch>
        </p:blipFill>
        <p:spPr>
          <a:xfrm>
            <a:off x="4676505" y="2240335"/>
            <a:ext cx="3266618" cy="2351964"/>
          </a:xfrm>
          <a:prstGeom prst="rect">
            <a:avLst/>
          </a:prstGeom>
        </p:spPr>
      </p:pic>
      <p:pic>
        <p:nvPicPr>
          <p:cNvPr id="6" name="Content Placeholder 5" descr="Chart&#10;&#10;Description automatically generated">
            <a:extLst>
              <a:ext uri="{FF2B5EF4-FFF2-40B4-BE49-F238E27FC236}">
                <a16:creationId xmlns:a16="http://schemas.microsoft.com/office/drawing/2014/main" id="{BE424E58-24DC-4F81-8DFF-C41100C47A50}"/>
              </a:ext>
            </a:extLst>
          </p:cNvPr>
          <p:cNvPicPr>
            <a:picLocks noGrp="1" noChangeAspect="1"/>
          </p:cNvPicPr>
          <p:nvPr>
            <p:ph idx="1"/>
          </p:nvPr>
        </p:nvPicPr>
        <p:blipFill>
          <a:blip r:embed="rId3"/>
          <a:stretch>
            <a:fillRect/>
          </a:stretch>
        </p:blipFill>
        <p:spPr>
          <a:xfrm>
            <a:off x="8276229" y="2299644"/>
            <a:ext cx="3272304" cy="2233347"/>
          </a:xfrm>
          <a:prstGeom prst="rect">
            <a:avLst/>
          </a:prstGeom>
        </p:spPr>
      </p:pic>
      <p:sp>
        <p:nvSpPr>
          <p:cNvPr id="34" name="Rectangle 33">
            <a:extLst>
              <a:ext uri="{FF2B5EF4-FFF2-40B4-BE49-F238E27FC236}">
                <a16:creationId xmlns:a16="http://schemas.microsoft.com/office/drawing/2014/main" id="{7363FFA6-C551-4935-A474-8B2482E55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18552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9CA5E6A8FC204788B7E645F452B61D" ma:contentTypeVersion="6" ma:contentTypeDescription="Create a new document." ma:contentTypeScope="" ma:versionID="142a5036f3af9bf4910e7ee0acd44f2d">
  <xsd:schema xmlns:xsd="http://www.w3.org/2001/XMLSchema" xmlns:xs="http://www.w3.org/2001/XMLSchema" xmlns:p="http://schemas.microsoft.com/office/2006/metadata/properties" xmlns:ns2="d43f478d-a8d0-41b8-95d7-34af64f5ca77" targetNamespace="http://schemas.microsoft.com/office/2006/metadata/properties" ma:root="true" ma:fieldsID="8bd2b54ad207d6d990bb668e1417585f" ns2:_="">
    <xsd:import namespace="d43f478d-a8d0-41b8-95d7-34af64f5ca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f478d-a8d0-41b8-95d7-34af64f5ca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80A3097E-51B9-4E04-A3DA-9B56F0D8EBF1}"/>
</file>

<file path=docProps/app.xml><?xml version="1.0" encoding="utf-8"?>
<Properties xmlns="http://schemas.openxmlformats.org/officeDocument/2006/extended-properties" xmlns:vt="http://schemas.openxmlformats.org/officeDocument/2006/docPropsVTypes">
  <Template>{E9AAE465-7362-4A7C-9280-C74CD1F651DE}tf22712842_win32</Template>
  <TotalTime>93</TotalTime>
  <Words>622</Words>
  <Application>Microsoft Office PowerPoint</Application>
  <PresentationFormat>Widescreen</PresentationFormat>
  <Paragraphs>49</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Bookman Old Style</vt:lpstr>
      <vt:lpstr>Calibri</vt:lpstr>
      <vt:lpstr>Franklin Gothic Book</vt:lpstr>
      <vt:lpstr>Wingdings</vt:lpstr>
      <vt:lpstr>1_RetrospectVTI</vt:lpstr>
      <vt:lpstr>Worksheet</vt:lpstr>
      <vt:lpstr>Stock prices forecasting in USA during Covid‑19 using Long Short‑Term Memory (LSTM)</vt:lpstr>
      <vt:lpstr>Problem Statement and Goal</vt:lpstr>
      <vt:lpstr>Sample Data (Stock data from Yahoo Finance)</vt:lpstr>
      <vt:lpstr>LSTM Architecture</vt:lpstr>
      <vt:lpstr>Steps for preparing the data for LSTM model</vt:lpstr>
      <vt:lpstr>Sample merged final csv for LSTM</vt:lpstr>
      <vt:lpstr>Results for LSTM (With and Without Covid-19 data)</vt:lpstr>
      <vt:lpstr>Results for LSTM (With and Without Covid-19 data)</vt:lpstr>
      <vt:lpstr>Results for LSTM (With and Without Covid-19 data)</vt:lpstr>
      <vt:lpstr>Results for LSTM (With and Without Covid-19 data)</vt:lpstr>
      <vt:lpstr>Results for Linear Regression (Without Covid-19 data)</vt:lpstr>
      <vt:lpstr>Insights Drawn and Key Takeaways</vt:lpstr>
      <vt:lpstr>Challenges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prices forecasting in USA during Covid‑19 using Long Short‑Term Memory (LSTM)</dc:title>
  <dc:creator>Bhat, Aparna Krishna</dc:creator>
  <cp:lastModifiedBy>Bhat, Aparna Krishna</cp:lastModifiedBy>
  <cp:revision>9</cp:revision>
  <dcterms:created xsi:type="dcterms:W3CDTF">2021-05-12T20:29:37Z</dcterms:created>
  <dcterms:modified xsi:type="dcterms:W3CDTF">2021-05-12T22:03:21Z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0x0101004A9CA5E6A8FC204788B7E645F452B61D</vt:lpwstr>
  </property>
</Properties>
</file>