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0" r:id="rId7"/>
    <p:sldId id="301" r:id="rId8"/>
    <p:sldId id="302" r:id="rId9"/>
    <p:sldId id="304" r:id="rId10"/>
    <p:sldId id="305" r:id="rId11"/>
    <p:sldId id="306" r:id="rId12"/>
    <p:sldId id="307" r:id="rId13"/>
    <p:sldId id="313" r:id="rId14"/>
    <p:sldId id="308" r:id="rId15"/>
    <p:sldId id="309" r:id="rId16"/>
    <p:sldId id="310" r:id="rId17"/>
    <p:sldId id="3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9862BB-0F05-4921-B6E8-CE3DB42DFFA2}" v="13" dt="2021-04-06T18:01:15.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19" autoAdjust="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jera, Mirat Jaysukhlal" userId="S::miratjaysukhlal.gajera@mavs.uta.edu::3de741ea-b8a8-4eec-99c1-8e6f919b98bd" providerId="AD" clId="Web-{CE9862BB-0F05-4921-B6E8-CE3DB42DFFA2}"/>
    <pc:docChg chg="modSld">
      <pc:chgData name="Gajera, Mirat Jaysukhlal" userId="S::miratjaysukhlal.gajera@mavs.uta.edu::3de741ea-b8a8-4eec-99c1-8e6f919b98bd" providerId="AD" clId="Web-{CE9862BB-0F05-4921-B6E8-CE3DB42DFFA2}" dt="2021-04-06T18:01:14.851" v="11" actId="20577"/>
      <pc:docMkLst>
        <pc:docMk/>
      </pc:docMkLst>
      <pc:sldChg chg="modSp">
        <pc:chgData name="Gajera, Mirat Jaysukhlal" userId="S::miratjaysukhlal.gajera@mavs.uta.edu::3de741ea-b8a8-4eec-99c1-8e6f919b98bd" providerId="AD" clId="Web-{CE9862BB-0F05-4921-B6E8-CE3DB42DFFA2}" dt="2021-04-06T18:01:14.851" v="11" actId="20577"/>
        <pc:sldMkLst>
          <pc:docMk/>
          <pc:sldMk cId="193143965" sldId="298"/>
        </pc:sldMkLst>
        <pc:spChg chg="mod">
          <ac:chgData name="Gajera, Mirat Jaysukhlal" userId="S::miratjaysukhlal.gajera@mavs.uta.edu::3de741ea-b8a8-4eec-99c1-8e6f919b98bd" providerId="AD" clId="Web-{CE9862BB-0F05-4921-B6E8-CE3DB42DFFA2}" dt="2021-04-06T18:01:14.851" v="11" actId="20577"/>
          <ac:spMkLst>
            <pc:docMk/>
            <pc:sldMk cId="193143965" sldId="298"/>
            <ac:spMk id="3" creationId="{255E1F2F-E259-4EA8-9FFD-3A10AF5418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119926"/>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743933"/>
            <a:ext cx="3214307" cy="2254617"/>
          </a:xfrm>
        </p:spPr>
        <p:txBody>
          <a:bodyPr anchor="b">
            <a:normAutofit/>
          </a:bodyPr>
          <a:lstStyle/>
          <a:p>
            <a:pPr algn="ctr"/>
            <a:r>
              <a:rPr lang="en-US" sz="2400" dirty="0">
                <a:solidFill>
                  <a:schemeClr val="tx1"/>
                </a:solidFill>
              </a:rPr>
              <a:t>Stock prices forecasting in USA during Covid‑19 using Long Short‑Term Memory (LSTM)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72816" y="4512997"/>
            <a:ext cx="3205640" cy="1081185"/>
          </a:xfrm>
        </p:spPr>
        <p:txBody>
          <a:bodyPr anchor="t">
            <a:noAutofit/>
          </a:bodyPr>
          <a:lstStyle/>
          <a:p>
            <a:pPr algn="just">
              <a:lnSpc>
                <a:spcPct val="100000"/>
              </a:lnSpc>
            </a:pPr>
            <a:r>
              <a:rPr lang="en-US" sz="1000" dirty="0"/>
              <a:t>Aparna Krishna Bhat:- 1001255079</a:t>
            </a:r>
          </a:p>
          <a:p>
            <a:pPr algn="just">
              <a:lnSpc>
                <a:spcPct val="100000"/>
              </a:lnSpc>
            </a:pPr>
            <a:r>
              <a:rPr lang="en-US" sz="1000" dirty="0"/>
              <a:t>Naveena Mullapudi:- 1001821645</a:t>
            </a:r>
          </a:p>
          <a:p>
            <a:pPr algn="just">
              <a:lnSpc>
                <a:spcPct val="100000"/>
              </a:lnSpc>
            </a:pPr>
            <a:r>
              <a:rPr lang="en-US" sz="1000" dirty="0" err="1"/>
              <a:t>Mirat</a:t>
            </a:r>
            <a:r>
              <a:rPr lang="en-US" sz="1000" dirty="0"/>
              <a:t> </a:t>
            </a:r>
            <a:r>
              <a:rPr lang="en-US" sz="1000" dirty="0" err="1"/>
              <a:t>Gajera</a:t>
            </a:r>
            <a:r>
              <a:rPr lang="en-US" sz="1000" dirty="0"/>
              <a:t>:- 1001829052</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FD3A-DFB5-4B2B-B5CF-1EFCA96B0517}"/>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9568C67C-C9F3-468F-8567-3C1F8D9027A0}"/>
              </a:ext>
            </a:extLst>
          </p:cNvPr>
          <p:cNvSpPr>
            <a:spLocks noGrp="1"/>
          </p:cNvSpPr>
          <p:nvPr>
            <p:ph idx="1"/>
          </p:nvPr>
        </p:nvSpPr>
        <p:spPr/>
        <p:txBody>
          <a:bodyPr vert="horz" lIns="0" tIns="45720" rIns="0" bIns="45720" rtlCol="0" anchor="t">
            <a:normAutofit/>
          </a:bodyPr>
          <a:lstStyle/>
          <a:p>
            <a:pPr marL="457200" indent="-457200">
              <a:buAutoNum type="arabicPeriod"/>
            </a:pPr>
            <a:r>
              <a:rPr lang="en-US" sz="1900" kern="1200" dirty="0">
                <a:solidFill>
                  <a:schemeClr val="tx1"/>
                </a:solidFill>
                <a:latin typeface="Franklin Gothic Book"/>
                <a:ea typeface="+mn-ea"/>
                <a:cs typeface="+mn-cs"/>
              </a:rPr>
              <a:t>Input Gate:</a:t>
            </a:r>
            <a:endParaRPr lang="en-US" dirty="0">
              <a:solidFill>
                <a:schemeClr val="tx1"/>
              </a:solidFill>
            </a:endParaRPr>
          </a:p>
          <a:p>
            <a:pPr marL="200660" lvl="1" indent="0">
              <a:buNone/>
            </a:pPr>
            <a:r>
              <a:rPr lang="en-US" sz="1500" dirty="0">
                <a:solidFill>
                  <a:schemeClr val="tx1"/>
                </a:solidFill>
                <a:latin typeface="Franklin Gothic Book"/>
              </a:rPr>
              <a:t>      </a:t>
            </a:r>
            <a:r>
              <a:rPr lang="en-US" sz="1500" kern="1200" dirty="0">
                <a:solidFill>
                  <a:schemeClr val="tx1"/>
                </a:solidFill>
                <a:latin typeface="Franklin Gothic Book"/>
                <a:ea typeface="+mn-ea"/>
                <a:cs typeface="+mn-cs"/>
              </a:rPr>
              <a:t>Mark knows lot about guns. He told me over the phone that he had learned about guns through multiplayer shooter video games.</a:t>
            </a:r>
            <a:endParaRPr lang="en-US" sz="1500" dirty="0">
              <a:solidFill>
                <a:schemeClr val="tx1"/>
              </a:solidFill>
            </a:endParaRPr>
          </a:p>
          <a:p>
            <a:pPr marL="457200" indent="-457200">
              <a:buAutoNum type="arabicPeriod"/>
            </a:pPr>
            <a:r>
              <a:rPr lang="en-US" dirty="0">
                <a:solidFill>
                  <a:schemeClr val="tx1"/>
                </a:solidFill>
                <a:latin typeface="Franklin Gothic Book"/>
              </a:rPr>
              <a:t>Forget</a:t>
            </a:r>
            <a:r>
              <a:rPr lang="en-US" sz="1900" kern="1200" dirty="0">
                <a:solidFill>
                  <a:schemeClr val="tx1"/>
                </a:solidFill>
                <a:latin typeface="Franklin Gothic Book"/>
                <a:ea typeface="+mn-ea"/>
                <a:cs typeface="+mn-cs"/>
              </a:rPr>
              <a:t> Gate:</a:t>
            </a:r>
            <a:endParaRPr lang="en-US" sz="1900" kern="1200" dirty="0">
              <a:solidFill>
                <a:schemeClr val="tx1"/>
              </a:solidFill>
              <a:latin typeface="Franklin Gothic Book"/>
            </a:endParaRPr>
          </a:p>
          <a:p>
            <a:pPr marL="200660" lvl="1" indent="0">
              <a:buNone/>
            </a:pPr>
            <a:r>
              <a:rPr lang="en-US" sz="1500" dirty="0">
                <a:solidFill>
                  <a:schemeClr val="tx1"/>
                </a:solidFill>
                <a:latin typeface="Franklin Gothic Book"/>
              </a:rPr>
              <a:t>      </a:t>
            </a:r>
            <a:r>
              <a:rPr lang="en-US" sz="1500" kern="1200" dirty="0">
                <a:solidFill>
                  <a:schemeClr val="tx1"/>
                </a:solidFill>
                <a:latin typeface="Franklin Gothic Book"/>
                <a:ea typeface="+mn-ea"/>
                <a:cs typeface="+mn-cs"/>
              </a:rPr>
              <a:t>Mark is a good person. On the other hand, Lisa is evil person.</a:t>
            </a:r>
            <a:endParaRPr lang="en-US" sz="1500" dirty="0">
              <a:solidFill>
                <a:schemeClr val="tx1"/>
              </a:solidFill>
            </a:endParaRPr>
          </a:p>
          <a:p>
            <a:pPr marL="457200" indent="-457200">
              <a:buAutoNum type="arabicPeriod"/>
            </a:pPr>
            <a:r>
              <a:rPr lang="en-US" sz="1900" kern="1200" dirty="0">
                <a:solidFill>
                  <a:schemeClr val="tx1"/>
                </a:solidFill>
                <a:latin typeface="Franklin Gothic Book"/>
                <a:ea typeface="+mn-ea"/>
                <a:cs typeface="+mn-cs"/>
              </a:rPr>
              <a:t>Output Gate:</a:t>
            </a:r>
            <a:endParaRPr lang="en-US" dirty="0">
              <a:solidFill>
                <a:schemeClr val="tx1"/>
              </a:solidFill>
              <a:latin typeface="Franklin Gothic Book"/>
            </a:endParaRPr>
          </a:p>
          <a:p>
            <a:pPr marL="0" indent="0">
              <a:buNone/>
            </a:pPr>
            <a:r>
              <a:rPr lang="en-US" sz="1500" dirty="0">
                <a:solidFill>
                  <a:schemeClr val="tx1"/>
                </a:solidFill>
                <a:latin typeface="Franklin Gothic Book"/>
              </a:rPr>
              <a:t>           </a:t>
            </a:r>
            <a:r>
              <a:rPr lang="en-US" sz="1500" kern="1200" dirty="0">
                <a:solidFill>
                  <a:schemeClr val="tx1"/>
                </a:solidFill>
                <a:latin typeface="Franklin Gothic Book"/>
                <a:ea typeface="+mn-ea"/>
                <a:cs typeface="+mn-cs"/>
              </a:rPr>
              <a:t>How are ____</a:t>
            </a:r>
            <a:endParaRPr lang="en-US" dirty="0">
              <a:solidFill>
                <a:schemeClr val="tx1"/>
              </a:solidFill>
            </a:endParaRPr>
          </a:p>
        </p:txBody>
      </p:sp>
    </p:spTree>
    <p:extLst>
      <p:ext uri="{BB962C8B-B14F-4D97-AF65-F5344CB8AC3E}">
        <p14:creationId xmlns:p14="http://schemas.microsoft.com/office/powerpoint/2010/main" val="165108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E1E-F515-4C66-928B-AFDE76E2703D}"/>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18477B9D-4698-499F-BB6C-D0F65060FBD3}"/>
              </a:ext>
            </a:extLst>
          </p:cNvPr>
          <p:cNvSpPr>
            <a:spLocks noGrp="1"/>
          </p:cNvSpPr>
          <p:nvPr>
            <p:ph idx="1"/>
          </p:nvPr>
        </p:nvSpPr>
        <p:spPr/>
        <p:txBody>
          <a:bodyPr/>
          <a:lstStyle/>
          <a:p>
            <a:endParaRPr lang="en-US" b="0" i="0" dirty="0">
              <a:solidFill>
                <a:srgbClr val="292929"/>
              </a:solidFill>
              <a:effectLst/>
            </a:endParaRPr>
          </a:p>
          <a:p>
            <a:pPr marL="0" indent="0">
              <a:buNone/>
            </a:pPr>
            <a:r>
              <a:rPr lang="en-US" b="0" i="0" dirty="0">
                <a:solidFill>
                  <a:srgbClr val="292929"/>
                </a:solidFill>
                <a:effectLst/>
              </a:rPr>
              <a:t>Linear Regression algorithm is a supervised machine</a:t>
            </a:r>
            <a:r>
              <a:rPr lang="en-US" dirty="0">
                <a:solidFill>
                  <a:srgbClr val="292929"/>
                </a:solidFill>
              </a:rPr>
              <a:t> learning algorithm </a:t>
            </a:r>
            <a:r>
              <a:rPr lang="en-US" b="0" i="0" dirty="0">
                <a:solidFill>
                  <a:srgbClr val="292929"/>
                </a:solidFill>
                <a:effectLst/>
              </a:rPr>
              <a:t>to model between dependent variable and one or more independent variables to produce a best fit linear line.</a:t>
            </a:r>
          </a:p>
          <a:p>
            <a:endParaRPr lang="en-US" dirty="0"/>
          </a:p>
          <a:p>
            <a:r>
              <a:rPr lang="en-US" b="1" dirty="0"/>
              <a:t>Two types of Linear Regression</a:t>
            </a:r>
          </a:p>
          <a:p>
            <a:pPr>
              <a:buClr>
                <a:schemeClr val="tx1"/>
              </a:buClr>
              <a:buFont typeface="Arial" panose="020B0604020202020204" pitchFamily="34" charset="0"/>
              <a:buChar char="•"/>
            </a:pPr>
            <a:r>
              <a:rPr lang="en-US" dirty="0"/>
              <a:t> Simple Linear Regression</a:t>
            </a:r>
          </a:p>
          <a:p>
            <a:pPr>
              <a:buClr>
                <a:schemeClr val="tx1"/>
              </a:buClr>
              <a:buFont typeface="Arial" panose="020B0604020202020204" pitchFamily="34" charset="0"/>
              <a:buChar char="•"/>
            </a:pPr>
            <a:r>
              <a:rPr lang="en-US" dirty="0"/>
              <a:t> Multiple Linear Regression</a:t>
            </a:r>
          </a:p>
        </p:txBody>
      </p:sp>
    </p:spTree>
    <p:extLst>
      <p:ext uri="{BB962C8B-B14F-4D97-AF65-F5344CB8AC3E}">
        <p14:creationId xmlns:p14="http://schemas.microsoft.com/office/powerpoint/2010/main" val="3118939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0B32-1368-41E3-809C-52FACC640410}"/>
              </a:ext>
            </a:extLst>
          </p:cNvPr>
          <p:cNvSpPr>
            <a:spLocks noGrp="1"/>
          </p:cNvSpPr>
          <p:nvPr>
            <p:ph type="title"/>
          </p:nvPr>
        </p:nvSpPr>
        <p:spPr/>
        <p:txBody>
          <a:bodyPr/>
          <a:lstStyle/>
          <a:p>
            <a:r>
              <a:rPr lang="en-US" dirty="0"/>
              <a:t>Types of Linear Regression</a:t>
            </a:r>
          </a:p>
        </p:txBody>
      </p:sp>
      <p:sp>
        <p:nvSpPr>
          <p:cNvPr id="3" name="Content Placeholder 2">
            <a:extLst>
              <a:ext uri="{FF2B5EF4-FFF2-40B4-BE49-F238E27FC236}">
                <a16:creationId xmlns:a16="http://schemas.microsoft.com/office/drawing/2014/main" id="{D564ABBB-701A-4168-B075-A809B1ABFF9B}"/>
              </a:ext>
            </a:extLst>
          </p:cNvPr>
          <p:cNvSpPr>
            <a:spLocks noGrp="1"/>
          </p:cNvSpPr>
          <p:nvPr>
            <p:ph idx="1"/>
          </p:nvPr>
        </p:nvSpPr>
        <p:spPr/>
        <p:txBody>
          <a:bodyPr>
            <a:normAutofit lnSpcReduction="10000"/>
          </a:bodyPr>
          <a:lstStyle/>
          <a:p>
            <a:r>
              <a:rPr lang="en-US" b="1" dirty="0"/>
              <a:t>1. Simple Linear Regression</a:t>
            </a:r>
          </a:p>
          <a:p>
            <a:r>
              <a:rPr lang="en-US" b="0" dirty="0">
                <a:solidFill>
                  <a:srgbClr val="292929"/>
                </a:solidFill>
                <a:effectLst/>
              </a:rPr>
              <a:t>Simple</a:t>
            </a:r>
            <a:r>
              <a:rPr lang="en-US" b="0" i="1" dirty="0">
                <a:solidFill>
                  <a:srgbClr val="292929"/>
                </a:solidFill>
                <a:effectLst/>
              </a:rPr>
              <a:t> </a:t>
            </a:r>
            <a:r>
              <a:rPr lang="en-US" b="0" dirty="0">
                <a:solidFill>
                  <a:srgbClr val="292929"/>
                </a:solidFill>
                <a:effectLst/>
              </a:rPr>
              <a:t>Linear</a:t>
            </a:r>
            <a:r>
              <a:rPr lang="en-US" b="0" i="1" dirty="0">
                <a:solidFill>
                  <a:srgbClr val="292929"/>
                </a:solidFill>
                <a:effectLst/>
              </a:rPr>
              <a:t> </a:t>
            </a:r>
            <a:r>
              <a:rPr lang="en-US" b="0" dirty="0">
                <a:solidFill>
                  <a:srgbClr val="292929"/>
                </a:solidFill>
                <a:effectLst/>
              </a:rPr>
              <a:t>Regression</a:t>
            </a:r>
            <a:r>
              <a:rPr lang="en-US" b="0" i="0" dirty="0">
                <a:solidFill>
                  <a:srgbClr val="292929"/>
                </a:solidFill>
                <a:effectLst/>
              </a:rPr>
              <a:t> is used for finding the relationship between the independent variable and the dependent variable.</a:t>
            </a:r>
          </a:p>
          <a:p>
            <a:r>
              <a:rPr lang="en-US" b="0" i="0" dirty="0">
                <a:solidFill>
                  <a:srgbClr val="292929"/>
                </a:solidFill>
                <a:effectLst/>
              </a:rPr>
              <a:t>The </a:t>
            </a:r>
            <a:r>
              <a:rPr lang="en-US" dirty="0">
                <a:solidFill>
                  <a:srgbClr val="292929"/>
                </a:solidFill>
              </a:rPr>
              <a:t>goal</a:t>
            </a:r>
            <a:r>
              <a:rPr lang="en-US" i="1" dirty="0">
                <a:solidFill>
                  <a:srgbClr val="292929"/>
                </a:solidFill>
              </a:rPr>
              <a:t> of</a:t>
            </a:r>
            <a:r>
              <a:rPr lang="en-US" i="0" dirty="0">
                <a:solidFill>
                  <a:srgbClr val="292929"/>
                </a:solidFill>
                <a:effectLst/>
              </a:rPr>
              <a:t> Simple Linear Regression algorithm </a:t>
            </a:r>
            <a:r>
              <a:rPr lang="en-US" b="0" i="0" dirty="0">
                <a:solidFill>
                  <a:srgbClr val="292929"/>
                </a:solidFill>
                <a:effectLst/>
              </a:rPr>
              <a:t>is to obtain a line that best fits the data which is achieved by minimizing the loss function.</a:t>
            </a:r>
          </a:p>
          <a:p>
            <a:r>
              <a:rPr lang="en-US" b="1" dirty="0">
                <a:solidFill>
                  <a:srgbClr val="292929"/>
                </a:solidFill>
              </a:rPr>
              <a:t>2. Multiple Linear Regression</a:t>
            </a:r>
          </a:p>
          <a:p>
            <a:r>
              <a:rPr lang="en-US" b="0" i="0" dirty="0">
                <a:solidFill>
                  <a:srgbClr val="292929"/>
                </a:solidFill>
                <a:effectLst/>
              </a:rPr>
              <a:t>In real-life scenarios, there will never be a single variable that predicts a target.</a:t>
            </a:r>
          </a:p>
          <a:p>
            <a:r>
              <a:rPr lang="en-US" dirty="0">
                <a:solidFill>
                  <a:srgbClr val="292929"/>
                </a:solidFill>
              </a:rPr>
              <a:t>Multiple</a:t>
            </a:r>
            <a:r>
              <a:rPr lang="en-US" b="0" i="1" dirty="0">
                <a:solidFill>
                  <a:srgbClr val="292929"/>
                </a:solidFill>
                <a:effectLst/>
              </a:rPr>
              <a:t> </a:t>
            </a:r>
            <a:r>
              <a:rPr lang="en-US" b="0" dirty="0">
                <a:solidFill>
                  <a:srgbClr val="292929"/>
                </a:solidFill>
                <a:effectLst/>
              </a:rPr>
              <a:t>Linear</a:t>
            </a:r>
            <a:r>
              <a:rPr lang="en-US" b="0" i="1" dirty="0">
                <a:solidFill>
                  <a:srgbClr val="292929"/>
                </a:solidFill>
                <a:effectLst/>
              </a:rPr>
              <a:t> </a:t>
            </a:r>
            <a:r>
              <a:rPr lang="en-US" b="0" dirty="0">
                <a:solidFill>
                  <a:srgbClr val="292929"/>
                </a:solidFill>
                <a:effectLst/>
              </a:rPr>
              <a:t>Regression</a:t>
            </a:r>
            <a:r>
              <a:rPr lang="en-US" b="0" i="0" dirty="0">
                <a:solidFill>
                  <a:srgbClr val="292929"/>
                </a:solidFill>
                <a:effectLst/>
              </a:rPr>
              <a:t> is used for finding the relationship between dependent variables and one or more independent.</a:t>
            </a:r>
            <a:endParaRPr lang="en-US" dirty="0"/>
          </a:p>
        </p:txBody>
      </p:sp>
    </p:spTree>
    <p:extLst>
      <p:ext uri="{BB962C8B-B14F-4D97-AF65-F5344CB8AC3E}">
        <p14:creationId xmlns:p14="http://schemas.microsoft.com/office/powerpoint/2010/main" val="971537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EEBE-940A-4D2B-A8AC-FB71F882BE37}"/>
              </a:ext>
            </a:extLst>
          </p:cNvPr>
          <p:cNvSpPr>
            <a:spLocks noGrp="1"/>
          </p:cNvSpPr>
          <p:nvPr>
            <p:ph type="title"/>
          </p:nvPr>
        </p:nvSpPr>
        <p:spPr/>
        <p:txBody>
          <a:bodyPr/>
          <a:lstStyle/>
          <a:p>
            <a:r>
              <a:rPr lang="en-US" b="0" i="0" dirty="0">
                <a:effectLst/>
                <a:latin typeface="Segoe UI" panose="020B0502040204020203" pitchFamily="34" charset="0"/>
              </a:rPr>
              <a:t>Anticipated Conclusion</a:t>
            </a:r>
            <a:endParaRPr lang="en-US" dirty="0"/>
          </a:p>
        </p:txBody>
      </p:sp>
      <p:sp>
        <p:nvSpPr>
          <p:cNvPr id="3" name="Content Placeholder 2">
            <a:extLst>
              <a:ext uri="{FF2B5EF4-FFF2-40B4-BE49-F238E27FC236}">
                <a16:creationId xmlns:a16="http://schemas.microsoft.com/office/drawing/2014/main" id="{7595F2FE-70A3-4D69-9293-768804459218}"/>
              </a:ext>
            </a:extLst>
          </p:cNvPr>
          <p:cNvSpPr>
            <a:spLocks noGrp="1"/>
          </p:cNvSpPr>
          <p:nvPr>
            <p:ph idx="1"/>
          </p:nvPr>
        </p:nvSpPr>
        <p:spPr/>
        <p:txBody>
          <a:bodyPr/>
          <a:lstStyle/>
          <a:p>
            <a:pPr>
              <a:buClr>
                <a:schemeClr val="tx1"/>
              </a:buClr>
              <a:buFont typeface="Arial" panose="020B0604020202020204" pitchFamily="34" charset="0"/>
              <a:buChar char="•"/>
            </a:pPr>
            <a:endParaRPr lang="en-US" b="0" i="0" dirty="0">
              <a:effectLst/>
            </a:endParaRPr>
          </a:p>
          <a:p>
            <a:pPr>
              <a:buClr>
                <a:schemeClr val="tx1"/>
              </a:buClr>
              <a:buFont typeface="Arial" panose="020B0604020202020204" pitchFamily="34" charset="0"/>
              <a:buChar char="•"/>
            </a:pPr>
            <a:endParaRPr lang="en-US" dirty="0"/>
          </a:p>
          <a:p>
            <a:pPr>
              <a:buClr>
                <a:schemeClr val="tx1"/>
              </a:buClr>
              <a:buFont typeface="Arial" panose="020B0604020202020204" pitchFamily="34" charset="0"/>
              <a:buChar char="•"/>
            </a:pPr>
            <a:r>
              <a:rPr lang="en-US" dirty="0"/>
              <a:t> V</a:t>
            </a:r>
            <a:r>
              <a:rPr lang="en-US" b="0" i="0" dirty="0">
                <a:effectLst/>
              </a:rPr>
              <a:t>isual comparison between the prediction models, </a:t>
            </a:r>
            <a:r>
              <a:rPr lang="en-US" dirty="0"/>
              <a:t>i</a:t>
            </a:r>
            <a:r>
              <a:rPr lang="en-US" b="0" i="0" dirty="0">
                <a:effectLst/>
              </a:rPr>
              <a:t>.e., Linear Regression Model and LSTM model</a:t>
            </a:r>
            <a:br>
              <a:rPr lang="en-US" b="0" i="0" dirty="0">
                <a:effectLst/>
              </a:rPr>
            </a:br>
            <a:endParaRPr lang="en-US" b="0" i="0" dirty="0">
              <a:effectLst/>
            </a:endParaRPr>
          </a:p>
          <a:p>
            <a:pPr>
              <a:buClr>
                <a:schemeClr val="tx1"/>
              </a:buClr>
              <a:buFont typeface="Arial" panose="020B0604020202020204" pitchFamily="34" charset="0"/>
              <a:buChar char="•"/>
            </a:pPr>
            <a:r>
              <a:rPr lang="en-US" b="0" i="0" dirty="0">
                <a:effectLst/>
              </a:rPr>
              <a:t> How the stock prices were affected and how future trends might be based on the current  trends and historical data</a:t>
            </a:r>
          </a:p>
          <a:p>
            <a:endParaRPr lang="en-US" dirty="0"/>
          </a:p>
        </p:txBody>
      </p:sp>
    </p:spTree>
    <p:extLst>
      <p:ext uri="{BB962C8B-B14F-4D97-AF65-F5344CB8AC3E}">
        <p14:creationId xmlns:p14="http://schemas.microsoft.com/office/powerpoint/2010/main" val="1129687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0BB0C2-29A5-4780-88F1-EFBD16ED5B40}"/>
              </a:ext>
            </a:extLst>
          </p:cNvPr>
          <p:cNvSpPr>
            <a:spLocks noGrp="1"/>
          </p:cNvSpPr>
          <p:nvPr>
            <p:ph idx="1"/>
          </p:nvPr>
        </p:nvSpPr>
        <p:spPr/>
        <p:txBody>
          <a:bodyPr>
            <a:normAutofit/>
          </a:bodyPr>
          <a:lstStyle/>
          <a:p>
            <a:pPr algn="ctr"/>
            <a:r>
              <a:rPr lang="en-US" sz="3600" b="1" dirty="0"/>
              <a:t>Thank You !! </a:t>
            </a:r>
          </a:p>
          <a:p>
            <a:pPr algn="ctr"/>
            <a:r>
              <a:rPr lang="en-US" sz="3600" b="1" dirty="0"/>
              <a:t>Any Questions?</a:t>
            </a:r>
          </a:p>
        </p:txBody>
      </p:sp>
    </p:spTree>
    <p:extLst>
      <p:ext uri="{BB962C8B-B14F-4D97-AF65-F5344CB8AC3E}">
        <p14:creationId xmlns:p14="http://schemas.microsoft.com/office/powerpoint/2010/main" val="370492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24921-52E0-4330-8196-52AA6DB96E99}"/>
              </a:ext>
            </a:extLst>
          </p:cNvPr>
          <p:cNvSpPr>
            <a:spLocks noGrp="1"/>
          </p:cNvSpPr>
          <p:nvPr>
            <p:ph type="title"/>
          </p:nvPr>
        </p:nvSpPr>
        <p:spPr>
          <a:xfrm>
            <a:off x="6411685" y="634946"/>
            <a:ext cx="5127171" cy="1450757"/>
          </a:xfrm>
        </p:spPr>
        <p:txBody>
          <a:bodyPr>
            <a:normAutofit/>
          </a:bodyPr>
          <a:lstStyle/>
          <a:p>
            <a:r>
              <a:rPr lang="en-US" dirty="0"/>
              <a:t>Introduction</a:t>
            </a:r>
          </a:p>
        </p:txBody>
      </p:sp>
      <p:pic>
        <p:nvPicPr>
          <p:cNvPr id="5" name="Content Placeholder 4" descr="Chart, line chart&#10;&#10;Description automatically generated">
            <a:extLst>
              <a:ext uri="{FF2B5EF4-FFF2-40B4-BE49-F238E27FC236}">
                <a16:creationId xmlns:a16="http://schemas.microsoft.com/office/drawing/2014/main" id="{7A7C9FDA-1FB2-437E-B7EA-D75DC5A80A16}"/>
              </a:ext>
            </a:extLst>
          </p:cNvPr>
          <p:cNvPicPr>
            <a:picLocks noChangeAspect="1"/>
          </p:cNvPicPr>
          <p:nvPr/>
        </p:nvPicPr>
        <p:blipFill>
          <a:blip r:embed="rId2"/>
          <a:stretch>
            <a:fillRect/>
          </a:stretch>
        </p:blipFill>
        <p:spPr>
          <a:xfrm>
            <a:off x="643192" y="711306"/>
            <a:ext cx="5115347" cy="5115347"/>
          </a:xfrm>
          <a:prstGeom prst="rect">
            <a:avLst/>
          </a:prstGeom>
        </p:spPr>
      </p:pic>
      <p:cxnSp>
        <p:nvCxnSpPr>
          <p:cNvPr id="14" name="Straight Connector 13">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3048403-BB0E-4E41-9DCE-779A91CBE540}"/>
              </a:ext>
            </a:extLst>
          </p:cNvPr>
          <p:cNvSpPr>
            <a:spLocks noGrp="1"/>
          </p:cNvSpPr>
          <p:nvPr>
            <p:ph idx="1"/>
          </p:nvPr>
        </p:nvSpPr>
        <p:spPr>
          <a:xfrm>
            <a:off x="6411684" y="2407436"/>
            <a:ext cx="5127172" cy="3461658"/>
          </a:xfrm>
        </p:spPr>
        <p:txBody>
          <a:bodyPr>
            <a:normAutofit/>
          </a:bodyPr>
          <a:lstStyle/>
          <a:p>
            <a:pPr algn="just"/>
            <a:r>
              <a:rPr lang="en-US" dirty="0"/>
              <a:t>One year ago, the U.S. stock market hit rock bottom after the coronavirus outbreak resulting in 30+ percent drops for each of the three major stock market indices from their previous peaks. But, a year later the world is still in crisis, but stock prices are near all-time highs.</a:t>
            </a:r>
          </a:p>
          <a:p>
            <a:endParaRPr lang="en-US" dirty="0"/>
          </a:p>
        </p:txBody>
      </p:sp>
      <p:sp>
        <p:nvSpPr>
          <p:cNvPr id="16" name="Rectangle 15">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887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Introduction </a:t>
            </a:r>
          </a:p>
        </p:txBody>
      </p:sp>
      <p:sp>
        <p:nvSpPr>
          <p:cNvPr id="5" name="Content Placeholder 4">
            <a:extLst>
              <a:ext uri="{FF2B5EF4-FFF2-40B4-BE49-F238E27FC236}">
                <a16:creationId xmlns:a16="http://schemas.microsoft.com/office/drawing/2014/main" id="{729FF1A7-9382-468E-93BF-E0A9C096D019}"/>
              </a:ext>
            </a:extLst>
          </p:cNvPr>
          <p:cNvSpPr>
            <a:spLocks noGrp="1"/>
          </p:cNvSpPr>
          <p:nvPr>
            <p:ph idx="1"/>
          </p:nvPr>
        </p:nvSpPr>
        <p:spPr/>
        <p:txBody>
          <a:bodyPr/>
          <a:lstStyle/>
          <a:p>
            <a:pPr algn="just"/>
            <a:r>
              <a:rPr lang="en-US" dirty="0"/>
              <a:t>Investment firms, hedge funds and even individuals have been using financial models to better understand market behavior and make profitable investments and trades. In the midst of the COVID-19 pandemic and the dynamics of the global financial market during the year 2020, majority of global stock index reference indexes have experienced a significant decline. Forecasting stock prices has always been considered a challenging task due to the fact that the stock market tends to be nonstationary, nonlinear, and highly noisy. Artificial intelligence (AI) algorithms have been proven successful in solving problems such as predicting stock prices. Numerous factors influence financial market performance, and even financial experts find it complicated to make accurate predictions. This project seeks to utilize Deep Learning models, Long-Short Term Memory (LSTM) Neural Network algorithm, to predict stock prices.</a:t>
            </a: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ECD-6627-47C0-9B68-5CEA9D7FBA8F}"/>
              </a:ext>
            </a:extLst>
          </p:cNvPr>
          <p:cNvSpPr>
            <a:spLocks noGrp="1"/>
          </p:cNvSpPr>
          <p:nvPr>
            <p:ph type="title"/>
          </p:nvPr>
        </p:nvSpPr>
        <p:spPr/>
        <p:txBody>
          <a:bodyPr/>
          <a:lstStyle/>
          <a:p>
            <a:r>
              <a:rPr lang="en-US" dirty="0"/>
              <a:t>Problem Statement and Goal</a:t>
            </a:r>
          </a:p>
        </p:txBody>
      </p:sp>
      <p:sp>
        <p:nvSpPr>
          <p:cNvPr id="3" name="Content Placeholder 2">
            <a:extLst>
              <a:ext uri="{FF2B5EF4-FFF2-40B4-BE49-F238E27FC236}">
                <a16:creationId xmlns:a16="http://schemas.microsoft.com/office/drawing/2014/main" id="{59BBCBC5-BD3E-45F4-BF05-73079AAB089D}"/>
              </a:ext>
            </a:extLst>
          </p:cNvPr>
          <p:cNvSpPr>
            <a:spLocks noGrp="1"/>
          </p:cNvSpPr>
          <p:nvPr>
            <p:ph idx="1"/>
          </p:nvPr>
        </p:nvSpPr>
        <p:spPr/>
        <p:txBody>
          <a:bodyPr>
            <a:normAutofit/>
          </a:bodyPr>
          <a:lstStyle/>
          <a:p>
            <a:pPr algn="just"/>
            <a:r>
              <a:rPr lang="en-US" b="1" u="sng" dirty="0"/>
              <a:t>Problem statement</a:t>
            </a:r>
            <a:r>
              <a:rPr lang="en-US" dirty="0"/>
              <a:t>:- Stock market process is full of uncertainty; hence stock prices forecasting very important in finance and business. COVID-19 have had a significant influence on the global economy, as well as an impact on the financial markets. The challenge of this project is to accurately predict the future stock price of the given stock across a given period of time in the future considering the impact of COVID- 19 on the economy. </a:t>
            </a:r>
          </a:p>
          <a:p>
            <a:pPr marL="0" indent="0">
              <a:buNone/>
            </a:pPr>
            <a:endParaRPr lang="en-US" dirty="0"/>
          </a:p>
          <a:p>
            <a:pPr marL="0" indent="0" algn="just">
              <a:buNone/>
            </a:pPr>
            <a:r>
              <a:rPr lang="en-US" b="1" u="sng" dirty="0"/>
              <a:t>Goal</a:t>
            </a:r>
            <a:r>
              <a:rPr lang="en-US" dirty="0"/>
              <a:t>:- In this project, we are trying to investigate the impact of COVID-19 on the stock prices of companies like Amazon, Netflix, Airbnb, Airliners and Facebook on NASDAQ index. We will be making use of a Long Short Term Memory networks, Regression models to predict the future stock price of these companies on the NASDAQ using a dataset of past prices.</a:t>
            </a:r>
          </a:p>
          <a:p>
            <a:endParaRPr lang="en-US" dirty="0"/>
          </a:p>
        </p:txBody>
      </p:sp>
    </p:spTree>
    <p:extLst>
      <p:ext uri="{BB962C8B-B14F-4D97-AF65-F5344CB8AC3E}">
        <p14:creationId xmlns:p14="http://schemas.microsoft.com/office/powerpoint/2010/main" val="312333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2CBC2-13EA-4760-AC4D-2BE1EB90342E}"/>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9AA39157-7A7F-45CD-9B46-9A8AAB5B5AC7}"/>
              </a:ext>
            </a:extLst>
          </p:cNvPr>
          <p:cNvSpPr>
            <a:spLocks noGrp="1"/>
          </p:cNvSpPr>
          <p:nvPr>
            <p:ph idx="1"/>
          </p:nvPr>
        </p:nvSpPr>
        <p:spPr/>
        <p:txBody>
          <a:bodyPr/>
          <a:lstStyle/>
          <a:p>
            <a:r>
              <a:rPr lang="en-US" dirty="0"/>
              <a:t>1) Yahoo Finance:- Historical data of the stock prices. Yahoo Finance is the largest business and financial news site in the world, with unrivaled access to data, insights, and content.</a:t>
            </a:r>
          </a:p>
          <a:p>
            <a:r>
              <a:rPr lang="en-US" dirty="0"/>
              <a:t>2) NASDAQ Website:- Historical data of the stock prices.</a:t>
            </a:r>
          </a:p>
          <a:p>
            <a:r>
              <a:rPr lang="en-US" dirty="0"/>
              <a:t>3) Data of COVID19 confirmed cases are publicly available and operated by the Johns Hopkins University Center for Systems Science and Engineering (JHU CSSE) and supported by ESRI Living Atlas Team and the Johns Hopkins University Applied Physics Lab</a:t>
            </a:r>
          </a:p>
          <a:p>
            <a:r>
              <a:rPr lang="en-US" dirty="0"/>
              <a:t>4) https://researchguides.worldbankimflib.org/COVID-19/Data-Analysis-Research</a:t>
            </a:r>
          </a:p>
        </p:txBody>
      </p:sp>
    </p:spTree>
    <p:extLst>
      <p:ext uri="{BB962C8B-B14F-4D97-AF65-F5344CB8AC3E}">
        <p14:creationId xmlns:p14="http://schemas.microsoft.com/office/powerpoint/2010/main" val="315437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23CDC-2AB7-4CB6-8039-B8C1B762A65C}"/>
              </a:ext>
            </a:extLst>
          </p:cNvPr>
          <p:cNvSpPr>
            <a:spLocks noGrp="1"/>
          </p:cNvSpPr>
          <p:nvPr>
            <p:ph type="title"/>
          </p:nvPr>
        </p:nvSpPr>
        <p:spPr/>
        <p:txBody>
          <a:bodyPr/>
          <a:lstStyle/>
          <a:p>
            <a:r>
              <a:rPr lang="en-US" dirty="0"/>
              <a:t>Infrastructure</a:t>
            </a:r>
          </a:p>
        </p:txBody>
      </p:sp>
      <p:sp>
        <p:nvSpPr>
          <p:cNvPr id="3" name="Content Placeholder 2">
            <a:extLst>
              <a:ext uri="{FF2B5EF4-FFF2-40B4-BE49-F238E27FC236}">
                <a16:creationId xmlns:a16="http://schemas.microsoft.com/office/drawing/2014/main" id="{9241A7FF-9397-4438-9E78-20C781E4223C}"/>
              </a:ext>
            </a:extLst>
          </p:cNvPr>
          <p:cNvSpPr>
            <a:spLocks noGrp="1"/>
          </p:cNvSpPr>
          <p:nvPr>
            <p:ph idx="1"/>
          </p:nvPr>
        </p:nvSpPr>
        <p:spPr/>
        <p:txBody>
          <a:bodyPr/>
          <a:lstStyle/>
          <a:p>
            <a:r>
              <a:rPr lang="en-US" dirty="0"/>
              <a:t>1) Google </a:t>
            </a:r>
            <a:r>
              <a:rPr lang="en-US" dirty="0" err="1"/>
              <a:t>Colaboratory</a:t>
            </a:r>
            <a:endParaRPr lang="en-US" dirty="0"/>
          </a:p>
          <a:p>
            <a:r>
              <a:rPr lang="en-US" dirty="0"/>
              <a:t>2) Libraries (TensorFlow, </a:t>
            </a:r>
            <a:r>
              <a:rPr lang="en-US" dirty="0" err="1"/>
              <a:t>Keras</a:t>
            </a:r>
            <a:r>
              <a:rPr lang="en-US" dirty="0"/>
              <a:t>, Pandas, </a:t>
            </a:r>
            <a:r>
              <a:rPr lang="en-US" dirty="0" err="1"/>
              <a:t>Numpy</a:t>
            </a:r>
            <a:r>
              <a:rPr lang="en-US" dirty="0"/>
              <a:t>, </a:t>
            </a:r>
            <a:r>
              <a:rPr lang="en-US" dirty="0" err="1"/>
              <a:t>Sklearn</a:t>
            </a:r>
            <a:r>
              <a:rPr lang="en-US" dirty="0"/>
              <a:t>, Matplotlib)</a:t>
            </a:r>
          </a:p>
          <a:p>
            <a:r>
              <a:rPr lang="en-US" dirty="0"/>
              <a:t>3) GIT</a:t>
            </a:r>
          </a:p>
        </p:txBody>
      </p:sp>
    </p:spTree>
    <p:extLst>
      <p:ext uri="{BB962C8B-B14F-4D97-AF65-F5344CB8AC3E}">
        <p14:creationId xmlns:p14="http://schemas.microsoft.com/office/powerpoint/2010/main" val="95304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DE32-6D77-4A26-A1C2-C034ACA0C809}"/>
              </a:ext>
            </a:extLst>
          </p:cNvPr>
          <p:cNvSpPr>
            <a:spLocks noGrp="1"/>
          </p:cNvSpPr>
          <p:nvPr>
            <p:ph type="title"/>
          </p:nvPr>
        </p:nvSpPr>
        <p:spPr/>
        <p:txBody>
          <a:bodyPr/>
          <a:lstStyle/>
          <a:p>
            <a:r>
              <a:rPr lang="en-US" dirty="0"/>
              <a:t>Research paper(references)</a:t>
            </a:r>
          </a:p>
        </p:txBody>
      </p:sp>
      <p:sp>
        <p:nvSpPr>
          <p:cNvPr id="3" name="Content Placeholder 2">
            <a:extLst>
              <a:ext uri="{FF2B5EF4-FFF2-40B4-BE49-F238E27FC236}">
                <a16:creationId xmlns:a16="http://schemas.microsoft.com/office/drawing/2014/main" id="{A9902ED2-08F2-4B64-A931-A814CE78C70B}"/>
              </a:ext>
            </a:extLst>
          </p:cNvPr>
          <p:cNvSpPr>
            <a:spLocks noGrp="1"/>
          </p:cNvSpPr>
          <p:nvPr>
            <p:ph idx="1"/>
          </p:nvPr>
        </p:nvSpPr>
        <p:spPr/>
        <p:txBody>
          <a:bodyPr/>
          <a:lstStyle/>
          <a:p>
            <a:r>
              <a:rPr lang="en-US" dirty="0"/>
              <a:t>1) Impact of COVID-19 on Forecasting Stock Prices: An Integration of Stationary Wavelet Transform and Bidirectional Long Short-Term Memory</a:t>
            </a:r>
          </a:p>
          <a:p>
            <a:r>
              <a:rPr lang="en-US" dirty="0"/>
              <a:t>https://downloads.hindawi.com/journals/complexity/2020/1846926.pdf</a:t>
            </a:r>
          </a:p>
          <a:p>
            <a:r>
              <a:rPr lang="en-US" dirty="0"/>
              <a:t>2) Data science approach to stock prices forecasting in Indonesia during Covid‑19 using Long Short‑Term Memory (LSTM).</a:t>
            </a:r>
          </a:p>
          <a:p>
            <a:r>
              <a:rPr lang="en-US" dirty="0"/>
              <a:t>https://journalofbigdata.springeropen.com/track/pdf/10.1186/s40537-021-00430-0.pdf</a:t>
            </a:r>
          </a:p>
          <a:p>
            <a:endParaRPr lang="en-US" dirty="0"/>
          </a:p>
        </p:txBody>
      </p:sp>
    </p:spTree>
    <p:extLst>
      <p:ext uri="{BB962C8B-B14F-4D97-AF65-F5344CB8AC3E}">
        <p14:creationId xmlns:p14="http://schemas.microsoft.com/office/powerpoint/2010/main" val="141331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51E2-CA2E-407B-BEB4-E1D3F8D66740}"/>
              </a:ext>
            </a:extLst>
          </p:cNvPr>
          <p:cNvSpPr>
            <a:spLocks noGrp="1"/>
          </p:cNvSpPr>
          <p:nvPr>
            <p:ph type="title"/>
          </p:nvPr>
        </p:nvSpPr>
        <p:spPr/>
        <p:txBody>
          <a:bodyPr/>
          <a:lstStyle/>
          <a:p>
            <a:r>
              <a:rPr lang="en-US" dirty="0"/>
              <a:t>Long Shot-Term Memory (LSTM)</a:t>
            </a:r>
          </a:p>
        </p:txBody>
      </p:sp>
      <p:sp>
        <p:nvSpPr>
          <p:cNvPr id="3" name="Content Placeholder 2">
            <a:extLst>
              <a:ext uri="{FF2B5EF4-FFF2-40B4-BE49-F238E27FC236}">
                <a16:creationId xmlns:a16="http://schemas.microsoft.com/office/drawing/2014/main" id="{27A10162-F725-4619-9907-F56F4FFA3012}"/>
              </a:ext>
            </a:extLst>
          </p:cNvPr>
          <p:cNvSpPr>
            <a:spLocks noGrp="1"/>
          </p:cNvSpPr>
          <p:nvPr>
            <p:ph idx="1"/>
          </p:nvPr>
        </p:nvSpPr>
        <p:spPr/>
        <p:txBody>
          <a:bodyPr/>
          <a:lstStyle/>
          <a:p>
            <a:endParaRPr lang="en-US" b="0" i="0" dirty="0">
              <a:solidFill>
                <a:srgbClr val="595858"/>
              </a:solidFill>
              <a:effectLst/>
              <a:latin typeface="roboto"/>
            </a:endParaRPr>
          </a:p>
          <a:p>
            <a:pPr>
              <a:buFont typeface="Arial" panose="020B0604020202020204" pitchFamily="34" charset="0"/>
              <a:buChar char="•"/>
            </a:pPr>
            <a:r>
              <a:rPr lang="en-US" b="0" i="0" dirty="0">
                <a:solidFill>
                  <a:srgbClr val="595858"/>
                </a:solidFill>
                <a:effectLst/>
                <a:latin typeface="roboto"/>
              </a:rPr>
              <a:t>Sequence prediction problems</a:t>
            </a:r>
          </a:p>
          <a:p>
            <a:r>
              <a:rPr lang="en-US" b="0" i="0" dirty="0">
                <a:solidFill>
                  <a:srgbClr val="595858"/>
                </a:solidFill>
                <a:effectLst/>
                <a:latin typeface="roboto"/>
              </a:rPr>
              <a:t> </a:t>
            </a:r>
            <a:endParaRPr lang="en-US" dirty="0">
              <a:solidFill>
                <a:srgbClr val="595858"/>
              </a:solidFill>
              <a:latin typeface="roboto"/>
            </a:endParaRPr>
          </a:p>
          <a:p>
            <a:pPr>
              <a:buFont typeface="Arial" panose="020B0604020202020204" pitchFamily="34" charset="0"/>
              <a:buChar char="•"/>
            </a:pPr>
            <a:r>
              <a:rPr lang="en-US" b="0" i="0" dirty="0">
                <a:solidFill>
                  <a:srgbClr val="595858"/>
                </a:solidFill>
                <a:effectLst/>
                <a:latin typeface="roboto"/>
              </a:rPr>
              <a:t>Recurrent Neural Networks. </a:t>
            </a:r>
          </a:p>
          <a:p>
            <a:endParaRPr lang="en-US" dirty="0"/>
          </a:p>
          <a:p>
            <a:endParaRPr lang="en-US" dirty="0"/>
          </a:p>
        </p:txBody>
      </p:sp>
    </p:spTree>
    <p:extLst>
      <p:ext uri="{BB962C8B-B14F-4D97-AF65-F5344CB8AC3E}">
        <p14:creationId xmlns:p14="http://schemas.microsoft.com/office/powerpoint/2010/main" val="95870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46509-BC05-4954-8151-43ABEC26A0F2}"/>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800"/>
              <a:t>Long Shot-Term Memory (LSTM)</a:t>
            </a:r>
          </a:p>
        </p:txBody>
      </p:sp>
      <p:pic>
        <p:nvPicPr>
          <p:cNvPr id="7" name="Picture 6">
            <a:extLst>
              <a:ext uri="{FF2B5EF4-FFF2-40B4-BE49-F238E27FC236}">
                <a16:creationId xmlns:a16="http://schemas.microsoft.com/office/drawing/2014/main" id="{4A6CFBE9-8286-4F4E-A656-E4DCE247824C}"/>
              </a:ext>
            </a:extLst>
          </p:cNvPr>
          <p:cNvPicPr>
            <a:picLocks noChangeAspect="1"/>
          </p:cNvPicPr>
          <p:nvPr/>
        </p:nvPicPr>
        <p:blipFill>
          <a:blip r:embed="rId2"/>
          <a:stretch>
            <a:fillRect/>
          </a:stretch>
        </p:blipFill>
        <p:spPr>
          <a:xfrm>
            <a:off x="643192" y="2220333"/>
            <a:ext cx="5115347" cy="2097292"/>
          </a:xfrm>
          <a:prstGeom prst="rect">
            <a:avLst/>
          </a:prstGeom>
        </p:spPr>
      </p:pic>
      <p:cxnSp>
        <p:nvCxnSpPr>
          <p:cNvPr id="19" name="Straight Connector 13">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769D419-5A84-45F7-86CB-9749A3FC5A33}"/>
              </a:ext>
            </a:extLst>
          </p:cNvPr>
          <p:cNvSpPr txBox="1"/>
          <p:nvPr/>
        </p:nvSpPr>
        <p:spPr>
          <a:xfrm>
            <a:off x="6411684" y="2407436"/>
            <a:ext cx="5127172" cy="3461658"/>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dirty="0">
                <a:solidFill>
                  <a:schemeClr val="tx1">
                    <a:lumMod val="75000"/>
                    <a:lumOff val="25000"/>
                  </a:schemeClr>
                </a:solidFill>
              </a:rPr>
              <a:t>According to my research, best possible model to use for solution is LSTM Neural Net Model.</a:t>
            </a:r>
          </a:p>
          <a:p>
            <a:pPr>
              <a:spcAft>
                <a:spcPts val="600"/>
              </a:spcAft>
              <a:buFont typeface="Calibri" panose="020F0502020204030204" pitchFamily="34" charset="0"/>
              <a:buChar char="•"/>
            </a:pPr>
            <a:r>
              <a:rPr lang="en-US" b="1" i="0" dirty="0">
                <a:solidFill>
                  <a:schemeClr val="tx1">
                    <a:lumMod val="75000"/>
                    <a:lumOff val="25000"/>
                  </a:schemeClr>
                </a:solidFill>
                <a:effectLst/>
              </a:rPr>
              <a:t>The input gate:</a:t>
            </a:r>
            <a:r>
              <a:rPr lang="en-US" b="0" i="0" dirty="0">
                <a:solidFill>
                  <a:schemeClr val="tx1">
                    <a:lumMod val="75000"/>
                    <a:lumOff val="25000"/>
                  </a:schemeClr>
                </a:solidFill>
                <a:effectLst/>
              </a:rPr>
              <a:t> The input gate adds information to the cell state</a:t>
            </a:r>
          </a:p>
          <a:p>
            <a:pPr>
              <a:spcAft>
                <a:spcPts val="600"/>
              </a:spcAft>
              <a:buFont typeface="Calibri" panose="020F0502020204030204" pitchFamily="34" charset="0"/>
              <a:buChar char="•"/>
            </a:pPr>
            <a:r>
              <a:rPr lang="en-US" b="1" i="0" dirty="0">
                <a:solidFill>
                  <a:schemeClr val="tx1">
                    <a:lumMod val="75000"/>
                    <a:lumOff val="25000"/>
                  </a:schemeClr>
                </a:solidFill>
                <a:effectLst/>
              </a:rPr>
              <a:t>The forget gate:</a:t>
            </a:r>
            <a:r>
              <a:rPr lang="en-US" b="0" i="0" dirty="0">
                <a:solidFill>
                  <a:schemeClr val="tx1">
                    <a:lumMod val="75000"/>
                    <a:lumOff val="25000"/>
                  </a:schemeClr>
                </a:solidFill>
                <a:effectLst/>
              </a:rPr>
              <a:t> It removes the information that is no longer required by the model</a:t>
            </a:r>
          </a:p>
          <a:p>
            <a:pPr>
              <a:spcAft>
                <a:spcPts val="600"/>
              </a:spcAft>
              <a:buFont typeface="Calibri" panose="020F0502020204030204" pitchFamily="34" charset="0"/>
              <a:buChar char="•"/>
            </a:pPr>
            <a:r>
              <a:rPr lang="en-US" b="1" i="0" dirty="0">
                <a:solidFill>
                  <a:schemeClr val="tx1">
                    <a:lumMod val="75000"/>
                    <a:lumOff val="25000"/>
                  </a:schemeClr>
                </a:solidFill>
                <a:effectLst/>
              </a:rPr>
              <a:t>The output gate: </a:t>
            </a:r>
            <a:r>
              <a:rPr lang="en-US" b="0" i="0" dirty="0">
                <a:solidFill>
                  <a:schemeClr val="tx1">
                    <a:lumMod val="75000"/>
                    <a:lumOff val="25000"/>
                  </a:schemeClr>
                </a:solidFill>
                <a:effectLst/>
              </a:rPr>
              <a:t>Output Gate at LSTM selects the information to be shown as output</a:t>
            </a:r>
          </a:p>
          <a:p>
            <a:pPr>
              <a:spcAft>
                <a:spcPts val="600"/>
              </a:spcAft>
              <a:buFont typeface="Calibri" panose="020F0502020204030204" pitchFamily="34" charset="0"/>
            </a:pPr>
            <a:endParaRPr lang="en-US" dirty="0">
              <a:solidFill>
                <a:schemeClr val="tx1">
                  <a:lumMod val="75000"/>
                  <a:lumOff val="25000"/>
                </a:schemeClr>
              </a:solidFill>
            </a:endParaRPr>
          </a:p>
        </p:txBody>
      </p:sp>
      <p:sp>
        <p:nvSpPr>
          <p:cNvPr id="20" name="Rectangle 15">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408940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9CA5E6A8FC204788B7E645F452B61D" ma:contentTypeVersion="6" ma:contentTypeDescription="Create a new document." ma:contentTypeScope="" ma:versionID="142a5036f3af9bf4910e7ee0acd44f2d">
  <xsd:schema xmlns:xsd="http://www.w3.org/2001/XMLSchema" xmlns:xs="http://www.w3.org/2001/XMLSchema" xmlns:p="http://schemas.microsoft.com/office/2006/metadata/properties" xmlns:ns2="d43f478d-a8d0-41b8-95d7-34af64f5ca77" targetNamespace="http://schemas.microsoft.com/office/2006/metadata/properties" ma:root="true" ma:fieldsID="8bd2b54ad207d6d990bb668e1417585f" ns2:_="">
    <xsd:import namespace="d43f478d-a8d0-41b8-95d7-34af64f5ca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f478d-a8d0-41b8-95d7-34af64f5ca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A165C7-20A3-445E-9F3F-87CD78233B53}"/>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{B73A69F4-D865-48A2-86DA-13081E671A8C}tf22712842_win32</Template>
  <TotalTime>4208</TotalTime>
  <Words>945</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Franklin Gothic Book</vt:lpstr>
      <vt:lpstr>roboto</vt:lpstr>
      <vt:lpstr>Segoe UI</vt:lpstr>
      <vt:lpstr>1_RetrospectVTI</vt:lpstr>
      <vt:lpstr>Stock prices forecasting in USA during Covid‑19 using Long Short‑Term Memory (LSTM)</vt:lpstr>
      <vt:lpstr>Introduction</vt:lpstr>
      <vt:lpstr>Introduction </vt:lpstr>
      <vt:lpstr>Problem Statement and Goal</vt:lpstr>
      <vt:lpstr>Datasets</vt:lpstr>
      <vt:lpstr>Infrastructure</vt:lpstr>
      <vt:lpstr>Research paper(references)</vt:lpstr>
      <vt:lpstr>Long Shot-Term Memory (LSTM)</vt:lpstr>
      <vt:lpstr>Long Shot-Term Memory (LSTM)</vt:lpstr>
      <vt:lpstr>Examples</vt:lpstr>
      <vt:lpstr>Linear Regression</vt:lpstr>
      <vt:lpstr>Types of Linear Regression</vt:lpstr>
      <vt:lpstr>Anticipated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Bhat, Aparna Krishna</dc:creator>
  <cp:lastModifiedBy>Bhat, Aparna Krishna</cp:lastModifiedBy>
  <cp:revision>37</cp:revision>
  <dcterms:created xsi:type="dcterms:W3CDTF">2021-04-03T22:48:54Z</dcterms:created>
  <dcterms:modified xsi:type="dcterms:W3CDTF">2021-04-06T23:09:59Z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0x0101004A9CA5E6A8FC204788B7E645F452B61D</vt:lpwstr>
  </property>
</Properties>
</file>