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8" r:id="rId10"/>
    <p:sldId id="305" r:id="rId11"/>
    <p:sldId id="311" r:id="rId12"/>
    <p:sldId id="304" r:id="rId13"/>
    <p:sldId id="306" r:id="rId14"/>
    <p:sldId id="307"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9" autoAdjust="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E8224-286E-4C02-8536-4E503F80D9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F6D3608-78A0-45F2-A904-7277851AC95D}">
      <dgm:prSet/>
      <dgm:spPr/>
      <dgm:t>
        <a:bodyPr/>
        <a:lstStyle/>
        <a:p>
          <a:r>
            <a:rPr lang="en-US" dirty="0"/>
            <a:t>Integration of COVID-19 data.</a:t>
          </a:r>
        </a:p>
      </dgm:t>
    </dgm:pt>
    <dgm:pt modelId="{C8FC5A04-D983-40AA-A63B-503A39C54255}" type="parTrans" cxnId="{4ABC1A4E-2C60-43EE-956F-3AB101CCC93A}">
      <dgm:prSet/>
      <dgm:spPr/>
      <dgm:t>
        <a:bodyPr/>
        <a:lstStyle/>
        <a:p>
          <a:endParaRPr lang="en-US"/>
        </a:p>
      </dgm:t>
    </dgm:pt>
    <dgm:pt modelId="{8975C696-57B3-4B38-9403-5ECC39CB9B66}" type="sibTrans" cxnId="{4ABC1A4E-2C60-43EE-956F-3AB101CCC93A}">
      <dgm:prSet/>
      <dgm:spPr/>
      <dgm:t>
        <a:bodyPr/>
        <a:lstStyle/>
        <a:p>
          <a:endParaRPr lang="en-US"/>
        </a:p>
      </dgm:t>
    </dgm:pt>
    <dgm:pt modelId="{15F7993C-380D-4F15-872D-94B3D17B2102}">
      <dgm:prSet/>
      <dgm:spPr/>
      <dgm:t>
        <a:bodyPr/>
        <a:lstStyle/>
        <a:p>
          <a:r>
            <a:rPr lang="en-US" dirty="0"/>
            <a:t>Comparing the results for LSTM and Linear Regression Models.</a:t>
          </a:r>
        </a:p>
      </dgm:t>
    </dgm:pt>
    <dgm:pt modelId="{94CEE3CB-42AD-4211-8639-DEF9E17E8F92}" type="parTrans" cxnId="{4F1BBFAC-F602-43C2-80AF-21D37C6605CB}">
      <dgm:prSet/>
      <dgm:spPr/>
      <dgm:t>
        <a:bodyPr/>
        <a:lstStyle/>
        <a:p>
          <a:endParaRPr lang="en-US"/>
        </a:p>
      </dgm:t>
    </dgm:pt>
    <dgm:pt modelId="{A59CE365-5F82-4F02-8B55-3824418C6009}" type="sibTrans" cxnId="{4F1BBFAC-F602-43C2-80AF-21D37C6605CB}">
      <dgm:prSet/>
      <dgm:spPr/>
      <dgm:t>
        <a:bodyPr/>
        <a:lstStyle/>
        <a:p>
          <a:endParaRPr lang="en-US"/>
        </a:p>
      </dgm:t>
    </dgm:pt>
    <dgm:pt modelId="{BFF1955E-6C0B-4FA5-89A8-C64D833B5DFF}">
      <dgm:prSet/>
      <dgm:spPr/>
      <dgm:t>
        <a:bodyPr/>
        <a:lstStyle/>
        <a:p>
          <a:r>
            <a:rPr lang="en-US" dirty="0"/>
            <a:t>Drawing the insights and conclusions from the comparison.</a:t>
          </a:r>
        </a:p>
      </dgm:t>
    </dgm:pt>
    <dgm:pt modelId="{FC3B5895-3528-4D4E-9F33-EAECD2B18DD1}" type="parTrans" cxnId="{64BFA623-F310-4CDF-8289-24242E52D3FF}">
      <dgm:prSet/>
      <dgm:spPr/>
      <dgm:t>
        <a:bodyPr/>
        <a:lstStyle/>
        <a:p>
          <a:endParaRPr lang="en-US"/>
        </a:p>
      </dgm:t>
    </dgm:pt>
    <dgm:pt modelId="{31C9FF0E-0477-4E18-92D9-76C2981B9E00}" type="sibTrans" cxnId="{64BFA623-F310-4CDF-8289-24242E52D3FF}">
      <dgm:prSet/>
      <dgm:spPr/>
      <dgm:t>
        <a:bodyPr/>
        <a:lstStyle/>
        <a:p>
          <a:endParaRPr lang="en-US"/>
        </a:p>
      </dgm:t>
    </dgm:pt>
    <dgm:pt modelId="{20DD9115-3D49-4D6E-9E10-863842F792A2}" type="pres">
      <dgm:prSet presAssocID="{65AE8224-286E-4C02-8536-4E503F80D9A9}" presName="linear" presStyleCnt="0">
        <dgm:presLayoutVars>
          <dgm:animLvl val="lvl"/>
          <dgm:resizeHandles val="exact"/>
        </dgm:presLayoutVars>
      </dgm:prSet>
      <dgm:spPr/>
    </dgm:pt>
    <dgm:pt modelId="{92D62F17-F2C2-48B3-B1D1-C781E8AFFAE3}" type="pres">
      <dgm:prSet presAssocID="{6F6D3608-78A0-45F2-A904-7277851AC95D}" presName="parentText" presStyleLbl="node1" presStyleIdx="0" presStyleCnt="3">
        <dgm:presLayoutVars>
          <dgm:chMax val="0"/>
          <dgm:bulletEnabled val="1"/>
        </dgm:presLayoutVars>
      </dgm:prSet>
      <dgm:spPr/>
    </dgm:pt>
    <dgm:pt modelId="{57316F7A-94DE-4F21-9948-8A3606FB0FEE}" type="pres">
      <dgm:prSet presAssocID="{8975C696-57B3-4B38-9403-5ECC39CB9B66}" presName="spacer" presStyleCnt="0"/>
      <dgm:spPr/>
    </dgm:pt>
    <dgm:pt modelId="{13B65DA4-D9BC-46D7-A15C-C7712AF5E12F}" type="pres">
      <dgm:prSet presAssocID="{15F7993C-380D-4F15-872D-94B3D17B2102}" presName="parentText" presStyleLbl="node1" presStyleIdx="1" presStyleCnt="3">
        <dgm:presLayoutVars>
          <dgm:chMax val="0"/>
          <dgm:bulletEnabled val="1"/>
        </dgm:presLayoutVars>
      </dgm:prSet>
      <dgm:spPr/>
    </dgm:pt>
    <dgm:pt modelId="{EB769699-6181-4839-BB08-5852207A52A1}" type="pres">
      <dgm:prSet presAssocID="{A59CE365-5F82-4F02-8B55-3824418C6009}" presName="spacer" presStyleCnt="0"/>
      <dgm:spPr/>
    </dgm:pt>
    <dgm:pt modelId="{C5CD3257-366C-417C-9C63-805DAF2FD437}" type="pres">
      <dgm:prSet presAssocID="{BFF1955E-6C0B-4FA5-89A8-C64D833B5DFF}" presName="parentText" presStyleLbl="node1" presStyleIdx="2" presStyleCnt="3">
        <dgm:presLayoutVars>
          <dgm:chMax val="0"/>
          <dgm:bulletEnabled val="1"/>
        </dgm:presLayoutVars>
      </dgm:prSet>
      <dgm:spPr/>
    </dgm:pt>
  </dgm:ptLst>
  <dgm:cxnLst>
    <dgm:cxn modelId="{64BFA623-F310-4CDF-8289-24242E52D3FF}" srcId="{65AE8224-286E-4C02-8536-4E503F80D9A9}" destId="{BFF1955E-6C0B-4FA5-89A8-C64D833B5DFF}" srcOrd="2" destOrd="0" parTransId="{FC3B5895-3528-4D4E-9F33-EAECD2B18DD1}" sibTransId="{31C9FF0E-0477-4E18-92D9-76C2981B9E00}"/>
    <dgm:cxn modelId="{51F0C431-BC98-46DB-BA55-F5423C1EA48D}" type="presOf" srcId="{15F7993C-380D-4F15-872D-94B3D17B2102}" destId="{13B65DA4-D9BC-46D7-A15C-C7712AF5E12F}" srcOrd="0" destOrd="0" presId="urn:microsoft.com/office/officeart/2005/8/layout/vList2"/>
    <dgm:cxn modelId="{EEB9925B-99AC-4130-A3F0-6FE1C2E45589}" type="presOf" srcId="{65AE8224-286E-4C02-8536-4E503F80D9A9}" destId="{20DD9115-3D49-4D6E-9E10-863842F792A2}" srcOrd="0" destOrd="0" presId="urn:microsoft.com/office/officeart/2005/8/layout/vList2"/>
    <dgm:cxn modelId="{4ABC1A4E-2C60-43EE-956F-3AB101CCC93A}" srcId="{65AE8224-286E-4C02-8536-4E503F80D9A9}" destId="{6F6D3608-78A0-45F2-A904-7277851AC95D}" srcOrd="0" destOrd="0" parTransId="{C8FC5A04-D983-40AA-A63B-503A39C54255}" sibTransId="{8975C696-57B3-4B38-9403-5ECC39CB9B66}"/>
    <dgm:cxn modelId="{37B73E98-018C-480C-BF99-36F4BF71ED6D}" type="presOf" srcId="{6F6D3608-78A0-45F2-A904-7277851AC95D}" destId="{92D62F17-F2C2-48B3-B1D1-C781E8AFFAE3}" srcOrd="0" destOrd="0" presId="urn:microsoft.com/office/officeart/2005/8/layout/vList2"/>
    <dgm:cxn modelId="{4F1BBFAC-F602-43C2-80AF-21D37C6605CB}" srcId="{65AE8224-286E-4C02-8536-4E503F80D9A9}" destId="{15F7993C-380D-4F15-872D-94B3D17B2102}" srcOrd="1" destOrd="0" parTransId="{94CEE3CB-42AD-4211-8639-DEF9E17E8F92}" sibTransId="{A59CE365-5F82-4F02-8B55-3824418C6009}"/>
    <dgm:cxn modelId="{4CEEC5B0-C3EF-4555-9BCC-5CF747A30E88}" type="presOf" srcId="{BFF1955E-6C0B-4FA5-89A8-C64D833B5DFF}" destId="{C5CD3257-366C-417C-9C63-805DAF2FD437}" srcOrd="0" destOrd="0" presId="urn:microsoft.com/office/officeart/2005/8/layout/vList2"/>
    <dgm:cxn modelId="{98826F70-6B24-4AF3-99E4-51525B49D201}" type="presParOf" srcId="{20DD9115-3D49-4D6E-9E10-863842F792A2}" destId="{92D62F17-F2C2-48B3-B1D1-C781E8AFFAE3}" srcOrd="0" destOrd="0" presId="urn:microsoft.com/office/officeart/2005/8/layout/vList2"/>
    <dgm:cxn modelId="{C8815EDA-CF04-48FB-B227-B8AB0C03F6A7}" type="presParOf" srcId="{20DD9115-3D49-4D6E-9E10-863842F792A2}" destId="{57316F7A-94DE-4F21-9948-8A3606FB0FEE}" srcOrd="1" destOrd="0" presId="urn:microsoft.com/office/officeart/2005/8/layout/vList2"/>
    <dgm:cxn modelId="{5DB7F62F-44AB-462D-AA55-A853A7C1A634}" type="presParOf" srcId="{20DD9115-3D49-4D6E-9E10-863842F792A2}" destId="{13B65DA4-D9BC-46D7-A15C-C7712AF5E12F}" srcOrd="2" destOrd="0" presId="urn:microsoft.com/office/officeart/2005/8/layout/vList2"/>
    <dgm:cxn modelId="{1ECF21D2-929D-4162-9727-B281C364917F}" type="presParOf" srcId="{20DD9115-3D49-4D6E-9E10-863842F792A2}" destId="{EB769699-6181-4839-BB08-5852207A52A1}" srcOrd="3" destOrd="0" presId="urn:microsoft.com/office/officeart/2005/8/layout/vList2"/>
    <dgm:cxn modelId="{B27F4929-3287-4FFF-AD47-18A08401ECCB}" type="presParOf" srcId="{20DD9115-3D49-4D6E-9E10-863842F792A2}" destId="{C5CD3257-366C-417C-9C63-805DAF2FD43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62F17-F2C2-48B3-B1D1-C781E8AFFAE3}">
      <dsp:nvSpPr>
        <dsp:cNvPr id="0" name=""/>
        <dsp:cNvSpPr/>
      </dsp:nvSpPr>
      <dsp:spPr>
        <a:xfrm>
          <a:off x="0" y="34054"/>
          <a:ext cx="10058399" cy="11714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Integration of COVID-19 data.</a:t>
          </a:r>
        </a:p>
      </dsp:txBody>
      <dsp:txXfrm>
        <a:off x="57183" y="91237"/>
        <a:ext cx="9944033" cy="1057041"/>
      </dsp:txXfrm>
    </dsp:sp>
    <dsp:sp modelId="{13B65DA4-D9BC-46D7-A15C-C7712AF5E12F}">
      <dsp:nvSpPr>
        <dsp:cNvPr id="0" name=""/>
        <dsp:cNvSpPr/>
      </dsp:nvSpPr>
      <dsp:spPr>
        <a:xfrm>
          <a:off x="0" y="1294741"/>
          <a:ext cx="10058399" cy="11714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Comparing the results for LSTM and Linear Regression Models.</a:t>
          </a:r>
        </a:p>
      </dsp:txBody>
      <dsp:txXfrm>
        <a:off x="57183" y="1351924"/>
        <a:ext cx="9944033" cy="1057041"/>
      </dsp:txXfrm>
    </dsp:sp>
    <dsp:sp modelId="{C5CD3257-366C-417C-9C63-805DAF2FD437}">
      <dsp:nvSpPr>
        <dsp:cNvPr id="0" name=""/>
        <dsp:cNvSpPr/>
      </dsp:nvSpPr>
      <dsp:spPr>
        <a:xfrm>
          <a:off x="0" y="2555429"/>
          <a:ext cx="10058399" cy="11714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Drawing the insights and conclusions from the comparison.</a:t>
          </a:r>
        </a:p>
      </dsp:txBody>
      <dsp:txXfrm>
        <a:off x="57183" y="2612612"/>
        <a:ext cx="9944033" cy="10570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4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2312005"/>
            <a:ext cx="3214307" cy="1317639"/>
          </a:xfrm>
        </p:spPr>
        <p:txBody>
          <a:bodyPr anchor="b">
            <a:normAutofit/>
          </a:bodyPr>
          <a:lstStyle/>
          <a:p>
            <a:pPr algn="ctr"/>
            <a:r>
              <a:rPr lang="en-US" sz="2000" dirty="0">
                <a:solidFill>
                  <a:schemeClr val="tx1"/>
                </a:solidFill>
              </a:rPr>
              <a:t>Stock prices forecasting in USA during Covid‑19 using Long Short‑Term Memory (LSTM)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gn="just">
              <a:lnSpc>
                <a:spcPct val="100000"/>
              </a:lnSpc>
            </a:pPr>
            <a:r>
              <a:rPr lang="en-US" sz="1600" dirty="0"/>
              <a:t>Aparna Krishna Bhat:- 1001255079</a:t>
            </a:r>
          </a:p>
          <a:p>
            <a:pPr algn="just">
              <a:lnSpc>
                <a:spcPct val="100000"/>
              </a:lnSpc>
            </a:pPr>
            <a:r>
              <a:rPr lang="en-US" sz="1600" dirty="0" err="1"/>
              <a:t>Naveena</a:t>
            </a:r>
            <a:r>
              <a:rPr lang="en-US" sz="1600" dirty="0"/>
              <a:t> </a:t>
            </a:r>
            <a:r>
              <a:rPr lang="en-US" sz="1600" dirty="0" err="1"/>
              <a:t>Mullapudi</a:t>
            </a:r>
            <a:r>
              <a:rPr lang="en-US" sz="1600" dirty="0"/>
              <a:t>:- 1001821645</a:t>
            </a:r>
          </a:p>
          <a:p>
            <a:pPr algn="just">
              <a:lnSpc>
                <a:spcPct val="100000"/>
              </a:lnSpc>
            </a:pPr>
            <a:r>
              <a:rPr lang="en-US" sz="1600" dirty="0" err="1"/>
              <a:t>Mirat</a:t>
            </a:r>
            <a:r>
              <a:rPr lang="en-US" sz="1600" dirty="0"/>
              <a:t> </a:t>
            </a:r>
            <a:r>
              <a:rPr lang="en-US" sz="1600" dirty="0" err="1"/>
              <a:t>Gajera</a:t>
            </a:r>
            <a:r>
              <a:rPr lang="en-US" sz="1600" dirty="0"/>
              <a:t>:- 1001829052</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CFE8F9-3D4E-403F-90A0-6697008DEB81}"/>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LSTM Architecture for Next Milestone</a:t>
            </a:r>
          </a:p>
        </p:txBody>
      </p:sp>
      <p:cxnSp>
        <p:nvCxnSpPr>
          <p:cNvPr id="23" name="Straight Connector 2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D4C00AF6-7478-449F-987C-BF9BA5965515}"/>
              </a:ext>
            </a:extLst>
          </p:cNvPr>
          <p:cNvPicPr>
            <a:picLocks noGrp="1" noChangeAspect="1"/>
          </p:cNvPicPr>
          <p:nvPr>
            <p:ph idx="1"/>
          </p:nvPr>
        </p:nvPicPr>
        <p:blipFill>
          <a:blip r:embed="rId2"/>
          <a:stretch>
            <a:fillRect/>
          </a:stretch>
        </p:blipFill>
        <p:spPr>
          <a:xfrm>
            <a:off x="6265728" y="640080"/>
            <a:ext cx="4308881" cy="5577840"/>
          </a:xfrm>
          <a:prstGeom prst="rect">
            <a:avLst/>
          </a:prstGeom>
        </p:spPr>
      </p:pic>
    </p:spTree>
    <p:extLst>
      <p:ext uri="{BB962C8B-B14F-4D97-AF65-F5344CB8AC3E}">
        <p14:creationId xmlns:p14="http://schemas.microsoft.com/office/powerpoint/2010/main" val="239834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09CC-132D-4ED3-97A5-640DABFD03F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C07F444-D0D9-4186-979E-DDFEC7E253DA}"/>
              </a:ext>
            </a:extLst>
          </p:cNvPr>
          <p:cNvSpPr>
            <a:spLocks noGrp="1"/>
          </p:cNvSpPr>
          <p:nvPr>
            <p:ph idx="1"/>
          </p:nvPr>
        </p:nvSpPr>
        <p:spPr/>
        <p:txBody>
          <a:bodyPr/>
          <a:lstStyle/>
          <a:p>
            <a:pPr>
              <a:buFont typeface="Wingdings" panose="05000000000000000000" pitchFamily="2" charset="2"/>
              <a:buChar char="§"/>
            </a:pPr>
            <a:r>
              <a:rPr lang="en-US" dirty="0"/>
              <a:t>  Feature selection for the stock price prediction.</a:t>
            </a:r>
          </a:p>
          <a:p>
            <a:pPr>
              <a:buFont typeface="Wingdings" panose="05000000000000000000" pitchFamily="2" charset="2"/>
              <a:buChar char="§"/>
            </a:pPr>
            <a:r>
              <a:rPr lang="en-US" dirty="0"/>
              <a:t>  Understanding the historical CSV data obtained form Yahoo Finance.</a:t>
            </a:r>
          </a:p>
          <a:p>
            <a:pPr>
              <a:buFont typeface="Wingdings" panose="05000000000000000000" pitchFamily="2" charset="2"/>
              <a:buChar char="§"/>
            </a:pPr>
            <a:r>
              <a:rPr lang="en-US" dirty="0"/>
              <a:t>  Analyzing the obtained results to draw preliminary conclusions.</a:t>
            </a:r>
          </a:p>
          <a:p>
            <a:pPr>
              <a:buFont typeface="Wingdings" panose="05000000000000000000" pitchFamily="2" charset="2"/>
              <a:buChar char="§"/>
            </a:pPr>
            <a:r>
              <a:rPr lang="en-US" dirty="0"/>
              <a:t>  Modifying stacked LSTM to function better.</a:t>
            </a:r>
          </a:p>
          <a:p>
            <a:pPr>
              <a:buFont typeface="Wingdings" panose="05000000000000000000" pitchFamily="2" charset="2"/>
              <a:buChar char="§"/>
            </a:pPr>
            <a:r>
              <a:rPr lang="en-US" dirty="0"/>
              <a:t>  Choosing the correct hyper parameters for building better models.</a:t>
            </a:r>
          </a:p>
        </p:txBody>
      </p:sp>
    </p:spTree>
    <p:extLst>
      <p:ext uri="{BB962C8B-B14F-4D97-AF65-F5344CB8AC3E}">
        <p14:creationId xmlns:p14="http://schemas.microsoft.com/office/powerpoint/2010/main" val="166538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4ED5-6A5A-4660-B403-94398F85AE1E}"/>
              </a:ext>
            </a:extLst>
          </p:cNvPr>
          <p:cNvSpPr>
            <a:spLocks noGrp="1"/>
          </p:cNvSpPr>
          <p:nvPr>
            <p:ph type="title"/>
          </p:nvPr>
        </p:nvSpPr>
        <p:spPr/>
        <p:txBody>
          <a:bodyPr/>
          <a:lstStyle/>
          <a:p>
            <a:r>
              <a:rPr lang="en-US" dirty="0"/>
              <a:t>Next Step(s)</a:t>
            </a:r>
          </a:p>
        </p:txBody>
      </p:sp>
      <p:graphicFrame>
        <p:nvGraphicFramePr>
          <p:cNvPr id="5" name="Content Placeholder 2">
            <a:extLst>
              <a:ext uri="{FF2B5EF4-FFF2-40B4-BE49-F238E27FC236}">
                <a16:creationId xmlns:a16="http://schemas.microsoft.com/office/drawing/2014/main" id="{195BEE6E-A696-4041-A221-A3FD287D6316}"/>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20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A898ECB8-1B0D-4264-A96C-790AC14B40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7257" y="643538"/>
            <a:ext cx="3618586" cy="3618586"/>
          </a:xfrm>
          <a:prstGeom prst="rect">
            <a:avLst/>
          </a:prstGeom>
        </p:spPr>
      </p:pic>
      <p:sp>
        <p:nvSpPr>
          <p:cNvPr id="16"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154198-5155-4E75-A988-BA216E4499E3}"/>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Thank You!</a:t>
            </a:r>
          </a:p>
        </p:txBody>
      </p:sp>
      <p:sp>
        <p:nvSpPr>
          <p:cNvPr id="3" name="Content Placeholder 2">
            <a:extLst>
              <a:ext uri="{FF2B5EF4-FFF2-40B4-BE49-F238E27FC236}">
                <a16:creationId xmlns:a16="http://schemas.microsoft.com/office/drawing/2014/main" id="{74AD3A0A-3D8E-43AD-9CFA-2E437F386F52}"/>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dirty="0">
                <a:solidFill>
                  <a:srgbClr val="FFFFFF"/>
                </a:solidFill>
              </a:rPr>
              <a:t>Any Questions?</a:t>
            </a:r>
          </a:p>
        </p:txBody>
      </p:sp>
      <p:cxnSp>
        <p:nvCxnSpPr>
          <p:cNvPr id="18"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92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 and Goal</a:t>
            </a:r>
          </a:p>
        </p:txBody>
      </p:sp>
      <p:sp>
        <p:nvSpPr>
          <p:cNvPr id="5" name="Content Placeholder 4">
            <a:extLst>
              <a:ext uri="{FF2B5EF4-FFF2-40B4-BE49-F238E27FC236}">
                <a16:creationId xmlns:a16="http://schemas.microsoft.com/office/drawing/2014/main" id="{32609AC7-E8F6-4CCA-A9AB-4B605FAE64F0}"/>
              </a:ext>
            </a:extLst>
          </p:cNvPr>
          <p:cNvSpPr>
            <a:spLocks noGrp="1"/>
          </p:cNvSpPr>
          <p:nvPr>
            <p:ph idx="1"/>
          </p:nvPr>
        </p:nvSpPr>
        <p:spPr/>
        <p:txBody>
          <a:bodyPr/>
          <a:lstStyle/>
          <a:p>
            <a:pPr algn="just"/>
            <a:r>
              <a:rPr lang="en-US" b="1" u="sng" dirty="0"/>
              <a:t>Problem statement</a:t>
            </a:r>
            <a:r>
              <a:rPr lang="en-US" dirty="0"/>
              <a:t>:- Stock market process is full of uncertainty; hence stock prices forecasting is  very important in finance and business. COVID-19 have had a significant influence on the global economy, as well as an impact on the financial markets. The challenge of this project is to accurately predict the future stock price of the given stock across a given period of time in the future considering the impact of COVID- 19 on the economy. </a:t>
            </a:r>
          </a:p>
          <a:p>
            <a:pPr marL="0" indent="0">
              <a:buNone/>
            </a:pPr>
            <a:endParaRPr lang="en-US" dirty="0"/>
          </a:p>
          <a:p>
            <a:pPr marL="0" indent="0" algn="just">
              <a:buNone/>
            </a:pPr>
            <a:r>
              <a:rPr lang="en-US" b="1" u="sng" dirty="0"/>
              <a:t>Goal</a:t>
            </a:r>
            <a:r>
              <a:rPr lang="en-US" dirty="0"/>
              <a:t>:- In this project, we are trying to investigate the impact of COVID-19 on the stock prices of companies like Amazon, Netflix, Airbnb, Airliners and Facebook on NASDAQ index. We will be making use of a Long Short Term Memory networks, Regression models to predict the future stock price of these companies on the NASDAQ using a dataset of past prices.</a:t>
            </a:r>
          </a:p>
          <a:p>
            <a:endParaRPr lang="en-US" dirty="0"/>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7CA6-4806-42F8-AEB1-070BCBA08C1C}"/>
              </a:ext>
            </a:extLst>
          </p:cNvPr>
          <p:cNvSpPr>
            <a:spLocks noGrp="1"/>
          </p:cNvSpPr>
          <p:nvPr>
            <p:ph type="title"/>
          </p:nvPr>
        </p:nvSpPr>
        <p:spPr/>
        <p:txBody>
          <a:bodyPr/>
          <a:lstStyle/>
          <a:p>
            <a:r>
              <a:rPr lang="en-US" dirty="0"/>
              <a:t>Sample Data</a:t>
            </a:r>
          </a:p>
        </p:txBody>
      </p:sp>
      <p:graphicFrame>
        <p:nvGraphicFramePr>
          <p:cNvPr id="8" name="Content Placeholder 7">
            <a:extLst>
              <a:ext uri="{FF2B5EF4-FFF2-40B4-BE49-F238E27FC236}">
                <a16:creationId xmlns:a16="http://schemas.microsoft.com/office/drawing/2014/main" id="{4CC9CC60-B422-4934-BE85-5C863F364203}"/>
              </a:ext>
            </a:extLst>
          </p:cNvPr>
          <p:cNvGraphicFramePr>
            <a:graphicFrameLocks noGrp="1" noChangeAspect="1"/>
          </p:cNvGraphicFramePr>
          <p:nvPr>
            <p:ph idx="1"/>
            <p:extLst>
              <p:ext uri="{D42A27DB-BD31-4B8C-83A1-F6EECF244321}">
                <p14:modId xmlns:p14="http://schemas.microsoft.com/office/powerpoint/2010/main" val="21517034"/>
              </p:ext>
            </p:extLst>
          </p:nvPr>
        </p:nvGraphicFramePr>
        <p:xfrm>
          <a:off x="1096963" y="3089275"/>
          <a:ext cx="10058400" cy="2031366"/>
        </p:xfrm>
        <a:graphic>
          <a:graphicData uri="http://schemas.openxmlformats.org/presentationml/2006/ole">
            <mc:AlternateContent xmlns:mc="http://schemas.openxmlformats.org/markup-compatibility/2006">
              <mc:Choice xmlns:v="urn:schemas-microsoft-com:vml" Requires="v">
                <p:oleObj name="Worksheet" r:id="rId2" imgW="4314860" imgH="771697" progId="Excel.Sheet.12">
                  <p:embed/>
                </p:oleObj>
              </mc:Choice>
              <mc:Fallback>
                <p:oleObj name="Worksheet" r:id="rId2" imgW="4314860" imgH="771697" progId="Excel.Sheet.12">
                  <p:embed/>
                  <p:pic>
                    <p:nvPicPr>
                      <p:cNvPr id="0" name=""/>
                      <p:cNvPicPr/>
                      <p:nvPr/>
                    </p:nvPicPr>
                    <p:blipFill>
                      <a:blip r:embed="rId3"/>
                      <a:stretch>
                        <a:fillRect/>
                      </a:stretch>
                    </p:blipFill>
                    <p:spPr>
                      <a:xfrm>
                        <a:off x="1096963" y="3089275"/>
                        <a:ext cx="10058400" cy="2031366"/>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DBAB5557-A56C-4796-9BD6-34A744A93349}"/>
              </a:ext>
            </a:extLst>
          </p:cNvPr>
          <p:cNvSpPr txBox="1"/>
          <p:nvPr/>
        </p:nvSpPr>
        <p:spPr>
          <a:xfrm>
            <a:off x="1096963" y="2228651"/>
            <a:ext cx="3923446" cy="369332"/>
          </a:xfrm>
          <a:prstGeom prst="rect">
            <a:avLst/>
          </a:prstGeom>
          <a:noFill/>
        </p:spPr>
        <p:txBody>
          <a:bodyPr wrap="none" rtlCol="0">
            <a:spAutoFit/>
          </a:bodyPr>
          <a:lstStyle/>
          <a:p>
            <a:r>
              <a:rPr lang="en-US" dirty="0"/>
              <a:t>Amazon Stock Price for the last 5 Days</a:t>
            </a:r>
          </a:p>
        </p:txBody>
      </p:sp>
    </p:spTree>
    <p:extLst>
      <p:ext uri="{BB962C8B-B14F-4D97-AF65-F5344CB8AC3E}">
        <p14:creationId xmlns:p14="http://schemas.microsoft.com/office/powerpoint/2010/main" val="8920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6694-1C95-4AF7-9C5E-354ED9D98D84}"/>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CCFA0F7-D325-4518-B43B-95825CDC0C4E}"/>
              </a:ext>
            </a:extLst>
          </p:cNvPr>
          <p:cNvSpPr>
            <a:spLocks noGrp="1"/>
          </p:cNvSpPr>
          <p:nvPr>
            <p:ph idx="1"/>
          </p:nvPr>
        </p:nvSpPr>
        <p:spPr/>
        <p:txBody>
          <a:bodyPr/>
          <a:lstStyle/>
          <a:p>
            <a:pPr>
              <a:buFont typeface="Wingdings" panose="05000000000000000000" pitchFamily="2" charset="2"/>
              <a:buChar char="§"/>
            </a:pPr>
            <a:r>
              <a:rPr lang="en-US" b="0" i="0" dirty="0">
                <a:effectLst/>
              </a:rPr>
              <a:t> Dat</a:t>
            </a:r>
            <a:r>
              <a:rPr lang="en-US" dirty="0"/>
              <a:t>a is </a:t>
            </a:r>
            <a:r>
              <a:rPr lang="en-US" b="0" i="0" dirty="0">
                <a:effectLst/>
              </a:rPr>
              <a:t>normalized for better prediction of data</a:t>
            </a:r>
            <a:r>
              <a:rPr lang="en-US" dirty="0">
                <a:solidFill>
                  <a:srgbClr val="000000"/>
                </a:solidFill>
                <a:latin typeface="Helvetica Neue"/>
              </a:rPr>
              <a:t>.</a:t>
            </a:r>
          </a:p>
          <a:p>
            <a:pPr>
              <a:buFont typeface="Wingdings" panose="05000000000000000000" pitchFamily="2" charset="2"/>
              <a:buChar char="§"/>
            </a:pPr>
            <a:r>
              <a:rPr lang="en-US" dirty="0"/>
              <a:t> Dropping all the columns except for Close and Date (For Linear Regression Model)</a:t>
            </a:r>
            <a:r>
              <a:rPr lang="en-US" dirty="0">
                <a:latin typeface="Helvetica Neue"/>
              </a:rPr>
              <a:t>.</a:t>
            </a:r>
          </a:p>
          <a:p>
            <a:pPr>
              <a:buFont typeface="Wingdings" panose="05000000000000000000" pitchFamily="2" charset="2"/>
              <a:buChar char="§"/>
            </a:pPr>
            <a:r>
              <a:rPr lang="en-US" dirty="0">
                <a:latin typeface="Helvetica Neue"/>
              </a:rPr>
              <a:t> </a:t>
            </a:r>
            <a:r>
              <a:rPr lang="en-US" dirty="0"/>
              <a:t>Average of High and Low prices are calculated (For LSTM Model).</a:t>
            </a:r>
          </a:p>
        </p:txBody>
      </p:sp>
    </p:spTree>
    <p:extLst>
      <p:ext uri="{BB962C8B-B14F-4D97-AF65-F5344CB8AC3E}">
        <p14:creationId xmlns:p14="http://schemas.microsoft.com/office/powerpoint/2010/main" val="22257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39966-5C42-473E-8B50-CC60CE93EFF5}"/>
              </a:ext>
            </a:extLst>
          </p:cNvPr>
          <p:cNvSpPr>
            <a:spLocks noGrp="1"/>
          </p:cNvSpPr>
          <p:nvPr>
            <p:ph type="title"/>
          </p:nvPr>
        </p:nvSpPr>
        <p:spPr>
          <a:xfrm>
            <a:off x="878911" y="643468"/>
            <a:ext cx="3177847" cy="1674180"/>
          </a:xfrm>
        </p:spPr>
        <p:txBody>
          <a:bodyPr>
            <a:normAutofit/>
          </a:bodyPr>
          <a:lstStyle/>
          <a:p>
            <a:pPr algn="ctr"/>
            <a:r>
              <a:rPr lang="en-US" sz="3700" dirty="0"/>
              <a:t>L</a:t>
            </a:r>
            <a:r>
              <a:rPr lang="en-US" sz="3700" b="0" i="0" dirty="0">
                <a:effectLst/>
              </a:rPr>
              <a:t>inear </a:t>
            </a:r>
            <a:r>
              <a:rPr lang="en-US" sz="3700" dirty="0"/>
              <a:t>R</a:t>
            </a:r>
            <a:r>
              <a:rPr lang="en-US" sz="3700" b="0" i="0" dirty="0">
                <a:effectLst/>
              </a:rPr>
              <a:t>egression Model</a:t>
            </a:r>
            <a:endParaRPr lang="en-US" sz="3700" dirty="0"/>
          </a:p>
        </p:txBody>
      </p:sp>
      <p:cxnSp>
        <p:nvCxnSpPr>
          <p:cNvPr id="76" name="Straight Connector 7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3346C0-9407-489E-8E64-D02842445943}"/>
              </a:ext>
            </a:extLst>
          </p:cNvPr>
          <p:cNvSpPr>
            <a:spLocks noGrp="1"/>
          </p:cNvSpPr>
          <p:nvPr>
            <p:ph idx="1"/>
          </p:nvPr>
        </p:nvSpPr>
        <p:spPr>
          <a:xfrm>
            <a:off x="858064" y="2639380"/>
            <a:ext cx="3205049" cy="3229714"/>
          </a:xfrm>
        </p:spPr>
        <p:txBody>
          <a:bodyPr>
            <a:normAutofit/>
          </a:bodyPr>
          <a:lstStyle/>
          <a:p>
            <a:pPr marL="0" indent="0">
              <a:lnSpc>
                <a:spcPct val="100000"/>
              </a:lnSpc>
              <a:buNone/>
            </a:pPr>
            <a:r>
              <a:rPr lang="en-US" b="0" i="0" dirty="0">
                <a:effectLst/>
                <a:latin typeface="Helvetica Neue"/>
              </a:rPr>
              <a:t>Linear regression is an approach for predictive modeling to showcase the relationship between a scalar dependent variable ‘Y’, (in our case, we have ‘Close’ attribute) and one or more independent variables ‘X’ (‘</a:t>
            </a:r>
            <a:r>
              <a:rPr lang="en-US" dirty="0">
                <a:latin typeface="Helvetica Neue"/>
              </a:rPr>
              <a:t>Date</a:t>
            </a:r>
            <a:r>
              <a:rPr lang="en-US" b="0" i="0" dirty="0">
                <a:effectLst/>
                <a:latin typeface="Helvetica Neue"/>
              </a:rPr>
              <a:t>’ attribute).</a:t>
            </a:r>
          </a:p>
          <a:p>
            <a:pPr marL="0" indent="0">
              <a:lnSpc>
                <a:spcPct val="100000"/>
              </a:lnSpc>
              <a:buNone/>
            </a:pPr>
            <a:r>
              <a:rPr lang="en-US" b="0" i="0" dirty="0">
                <a:effectLst/>
                <a:latin typeface="Helvetica Neue"/>
              </a:rPr>
              <a:t> </a:t>
            </a:r>
            <a:endParaRPr lang="en-US" dirty="0"/>
          </a:p>
        </p:txBody>
      </p:sp>
      <p:pic>
        <p:nvPicPr>
          <p:cNvPr id="1026" name="Picture 2" descr="Chart, line chart&#10;&#10;Description automatically generated">
            <a:extLst>
              <a:ext uri="{FF2B5EF4-FFF2-40B4-BE49-F238E27FC236}">
                <a16:creationId xmlns:a16="http://schemas.microsoft.com/office/drawing/2014/main" id="{160B4A7B-F2B0-441E-B1F6-494D9A167C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3447" y="2041463"/>
            <a:ext cx="6892560" cy="2429627"/>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515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5"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66" name="Rectangle 138">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14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99F4A9-03FD-46A1-BC5B-FA0818A81BB5}"/>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100">
                <a:solidFill>
                  <a:srgbClr val="FFFFFF"/>
                </a:solidFill>
              </a:rPr>
              <a:t>Linear Regression Model Prediction</a:t>
            </a:r>
          </a:p>
        </p:txBody>
      </p:sp>
      <p:pic>
        <p:nvPicPr>
          <p:cNvPr id="2050" name="Picture 2">
            <a:extLst>
              <a:ext uri="{FF2B5EF4-FFF2-40B4-BE49-F238E27FC236}">
                <a16:creationId xmlns:a16="http://schemas.microsoft.com/office/drawing/2014/main" id="{241725B5-3758-4174-B406-6556A68C5F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4" b="-1"/>
          <a:stretch/>
        </p:blipFill>
        <p:spPr bwMode="auto">
          <a:xfrm>
            <a:off x="643468" y="1308015"/>
            <a:ext cx="5130782" cy="229709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Chart, line chart&#10;&#10;Description automatically generated">
            <a:extLst>
              <a:ext uri="{FF2B5EF4-FFF2-40B4-BE49-F238E27FC236}">
                <a16:creationId xmlns:a16="http://schemas.microsoft.com/office/drawing/2014/main" id="{1DB90279-F8DD-4E0C-B912-180C5424D608}"/>
              </a:ext>
            </a:extLst>
          </p:cNvPr>
          <p:cNvPicPr>
            <a:picLocks noGrp="1" noChangeAspect="1"/>
          </p:cNvPicPr>
          <p:nvPr>
            <p:ph idx="1"/>
          </p:nvPr>
        </p:nvPicPr>
        <p:blipFill rotWithShape="1">
          <a:blip r:embed="rId3"/>
          <a:srcRect t="3968" r="-1" b="5585"/>
          <a:stretch/>
        </p:blipFill>
        <p:spPr>
          <a:xfrm>
            <a:off x="6417716" y="1308017"/>
            <a:ext cx="5130778" cy="2297090"/>
          </a:xfrm>
          <a:prstGeom prst="rect">
            <a:avLst/>
          </a:prstGeom>
        </p:spPr>
      </p:pic>
      <p:cxnSp>
        <p:nvCxnSpPr>
          <p:cNvPr id="143" name="Straight Connector 14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EAA424F-0851-4DC9-861A-EDBE1C43D63E}"/>
              </a:ext>
            </a:extLst>
          </p:cNvPr>
          <p:cNvSpPr txBox="1"/>
          <p:nvPr/>
        </p:nvSpPr>
        <p:spPr>
          <a:xfrm>
            <a:off x="462845" y="4010593"/>
            <a:ext cx="5714128" cy="369332"/>
          </a:xfrm>
          <a:prstGeom prst="rect">
            <a:avLst/>
          </a:prstGeom>
          <a:noFill/>
        </p:spPr>
        <p:txBody>
          <a:bodyPr wrap="none" rtlCol="0">
            <a:spAutoFit/>
          </a:bodyPr>
          <a:lstStyle/>
          <a:p>
            <a:r>
              <a:rPr lang="en-US" dirty="0"/>
              <a:t>Evaluation Metric Used:- RMSE (Root Mean Square Error)</a:t>
            </a:r>
          </a:p>
        </p:txBody>
      </p:sp>
      <p:sp>
        <p:nvSpPr>
          <p:cNvPr id="7" name="TextBox 6">
            <a:extLst>
              <a:ext uri="{FF2B5EF4-FFF2-40B4-BE49-F238E27FC236}">
                <a16:creationId xmlns:a16="http://schemas.microsoft.com/office/drawing/2014/main" id="{8888C6B8-C9CB-4391-B789-F25E15C937EE}"/>
              </a:ext>
            </a:extLst>
          </p:cNvPr>
          <p:cNvSpPr txBox="1"/>
          <p:nvPr/>
        </p:nvSpPr>
        <p:spPr>
          <a:xfrm>
            <a:off x="6417716" y="351378"/>
            <a:ext cx="4439337" cy="830997"/>
          </a:xfrm>
          <a:prstGeom prst="rect">
            <a:avLst/>
          </a:prstGeom>
          <a:noFill/>
        </p:spPr>
        <p:txBody>
          <a:bodyPr wrap="square" rtlCol="0">
            <a:spAutoFit/>
          </a:bodyPr>
          <a:lstStyle/>
          <a:p>
            <a:r>
              <a:rPr lang="en-US" sz="1200" b="1" dirty="0"/>
              <a:t>Visualization between the actual value and the  predicted value.</a:t>
            </a:r>
          </a:p>
          <a:p>
            <a:r>
              <a:rPr lang="en-US" sz="1200" b="1" dirty="0"/>
              <a:t>Blue curve:- Training Data</a:t>
            </a:r>
          </a:p>
          <a:p>
            <a:r>
              <a:rPr lang="en-US" sz="1200" b="1" dirty="0"/>
              <a:t>Orange Curve:- Test Data</a:t>
            </a:r>
          </a:p>
          <a:p>
            <a:r>
              <a:rPr lang="en-US" sz="1200" b="1" dirty="0"/>
              <a:t>Green Curve:- Predicted Data by the model</a:t>
            </a:r>
          </a:p>
        </p:txBody>
      </p:sp>
    </p:spTree>
    <p:extLst>
      <p:ext uri="{BB962C8B-B14F-4D97-AF65-F5344CB8AC3E}">
        <p14:creationId xmlns:p14="http://schemas.microsoft.com/office/powerpoint/2010/main" val="294069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5B0385-85A6-460F-BA24-AED7FA1BBD7D}"/>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100">
                <a:solidFill>
                  <a:srgbClr val="FFFFFF"/>
                </a:solidFill>
              </a:rPr>
              <a:t>LSTM Architecture (Basic)</a:t>
            </a:r>
          </a:p>
        </p:txBody>
      </p:sp>
      <p:pic>
        <p:nvPicPr>
          <p:cNvPr id="7" name="Picture 6" descr="Diagram&#10;&#10;Description automatically generated">
            <a:extLst>
              <a:ext uri="{FF2B5EF4-FFF2-40B4-BE49-F238E27FC236}">
                <a16:creationId xmlns:a16="http://schemas.microsoft.com/office/drawing/2014/main" id="{F41AFDA5-D07E-4A29-B8A7-CAB03EEA304E}"/>
              </a:ext>
            </a:extLst>
          </p:cNvPr>
          <p:cNvPicPr>
            <a:picLocks noChangeAspect="1"/>
          </p:cNvPicPr>
          <p:nvPr/>
        </p:nvPicPr>
        <p:blipFill>
          <a:blip r:embed="rId2"/>
          <a:stretch>
            <a:fillRect/>
          </a:stretch>
        </p:blipFill>
        <p:spPr>
          <a:xfrm>
            <a:off x="6095983" y="1144304"/>
            <a:ext cx="4647776" cy="2873237"/>
          </a:xfrm>
          <a:prstGeom prst="rect">
            <a:avLst/>
          </a:prstGeom>
        </p:spPr>
      </p:pic>
      <p:pic>
        <p:nvPicPr>
          <p:cNvPr id="5" name="Content Placeholder 4" descr="Diagram, schematic&#10;&#10;Description automatically generated">
            <a:extLst>
              <a:ext uri="{FF2B5EF4-FFF2-40B4-BE49-F238E27FC236}">
                <a16:creationId xmlns:a16="http://schemas.microsoft.com/office/drawing/2014/main" id="{180E9C91-6D92-476C-BDB6-318FE51A94F6}"/>
              </a:ext>
            </a:extLst>
          </p:cNvPr>
          <p:cNvPicPr>
            <a:picLocks noGrp="1" noChangeAspect="1"/>
          </p:cNvPicPr>
          <p:nvPr>
            <p:ph idx="1"/>
          </p:nvPr>
        </p:nvPicPr>
        <p:blipFill>
          <a:blip r:embed="rId3"/>
          <a:stretch>
            <a:fillRect/>
          </a:stretch>
        </p:blipFill>
        <p:spPr>
          <a:xfrm>
            <a:off x="868293" y="457200"/>
            <a:ext cx="3529013" cy="4016566"/>
          </a:xfrm>
          <a:prstGeom prst="rect">
            <a:avLst/>
          </a:prstGeom>
        </p:spPr>
      </p:pic>
      <p:cxnSp>
        <p:nvCxnSpPr>
          <p:cNvPr id="31" name="Straight Connector 3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29F479-4E63-48B8-A231-193BA0694537}"/>
              </a:ext>
            </a:extLst>
          </p:cNvPr>
          <p:cNvSpPr txBox="1"/>
          <p:nvPr/>
        </p:nvSpPr>
        <p:spPr>
          <a:xfrm>
            <a:off x="7024232" y="687104"/>
            <a:ext cx="2791277" cy="369332"/>
          </a:xfrm>
          <a:prstGeom prst="rect">
            <a:avLst/>
          </a:prstGeom>
          <a:noFill/>
        </p:spPr>
        <p:txBody>
          <a:bodyPr wrap="none" rtlCol="0">
            <a:spAutoFit/>
          </a:bodyPr>
          <a:lstStyle/>
          <a:p>
            <a:r>
              <a:rPr lang="en-US" b="1" dirty="0"/>
              <a:t>The Inner Working of LSTM</a:t>
            </a:r>
          </a:p>
        </p:txBody>
      </p:sp>
    </p:spTree>
    <p:extLst>
      <p:ext uri="{BB962C8B-B14F-4D97-AF65-F5344CB8AC3E}">
        <p14:creationId xmlns:p14="http://schemas.microsoft.com/office/powerpoint/2010/main" val="275333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D5C4A-7185-4C50-89DE-966ED0E596E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3600" dirty="0">
                <a:solidFill>
                  <a:schemeClr val="tx1">
                    <a:lumMod val="85000"/>
                    <a:lumOff val="15000"/>
                  </a:schemeClr>
                </a:solidFill>
              </a:rPr>
              <a:t>Averaging</a:t>
            </a:r>
            <a:br>
              <a:rPr lang="en-US" sz="3600" dirty="0">
                <a:solidFill>
                  <a:schemeClr val="tx1">
                    <a:lumMod val="85000"/>
                    <a:lumOff val="15000"/>
                  </a:schemeClr>
                </a:solidFill>
              </a:rPr>
            </a:br>
            <a:r>
              <a:rPr lang="en-US" sz="3600" dirty="0">
                <a:solidFill>
                  <a:schemeClr val="tx1">
                    <a:lumMod val="85000"/>
                    <a:lumOff val="15000"/>
                  </a:schemeClr>
                </a:solidFill>
              </a:rPr>
              <a:t>(</a:t>
            </a:r>
            <a:r>
              <a:rPr lang="en-US" sz="3600" dirty="0" err="1">
                <a:solidFill>
                  <a:schemeClr val="tx1">
                    <a:lumMod val="85000"/>
                    <a:lumOff val="15000"/>
                  </a:schemeClr>
                </a:solidFill>
              </a:rPr>
              <a:t>High+Low</a:t>
            </a:r>
            <a:r>
              <a:rPr lang="en-US" sz="3600" dirty="0">
                <a:solidFill>
                  <a:schemeClr val="tx1">
                    <a:lumMod val="85000"/>
                    <a:lumOff val="15000"/>
                  </a:schemeClr>
                </a:solidFill>
              </a:rPr>
              <a:t>)/2</a:t>
            </a:r>
          </a:p>
        </p:txBody>
      </p:sp>
      <p:pic>
        <p:nvPicPr>
          <p:cNvPr id="5" name="Content Placeholder 4" descr="Chart, line chart, histogram&#10;&#10;Description automatically generated">
            <a:extLst>
              <a:ext uri="{FF2B5EF4-FFF2-40B4-BE49-F238E27FC236}">
                <a16:creationId xmlns:a16="http://schemas.microsoft.com/office/drawing/2014/main" id="{4ED62932-5E29-4D33-908C-5750ABDF0305}"/>
              </a:ext>
            </a:extLst>
          </p:cNvPr>
          <p:cNvPicPr>
            <a:picLocks noGrp="1" noChangeAspect="1"/>
          </p:cNvPicPr>
          <p:nvPr>
            <p:ph idx="1"/>
          </p:nvPr>
        </p:nvPicPr>
        <p:blipFill>
          <a:blip r:embed="rId2"/>
          <a:stretch>
            <a:fillRect/>
          </a:stretch>
        </p:blipFill>
        <p:spPr>
          <a:xfrm>
            <a:off x="633999" y="1053649"/>
            <a:ext cx="6912217" cy="4227019"/>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948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5CEADF-B589-40DC-9565-1B94CBAFB1F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LSTM Model</a:t>
            </a:r>
            <a:br>
              <a:rPr lang="en-US" sz="4400" dirty="0">
                <a:solidFill>
                  <a:srgbClr val="FFFFFF"/>
                </a:solidFill>
              </a:rPr>
            </a:br>
            <a:r>
              <a:rPr lang="en-US" sz="4400" dirty="0">
                <a:solidFill>
                  <a:srgbClr val="FFFFFF"/>
                </a:solidFill>
              </a:rPr>
              <a:t>Prediction</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line chart&#10;&#10;Description automatically generated">
            <a:extLst>
              <a:ext uri="{FF2B5EF4-FFF2-40B4-BE49-F238E27FC236}">
                <a16:creationId xmlns:a16="http://schemas.microsoft.com/office/drawing/2014/main" id="{5C034096-5CC5-4C58-8192-200EB3D651AC}"/>
              </a:ext>
            </a:extLst>
          </p:cNvPr>
          <p:cNvPicPr>
            <a:picLocks noGrp="1" noChangeAspect="1"/>
          </p:cNvPicPr>
          <p:nvPr>
            <p:ph idx="1"/>
          </p:nvPr>
        </p:nvPicPr>
        <p:blipFill>
          <a:blip r:embed="rId2"/>
          <a:stretch>
            <a:fillRect/>
          </a:stretch>
        </p:blipFill>
        <p:spPr>
          <a:xfrm>
            <a:off x="5342481" y="398210"/>
            <a:ext cx="6275667" cy="3678321"/>
          </a:xfrm>
          <a:prstGeom prst="rect">
            <a:avLst/>
          </a:prstGeom>
        </p:spPr>
      </p:pic>
      <p:sp>
        <p:nvSpPr>
          <p:cNvPr id="6" name="TextBox 5">
            <a:extLst>
              <a:ext uri="{FF2B5EF4-FFF2-40B4-BE49-F238E27FC236}">
                <a16:creationId xmlns:a16="http://schemas.microsoft.com/office/drawing/2014/main" id="{EA2F770C-87CB-4FC0-BA2D-851EE5CE567A}"/>
              </a:ext>
            </a:extLst>
          </p:cNvPr>
          <p:cNvSpPr txBox="1"/>
          <p:nvPr/>
        </p:nvSpPr>
        <p:spPr>
          <a:xfrm>
            <a:off x="5842752" y="4228358"/>
            <a:ext cx="5240426" cy="2585323"/>
          </a:xfrm>
          <a:prstGeom prst="rect">
            <a:avLst/>
          </a:prstGeom>
          <a:noFill/>
        </p:spPr>
        <p:txBody>
          <a:bodyPr wrap="square" rtlCol="0">
            <a:spAutoFit/>
          </a:bodyPr>
          <a:lstStyle/>
          <a:p>
            <a:r>
              <a:rPr lang="en-US" dirty="0">
                <a:solidFill>
                  <a:schemeClr val="tx1">
                    <a:lumMod val="75000"/>
                    <a:lumOff val="25000"/>
                  </a:schemeClr>
                </a:solidFill>
              </a:rPr>
              <a:t>Prediction for 30days time period for Amazon dataset</a:t>
            </a:r>
          </a:p>
          <a:p>
            <a:endParaRPr lang="en-US" dirty="0">
              <a:solidFill>
                <a:schemeClr val="tx1">
                  <a:lumMod val="75000"/>
                  <a:lumOff val="25000"/>
                </a:schemeClr>
              </a:solidFill>
            </a:endParaRPr>
          </a:p>
          <a:p>
            <a:r>
              <a:rPr lang="en-US" u="sng" dirty="0">
                <a:solidFill>
                  <a:schemeClr val="tx1">
                    <a:lumMod val="75000"/>
                    <a:lumOff val="25000"/>
                  </a:schemeClr>
                </a:solidFill>
              </a:rPr>
              <a:t>Model </a:t>
            </a:r>
          </a:p>
          <a:p>
            <a:r>
              <a:rPr lang="en-US" b="0" dirty="0">
                <a:solidFill>
                  <a:schemeClr val="tx1">
                    <a:lumMod val="75000"/>
                    <a:lumOff val="25000"/>
                  </a:schemeClr>
                </a:solidFill>
                <a:effectLst/>
              </a:rPr>
              <a:t>Loss = </a:t>
            </a:r>
            <a:r>
              <a:rPr lang="en-US" b="0" dirty="0" err="1">
                <a:solidFill>
                  <a:schemeClr val="tx1">
                    <a:lumMod val="75000"/>
                    <a:lumOff val="25000"/>
                  </a:schemeClr>
                </a:solidFill>
                <a:effectLst/>
              </a:rPr>
              <a:t>mean_squared_error</a:t>
            </a:r>
            <a:endParaRPr lang="en-US" b="0" dirty="0">
              <a:solidFill>
                <a:schemeClr val="tx1">
                  <a:lumMod val="75000"/>
                  <a:lumOff val="25000"/>
                </a:schemeClr>
              </a:solidFill>
              <a:effectLst/>
            </a:endParaRPr>
          </a:p>
          <a:p>
            <a:r>
              <a:rPr lang="en-US" b="0" dirty="0">
                <a:solidFill>
                  <a:schemeClr val="tx1">
                    <a:lumMod val="75000"/>
                    <a:lumOff val="25000"/>
                  </a:schemeClr>
                </a:solidFill>
                <a:effectLst/>
              </a:rPr>
              <a:t>Optimizer = </a:t>
            </a:r>
            <a:r>
              <a:rPr lang="en-US" b="0" dirty="0" err="1">
                <a:solidFill>
                  <a:schemeClr val="tx1">
                    <a:lumMod val="75000"/>
                    <a:lumOff val="25000"/>
                  </a:schemeClr>
                </a:solidFill>
                <a:effectLst/>
              </a:rPr>
              <a:t>adam</a:t>
            </a:r>
            <a:endParaRPr lang="en-US" b="0" dirty="0">
              <a:solidFill>
                <a:schemeClr val="tx1">
                  <a:lumMod val="75000"/>
                  <a:lumOff val="25000"/>
                </a:schemeClr>
              </a:solidFill>
              <a:effectLst/>
            </a:endParaRPr>
          </a:p>
          <a:p>
            <a:r>
              <a:rPr lang="en-US" dirty="0">
                <a:solidFill>
                  <a:schemeClr val="tx1">
                    <a:lumMod val="75000"/>
                    <a:lumOff val="25000"/>
                  </a:schemeClr>
                </a:solidFill>
              </a:rPr>
              <a:t>Epoch =100</a:t>
            </a:r>
          </a:p>
          <a:p>
            <a:r>
              <a:rPr lang="en-US" b="0" dirty="0">
                <a:solidFill>
                  <a:schemeClr val="tx1">
                    <a:lumMod val="75000"/>
                    <a:lumOff val="25000"/>
                  </a:schemeClr>
                </a:solidFill>
                <a:effectLst/>
              </a:rPr>
              <a:t>Batch size = 64</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6448528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{A46F6BAC-4829-47BD-9F97-8F15BB103F67}tf22712842_win32</Template>
  <TotalTime>2683</TotalTime>
  <Words>467</Words>
  <Application>Microsoft Office PowerPoint</Application>
  <PresentationFormat>Widescreen</PresentationFormat>
  <Paragraphs>47</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Bookman Old Style</vt:lpstr>
      <vt:lpstr>Calibri</vt:lpstr>
      <vt:lpstr>Franklin Gothic Book</vt:lpstr>
      <vt:lpstr>Helvetica Neue</vt:lpstr>
      <vt:lpstr>Wingdings</vt:lpstr>
      <vt:lpstr>1_RetrospectVTI</vt:lpstr>
      <vt:lpstr>Worksheet</vt:lpstr>
      <vt:lpstr>Stock prices forecasting in USA during Covid‑19 using Long Short‑Term Memory (LSTM)</vt:lpstr>
      <vt:lpstr>Problem Statement and Goal</vt:lpstr>
      <vt:lpstr>Sample Data</vt:lpstr>
      <vt:lpstr>Data pre-processing</vt:lpstr>
      <vt:lpstr>Linear Regression Model</vt:lpstr>
      <vt:lpstr>Linear Regression Model Prediction</vt:lpstr>
      <vt:lpstr>LSTM Architecture (Basic)</vt:lpstr>
      <vt:lpstr>Averaging (High+Low)/2</vt:lpstr>
      <vt:lpstr>LSTM Model Prediction</vt:lpstr>
      <vt:lpstr>LSTM Architecture for Next Milestone</vt:lpstr>
      <vt:lpstr>Challenges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Bhat, Aparna Krishna</dc:creator>
  <cp:lastModifiedBy>Bhat, Aparna Krishna</cp:lastModifiedBy>
  <cp:revision>43</cp:revision>
  <dcterms:created xsi:type="dcterms:W3CDTF">2021-04-19T21:46:45Z</dcterms:created>
  <dcterms:modified xsi:type="dcterms:W3CDTF">2021-04-23T17:18:56Z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