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freshconsulting.com/7-uiux-principles-fresh-web-experiences/" TargetMode="External"/><Relationship Id="rId2" Type="http://schemas.openxmlformats.org/officeDocument/2006/relationships/hyperlink" Target="http://digitalvisitor.com/5-ways-to-drive-traffic-using-social-media/" TargetMode="External"/><Relationship Id="rId3" Type="http://schemas.openxmlformats.org/officeDocument/2006/relationships/hyperlink" Target="http://www.socialmediaexaminer.com/turn-customers-into-increased-revenue/" TargetMode="External"/><Relationship Id="rId4" Type="http://schemas.openxmlformats.org/officeDocument/2006/relationships/hyperlink" Target="https://www.forbes.com/sites/jaysondemers/2014/08/11/the-top-10-benefits-of-social-media-marketing/#77970cad1f80" TargetMode="External"/><Relationship Id="rId5" Type="http://schemas.openxmlformats.org/officeDocument/2006/relationships/hyperlink" Target="http://www.bluefountainmedia.com/blog/advantages-of-social-media-marketing/" TargetMode="External"/><Relationship Id="rId6" Type="http://schemas.openxmlformats.org/officeDocument/2006/relationships/hyperlink" Target="http://www.socialmediaexaminer.com/social-media-marketing-tips-pros/" TargetMode="External"/><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mailto:bhataparnak@gmail.com"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76000" y="3816000"/>
            <a:ext cx="8853480" cy="338148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ec008c"/>
                </a:solidFill>
                <a:uFill>
                  <a:solidFill>
                    <a:srgbClr val="ffffff"/>
                  </a:solidFill>
                </a:uFill>
                <a:latin typeface="Arial"/>
                <a:ea typeface="Arial"/>
              </a:rPr>
              <a:t>Application to drive sales via social media </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ec008c"/>
                </a:solidFill>
                <a:uFill>
                  <a:solidFill>
                    <a:srgbClr val="ffffff"/>
                  </a:solidFill>
                </a:uFill>
                <a:latin typeface="Arial"/>
                <a:ea typeface="Arial"/>
              </a:rPr>
              <a:t>Aparna Bhat</a:t>
            </a:r>
            <a:endParaRPr b="0" lang="en-IN" sz="1800" spc="-1" strike="noStrike">
              <a:solidFill>
                <a:srgbClr val="000000"/>
              </a:solidFill>
              <a:uFill>
                <a:solidFill>
                  <a:srgbClr val="ffffff"/>
                </a:solidFill>
              </a:uFill>
              <a:latin typeface="Arial"/>
            </a:endParaRPr>
          </a:p>
        </p:txBody>
      </p:sp>
      <p:pic>
        <p:nvPicPr>
          <p:cNvPr id="73" name="Shape 62" descr=""/>
          <p:cNvPicPr/>
          <p:nvPr/>
        </p:nvPicPr>
        <p:blipFill>
          <a:blip r:embed="rId1"/>
          <a:stretch/>
        </p:blipFill>
        <p:spPr>
          <a:xfrm>
            <a:off x="1440000" y="432000"/>
            <a:ext cx="7380720" cy="3278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103560" y="720000"/>
            <a:ext cx="378000" cy="832320"/>
          </a:xfrm>
          <a:prstGeom prst="rect">
            <a:avLst/>
          </a:prstGeom>
          <a:solidFill>
            <a:srgbClr val="ec008c"/>
          </a:solidFill>
          <a:ln>
            <a:noFill/>
          </a:ln>
        </p:spPr>
        <p:style>
          <a:lnRef idx="0"/>
          <a:fillRef idx="0"/>
          <a:effectRef idx="0"/>
          <a:fontRef idx="minor"/>
        </p:style>
      </p:sp>
      <p:sp>
        <p:nvSpPr>
          <p:cNvPr id="157" name="CustomShape 2"/>
          <p:cNvSpPr/>
          <p:nvPr/>
        </p:nvSpPr>
        <p:spPr>
          <a:xfrm>
            <a:off x="360360" y="720000"/>
            <a:ext cx="2968920" cy="832320"/>
          </a:xfrm>
          <a:prstGeom prst="rect">
            <a:avLst/>
          </a:prstGeom>
          <a:solidFill>
            <a:srgbClr val="13254c"/>
          </a:solidFill>
          <a:ln>
            <a:noFill/>
          </a:ln>
        </p:spPr>
        <p:style>
          <a:lnRef idx="0"/>
          <a:fillRef idx="0"/>
          <a:effectRef idx="0"/>
          <a:fontRef idx="minor"/>
        </p:style>
      </p:sp>
      <p:sp>
        <p:nvSpPr>
          <p:cNvPr id="158" name="CustomShape 3"/>
          <p:cNvSpPr/>
          <p:nvPr/>
        </p:nvSpPr>
        <p:spPr>
          <a:xfrm>
            <a:off x="533160" y="818640"/>
            <a:ext cx="508212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User Journey</a:t>
            </a:r>
            <a:endParaRPr b="0" lang="en-IN" sz="1800" spc="-1" strike="noStrike">
              <a:solidFill>
                <a:srgbClr val="000000"/>
              </a:solidFill>
              <a:uFill>
                <a:solidFill>
                  <a:srgbClr val="ffffff"/>
                </a:solidFill>
              </a:uFill>
              <a:latin typeface="Arial"/>
            </a:endParaRPr>
          </a:p>
        </p:txBody>
      </p:sp>
      <p:sp>
        <p:nvSpPr>
          <p:cNvPr id="159" name="CustomShape 4"/>
          <p:cNvSpPr/>
          <p:nvPr/>
        </p:nvSpPr>
        <p:spPr>
          <a:xfrm>
            <a:off x="588960" y="2077920"/>
            <a:ext cx="8531640" cy="3555720"/>
          </a:xfrm>
          <a:prstGeom prst="rect">
            <a:avLst/>
          </a:prstGeom>
          <a:noFill/>
          <a:ln>
            <a:noFill/>
          </a:ln>
        </p:spPr>
        <p:style>
          <a:lnRef idx="0"/>
          <a:fillRef idx="0"/>
          <a:effectRef idx="0"/>
          <a:fontRef idx="minor"/>
        </p:style>
        <p:txBody>
          <a:bodyPr lIns="90000" rIns="90000" tIns="45000" bIns="45000"/>
          <a:p>
            <a:r>
              <a:rPr b="0" lang="en-IN" sz="1200" spc="-1" strike="noStrike">
                <a:solidFill>
                  <a:srgbClr val="595959"/>
                </a:solidFill>
                <a:uFill>
                  <a:solidFill>
                    <a:srgbClr val="ffffff"/>
                  </a:solidFill>
                </a:uFill>
                <a:latin typeface="Arial"/>
                <a:ea typeface="Arial"/>
              </a:rPr>
              <a:t>Consumers see the social layer around a brand as one that supports their buying decision in providing engagement and information pre-purchase, then supports them after the purchase when they have questions.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If you want to convert fans on Facebook, Google+, LinkedIn, Twitter, Pinterest or any other social channel, you have to drive likely prospects and customers there with promotions or compelling content. Then you have to give them the opportunity and reason to convert. If you've attracted the right audience with the right messages in the right place and the right time, they will.</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211560" y="900000"/>
            <a:ext cx="378000" cy="748080"/>
          </a:xfrm>
          <a:prstGeom prst="rect">
            <a:avLst/>
          </a:prstGeom>
          <a:solidFill>
            <a:srgbClr val="ec008c"/>
          </a:solidFill>
          <a:ln>
            <a:noFill/>
          </a:ln>
        </p:spPr>
        <p:style>
          <a:lnRef idx="0"/>
          <a:fillRef idx="0"/>
          <a:effectRef idx="0"/>
          <a:fontRef idx="minor"/>
        </p:style>
      </p:sp>
      <p:sp>
        <p:nvSpPr>
          <p:cNvPr id="161" name="CustomShape 2"/>
          <p:cNvSpPr/>
          <p:nvPr/>
        </p:nvSpPr>
        <p:spPr>
          <a:xfrm>
            <a:off x="468360" y="900000"/>
            <a:ext cx="2968920" cy="748080"/>
          </a:xfrm>
          <a:prstGeom prst="rect">
            <a:avLst/>
          </a:prstGeom>
          <a:solidFill>
            <a:srgbClr val="13254c"/>
          </a:solidFill>
          <a:ln>
            <a:noFill/>
          </a:ln>
        </p:spPr>
        <p:style>
          <a:lnRef idx="0"/>
          <a:fillRef idx="0"/>
          <a:effectRef idx="0"/>
          <a:fontRef idx="minor"/>
        </p:style>
      </p:sp>
      <p:sp>
        <p:nvSpPr>
          <p:cNvPr id="162" name="CustomShape 3"/>
          <p:cNvSpPr/>
          <p:nvPr/>
        </p:nvSpPr>
        <p:spPr>
          <a:xfrm>
            <a:off x="641160" y="988560"/>
            <a:ext cx="508212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Best Practice</a:t>
            </a:r>
            <a:endParaRPr b="0" lang="en-IN" sz="1800" spc="-1" strike="noStrike">
              <a:solidFill>
                <a:srgbClr val="000000"/>
              </a:solidFill>
              <a:uFill>
                <a:solidFill>
                  <a:srgbClr val="ffffff"/>
                </a:solidFill>
              </a:uFill>
              <a:latin typeface="Arial"/>
            </a:endParaRPr>
          </a:p>
        </p:txBody>
      </p:sp>
      <p:sp>
        <p:nvSpPr>
          <p:cNvPr id="163" name="CustomShape 4"/>
          <p:cNvSpPr/>
          <p:nvPr/>
        </p:nvSpPr>
        <p:spPr>
          <a:xfrm>
            <a:off x="696960" y="2120400"/>
            <a:ext cx="8531640" cy="355572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1. Know who you’re designing for.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2. Keep your content simple.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3. Avoid external links and keep users on your website as long as possible.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4. People scan websites, they don’t read them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5. Make the effort to do responsive right.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6. For long bio text or blog posts, make the text column the appropriate width.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7. Use established design patterns to avoid confusion and increase intuitive ease of use.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a:solidFill>
                  <a:srgbClr val="595959"/>
                </a:solidFill>
                <a:uFill>
                  <a:solidFill>
                    <a:srgbClr val="ffffff"/>
                  </a:solidFill>
                </a:uFill>
                <a:latin typeface="Arial"/>
                <a:ea typeface="Arial"/>
              </a:rPr>
              <a:t>8. Make users excited to keep scrolling, instead of placing everything above the fold.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211560" y="648000"/>
            <a:ext cx="378000" cy="777240"/>
          </a:xfrm>
          <a:prstGeom prst="rect">
            <a:avLst/>
          </a:prstGeom>
          <a:solidFill>
            <a:srgbClr val="ec008c"/>
          </a:solidFill>
          <a:ln>
            <a:noFill/>
          </a:ln>
        </p:spPr>
        <p:style>
          <a:lnRef idx="0"/>
          <a:fillRef idx="0"/>
          <a:effectRef idx="0"/>
          <a:fontRef idx="minor"/>
        </p:style>
      </p:sp>
      <p:sp>
        <p:nvSpPr>
          <p:cNvPr id="165" name="CustomShape 2"/>
          <p:cNvSpPr/>
          <p:nvPr/>
        </p:nvSpPr>
        <p:spPr>
          <a:xfrm>
            <a:off x="468360" y="648000"/>
            <a:ext cx="2968920" cy="777240"/>
          </a:xfrm>
          <a:prstGeom prst="rect">
            <a:avLst/>
          </a:prstGeom>
          <a:solidFill>
            <a:srgbClr val="13254c"/>
          </a:solidFill>
          <a:ln>
            <a:noFill/>
          </a:ln>
        </p:spPr>
        <p:style>
          <a:lnRef idx="0"/>
          <a:fillRef idx="0"/>
          <a:effectRef idx="0"/>
          <a:fontRef idx="minor"/>
        </p:style>
      </p:sp>
      <p:sp>
        <p:nvSpPr>
          <p:cNvPr id="166" name="CustomShape 3"/>
          <p:cNvSpPr/>
          <p:nvPr/>
        </p:nvSpPr>
        <p:spPr>
          <a:xfrm>
            <a:off x="641160" y="740160"/>
            <a:ext cx="508212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Appendix</a:t>
            </a:r>
            <a:endParaRPr b="0" lang="en-IN" sz="1800" spc="-1" strike="noStrike">
              <a:solidFill>
                <a:srgbClr val="000000"/>
              </a:solidFill>
              <a:uFill>
                <a:solidFill>
                  <a:srgbClr val="ffffff"/>
                </a:solidFill>
              </a:uFill>
              <a:latin typeface="Arial"/>
            </a:endParaRPr>
          </a:p>
        </p:txBody>
      </p:sp>
      <p:sp>
        <p:nvSpPr>
          <p:cNvPr id="167" name="CustomShape 4"/>
          <p:cNvSpPr/>
          <p:nvPr/>
        </p:nvSpPr>
        <p:spPr>
          <a:xfrm>
            <a:off x="696960" y="1916280"/>
            <a:ext cx="8531640" cy="355572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u="sng">
                <a:solidFill>
                  <a:srgbClr val="0000ff"/>
                </a:solidFill>
                <a:uFill>
                  <a:solidFill>
                    <a:srgbClr val="ffffff"/>
                  </a:solidFill>
                </a:uFill>
                <a:latin typeface="Arial"/>
                <a:ea typeface="Arial"/>
                <a:hlinkClick r:id="rId1"/>
              </a:rPr>
              <a:t>https://www.freshconsulting.com/7-uiux-principles-fresh-web-experiences/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u="sng">
                <a:solidFill>
                  <a:srgbClr val="0000ff"/>
                </a:solidFill>
                <a:uFill>
                  <a:solidFill>
                    <a:srgbClr val="ffffff"/>
                  </a:solidFill>
                </a:uFill>
                <a:latin typeface="Arial"/>
                <a:ea typeface="Arial"/>
                <a:hlinkClick r:id="rId2"/>
              </a:rPr>
              <a:t>http://digitalvisitor.com/5-ways-to-drive-traffic-using-social-media/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u="sng">
                <a:solidFill>
                  <a:srgbClr val="0000ff"/>
                </a:solidFill>
                <a:uFill>
                  <a:solidFill>
                    <a:srgbClr val="ffffff"/>
                  </a:solidFill>
                </a:uFill>
                <a:latin typeface="Arial"/>
                <a:ea typeface="Arial"/>
                <a:hlinkClick r:id="rId3"/>
              </a:rPr>
              <a:t>http://www.socialmediaexaminer.com/turn-customers-into-increased-revenue/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u="sng">
                <a:solidFill>
                  <a:srgbClr val="0000ff"/>
                </a:solidFill>
                <a:uFill>
                  <a:solidFill>
                    <a:srgbClr val="ffffff"/>
                  </a:solidFill>
                </a:uFill>
                <a:latin typeface="Arial"/>
                <a:ea typeface="Arial"/>
                <a:hlinkClick r:id="rId4"/>
              </a:rPr>
              <a:t>https://www.forbes.com/sites/jaysondemers/2014/08/11/the-top-10-benefits-of-social-media-marketing/#77970cad1f80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u="sng">
                <a:solidFill>
                  <a:srgbClr val="0000ff"/>
                </a:solidFill>
                <a:uFill>
                  <a:solidFill>
                    <a:srgbClr val="ffffff"/>
                  </a:solidFill>
                </a:uFill>
                <a:latin typeface="Arial"/>
                <a:ea typeface="Arial"/>
                <a:hlinkClick r:id="rId5"/>
              </a:rPr>
              <a:t>http://www.bluefountainmedia.com/blog/advantages-of-social-media-marketing/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200" spc="-1" strike="noStrike" u="sng">
                <a:solidFill>
                  <a:srgbClr val="0000ff"/>
                </a:solidFill>
                <a:uFill>
                  <a:solidFill>
                    <a:srgbClr val="ffffff"/>
                  </a:solidFill>
                </a:uFill>
                <a:latin typeface="Arial"/>
                <a:ea typeface="Arial"/>
                <a:hlinkClick r:id="rId6"/>
              </a:rPr>
              <a:t>http://www.socialmediaexaminer.com/social-media-marketing-tips-pros/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76000" y="3888000"/>
            <a:ext cx="9141120" cy="2938320"/>
          </a:xfrm>
          <a:prstGeom prst="rect">
            <a:avLst/>
          </a:prstGeom>
          <a:solidFill>
            <a:srgbClr val="13254c"/>
          </a:solidFill>
          <a:ln>
            <a:noFill/>
          </a:ln>
        </p:spPr>
        <p:style>
          <a:lnRef idx="0"/>
          <a:fillRef idx="0"/>
          <a:effectRef idx="0"/>
          <a:fontRef idx="minor"/>
        </p:style>
      </p:sp>
      <p:sp>
        <p:nvSpPr>
          <p:cNvPr id="169" name="CustomShape 2"/>
          <p:cNvSpPr/>
          <p:nvPr/>
        </p:nvSpPr>
        <p:spPr>
          <a:xfrm>
            <a:off x="1117800" y="1548000"/>
            <a:ext cx="7769520" cy="910800"/>
          </a:xfrm>
          <a:prstGeom prst="rect">
            <a:avLst/>
          </a:prstGeom>
          <a:noFill/>
          <a:ln>
            <a:noFill/>
          </a:ln>
        </p:spPr>
        <p:style>
          <a:lnRef idx="0"/>
          <a:fillRef idx="0"/>
          <a:effectRef idx="0"/>
          <a:fontRef idx="minor"/>
        </p:style>
        <p:txBody>
          <a:bodyPr lIns="90000" rIns="90000" tIns="45000" bIns="45000"/>
          <a:p>
            <a:pPr algn="ctr">
              <a:lnSpc>
                <a:spcPct val="28000"/>
              </a:lnSpc>
            </a:pPr>
            <a:r>
              <a:rPr b="1" lang="en-IN" sz="5400" spc="-1" strike="noStrike">
                <a:solidFill>
                  <a:srgbClr val="ec008c"/>
                </a:solidFill>
                <a:uFill>
                  <a:solidFill>
                    <a:srgbClr val="ffffff"/>
                  </a:solidFill>
                </a:uFill>
                <a:latin typeface="Arial"/>
                <a:ea typeface="Arial"/>
              </a:rPr>
              <a:t>Thank You</a:t>
            </a:r>
            <a:endParaRPr b="0" lang="en-IN" sz="1800" spc="-1" strike="noStrike">
              <a:solidFill>
                <a:srgbClr val="000000"/>
              </a:solidFill>
              <a:uFill>
                <a:solidFill>
                  <a:srgbClr val="ffffff"/>
                </a:solidFill>
              </a:uFill>
              <a:latin typeface="Arial"/>
            </a:endParaRPr>
          </a:p>
        </p:txBody>
      </p:sp>
      <p:sp>
        <p:nvSpPr>
          <p:cNvPr id="170" name="CustomShape 3"/>
          <p:cNvSpPr/>
          <p:nvPr/>
        </p:nvSpPr>
        <p:spPr>
          <a:xfrm>
            <a:off x="1261800" y="4808880"/>
            <a:ext cx="7769520" cy="1180080"/>
          </a:xfrm>
          <a:prstGeom prst="rect">
            <a:avLst/>
          </a:prstGeom>
          <a:noFill/>
          <a:ln>
            <a:noFill/>
          </a:ln>
        </p:spPr>
        <p:style>
          <a:lnRef idx="0"/>
          <a:fillRef idx="0"/>
          <a:effectRef idx="0"/>
          <a:fontRef idx="minor"/>
        </p:style>
        <p:txBody>
          <a:bodyPr lIns="90000" rIns="90000" tIns="45000" bIns="45000"/>
          <a:p>
            <a:pPr algn="ctr">
              <a:lnSpc>
                <a:spcPct val="63000"/>
              </a:lnSpc>
            </a:pPr>
            <a:r>
              <a:rPr b="1" lang="en-IN" sz="2400" spc="-1" strike="noStrike">
                <a:solidFill>
                  <a:srgbClr val="0aa2db"/>
                </a:solidFill>
                <a:uFill>
                  <a:solidFill>
                    <a:srgbClr val="ffffff"/>
                  </a:solidFill>
                </a:uFill>
                <a:latin typeface="Arial"/>
                <a:ea typeface="Arial"/>
              </a:rPr>
              <a:t>My Name: </a:t>
            </a:r>
            <a:r>
              <a:rPr b="0" lang="en-IN" sz="2400" spc="-1" strike="noStrike">
                <a:solidFill>
                  <a:srgbClr val="ffffff"/>
                </a:solidFill>
                <a:uFill>
                  <a:solidFill>
                    <a:srgbClr val="ffffff"/>
                  </a:solidFill>
                </a:uFill>
                <a:latin typeface="Arial"/>
                <a:ea typeface="Arial"/>
              </a:rPr>
              <a:t>Aparna Bhat</a:t>
            </a:r>
            <a:endParaRPr b="0" lang="en-IN" sz="1800" spc="-1" strike="noStrike">
              <a:solidFill>
                <a:srgbClr val="000000"/>
              </a:solidFill>
              <a:uFill>
                <a:solidFill>
                  <a:srgbClr val="ffffff"/>
                </a:solidFill>
              </a:uFill>
              <a:latin typeface="Arial"/>
            </a:endParaRPr>
          </a:p>
          <a:p>
            <a:pPr algn="ctr">
              <a:lnSpc>
                <a:spcPct val="63000"/>
              </a:lnSpc>
            </a:pPr>
            <a:endParaRPr b="0" lang="en-IN" sz="1800" spc="-1" strike="noStrike">
              <a:solidFill>
                <a:srgbClr val="000000"/>
              </a:solidFill>
              <a:uFill>
                <a:solidFill>
                  <a:srgbClr val="ffffff"/>
                </a:solidFill>
              </a:uFill>
              <a:latin typeface="Arial"/>
            </a:endParaRPr>
          </a:p>
          <a:p>
            <a:pPr algn="ctr">
              <a:lnSpc>
                <a:spcPct val="63000"/>
              </a:lnSpc>
            </a:pPr>
            <a:r>
              <a:rPr b="1" lang="en-IN" sz="2400" spc="-1" strike="noStrike">
                <a:solidFill>
                  <a:srgbClr val="0aa2db"/>
                </a:solidFill>
                <a:uFill>
                  <a:solidFill>
                    <a:srgbClr val="ffffff"/>
                  </a:solidFill>
                </a:uFill>
                <a:latin typeface="Arial"/>
                <a:ea typeface="Arial"/>
              </a:rPr>
              <a:t>Details:</a:t>
            </a:r>
            <a:r>
              <a:rPr b="0" lang="en-IN" sz="2400" spc="-1" strike="noStrike">
                <a:solidFill>
                  <a:srgbClr val="0aa2db"/>
                </a:solidFill>
                <a:uFill>
                  <a:solidFill>
                    <a:srgbClr val="ffffff"/>
                  </a:solidFill>
                </a:uFill>
                <a:latin typeface="Arial"/>
                <a:ea typeface="Arial"/>
              </a:rPr>
              <a:t> </a:t>
            </a:r>
            <a:r>
              <a:rPr b="0" lang="en-IN" sz="2400" spc="-1" strike="noStrike" u="sng">
                <a:solidFill>
                  <a:srgbClr val="0000ff"/>
                </a:solidFill>
                <a:uFill>
                  <a:solidFill>
                    <a:srgbClr val="ffffff"/>
                  </a:solidFill>
                </a:uFill>
                <a:latin typeface="Arial"/>
                <a:ea typeface="Arial"/>
                <a:hlinkClick r:id="rId1"/>
              </a:rPr>
              <a:t>bhataparnak@gmail.com</a:t>
            </a:r>
            <a:endParaRPr b="0" lang="en-IN" sz="1800" spc="-1" strike="noStrike">
              <a:solidFill>
                <a:srgbClr val="000000"/>
              </a:solidFill>
              <a:uFill>
                <a:solidFill>
                  <a:srgbClr val="ffffff"/>
                </a:solidFill>
              </a:uFill>
              <a:latin typeface="Arial"/>
            </a:endParaRPr>
          </a:p>
          <a:p>
            <a:pPr algn="ctr">
              <a:lnSpc>
                <a:spcPct val="63000"/>
              </a:lnSpc>
            </a:pPr>
            <a:endParaRPr b="0" lang="en-IN" sz="1800" spc="-1" strike="noStrike">
              <a:solidFill>
                <a:srgbClr val="000000"/>
              </a:solidFill>
              <a:uFill>
                <a:solidFill>
                  <a:srgbClr val="ffffff"/>
                </a:solidFill>
              </a:uFill>
              <a:latin typeface="Arial"/>
            </a:endParaRPr>
          </a:p>
        </p:txBody>
      </p:sp>
      <p:sp>
        <p:nvSpPr>
          <p:cNvPr id="171" name="CustomShape 4"/>
          <p:cNvSpPr/>
          <p:nvPr/>
        </p:nvSpPr>
        <p:spPr>
          <a:xfrm>
            <a:off x="576000" y="3888000"/>
            <a:ext cx="9141120" cy="88920"/>
          </a:xfrm>
          <a:prstGeom prst="rect">
            <a:avLst/>
          </a:prstGeom>
          <a:solidFill>
            <a:srgbClr val="ec008c"/>
          </a:solid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288360" y="576000"/>
            <a:ext cx="2561400" cy="882720"/>
          </a:xfrm>
          <a:prstGeom prst="rect">
            <a:avLst/>
          </a:prstGeom>
          <a:solidFill>
            <a:srgbClr val="13254c"/>
          </a:solidFill>
          <a:ln>
            <a:noFill/>
          </a:ln>
        </p:spPr>
        <p:style>
          <a:lnRef idx="0"/>
          <a:fillRef idx="0"/>
          <a:effectRef idx="0"/>
          <a:fontRef idx="minor"/>
        </p:style>
      </p:sp>
      <p:sp>
        <p:nvSpPr>
          <p:cNvPr id="75" name="CustomShape 2"/>
          <p:cNvSpPr/>
          <p:nvPr/>
        </p:nvSpPr>
        <p:spPr>
          <a:xfrm>
            <a:off x="470160" y="680760"/>
            <a:ext cx="3582000" cy="81936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76" name="CustomShape 3"/>
          <p:cNvSpPr/>
          <p:nvPr/>
        </p:nvSpPr>
        <p:spPr>
          <a:xfrm>
            <a:off x="528840" y="2015640"/>
            <a:ext cx="8972640" cy="3555720"/>
          </a:xfrm>
          <a:prstGeom prst="rect">
            <a:avLst/>
          </a:prstGeom>
          <a:noFill/>
          <a:ln>
            <a:noFill/>
          </a:ln>
        </p:spPr>
        <p:style>
          <a:lnRef idx="0"/>
          <a:fillRef idx="0"/>
          <a:effectRef idx="0"/>
          <a:fontRef idx="minor"/>
        </p:style>
        <p:txBody>
          <a:bodyPr lIns="90000" rIns="90000" tIns="45000" bIns="45000"/>
          <a:p>
            <a:r>
              <a:rPr b="0" lang="en-IN" sz="1200" spc="-1" strike="noStrike">
                <a:solidFill>
                  <a:srgbClr val="595959"/>
                </a:solidFill>
                <a:uFill>
                  <a:solidFill>
                    <a:srgbClr val="ffffff"/>
                  </a:solidFill>
                </a:uFill>
                <a:latin typeface="Arial"/>
                <a:ea typeface="Arial"/>
              </a:rPr>
              <a:t>There was a time when we would fall in love with a pair of trendy boots or a pretty dress in the window of a shop and then buy them. In the age of online shopping, product discovery portals have become the new ‘store windows’.If e-commerce brought shoppers to the Internet, product discovery platforms and social media are changing the way they shop online.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77" name="CustomShape 4"/>
          <p:cNvSpPr/>
          <p:nvPr/>
        </p:nvSpPr>
        <p:spPr>
          <a:xfrm>
            <a:off x="2852640" y="576000"/>
            <a:ext cx="157320" cy="882720"/>
          </a:xfrm>
          <a:prstGeom prst="rect">
            <a:avLst/>
          </a:prstGeom>
          <a:solidFill>
            <a:srgbClr val="ec008c"/>
          </a:solid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8240" y="484920"/>
            <a:ext cx="2561400" cy="1242720"/>
          </a:xfrm>
          <a:prstGeom prst="rect">
            <a:avLst/>
          </a:prstGeom>
          <a:solidFill>
            <a:srgbClr val="13254c"/>
          </a:solidFill>
          <a:ln>
            <a:noFill/>
          </a:ln>
        </p:spPr>
        <p:style>
          <a:lnRef idx="0"/>
          <a:fillRef idx="0"/>
          <a:effectRef idx="0"/>
          <a:fontRef idx="minor"/>
        </p:style>
      </p:sp>
      <p:sp>
        <p:nvSpPr>
          <p:cNvPr id="79" name="CustomShape 2"/>
          <p:cNvSpPr/>
          <p:nvPr/>
        </p:nvSpPr>
        <p:spPr>
          <a:xfrm>
            <a:off x="470160" y="720000"/>
            <a:ext cx="2193480" cy="7801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Description about app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0" name="CustomShape 3"/>
          <p:cNvSpPr/>
          <p:nvPr/>
        </p:nvSpPr>
        <p:spPr>
          <a:xfrm>
            <a:off x="528840" y="2015640"/>
            <a:ext cx="8972640" cy="3555720"/>
          </a:xfrm>
          <a:prstGeom prst="rect">
            <a:avLst/>
          </a:prstGeom>
          <a:noFill/>
          <a:ln>
            <a:noFill/>
          </a:ln>
        </p:spPr>
        <p:style>
          <a:lnRef idx="0"/>
          <a:fillRef idx="0"/>
          <a:effectRef idx="0"/>
          <a:fontRef idx="minor"/>
        </p:style>
        <p:txBody>
          <a:bodyPr lIns="90000" rIns="90000" tIns="45000" bIns="45000"/>
          <a:p>
            <a:r>
              <a:rPr b="0" lang="en-IN" sz="1200" spc="-1" strike="noStrike">
                <a:solidFill>
                  <a:srgbClr val="595959"/>
                </a:solidFill>
                <a:uFill>
                  <a:solidFill>
                    <a:srgbClr val="ffffff"/>
                  </a:solidFill>
                </a:uFill>
                <a:latin typeface="Arial"/>
                <a:ea typeface="Arial"/>
              </a:rPr>
              <a:t>Login with any social media account.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Ask for the permissions to acces intrests,profile pic,shares,likes etc from (fb / twitter)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Then enters into home page.Display result of product based on the intrest and behaviour.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As well as recommended products from the recommendation engine(built on ML concepts).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On search results are displayed along with filtering and sorting.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Product details are displayed on tap.Eg likes,rating,customer ratings,offer price(for same products from differents portals).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Last customer:- when clicked chat room opens where you can chat on one to one (C2C) model.</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View similar  products based on the intrest and category wise.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846440" y="1224360"/>
            <a:ext cx="2544480" cy="3312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13254c"/>
                </a:solidFill>
                <a:uFill>
                  <a:solidFill>
                    <a:srgbClr val="ffffff"/>
                  </a:solidFill>
                </a:uFill>
                <a:latin typeface="Arial"/>
                <a:ea typeface="Arial"/>
              </a:rPr>
              <a:t>Identify Business Goal</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1872000" y="1656000"/>
            <a:ext cx="2923560" cy="81792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Every piece of your social media strategy serves the goals you set. You simply can’t move forward without knowing what you’re working toward.</a:t>
            </a:r>
            <a:endParaRPr b="0" lang="en-IN" sz="1800" spc="-1" strike="noStrike">
              <a:solidFill>
                <a:srgbClr val="000000"/>
              </a:solidFill>
              <a:uFill>
                <a:solidFill>
                  <a:srgbClr val="ffffff"/>
                </a:solidFill>
              </a:uFill>
              <a:latin typeface="Arial"/>
            </a:endParaRPr>
          </a:p>
        </p:txBody>
      </p:sp>
      <p:sp>
        <p:nvSpPr>
          <p:cNvPr id="83" name="CustomShape 3"/>
          <p:cNvSpPr/>
          <p:nvPr/>
        </p:nvSpPr>
        <p:spPr>
          <a:xfrm>
            <a:off x="1846440" y="3262320"/>
            <a:ext cx="2760480" cy="3312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aa2db"/>
                </a:solidFill>
                <a:uFill>
                  <a:solidFill>
                    <a:srgbClr val="ffffff"/>
                  </a:solidFill>
                </a:uFill>
                <a:latin typeface="Arial"/>
                <a:ea typeface="Arial"/>
              </a:rPr>
              <a:t>Identify Ideal Customers</a:t>
            </a:r>
            <a:endParaRPr b="0" lang="en-IN" sz="1800" spc="-1" strike="noStrike">
              <a:solidFill>
                <a:srgbClr val="000000"/>
              </a:solidFill>
              <a:uFill>
                <a:solidFill>
                  <a:srgbClr val="ffffff"/>
                </a:solidFill>
              </a:uFill>
              <a:latin typeface="Arial"/>
            </a:endParaRPr>
          </a:p>
        </p:txBody>
      </p:sp>
      <p:sp>
        <p:nvSpPr>
          <p:cNvPr id="84" name="CustomShape 4"/>
          <p:cNvSpPr/>
          <p:nvPr/>
        </p:nvSpPr>
        <p:spPr>
          <a:xfrm>
            <a:off x="1765800" y="3684960"/>
            <a:ext cx="3006720" cy="63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When you know your target audience’s age, occupation, income, interests, pains, problems, obstacles, habits, likes, dislikes, motivations and objections, then it’s easier and cheaper to target them on social or any other media.</a:t>
            </a:r>
            <a:endParaRPr b="0" lang="en-IN" sz="1800" spc="-1" strike="noStrike">
              <a:solidFill>
                <a:srgbClr val="000000"/>
              </a:solidFill>
              <a:uFill>
                <a:solidFill>
                  <a:srgbClr val="ffffff"/>
                </a:solidFill>
              </a:uFill>
              <a:latin typeface="Arial"/>
            </a:endParaRPr>
          </a:p>
        </p:txBody>
      </p:sp>
      <p:sp>
        <p:nvSpPr>
          <p:cNvPr id="85" name="CustomShape 5"/>
          <p:cNvSpPr/>
          <p:nvPr/>
        </p:nvSpPr>
        <p:spPr>
          <a:xfrm>
            <a:off x="6228000" y="1224000"/>
            <a:ext cx="3130920" cy="3312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13254c"/>
                </a:solidFill>
                <a:uFill>
                  <a:solidFill>
                    <a:srgbClr val="ffffff"/>
                  </a:solidFill>
                </a:uFill>
                <a:latin typeface="Arial"/>
                <a:ea typeface="Arial"/>
              </a:rPr>
              <a:t>Deliver Content Consistently</a:t>
            </a:r>
            <a:endParaRPr b="0" lang="en-IN" sz="1800" spc="-1" strike="noStrike">
              <a:solidFill>
                <a:srgbClr val="000000"/>
              </a:solidFill>
              <a:uFill>
                <a:solidFill>
                  <a:srgbClr val="ffffff"/>
                </a:solidFill>
              </a:uFill>
              <a:latin typeface="Arial"/>
            </a:endParaRPr>
          </a:p>
        </p:txBody>
      </p:sp>
      <p:sp>
        <p:nvSpPr>
          <p:cNvPr id="86" name="CustomShape 6"/>
          <p:cNvSpPr/>
          <p:nvPr/>
        </p:nvSpPr>
        <p:spPr>
          <a:xfrm>
            <a:off x="6182640" y="1645920"/>
            <a:ext cx="3138840" cy="63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One of the best ways to grow your following and increase engagement on social media is to be there consistently.</a:t>
            </a:r>
            <a:endParaRPr b="0" lang="en-IN" sz="1800" spc="-1" strike="noStrike">
              <a:solidFill>
                <a:srgbClr val="000000"/>
              </a:solidFill>
              <a:uFill>
                <a:solidFill>
                  <a:srgbClr val="ffffff"/>
                </a:solidFill>
              </a:uFill>
              <a:latin typeface="Arial"/>
            </a:endParaRPr>
          </a:p>
        </p:txBody>
      </p:sp>
      <p:sp>
        <p:nvSpPr>
          <p:cNvPr id="87" name="CustomShape 7"/>
          <p:cNvSpPr/>
          <p:nvPr/>
        </p:nvSpPr>
        <p:spPr>
          <a:xfrm>
            <a:off x="6228000" y="3096000"/>
            <a:ext cx="3346920" cy="50112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aa2db"/>
                </a:solidFill>
                <a:uFill>
                  <a:solidFill>
                    <a:srgbClr val="ffffff"/>
                  </a:solidFill>
                </a:uFill>
                <a:latin typeface="Arial"/>
                <a:ea typeface="Arial"/>
              </a:rPr>
              <a:t>Target Website Visitors with Social Ads</a:t>
            </a:r>
            <a:endParaRPr b="0" lang="en-IN" sz="1800" spc="-1" strike="noStrike">
              <a:solidFill>
                <a:srgbClr val="000000"/>
              </a:solidFill>
              <a:uFill>
                <a:solidFill>
                  <a:srgbClr val="ffffff"/>
                </a:solidFill>
              </a:uFill>
              <a:latin typeface="Arial"/>
            </a:endParaRPr>
          </a:p>
        </p:txBody>
      </p:sp>
      <p:sp>
        <p:nvSpPr>
          <p:cNvPr id="88" name="CustomShape 8"/>
          <p:cNvSpPr/>
          <p:nvPr/>
        </p:nvSpPr>
        <p:spPr>
          <a:xfrm>
            <a:off x="6146640" y="3688920"/>
            <a:ext cx="3054960" cy="63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It takes a lot of time and effort to attract visitors to your website. When you do attract relevant visitors, it’s important to maximize the potential of that visit even after they leave your website.</a:t>
            </a:r>
            <a:endParaRPr b="0" lang="en-IN" sz="1800" spc="-1" strike="noStrike">
              <a:solidFill>
                <a:srgbClr val="000000"/>
              </a:solidFill>
              <a:uFill>
                <a:solidFill>
                  <a:srgbClr val="ffffff"/>
                </a:solidFill>
              </a:uFill>
              <a:latin typeface="Arial"/>
            </a:endParaRPr>
          </a:p>
        </p:txBody>
      </p:sp>
      <p:sp>
        <p:nvSpPr>
          <p:cNvPr id="89" name="CustomShape 9"/>
          <p:cNvSpPr/>
          <p:nvPr/>
        </p:nvSpPr>
        <p:spPr>
          <a:xfrm>
            <a:off x="1798920" y="5105520"/>
            <a:ext cx="2664000" cy="33120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13254c"/>
                </a:solidFill>
                <a:uFill>
                  <a:solidFill>
                    <a:srgbClr val="ffffff"/>
                  </a:solidFill>
                </a:uFill>
                <a:latin typeface="Arial"/>
                <a:ea typeface="Arial"/>
              </a:rPr>
              <a:t>Research Competition</a:t>
            </a:r>
            <a:endParaRPr b="0" lang="en-IN" sz="1800" spc="-1" strike="noStrike">
              <a:solidFill>
                <a:srgbClr val="000000"/>
              </a:solidFill>
              <a:uFill>
                <a:solidFill>
                  <a:srgbClr val="ffffff"/>
                </a:solidFill>
              </a:uFill>
              <a:latin typeface="Arial"/>
            </a:endParaRPr>
          </a:p>
        </p:txBody>
      </p:sp>
      <p:sp>
        <p:nvSpPr>
          <p:cNvPr id="90" name="CustomShape 10"/>
          <p:cNvSpPr/>
          <p:nvPr/>
        </p:nvSpPr>
        <p:spPr>
          <a:xfrm>
            <a:off x="1872000" y="5528520"/>
            <a:ext cx="2804400" cy="81792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Start by compiling a list of at least 3-5 main competitors. Search which social networks they’re using and analyze their content strategy. </a:t>
            </a:r>
            <a:endParaRPr b="0" lang="en-IN" sz="1800" spc="-1" strike="noStrike">
              <a:solidFill>
                <a:srgbClr val="000000"/>
              </a:solidFill>
              <a:uFill>
                <a:solidFill>
                  <a:srgbClr val="ffffff"/>
                </a:solidFill>
              </a:uFill>
              <a:latin typeface="Arial"/>
            </a:endParaRPr>
          </a:p>
        </p:txBody>
      </p:sp>
      <p:sp>
        <p:nvSpPr>
          <p:cNvPr id="91" name="CustomShape 11"/>
          <p:cNvSpPr/>
          <p:nvPr/>
        </p:nvSpPr>
        <p:spPr>
          <a:xfrm>
            <a:off x="792000" y="1224000"/>
            <a:ext cx="875520" cy="855720"/>
          </a:xfrm>
          <a:prstGeom prst="round2DiagRect">
            <a:avLst>
              <a:gd name="adj1" fmla="val 31944"/>
              <a:gd name="adj2" fmla="val 0"/>
            </a:avLst>
          </a:prstGeom>
          <a:solidFill>
            <a:srgbClr val="13254c"/>
          </a:solidFill>
          <a:ln>
            <a:noFill/>
          </a:ln>
        </p:spPr>
        <p:style>
          <a:lnRef idx="0"/>
          <a:fillRef idx="0"/>
          <a:effectRef idx="0"/>
          <a:fontRef idx="minor"/>
        </p:style>
      </p:sp>
      <p:sp>
        <p:nvSpPr>
          <p:cNvPr id="92" name="CustomShape 12"/>
          <p:cNvSpPr/>
          <p:nvPr/>
        </p:nvSpPr>
        <p:spPr>
          <a:xfrm>
            <a:off x="1091520" y="1347120"/>
            <a:ext cx="277200" cy="593640"/>
          </a:xfrm>
          <a:custGeom>
            <a:avLst/>
            <a:gdLst/>
            <a:ahLst/>
            <a:rect l="l" t="t" r="r" b="b"/>
            <a:pathLst>
              <a:path w="120000" h="120000">
                <a:moveTo>
                  <a:pt x="85477" y="78750"/>
                </a:moveTo>
                <a:lnTo>
                  <a:pt x="34572" y="78750"/>
                </a:lnTo>
                <a:cubicBezTo>
                  <a:pt x="31855" y="74700"/>
                  <a:pt x="28594" y="70644"/>
                  <a:pt x="25377" y="66683"/>
                </a:cubicBezTo>
                <a:cubicBezTo>
                  <a:pt x="18261" y="57927"/>
                  <a:pt x="10905" y="48872"/>
                  <a:pt x="10905" y="41250"/>
                </a:cubicBezTo>
                <a:cubicBezTo>
                  <a:pt x="10905" y="22638"/>
                  <a:pt x="32927" y="7500"/>
                  <a:pt x="60000" y="7500"/>
                </a:cubicBezTo>
                <a:cubicBezTo>
                  <a:pt x="87066" y="7500"/>
                  <a:pt x="109088" y="22638"/>
                  <a:pt x="109088" y="41250"/>
                </a:cubicBezTo>
                <a:cubicBezTo>
                  <a:pt x="109088" y="48816"/>
                  <a:pt x="101733" y="57916"/>
                  <a:pt x="94605" y="66727"/>
                </a:cubicBezTo>
                <a:cubicBezTo>
                  <a:pt x="91416" y="70683"/>
                  <a:pt x="88183" y="74716"/>
                  <a:pt x="85477" y="78750"/>
                </a:cubicBezTo>
                <a:moveTo>
                  <a:pt x="60000" y="112494"/>
                </a:moveTo>
                <a:cubicBezTo>
                  <a:pt x="54472" y="112494"/>
                  <a:pt x="51927" y="112061"/>
                  <a:pt x="49105" y="107811"/>
                </a:cubicBezTo>
                <a:lnTo>
                  <a:pt x="72222" y="105822"/>
                </a:lnTo>
                <a:cubicBezTo>
                  <a:pt x="68877" y="112022"/>
                  <a:pt x="66438" y="112494"/>
                  <a:pt x="60000" y="112494"/>
                </a:cubicBezTo>
                <a:moveTo>
                  <a:pt x="42194" y="93405"/>
                </a:moveTo>
                <a:cubicBezTo>
                  <a:pt x="41205" y="91150"/>
                  <a:pt x="40083" y="88766"/>
                  <a:pt x="38838" y="86250"/>
                </a:cubicBezTo>
                <a:lnTo>
                  <a:pt x="81200" y="86250"/>
                </a:lnTo>
                <a:cubicBezTo>
                  <a:pt x="80533" y="87594"/>
                  <a:pt x="79861" y="88944"/>
                  <a:pt x="79277" y="90216"/>
                </a:cubicBezTo>
                <a:cubicBezTo>
                  <a:pt x="79277" y="90216"/>
                  <a:pt x="42194" y="93405"/>
                  <a:pt x="42194" y="93405"/>
                </a:cubicBezTo>
                <a:close/>
                <a:moveTo>
                  <a:pt x="74138" y="101905"/>
                </a:moveTo>
                <a:lnTo>
                  <a:pt x="47088" y="104233"/>
                </a:lnTo>
                <a:cubicBezTo>
                  <a:pt x="46127" y="102311"/>
                  <a:pt x="45088" y="100061"/>
                  <a:pt x="43833" y="97127"/>
                </a:cubicBezTo>
                <a:cubicBezTo>
                  <a:pt x="43816" y="97094"/>
                  <a:pt x="43794" y="97050"/>
                  <a:pt x="43783" y="97011"/>
                </a:cubicBezTo>
                <a:lnTo>
                  <a:pt x="77538" y="94116"/>
                </a:lnTo>
                <a:cubicBezTo>
                  <a:pt x="77061" y="95222"/>
                  <a:pt x="76544" y="96388"/>
                  <a:pt x="76100" y="97427"/>
                </a:cubicBezTo>
                <a:cubicBezTo>
                  <a:pt x="75383" y="99116"/>
                  <a:pt x="74738" y="100577"/>
                  <a:pt x="74138" y="101905"/>
                </a:cubicBezTo>
                <a:moveTo>
                  <a:pt x="60000" y="0"/>
                </a:moveTo>
                <a:cubicBezTo>
                  <a:pt x="26861" y="0"/>
                  <a:pt x="0" y="18466"/>
                  <a:pt x="0" y="41250"/>
                </a:cubicBezTo>
                <a:cubicBezTo>
                  <a:pt x="0" y="56366"/>
                  <a:pt x="20116" y="72383"/>
                  <a:pt x="27438" y="86455"/>
                </a:cubicBezTo>
                <a:cubicBezTo>
                  <a:pt x="38366" y="107438"/>
                  <a:pt x="37155" y="119994"/>
                  <a:pt x="60000" y="119994"/>
                </a:cubicBezTo>
                <a:cubicBezTo>
                  <a:pt x="83177" y="119994"/>
                  <a:pt x="81622" y="107494"/>
                  <a:pt x="92555" y="86538"/>
                </a:cubicBezTo>
                <a:cubicBezTo>
                  <a:pt x="99905" y="72438"/>
                  <a:pt x="120000" y="56244"/>
                  <a:pt x="120000" y="41250"/>
                </a:cubicBezTo>
                <a:cubicBezTo>
                  <a:pt x="120000" y="18466"/>
                  <a:pt x="93133" y="0"/>
                  <a:pt x="60000" y="0"/>
                </a:cubicBezTo>
              </a:path>
            </a:pathLst>
          </a:custGeom>
          <a:solidFill>
            <a:srgbClr val="ffffff"/>
          </a:solidFill>
          <a:ln>
            <a:noFill/>
          </a:ln>
        </p:spPr>
        <p:style>
          <a:lnRef idx="0"/>
          <a:fillRef idx="0"/>
          <a:effectRef idx="0"/>
          <a:fontRef idx="minor"/>
        </p:style>
      </p:sp>
      <p:sp>
        <p:nvSpPr>
          <p:cNvPr id="93" name="CustomShape 13"/>
          <p:cNvSpPr/>
          <p:nvPr/>
        </p:nvSpPr>
        <p:spPr>
          <a:xfrm>
            <a:off x="1224720" y="1440720"/>
            <a:ext cx="80640" cy="117720"/>
          </a:xfrm>
          <a:custGeom>
            <a:avLst/>
            <a:gdLst/>
            <a:ahLst/>
            <a:rect l="l" t="t" r="r" b="b"/>
            <a:pathLst>
              <a:path w="120000" h="120000">
                <a:moveTo>
                  <a:pt x="110766" y="0"/>
                </a:moveTo>
                <a:cubicBezTo>
                  <a:pt x="49683" y="0"/>
                  <a:pt x="0" y="49677"/>
                  <a:pt x="0" y="110766"/>
                </a:cubicBezTo>
                <a:cubicBezTo>
                  <a:pt x="0" y="115861"/>
                  <a:pt x="4127" y="120000"/>
                  <a:pt x="9227" y="120000"/>
                </a:cubicBezTo>
                <a:cubicBezTo>
                  <a:pt x="14327" y="120000"/>
                  <a:pt x="18461" y="115861"/>
                  <a:pt x="18461" y="110766"/>
                </a:cubicBezTo>
                <a:cubicBezTo>
                  <a:pt x="18461" y="59872"/>
                  <a:pt x="59872" y="18461"/>
                  <a:pt x="110766" y="18461"/>
                </a:cubicBezTo>
                <a:cubicBezTo>
                  <a:pt x="115866" y="18461"/>
                  <a:pt x="120000" y="14322"/>
                  <a:pt x="120000" y="9227"/>
                </a:cubicBezTo>
                <a:cubicBezTo>
                  <a:pt x="120000" y="4133"/>
                  <a:pt x="115866" y="0"/>
                  <a:pt x="110766" y="0"/>
                </a:cubicBezTo>
              </a:path>
            </a:pathLst>
          </a:custGeom>
          <a:solidFill>
            <a:srgbClr val="ffffff"/>
          </a:solidFill>
          <a:ln>
            <a:noFill/>
          </a:ln>
        </p:spPr>
        <p:style>
          <a:lnRef idx="0"/>
          <a:fillRef idx="0"/>
          <a:effectRef idx="0"/>
          <a:fontRef idx="minor"/>
        </p:style>
      </p:sp>
      <p:sp>
        <p:nvSpPr>
          <p:cNvPr id="94" name="CustomShape 14"/>
          <p:cNvSpPr/>
          <p:nvPr/>
        </p:nvSpPr>
        <p:spPr>
          <a:xfrm>
            <a:off x="792000" y="3262320"/>
            <a:ext cx="875520" cy="855360"/>
          </a:xfrm>
          <a:prstGeom prst="round2DiagRect">
            <a:avLst>
              <a:gd name="adj1" fmla="val 31944"/>
              <a:gd name="adj2" fmla="val 0"/>
            </a:avLst>
          </a:prstGeom>
          <a:solidFill>
            <a:srgbClr val="0aa2db"/>
          </a:solidFill>
          <a:ln>
            <a:noFill/>
          </a:ln>
        </p:spPr>
        <p:style>
          <a:lnRef idx="0"/>
          <a:fillRef idx="0"/>
          <a:effectRef idx="0"/>
          <a:fontRef idx="minor"/>
        </p:style>
      </p:sp>
      <p:sp>
        <p:nvSpPr>
          <p:cNvPr id="95" name="CustomShape 15"/>
          <p:cNvSpPr/>
          <p:nvPr/>
        </p:nvSpPr>
        <p:spPr>
          <a:xfrm>
            <a:off x="1027440" y="3384720"/>
            <a:ext cx="404280" cy="594000"/>
          </a:xfrm>
          <a:custGeom>
            <a:avLst/>
            <a:gdLst/>
            <a:ahLst/>
            <a:rect l="l" t="t" r="r" b="b"/>
            <a:pathLst>
              <a:path w="120000" h="120000">
                <a:moveTo>
                  <a:pt x="40486" y="108723"/>
                </a:moveTo>
                <a:cubicBezTo>
                  <a:pt x="13613" y="97963"/>
                  <a:pt x="516" y="67357"/>
                  <a:pt x="11270" y="40491"/>
                </a:cubicBezTo>
                <a:cubicBezTo>
                  <a:pt x="22031" y="13625"/>
                  <a:pt x="52639" y="509"/>
                  <a:pt x="79506" y="11276"/>
                </a:cubicBezTo>
                <a:cubicBezTo>
                  <a:pt x="106374" y="22030"/>
                  <a:pt x="119477" y="52642"/>
                  <a:pt x="108722" y="79508"/>
                </a:cubicBezTo>
                <a:cubicBezTo>
                  <a:pt x="97962" y="106374"/>
                  <a:pt x="67348" y="119477"/>
                  <a:pt x="40486" y="108723"/>
                </a:cubicBezTo>
                <a:moveTo>
                  <a:pt x="82296" y="4312"/>
                </a:moveTo>
                <a:cubicBezTo>
                  <a:pt x="51543" y="-7996"/>
                  <a:pt x="16629" y="6944"/>
                  <a:pt x="4313" y="37695"/>
                </a:cubicBezTo>
                <a:cubicBezTo>
                  <a:pt x="-8002" y="68452"/>
                  <a:pt x="6945" y="103371"/>
                  <a:pt x="37697" y="115680"/>
                </a:cubicBezTo>
                <a:cubicBezTo>
                  <a:pt x="68449" y="128002"/>
                  <a:pt x="103364" y="113048"/>
                  <a:pt x="115686" y="82298"/>
                </a:cubicBezTo>
                <a:cubicBezTo>
                  <a:pt x="128002" y="51541"/>
                  <a:pt x="113048" y="16628"/>
                  <a:pt x="82296" y="4312"/>
                </a:cubicBezTo>
              </a:path>
            </a:pathLst>
          </a:custGeom>
          <a:solidFill>
            <a:srgbClr val="ffffff"/>
          </a:solidFill>
          <a:ln>
            <a:noFill/>
          </a:ln>
        </p:spPr>
        <p:style>
          <a:lnRef idx="0"/>
          <a:fillRef idx="0"/>
          <a:effectRef idx="0"/>
          <a:fontRef idx="minor"/>
        </p:style>
      </p:sp>
      <p:sp>
        <p:nvSpPr>
          <p:cNvPr id="96" name="CustomShape 16"/>
          <p:cNvSpPr/>
          <p:nvPr/>
        </p:nvSpPr>
        <p:spPr>
          <a:xfrm>
            <a:off x="1206000" y="3646080"/>
            <a:ext cx="48240" cy="70560"/>
          </a:xfrm>
          <a:custGeom>
            <a:avLst/>
            <a:gdLst/>
            <a:ahLst/>
            <a:rect l="l" t="t" r="r" b="b"/>
            <a:pathLst>
              <a:path w="120000" h="120000">
                <a:moveTo>
                  <a:pt x="48814" y="87852"/>
                </a:moveTo>
                <a:cubicBezTo>
                  <a:pt x="33464" y="81668"/>
                  <a:pt x="25997" y="64212"/>
                  <a:pt x="32117" y="48835"/>
                </a:cubicBezTo>
                <a:cubicBezTo>
                  <a:pt x="38300" y="33520"/>
                  <a:pt x="55784" y="26020"/>
                  <a:pt x="71134" y="32141"/>
                </a:cubicBezTo>
                <a:cubicBezTo>
                  <a:pt x="86478" y="38293"/>
                  <a:pt x="93977" y="55780"/>
                  <a:pt x="87826" y="71158"/>
                </a:cubicBezTo>
                <a:cubicBezTo>
                  <a:pt x="81674" y="86505"/>
                  <a:pt x="64190" y="93973"/>
                  <a:pt x="48814" y="87852"/>
                </a:cubicBezTo>
                <a:moveTo>
                  <a:pt x="82291" y="4319"/>
                </a:moveTo>
                <a:cubicBezTo>
                  <a:pt x="51566" y="-8010"/>
                  <a:pt x="16622" y="6952"/>
                  <a:pt x="4319" y="37707"/>
                </a:cubicBezTo>
                <a:cubicBezTo>
                  <a:pt x="-8008" y="68463"/>
                  <a:pt x="6957" y="103375"/>
                  <a:pt x="37682" y="115673"/>
                </a:cubicBezTo>
                <a:cubicBezTo>
                  <a:pt x="68440" y="128010"/>
                  <a:pt x="103352" y="113041"/>
                  <a:pt x="115687" y="82317"/>
                </a:cubicBezTo>
                <a:cubicBezTo>
                  <a:pt x="127989" y="51561"/>
                  <a:pt x="113080" y="16649"/>
                  <a:pt x="82291" y="4319"/>
                </a:cubicBezTo>
              </a:path>
            </a:pathLst>
          </a:custGeom>
          <a:solidFill>
            <a:srgbClr val="ffffff"/>
          </a:solidFill>
          <a:ln>
            <a:noFill/>
          </a:ln>
        </p:spPr>
        <p:style>
          <a:lnRef idx="0"/>
          <a:fillRef idx="0"/>
          <a:effectRef idx="0"/>
          <a:fontRef idx="minor"/>
        </p:style>
      </p:sp>
      <p:sp>
        <p:nvSpPr>
          <p:cNvPr id="97" name="CustomShape 17"/>
          <p:cNvSpPr/>
          <p:nvPr/>
        </p:nvSpPr>
        <p:spPr>
          <a:xfrm>
            <a:off x="1154520" y="3570840"/>
            <a:ext cx="151200" cy="221760"/>
          </a:xfrm>
          <a:custGeom>
            <a:avLst/>
            <a:gdLst/>
            <a:ahLst/>
            <a:rect l="l" t="t" r="r" b="b"/>
            <a:pathLst>
              <a:path w="120000" h="120000">
                <a:moveTo>
                  <a:pt x="45137" y="97118"/>
                </a:moveTo>
                <a:cubicBezTo>
                  <a:pt x="24656" y="88926"/>
                  <a:pt x="14676" y="65591"/>
                  <a:pt x="22867" y="45127"/>
                </a:cubicBezTo>
                <a:cubicBezTo>
                  <a:pt x="31065" y="24663"/>
                  <a:pt x="54386" y="14677"/>
                  <a:pt x="74855" y="22869"/>
                </a:cubicBezTo>
                <a:cubicBezTo>
                  <a:pt x="95331" y="31067"/>
                  <a:pt x="105323" y="54402"/>
                  <a:pt x="97119" y="74866"/>
                </a:cubicBezTo>
                <a:cubicBezTo>
                  <a:pt x="88928" y="95330"/>
                  <a:pt x="65600" y="105328"/>
                  <a:pt x="45137" y="97118"/>
                </a:cubicBezTo>
                <a:moveTo>
                  <a:pt x="82298" y="4313"/>
                </a:moveTo>
                <a:cubicBezTo>
                  <a:pt x="51541" y="-8002"/>
                  <a:pt x="16615" y="6951"/>
                  <a:pt x="4319" y="37697"/>
                </a:cubicBezTo>
                <a:cubicBezTo>
                  <a:pt x="-8002" y="68449"/>
                  <a:pt x="6951" y="103364"/>
                  <a:pt x="37695" y="115680"/>
                </a:cubicBezTo>
                <a:cubicBezTo>
                  <a:pt x="68465" y="128002"/>
                  <a:pt x="103371" y="113054"/>
                  <a:pt x="115693" y="82296"/>
                </a:cubicBezTo>
                <a:cubicBezTo>
                  <a:pt x="127989" y="51543"/>
                  <a:pt x="113055" y="16629"/>
                  <a:pt x="82298" y="4313"/>
                </a:cubicBezTo>
              </a:path>
            </a:pathLst>
          </a:custGeom>
          <a:solidFill>
            <a:srgbClr val="ffffff"/>
          </a:solidFill>
          <a:ln>
            <a:noFill/>
          </a:ln>
        </p:spPr>
        <p:style>
          <a:lnRef idx="0"/>
          <a:fillRef idx="0"/>
          <a:effectRef idx="0"/>
          <a:fontRef idx="minor"/>
        </p:style>
      </p:sp>
      <p:sp>
        <p:nvSpPr>
          <p:cNvPr id="98" name="CustomShape 18"/>
          <p:cNvSpPr/>
          <p:nvPr/>
        </p:nvSpPr>
        <p:spPr>
          <a:xfrm>
            <a:off x="1142640" y="3720240"/>
            <a:ext cx="61200" cy="91800"/>
          </a:xfrm>
          <a:custGeom>
            <a:avLst/>
            <a:gdLst/>
            <a:ahLst/>
            <a:rect l="l" t="t" r="r" b="b"/>
            <a:pathLst>
              <a:path w="120000" h="120000">
                <a:moveTo>
                  <a:pt x="119132" y="16109"/>
                </a:moveTo>
                <a:cubicBezTo>
                  <a:pt x="121591" y="10099"/>
                  <a:pt x="118596" y="3261"/>
                  <a:pt x="112468" y="849"/>
                </a:cubicBezTo>
                <a:cubicBezTo>
                  <a:pt x="106324" y="-1579"/>
                  <a:pt x="99352" y="1357"/>
                  <a:pt x="96899" y="7390"/>
                </a:cubicBezTo>
                <a:lnTo>
                  <a:pt x="96876" y="7367"/>
                </a:lnTo>
                <a:cubicBezTo>
                  <a:pt x="79669" y="49567"/>
                  <a:pt x="46680" y="80885"/>
                  <a:pt x="7240" y="97451"/>
                </a:cubicBezTo>
                <a:cubicBezTo>
                  <a:pt x="1181" y="100000"/>
                  <a:pt x="-1643" y="106906"/>
                  <a:pt x="969" y="112848"/>
                </a:cubicBezTo>
                <a:cubicBezTo>
                  <a:pt x="3588" y="118842"/>
                  <a:pt x="10629" y="121596"/>
                  <a:pt x="16682" y="119047"/>
                </a:cubicBezTo>
                <a:cubicBezTo>
                  <a:pt x="16893" y="118956"/>
                  <a:pt x="17013" y="118773"/>
                  <a:pt x="17195" y="118699"/>
                </a:cubicBezTo>
                <a:cubicBezTo>
                  <a:pt x="62039" y="99681"/>
                  <a:pt x="99563" y="64023"/>
                  <a:pt x="119109" y="16109"/>
                </a:cubicBezTo>
                <a:cubicBezTo>
                  <a:pt x="119109" y="16109"/>
                  <a:pt x="119132" y="16109"/>
                  <a:pt x="119132" y="16109"/>
                </a:cubicBezTo>
                <a:close/>
              </a:path>
            </a:pathLst>
          </a:custGeom>
          <a:solidFill>
            <a:srgbClr val="ffffff"/>
          </a:solidFill>
          <a:ln>
            <a:noFill/>
          </a:ln>
        </p:spPr>
        <p:style>
          <a:lnRef idx="0"/>
          <a:fillRef idx="0"/>
          <a:effectRef idx="0"/>
          <a:fontRef idx="minor"/>
        </p:style>
      </p:sp>
      <p:sp>
        <p:nvSpPr>
          <p:cNvPr id="99" name="CustomShape 19"/>
          <p:cNvSpPr/>
          <p:nvPr/>
        </p:nvSpPr>
        <p:spPr>
          <a:xfrm>
            <a:off x="1090080" y="3757320"/>
            <a:ext cx="88920" cy="134280"/>
          </a:xfrm>
          <a:custGeom>
            <a:avLst/>
            <a:gdLst/>
            <a:ahLst/>
            <a:rect l="l" t="t" r="r" b="b"/>
            <a:pathLst>
              <a:path w="120000" h="120000">
                <a:moveTo>
                  <a:pt x="114713" y="588"/>
                </a:moveTo>
                <a:cubicBezTo>
                  <a:pt x="110417" y="-1097"/>
                  <a:pt x="105532" y="956"/>
                  <a:pt x="103800" y="5160"/>
                </a:cubicBezTo>
                <a:cubicBezTo>
                  <a:pt x="84850" y="51544"/>
                  <a:pt x="48495" y="85989"/>
                  <a:pt x="5060" y="104219"/>
                </a:cubicBezTo>
                <a:cubicBezTo>
                  <a:pt x="815" y="106002"/>
                  <a:pt x="-1149" y="110834"/>
                  <a:pt x="684" y="115009"/>
                </a:cubicBezTo>
                <a:cubicBezTo>
                  <a:pt x="2501" y="119202"/>
                  <a:pt x="7437" y="121114"/>
                  <a:pt x="11699" y="119326"/>
                </a:cubicBezTo>
                <a:cubicBezTo>
                  <a:pt x="11897" y="119230"/>
                  <a:pt x="12027" y="119055"/>
                  <a:pt x="12220" y="118958"/>
                </a:cubicBezTo>
                <a:cubicBezTo>
                  <a:pt x="59380" y="99014"/>
                  <a:pt x="98831" y="61564"/>
                  <a:pt x="119400" y="11282"/>
                </a:cubicBezTo>
                <a:cubicBezTo>
                  <a:pt x="121109" y="7072"/>
                  <a:pt x="119009" y="2285"/>
                  <a:pt x="114713" y="588"/>
                </a:cubicBezTo>
              </a:path>
            </a:pathLst>
          </a:custGeom>
          <a:solidFill>
            <a:srgbClr val="ffffff"/>
          </a:solidFill>
          <a:ln>
            <a:noFill/>
          </a:ln>
        </p:spPr>
        <p:style>
          <a:lnRef idx="0"/>
          <a:fillRef idx="0"/>
          <a:effectRef idx="0"/>
          <a:fontRef idx="minor"/>
        </p:style>
      </p:sp>
      <p:sp>
        <p:nvSpPr>
          <p:cNvPr id="100" name="CustomShape 20"/>
          <p:cNvSpPr/>
          <p:nvPr/>
        </p:nvSpPr>
        <p:spPr>
          <a:xfrm>
            <a:off x="1116360" y="3738960"/>
            <a:ext cx="74520" cy="111960"/>
          </a:xfrm>
          <a:custGeom>
            <a:avLst/>
            <a:gdLst/>
            <a:ahLst/>
            <a:rect l="l" t="t" r="r" b="b"/>
            <a:pathLst>
              <a:path w="120000" h="120000">
                <a:moveTo>
                  <a:pt x="113792" y="692"/>
                </a:moveTo>
                <a:cubicBezTo>
                  <a:pt x="108720" y="-1288"/>
                  <a:pt x="102995" y="1106"/>
                  <a:pt x="100973" y="6079"/>
                </a:cubicBezTo>
                <a:cubicBezTo>
                  <a:pt x="82758" y="50722"/>
                  <a:pt x="47777" y="83882"/>
                  <a:pt x="5969" y="101416"/>
                </a:cubicBezTo>
                <a:lnTo>
                  <a:pt x="5986" y="101416"/>
                </a:lnTo>
                <a:cubicBezTo>
                  <a:pt x="976" y="103533"/>
                  <a:pt x="-1351" y="109220"/>
                  <a:pt x="806" y="114136"/>
                </a:cubicBezTo>
                <a:cubicBezTo>
                  <a:pt x="2964" y="119046"/>
                  <a:pt x="8763" y="121311"/>
                  <a:pt x="13773" y="119216"/>
                </a:cubicBezTo>
                <a:cubicBezTo>
                  <a:pt x="13966" y="119120"/>
                  <a:pt x="14062" y="118949"/>
                  <a:pt x="14278" y="118836"/>
                </a:cubicBezTo>
                <a:cubicBezTo>
                  <a:pt x="60494" y="99281"/>
                  <a:pt x="99161" y="62591"/>
                  <a:pt x="119284" y="13276"/>
                </a:cubicBezTo>
                <a:cubicBezTo>
                  <a:pt x="121323" y="8304"/>
                  <a:pt x="118858" y="2679"/>
                  <a:pt x="113792" y="692"/>
                </a:cubicBezTo>
              </a:path>
            </a:pathLst>
          </a:custGeom>
          <a:solidFill>
            <a:srgbClr val="ffffff"/>
          </a:solidFill>
          <a:ln>
            <a:noFill/>
          </a:ln>
        </p:spPr>
        <p:style>
          <a:lnRef idx="0"/>
          <a:fillRef idx="0"/>
          <a:effectRef idx="0"/>
          <a:fontRef idx="minor"/>
        </p:style>
      </p:sp>
      <p:sp>
        <p:nvSpPr>
          <p:cNvPr id="101" name="CustomShape 21"/>
          <p:cNvSpPr/>
          <p:nvPr/>
        </p:nvSpPr>
        <p:spPr>
          <a:xfrm>
            <a:off x="1256400" y="3552840"/>
            <a:ext cx="61560" cy="92160"/>
          </a:xfrm>
          <a:custGeom>
            <a:avLst/>
            <a:gdLst/>
            <a:ahLst/>
            <a:rect l="l" t="t" r="r" b="b"/>
            <a:pathLst>
              <a:path w="120000" h="120000">
                <a:moveTo>
                  <a:pt x="119041" y="7116"/>
                </a:moveTo>
                <a:cubicBezTo>
                  <a:pt x="116418" y="1123"/>
                  <a:pt x="109379" y="-1602"/>
                  <a:pt x="103305" y="963"/>
                </a:cubicBezTo>
                <a:cubicBezTo>
                  <a:pt x="103094" y="1032"/>
                  <a:pt x="102951" y="1220"/>
                  <a:pt x="102786" y="1288"/>
                </a:cubicBezTo>
                <a:cubicBezTo>
                  <a:pt x="57943" y="20311"/>
                  <a:pt x="20436" y="55996"/>
                  <a:pt x="866" y="103896"/>
                </a:cubicBezTo>
                <a:lnTo>
                  <a:pt x="844" y="103896"/>
                </a:lnTo>
                <a:cubicBezTo>
                  <a:pt x="-1585" y="109929"/>
                  <a:pt x="1380" y="116743"/>
                  <a:pt x="7528" y="119156"/>
                </a:cubicBezTo>
                <a:cubicBezTo>
                  <a:pt x="13677" y="121562"/>
                  <a:pt x="20647" y="118625"/>
                  <a:pt x="23077" y="112615"/>
                </a:cubicBezTo>
                <a:lnTo>
                  <a:pt x="23105" y="112615"/>
                </a:lnTo>
                <a:cubicBezTo>
                  <a:pt x="40313" y="70458"/>
                  <a:pt x="73326" y="39106"/>
                  <a:pt x="112727" y="22558"/>
                </a:cubicBezTo>
                <a:cubicBezTo>
                  <a:pt x="118807" y="19992"/>
                  <a:pt x="121614" y="13103"/>
                  <a:pt x="119041" y="7116"/>
                </a:cubicBezTo>
              </a:path>
            </a:pathLst>
          </a:custGeom>
          <a:solidFill>
            <a:srgbClr val="ffffff"/>
          </a:solidFill>
          <a:ln>
            <a:noFill/>
          </a:ln>
        </p:spPr>
        <p:style>
          <a:lnRef idx="0"/>
          <a:fillRef idx="0"/>
          <a:effectRef idx="0"/>
          <a:fontRef idx="minor"/>
        </p:style>
      </p:sp>
      <p:sp>
        <p:nvSpPr>
          <p:cNvPr id="102" name="CustomShape 22"/>
          <p:cNvSpPr/>
          <p:nvPr/>
        </p:nvSpPr>
        <p:spPr>
          <a:xfrm>
            <a:off x="1279800" y="3477960"/>
            <a:ext cx="88920" cy="132480"/>
          </a:xfrm>
          <a:custGeom>
            <a:avLst/>
            <a:gdLst/>
            <a:ahLst/>
            <a:rect l="l" t="t" r="r" b="b"/>
            <a:pathLst>
              <a:path w="120000" h="120000">
                <a:moveTo>
                  <a:pt x="119309" y="4979"/>
                </a:moveTo>
                <a:cubicBezTo>
                  <a:pt x="117475" y="803"/>
                  <a:pt x="112539" y="-1120"/>
                  <a:pt x="108282" y="662"/>
                </a:cubicBezTo>
                <a:cubicBezTo>
                  <a:pt x="108101" y="741"/>
                  <a:pt x="107954" y="916"/>
                  <a:pt x="107773" y="1012"/>
                </a:cubicBezTo>
                <a:cubicBezTo>
                  <a:pt x="60602" y="20975"/>
                  <a:pt x="21165" y="58404"/>
                  <a:pt x="600" y="108683"/>
                </a:cubicBezTo>
                <a:cubicBezTo>
                  <a:pt x="-1120" y="112921"/>
                  <a:pt x="973" y="117708"/>
                  <a:pt x="5287" y="119394"/>
                </a:cubicBezTo>
                <a:cubicBezTo>
                  <a:pt x="9560" y="121092"/>
                  <a:pt x="14445" y="119055"/>
                  <a:pt x="16183" y="114817"/>
                </a:cubicBezTo>
                <a:cubicBezTo>
                  <a:pt x="35129" y="68442"/>
                  <a:pt x="71465" y="33994"/>
                  <a:pt x="114916" y="15769"/>
                </a:cubicBezTo>
                <a:cubicBezTo>
                  <a:pt x="119162" y="13970"/>
                  <a:pt x="121149" y="9155"/>
                  <a:pt x="119309" y="4979"/>
                </a:cubicBezTo>
              </a:path>
            </a:pathLst>
          </a:custGeom>
          <a:solidFill>
            <a:srgbClr val="ffffff"/>
          </a:solidFill>
          <a:ln>
            <a:noFill/>
          </a:ln>
        </p:spPr>
        <p:style>
          <a:lnRef idx="0"/>
          <a:fillRef idx="0"/>
          <a:effectRef idx="0"/>
          <a:fontRef idx="minor"/>
        </p:style>
      </p:sp>
      <p:sp>
        <p:nvSpPr>
          <p:cNvPr id="103" name="CustomShape 23"/>
          <p:cNvSpPr/>
          <p:nvPr/>
        </p:nvSpPr>
        <p:spPr>
          <a:xfrm>
            <a:off x="1268280" y="3515040"/>
            <a:ext cx="74520" cy="112680"/>
          </a:xfrm>
          <a:custGeom>
            <a:avLst/>
            <a:gdLst/>
            <a:ahLst/>
            <a:rect l="l" t="t" r="r" b="b"/>
            <a:pathLst>
              <a:path w="120000" h="120000">
                <a:moveTo>
                  <a:pt x="114013" y="18544"/>
                </a:moveTo>
                <a:cubicBezTo>
                  <a:pt x="119000" y="16449"/>
                  <a:pt x="121357" y="10779"/>
                  <a:pt x="119193" y="5846"/>
                </a:cubicBezTo>
                <a:cubicBezTo>
                  <a:pt x="117058" y="953"/>
                  <a:pt x="111253" y="-1328"/>
                  <a:pt x="106244" y="783"/>
                </a:cubicBezTo>
                <a:cubicBezTo>
                  <a:pt x="106034" y="862"/>
                  <a:pt x="105915" y="1050"/>
                  <a:pt x="105721" y="1123"/>
                </a:cubicBezTo>
                <a:cubicBezTo>
                  <a:pt x="59525" y="20701"/>
                  <a:pt x="20860" y="57431"/>
                  <a:pt x="704" y="106723"/>
                </a:cubicBezTo>
                <a:cubicBezTo>
                  <a:pt x="-1317" y="111695"/>
                  <a:pt x="1164" y="117303"/>
                  <a:pt x="6213" y="119307"/>
                </a:cubicBezTo>
                <a:cubicBezTo>
                  <a:pt x="11262" y="121277"/>
                  <a:pt x="16987" y="118893"/>
                  <a:pt x="19048" y="113926"/>
                </a:cubicBezTo>
                <a:cubicBezTo>
                  <a:pt x="37262" y="69277"/>
                  <a:pt x="72224" y="36100"/>
                  <a:pt x="114013" y="18583"/>
                </a:cubicBezTo>
                <a:cubicBezTo>
                  <a:pt x="114013" y="18583"/>
                  <a:pt x="114013" y="18544"/>
                  <a:pt x="114013" y="18544"/>
                </a:cubicBezTo>
                <a:close/>
              </a:path>
            </a:pathLst>
          </a:custGeom>
          <a:solidFill>
            <a:srgbClr val="ffffff"/>
          </a:solidFill>
          <a:ln>
            <a:noFill/>
          </a:ln>
        </p:spPr>
        <p:style>
          <a:lnRef idx="0"/>
          <a:fillRef idx="0"/>
          <a:effectRef idx="0"/>
          <a:fontRef idx="minor"/>
        </p:style>
      </p:sp>
      <p:sp>
        <p:nvSpPr>
          <p:cNvPr id="104" name="CustomShape 24"/>
          <p:cNvSpPr/>
          <p:nvPr/>
        </p:nvSpPr>
        <p:spPr>
          <a:xfrm>
            <a:off x="792000" y="5105520"/>
            <a:ext cx="875520" cy="856080"/>
          </a:xfrm>
          <a:prstGeom prst="round2DiagRect">
            <a:avLst>
              <a:gd name="adj1" fmla="val 31944"/>
              <a:gd name="adj2" fmla="val 0"/>
            </a:avLst>
          </a:prstGeom>
          <a:solidFill>
            <a:srgbClr val="ed7b26"/>
          </a:solidFill>
          <a:ln>
            <a:noFill/>
          </a:ln>
        </p:spPr>
        <p:style>
          <a:lnRef idx="0"/>
          <a:fillRef idx="0"/>
          <a:effectRef idx="0"/>
          <a:fontRef idx="minor"/>
        </p:style>
      </p:sp>
      <p:sp>
        <p:nvSpPr>
          <p:cNvPr id="105" name="CustomShape 25"/>
          <p:cNvSpPr/>
          <p:nvPr/>
        </p:nvSpPr>
        <p:spPr>
          <a:xfrm>
            <a:off x="1085040" y="5310720"/>
            <a:ext cx="131040" cy="192960"/>
          </a:xfrm>
          <a:custGeom>
            <a:avLst/>
            <a:gdLst/>
            <a:ahLst/>
            <a:rect l="l" t="t" r="r" b="b"/>
            <a:pathLst>
              <a:path w="120000" h="120000">
                <a:moveTo>
                  <a:pt x="108544" y="114327"/>
                </a:moveTo>
                <a:lnTo>
                  <a:pt x="108566" y="114327"/>
                </a:lnTo>
                <a:cubicBezTo>
                  <a:pt x="108588" y="117455"/>
                  <a:pt x="111133" y="120000"/>
                  <a:pt x="114283" y="120000"/>
                </a:cubicBezTo>
                <a:cubicBezTo>
                  <a:pt x="117427" y="120000"/>
                  <a:pt x="119994" y="117433"/>
                  <a:pt x="119994" y="114283"/>
                </a:cubicBezTo>
                <a:cubicBezTo>
                  <a:pt x="119994" y="114250"/>
                  <a:pt x="119972" y="114227"/>
                  <a:pt x="119972" y="114194"/>
                </a:cubicBezTo>
                <a:cubicBezTo>
                  <a:pt x="119905" y="51227"/>
                  <a:pt x="68950" y="227"/>
                  <a:pt x="6000" y="66"/>
                </a:cubicBezTo>
                <a:cubicBezTo>
                  <a:pt x="5911" y="55"/>
                  <a:pt x="5822" y="0"/>
                  <a:pt x="5711" y="0"/>
                </a:cubicBezTo>
                <a:cubicBezTo>
                  <a:pt x="2544" y="0"/>
                  <a:pt x="0" y="2561"/>
                  <a:pt x="0" y="5711"/>
                </a:cubicBezTo>
                <a:cubicBezTo>
                  <a:pt x="0" y="8855"/>
                  <a:pt x="2544" y="11416"/>
                  <a:pt x="5688" y="11427"/>
                </a:cubicBezTo>
                <a:lnTo>
                  <a:pt x="5688" y="11472"/>
                </a:lnTo>
                <a:cubicBezTo>
                  <a:pt x="62405" y="11472"/>
                  <a:pt x="108544" y="57611"/>
                  <a:pt x="108544" y="114327"/>
                </a:cubicBezTo>
              </a:path>
            </a:pathLst>
          </a:custGeom>
          <a:solidFill>
            <a:srgbClr val="ffffff"/>
          </a:solidFill>
          <a:ln>
            <a:noFill/>
          </a:ln>
        </p:spPr>
        <p:style>
          <a:lnRef idx="0"/>
          <a:fillRef idx="0"/>
          <a:effectRef idx="0"/>
          <a:fontRef idx="minor"/>
        </p:style>
      </p:sp>
      <p:sp>
        <p:nvSpPr>
          <p:cNvPr id="106" name="CustomShape 26"/>
          <p:cNvSpPr/>
          <p:nvPr/>
        </p:nvSpPr>
        <p:spPr>
          <a:xfrm>
            <a:off x="1027440" y="5236560"/>
            <a:ext cx="404280" cy="593280"/>
          </a:xfrm>
          <a:custGeom>
            <a:avLst/>
            <a:gdLst/>
            <a:ahLst/>
            <a:rect l="l" t="t" r="r" b="b"/>
            <a:pathLst>
              <a:path w="120000" h="120000">
                <a:moveTo>
                  <a:pt x="112206" y="95183"/>
                </a:moveTo>
                <a:cubicBezTo>
                  <a:pt x="111630" y="96588"/>
                  <a:pt x="110269" y="97494"/>
                  <a:pt x="108744" y="97494"/>
                </a:cubicBezTo>
                <a:lnTo>
                  <a:pt x="107631" y="97494"/>
                </a:lnTo>
                <a:lnTo>
                  <a:pt x="22494" y="12366"/>
                </a:lnTo>
                <a:lnTo>
                  <a:pt x="22494" y="11250"/>
                </a:lnTo>
                <a:cubicBezTo>
                  <a:pt x="22494" y="9722"/>
                  <a:pt x="23403" y="8366"/>
                  <a:pt x="24809" y="7783"/>
                </a:cubicBezTo>
                <a:cubicBezTo>
                  <a:pt x="25272" y="7594"/>
                  <a:pt x="25753" y="7500"/>
                  <a:pt x="26244" y="7500"/>
                </a:cubicBezTo>
                <a:cubicBezTo>
                  <a:pt x="27243" y="7500"/>
                  <a:pt x="28187" y="7888"/>
                  <a:pt x="28893" y="8594"/>
                </a:cubicBezTo>
                <a:lnTo>
                  <a:pt x="111393" y="91094"/>
                </a:lnTo>
                <a:cubicBezTo>
                  <a:pt x="112471" y="92172"/>
                  <a:pt x="112793" y="93777"/>
                  <a:pt x="112206" y="95183"/>
                </a:cubicBezTo>
                <a:moveTo>
                  <a:pt x="57159" y="97494"/>
                </a:moveTo>
                <a:cubicBezTo>
                  <a:pt x="56571" y="97494"/>
                  <a:pt x="56035" y="97700"/>
                  <a:pt x="55481" y="97827"/>
                </a:cubicBezTo>
                <a:lnTo>
                  <a:pt x="22155" y="64511"/>
                </a:lnTo>
                <a:cubicBezTo>
                  <a:pt x="22285" y="63955"/>
                  <a:pt x="22488" y="63416"/>
                  <a:pt x="22488" y="62838"/>
                </a:cubicBezTo>
                <a:lnTo>
                  <a:pt x="22494" y="17666"/>
                </a:lnTo>
                <a:lnTo>
                  <a:pt x="102328" y="97494"/>
                </a:lnTo>
                <a:cubicBezTo>
                  <a:pt x="102328" y="97494"/>
                  <a:pt x="57159" y="97494"/>
                  <a:pt x="57159" y="97494"/>
                </a:cubicBezTo>
                <a:close/>
                <a:moveTo>
                  <a:pt x="51856" y="99694"/>
                </a:moveTo>
                <a:lnTo>
                  <a:pt x="40148" y="111400"/>
                </a:lnTo>
                <a:cubicBezTo>
                  <a:pt x="39188" y="112355"/>
                  <a:pt x="38076" y="112494"/>
                  <a:pt x="37500" y="112494"/>
                </a:cubicBezTo>
                <a:cubicBezTo>
                  <a:pt x="36918" y="112494"/>
                  <a:pt x="35800" y="112355"/>
                  <a:pt x="34845" y="111400"/>
                </a:cubicBezTo>
                <a:lnTo>
                  <a:pt x="8595" y="85150"/>
                </a:lnTo>
                <a:cubicBezTo>
                  <a:pt x="7635" y="84188"/>
                  <a:pt x="7494" y="83072"/>
                  <a:pt x="7494" y="82500"/>
                </a:cubicBezTo>
                <a:cubicBezTo>
                  <a:pt x="7494" y="81916"/>
                  <a:pt x="7635" y="80800"/>
                  <a:pt x="8595" y="79850"/>
                </a:cubicBezTo>
                <a:lnTo>
                  <a:pt x="20291" y="68144"/>
                </a:lnTo>
                <a:cubicBezTo>
                  <a:pt x="20325" y="68111"/>
                  <a:pt x="20336" y="68061"/>
                  <a:pt x="20370" y="68027"/>
                </a:cubicBezTo>
                <a:lnTo>
                  <a:pt x="51969" y="99622"/>
                </a:lnTo>
                <a:cubicBezTo>
                  <a:pt x="51935" y="99650"/>
                  <a:pt x="51884" y="99661"/>
                  <a:pt x="51856" y="99694"/>
                </a:cubicBezTo>
                <a:moveTo>
                  <a:pt x="34201" y="3294"/>
                </a:moveTo>
                <a:cubicBezTo>
                  <a:pt x="32050" y="1138"/>
                  <a:pt x="29169" y="0"/>
                  <a:pt x="26244" y="0"/>
                </a:cubicBezTo>
                <a:cubicBezTo>
                  <a:pt x="24792" y="0"/>
                  <a:pt x="23335" y="272"/>
                  <a:pt x="21940" y="855"/>
                </a:cubicBezTo>
                <a:cubicBezTo>
                  <a:pt x="17739" y="2594"/>
                  <a:pt x="14994" y="6694"/>
                  <a:pt x="14994" y="11250"/>
                </a:cubicBezTo>
                <a:lnTo>
                  <a:pt x="14988" y="62838"/>
                </a:lnTo>
                <a:lnTo>
                  <a:pt x="3292" y="74544"/>
                </a:lnTo>
                <a:cubicBezTo>
                  <a:pt x="-1101" y="78933"/>
                  <a:pt x="-1101" y="86061"/>
                  <a:pt x="3292" y="90450"/>
                </a:cubicBezTo>
                <a:lnTo>
                  <a:pt x="29542" y="116700"/>
                </a:lnTo>
                <a:cubicBezTo>
                  <a:pt x="31739" y="118900"/>
                  <a:pt x="34625" y="119994"/>
                  <a:pt x="37500" y="119994"/>
                </a:cubicBezTo>
                <a:cubicBezTo>
                  <a:pt x="40380" y="119994"/>
                  <a:pt x="43254" y="118900"/>
                  <a:pt x="45451" y="116700"/>
                </a:cubicBezTo>
                <a:lnTo>
                  <a:pt x="57159" y="105000"/>
                </a:lnTo>
                <a:lnTo>
                  <a:pt x="108744" y="105000"/>
                </a:lnTo>
                <a:cubicBezTo>
                  <a:pt x="113301" y="105000"/>
                  <a:pt x="117402" y="102261"/>
                  <a:pt x="119135" y="98055"/>
                </a:cubicBezTo>
                <a:cubicBezTo>
                  <a:pt x="120886" y="93850"/>
                  <a:pt x="119920" y="89011"/>
                  <a:pt x="116696" y="85794"/>
                </a:cubicBezTo>
                <a:cubicBezTo>
                  <a:pt x="116696" y="85794"/>
                  <a:pt x="34201" y="3294"/>
                  <a:pt x="34201" y="3294"/>
                </a:cubicBezTo>
                <a:close/>
              </a:path>
            </a:pathLst>
          </a:custGeom>
          <a:solidFill>
            <a:srgbClr val="ffffff"/>
          </a:solidFill>
          <a:ln>
            <a:noFill/>
          </a:ln>
        </p:spPr>
        <p:style>
          <a:lnRef idx="0"/>
          <a:fillRef idx="0"/>
          <a:effectRef idx="0"/>
          <a:fontRef idx="minor"/>
        </p:style>
      </p:sp>
      <p:sp>
        <p:nvSpPr>
          <p:cNvPr id="107" name="CustomShape 27"/>
          <p:cNvSpPr/>
          <p:nvPr/>
        </p:nvSpPr>
        <p:spPr>
          <a:xfrm>
            <a:off x="1027800" y="5236560"/>
            <a:ext cx="188280" cy="276480"/>
          </a:xfrm>
          <a:custGeom>
            <a:avLst/>
            <a:gdLst/>
            <a:ahLst/>
            <a:rect l="l" t="t" r="r" b="b"/>
            <a:pathLst>
              <a:path w="120000" h="120000">
                <a:moveTo>
                  <a:pt x="7983" y="16000"/>
                </a:moveTo>
                <a:lnTo>
                  <a:pt x="7983" y="16027"/>
                </a:lnTo>
                <a:cubicBezTo>
                  <a:pt x="60916" y="16027"/>
                  <a:pt x="103983" y="59094"/>
                  <a:pt x="103983" y="112027"/>
                </a:cubicBezTo>
                <a:lnTo>
                  <a:pt x="104000" y="112027"/>
                </a:lnTo>
                <a:cubicBezTo>
                  <a:pt x="104011" y="116438"/>
                  <a:pt x="107588" y="120000"/>
                  <a:pt x="112000" y="120000"/>
                </a:cubicBezTo>
                <a:cubicBezTo>
                  <a:pt x="116416" y="120000"/>
                  <a:pt x="119994" y="116422"/>
                  <a:pt x="119994" y="112000"/>
                </a:cubicBezTo>
                <a:cubicBezTo>
                  <a:pt x="119994" y="111972"/>
                  <a:pt x="119983" y="111955"/>
                  <a:pt x="119983" y="111933"/>
                </a:cubicBezTo>
                <a:cubicBezTo>
                  <a:pt x="119933" y="50188"/>
                  <a:pt x="69933" y="155"/>
                  <a:pt x="8200" y="44"/>
                </a:cubicBezTo>
                <a:cubicBezTo>
                  <a:pt x="8138" y="38"/>
                  <a:pt x="8077" y="0"/>
                  <a:pt x="8000" y="0"/>
                </a:cubicBezTo>
                <a:cubicBezTo>
                  <a:pt x="3577" y="0"/>
                  <a:pt x="0" y="3577"/>
                  <a:pt x="0" y="8000"/>
                </a:cubicBezTo>
                <a:cubicBezTo>
                  <a:pt x="0" y="12411"/>
                  <a:pt x="3577" y="15988"/>
                  <a:pt x="7983" y="16000"/>
                </a:cubicBezTo>
              </a:path>
            </a:pathLst>
          </a:custGeom>
          <a:solidFill>
            <a:srgbClr val="ffffff"/>
          </a:solidFill>
          <a:ln>
            <a:noFill/>
          </a:ln>
        </p:spPr>
        <p:style>
          <a:lnRef idx="0"/>
          <a:fillRef idx="0"/>
          <a:effectRef idx="0"/>
          <a:fontRef idx="minor"/>
        </p:style>
      </p:sp>
      <p:sp>
        <p:nvSpPr>
          <p:cNvPr id="108" name="CustomShape 28"/>
          <p:cNvSpPr/>
          <p:nvPr/>
        </p:nvSpPr>
        <p:spPr>
          <a:xfrm>
            <a:off x="5221080" y="1224000"/>
            <a:ext cx="875520" cy="855720"/>
          </a:xfrm>
          <a:prstGeom prst="round2DiagRect">
            <a:avLst>
              <a:gd name="adj1" fmla="val 31944"/>
              <a:gd name="adj2" fmla="val 0"/>
            </a:avLst>
          </a:prstGeom>
          <a:solidFill>
            <a:srgbClr val="13254c"/>
          </a:solidFill>
          <a:ln>
            <a:noFill/>
          </a:ln>
        </p:spPr>
        <p:style>
          <a:lnRef idx="0"/>
          <a:fillRef idx="0"/>
          <a:effectRef idx="0"/>
          <a:fontRef idx="minor"/>
        </p:style>
      </p:sp>
      <p:sp>
        <p:nvSpPr>
          <p:cNvPr id="109" name="CustomShape 29"/>
          <p:cNvSpPr/>
          <p:nvPr/>
        </p:nvSpPr>
        <p:spPr>
          <a:xfrm>
            <a:off x="5456160" y="1355400"/>
            <a:ext cx="405360" cy="593280"/>
          </a:xfrm>
          <a:custGeom>
            <a:avLst/>
            <a:gdLst/>
            <a:ahLst/>
            <a:rect l="l" t="t" r="r" b="b"/>
            <a:pathLst>
              <a:path w="120000" h="120000">
                <a:moveTo>
                  <a:pt x="82500" y="67500"/>
                </a:moveTo>
                <a:cubicBezTo>
                  <a:pt x="76950" y="67500"/>
                  <a:pt x="71811" y="65883"/>
                  <a:pt x="67355" y="63255"/>
                </a:cubicBezTo>
                <a:lnTo>
                  <a:pt x="66066" y="64544"/>
                </a:lnTo>
                <a:lnTo>
                  <a:pt x="61844" y="68761"/>
                </a:lnTo>
                <a:lnTo>
                  <a:pt x="54700" y="75905"/>
                </a:lnTo>
                <a:cubicBezTo>
                  <a:pt x="53294" y="77311"/>
                  <a:pt x="52505" y="79222"/>
                  <a:pt x="52505" y="81205"/>
                </a:cubicBezTo>
                <a:lnTo>
                  <a:pt x="52505" y="90000"/>
                </a:lnTo>
                <a:lnTo>
                  <a:pt x="45005" y="90000"/>
                </a:lnTo>
                <a:cubicBezTo>
                  <a:pt x="40866" y="90000"/>
                  <a:pt x="37505" y="93355"/>
                  <a:pt x="37505" y="97494"/>
                </a:cubicBezTo>
                <a:lnTo>
                  <a:pt x="37505" y="105000"/>
                </a:lnTo>
                <a:lnTo>
                  <a:pt x="28722" y="105000"/>
                </a:lnTo>
                <a:cubicBezTo>
                  <a:pt x="26733" y="105000"/>
                  <a:pt x="24827" y="105788"/>
                  <a:pt x="23422" y="107194"/>
                </a:cubicBezTo>
                <a:lnTo>
                  <a:pt x="18105" y="112511"/>
                </a:lnTo>
                <a:lnTo>
                  <a:pt x="7511" y="112494"/>
                </a:lnTo>
                <a:lnTo>
                  <a:pt x="7500" y="101811"/>
                </a:lnTo>
                <a:lnTo>
                  <a:pt x="51238" y="58150"/>
                </a:lnTo>
                <a:cubicBezTo>
                  <a:pt x="51238" y="58150"/>
                  <a:pt x="51238" y="58150"/>
                  <a:pt x="51244" y="58155"/>
                </a:cubicBezTo>
                <a:lnTo>
                  <a:pt x="56750" y="52650"/>
                </a:lnTo>
                <a:cubicBezTo>
                  <a:pt x="54116" y="48188"/>
                  <a:pt x="52505" y="43044"/>
                  <a:pt x="52505" y="37500"/>
                </a:cubicBezTo>
                <a:cubicBezTo>
                  <a:pt x="52505" y="20927"/>
                  <a:pt x="65938" y="7500"/>
                  <a:pt x="82500" y="7500"/>
                </a:cubicBezTo>
                <a:cubicBezTo>
                  <a:pt x="99066" y="7500"/>
                  <a:pt x="112500" y="20927"/>
                  <a:pt x="112500" y="37500"/>
                </a:cubicBezTo>
                <a:cubicBezTo>
                  <a:pt x="112500" y="54066"/>
                  <a:pt x="99066" y="67500"/>
                  <a:pt x="82500" y="67500"/>
                </a:cubicBezTo>
                <a:moveTo>
                  <a:pt x="82500" y="0"/>
                </a:moveTo>
                <a:cubicBezTo>
                  <a:pt x="61794" y="0"/>
                  <a:pt x="45005" y="16788"/>
                  <a:pt x="45005" y="37500"/>
                </a:cubicBezTo>
                <a:cubicBezTo>
                  <a:pt x="45005" y="42316"/>
                  <a:pt x="46016" y="46877"/>
                  <a:pt x="47677" y="51105"/>
                </a:cubicBezTo>
                <a:lnTo>
                  <a:pt x="2127" y="96666"/>
                </a:lnTo>
                <a:cubicBezTo>
                  <a:pt x="811" y="97983"/>
                  <a:pt x="0" y="99238"/>
                  <a:pt x="0" y="101250"/>
                </a:cubicBezTo>
                <a:lnTo>
                  <a:pt x="0" y="112494"/>
                </a:lnTo>
                <a:cubicBezTo>
                  <a:pt x="0" y="116511"/>
                  <a:pt x="3477" y="119994"/>
                  <a:pt x="7494" y="119994"/>
                </a:cubicBezTo>
                <a:lnTo>
                  <a:pt x="18744" y="119994"/>
                </a:lnTo>
                <a:cubicBezTo>
                  <a:pt x="20755" y="119994"/>
                  <a:pt x="22027" y="119194"/>
                  <a:pt x="23344" y="117883"/>
                </a:cubicBezTo>
                <a:lnTo>
                  <a:pt x="28722" y="112494"/>
                </a:lnTo>
                <a:lnTo>
                  <a:pt x="37505" y="112494"/>
                </a:lnTo>
                <a:cubicBezTo>
                  <a:pt x="41644" y="112494"/>
                  <a:pt x="45005" y="109138"/>
                  <a:pt x="45005" y="105000"/>
                </a:cubicBezTo>
                <a:lnTo>
                  <a:pt x="45005" y="97494"/>
                </a:lnTo>
                <a:lnTo>
                  <a:pt x="52505" y="97494"/>
                </a:lnTo>
                <a:cubicBezTo>
                  <a:pt x="56644" y="97494"/>
                  <a:pt x="60005" y="94138"/>
                  <a:pt x="60005" y="90000"/>
                </a:cubicBezTo>
                <a:lnTo>
                  <a:pt x="60005" y="81205"/>
                </a:lnTo>
                <a:lnTo>
                  <a:pt x="68888" y="72322"/>
                </a:lnTo>
                <a:cubicBezTo>
                  <a:pt x="73122" y="73983"/>
                  <a:pt x="77677" y="75000"/>
                  <a:pt x="82500" y="75000"/>
                </a:cubicBezTo>
                <a:cubicBezTo>
                  <a:pt x="103205" y="75000"/>
                  <a:pt x="119994" y="58205"/>
                  <a:pt x="119994" y="37500"/>
                </a:cubicBezTo>
                <a:cubicBezTo>
                  <a:pt x="119994" y="16788"/>
                  <a:pt x="103205" y="0"/>
                  <a:pt x="82500" y="0"/>
                </a:cubicBezTo>
              </a:path>
            </a:pathLst>
          </a:custGeom>
          <a:solidFill>
            <a:srgbClr val="ffffff"/>
          </a:solidFill>
          <a:ln>
            <a:noFill/>
          </a:ln>
        </p:spPr>
        <p:style>
          <a:lnRef idx="0"/>
          <a:fillRef idx="0"/>
          <a:effectRef idx="0"/>
          <a:fontRef idx="minor"/>
        </p:style>
      </p:sp>
      <p:sp>
        <p:nvSpPr>
          <p:cNvPr id="110" name="CustomShape 30"/>
          <p:cNvSpPr/>
          <p:nvPr/>
        </p:nvSpPr>
        <p:spPr>
          <a:xfrm>
            <a:off x="5507640" y="1429560"/>
            <a:ext cx="99720" cy="145800"/>
          </a:xfrm>
          <a:custGeom>
            <a:avLst/>
            <a:gdLst/>
            <a:ahLst/>
            <a:rect l="l" t="t" r="r" b="b"/>
            <a:pathLst>
              <a:path w="120000" h="120000">
                <a:moveTo>
                  <a:pt x="72266" y="105099"/>
                </a:moveTo>
                <a:cubicBezTo>
                  <a:pt x="50094" y="89157"/>
                  <a:pt x="30788" y="69835"/>
                  <a:pt x="14966" y="48207"/>
                </a:cubicBezTo>
                <a:cubicBezTo>
                  <a:pt x="20755" y="31657"/>
                  <a:pt x="31627" y="20795"/>
                  <a:pt x="47694" y="14889"/>
                </a:cubicBezTo>
                <a:cubicBezTo>
                  <a:pt x="69877" y="30876"/>
                  <a:pt x="89155" y="50125"/>
                  <a:pt x="104938" y="72051"/>
                </a:cubicBezTo>
                <a:cubicBezTo>
                  <a:pt x="99088" y="88482"/>
                  <a:pt x="88238" y="99265"/>
                  <a:pt x="72266" y="105099"/>
                </a:cubicBezTo>
                <a:moveTo>
                  <a:pt x="117277" y="63535"/>
                </a:moveTo>
                <a:cubicBezTo>
                  <a:pt x="100450" y="40106"/>
                  <a:pt x="79977" y="19665"/>
                  <a:pt x="56450" y="2722"/>
                </a:cubicBezTo>
                <a:cubicBezTo>
                  <a:pt x="52600" y="-45"/>
                  <a:pt x="47661" y="-753"/>
                  <a:pt x="43211" y="815"/>
                </a:cubicBezTo>
                <a:cubicBezTo>
                  <a:pt x="22372" y="8156"/>
                  <a:pt x="8127" y="22404"/>
                  <a:pt x="805" y="43240"/>
                </a:cubicBezTo>
                <a:cubicBezTo>
                  <a:pt x="255" y="44786"/>
                  <a:pt x="0" y="46418"/>
                  <a:pt x="0" y="48021"/>
                </a:cubicBezTo>
                <a:cubicBezTo>
                  <a:pt x="0" y="51025"/>
                  <a:pt x="927" y="53978"/>
                  <a:pt x="2705" y="56481"/>
                </a:cubicBezTo>
                <a:cubicBezTo>
                  <a:pt x="19583" y="79949"/>
                  <a:pt x="40061" y="100407"/>
                  <a:pt x="63505" y="117283"/>
                </a:cubicBezTo>
                <a:cubicBezTo>
                  <a:pt x="67344" y="120028"/>
                  <a:pt x="72277" y="120748"/>
                  <a:pt x="76733" y="119184"/>
                </a:cubicBezTo>
                <a:cubicBezTo>
                  <a:pt x="97572" y="111899"/>
                  <a:pt x="111850" y="97629"/>
                  <a:pt x="119172" y="76765"/>
                </a:cubicBezTo>
                <a:cubicBezTo>
                  <a:pt x="119727" y="75218"/>
                  <a:pt x="120000" y="73581"/>
                  <a:pt x="120000" y="71978"/>
                </a:cubicBezTo>
                <a:cubicBezTo>
                  <a:pt x="120000" y="68991"/>
                  <a:pt x="119050" y="66038"/>
                  <a:pt x="117277" y="63535"/>
                </a:cubicBezTo>
              </a:path>
            </a:pathLst>
          </a:custGeom>
          <a:solidFill>
            <a:srgbClr val="ffffff"/>
          </a:solidFill>
          <a:ln>
            <a:noFill/>
          </a:ln>
        </p:spPr>
        <p:style>
          <a:lnRef idx="0"/>
          <a:fillRef idx="0"/>
          <a:effectRef idx="0"/>
          <a:fontRef idx="minor"/>
        </p:style>
      </p:sp>
      <p:sp>
        <p:nvSpPr>
          <p:cNvPr id="111" name="CustomShape 31"/>
          <p:cNvSpPr/>
          <p:nvPr/>
        </p:nvSpPr>
        <p:spPr>
          <a:xfrm>
            <a:off x="5221080" y="3262320"/>
            <a:ext cx="875520" cy="855360"/>
          </a:xfrm>
          <a:prstGeom prst="round2DiagRect">
            <a:avLst>
              <a:gd name="adj1" fmla="val 31944"/>
              <a:gd name="adj2" fmla="val 0"/>
            </a:avLst>
          </a:prstGeom>
          <a:solidFill>
            <a:srgbClr val="0aa2db"/>
          </a:solidFill>
          <a:ln>
            <a:noFill/>
          </a:ln>
        </p:spPr>
        <p:style>
          <a:lnRef idx="0"/>
          <a:fillRef idx="0"/>
          <a:effectRef idx="0"/>
          <a:fontRef idx="minor"/>
        </p:style>
      </p:sp>
      <p:sp>
        <p:nvSpPr>
          <p:cNvPr id="112" name="CustomShape 32"/>
          <p:cNvSpPr/>
          <p:nvPr/>
        </p:nvSpPr>
        <p:spPr>
          <a:xfrm>
            <a:off x="5498640" y="3440880"/>
            <a:ext cx="368280" cy="537840"/>
          </a:xfrm>
          <a:custGeom>
            <a:avLst/>
            <a:gdLst/>
            <a:ahLst/>
            <a:rect l="l" t="t" r="r" b="b"/>
            <a:pathLst>
              <a:path w="120000" h="120000">
                <a:moveTo>
                  <a:pt x="111154" y="43777"/>
                </a:moveTo>
                <a:lnTo>
                  <a:pt x="105339" y="49622"/>
                </a:lnTo>
                <a:cubicBezTo>
                  <a:pt x="104529" y="50438"/>
                  <a:pt x="103229" y="50438"/>
                  <a:pt x="102425" y="49622"/>
                </a:cubicBezTo>
                <a:lnTo>
                  <a:pt x="95142" y="42316"/>
                </a:lnTo>
                <a:lnTo>
                  <a:pt x="89243" y="57166"/>
                </a:lnTo>
                <a:lnTo>
                  <a:pt x="89740" y="55911"/>
                </a:lnTo>
                <a:cubicBezTo>
                  <a:pt x="77345" y="43477"/>
                  <a:pt x="64743" y="41911"/>
                  <a:pt x="53381" y="40505"/>
                </a:cubicBezTo>
                <a:cubicBezTo>
                  <a:pt x="49725" y="40055"/>
                  <a:pt x="46187" y="39588"/>
                  <a:pt x="42704" y="38833"/>
                </a:cubicBezTo>
                <a:lnTo>
                  <a:pt x="77674" y="24755"/>
                </a:lnTo>
                <a:lnTo>
                  <a:pt x="70609" y="17661"/>
                </a:lnTo>
                <a:cubicBezTo>
                  <a:pt x="69805" y="16850"/>
                  <a:pt x="69805" y="15544"/>
                  <a:pt x="70609" y="14733"/>
                </a:cubicBezTo>
                <a:lnTo>
                  <a:pt x="76430" y="8877"/>
                </a:lnTo>
                <a:cubicBezTo>
                  <a:pt x="77239" y="8072"/>
                  <a:pt x="78539" y="8072"/>
                  <a:pt x="79343" y="8877"/>
                </a:cubicBezTo>
                <a:lnTo>
                  <a:pt x="111154" y="40850"/>
                </a:lnTo>
                <a:cubicBezTo>
                  <a:pt x="111963" y="41661"/>
                  <a:pt x="111963" y="42966"/>
                  <a:pt x="111154" y="43777"/>
                </a:cubicBezTo>
                <a:moveTo>
                  <a:pt x="68600" y="109105"/>
                </a:moveTo>
                <a:cubicBezTo>
                  <a:pt x="68086" y="110400"/>
                  <a:pt x="66964" y="111355"/>
                  <a:pt x="65608" y="111638"/>
                </a:cubicBezTo>
                <a:cubicBezTo>
                  <a:pt x="65296" y="111700"/>
                  <a:pt x="64978" y="111727"/>
                  <a:pt x="64665" y="111722"/>
                </a:cubicBezTo>
                <a:cubicBezTo>
                  <a:pt x="63621" y="111694"/>
                  <a:pt x="62611" y="111277"/>
                  <a:pt x="61858" y="110511"/>
                </a:cubicBezTo>
                <a:lnTo>
                  <a:pt x="9442" y="58427"/>
                </a:lnTo>
                <a:cubicBezTo>
                  <a:pt x="8477" y="57461"/>
                  <a:pt x="8053" y="56077"/>
                  <a:pt x="8304" y="54733"/>
                </a:cubicBezTo>
                <a:cubicBezTo>
                  <a:pt x="8555" y="53388"/>
                  <a:pt x="9459" y="52261"/>
                  <a:pt x="10698" y="51711"/>
                </a:cubicBezTo>
                <a:lnTo>
                  <a:pt x="36303" y="41405"/>
                </a:lnTo>
                <a:cubicBezTo>
                  <a:pt x="53559" y="47166"/>
                  <a:pt x="70815" y="41616"/>
                  <a:pt x="88071" y="60116"/>
                </a:cubicBezTo>
                <a:cubicBezTo>
                  <a:pt x="88071" y="60116"/>
                  <a:pt x="68600" y="109105"/>
                  <a:pt x="68600" y="109105"/>
                </a:cubicBezTo>
                <a:close/>
                <a:moveTo>
                  <a:pt x="85164" y="3027"/>
                </a:moveTo>
                <a:cubicBezTo>
                  <a:pt x="83222" y="1072"/>
                  <a:pt x="80638" y="0"/>
                  <a:pt x="77886" y="0"/>
                </a:cubicBezTo>
                <a:cubicBezTo>
                  <a:pt x="75135" y="0"/>
                  <a:pt x="72551" y="1072"/>
                  <a:pt x="70603" y="3033"/>
                </a:cubicBezTo>
                <a:lnTo>
                  <a:pt x="64793" y="8877"/>
                </a:lnTo>
                <a:cubicBezTo>
                  <a:pt x="62846" y="10827"/>
                  <a:pt x="61769" y="13427"/>
                  <a:pt x="61769" y="16194"/>
                </a:cubicBezTo>
                <a:cubicBezTo>
                  <a:pt x="61769" y="18138"/>
                  <a:pt x="62304" y="20005"/>
                  <a:pt x="63298" y="21627"/>
                </a:cubicBezTo>
                <a:lnTo>
                  <a:pt x="7389" y="44133"/>
                </a:lnTo>
                <a:cubicBezTo>
                  <a:pt x="3649" y="45783"/>
                  <a:pt x="965" y="49172"/>
                  <a:pt x="212" y="53194"/>
                </a:cubicBezTo>
                <a:cubicBezTo>
                  <a:pt x="-546" y="57233"/>
                  <a:pt x="725" y="61377"/>
                  <a:pt x="3649" y="64311"/>
                </a:cubicBezTo>
                <a:lnTo>
                  <a:pt x="56037" y="116366"/>
                </a:lnTo>
                <a:cubicBezTo>
                  <a:pt x="58292" y="118633"/>
                  <a:pt x="61289" y="119922"/>
                  <a:pt x="64453" y="119994"/>
                </a:cubicBezTo>
                <a:cubicBezTo>
                  <a:pt x="64526" y="119994"/>
                  <a:pt x="64699" y="119994"/>
                  <a:pt x="64766" y="119994"/>
                </a:cubicBezTo>
                <a:cubicBezTo>
                  <a:pt x="65597" y="119994"/>
                  <a:pt x="66445" y="119911"/>
                  <a:pt x="67283" y="119738"/>
                </a:cubicBezTo>
                <a:cubicBezTo>
                  <a:pt x="71373" y="118883"/>
                  <a:pt x="74727" y="116044"/>
                  <a:pt x="76245" y="112172"/>
                </a:cubicBezTo>
                <a:lnTo>
                  <a:pt x="98245" y="56827"/>
                </a:lnTo>
                <a:cubicBezTo>
                  <a:pt x="99908" y="57922"/>
                  <a:pt x="101850" y="58511"/>
                  <a:pt x="103876" y="58511"/>
                </a:cubicBezTo>
                <a:cubicBezTo>
                  <a:pt x="106633" y="58511"/>
                  <a:pt x="109217" y="57433"/>
                  <a:pt x="111159" y="55477"/>
                </a:cubicBezTo>
                <a:lnTo>
                  <a:pt x="116958" y="49650"/>
                </a:lnTo>
                <a:cubicBezTo>
                  <a:pt x="118917" y="47694"/>
                  <a:pt x="120000" y="45088"/>
                  <a:pt x="120000" y="42316"/>
                </a:cubicBezTo>
                <a:cubicBezTo>
                  <a:pt x="120000" y="39538"/>
                  <a:pt x="118917" y="36933"/>
                  <a:pt x="116980" y="35000"/>
                </a:cubicBezTo>
                <a:cubicBezTo>
                  <a:pt x="116980" y="35000"/>
                  <a:pt x="85164" y="3027"/>
                  <a:pt x="85164" y="3027"/>
                </a:cubicBezTo>
                <a:close/>
              </a:path>
            </a:pathLst>
          </a:custGeom>
          <a:solidFill>
            <a:srgbClr val="ffffff"/>
          </a:solidFill>
          <a:ln>
            <a:noFill/>
          </a:ln>
        </p:spPr>
        <p:style>
          <a:lnRef idx="0"/>
          <a:fillRef idx="0"/>
          <a:effectRef idx="0"/>
          <a:fontRef idx="minor"/>
        </p:style>
      </p:sp>
      <p:sp>
        <p:nvSpPr>
          <p:cNvPr id="113" name="CustomShape 33"/>
          <p:cNvSpPr/>
          <p:nvPr/>
        </p:nvSpPr>
        <p:spPr>
          <a:xfrm>
            <a:off x="5627520" y="3683160"/>
            <a:ext cx="61200" cy="91440"/>
          </a:xfrm>
          <a:custGeom>
            <a:avLst/>
            <a:gdLst/>
            <a:ahLst/>
            <a:rect l="l" t="t" r="r" b="b"/>
            <a:pathLst>
              <a:path w="120000" h="120000">
                <a:moveTo>
                  <a:pt x="60000" y="24000"/>
                </a:moveTo>
                <a:cubicBezTo>
                  <a:pt x="79894" y="24000"/>
                  <a:pt x="95994" y="40122"/>
                  <a:pt x="95994" y="60000"/>
                </a:cubicBezTo>
                <a:cubicBezTo>
                  <a:pt x="95994" y="79872"/>
                  <a:pt x="79894" y="95994"/>
                  <a:pt x="60000" y="95994"/>
                </a:cubicBezTo>
                <a:cubicBezTo>
                  <a:pt x="40100" y="95994"/>
                  <a:pt x="23994" y="79872"/>
                  <a:pt x="23994" y="60000"/>
                </a:cubicBezTo>
                <a:cubicBezTo>
                  <a:pt x="23994" y="40122"/>
                  <a:pt x="40100" y="24000"/>
                  <a:pt x="60000" y="24000"/>
                </a:cubicBezTo>
                <a:moveTo>
                  <a:pt x="60000" y="119994"/>
                </a:moveTo>
                <a:cubicBezTo>
                  <a:pt x="93066" y="119994"/>
                  <a:pt x="120000" y="93088"/>
                  <a:pt x="120000" y="60000"/>
                </a:cubicBezTo>
                <a:cubicBezTo>
                  <a:pt x="120000" y="26905"/>
                  <a:pt x="93066" y="0"/>
                  <a:pt x="60000" y="0"/>
                </a:cubicBezTo>
                <a:cubicBezTo>
                  <a:pt x="26927" y="0"/>
                  <a:pt x="0" y="26905"/>
                  <a:pt x="0" y="60000"/>
                </a:cubicBezTo>
                <a:cubicBezTo>
                  <a:pt x="0" y="93088"/>
                  <a:pt x="26927" y="119994"/>
                  <a:pt x="60000" y="119994"/>
                </a:cubicBezTo>
              </a:path>
            </a:pathLst>
          </a:custGeom>
          <a:solidFill>
            <a:srgbClr val="ffffff"/>
          </a:solidFill>
          <a:ln>
            <a:noFill/>
          </a:ln>
        </p:spPr>
        <p:style>
          <a:lnRef idx="0"/>
          <a:fillRef idx="0"/>
          <a:effectRef idx="0"/>
          <a:fontRef idx="minor"/>
        </p:style>
      </p:sp>
      <p:sp>
        <p:nvSpPr>
          <p:cNvPr id="114" name="CustomShape 34"/>
          <p:cNvSpPr/>
          <p:nvPr/>
        </p:nvSpPr>
        <p:spPr>
          <a:xfrm>
            <a:off x="5462640" y="3384720"/>
            <a:ext cx="61200" cy="90360"/>
          </a:xfrm>
          <a:custGeom>
            <a:avLst/>
            <a:gdLst/>
            <a:ahLst/>
            <a:rect l="l" t="t" r="r" b="b"/>
            <a:pathLst>
              <a:path w="120000" h="120000">
                <a:moveTo>
                  <a:pt x="60000" y="95994"/>
                </a:moveTo>
                <a:cubicBezTo>
                  <a:pt x="40100" y="95994"/>
                  <a:pt x="24000" y="79872"/>
                  <a:pt x="24000" y="60000"/>
                </a:cubicBezTo>
                <a:cubicBezTo>
                  <a:pt x="24000" y="40122"/>
                  <a:pt x="40100" y="24000"/>
                  <a:pt x="60000" y="24000"/>
                </a:cubicBezTo>
                <a:cubicBezTo>
                  <a:pt x="79894" y="24000"/>
                  <a:pt x="96000" y="40122"/>
                  <a:pt x="96000" y="60000"/>
                </a:cubicBezTo>
                <a:cubicBezTo>
                  <a:pt x="96000" y="79872"/>
                  <a:pt x="79894" y="95994"/>
                  <a:pt x="60000" y="95994"/>
                </a:cubicBezTo>
                <a:moveTo>
                  <a:pt x="60000" y="0"/>
                </a:moveTo>
                <a:cubicBezTo>
                  <a:pt x="26927" y="0"/>
                  <a:pt x="0" y="26905"/>
                  <a:pt x="0" y="60000"/>
                </a:cubicBezTo>
                <a:cubicBezTo>
                  <a:pt x="0" y="93088"/>
                  <a:pt x="26927" y="119994"/>
                  <a:pt x="60000" y="119994"/>
                </a:cubicBezTo>
                <a:cubicBezTo>
                  <a:pt x="93066" y="119994"/>
                  <a:pt x="120000" y="93088"/>
                  <a:pt x="120000" y="60000"/>
                </a:cubicBezTo>
                <a:cubicBezTo>
                  <a:pt x="120000" y="26905"/>
                  <a:pt x="93066" y="0"/>
                  <a:pt x="60000" y="0"/>
                </a:cubicBezTo>
              </a:path>
            </a:pathLst>
          </a:custGeom>
          <a:solidFill>
            <a:srgbClr val="ffffff"/>
          </a:solidFill>
          <a:ln>
            <a:noFill/>
          </a:ln>
        </p:spPr>
        <p:style>
          <a:lnRef idx="0"/>
          <a:fillRef idx="0"/>
          <a:effectRef idx="0"/>
          <a:fontRef idx="minor"/>
        </p:style>
      </p:sp>
      <p:sp>
        <p:nvSpPr>
          <p:cNvPr id="115" name="CustomShape 35"/>
          <p:cNvSpPr/>
          <p:nvPr/>
        </p:nvSpPr>
        <p:spPr>
          <a:xfrm>
            <a:off x="5716800" y="3664800"/>
            <a:ext cx="48600" cy="71280"/>
          </a:xfrm>
          <a:custGeom>
            <a:avLst/>
            <a:gdLst/>
            <a:ahLst/>
            <a:rect l="l" t="t" r="r" b="b"/>
            <a:pathLst>
              <a:path w="120000" h="120000">
                <a:moveTo>
                  <a:pt x="60000" y="30000"/>
                </a:moveTo>
                <a:cubicBezTo>
                  <a:pt x="76550" y="30000"/>
                  <a:pt x="89994" y="43416"/>
                  <a:pt x="89994" y="60000"/>
                </a:cubicBezTo>
                <a:cubicBezTo>
                  <a:pt x="89994" y="76577"/>
                  <a:pt x="76550" y="90000"/>
                  <a:pt x="60000" y="90000"/>
                </a:cubicBezTo>
                <a:cubicBezTo>
                  <a:pt x="43444" y="90000"/>
                  <a:pt x="29994" y="76577"/>
                  <a:pt x="29994" y="60000"/>
                </a:cubicBezTo>
                <a:cubicBezTo>
                  <a:pt x="29994" y="43416"/>
                  <a:pt x="43444" y="30000"/>
                  <a:pt x="60000" y="30000"/>
                </a:cubicBezTo>
                <a:moveTo>
                  <a:pt x="0" y="60000"/>
                </a:moveTo>
                <a:cubicBezTo>
                  <a:pt x="0" y="93072"/>
                  <a:pt x="26905" y="119994"/>
                  <a:pt x="60000" y="119994"/>
                </a:cubicBezTo>
                <a:cubicBezTo>
                  <a:pt x="93088" y="119994"/>
                  <a:pt x="120000" y="93072"/>
                  <a:pt x="120000" y="60000"/>
                </a:cubicBezTo>
                <a:cubicBezTo>
                  <a:pt x="120000" y="26922"/>
                  <a:pt x="93088" y="0"/>
                  <a:pt x="60000" y="0"/>
                </a:cubicBezTo>
                <a:cubicBezTo>
                  <a:pt x="26905" y="0"/>
                  <a:pt x="0" y="26922"/>
                  <a:pt x="0" y="60000"/>
                </a:cubicBezTo>
              </a:path>
            </a:pathLst>
          </a:custGeom>
          <a:solidFill>
            <a:srgbClr val="ffffff"/>
          </a:solidFill>
          <a:ln>
            <a:noFill/>
          </a:ln>
        </p:spPr>
        <p:style>
          <a:lnRef idx="0"/>
          <a:fillRef idx="0"/>
          <a:effectRef idx="0"/>
          <a:fontRef idx="minor"/>
        </p:style>
      </p:sp>
      <p:sp>
        <p:nvSpPr>
          <p:cNvPr id="116" name="CustomShape 36"/>
          <p:cNvSpPr/>
          <p:nvPr/>
        </p:nvSpPr>
        <p:spPr>
          <a:xfrm>
            <a:off x="5690880" y="3795480"/>
            <a:ext cx="23400" cy="33480"/>
          </a:xfrm>
          <a:custGeom>
            <a:avLst/>
            <a:gdLst/>
            <a:ahLst/>
            <a:rect l="l" t="t" r="r" b="b"/>
            <a:pathLst>
              <a:path w="120000" h="120000">
                <a:moveTo>
                  <a:pt x="60000" y="119994"/>
                </a:moveTo>
                <a:cubicBezTo>
                  <a:pt x="93100" y="119994"/>
                  <a:pt x="120000" y="93161"/>
                  <a:pt x="120000" y="60000"/>
                </a:cubicBezTo>
                <a:cubicBezTo>
                  <a:pt x="120000" y="26833"/>
                  <a:pt x="93100" y="0"/>
                  <a:pt x="60000" y="0"/>
                </a:cubicBezTo>
                <a:cubicBezTo>
                  <a:pt x="26894" y="0"/>
                  <a:pt x="0" y="26833"/>
                  <a:pt x="0" y="60000"/>
                </a:cubicBezTo>
                <a:cubicBezTo>
                  <a:pt x="0" y="93161"/>
                  <a:pt x="26894" y="119994"/>
                  <a:pt x="60000" y="119994"/>
                </a:cubicBezTo>
              </a:path>
            </a:pathLst>
          </a:custGeom>
          <a:solidFill>
            <a:srgbClr val="eeece1"/>
          </a:solidFill>
          <a:ln>
            <a:noFill/>
          </a:ln>
        </p:spPr>
        <p:style>
          <a:lnRef idx="0"/>
          <a:fillRef idx="0"/>
          <a:effectRef idx="0"/>
          <a:fontRef idx="minor"/>
        </p:style>
      </p:sp>
      <p:sp>
        <p:nvSpPr>
          <p:cNvPr id="117" name="CustomShape 37"/>
          <p:cNvSpPr/>
          <p:nvPr/>
        </p:nvSpPr>
        <p:spPr>
          <a:xfrm>
            <a:off x="5488200" y="3515040"/>
            <a:ext cx="22680" cy="34560"/>
          </a:xfrm>
          <a:custGeom>
            <a:avLst/>
            <a:gdLst/>
            <a:ahLst/>
            <a:rect l="l" t="t" r="r" b="b"/>
            <a:pathLst>
              <a:path w="120000" h="120000">
                <a:moveTo>
                  <a:pt x="60000" y="0"/>
                </a:moveTo>
                <a:cubicBezTo>
                  <a:pt x="26894" y="0"/>
                  <a:pt x="0" y="26833"/>
                  <a:pt x="0" y="60000"/>
                </a:cubicBezTo>
                <a:cubicBezTo>
                  <a:pt x="0" y="93161"/>
                  <a:pt x="26894" y="119994"/>
                  <a:pt x="60000" y="119994"/>
                </a:cubicBezTo>
                <a:cubicBezTo>
                  <a:pt x="93100" y="119994"/>
                  <a:pt x="120000" y="93161"/>
                  <a:pt x="120000" y="60000"/>
                </a:cubicBezTo>
                <a:cubicBezTo>
                  <a:pt x="120000" y="26833"/>
                  <a:pt x="93100" y="0"/>
                  <a:pt x="60000" y="0"/>
                </a:cubicBezTo>
              </a:path>
            </a:pathLst>
          </a:custGeom>
          <a:solidFill>
            <a:srgbClr val="ffffff"/>
          </a:solidFill>
          <a:ln>
            <a:noFill/>
          </a:ln>
        </p:spPr>
        <p:style>
          <a:lnRef idx="0"/>
          <a:fillRef idx="0"/>
          <a:effectRef idx="0"/>
          <a:fontRef idx="minor"/>
        </p:style>
      </p:sp>
      <p:sp>
        <p:nvSpPr>
          <p:cNvPr id="118" name="CustomShape 38"/>
          <p:cNvSpPr/>
          <p:nvPr/>
        </p:nvSpPr>
        <p:spPr>
          <a:xfrm>
            <a:off x="5736240" y="5236560"/>
            <a:ext cx="124920" cy="593280"/>
          </a:xfrm>
          <a:custGeom>
            <a:avLst/>
            <a:gdLst/>
            <a:ahLst/>
            <a:rect l="l" t="t" r="r" b="b"/>
            <a:pathLst>
              <a:path w="120000" h="12000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style>
          <a:lnRef idx="0"/>
          <a:fillRef idx="0"/>
          <a:effectRef idx="0"/>
          <a:fontRef idx="minor"/>
        </p:style>
      </p:sp>
      <p:sp>
        <p:nvSpPr>
          <p:cNvPr id="119" name="CustomShape 39"/>
          <p:cNvSpPr/>
          <p:nvPr/>
        </p:nvSpPr>
        <p:spPr>
          <a:xfrm>
            <a:off x="5456520" y="5236560"/>
            <a:ext cx="124920" cy="593280"/>
          </a:xfrm>
          <a:custGeom>
            <a:avLst/>
            <a:gdLst/>
            <a:ahLst/>
            <a:rect l="l" t="t" r="r" b="b"/>
            <a:pathLst>
              <a:path w="120000" h="12000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style>
          <a:lnRef idx="0"/>
          <a:fillRef idx="0"/>
          <a:effectRef idx="0"/>
          <a:fontRef idx="minor"/>
        </p:style>
      </p:sp>
      <p:sp>
        <p:nvSpPr>
          <p:cNvPr id="120" name="CustomShape 40"/>
          <p:cNvSpPr/>
          <p:nvPr/>
        </p:nvSpPr>
        <p:spPr>
          <a:xfrm>
            <a:off x="5595840" y="5236560"/>
            <a:ext cx="124920" cy="593280"/>
          </a:xfrm>
          <a:custGeom>
            <a:avLst/>
            <a:gdLst/>
            <a:ahLst/>
            <a:rect l="l" t="t" r="r" b="b"/>
            <a:pathLst>
              <a:path w="120000" h="120000">
                <a:moveTo>
                  <a:pt x="94377" y="85644"/>
                </a:moveTo>
                <a:cubicBezTo>
                  <a:pt x="94188" y="85844"/>
                  <a:pt x="94016" y="86038"/>
                  <a:pt x="93794" y="86238"/>
                </a:cubicBezTo>
                <a:cubicBezTo>
                  <a:pt x="92650" y="87227"/>
                  <a:pt x="91188" y="88166"/>
                  <a:pt x="89255" y="89000"/>
                </a:cubicBezTo>
                <a:cubicBezTo>
                  <a:pt x="89205" y="89022"/>
                  <a:pt x="89133" y="89038"/>
                  <a:pt x="89100" y="89061"/>
                </a:cubicBezTo>
                <a:cubicBezTo>
                  <a:pt x="87011" y="89955"/>
                  <a:pt x="84522" y="90744"/>
                  <a:pt x="81694" y="91411"/>
                </a:cubicBezTo>
                <a:cubicBezTo>
                  <a:pt x="81650" y="91427"/>
                  <a:pt x="81622" y="91433"/>
                  <a:pt x="81588" y="91438"/>
                </a:cubicBezTo>
                <a:cubicBezTo>
                  <a:pt x="78683" y="92122"/>
                  <a:pt x="75466" y="92672"/>
                  <a:pt x="72000" y="93050"/>
                </a:cubicBezTo>
                <a:cubicBezTo>
                  <a:pt x="68216" y="93477"/>
                  <a:pt x="64222" y="93750"/>
                  <a:pt x="60000" y="93750"/>
                </a:cubicBezTo>
                <a:cubicBezTo>
                  <a:pt x="55761" y="93750"/>
                  <a:pt x="51766" y="93477"/>
                  <a:pt x="48000" y="93050"/>
                </a:cubicBezTo>
                <a:cubicBezTo>
                  <a:pt x="44533" y="92672"/>
                  <a:pt x="41305" y="92122"/>
                  <a:pt x="38411" y="91438"/>
                </a:cubicBezTo>
                <a:cubicBezTo>
                  <a:pt x="38377" y="91433"/>
                  <a:pt x="38338" y="91427"/>
                  <a:pt x="38294" y="91411"/>
                </a:cubicBezTo>
                <a:cubicBezTo>
                  <a:pt x="35472" y="90744"/>
                  <a:pt x="32983" y="89955"/>
                  <a:pt x="30900" y="89061"/>
                </a:cubicBezTo>
                <a:cubicBezTo>
                  <a:pt x="30850" y="89038"/>
                  <a:pt x="30783" y="89022"/>
                  <a:pt x="30727" y="89000"/>
                </a:cubicBezTo>
                <a:cubicBezTo>
                  <a:pt x="28800" y="88166"/>
                  <a:pt x="27338" y="87227"/>
                  <a:pt x="26194" y="86238"/>
                </a:cubicBezTo>
                <a:cubicBezTo>
                  <a:pt x="25977" y="86038"/>
                  <a:pt x="25800" y="85844"/>
                  <a:pt x="25622" y="85644"/>
                </a:cubicBezTo>
                <a:cubicBezTo>
                  <a:pt x="24650" y="84644"/>
                  <a:pt x="24000" y="83594"/>
                  <a:pt x="24000" y="82500"/>
                </a:cubicBezTo>
                <a:cubicBezTo>
                  <a:pt x="24000" y="81388"/>
                  <a:pt x="24650" y="80344"/>
                  <a:pt x="25622" y="79338"/>
                </a:cubicBezTo>
                <a:cubicBezTo>
                  <a:pt x="25800" y="79144"/>
                  <a:pt x="25977" y="78944"/>
                  <a:pt x="26194" y="78755"/>
                </a:cubicBezTo>
                <a:cubicBezTo>
                  <a:pt x="27338" y="77766"/>
                  <a:pt x="28800" y="76827"/>
                  <a:pt x="30727" y="75983"/>
                </a:cubicBezTo>
                <a:cubicBezTo>
                  <a:pt x="30783" y="75966"/>
                  <a:pt x="30850" y="75950"/>
                  <a:pt x="30900" y="75927"/>
                </a:cubicBezTo>
                <a:cubicBezTo>
                  <a:pt x="32983" y="75038"/>
                  <a:pt x="35472" y="74244"/>
                  <a:pt x="38294" y="73577"/>
                </a:cubicBezTo>
                <a:cubicBezTo>
                  <a:pt x="38338" y="73566"/>
                  <a:pt x="38377" y="73555"/>
                  <a:pt x="38411" y="73544"/>
                </a:cubicBezTo>
                <a:cubicBezTo>
                  <a:pt x="41305" y="72872"/>
                  <a:pt x="44533" y="72322"/>
                  <a:pt x="48000" y="71933"/>
                </a:cubicBezTo>
                <a:cubicBezTo>
                  <a:pt x="51766" y="71516"/>
                  <a:pt x="55761" y="71250"/>
                  <a:pt x="60000" y="71250"/>
                </a:cubicBezTo>
                <a:cubicBezTo>
                  <a:pt x="64222" y="71250"/>
                  <a:pt x="68216" y="71516"/>
                  <a:pt x="72000" y="71933"/>
                </a:cubicBezTo>
                <a:cubicBezTo>
                  <a:pt x="75466" y="72322"/>
                  <a:pt x="78683" y="72872"/>
                  <a:pt x="81588" y="73544"/>
                </a:cubicBezTo>
                <a:cubicBezTo>
                  <a:pt x="81622" y="73555"/>
                  <a:pt x="81650" y="73566"/>
                  <a:pt x="81694" y="73577"/>
                </a:cubicBezTo>
                <a:cubicBezTo>
                  <a:pt x="84522" y="74244"/>
                  <a:pt x="87011" y="75038"/>
                  <a:pt x="89100" y="75927"/>
                </a:cubicBezTo>
                <a:cubicBezTo>
                  <a:pt x="89133" y="75950"/>
                  <a:pt x="89205" y="75966"/>
                  <a:pt x="89255" y="75983"/>
                </a:cubicBezTo>
                <a:cubicBezTo>
                  <a:pt x="91188" y="76827"/>
                  <a:pt x="92650" y="77766"/>
                  <a:pt x="93794" y="78755"/>
                </a:cubicBezTo>
                <a:cubicBezTo>
                  <a:pt x="94016" y="78944"/>
                  <a:pt x="94188" y="79144"/>
                  <a:pt x="94377" y="79338"/>
                </a:cubicBezTo>
                <a:cubicBezTo>
                  <a:pt x="95338" y="80344"/>
                  <a:pt x="96000" y="81388"/>
                  <a:pt x="96000" y="82500"/>
                </a:cubicBezTo>
                <a:cubicBezTo>
                  <a:pt x="96000" y="83594"/>
                  <a:pt x="95338" y="84644"/>
                  <a:pt x="94377" y="85644"/>
                </a:cubicBezTo>
                <a:moveTo>
                  <a:pt x="72000" y="108750"/>
                </a:moveTo>
                <a:cubicBezTo>
                  <a:pt x="72000" y="110822"/>
                  <a:pt x="66622" y="112494"/>
                  <a:pt x="60000" y="112494"/>
                </a:cubicBezTo>
                <a:cubicBezTo>
                  <a:pt x="53366" y="112494"/>
                  <a:pt x="48000" y="110822"/>
                  <a:pt x="48000" y="108750"/>
                </a:cubicBezTo>
                <a:lnTo>
                  <a:pt x="48000" y="100866"/>
                </a:lnTo>
                <a:cubicBezTo>
                  <a:pt x="51877" y="101116"/>
                  <a:pt x="55883" y="101250"/>
                  <a:pt x="60000" y="101250"/>
                </a:cubicBezTo>
                <a:cubicBezTo>
                  <a:pt x="64116" y="101250"/>
                  <a:pt x="68122" y="101116"/>
                  <a:pt x="72000" y="100866"/>
                </a:cubicBezTo>
                <a:cubicBezTo>
                  <a:pt x="72000" y="100866"/>
                  <a:pt x="72000" y="108750"/>
                  <a:pt x="72000" y="108750"/>
                </a:cubicBezTo>
                <a:close/>
                <a:moveTo>
                  <a:pt x="48000" y="11250"/>
                </a:moveTo>
                <a:cubicBezTo>
                  <a:pt x="48000" y="9172"/>
                  <a:pt x="53366" y="7500"/>
                  <a:pt x="60000" y="7500"/>
                </a:cubicBezTo>
                <a:cubicBezTo>
                  <a:pt x="66622" y="7500"/>
                  <a:pt x="72000" y="9172"/>
                  <a:pt x="72000" y="11250"/>
                </a:cubicBezTo>
                <a:lnTo>
                  <a:pt x="72000" y="64122"/>
                </a:lnTo>
                <a:cubicBezTo>
                  <a:pt x="68122" y="63877"/>
                  <a:pt x="64116" y="63750"/>
                  <a:pt x="60000" y="63750"/>
                </a:cubicBezTo>
                <a:cubicBezTo>
                  <a:pt x="55883" y="63750"/>
                  <a:pt x="51877" y="63877"/>
                  <a:pt x="48000" y="64122"/>
                </a:cubicBezTo>
                <a:cubicBezTo>
                  <a:pt x="48000" y="64122"/>
                  <a:pt x="48000" y="11250"/>
                  <a:pt x="48000" y="11250"/>
                </a:cubicBezTo>
                <a:close/>
                <a:moveTo>
                  <a:pt x="96000" y="67577"/>
                </a:moveTo>
                <a:lnTo>
                  <a:pt x="96000" y="11250"/>
                </a:lnTo>
                <a:cubicBezTo>
                  <a:pt x="96000" y="5044"/>
                  <a:pt x="79850" y="0"/>
                  <a:pt x="60000" y="0"/>
                </a:cubicBezTo>
                <a:cubicBezTo>
                  <a:pt x="40138" y="0"/>
                  <a:pt x="24000" y="5044"/>
                  <a:pt x="24000" y="11250"/>
                </a:cubicBezTo>
                <a:lnTo>
                  <a:pt x="24000" y="67577"/>
                </a:lnTo>
                <a:cubicBezTo>
                  <a:pt x="9500" y="71005"/>
                  <a:pt x="0" y="76383"/>
                  <a:pt x="0" y="82500"/>
                </a:cubicBezTo>
                <a:cubicBezTo>
                  <a:pt x="0" y="88611"/>
                  <a:pt x="9500" y="93988"/>
                  <a:pt x="24000" y="97411"/>
                </a:cubicBezTo>
                <a:lnTo>
                  <a:pt x="24000" y="108750"/>
                </a:lnTo>
                <a:cubicBezTo>
                  <a:pt x="24000" y="114950"/>
                  <a:pt x="40138" y="119994"/>
                  <a:pt x="60000" y="119994"/>
                </a:cubicBezTo>
                <a:cubicBezTo>
                  <a:pt x="79850" y="119994"/>
                  <a:pt x="96000" y="114950"/>
                  <a:pt x="96000" y="108750"/>
                </a:cubicBezTo>
                <a:lnTo>
                  <a:pt x="96000" y="97411"/>
                </a:lnTo>
                <a:cubicBezTo>
                  <a:pt x="110494" y="93988"/>
                  <a:pt x="120000" y="88611"/>
                  <a:pt x="120000" y="82500"/>
                </a:cubicBezTo>
                <a:cubicBezTo>
                  <a:pt x="120000" y="76383"/>
                  <a:pt x="110494" y="71005"/>
                  <a:pt x="96000" y="67577"/>
                </a:cubicBezTo>
              </a:path>
            </a:pathLst>
          </a:custGeom>
          <a:solidFill>
            <a:srgbClr val="ffffff"/>
          </a:solidFill>
          <a:ln>
            <a:noFill/>
          </a:ln>
        </p:spPr>
        <p:style>
          <a:lnRef idx="0"/>
          <a:fillRef idx="0"/>
          <a:effectRef idx="0"/>
          <a:fontRef idx="minor"/>
        </p:style>
      </p:sp>
      <p:sp>
        <p:nvSpPr>
          <p:cNvPr id="121" name="CustomShape 41"/>
          <p:cNvSpPr/>
          <p:nvPr/>
        </p:nvSpPr>
        <p:spPr>
          <a:xfrm>
            <a:off x="1368000" y="288000"/>
            <a:ext cx="7342920" cy="790920"/>
          </a:xfrm>
          <a:prstGeom prst="rect">
            <a:avLst/>
          </a:prstGeom>
          <a:noFill/>
          <a:ln>
            <a:noFill/>
          </a:ln>
        </p:spPr>
        <p:style>
          <a:lnRef idx="0"/>
          <a:fillRef idx="0"/>
          <a:effectRef idx="0"/>
          <a:fontRef idx="minor"/>
        </p:style>
        <p:txBody>
          <a:bodyPr lIns="90000" rIns="90000" tIns="45000" bIns="45000"/>
          <a:p>
            <a:r>
              <a:rPr b="0" lang="en-IN" sz="2400" spc="-1" strike="noStrike">
                <a:solidFill>
                  <a:srgbClr val="000000"/>
                </a:solidFill>
                <a:uFill>
                  <a:solidFill>
                    <a:srgbClr val="ffffff"/>
                  </a:solidFill>
                </a:uFill>
                <a:latin typeface="Arial"/>
                <a:ea typeface="DejaVu Sans"/>
              </a:rPr>
              <a:t>Things to keep in mind when promoting your brand on social platforms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825920" y="1708200"/>
            <a:ext cx="3693600" cy="3312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More Opportunities to Convert</a:t>
            </a:r>
            <a:endParaRPr b="0" lang="en-IN" sz="1800" spc="-1" strike="noStrike">
              <a:solidFill>
                <a:srgbClr val="000000"/>
              </a:solidFill>
              <a:uFill>
                <a:solidFill>
                  <a:srgbClr val="ffffff"/>
                </a:solidFill>
              </a:uFill>
              <a:latin typeface="Arial"/>
            </a:endParaRPr>
          </a:p>
        </p:txBody>
      </p:sp>
      <p:sp>
        <p:nvSpPr>
          <p:cNvPr id="123" name="CustomShape 2"/>
          <p:cNvSpPr/>
          <p:nvPr/>
        </p:nvSpPr>
        <p:spPr>
          <a:xfrm>
            <a:off x="1825920" y="2040480"/>
            <a:ext cx="6692400" cy="45288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Every post you make on a social media platform is an opportunity for customers to convert. When you build a following, you’ll simultaneously have access to new customers, recent customers, and old customers, and you’ll be able to interact with all of them.</a:t>
            </a:r>
            <a:endParaRPr b="0" lang="en-IN" sz="1800" spc="-1" strike="noStrike">
              <a:solidFill>
                <a:srgbClr val="000000"/>
              </a:solidFill>
              <a:uFill>
                <a:solidFill>
                  <a:srgbClr val="ffffff"/>
                </a:solidFill>
              </a:uFill>
              <a:latin typeface="Arial"/>
            </a:endParaRPr>
          </a:p>
        </p:txBody>
      </p:sp>
      <p:sp>
        <p:nvSpPr>
          <p:cNvPr id="124" name="CustomShape 3"/>
          <p:cNvSpPr/>
          <p:nvPr/>
        </p:nvSpPr>
        <p:spPr>
          <a:xfrm>
            <a:off x="1825920" y="3394080"/>
            <a:ext cx="3693600" cy="3312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Increased Brand Recognition</a:t>
            </a:r>
            <a:endParaRPr b="0" lang="en-IN" sz="1800" spc="-1" strike="noStrike">
              <a:solidFill>
                <a:srgbClr val="000000"/>
              </a:solidFill>
              <a:uFill>
                <a:solidFill>
                  <a:srgbClr val="ffffff"/>
                </a:solidFill>
              </a:uFill>
              <a:latin typeface="Arial"/>
            </a:endParaRPr>
          </a:p>
        </p:txBody>
      </p:sp>
      <p:sp>
        <p:nvSpPr>
          <p:cNvPr id="125" name="CustomShape 4"/>
          <p:cNvSpPr/>
          <p:nvPr/>
        </p:nvSpPr>
        <p:spPr>
          <a:xfrm>
            <a:off x="1825920" y="3750840"/>
            <a:ext cx="6883560" cy="45288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DejaVu Sans"/>
              </a:rPr>
              <a:t>Every opportunity you have to syndicate your content and increase your visibility is valuable. Your social media networks are just new channels for your brand’s voice and content.</a:t>
            </a:r>
            <a:endParaRPr b="0" lang="en-IN" sz="1800" spc="-1" strike="noStrike">
              <a:solidFill>
                <a:srgbClr val="000000"/>
              </a:solidFill>
              <a:uFill>
                <a:solidFill>
                  <a:srgbClr val="ffffff"/>
                </a:solidFill>
              </a:uFill>
              <a:latin typeface="Arial"/>
            </a:endParaRPr>
          </a:p>
        </p:txBody>
      </p:sp>
      <p:sp>
        <p:nvSpPr>
          <p:cNvPr id="126" name="CustomShape 5"/>
          <p:cNvSpPr/>
          <p:nvPr/>
        </p:nvSpPr>
        <p:spPr>
          <a:xfrm>
            <a:off x="1778400" y="5156640"/>
            <a:ext cx="3693960" cy="3312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Improved Customer Insights</a:t>
            </a:r>
            <a:endParaRPr b="0" lang="en-IN" sz="1800" spc="-1" strike="noStrike">
              <a:solidFill>
                <a:srgbClr val="000000"/>
              </a:solidFill>
              <a:uFill>
                <a:solidFill>
                  <a:srgbClr val="ffffff"/>
                </a:solidFill>
              </a:uFill>
              <a:latin typeface="Arial"/>
            </a:endParaRPr>
          </a:p>
        </p:txBody>
      </p:sp>
      <p:sp>
        <p:nvSpPr>
          <p:cNvPr id="127" name="CustomShape 6"/>
          <p:cNvSpPr/>
          <p:nvPr/>
        </p:nvSpPr>
        <p:spPr>
          <a:xfrm>
            <a:off x="1778400" y="5513760"/>
            <a:ext cx="6419160" cy="45288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595959"/>
                </a:solidFill>
                <a:uFill>
                  <a:solidFill>
                    <a:srgbClr val="ffffff"/>
                  </a:solidFill>
                </a:uFill>
                <a:latin typeface="Arial"/>
                <a:ea typeface="Arial"/>
              </a:rPr>
              <a:t>Social media also gives you an opportunity to gain valuable information about what your customers are interested in and how they behave, via social listening.</a:t>
            </a:r>
            <a:endParaRPr b="0" lang="en-IN" sz="1800" spc="-1" strike="noStrike">
              <a:solidFill>
                <a:srgbClr val="000000"/>
              </a:solidFill>
              <a:uFill>
                <a:solidFill>
                  <a:srgbClr val="ffffff"/>
                </a:solidFill>
              </a:uFill>
              <a:latin typeface="Arial"/>
            </a:endParaRPr>
          </a:p>
        </p:txBody>
      </p:sp>
      <p:sp>
        <p:nvSpPr>
          <p:cNvPr id="128" name="CustomShape 7"/>
          <p:cNvSpPr/>
          <p:nvPr/>
        </p:nvSpPr>
        <p:spPr>
          <a:xfrm flipH="1">
            <a:off x="860760" y="1683360"/>
            <a:ext cx="865080" cy="722880"/>
          </a:xfrm>
          <a:prstGeom prst="round2DiagRect">
            <a:avLst>
              <a:gd name="adj1" fmla="val 31944"/>
              <a:gd name="adj2" fmla="val 0"/>
            </a:avLst>
          </a:prstGeom>
          <a:solidFill>
            <a:srgbClr val="13254c"/>
          </a:solidFill>
          <a:ln>
            <a:noFill/>
          </a:ln>
        </p:spPr>
        <p:style>
          <a:lnRef idx="0"/>
          <a:fillRef idx="0"/>
          <a:effectRef idx="0"/>
          <a:fontRef idx="minor"/>
        </p:style>
      </p:sp>
      <p:sp>
        <p:nvSpPr>
          <p:cNvPr id="129" name="CustomShape 8"/>
          <p:cNvSpPr/>
          <p:nvPr/>
        </p:nvSpPr>
        <p:spPr>
          <a:xfrm flipH="1">
            <a:off x="860760" y="3394080"/>
            <a:ext cx="865080" cy="723240"/>
          </a:xfrm>
          <a:prstGeom prst="round2DiagRect">
            <a:avLst>
              <a:gd name="adj1" fmla="val 31944"/>
              <a:gd name="adj2" fmla="val 0"/>
            </a:avLst>
          </a:prstGeom>
          <a:solidFill>
            <a:srgbClr val="0aa2db"/>
          </a:solidFill>
          <a:ln>
            <a:noFill/>
          </a:ln>
        </p:spPr>
        <p:style>
          <a:lnRef idx="0"/>
          <a:fillRef idx="0"/>
          <a:effectRef idx="0"/>
          <a:fontRef idx="minor"/>
        </p:style>
      </p:sp>
      <p:sp>
        <p:nvSpPr>
          <p:cNvPr id="130" name="CustomShape 9"/>
          <p:cNvSpPr/>
          <p:nvPr/>
        </p:nvSpPr>
        <p:spPr>
          <a:xfrm flipH="1">
            <a:off x="860760" y="5156640"/>
            <a:ext cx="865080" cy="722880"/>
          </a:xfrm>
          <a:prstGeom prst="round2DiagRect">
            <a:avLst>
              <a:gd name="adj1" fmla="val 31944"/>
              <a:gd name="adj2" fmla="val 0"/>
            </a:avLst>
          </a:prstGeom>
          <a:solidFill>
            <a:srgbClr val="ed7b26"/>
          </a:solidFill>
          <a:ln>
            <a:noFill/>
          </a:ln>
        </p:spPr>
        <p:style>
          <a:lnRef idx="0"/>
          <a:fillRef idx="0"/>
          <a:effectRef idx="0"/>
          <a:fontRef idx="minor"/>
        </p:style>
      </p:sp>
      <p:sp>
        <p:nvSpPr>
          <p:cNvPr id="131" name="CustomShape 10"/>
          <p:cNvSpPr/>
          <p:nvPr/>
        </p:nvSpPr>
        <p:spPr>
          <a:xfrm>
            <a:off x="997200" y="1657440"/>
            <a:ext cx="632880" cy="575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Arial"/>
                <a:ea typeface="Arial"/>
              </a:rPr>
              <a:t>01</a:t>
            </a:r>
            <a:endParaRPr b="0" lang="en-IN" sz="1800" spc="-1" strike="noStrike">
              <a:solidFill>
                <a:srgbClr val="000000"/>
              </a:solidFill>
              <a:uFill>
                <a:solidFill>
                  <a:srgbClr val="ffffff"/>
                </a:solidFill>
              </a:uFill>
              <a:latin typeface="Arial"/>
            </a:endParaRPr>
          </a:p>
        </p:txBody>
      </p:sp>
      <p:sp>
        <p:nvSpPr>
          <p:cNvPr id="132" name="CustomShape 11"/>
          <p:cNvSpPr/>
          <p:nvPr/>
        </p:nvSpPr>
        <p:spPr>
          <a:xfrm>
            <a:off x="997200" y="3363480"/>
            <a:ext cx="632880" cy="575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Arial"/>
                <a:ea typeface="Arial"/>
              </a:rPr>
              <a:t>02</a:t>
            </a:r>
            <a:endParaRPr b="0" lang="en-IN" sz="1800" spc="-1" strike="noStrike">
              <a:solidFill>
                <a:srgbClr val="000000"/>
              </a:solidFill>
              <a:uFill>
                <a:solidFill>
                  <a:srgbClr val="ffffff"/>
                </a:solidFill>
              </a:uFill>
              <a:latin typeface="Arial"/>
            </a:endParaRPr>
          </a:p>
        </p:txBody>
      </p:sp>
      <p:sp>
        <p:nvSpPr>
          <p:cNvPr id="133" name="CustomShape 12"/>
          <p:cNvSpPr/>
          <p:nvPr/>
        </p:nvSpPr>
        <p:spPr>
          <a:xfrm>
            <a:off x="997200" y="5127840"/>
            <a:ext cx="632880" cy="575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Arial"/>
                <a:ea typeface="Arial"/>
              </a:rPr>
              <a:t>03</a:t>
            </a:r>
            <a:endParaRPr b="0" lang="en-IN" sz="1800" spc="-1" strike="noStrike">
              <a:solidFill>
                <a:srgbClr val="000000"/>
              </a:solidFill>
              <a:uFill>
                <a:solidFill>
                  <a:srgbClr val="ffffff"/>
                </a:solidFill>
              </a:uFill>
              <a:latin typeface="Arial"/>
            </a:endParaRPr>
          </a:p>
        </p:txBody>
      </p:sp>
      <p:sp>
        <p:nvSpPr>
          <p:cNvPr id="134" name="CustomShape 13"/>
          <p:cNvSpPr/>
          <p:nvPr/>
        </p:nvSpPr>
        <p:spPr>
          <a:xfrm>
            <a:off x="1368000" y="288000"/>
            <a:ext cx="7342920" cy="790920"/>
          </a:xfrm>
          <a:prstGeom prst="rect">
            <a:avLst/>
          </a:prstGeom>
          <a:noFill/>
          <a:ln>
            <a:noFill/>
          </a:ln>
        </p:spPr>
        <p:style>
          <a:lnRef idx="0"/>
          <a:fillRef idx="0"/>
          <a:effectRef idx="0"/>
          <a:fontRef idx="minor"/>
        </p:style>
        <p:txBody>
          <a:bodyPr lIns="90000" rIns="90000" tIns="45000" bIns="45000"/>
          <a:p>
            <a:r>
              <a:rPr b="0" lang="en-IN" sz="2400" spc="-1" strike="noStrike">
                <a:solidFill>
                  <a:srgbClr val="000000"/>
                </a:solidFill>
                <a:uFill>
                  <a:solidFill>
                    <a:srgbClr val="ffffff"/>
                  </a:solidFill>
                </a:uFill>
                <a:latin typeface="Arial"/>
                <a:ea typeface="DejaVu Sans"/>
              </a:rPr>
              <a:t>Advantages of using social media</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982960" y="900000"/>
            <a:ext cx="385200" cy="774360"/>
          </a:xfrm>
          <a:prstGeom prst="rect">
            <a:avLst/>
          </a:prstGeom>
          <a:solidFill>
            <a:srgbClr val="ec008c"/>
          </a:solidFill>
          <a:ln>
            <a:noFill/>
          </a:ln>
        </p:spPr>
        <p:style>
          <a:lnRef idx="0"/>
          <a:fillRef idx="0"/>
          <a:effectRef idx="0"/>
          <a:fontRef idx="minor"/>
        </p:style>
      </p:sp>
      <p:sp>
        <p:nvSpPr>
          <p:cNvPr id="136" name="CustomShape 2"/>
          <p:cNvSpPr/>
          <p:nvPr/>
        </p:nvSpPr>
        <p:spPr>
          <a:xfrm>
            <a:off x="576360" y="900000"/>
            <a:ext cx="2636640" cy="774360"/>
          </a:xfrm>
          <a:prstGeom prst="rect">
            <a:avLst/>
          </a:prstGeom>
          <a:solidFill>
            <a:srgbClr val="13254c"/>
          </a:solidFill>
          <a:ln>
            <a:noFill/>
          </a:ln>
        </p:spPr>
        <p:style>
          <a:lnRef idx="0"/>
          <a:fillRef idx="0"/>
          <a:effectRef idx="0"/>
          <a:fontRef idx="minor"/>
        </p:style>
      </p:sp>
      <p:sp>
        <p:nvSpPr>
          <p:cNvPr id="137" name="CustomShape 3"/>
          <p:cNvSpPr/>
          <p:nvPr/>
        </p:nvSpPr>
        <p:spPr>
          <a:xfrm>
            <a:off x="1140480" y="991800"/>
            <a:ext cx="517788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Screens</a:t>
            </a:r>
            <a:endParaRPr b="0" lang="en-IN" sz="1800" spc="-1" strike="noStrike">
              <a:solidFill>
                <a:srgbClr val="000000"/>
              </a:solidFill>
              <a:uFill>
                <a:solidFill>
                  <a:srgbClr val="ffffff"/>
                </a:solidFill>
              </a:uFill>
              <a:latin typeface="Arial"/>
            </a:endParaRPr>
          </a:p>
        </p:txBody>
      </p:sp>
      <p:sp>
        <p:nvSpPr>
          <p:cNvPr id="138" name="CustomShape 4"/>
          <p:cNvSpPr/>
          <p:nvPr/>
        </p:nvSpPr>
        <p:spPr>
          <a:xfrm>
            <a:off x="809280" y="2163600"/>
            <a:ext cx="8692200" cy="35557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39" name="" descr=""/>
          <p:cNvPicPr/>
          <p:nvPr/>
        </p:nvPicPr>
        <p:blipFill>
          <a:blip r:embed="rId1"/>
          <a:stretch/>
        </p:blipFill>
        <p:spPr>
          <a:xfrm>
            <a:off x="756000" y="2016000"/>
            <a:ext cx="2267640" cy="5039640"/>
          </a:xfrm>
          <a:prstGeom prst="rect">
            <a:avLst/>
          </a:prstGeom>
          <a:ln>
            <a:noFill/>
          </a:ln>
        </p:spPr>
      </p:pic>
      <p:pic>
        <p:nvPicPr>
          <p:cNvPr id="140" name="" descr=""/>
          <p:cNvPicPr/>
          <p:nvPr/>
        </p:nvPicPr>
        <p:blipFill>
          <a:blip r:embed="rId2"/>
          <a:stretch/>
        </p:blipFill>
        <p:spPr>
          <a:xfrm>
            <a:off x="5788800" y="1800000"/>
            <a:ext cx="2202840" cy="4895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982960" y="900000"/>
            <a:ext cx="385200" cy="774360"/>
          </a:xfrm>
          <a:prstGeom prst="rect">
            <a:avLst/>
          </a:prstGeom>
          <a:solidFill>
            <a:srgbClr val="ec008c"/>
          </a:solidFill>
          <a:ln>
            <a:noFill/>
          </a:ln>
        </p:spPr>
        <p:style>
          <a:lnRef idx="0"/>
          <a:fillRef idx="0"/>
          <a:effectRef idx="0"/>
          <a:fontRef idx="minor"/>
        </p:style>
      </p:sp>
      <p:sp>
        <p:nvSpPr>
          <p:cNvPr id="142" name="CustomShape 2"/>
          <p:cNvSpPr/>
          <p:nvPr/>
        </p:nvSpPr>
        <p:spPr>
          <a:xfrm>
            <a:off x="576360" y="900000"/>
            <a:ext cx="2636640" cy="774360"/>
          </a:xfrm>
          <a:prstGeom prst="rect">
            <a:avLst/>
          </a:prstGeom>
          <a:solidFill>
            <a:srgbClr val="13254c"/>
          </a:solidFill>
          <a:ln>
            <a:noFill/>
          </a:ln>
        </p:spPr>
        <p:style>
          <a:lnRef idx="0"/>
          <a:fillRef idx="0"/>
          <a:effectRef idx="0"/>
          <a:fontRef idx="minor"/>
        </p:style>
      </p:sp>
      <p:sp>
        <p:nvSpPr>
          <p:cNvPr id="143" name="CustomShape 3"/>
          <p:cNvSpPr/>
          <p:nvPr/>
        </p:nvSpPr>
        <p:spPr>
          <a:xfrm>
            <a:off x="1140480" y="991800"/>
            <a:ext cx="517788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Screens</a:t>
            </a:r>
            <a:endParaRPr b="0" lang="en-IN" sz="1800" spc="-1" strike="noStrike">
              <a:solidFill>
                <a:srgbClr val="000000"/>
              </a:solidFill>
              <a:uFill>
                <a:solidFill>
                  <a:srgbClr val="ffffff"/>
                </a:solidFill>
              </a:uFill>
              <a:latin typeface="Arial"/>
            </a:endParaRPr>
          </a:p>
        </p:txBody>
      </p:sp>
      <p:sp>
        <p:nvSpPr>
          <p:cNvPr id="144" name="CustomShape 4"/>
          <p:cNvSpPr/>
          <p:nvPr/>
        </p:nvSpPr>
        <p:spPr>
          <a:xfrm>
            <a:off x="809280" y="2163600"/>
            <a:ext cx="8692200" cy="35557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45" name="" descr=""/>
          <p:cNvPicPr/>
          <p:nvPr/>
        </p:nvPicPr>
        <p:blipFill>
          <a:blip r:embed="rId1"/>
          <a:stretch/>
        </p:blipFill>
        <p:spPr>
          <a:xfrm>
            <a:off x="856800" y="2088000"/>
            <a:ext cx="2170440" cy="4823640"/>
          </a:xfrm>
          <a:prstGeom prst="rect">
            <a:avLst/>
          </a:prstGeom>
          <a:ln>
            <a:noFill/>
          </a:ln>
        </p:spPr>
      </p:pic>
      <p:pic>
        <p:nvPicPr>
          <p:cNvPr id="146" name="" descr=""/>
          <p:cNvPicPr/>
          <p:nvPr/>
        </p:nvPicPr>
        <p:blipFill>
          <a:blip r:embed="rId2"/>
          <a:stretch/>
        </p:blipFill>
        <p:spPr>
          <a:xfrm>
            <a:off x="5832000" y="2088720"/>
            <a:ext cx="1975320" cy="4390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982960" y="900000"/>
            <a:ext cx="385200" cy="774360"/>
          </a:xfrm>
          <a:prstGeom prst="rect">
            <a:avLst/>
          </a:prstGeom>
          <a:solidFill>
            <a:srgbClr val="ec008c"/>
          </a:solidFill>
          <a:ln>
            <a:noFill/>
          </a:ln>
        </p:spPr>
        <p:style>
          <a:lnRef idx="0"/>
          <a:fillRef idx="0"/>
          <a:effectRef idx="0"/>
          <a:fontRef idx="minor"/>
        </p:style>
      </p:sp>
      <p:sp>
        <p:nvSpPr>
          <p:cNvPr id="148" name="CustomShape 2"/>
          <p:cNvSpPr/>
          <p:nvPr/>
        </p:nvSpPr>
        <p:spPr>
          <a:xfrm>
            <a:off x="576360" y="900000"/>
            <a:ext cx="2636640" cy="774360"/>
          </a:xfrm>
          <a:prstGeom prst="rect">
            <a:avLst/>
          </a:prstGeom>
          <a:solidFill>
            <a:srgbClr val="13254c"/>
          </a:solidFill>
          <a:ln>
            <a:noFill/>
          </a:ln>
        </p:spPr>
        <p:style>
          <a:lnRef idx="0"/>
          <a:fillRef idx="0"/>
          <a:effectRef idx="0"/>
          <a:fontRef idx="minor"/>
        </p:style>
      </p:sp>
      <p:sp>
        <p:nvSpPr>
          <p:cNvPr id="149" name="CustomShape 3"/>
          <p:cNvSpPr/>
          <p:nvPr/>
        </p:nvSpPr>
        <p:spPr>
          <a:xfrm>
            <a:off x="1140480" y="991800"/>
            <a:ext cx="517788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Screens</a:t>
            </a:r>
            <a:endParaRPr b="0" lang="en-IN" sz="1800" spc="-1" strike="noStrike">
              <a:solidFill>
                <a:srgbClr val="000000"/>
              </a:solidFill>
              <a:uFill>
                <a:solidFill>
                  <a:srgbClr val="ffffff"/>
                </a:solidFill>
              </a:uFill>
              <a:latin typeface="Arial"/>
            </a:endParaRPr>
          </a:p>
        </p:txBody>
      </p:sp>
      <p:sp>
        <p:nvSpPr>
          <p:cNvPr id="150" name="CustomShape 4"/>
          <p:cNvSpPr/>
          <p:nvPr/>
        </p:nvSpPr>
        <p:spPr>
          <a:xfrm>
            <a:off x="809280" y="2163600"/>
            <a:ext cx="8692200" cy="35557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734400" y="2016000"/>
            <a:ext cx="2073240" cy="4607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209040" y="648000"/>
            <a:ext cx="372600" cy="830880"/>
          </a:xfrm>
          <a:prstGeom prst="rect">
            <a:avLst/>
          </a:prstGeom>
          <a:solidFill>
            <a:srgbClr val="ec008c"/>
          </a:solidFill>
          <a:ln>
            <a:noFill/>
          </a:ln>
        </p:spPr>
        <p:style>
          <a:lnRef idx="0"/>
          <a:fillRef idx="0"/>
          <a:effectRef idx="0"/>
          <a:fontRef idx="minor"/>
        </p:style>
      </p:sp>
      <p:sp>
        <p:nvSpPr>
          <p:cNvPr id="153" name="CustomShape 2"/>
          <p:cNvSpPr/>
          <p:nvPr/>
        </p:nvSpPr>
        <p:spPr>
          <a:xfrm>
            <a:off x="504360" y="648000"/>
            <a:ext cx="2927160" cy="830880"/>
          </a:xfrm>
          <a:prstGeom prst="rect">
            <a:avLst/>
          </a:prstGeom>
          <a:solidFill>
            <a:srgbClr val="13254c"/>
          </a:solidFill>
          <a:ln>
            <a:noFill/>
          </a:ln>
        </p:spPr>
        <p:style>
          <a:lnRef idx="0"/>
          <a:fillRef idx="0"/>
          <a:effectRef idx="0"/>
          <a:fontRef idx="minor"/>
        </p:style>
      </p:sp>
      <p:sp>
        <p:nvSpPr>
          <p:cNvPr id="154" name="CustomShape 3"/>
          <p:cNvSpPr/>
          <p:nvPr/>
        </p:nvSpPr>
        <p:spPr>
          <a:xfrm>
            <a:off x="674640" y="746280"/>
            <a:ext cx="5010840" cy="4536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ec008c"/>
                </a:solidFill>
                <a:uFill>
                  <a:solidFill>
                    <a:srgbClr val="ffffff"/>
                  </a:solidFill>
                </a:uFill>
                <a:latin typeface="Arial"/>
                <a:ea typeface="Arial"/>
              </a:rPr>
              <a:t>Data &amp; Insights</a:t>
            </a:r>
            <a:endParaRPr b="0" lang="en-IN" sz="1800" spc="-1" strike="noStrike">
              <a:solidFill>
                <a:srgbClr val="000000"/>
              </a:solidFill>
              <a:uFill>
                <a:solidFill>
                  <a:srgbClr val="ffffff"/>
                </a:solidFill>
              </a:uFill>
              <a:latin typeface="Arial"/>
            </a:endParaRPr>
          </a:p>
        </p:txBody>
      </p:sp>
      <p:sp>
        <p:nvSpPr>
          <p:cNvPr id="155" name="CustomShape 4"/>
          <p:cNvSpPr/>
          <p:nvPr/>
        </p:nvSpPr>
        <p:spPr>
          <a:xfrm>
            <a:off x="729720" y="2003400"/>
            <a:ext cx="8411760" cy="3555720"/>
          </a:xfrm>
          <a:prstGeom prst="rect">
            <a:avLst/>
          </a:prstGeom>
          <a:noFill/>
          <a:ln>
            <a:noFill/>
          </a:ln>
        </p:spPr>
        <p:style>
          <a:lnRef idx="0"/>
          <a:fillRef idx="0"/>
          <a:effectRef idx="0"/>
          <a:fontRef idx="minor"/>
        </p:style>
        <p:txBody>
          <a:bodyPr lIns="90000" rIns="90000" tIns="45000" bIns="45000"/>
          <a:p>
            <a:r>
              <a:rPr b="0" lang="en-IN" sz="1200" spc="-1" strike="noStrike">
                <a:solidFill>
                  <a:srgbClr val="595959"/>
                </a:solidFill>
                <a:uFill>
                  <a:solidFill>
                    <a:srgbClr val="ffffff"/>
                  </a:solidFill>
                </a:uFill>
                <a:latin typeface="Arial"/>
                <a:ea typeface="Arial"/>
              </a:rPr>
              <a:t>Social media represents a low-cost way for companies to </a:t>
            </a:r>
            <a:r>
              <a:rPr b="1" lang="en-IN" sz="1200" spc="-1" strike="noStrike">
                <a:solidFill>
                  <a:srgbClr val="595959"/>
                </a:solidFill>
                <a:uFill>
                  <a:solidFill>
                    <a:srgbClr val="ffffff"/>
                  </a:solidFill>
                </a:uFill>
                <a:latin typeface="Arial"/>
                <a:ea typeface="Arial"/>
              </a:rPr>
              <a:t>engage customers in two-way dialogue and develop deeper relationships</a:t>
            </a:r>
            <a:r>
              <a:rPr b="0" lang="en-IN" sz="1200" spc="-1" strike="noStrike">
                <a:solidFill>
                  <a:srgbClr val="595959"/>
                </a:solidFill>
                <a:uFill>
                  <a:solidFill>
                    <a:srgbClr val="ffffff"/>
                  </a:solidFill>
                </a:uFill>
                <a:latin typeface="Arial"/>
                <a:ea typeface="Arial"/>
              </a:rPr>
              <a:t>. Relationships are a benefit that is difficult to achieve with other marketing channels. One often-overlooked opportunity is to </a:t>
            </a:r>
            <a:r>
              <a:rPr b="1" lang="en-IN" sz="1200" spc="-1" strike="noStrike">
                <a:solidFill>
                  <a:srgbClr val="595959"/>
                </a:solidFill>
                <a:uFill>
                  <a:solidFill>
                    <a:srgbClr val="ffffff"/>
                  </a:solidFill>
                </a:uFill>
                <a:latin typeface="Arial"/>
                <a:ea typeface="Arial"/>
              </a:rPr>
              <a:t>use social media to strategically drive incremental revenue from existing customers</a:t>
            </a:r>
            <a:r>
              <a:rPr b="0" lang="en-IN" sz="1200" spc="-1" strike="noStrike">
                <a:solidFill>
                  <a:srgbClr val="595959"/>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Service industries can look to </a:t>
            </a:r>
            <a:r>
              <a:rPr b="1" lang="en-IN" sz="1200" spc="-1" strike="noStrike">
                <a:solidFill>
                  <a:srgbClr val="595959"/>
                </a:solidFill>
                <a:uFill>
                  <a:solidFill>
                    <a:srgbClr val="ffffff"/>
                  </a:solidFill>
                </a:uFill>
                <a:latin typeface="Arial"/>
                <a:ea typeface="Arial"/>
              </a:rPr>
              <a:t>promote package deals for their services that bundle offerings together</a:t>
            </a:r>
            <a:r>
              <a:rPr b="0" lang="en-IN" sz="1200" spc="-1" strike="noStrike">
                <a:solidFill>
                  <a:srgbClr val="595959"/>
                </a:solidFill>
                <a:uFill>
                  <a:solidFill>
                    <a:srgbClr val="ffffff"/>
                  </a:solidFill>
                </a:uFill>
                <a:latin typeface="Arial"/>
                <a:ea typeface="Arial"/>
              </a:rPr>
              <a:t>. In this case, the social channel is used to </a:t>
            </a:r>
            <a:r>
              <a:rPr b="1" lang="en-IN" sz="1200" spc="-1" strike="noStrike">
                <a:solidFill>
                  <a:srgbClr val="595959"/>
                </a:solidFill>
                <a:uFill>
                  <a:solidFill>
                    <a:srgbClr val="ffffff"/>
                  </a:solidFill>
                </a:uFill>
                <a:latin typeface="Arial"/>
                <a:ea typeface="Arial"/>
              </a:rPr>
              <a:t>drive awareness of the offerings with a clear call to action</a:t>
            </a:r>
            <a:r>
              <a:rPr b="0" lang="en-IN" sz="1200" spc="-1" strike="noStrike">
                <a:solidFill>
                  <a:srgbClr val="595959"/>
                </a:solidFill>
                <a:uFill>
                  <a:solidFill>
                    <a:srgbClr val="ffffff"/>
                  </a:solidFill>
                </a:uFill>
                <a:latin typeface="Arial"/>
                <a:ea typeface="Arial"/>
              </a:rPr>
              <a:t>, versus promoting deals or coupons like we typically see for product-based industries.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200" spc="-1" strike="noStrike">
                <a:solidFill>
                  <a:srgbClr val="595959"/>
                </a:solidFill>
                <a:uFill>
                  <a:solidFill>
                    <a:srgbClr val="ffffff"/>
                  </a:solidFill>
                </a:uFill>
                <a:latin typeface="Arial"/>
                <a:ea typeface="Arial"/>
              </a:rPr>
              <a:t>Another important element of increasing sales is to </a:t>
            </a:r>
            <a:r>
              <a:rPr b="1" lang="en-IN" sz="1200" spc="-1" strike="noStrike">
                <a:solidFill>
                  <a:srgbClr val="595959"/>
                </a:solidFill>
                <a:uFill>
                  <a:solidFill>
                    <a:srgbClr val="ffffff"/>
                  </a:solidFill>
                </a:uFill>
                <a:latin typeface="Arial"/>
                <a:ea typeface="Arial"/>
              </a:rPr>
              <a:t>make sure customers are aware of the other types of services or products your company offers</a:t>
            </a:r>
            <a:r>
              <a:rPr b="0" lang="en-IN" sz="1200" spc="-1" strike="noStrike">
                <a:solidFill>
                  <a:srgbClr val="595959"/>
                </a:solidFill>
                <a:uFill>
                  <a:solidFill>
                    <a:srgbClr val="ffffff"/>
                  </a:solidFill>
                </a:uFill>
                <a:latin typeface="Arial"/>
                <a:ea typeface="Arial"/>
              </a:rPr>
              <a:t>. You can do this by featuring a product or service profile of the week, which provides you with the opportunity to </a:t>
            </a:r>
            <a:r>
              <a:rPr b="1" lang="en-IN" sz="1200" spc="-1" strike="noStrike">
                <a:solidFill>
                  <a:srgbClr val="595959"/>
                </a:solidFill>
                <a:uFill>
                  <a:solidFill>
                    <a:srgbClr val="ffffff"/>
                  </a:solidFill>
                </a:uFill>
                <a:latin typeface="Arial"/>
                <a:ea typeface="Arial"/>
              </a:rPr>
              <a:t>highlight premium services and explain what they are and why customers should care</a:t>
            </a:r>
            <a:r>
              <a:rPr b="0" lang="en-IN" sz="1200" spc="-1" strike="noStrike">
                <a:solidFill>
                  <a:srgbClr val="595959"/>
                </a:solidFill>
                <a:uFill>
                  <a:solidFill>
                    <a:srgbClr val="ffffff"/>
                  </a:solidFill>
                </a:uFill>
                <a:latin typeface="Arial"/>
                <a:ea typeface="Arial"/>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2017-02-28T22:53:09Z</dcterms:modified>
  <cp:revision>46</cp:revision>
  <dc:subject/>
  <dc:title/>
</cp:coreProperties>
</file>