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Lucida Sans Unicode" pitchFamily="34" charset="0"/>
      <p:regular r:id="rId10"/>
    </p:embeddedFont>
    <p:embeddedFont>
      <p:font typeface="Helvetica Neue" charset="0"/>
      <p:regular r:id="rId11"/>
      <p:bold r:id="rId12"/>
      <p:italic r:id="rId13"/>
      <p:boldItalic r:id="rId14"/>
    </p:embeddedFont>
    <p:embeddedFont>
      <p:font typeface="Helvetica Neue Light" charset="0"/>
      <p:regular r:id="rId15"/>
      <p:bold r:id="rId16"/>
      <p:italic r:id="rId17"/>
      <p:boldItalic r:id="rId18"/>
    </p:embeddedFont>
    <p:embeddedFont>
      <p:font typeface="Wingdings 3" pitchFamily="18" charset="2"/>
      <p:regular r:id="rId19"/>
    </p:embeddedFon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Wingdings 2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1" autoAdjust="0"/>
    <p:restoredTop sz="95332" autoAdjust="0"/>
  </p:normalViewPr>
  <p:slideViewPr>
    <p:cSldViewPr>
      <p:cViewPr varScale="1">
        <p:scale>
          <a:sx n="122" d="100"/>
          <a:sy n="122" d="100"/>
        </p:scale>
        <p:origin x="-4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41ac5477_1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41ac5477_1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41ac54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4f41ac5477_1_4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g4f41ac5477_1_4:notes"/>
          <p:cNvSpPr txBox="1">
            <a:spLocks noGrp="1"/>
          </p:cNvSpPr>
          <p:nvPr>
            <p:ph type="sldNum" idx="12"/>
          </p:nvPr>
        </p:nvSpPr>
        <p:spPr>
          <a:xfrm>
            <a:off x="3884959" y="8685397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Helvetica Neue"/>
                <a:buNone/>
              </a:pPr>
              <a:t>2</a:t>
            </a:fld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1ac5477_1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1ac5477_1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41ac5477_1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4f41ac5477_1_941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endParaRPr sz="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g4f41ac5477_1_941:notes"/>
          <p:cNvSpPr txBox="1">
            <a:spLocks noGrp="1"/>
          </p:cNvSpPr>
          <p:nvPr>
            <p:ph type="sldNum" idx="12"/>
          </p:nvPr>
        </p:nvSpPr>
        <p:spPr>
          <a:xfrm>
            <a:off x="3884959" y="8685397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"/>
                <a:buFont typeface="Helvetica Neue"/>
                <a:buNone/>
              </a:pPr>
              <a:t>4</a:t>
            </a:fld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41ac5477_1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41ac5477_1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41ac5477_1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41ac5477_1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1ac5477_1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1ac5477_1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9/30/2019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9/30/2019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9/30/2019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648450" y="1530000"/>
            <a:ext cx="6166200" cy="24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dirty="0" smtClean="0"/>
              <a:t>Integer Programming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654545" y="209550"/>
            <a:ext cx="39972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Helvetica Neue"/>
              <a:buNone/>
            </a:pPr>
            <a:r>
              <a:rPr lang="en" sz="2350" b="1" dirty="0">
                <a:solidFill>
                  <a:srgbClr val="000000"/>
                </a:solidFill>
              </a:rPr>
              <a:t>   </a:t>
            </a:r>
            <a:r>
              <a:rPr lang="en" sz="2350" b="1" dirty="0" smtClean="0">
                <a:solidFill>
                  <a:srgbClr val="000000"/>
                </a:solidFill>
              </a:rPr>
              <a:t>Problem </a:t>
            </a:r>
            <a:r>
              <a:rPr lang="en" sz="2350" b="1" dirty="0">
                <a:solidFill>
                  <a:srgbClr val="000000"/>
                </a:solidFill>
              </a:rPr>
              <a:t>Statement</a:t>
            </a:r>
            <a:endParaRPr sz="2350" b="1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53000" y="895350"/>
            <a:ext cx="37536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Find weights (</a:t>
            </a:r>
            <a:r>
              <a:rPr lang="en-US" sz="1800" dirty="0" smtClean="0"/>
              <a:t>profit or loss probabilities</a:t>
            </a:r>
            <a:r>
              <a:rPr lang="en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of each strategies based on past performace of strategies data to maximize the profit in the stock </a:t>
            </a:r>
            <a:r>
              <a:rPr lang="en-US" sz="1800" dirty="0" smtClean="0"/>
              <a:t>trading</a:t>
            </a:r>
            <a:r>
              <a:rPr lang="en" sz="1800" dirty="0" smtClean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50" name="AutoShape 2" descr="https://blog.algorithmia.com/wp-content/uploads/2018/02/fpsyg-06-00761-g001-300x2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https://blog.algorithmia.com/wp-content/uploads/2018/02/fpsyg-06-00761-g001-300x2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4133Bz78hbL._SX313_BO1,204,203,200_.jpg"/>
          <p:cNvPicPr>
            <a:picLocks noChangeAspect="1"/>
          </p:cNvPicPr>
          <p:nvPr/>
        </p:nvPicPr>
        <p:blipFill>
          <a:blip r:embed="rId3"/>
          <a:srcRect l="16984" t="19539" r="22064" b="35571"/>
          <a:stretch>
            <a:fillRect/>
          </a:stretch>
        </p:blipFill>
        <p:spPr>
          <a:xfrm>
            <a:off x="762000" y="438150"/>
            <a:ext cx="2590800" cy="3022600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61950"/>
            <a:ext cx="3962400" cy="40005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81603" y="181300"/>
            <a:ext cx="3794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Use Cases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971550"/>
            <a:ext cx="32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dirty="0" smtClean="0"/>
              <a:t>Using different strategies</a:t>
            </a:r>
            <a:r>
              <a:rPr lang="en-US" u="sng" dirty="0" smtClean="0"/>
              <a:t> </a:t>
            </a:r>
            <a:r>
              <a:rPr lang="en-US" dirty="0" smtClean="0"/>
              <a:t>historical performance data find out optimal weights for each strategies to maximize the profit.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 smtClean="0"/>
              <a:t>This optimization technique help us to identify strategies providing maximum profit. So that we can use them to generate more profit.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 smtClean="0"/>
              <a:t>Also identify strategies which are generating loss or not generating  profit needs to be observe frequently.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71550"/>
            <a:ext cx="297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190750"/>
            <a:ext cx="357915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654545" y="438150"/>
            <a:ext cx="39972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Helvetica Neue"/>
              <a:buNone/>
            </a:pPr>
            <a:r>
              <a:rPr lang="en" sz="235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lang="en">
                <a:solidFill>
                  <a:schemeClr val="dk2"/>
                </a:solidFill>
              </a:rPr>
              <a:t>Data set</a:t>
            </a:r>
            <a:endParaRPr sz="235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94625" y="951200"/>
            <a:ext cx="37536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Wingdings" pitchFamily="2" charset="2"/>
              <a:buChar char="§"/>
            </a:pPr>
            <a:r>
              <a:rPr lang="en-US" sz="1500" dirty="0" smtClean="0">
                <a:latin typeface="Helvetica Neue"/>
                <a:ea typeface="Helvetica Neue"/>
                <a:cs typeface="Helvetica Neue"/>
                <a:sym typeface="Helvetica Neue"/>
              </a:rPr>
              <a:t>Integer Programming only defined by </a:t>
            </a:r>
            <a:r>
              <a:rPr lang="en-US" sz="1600" dirty="0" smtClean="0"/>
              <a:t>objective function and constraints, it can be surprisingly applied to wide variety of problems </a:t>
            </a:r>
            <a:endParaRPr lang="en-US" sz="15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>
              <a:buFont typeface="Wingdings" pitchFamily="2" charset="2"/>
              <a:buChar char="§"/>
            </a:pPr>
            <a:r>
              <a:rPr lang="en-US" sz="1600" dirty="0" smtClean="0"/>
              <a:t>We can maximizing the expected profit from a stock market investment portfolio while minimizing the risk associated with it.</a:t>
            </a:r>
          </a:p>
          <a:p>
            <a:pPr marL="342900" lvl="0" indent="-342900" algn="just">
              <a:buFont typeface="Wingdings" pitchFamily="2" charset="2"/>
              <a:buChar char="§"/>
            </a:pPr>
            <a:r>
              <a:rPr lang="en-US" sz="1600" dirty="0" smtClean="0">
                <a:sym typeface="Helvetica Neue"/>
              </a:rPr>
              <a:t>This optimization technique help us to find weights/probabilities of each feature/strategy involve in order to generate profit.</a:t>
            </a:r>
          </a:p>
        </p:txBody>
      </p:sp>
      <p:sp>
        <p:nvSpPr>
          <p:cNvPr id="89" name="Google Shape;89;p17"/>
          <p:cNvSpPr txBox="1"/>
          <p:nvPr/>
        </p:nvSpPr>
        <p:spPr>
          <a:xfrm>
            <a:off x="457200" y="457200"/>
            <a:ext cx="30000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Motivation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37075" y="1091525"/>
            <a:ext cx="3997200" cy="3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itchFamily="2" charset="2"/>
              <a:buChar char="§"/>
            </a:pPr>
            <a:r>
              <a:rPr lang="en-US" sz="1500" dirty="0" smtClean="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Datasets is used for training and testing purpose is 15 strategies returns consolidated file.</a:t>
            </a:r>
          </a:p>
          <a:p>
            <a:pPr marL="457200" lvl="0">
              <a:spcBef>
                <a:spcPts val="600"/>
              </a:spcBef>
              <a:buSzPts val="1100"/>
              <a:buFont typeface="Wingdings" pitchFamily="2" charset="2"/>
              <a:buChar char="§"/>
            </a:pPr>
            <a:r>
              <a:rPr lang="en-US" sz="1500" dirty="0" smtClean="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The dataset is divided into multiple iteration using Walk Forward Testing and trained accordingly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61753" y="638500"/>
            <a:ext cx="3669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Technology stack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38525" y="1365125"/>
            <a:ext cx="40128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571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itchFamily="34" charset="0"/>
              <a:buChar char="•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Python libraries:</a:t>
            </a:r>
          </a:p>
          <a:p>
            <a:pPr marL="114300" lvl="0" indent="-1571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1. Pulp</a:t>
            </a:r>
          </a:p>
          <a:p>
            <a:pPr marL="114300" lvl="0" indent="-157162">
              <a:buSzPts val="1500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2. Pandas</a:t>
            </a:r>
          </a:p>
          <a:p>
            <a:pPr marL="114300" lvl="0" indent="-157162">
              <a:buSzPts val="1500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3. Numpy</a:t>
            </a:r>
          </a:p>
          <a:p>
            <a:pPr marL="114300" lvl="0" indent="-1571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itchFamily="34" charset="0"/>
              <a:buChar char="•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Python 3.7</a:t>
            </a:r>
          </a:p>
        </p:txBody>
      </p:sp>
      <p:sp>
        <p:nvSpPr>
          <p:cNvPr id="97" name="Google Shape;97;p18"/>
          <p:cNvSpPr txBox="1"/>
          <p:nvPr/>
        </p:nvSpPr>
        <p:spPr>
          <a:xfrm>
            <a:off x="4800600" y="1276350"/>
            <a:ext cx="3534900" cy="3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"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Divided </a:t>
            </a: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the data </a:t>
            </a:r>
            <a:r>
              <a:rPr lang="en"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into train and </a:t>
            </a: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test dataset.</a:t>
            </a:r>
            <a:endParaRPr lang="en" sz="15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Define problem statement as Maximize</a:t>
            </a:r>
          </a:p>
          <a:p>
            <a:pPr marL="457200" lvl="0" indent="-323850">
              <a:spcBef>
                <a:spcPts val="600"/>
              </a:spcBef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-US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Define Integer variables for each strategies weights/probabilities varies from 0 to 5.</a:t>
            </a:r>
            <a:endParaRPr lang="en" sz="15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23850">
              <a:spcBef>
                <a:spcPts val="600"/>
              </a:spcBef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-US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lang="en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ind Cummulative sum of train dataset and define </a:t>
            </a:r>
            <a:r>
              <a:rPr lang="en-US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objective function</a:t>
            </a:r>
            <a:endParaRPr lang="en" sz="1500" dirty="0" smtClean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23850">
              <a:spcBef>
                <a:spcPts val="600"/>
              </a:spcBef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-US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constraints  and solve the problem</a:t>
            </a:r>
          </a:p>
          <a:p>
            <a:pPr marL="457200" lvl="0" indent="-323850">
              <a:spcBef>
                <a:spcPts val="600"/>
              </a:spcBef>
              <a:buClr>
                <a:schemeClr val="dk2"/>
              </a:buClr>
              <a:buSzPts val="1500"/>
              <a:buFont typeface="Arial" pitchFamily="34" charset="0"/>
              <a:buChar char="•"/>
            </a:pPr>
            <a:r>
              <a:rPr lang="en-US" sz="15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Solution for each strategies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24400" y="590550"/>
            <a:ext cx="31299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561755" y="409908"/>
            <a:ext cx="7728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Sample Code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47750"/>
            <a:ext cx="7620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76350"/>
            <a:ext cx="8585778" cy="27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578</TotalTime>
  <Words>166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Lucida Sans Unicode</vt:lpstr>
      <vt:lpstr>Helvetica Neue</vt:lpstr>
      <vt:lpstr>Helvetica Neue Light</vt:lpstr>
      <vt:lpstr>Wingdings</vt:lpstr>
      <vt:lpstr>Wingdings 3</vt:lpstr>
      <vt:lpstr>Verdana</vt:lpstr>
      <vt:lpstr>Wingdings 2</vt:lpstr>
      <vt:lpstr>Concourse</vt:lpstr>
      <vt:lpstr>Integer Programming</vt:lpstr>
      <vt:lpstr>   Problem Statement</vt:lpstr>
      <vt:lpstr>Use Cases</vt:lpstr>
      <vt:lpstr>      Data set</vt:lpstr>
      <vt:lpstr>Technology stack</vt:lpstr>
      <vt:lpstr>Sample Code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Face Expression Recognition on Edge Devices </dc:title>
  <cp:lastModifiedBy>Pooja Bhati</cp:lastModifiedBy>
  <cp:revision>78</cp:revision>
  <dcterms:modified xsi:type="dcterms:W3CDTF">2019-09-30T11:21:45Z</dcterms:modified>
</cp:coreProperties>
</file>