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5"/>
      <p:italic r:id="rId6"/>
    </p:embeddedFont>
    <p:embeddedFont>
      <p:font typeface="Google Sans" pitchFamily="2" charset="0"/>
      <p:regular r:id="rId7"/>
      <p:bold r:id="rId8"/>
      <p:italic r:id="rId9"/>
      <p:boldItalic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49"/>
    <p:restoredTop sz="94689"/>
  </p:normalViewPr>
  <p:slideViewPr>
    <p:cSldViewPr snapToGrid="0">
      <p:cViewPr varScale="1">
        <p:scale>
          <a:sx n="197" d="100"/>
          <a:sy n="197" d="100"/>
        </p:scale>
        <p:origin x="1024" y="18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419f719b3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419f719b3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virustotal.com/gui/search/attack_tactic%253ATA0009" TargetMode="External"/><Relationship Id="rId3" Type="http://schemas.openxmlformats.org/officeDocument/2006/relationships/hyperlink" Target="https://www.virustotal.com/gui/search/attack_tactic%253ATA0002" TargetMode="External"/><Relationship Id="rId7" Type="http://schemas.openxmlformats.org/officeDocument/2006/relationships/hyperlink" Target="https://www.virustotal.com/gui/search/attack_tactic%253ATA000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virustotal.com/gui/search/attack_tactic%253ATA0006" TargetMode="External"/><Relationship Id="rId11" Type="http://schemas.openxmlformats.org/officeDocument/2006/relationships/hyperlink" Target="https://www.virustotal.com/gui/ip-address/104.115.151.81" TargetMode="External"/><Relationship Id="rId5" Type="http://schemas.openxmlformats.org/officeDocument/2006/relationships/hyperlink" Target="https://www.virustotal.com/gui/search/attack_tactic%253ATA0005" TargetMode="External"/><Relationship Id="rId10" Type="http://schemas.openxmlformats.org/officeDocument/2006/relationships/hyperlink" Target="https://otx.alienvault.com/indicator/hostname/org.misecure.com" TargetMode="External"/><Relationship Id="rId4" Type="http://schemas.openxmlformats.org/officeDocument/2006/relationships/hyperlink" Target="https://www.virustotal.com/gui/search/attack_tactic%253ATA0004" TargetMode="External"/><Relationship Id="rId9" Type="http://schemas.openxmlformats.org/officeDocument/2006/relationships/hyperlink" Target="https://www.virustotal.com/gui/search/attack_tactic%253ATA001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419550"/>
            <a:ext cx="76848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9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Has this file been identified as malicious? Explain why or why not.</a:t>
            </a:r>
            <a:endParaRPr sz="179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endParaRPr sz="179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endParaRPr sz="179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060100"/>
            <a:ext cx="75387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file has been identified ad malicious since this file was analyzed on V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" dirty="0">
                <a:solidFill>
                  <a:srgbClr val="43434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rustotal and 55 security vendors and 2 sandboxes flagged this file as malicious. The community score for this file is 55/72 . The popular threat label for this file is </a:t>
            </a:r>
            <a:r>
              <a:rPr lang="en" dirty="0" err="1">
                <a:solidFill>
                  <a:srgbClr val="43434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trojan.flagpro</a:t>
            </a:r>
            <a:r>
              <a:rPr lang="en" dirty="0">
                <a:solidFill>
                  <a:srgbClr val="43434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/</a:t>
            </a:r>
            <a:r>
              <a:rPr lang="en" dirty="0" err="1">
                <a:solidFill>
                  <a:srgbClr val="43434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fragtor</a:t>
            </a:r>
            <a:r>
              <a:rPr lang="en" dirty="0">
                <a:solidFill>
                  <a:srgbClr val="43434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and threat category as trojan. As per the D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</a:t>
            </a:r>
            <a:r>
              <a:rPr lang="en" dirty="0" err="1">
                <a:solidFill>
                  <a:srgbClr val="43434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namic</a:t>
            </a:r>
            <a:r>
              <a:rPr lang="en" dirty="0">
                <a:solidFill>
                  <a:srgbClr val="43434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Analysis Sandbox Detections flags this file as MALWARE. As per the Security Vendors’ Analysis this file has been flagged as MALWARE.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52400" y="399200"/>
            <a:ext cx="5417400" cy="4685400"/>
            <a:chOff x="52400" y="399200"/>
            <a:chExt cx="5417400" cy="4685400"/>
          </a:xfrm>
        </p:grpSpPr>
        <p:sp>
          <p:nvSpPr>
            <p:cNvPr id="61" name="Google Shape;61;p14"/>
            <p:cNvSpPr/>
            <p:nvPr/>
          </p:nvSpPr>
          <p:spPr>
            <a:xfrm>
              <a:off x="52400" y="399200"/>
              <a:ext cx="5417400" cy="4685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" name="Google Shape;62;p14"/>
            <p:cNvCxnSpPr/>
            <p:nvPr/>
          </p:nvCxnSpPr>
          <p:spPr>
            <a:xfrm>
              <a:off x="2174888" y="1426450"/>
              <a:ext cx="11625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1714500" y="2214625"/>
              <a:ext cx="20940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269525" y="2976625"/>
              <a:ext cx="29709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903063" y="3665615"/>
              <a:ext cx="37299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484250" y="4351425"/>
              <a:ext cx="45417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14"/>
          <p:cNvSpPr txBox="1"/>
          <p:nvPr/>
        </p:nvSpPr>
        <p:spPr>
          <a:xfrm>
            <a:off x="2424313" y="863775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TTPs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411226" y="1578950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Tools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92100" y="2294125"/>
            <a:ext cx="1991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Network/host artifacts</a:t>
            </a:r>
            <a:endParaRPr sz="1700" b="1" dirty="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78962" y="311867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Domain names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78962" y="37553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IP addresses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78962" y="44574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Hash values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3153750" y="1086374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" name="Google Shape;74;p14"/>
          <p:cNvSpPr/>
          <p:nvPr/>
        </p:nvSpPr>
        <p:spPr>
          <a:xfrm>
            <a:off x="4848449" y="-1348698"/>
            <a:ext cx="2853375" cy="2698322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b="1" u="none" strike="noStrike" dirty="0">
                <a:effectLst/>
                <a:hlinkClick r:id="rId3"/>
              </a:rPr>
              <a:t>Execution</a:t>
            </a:r>
            <a:r>
              <a:rPr lang="en-US" sz="1400" b="1" dirty="0">
                <a:effectLst/>
              </a:rPr>
              <a:t>TA0002</a:t>
            </a:r>
          </a:p>
          <a:p>
            <a:r>
              <a:rPr lang="en-US" sz="1400" b="1" u="none" strike="noStrike" dirty="0">
                <a:effectLst/>
                <a:hlinkClick r:id="rId4"/>
              </a:rPr>
              <a:t>Privilege Escalation</a:t>
            </a:r>
            <a:r>
              <a:rPr lang="en-US" sz="1400" b="1" dirty="0">
                <a:effectLst/>
              </a:rPr>
              <a:t>TA0004</a:t>
            </a:r>
          </a:p>
          <a:p>
            <a:r>
              <a:rPr lang="en-US" sz="1400" b="1" u="none" strike="noStrike" dirty="0">
                <a:effectLst/>
                <a:hlinkClick r:id="rId5"/>
              </a:rPr>
              <a:t>Defense Evasion</a:t>
            </a:r>
            <a:r>
              <a:rPr lang="en-US" sz="1400" b="1" dirty="0">
                <a:effectLst/>
              </a:rPr>
              <a:t>TA0005</a:t>
            </a:r>
          </a:p>
          <a:p>
            <a:r>
              <a:rPr lang="en-US" sz="1400" b="1" u="none" strike="noStrike" dirty="0">
                <a:effectLst/>
                <a:hlinkClick r:id="rId6"/>
              </a:rPr>
              <a:t>Credential Access</a:t>
            </a:r>
            <a:r>
              <a:rPr lang="en-US" sz="1400" b="1" dirty="0">
                <a:effectLst/>
              </a:rPr>
              <a:t>TA0006</a:t>
            </a:r>
          </a:p>
          <a:p>
            <a:r>
              <a:rPr lang="en-US" sz="1400" b="1" u="none" strike="noStrike" dirty="0">
                <a:effectLst/>
                <a:hlinkClick r:id="rId7"/>
              </a:rPr>
              <a:t>Discovery</a:t>
            </a:r>
            <a:r>
              <a:rPr lang="en-US" sz="1400" b="1" dirty="0">
                <a:effectLst/>
              </a:rPr>
              <a:t>TA0007</a:t>
            </a:r>
          </a:p>
          <a:p>
            <a:r>
              <a:rPr lang="en-US" sz="1400" b="1" u="none" strike="noStrike" dirty="0">
                <a:effectLst/>
                <a:hlinkClick r:id="rId8"/>
              </a:rPr>
              <a:t>Collection</a:t>
            </a:r>
            <a:r>
              <a:rPr lang="en-US" sz="1400" b="1" dirty="0">
                <a:effectLst/>
              </a:rPr>
              <a:t>TA0009</a:t>
            </a:r>
          </a:p>
          <a:p>
            <a:r>
              <a:rPr lang="en-US" sz="1400" b="1" u="none" strike="noStrike" dirty="0">
                <a:effectLst/>
                <a:hlinkClick r:id="rId9"/>
              </a:rPr>
              <a:t>Command and Control</a:t>
            </a:r>
            <a:r>
              <a:rPr lang="en-US" sz="1400" b="1" dirty="0">
                <a:effectLst/>
              </a:rPr>
              <a:t>TA0011</a:t>
            </a:r>
          </a:p>
        </p:txBody>
      </p:sp>
      <p:cxnSp>
        <p:nvCxnSpPr>
          <p:cNvPr id="75" name="Google Shape;75;p14"/>
          <p:cNvCxnSpPr>
            <a:endCxn id="76" idx="1"/>
          </p:cNvCxnSpPr>
          <p:nvPr/>
        </p:nvCxnSpPr>
        <p:spPr>
          <a:xfrm>
            <a:off x="3578825" y="1801549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14"/>
          <p:cNvSpPr/>
          <p:nvPr/>
        </p:nvSpPr>
        <p:spPr>
          <a:xfrm>
            <a:off x="5273525" y="1539499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 captures</a:t>
            </a:r>
          </a:p>
        </p:txBody>
      </p:sp>
      <p:cxnSp>
        <p:nvCxnSpPr>
          <p:cNvPr id="77" name="Google Shape;77;p14"/>
          <p:cNvCxnSpPr>
            <a:endCxn id="78" idx="1"/>
          </p:cNvCxnSpPr>
          <p:nvPr/>
        </p:nvCxnSpPr>
        <p:spPr>
          <a:xfrm>
            <a:off x="3986625" y="2571149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" name="Google Shape;78;p14"/>
          <p:cNvSpPr/>
          <p:nvPr/>
        </p:nvSpPr>
        <p:spPr>
          <a:xfrm>
            <a:off x="5681325" y="2309099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 requests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4"/>
          <p:cNvCxnSpPr>
            <a:endCxn id="80" idx="1"/>
          </p:cNvCxnSpPr>
          <p:nvPr/>
        </p:nvCxnSpPr>
        <p:spPr>
          <a:xfrm>
            <a:off x="4426175" y="3274536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" name="Google Shape;80;p14"/>
          <p:cNvSpPr/>
          <p:nvPr/>
        </p:nvSpPr>
        <p:spPr>
          <a:xfrm>
            <a:off x="6120875" y="3012486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568AE"/>
                </a:solidFill>
                <a:effectLst/>
                <a:latin typeface="ATT Aleck Sans"/>
                <a:hlinkClick r:id="rId10"/>
              </a:rPr>
              <a:t>org.misecure.com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" name="Google Shape;81;p14"/>
          <p:cNvCxnSpPr>
            <a:endCxn id="82" idx="1"/>
          </p:cNvCxnSpPr>
          <p:nvPr/>
        </p:nvCxnSpPr>
        <p:spPr>
          <a:xfrm>
            <a:off x="4835525" y="3977924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" name="Google Shape;82;p14"/>
          <p:cNvSpPr/>
          <p:nvPr/>
        </p:nvSpPr>
        <p:spPr>
          <a:xfrm>
            <a:off x="6530225" y="371587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effectLst/>
                <a:latin typeface="Google Sans" pitchFamily="2" charset="0"/>
                <a:hlinkClick r:id="rId11"/>
              </a:rPr>
              <a:t>104.115.151.81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>
            <a:off x="5211175" y="4680024"/>
            <a:ext cx="1605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4"/>
          <p:cNvSpPr/>
          <p:nvPr/>
        </p:nvSpPr>
        <p:spPr>
          <a:xfrm>
            <a:off x="6653312" y="4417973"/>
            <a:ext cx="2321875" cy="1012155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20242C"/>
                </a:solidFill>
                <a:effectLst/>
                <a:latin typeface="Google Sans" pitchFamily="2" charset="0"/>
              </a:rPr>
              <a:t>8f35a9e70dbec8f1904991773f394cd4f9a07f5e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20242C"/>
              </a:solidFill>
              <a:latin typeface="Google Sans" pitchFamily="2" charset="0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20242C"/>
                </a:solidFill>
                <a:latin typeface="Google Sans" pitchFamily="2" charset="0"/>
                <a:ea typeface="Roboto"/>
                <a:cs typeface="Roboto"/>
                <a:sym typeface="Roboto"/>
              </a:rPr>
              <a:t>SHA-1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Macintosh PowerPoint</Application>
  <PresentationFormat>On-screen Show (16:9)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ATT Aleck Sans</vt:lpstr>
      <vt:lpstr>Calibri Light</vt:lpstr>
      <vt:lpstr>Arial</vt:lpstr>
      <vt:lpstr>Google Sans</vt:lpstr>
      <vt:lpstr>Roboto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Bhavin Bhatia</cp:lastModifiedBy>
  <cp:revision>1</cp:revision>
  <dcterms:modified xsi:type="dcterms:W3CDTF">2023-10-16T16:55:29Z</dcterms:modified>
</cp:coreProperties>
</file>