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795" r:id="rId3"/>
    <p:sldId id="463" r:id="rId4"/>
    <p:sldId id="778" r:id="rId5"/>
    <p:sldId id="796" r:id="rId6"/>
    <p:sldId id="797" r:id="rId7"/>
    <p:sldId id="801" r:id="rId8"/>
    <p:sldId id="803" r:id="rId9"/>
    <p:sldId id="805" r:id="rId10"/>
    <p:sldId id="7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7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toria Yan Pillitteri" initials="VYP" lastIdx="10" clrIdx="0"/>
  <p:cmAuthor id="7" name="Matt Barrett" initials="MPB [17]" lastIdx="1" clrIdx="7"/>
  <p:cmAuthor id="1" name="Matt Scholl" initials="" lastIdx="0" clrIdx="1"/>
  <p:cmAuthor id="8" name="Matthew Heyman" initials="MH" lastIdx="62" clrIdx="8"/>
  <p:cmAuthor id="2" name="Kauffman, Leah R" initials="KLR" lastIdx="8" clrIdx="2"/>
  <p:cmAuthor id="9" name="Matt Barrett" initials="MPB [11]" lastIdx="1" clrIdx="9"/>
  <p:cmAuthor id="3" name="Chris Johnson" initials="CSJ" lastIdx="16" clrIdx="3"/>
  <p:cmAuthor id="10" name="Matt Barrett" initials="MPB" lastIdx="1" clrIdx="10"/>
  <p:cmAuthor id="4" name="Adam Sedgewick" initials="AS" lastIdx="15" clrIdx="4"/>
  <p:cmAuthor id="11" name="Matt Barrett" initials="MPB [12]" lastIdx="1" clrIdx="11"/>
  <p:cmAuthor id="5" name="Matthew Heyman" initials="" lastIdx="2" clrIdx="5"/>
  <p:cmAuthor id="6" name="Matt Barrett" initials="MPB [4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5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 autoAdjust="0"/>
    <p:restoredTop sz="90788" autoAdjust="0"/>
  </p:normalViewPr>
  <p:slideViewPr>
    <p:cSldViewPr snapToGrid="0" snapToObjects="1">
      <p:cViewPr varScale="1">
        <p:scale>
          <a:sx n="100" d="100"/>
          <a:sy n="100" d="100"/>
        </p:scale>
        <p:origin x="306" y="90"/>
      </p:cViewPr>
      <p:guideLst>
        <p:guide orient="horz" pos="1057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97131-95EC-2C45-A1EF-E6AE8B20041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C3A9-487D-0645-A833-18A66604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08F6-6A1D-4D4F-8BED-9F0A5BA2A9C5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2A33-D6ED-8345-92B5-FE0B6F3F94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3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five Functions included in the Framework Core are: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are the highest level of abstraction included in the Framework. They act as the backbone of the Framework Core that all other elements are organized around.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five Functions were included in the Core because they represent the five primary pillars for a successful and holistic cybersecurity program. They aid organizations in easily expressing their management of cybersecurity risk at a high level and enabling risk management decisions.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0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8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4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897301">
              <a:lnSpc>
                <a:spcPct val="115000"/>
              </a:lnSpc>
              <a:spcAft>
                <a:spcPts val="992"/>
              </a:spcAft>
              <a:buFont typeface="Arial"/>
              <a:buChar char="•"/>
              <a:tabLst>
                <a:tab pos="453585" algn="l"/>
              </a:tabLst>
              <a:defRPr/>
            </a:pPr>
            <a:endParaRPr lang="en-US" baseline="0" dirty="0"/>
          </a:p>
          <a:p>
            <a:pPr marL="171450" indent="-171450" defTabSz="897301">
              <a:lnSpc>
                <a:spcPct val="115000"/>
              </a:lnSpc>
              <a:spcAft>
                <a:spcPts val="992"/>
              </a:spcAft>
              <a:buFont typeface="Arial"/>
              <a:buChar char="•"/>
              <a:tabLst>
                <a:tab pos="453585" algn="l"/>
              </a:tabLst>
              <a:defRPr/>
            </a:pPr>
            <a:endParaRPr lang="en-US" baseline="0" dirty="0"/>
          </a:p>
          <a:p>
            <a:pPr marL="0" indent="0" defTabSz="897301">
              <a:lnSpc>
                <a:spcPct val="115000"/>
              </a:lnSpc>
              <a:spcAft>
                <a:spcPts val="992"/>
              </a:spcAft>
              <a:buFont typeface="+mj-lt"/>
              <a:buNone/>
              <a:tabLst>
                <a:tab pos="453585" algn="l"/>
              </a:tabLst>
              <a:defRPr/>
            </a:pPr>
            <a:endParaRPr lang="en-US" dirty="0"/>
          </a:p>
          <a:p>
            <a:pPr marL="0" indent="0" defTabSz="897301">
              <a:lnSpc>
                <a:spcPct val="115000"/>
              </a:lnSpc>
              <a:spcAft>
                <a:spcPts val="992"/>
              </a:spcAft>
              <a:buFont typeface="+mj-lt"/>
              <a:buNone/>
              <a:tabLst>
                <a:tab pos="453585" algn="l"/>
              </a:tabLs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2A33-D6ED-8345-92B5-FE0B6F3F94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4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762000"/>
          </a:xfrm>
        </p:spPr>
        <p:txBody>
          <a:bodyPr anchor="b">
            <a:noAutofit/>
          </a:bodyPr>
          <a:lstStyle>
            <a:lvl1pPr algn="l">
              <a:lnSpc>
                <a:spcPts val="2600"/>
              </a:lnSpc>
              <a:defRPr sz="2400" b="1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Adobe Fan Heiti Std B" pitchFamily="34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410200"/>
          </a:xfrm>
        </p:spPr>
        <p:txBody>
          <a:bodyPr/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ts val="2300"/>
              </a:lnSpc>
              <a:buSzPct val="120000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ts val="2300"/>
              </a:lnSpc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6400" y="1066800"/>
            <a:ext cx="111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486400"/>
          </a:xfrm>
        </p:spPr>
        <p:txBody>
          <a:bodyPr/>
          <a:lstStyle>
            <a:lvl1pPr>
              <a:buSzPct val="120000"/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685800">
              <a:lnSpc>
                <a:spcPts val="2160"/>
              </a:lnSpc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914400">
              <a:lnSpc>
                <a:spcPts val="2160"/>
              </a:lnSpc>
              <a:spcBef>
                <a:spcPts val="200"/>
              </a:spcBef>
              <a:spcAft>
                <a:spcPts val="200"/>
              </a:spcAft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486400"/>
          </a:xfrm>
        </p:spPr>
        <p:txBody>
          <a:bodyPr/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lnSpc>
                <a:spcPts val="2400"/>
              </a:lnSpc>
              <a:spcBef>
                <a:spcPts val="480"/>
              </a:spcBef>
              <a:spcAft>
                <a:spcPts val="500"/>
              </a:spcAft>
              <a:buFont typeface="Wingdings" pitchFamily="2" charset="2"/>
              <a:buChar char="§"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685800">
              <a:lnSpc>
                <a:spcPts val="2160"/>
              </a:lnSpc>
              <a:spcBef>
                <a:spcPts val="400"/>
              </a:spcBef>
              <a:spcAft>
                <a:spcPts val="400"/>
              </a:spcAft>
              <a:buSzPct val="120000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914400">
              <a:lnSpc>
                <a:spcPts val="216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6400" y="1066800"/>
            <a:ext cx="111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762000"/>
          </a:xfrm>
        </p:spPr>
        <p:txBody>
          <a:bodyPr anchor="b">
            <a:noAutofit/>
          </a:bodyPr>
          <a:lstStyle>
            <a:lvl1pPr algn="l">
              <a:lnSpc>
                <a:spcPts val="2600"/>
              </a:lnSpc>
              <a:defRPr sz="2400" b="1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Adobe Fan Heiti Std B" pitchFamily="34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06400" y="1066800"/>
            <a:ext cx="111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762000"/>
          </a:xfrm>
        </p:spPr>
        <p:txBody>
          <a:bodyPr anchor="b">
            <a:noAutofit/>
          </a:bodyPr>
          <a:lstStyle>
            <a:lvl1pPr algn="l">
              <a:lnSpc>
                <a:spcPts val="2600"/>
              </a:lnSpc>
              <a:defRPr sz="2400" b="1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Adobe Fan Heiti Std B" pitchFamily="34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2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9717" y="5072064"/>
            <a:ext cx="7315200" cy="566739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9"/>
            <a:ext cx="7315200" cy="4340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48341"/>
            <a:ext cx="7315200" cy="5000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600" y="1600200"/>
            <a:ext cx="9855200" cy="3276600"/>
          </a:xfrm>
        </p:spPr>
        <p:txBody>
          <a:bodyPr/>
          <a:lstStyle>
            <a:lvl1pPr>
              <a:buFontTx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Presentation Title</a:t>
            </a:r>
          </a:p>
          <a:p>
            <a:pPr lvl="1"/>
            <a:r>
              <a:rPr lang="en-US" dirty="0"/>
              <a:t>Title slide 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135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600" y="1600200"/>
            <a:ext cx="9855200" cy="3276600"/>
          </a:xfrm>
        </p:spPr>
        <p:txBody>
          <a:bodyPr/>
          <a:lstStyle>
            <a:lvl1pPr>
              <a:buFontTx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Presentation Title</a:t>
            </a:r>
          </a:p>
          <a:p>
            <a:pPr lvl="1"/>
            <a:r>
              <a:rPr lang="en-US" dirty="0"/>
              <a:t>Title slide 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45269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background_idea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itlebann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cyberframework@nist.go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cyber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hyperlink" Target="mailto:cyberframework@nist.gov" TargetMode="External"/><Relationship Id="rId4" Type="http://schemas.openxmlformats.org/officeDocument/2006/relationships/hyperlink" Target="http://csrc.nist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97BDD3-35F2-4DC5-9DF9-CA3C85578709}"/>
              </a:ext>
            </a:extLst>
          </p:cNvPr>
          <p:cNvSpPr txBox="1">
            <a:spLocks/>
          </p:cNvSpPr>
          <p:nvPr/>
        </p:nvSpPr>
        <p:spPr>
          <a:xfrm>
            <a:off x="928914" y="635620"/>
            <a:ext cx="10769600" cy="59937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71438-E67E-43CE-94F0-7F5B315D72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22" y="726832"/>
            <a:ext cx="10972800" cy="5495548"/>
          </a:xfrm>
        </p:spPr>
        <p:txBody>
          <a:bodyPr>
            <a:noAutofit/>
          </a:bodyPr>
          <a:lstStyle/>
          <a:p>
            <a:pPr algn="l" rtl="0" eaLnBrk="1" latinLnBrk="0" hangingPunct="1"/>
            <a:r>
              <a:rPr lang="en-US" sz="24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Summary: </a:t>
            </a: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slides describe each of the five Functions included in the Cybersecurity Framework.</a:t>
            </a:r>
            <a:b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latinLnBrk="0" hangingPunct="1"/>
            <a:r>
              <a:rPr lang="en-US" sz="24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Audience: </a:t>
            </a: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slides are intended for an audience who is somewhat familiar with the components and high-level objectives of the Framework, but is seeking to gain an increased understanding of its content.</a:t>
            </a:r>
            <a:b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latinLnBrk="0" hangingPunct="1"/>
            <a:r>
              <a:rPr lang="en-US" sz="24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Objectives: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Discern the five Functions of the Framework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Understand the purpose of Functions within the Core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Gain awareness of outcomes associated with each Function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5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2788" y="1713876"/>
            <a:ext cx="8515880" cy="32137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The Five Functions</a:t>
            </a:r>
          </a:p>
          <a:p>
            <a:pPr algn="ctr"/>
            <a:r>
              <a:rPr lang="en-US" sz="3600" dirty="0"/>
              <a:t>of the Cybersecurity Framework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July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55200" y="6362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NIST-logo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33" y="5731549"/>
            <a:ext cx="2150534" cy="985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117" y="6224201"/>
            <a:ext cx="24673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/>
                <a:cs typeface="Arial"/>
                <a:hlinkClick r:id="rId4"/>
              </a:rPr>
              <a:t>cyberframework@nist.gov</a:t>
            </a:r>
            <a:r>
              <a:rPr lang="en-US" sz="1500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11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409" y="119533"/>
            <a:ext cx="8458200" cy="990159"/>
          </a:xfrm>
        </p:spPr>
        <p:txBody>
          <a:bodyPr/>
          <a:lstStyle/>
          <a:p>
            <a:r>
              <a:rPr lang="en-US" sz="3200" dirty="0"/>
              <a:t>The Five Functions</a:t>
            </a:r>
            <a:endParaRPr lang="en-US" sz="20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5028" y="1494522"/>
            <a:ext cx="4717143" cy="52439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Highest level of abstraction in the core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 five key pillars of a successful and wholistic cybersecurity program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Aid organizations in expressing their management of cybersecurity risk at a high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16518" y="6480687"/>
            <a:ext cx="2133600" cy="365125"/>
          </a:xfr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he five Functions of the Cybersecurity Framework.">
            <a:extLst>
              <a:ext uri="{FF2B5EF4-FFF2-40B4-BE49-F238E27FC236}">
                <a16:creationId xmlns:a16="http://schemas.microsoft.com/office/drawing/2014/main" id="{D9A5704B-88BA-4A1D-BB4D-0ED0B71B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9692"/>
            <a:ext cx="5620289" cy="56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379" y="129818"/>
            <a:ext cx="8458200" cy="990159"/>
          </a:xfrm>
        </p:spPr>
        <p:txBody>
          <a:bodyPr/>
          <a:lstStyle/>
          <a:p>
            <a:r>
              <a:rPr lang="en-US" sz="3200" dirty="0"/>
              <a:t>The Identify Function</a:t>
            </a:r>
            <a:endParaRPr lang="en-US" sz="20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2147" y="1270352"/>
            <a:ext cx="8010939" cy="1095477"/>
          </a:xfrm>
        </p:spPr>
        <p:txBody>
          <a:bodyPr>
            <a:noAutofit/>
          </a:bodyPr>
          <a:lstStyle/>
          <a:p>
            <a:pPr marL="0" indent="0"/>
            <a:r>
              <a:rPr lang="en-US" sz="2200" dirty="0"/>
              <a:t>The Identify Function assists in developing an organizational understanding of managing cybersecurity risk to systems, people, assets, data, and capabilities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41348" y="6492875"/>
            <a:ext cx="2133600" cy="365125"/>
          </a:xfr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" descr="Identify Function.">
            <a:extLst>
              <a:ext uri="{FF2B5EF4-FFF2-40B4-BE49-F238E27FC236}">
                <a16:creationId xmlns:a16="http://schemas.microsoft.com/office/drawing/2014/main" id="{41C7731E-2D35-4985-8FF6-E1737A9AE6E2}"/>
              </a:ext>
            </a:extLst>
          </p:cNvPr>
          <p:cNvGrpSpPr/>
          <p:nvPr/>
        </p:nvGrpSpPr>
        <p:grpSpPr>
          <a:xfrm>
            <a:off x="6878629" y="1992888"/>
            <a:ext cx="4804221" cy="4796688"/>
            <a:chOff x="3816934" y="1342757"/>
            <a:chExt cx="5199050" cy="5199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5704B-88BA-4A1D-BB4D-0ED0B71B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16934" y="1342757"/>
              <a:ext cx="5199050" cy="51990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8731BF-FD08-4F1C-AEBA-4B7EBDBAD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57" b="41485" l="52402" r="94105">
                          <a14:foregroundMark x1="54148" y1="21616" x2="53712" y2="12227"/>
                          <a14:foregroundMark x1="53712" y1="12227" x2="55240" y2="5677"/>
                          <a14:foregroundMark x1="55022" y1="4367" x2="53930" y2="3275"/>
                          <a14:foregroundMark x1="57424" y1="12445" x2="67686" y2="16157"/>
                          <a14:foregroundMark x1="67686" y1="16157" x2="82969" y2="28384"/>
                          <a14:foregroundMark x1="82969" y1="28384" x2="86026" y2="32751"/>
                          <a14:foregroundMark x1="92140" y1="31878" x2="92140" y2="31878"/>
                          <a14:foregroundMark x1="93450" y1="32969" x2="94323" y2="33406"/>
                          <a14:foregroundMark x1="77511" y1="38428" x2="75764" y2="39956"/>
                          <a14:foregroundMark x1="70306" y1="35371" x2="63537" y2="28603"/>
                          <a14:foregroundMark x1="63537" y1="28603" x2="55895" y2="25764"/>
                          <a14:foregroundMark x1="67904" y1="32533" x2="67904" y2="33624"/>
                          <a14:foregroundMark x1="69432" y1="34716" x2="69432" y2="34716"/>
                          <a14:foregroundMark x1="69432" y1="34716" x2="64410" y2="29258"/>
                          <a14:foregroundMark x1="74236" y1="39520" x2="79039" y2="39301"/>
                          <a14:foregroundMark x1="75328" y1="41485" x2="84934" y2="39520"/>
                          <a14:foregroundMark x1="84934" y1="39520" x2="89520" y2="35590"/>
                          <a14:foregroundMark x1="57860" y1="6332" x2="52402" y2="3275"/>
                        </a14:backgroundRemoval>
                      </a14:imgEffect>
                    </a14:imgLayer>
                  </a14:imgProps>
                </a:ext>
              </a:extLst>
            </a:blip>
            <a:srcRect l="51653" t="2091" r="4857" b="57709"/>
            <a:stretch/>
          </p:blipFill>
          <p:spPr>
            <a:xfrm>
              <a:off x="6502400" y="1451429"/>
              <a:ext cx="2261036" cy="20900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BAC736-3716-4D45-B804-B0468971F1A4}"/>
              </a:ext>
            </a:extLst>
          </p:cNvPr>
          <p:cNvSpPr txBox="1"/>
          <p:nvPr/>
        </p:nvSpPr>
        <p:spPr>
          <a:xfrm>
            <a:off x="948804" y="2815894"/>
            <a:ext cx="5537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Example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Identifying physical and software assets to establish an Asset Management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Identifying cybersecurity policies to define a Governance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Identifying a Risk Management Strategy for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3856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407" y="139054"/>
            <a:ext cx="8458200" cy="990159"/>
          </a:xfrm>
        </p:spPr>
        <p:txBody>
          <a:bodyPr/>
          <a:lstStyle/>
          <a:p>
            <a:r>
              <a:rPr lang="en-US" sz="3200" dirty="0"/>
              <a:t>The Protect Function</a:t>
            </a:r>
            <a:endParaRPr lang="en-US" sz="20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0064" y="1248315"/>
            <a:ext cx="8317543" cy="990159"/>
          </a:xfrm>
        </p:spPr>
        <p:txBody>
          <a:bodyPr>
            <a:noAutofit/>
          </a:bodyPr>
          <a:lstStyle/>
          <a:p>
            <a:pPr marL="0" indent="0"/>
            <a:r>
              <a:rPr lang="en-US" sz="2200" dirty="0"/>
              <a:t>The Protect Function supports the ability to limit or contain the impact of potential cybersecurity events and outlines safeguards for delivery of critical services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41352" y="6544840"/>
            <a:ext cx="2133600" cy="365125"/>
          </a:xfr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C736-3716-4D45-B804-B0468971F1A4}"/>
              </a:ext>
            </a:extLst>
          </p:cNvPr>
          <p:cNvSpPr txBox="1"/>
          <p:nvPr/>
        </p:nvSpPr>
        <p:spPr>
          <a:xfrm>
            <a:off x="905261" y="2704973"/>
            <a:ext cx="58148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Example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Establishing Data Security protection to protect the confidentiality, integrity, and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Managing Protective Technology to ensure the security and resilience of systems and assists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Empowering staff within the organization through Awareness and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 descr="Protect Function.">
            <a:extLst>
              <a:ext uri="{FF2B5EF4-FFF2-40B4-BE49-F238E27FC236}">
                <a16:creationId xmlns:a16="http://schemas.microsoft.com/office/drawing/2014/main" id="{120B8F3D-B833-4A0A-93A2-BFD1F756A9DF}"/>
              </a:ext>
            </a:extLst>
          </p:cNvPr>
          <p:cNvGrpSpPr/>
          <p:nvPr/>
        </p:nvGrpSpPr>
        <p:grpSpPr>
          <a:xfrm>
            <a:off x="6821715" y="1973942"/>
            <a:ext cx="4963876" cy="4884339"/>
            <a:chOff x="6058339" y="2019331"/>
            <a:chExt cx="4595137" cy="4569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5704B-88BA-4A1D-BB4D-0ED0B71B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58339" y="2019331"/>
              <a:ext cx="4595137" cy="45690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838635-B335-4D0F-A608-DE67151B9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7773" b="88428" l="66812" r="98690">
                          <a14:foregroundMark x1="92795" y1="41485" x2="94323" y2="40830"/>
                          <a14:foregroundMark x1="97162" y1="43013" x2="97162" y2="53712"/>
                          <a14:foregroundMark x1="97162" y1="53712" x2="89956" y2="75983"/>
                          <a14:foregroundMark x1="89956" y1="75983" x2="81441" y2="85590"/>
                          <a14:foregroundMark x1="68996" y1="70524" x2="67686" y2="69869"/>
                          <a14:foregroundMark x1="81223" y1="87773" x2="80349" y2="88428"/>
                          <a14:foregroundMark x1="84716" y1="85590" x2="92795" y2="78603"/>
                          <a14:foregroundMark x1="92795" y1="78603" x2="97817" y2="68122"/>
                          <a14:foregroundMark x1="97817" y1="68122" x2="96507" y2="37991"/>
                          <a14:foregroundMark x1="98908" y1="54148" x2="96070" y2="39738"/>
                          <a14:foregroundMark x1="96070" y1="39738" x2="84498" y2="41048"/>
                          <a14:foregroundMark x1="84498" y1="41048" x2="74672" y2="45415"/>
                          <a14:foregroundMark x1="74672" y1="46943" x2="76201" y2="58297"/>
                          <a14:foregroundMark x1="76201" y1="58297" x2="69651" y2="68122"/>
                          <a14:foregroundMark x1="69651" y1="68122" x2="67686" y2="69432"/>
                          <a14:foregroundMark x1="74672" y1="56332" x2="70742" y2="67031"/>
                          <a14:foregroundMark x1="70742" y1="67031" x2="66812" y2="70961"/>
                          <a14:foregroundMark x1="73362" y1="77293" x2="77948" y2="85808"/>
                          <a14:foregroundMark x1="70087" y1="73799" x2="71834" y2="66157"/>
                          <a14:foregroundMark x1="72707" y1="63755" x2="67904" y2="68122"/>
                          <a14:foregroundMark x1="78603" y1="78384" x2="84716" y2="68341"/>
                          <a14:foregroundMark x1="84716" y1="68341" x2="89301" y2="43013"/>
                          <a14:foregroundMark x1="89301" y1="43013" x2="89301" y2="42576"/>
                        </a14:backgroundRemoval>
                      </a14:imgEffect>
                    </a14:imgLayer>
                  </a14:imgProps>
                </a:ext>
              </a:extLst>
            </a:blip>
            <a:srcRect l="66914" t="37642" b="11254"/>
            <a:stretch/>
          </p:blipFill>
          <p:spPr>
            <a:xfrm>
              <a:off x="9133117" y="3739243"/>
              <a:ext cx="1520359" cy="2334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03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379" y="130300"/>
            <a:ext cx="8458200" cy="990159"/>
          </a:xfrm>
        </p:spPr>
        <p:txBody>
          <a:bodyPr/>
          <a:lstStyle/>
          <a:p>
            <a:r>
              <a:rPr lang="en-US" sz="3200" dirty="0"/>
              <a:t>The Detect Function</a:t>
            </a:r>
            <a:endParaRPr lang="en-US" sz="20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1036" y="1297865"/>
            <a:ext cx="8317543" cy="990159"/>
          </a:xfrm>
        </p:spPr>
        <p:txBody>
          <a:bodyPr>
            <a:normAutofit/>
          </a:bodyPr>
          <a:lstStyle/>
          <a:p>
            <a:pPr marL="0" indent="0"/>
            <a:r>
              <a:rPr lang="en-US" sz="2200" dirty="0"/>
              <a:t>The Detect Function defines the appropriate activities to identify the occurrence of a cybersecurity event in a timely manner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97803" y="6544840"/>
            <a:ext cx="2133600" cy="365125"/>
          </a:xfr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C736-3716-4D45-B804-B0468971F1A4}"/>
              </a:ext>
            </a:extLst>
          </p:cNvPr>
          <p:cNvSpPr txBox="1"/>
          <p:nvPr/>
        </p:nvSpPr>
        <p:spPr>
          <a:xfrm>
            <a:off x="949066" y="2551300"/>
            <a:ext cx="550010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Example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Implementing Security Continuous Monitoring capabilities to monitor cybersecurity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Ensuring Anomalies and Events are detected, and their potential impact is understood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Verifying the effectiveness of protective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 descr="Detection Function.">
            <a:extLst>
              <a:ext uri="{FF2B5EF4-FFF2-40B4-BE49-F238E27FC236}">
                <a16:creationId xmlns:a16="http://schemas.microsoft.com/office/drawing/2014/main" id="{E6009412-0517-4412-8A87-A819EC59A246}"/>
              </a:ext>
            </a:extLst>
          </p:cNvPr>
          <p:cNvGrpSpPr/>
          <p:nvPr/>
        </p:nvGrpSpPr>
        <p:grpSpPr>
          <a:xfrm>
            <a:off x="6807201" y="2002971"/>
            <a:ext cx="4918086" cy="4851532"/>
            <a:chOff x="4534336" y="2019328"/>
            <a:chExt cx="4595137" cy="4569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5704B-88BA-4A1D-BB4D-0ED0B71B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34336" y="2019328"/>
              <a:ext cx="4595137" cy="456905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2BD946-2F70-4BA9-B595-DCFE48FBC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9869" b="99782" l="24236" r="77948">
                          <a14:foregroundMark x1="26419" y1="93450" x2="28821" y2="86681"/>
                          <a14:foregroundMark x1="25983" y1="88646" x2="25764" y2="92358"/>
                          <a14:foregroundMark x1="33843" y1="81223" x2="38210" y2="72271"/>
                          <a14:foregroundMark x1="38428" y1="72707" x2="61135" y2="74672"/>
                          <a14:foregroundMark x1="61135" y1="74672" x2="64410" y2="72707"/>
                          <a14:foregroundMark x1="59389" y1="73362" x2="63100" y2="74017"/>
                          <a14:foregroundMark x1="62664" y1="72271" x2="60262" y2="70087"/>
                          <a14:foregroundMark x1="64847" y1="74891" x2="75546" y2="90830"/>
                          <a14:foregroundMark x1="60917" y1="96288" x2="39301" y2="97598"/>
                          <a14:foregroundMark x1="62664" y1="90175" x2="36026" y2="89520"/>
                          <a14:foregroundMark x1="65066" y1="73799" x2="77948" y2="90175"/>
                          <a14:foregroundMark x1="77948" y1="90175" x2="77511" y2="90611"/>
                          <a14:foregroundMark x1="62227" y1="90175" x2="49563" y2="89083"/>
                          <a14:foregroundMark x1="49563" y1="89083" x2="43886" y2="86900"/>
                          <a14:foregroundMark x1="32533" y1="93668" x2="65939" y2="99782"/>
                          <a14:foregroundMark x1="65939" y1="99782" x2="74236" y2="92358"/>
                          <a14:foregroundMark x1="74236" y1="92358" x2="74672" y2="92358"/>
                          <a14:foregroundMark x1="76856" y1="91703" x2="53057" y2="98690"/>
                          <a14:foregroundMark x1="53057" y1="98690" x2="30568" y2="95197"/>
                          <a14:foregroundMark x1="30568" y1="95197" x2="24236" y2="91921"/>
                          <a14:foregroundMark x1="25328" y1="89738" x2="33406" y2="82314"/>
                          <a14:foregroundMark x1="33406" y1="82314" x2="35371" y2="72271"/>
                          <a14:foregroundMark x1="34498" y1="75109" x2="27074" y2="84279"/>
                          <a14:foregroundMark x1="27074" y1="84279" x2="25764" y2="91703"/>
                          <a14:foregroundMark x1="25983" y1="87336" x2="25328" y2="96507"/>
                          <a14:foregroundMark x1="65502" y1="75109" x2="73362" y2="94978"/>
                          <a14:foregroundMark x1="73362" y1="94978" x2="71616" y2="97598"/>
                          <a14:foregroundMark x1="59825" y1="97598" x2="30568" y2="99127"/>
                          <a14:foregroundMark x1="30568" y1="99127" x2="26856" y2="94760"/>
                          <a14:foregroundMark x1="38865" y1="72271" x2="36245" y2="71616"/>
                        </a14:backgroundRemoval>
                      </a14:imgEffect>
                    </a14:imgLayer>
                  </a14:imgProps>
                </a:ext>
              </a:extLst>
            </a:blip>
            <a:srcRect l="23916" t="71236" r="22071"/>
            <a:stretch/>
          </p:blipFill>
          <p:spPr>
            <a:xfrm>
              <a:off x="5633357" y="5274129"/>
              <a:ext cx="2481943" cy="131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63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351" y="101668"/>
            <a:ext cx="8458200" cy="990159"/>
          </a:xfrm>
        </p:spPr>
        <p:txBody>
          <a:bodyPr/>
          <a:lstStyle/>
          <a:p>
            <a:r>
              <a:rPr lang="en-US" sz="3200" dirty="0"/>
              <a:t>The Respond Function</a:t>
            </a:r>
            <a:endParaRPr lang="en-US" sz="20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0355" y="1270040"/>
            <a:ext cx="10188902" cy="990159"/>
          </a:xfrm>
        </p:spPr>
        <p:txBody>
          <a:bodyPr>
            <a:noAutofit/>
          </a:bodyPr>
          <a:lstStyle/>
          <a:p>
            <a:pPr marL="0" indent="0"/>
            <a:r>
              <a:rPr lang="en-US" sz="2200" dirty="0"/>
              <a:t>The Respond Function includes appropriate activities to take action regarding a detected cybersecurity incident to minimize impact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84891" y="6573868"/>
            <a:ext cx="2133600" cy="365125"/>
          </a:xfr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C736-3716-4D45-B804-B0468971F1A4}"/>
              </a:ext>
            </a:extLst>
          </p:cNvPr>
          <p:cNvSpPr txBox="1"/>
          <p:nvPr/>
        </p:nvSpPr>
        <p:spPr>
          <a:xfrm>
            <a:off x="876232" y="2625324"/>
            <a:ext cx="53213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Example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Ensuring Response Planning processes are executed during and after an incident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Managing Communications during and after an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Analyzing effectiveness of response activities</a:t>
            </a:r>
          </a:p>
        </p:txBody>
      </p:sp>
      <p:grpSp>
        <p:nvGrpSpPr>
          <p:cNvPr id="2" name="Group 1" descr="Respond Function.">
            <a:extLst>
              <a:ext uri="{FF2B5EF4-FFF2-40B4-BE49-F238E27FC236}">
                <a16:creationId xmlns:a16="http://schemas.microsoft.com/office/drawing/2014/main" id="{5337911F-90EA-4299-9078-7C9FA43C184F}"/>
              </a:ext>
            </a:extLst>
          </p:cNvPr>
          <p:cNvGrpSpPr/>
          <p:nvPr/>
        </p:nvGrpSpPr>
        <p:grpSpPr>
          <a:xfrm>
            <a:off x="6654797" y="1959150"/>
            <a:ext cx="5036457" cy="4898850"/>
            <a:chOff x="4534336" y="2019328"/>
            <a:chExt cx="4595137" cy="4569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5704B-88BA-4A1D-BB4D-0ED0B71B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34336" y="2019328"/>
              <a:ext cx="4595137" cy="456905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B50AEB-B333-4B5E-9953-0356DFF6F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7118" b="90175" l="1747" r="35153">
                          <a14:foregroundMark x1="33624" y1="72707" x2="27293" y2="64410"/>
                          <a14:foregroundMark x1="27293" y1="64410" x2="20524" y2="43450"/>
                          <a14:foregroundMark x1="20524" y1="43450" x2="10699" y2="39738"/>
                          <a14:foregroundMark x1="10699" y1="39738" x2="1747" y2="48035"/>
                          <a14:foregroundMark x1="1747" y1="48035" x2="3930" y2="70306"/>
                          <a14:foregroundMark x1="3930" y1="70306" x2="18341" y2="88210"/>
                          <a14:foregroundMark x1="18341" y1="88210" x2="28384" y2="84061"/>
                          <a14:foregroundMark x1="28384" y1="84061" x2="32969" y2="70524"/>
                          <a14:foregroundMark x1="20524" y1="86900" x2="20961" y2="90175"/>
                          <a14:foregroundMark x1="12664" y1="75109" x2="3057" y2="54148"/>
                          <a14:foregroundMark x1="3057" y1="54148" x2="2402" y2="43450"/>
                          <a14:foregroundMark x1="6332" y1="64192" x2="1965" y2="40611"/>
                          <a14:foregroundMark x1="1965" y1="40611" x2="10480" y2="39083"/>
                          <a14:foregroundMark x1="8515" y1="39738" x2="5240" y2="37336"/>
                          <a14:foregroundMark x1="13319" y1="40830" x2="27293" y2="45415"/>
                          <a14:foregroundMark x1="26201" y1="49345" x2="26856" y2="60480"/>
                          <a14:foregroundMark x1="26856" y1="60480" x2="33188" y2="69651"/>
                          <a14:foregroundMark x1="33188" y1="69651" x2="35153" y2="69869"/>
                          <a14:foregroundMark x1="4148" y1="38428" x2="4148" y2="43450"/>
                          <a14:foregroundMark x1="21616" y1="87773" x2="24672" y2="86900"/>
                          <a14:foregroundMark x1="22926" y1="77729" x2="13755" y2="45852"/>
                          <a14:foregroundMark x1="13319" y1="54367" x2="13974" y2="65066"/>
                          <a14:foregroundMark x1="13974" y1="65066" x2="18341" y2="72707"/>
                        </a14:backgroundRemoval>
                      </a14:imgEffect>
                    </a14:imgLayer>
                  </a14:imgProps>
                </a:ext>
              </a:extLst>
            </a:blip>
            <a:srcRect l="2735" t="36927" r="65284" b="10538"/>
            <a:stretch/>
          </p:blipFill>
          <p:spPr>
            <a:xfrm>
              <a:off x="4669974" y="3690256"/>
              <a:ext cx="1469571" cy="2400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13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922" y="112405"/>
            <a:ext cx="8458200" cy="990159"/>
          </a:xfrm>
        </p:spPr>
        <p:txBody>
          <a:bodyPr/>
          <a:lstStyle/>
          <a:p>
            <a:r>
              <a:rPr lang="en-US" sz="3200" dirty="0"/>
              <a:t>The Recover Function</a:t>
            </a:r>
            <a:endParaRPr lang="en-US" sz="20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8983" y="1278840"/>
            <a:ext cx="8317543" cy="990159"/>
          </a:xfrm>
        </p:spPr>
        <p:txBody>
          <a:bodyPr>
            <a:noAutofit/>
          </a:bodyPr>
          <a:lstStyle/>
          <a:p>
            <a:pPr marL="0" indent="0"/>
            <a:r>
              <a:rPr lang="en-US" sz="2200" dirty="0"/>
              <a:t>The Recover Function identifies appropriate activities to maintain plans for resilience and to restore services impaired during cybersecurity incidents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26831" y="6559354"/>
            <a:ext cx="2133600" cy="365125"/>
          </a:xfrm>
        </p:spPr>
        <p:txBody>
          <a:bodyPr/>
          <a:lstStyle/>
          <a:p>
            <a:pPr defTabSz="914400"/>
            <a:fld id="{C90B5FB4-1AE6-4CC4-B374-7CA8E59164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C736-3716-4D45-B804-B0468971F1A4}"/>
              </a:ext>
            </a:extLst>
          </p:cNvPr>
          <p:cNvSpPr txBox="1"/>
          <p:nvPr/>
        </p:nvSpPr>
        <p:spPr>
          <a:xfrm>
            <a:off x="905261" y="2791416"/>
            <a:ext cx="53358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Example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Ensuring the organization implements Recovery Planning processes and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Implementing improvements based on lessons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Coordinating communications during recovery activities</a:t>
            </a:r>
          </a:p>
        </p:txBody>
      </p:sp>
      <p:grpSp>
        <p:nvGrpSpPr>
          <p:cNvPr id="2" name="Group 1" descr="Recover Function.">
            <a:extLst>
              <a:ext uri="{FF2B5EF4-FFF2-40B4-BE49-F238E27FC236}">
                <a16:creationId xmlns:a16="http://schemas.microsoft.com/office/drawing/2014/main" id="{EA1C1A04-0C25-468A-8C10-C01ED06BD8E3}"/>
              </a:ext>
            </a:extLst>
          </p:cNvPr>
          <p:cNvGrpSpPr/>
          <p:nvPr/>
        </p:nvGrpSpPr>
        <p:grpSpPr>
          <a:xfrm>
            <a:off x="6705600" y="2093852"/>
            <a:ext cx="5045079" cy="4764931"/>
            <a:chOff x="4534336" y="2019328"/>
            <a:chExt cx="4595137" cy="4569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5704B-88BA-4A1D-BB4D-0ED0B71B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34336" y="2019328"/>
              <a:ext cx="4595137" cy="45690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C9B768-1071-4557-A75D-22BD109C8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47" b="41485" l="3057" r="49127">
                          <a14:foregroundMark x1="28603" y1="39738" x2="17031" y2="37555"/>
                          <a14:foregroundMark x1="17031" y1="37555" x2="7860" y2="30786"/>
                          <a14:foregroundMark x1="7860" y1="30786" x2="8734" y2="26856"/>
                          <a14:foregroundMark x1="6114" y1="32533" x2="28821" y2="41485"/>
                          <a14:foregroundMark x1="26419" y1="41921" x2="5022" y2="34279"/>
                          <a14:foregroundMark x1="5022" y1="34279" x2="12882" y2="23362"/>
                          <a14:foregroundMark x1="8734" y1="27293" x2="25109" y2="10917"/>
                          <a14:foregroundMark x1="25109" y1="10917" x2="48035" y2="3712"/>
                          <a14:foregroundMark x1="48035" y1="3712" x2="48690" y2="3712"/>
                          <a14:foregroundMark x1="6114" y1="31659" x2="14192" y2="24454"/>
                          <a14:foregroundMark x1="14192" y1="24454" x2="20087" y2="15066"/>
                          <a14:foregroundMark x1="20087" y1="15066" x2="40830" y2="2620"/>
                          <a14:foregroundMark x1="40830" y1="2620" x2="44978" y2="2183"/>
                          <a14:foregroundMark x1="33188" y1="6987" x2="13974" y2="17249"/>
                          <a14:foregroundMark x1="13974" y1="17249" x2="5677" y2="25983"/>
                          <a14:foregroundMark x1="5677" y1="25983" x2="3275" y2="31659"/>
                          <a14:foregroundMark x1="16376" y1="17249" x2="34934" y2="6987"/>
                          <a14:foregroundMark x1="34498" y1="5459" x2="22271" y2="9607"/>
                          <a14:foregroundMark x1="22271" y1="9607" x2="14629" y2="18341"/>
                          <a14:foregroundMark x1="14629" y1="18341" x2="14629" y2="18341"/>
                          <a14:foregroundMark x1="38865" y1="5459" x2="28821" y2="5895"/>
                          <a14:foregroundMark x1="39301" y1="3712" x2="48690" y2="3057"/>
                          <a14:foregroundMark x1="49127" y1="5022" x2="48035" y2="26201"/>
                          <a14:foregroundMark x1="28821" y1="40175" x2="38428" y2="32096"/>
                          <a14:foregroundMark x1="38428" y1="32096" x2="48690" y2="26856"/>
                          <a14:foregroundMark x1="17467" y1="31878" x2="37991" y2="20306"/>
                          <a14:foregroundMark x1="37991" y1="20306" x2="27293" y2="16594"/>
                          <a14:foregroundMark x1="27293" y1="16594" x2="17904" y2="24891"/>
                          <a14:foregroundMark x1="17904" y1="24891" x2="37555" y2="17686"/>
                          <a14:foregroundMark x1="37555" y1="17686" x2="27074" y2="20524"/>
                          <a14:foregroundMark x1="27074" y1="20524" x2="16812" y2="29039"/>
                          <a14:foregroundMark x1="36681" y1="18341" x2="43886" y2="12882"/>
                        </a14:backgroundRemoval>
                      </a14:imgEffect>
                    </a14:imgLayer>
                  </a14:imgProps>
                </a:ext>
              </a:extLst>
            </a:blip>
            <a:srcRect l="4728" t="2620" r="50854" b="58068"/>
            <a:stretch/>
          </p:blipFill>
          <p:spPr>
            <a:xfrm>
              <a:off x="4751613" y="2139042"/>
              <a:ext cx="2041073" cy="1796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05891" y="1510862"/>
            <a:ext cx="6878814" cy="5593883"/>
          </a:xfrm>
        </p:spPr>
        <p:txBody>
          <a:bodyPr>
            <a:noAutofit/>
          </a:bodyPr>
          <a:lstStyle/>
          <a:p>
            <a:pPr marL="0" indent="0"/>
            <a:endParaRPr lang="en-US" sz="2000" b="0" dirty="0"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sz="2400" b="0" i="1" dirty="0">
                <a:latin typeface="Arial" charset="0"/>
                <a:ea typeface="Arial" charset="0"/>
                <a:cs typeface="Arial" charset="0"/>
              </a:rPr>
              <a:t>Framework for Improving Critical Infrastructure Cybersecurity</a:t>
            </a:r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 and related news, information: </a:t>
            </a:r>
          </a:p>
          <a:p>
            <a:pPr marL="0" indent="0"/>
            <a:r>
              <a:rPr lang="en-US" sz="2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www.nist.gov/cyberframework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/>
            <a:endParaRPr lang="en-US" sz="24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Additional cybersecurity resources: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http://csrc.nist.gov/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/>
            <a:endParaRPr lang="en-US" sz="2400" b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Questions, comments, ideas: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cyberframework@nist.gov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529746" y="502119"/>
            <a:ext cx="8262540" cy="762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Resources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</a:b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Where to Learn More and Stay Current</a:t>
            </a:r>
          </a:p>
        </p:txBody>
      </p:sp>
      <p:pic>
        <p:nvPicPr>
          <p:cNvPr id="4" name="Picture 3" descr="NIST-logo-1.jpg">
            <a:extLst>
              <a:ext uri="{FF2B5EF4-FFF2-40B4-BE49-F238E27FC236}">
                <a16:creationId xmlns:a16="http://schemas.microsoft.com/office/drawing/2014/main" id="{D3FC601E-AC78-477A-A2C9-7792237E3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53" y="4748269"/>
            <a:ext cx="3746978" cy="1716742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0454725-BB1D-430C-896B-722F00AD3D0E}"/>
              </a:ext>
            </a:extLst>
          </p:cNvPr>
          <p:cNvSpPr txBox="1">
            <a:spLocks/>
          </p:cNvSpPr>
          <p:nvPr/>
        </p:nvSpPr>
        <p:spPr>
          <a:xfrm>
            <a:off x="11828197" y="658838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C90B5FB4-1AE6-4CC4-B374-7CA8E5916470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14400"/>
              <a:t>9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7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59012</TotalTime>
  <Words>447</Words>
  <Application>Microsoft Office PowerPoint</Application>
  <PresentationFormat>Widescreen</PresentationFormat>
  <Paragraphs>94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Fan Heiti Std B</vt:lpstr>
      <vt:lpstr>Arial</vt:lpstr>
      <vt:lpstr>Calibri</vt:lpstr>
      <vt:lpstr>Wingdings</vt:lpstr>
      <vt:lpstr>Content slides</vt:lpstr>
      <vt:lpstr>Custom Design</vt:lpstr>
      <vt:lpstr>Summary: These slides describe each of the five Functions included in the Cybersecurity Framework.  Audience: These slides are intended for an audience who is somewhat familiar with the components and high-level objectives of the Framework, but is seeking to gain an increased understanding of its content.  Learning Objectives: Discern the five Functions of the Framework Understand the purpose of Functions within the Core Gain awareness of outcomes associated with each Function</vt:lpstr>
      <vt:lpstr>PowerPoint Presentation</vt:lpstr>
      <vt:lpstr>The Five Functions</vt:lpstr>
      <vt:lpstr>The Identify Function</vt:lpstr>
      <vt:lpstr>The Protect Function</vt:lpstr>
      <vt:lpstr>The Detect Function</vt:lpstr>
      <vt:lpstr>The Respond Function</vt:lpstr>
      <vt:lpstr>The Recover Function</vt:lpstr>
      <vt:lpstr>Resources Where to Learn More and Stay Current</vt:lpstr>
    </vt:vector>
  </TitlesOfParts>
  <Manager/>
  <Company>NIST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Five Functions of the Cybersecurity Framework</dc:title>
  <dc:subject>The Five Functions of the Cybersecurity Framework</dc:subject>
  <dc:creator>NIST - Dylan Thomas</dc:creator>
  <cp:keywords/>
  <dc:description/>
  <cp:lastModifiedBy>Dylan Thomas</cp:lastModifiedBy>
  <cp:revision>1625</cp:revision>
  <cp:lastPrinted>2015-11-11T16:36:42Z</cp:lastPrinted>
  <dcterms:created xsi:type="dcterms:W3CDTF">2014-03-07T12:28:40Z</dcterms:created>
  <dcterms:modified xsi:type="dcterms:W3CDTF">2018-08-10T15:11:51Z</dcterms:modified>
  <cp:category/>
</cp:coreProperties>
</file>