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Lexend" panose="020B0604020202020204" charset="0"/>
      <p:regular r:id="rId24"/>
      <p:bold r:id="rId25"/>
    </p:embeddedFont>
    <p:embeddedFont>
      <p:font typeface="Lexend SemiBold" panose="020B0604020202020204" charset="0"/>
      <p:regular r:id="rId26"/>
      <p:bold r:id="rId27"/>
    </p:embeddedFont>
    <p:embeddedFont>
      <p:font typeface="Roboto" panose="02000000000000000000" pitchFamily="2" charset="0"/>
      <p:regular r:id="rId28"/>
      <p:bold r:id="rId29"/>
      <p:italic r:id="rId30"/>
      <p:boldItalic r:id="rId31"/>
    </p:embeddedFont>
    <p:embeddedFont>
      <p:font typeface="Roboto Mono" panose="00000009000000000000" pitchFamily="49"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D592F8-EFCB-4B31-AACE-4DBFD67A7C59}">
  <a:tblStyle styleId="{ECD592F8-EFCB-4B31-AACE-4DBFD67A7C5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8328b6d5c7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8328b6d5c7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8328b6d5c7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8328b6d5c7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8328b6d5c7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8328b6d5c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8328b6d5c7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8328b6d5c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8328b6d5c7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g28328b6d5c7_0_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8328b6d5c7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g28328b6d5c7_0_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f596d9ce5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2f596d9ce54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f596d9ce54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f596d9ce5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8328b6d5c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8328b6d5c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8328b6d5c7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8328b6d5c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8328b6d5c7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8328b6d5c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1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4" name="Google Shape;44;p1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1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1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1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1 1">
  <p:cSld name="SECTION_HEADER_1_1_1">
    <p:spTree>
      <p:nvGrpSpPr>
        <p:cNvPr id="1" name="Shape 56"/>
        <p:cNvGrpSpPr/>
        <p:nvPr/>
      </p:nvGrpSpPr>
      <p:grpSpPr>
        <a:xfrm>
          <a:off x="0" y="0"/>
          <a:ext cx="0" cy="0"/>
          <a:chOff x="0" y="0"/>
          <a:chExt cx="0" cy="0"/>
        </a:xfrm>
      </p:grpSpPr>
      <p:pic>
        <p:nvPicPr>
          <p:cNvPr id="57" name="Google Shape;57;p15"/>
          <p:cNvPicPr preferRelativeResize="0"/>
          <p:nvPr/>
        </p:nvPicPr>
        <p:blipFill rotWithShape="1">
          <a:blip r:embed="rId2">
            <a:alphaModFix/>
          </a:blip>
          <a:srcRect/>
          <a:stretch/>
        </p:blipFill>
        <p:spPr>
          <a:xfrm>
            <a:off x="0" y="0"/>
            <a:ext cx="9144003" cy="5143501"/>
          </a:xfrm>
          <a:prstGeom prst="rect">
            <a:avLst/>
          </a:prstGeom>
          <a:noFill/>
          <a:ln>
            <a:noFill/>
          </a:ln>
        </p:spPr>
      </p:pic>
      <p:sp>
        <p:nvSpPr>
          <p:cNvPr id="58" name="Google Shape;58;p15"/>
          <p:cNvSpPr>
            <a:spLocks noGrp="1"/>
          </p:cNvSpPr>
          <p:nvPr>
            <p:ph type="pic" idx="2"/>
          </p:nvPr>
        </p:nvSpPr>
        <p:spPr>
          <a:xfrm>
            <a:off x="1860038" y="1722675"/>
            <a:ext cx="1185300" cy="1185300"/>
          </a:xfrm>
          <a:prstGeom prst="ellipse">
            <a:avLst/>
          </a:prstGeom>
          <a:noFill/>
          <a:ln>
            <a:noFill/>
          </a:ln>
        </p:spPr>
      </p:sp>
      <p:sp>
        <p:nvSpPr>
          <p:cNvPr id="59" name="Google Shape;59;p15"/>
          <p:cNvSpPr txBox="1"/>
          <p:nvPr/>
        </p:nvSpPr>
        <p:spPr>
          <a:xfrm>
            <a:off x="1672263" y="3069775"/>
            <a:ext cx="1510500" cy="6702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700"/>
              <a:buFont typeface="Arial"/>
              <a:buNone/>
            </a:pPr>
            <a:r>
              <a:rPr lang="en" sz="1700" b="1" i="0" u="none" strike="noStrike" cap="none">
                <a:solidFill>
                  <a:srgbClr val="FFDE14"/>
                </a:solidFill>
                <a:latin typeface="Roboto"/>
                <a:ea typeface="Roboto"/>
                <a:cs typeface="Roboto"/>
                <a:sym typeface="Roboto"/>
              </a:rPr>
              <a:t>Name</a:t>
            </a:r>
            <a:endParaRPr sz="1700" b="1" i="0" u="none" strike="noStrike" cap="none">
              <a:solidFill>
                <a:srgbClr val="FFDE14"/>
              </a:solidFill>
              <a:latin typeface="Roboto"/>
              <a:ea typeface="Roboto"/>
              <a:cs typeface="Roboto"/>
              <a:sym typeface="Roboto"/>
            </a:endParaRPr>
          </a:p>
          <a:p>
            <a:pPr marL="0" marR="0" lvl="0" indent="0" algn="ctr" rtl="0">
              <a:lnSpc>
                <a:spcPct val="115000"/>
              </a:lnSpc>
              <a:spcBef>
                <a:spcPts val="0"/>
              </a:spcBef>
              <a:spcAft>
                <a:spcPts val="0"/>
              </a:spcAft>
              <a:buClr>
                <a:srgbClr val="000000"/>
              </a:buClr>
              <a:buSzPts val="1200"/>
              <a:buFont typeface="Arial"/>
              <a:buNone/>
            </a:pPr>
            <a:r>
              <a:rPr lang="en" sz="1200" b="0" i="0" u="none" strike="noStrike" cap="none">
                <a:solidFill>
                  <a:schemeClr val="lt1"/>
                </a:solidFill>
                <a:latin typeface="Roboto"/>
                <a:ea typeface="Roboto"/>
                <a:cs typeface="Roboto"/>
                <a:sym typeface="Roboto"/>
              </a:rPr>
              <a:t>Designation</a:t>
            </a:r>
            <a:endParaRPr sz="1200" b="0" i="0" u="none" strike="noStrike" cap="none">
              <a:solidFill>
                <a:schemeClr val="lt1"/>
              </a:solidFill>
              <a:latin typeface="Roboto"/>
              <a:ea typeface="Roboto"/>
              <a:cs typeface="Roboto"/>
              <a:sym typeface="Roboto"/>
            </a:endParaRPr>
          </a:p>
        </p:txBody>
      </p:sp>
      <p:sp>
        <p:nvSpPr>
          <p:cNvPr id="60" name="Google Shape;60;p15"/>
          <p:cNvSpPr>
            <a:spLocks noGrp="1"/>
          </p:cNvSpPr>
          <p:nvPr>
            <p:ph type="pic" idx="3"/>
          </p:nvPr>
        </p:nvSpPr>
        <p:spPr>
          <a:xfrm>
            <a:off x="4004525" y="1722675"/>
            <a:ext cx="1185300" cy="1185300"/>
          </a:xfrm>
          <a:prstGeom prst="ellipse">
            <a:avLst/>
          </a:prstGeom>
          <a:noFill/>
          <a:ln>
            <a:noFill/>
          </a:ln>
        </p:spPr>
      </p:sp>
      <p:sp>
        <p:nvSpPr>
          <p:cNvPr id="61" name="Google Shape;61;p15"/>
          <p:cNvSpPr txBox="1"/>
          <p:nvPr/>
        </p:nvSpPr>
        <p:spPr>
          <a:xfrm>
            <a:off x="3841938" y="3069775"/>
            <a:ext cx="1510500" cy="6702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700"/>
              <a:buFont typeface="Arial"/>
              <a:buNone/>
            </a:pPr>
            <a:r>
              <a:rPr lang="en" sz="1700" b="1" i="0" u="none" strike="noStrike" cap="none">
                <a:solidFill>
                  <a:srgbClr val="FFDE14"/>
                </a:solidFill>
                <a:latin typeface="Roboto"/>
                <a:ea typeface="Roboto"/>
                <a:cs typeface="Roboto"/>
                <a:sym typeface="Roboto"/>
              </a:rPr>
              <a:t>Name</a:t>
            </a:r>
            <a:endParaRPr sz="1700" b="1" i="0" u="none" strike="noStrike" cap="none">
              <a:solidFill>
                <a:srgbClr val="FFDE14"/>
              </a:solidFill>
              <a:latin typeface="Roboto"/>
              <a:ea typeface="Roboto"/>
              <a:cs typeface="Roboto"/>
              <a:sym typeface="Roboto"/>
            </a:endParaRPr>
          </a:p>
          <a:p>
            <a:pPr marL="0" marR="0" lvl="0" indent="0" algn="ctr" rtl="0">
              <a:lnSpc>
                <a:spcPct val="115000"/>
              </a:lnSpc>
              <a:spcBef>
                <a:spcPts val="0"/>
              </a:spcBef>
              <a:spcAft>
                <a:spcPts val="0"/>
              </a:spcAft>
              <a:buClr>
                <a:srgbClr val="000000"/>
              </a:buClr>
              <a:buSzPts val="1200"/>
              <a:buFont typeface="Arial"/>
              <a:buNone/>
            </a:pPr>
            <a:r>
              <a:rPr lang="en" sz="1200" b="0" i="0" u="none" strike="noStrike" cap="none">
                <a:solidFill>
                  <a:schemeClr val="lt1"/>
                </a:solidFill>
                <a:latin typeface="Roboto"/>
                <a:ea typeface="Roboto"/>
                <a:cs typeface="Roboto"/>
                <a:sym typeface="Roboto"/>
              </a:rPr>
              <a:t>Designation</a:t>
            </a:r>
            <a:endParaRPr sz="1200" b="0" i="0" u="none" strike="noStrike" cap="none">
              <a:solidFill>
                <a:schemeClr val="lt1"/>
              </a:solidFill>
              <a:latin typeface="Roboto"/>
              <a:ea typeface="Roboto"/>
              <a:cs typeface="Roboto"/>
              <a:sym typeface="Roboto"/>
            </a:endParaRPr>
          </a:p>
        </p:txBody>
      </p:sp>
      <p:sp>
        <p:nvSpPr>
          <p:cNvPr id="62" name="Google Shape;62;p15"/>
          <p:cNvSpPr>
            <a:spLocks noGrp="1"/>
          </p:cNvSpPr>
          <p:nvPr>
            <p:ph type="pic" idx="4"/>
          </p:nvPr>
        </p:nvSpPr>
        <p:spPr>
          <a:xfrm>
            <a:off x="6149013" y="1722675"/>
            <a:ext cx="1185300" cy="1185300"/>
          </a:xfrm>
          <a:prstGeom prst="ellipse">
            <a:avLst/>
          </a:prstGeom>
          <a:noFill/>
          <a:ln>
            <a:noFill/>
          </a:ln>
        </p:spPr>
      </p:sp>
      <p:sp>
        <p:nvSpPr>
          <p:cNvPr id="63" name="Google Shape;63;p15"/>
          <p:cNvSpPr txBox="1"/>
          <p:nvPr/>
        </p:nvSpPr>
        <p:spPr>
          <a:xfrm>
            <a:off x="5986413" y="3069775"/>
            <a:ext cx="1510500" cy="6702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700"/>
              <a:buFont typeface="Arial"/>
              <a:buNone/>
            </a:pPr>
            <a:r>
              <a:rPr lang="en" sz="1700" b="1" i="0" u="none" strike="noStrike" cap="none">
                <a:solidFill>
                  <a:srgbClr val="FFDE14"/>
                </a:solidFill>
                <a:latin typeface="Roboto"/>
                <a:ea typeface="Roboto"/>
                <a:cs typeface="Roboto"/>
                <a:sym typeface="Roboto"/>
              </a:rPr>
              <a:t>Name</a:t>
            </a:r>
            <a:endParaRPr sz="1700" b="1" i="0" u="none" strike="noStrike" cap="none">
              <a:solidFill>
                <a:srgbClr val="FFDE14"/>
              </a:solidFill>
              <a:latin typeface="Roboto"/>
              <a:ea typeface="Roboto"/>
              <a:cs typeface="Roboto"/>
              <a:sym typeface="Roboto"/>
            </a:endParaRPr>
          </a:p>
          <a:p>
            <a:pPr marL="0" marR="0" lvl="0" indent="0" algn="ctr" rtl="0">
              <a:lnSpc>
                <a:spcPct val="115000"/>
              </a:lnSpc>
              <a:spcBef>
                <a:spcPts val="0"/>
              </a:spcBef>
              <a:spcAft>
                <a:spcPts val="0"/>
              </a:spcAft>
              <a:buClr>
                <a:srgbClr val="000000"/>
              </a:buClr>
              <a:buSzPts val="1200"/>
              <a:buFont typeface="Arial"/>
              <a:buNone/>
            </a:pPr>
            <a:r>
              <a:rPr lang="en" sz="1200" b="0" i="0" u="none" strike="noStrike" cap="none">
                <a:solidFill>
                  <a:schemeClr val="lt1"/>
                </a:solidFill>
                <a:latin typeface="Roboto"/>
                <a:ea typeface="Roboto"/>
                <a:cs typeface="Roboto"/>
                <a:sym typeface="Roboto"/>
              </a:rPr>
              <a:t>Designation</a:t>
            </a:r>
            <a:endParaRPr sz="1200" b="0" i="0" u="none" strike="noStrike" cap="none">
              <a:solidFill>
                <a:schemeClr val="lt1"/>
              </a:solidFill>
              <a:latin typeface="Roboto"/>
              <a:ea typeface="Roboto"/>
              <a:cs typeface="Roboto"/>
              <a:sym typeface="Roboto"/>
            </a:endParaRPr>
          </a:p>
        </p:txBody>
      </p:sp>
      <p:sp>
        <p:nvSpPr>
          <p:cNvPr id="64" name="Google Shape;64;p15"/>
          <p:cNvSpPr txBox="1">
            <a:spLocks noGrp="1"/>
          </p:cNvSpPr>
          <p:nvPr>
            <p:ph type="title"/>
          </p:nvPr>
        </p:nvSpPr>
        <p:spPr>
          <a:xfrm>
            <a:off x="1036875" y="759250"/>
            <a:ext cx="7070400" cy="6123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FFDE14"/>
              </a:buClr>
              <a:buSzPts val="3400"/>
              <a:buFont typeface="Roboto"/>
              <a:buNone/>
              <a:defRPr sz="3400" b="1">
                <a:solidFill>
                  <a:srgbClr val="FFDE14"/>
                </a:solidFill>
                <a:latin typeface="Roboto"/>
                <a:ea typeface="Roboto"/>
                <a:cs typeface="Roboto"/>
                <a:sym typeface="Roboto"/>
              </a:defRPr>
            </a:lvl1pPr>
            <a:lvl2pPr lvl="1" algn="ctr">
              <a:lnSpc>
                <a:spcPct val="100000"/>
              </a:lnSpc>
              <a:spcBef>
                <a:spcPts val="0"/>
              </a:spcBef>
              <a:spcAft>
                <a:spcPts val="0"/>
              </a:spcAft>
              <a:buSzPts val="3400"/>
              <a:buNone/>
              <a:defRPr sz="3400"/>
            </a:lvl2pPr>
            <a:lvl3pPr lvl="2" algn="ctr">
              <a:lnSpc>
                <a:spcPct val="100000"/>
              </a:lnSpc>
              <a:spcBef>
                <a:spcPts val="0"/>
              </a:spcBef>
              <a:spcAft>
                <a:spcPts val="0"/>
              </a:spcAft>
              <a:buSzPts val="3400"/>
              <a:buNone/>
              <a:defRPr sz="3400"/>
            </a:lvl3pPr>
            <a:lvl4pPr lvl="3" algn="ctr">
              <a:lnSpc>
                <a:spcPct val="100000"/>
              </a:lnSpc>
              <a:spcBef>
                <a:spcPts val="0"/>
              </a:spcBef>
              <a:spcAft>
                <a:spcPts val="0"/>
              </a:spcAft>
              <a:buSzPts val="3400"/>
              <a:buNone/>
              <a:defRPr sz="3400"/>
            </a:lvl4pPr>
            <a:lvl5pPr lvl="4" algn="ctr">
              <a:lnSpc>
                <a:spcPct val="100000"/>
              </a:lnSpc>
              <a:spcBef>
                <a:spcPts val="0"/>
              </a:spcBef>
              <a:spcAft>
                <a:spcPts val="0"/>
              </a:spcAft>
              <a:buSzPts val="3400"/>
              <a:buNone/>
              <a:defRPr sz="3400"/>
            </a:lvl5pPr>
            <a:lvl6pPr lvl="5" algn="ctr">
              <a:lnSpc>
                <a:spcPct val="100000"/>
              </a:lnSpc>
              <a:spcBef>
                <a:spcPts val="0"/>
              </a:spcBef>
              <a:spcAft>
                <a:spcPts val="0"/>
              </a:spcAft>
              <a:buSzPts val="3400"/>
              <a:buNone/>
              <a:defRPr sz="3400"/>
            </a:lvl6pPr>
            <a:lvl7pPr lvl="6" algn="ctr">
              <a:lnSpc>
                <a:spcPct val="100000"/>
              </a:lnSpc>
              <a:spcBef>
                <a:spcPts val="0"/>
              </a:spcBef>
              <a:spcAft>
                <a:spcPts val="0"/>
              </a:spcAft>
              <a:buSzPts val="3400"/>
              <a:buNone/>
              <a:defRPr sz="3400"/>
            </a:lvl7pPr>
            <a:lvl8pPr lvl="7" algn="ctr">
              <a:lnSpc>
                <a:spcPct val="100000"/>
              </a:lnSpc>
              <a:spcBef>
                <a:spcPts val="0"/>
              </a:spcBef>
              <a:spcAft>
                <a:spcPts val="0"/>
              </a:spcAft>
              <a:buSzPts val="3400"/>
              <a:buNone/>
              <a:defRPr sz="3400"/>
            </a:lvl8pPr>
            <a:lvl9pPr lvl="8" algn="ctr">
              <a:lnSpc>
                <a:spcPct val="100000"/>
              </a:lnSpc>
              <a:spcBef>
                <a:spcPts val="0"/>
              </a:spcBef>
              <a:spcAft>
                <a:spcPts val="0"/>
              </a:spcAft>
              <a:buSzPts val="3400"/>
              <a:buNone/>
              <a:defRPr sz="34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3">
  <p:cSld name="Title and Content_3">
    <p:spTree>
      <p:nvGrpSpPr>
        <p:cNvPr id="1" name="Shape 65"/>
        <p:cNvGrpSpPr/>
        <p:nvPr/>
      </p:nvGrpSpPr>
      <p:grpSpPr>
        <a:xfrm>
          <a:off x="0" y="0"/>
          <a:ext cx="0" cy="0"/>
          <a:chOff x="0" y="0"/>
          <a:chExt cx="0" cy="0"/>
        </a:xfrm>
      </p:grpSpPr>
      <p:sp>
        <p:nvSpPr>
          <p:cNvPr id="66" name="Google Shape;66;p16"/>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a:lnSpc>
                <a:spcPct val="90000"/>
              </a:lnSpc>
              <a:spcBef>
                <a:spcPts val="800"/>
              </a:spcBef>
              <a:spcAft>
                <a:spcPts val="0"/>
              </a:spcAft>
              <a:buClr>
                <a:srgbClr val="7F7F7F"/>
              </a:buClr>
              <a:buSzPts val="2100"/>
              <a:buFont typeface="Arial"/>
              <a:buChar char="•"/>
              <a:defRPr sz="2100" b="0" i="0" u="none" strike="noStrike" cap="none">
                <a:solidFill>
                  <a:srgbClr val="7F7F7F"/>
                </a:solidFill>
                <a:latin typeface="Calibri"/>
                <a:ea typeface="Calibri"/>
                <a:cs typeface="Calibri"/>
                <a:sym typeface="Calibri"/>
              </a:defRPr>
            </a:lvl1pPr>
            <a:lvl2pPr marL="914400" marR="0" lvl="1" indent="-342900" algn="l">
              <a:lnSpc>
                <a:spcPct val="90000"/>
              </a:lnSpc>
              <a:spcBef>
                <a:spcPts val="12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2pPr>
            <a:lvl3pPr marL="1371600" marR="0" lvl="2" indent="-323850" algn="l">
              <a:lnSpc>
                <a:spcPct val="90000"/>
              </a:lnSpc>
              <a:spcBef>
                <a:spcPts val="1200"/>
              </a:spcBef>
              <a:spcAft>
                <a:spcPts val="0"/>
              </a:spcAft>
              <a:buClr>
                <a:srgbClr val="7F7F7F"/>
              </a:buClr>
              <a:buSzPts val="1500"/>
              <a:buFont typeface="Arial"/>
              <a:buChar char="•"/>
              <a:defRPr sz="1500" b="0" i="0" u="none" strike="noStrike" cap="none">
                <a:solidFill>
                  <a:srgbClr val="7F7F7F"/>
                </a:solidFill>
                <a:latin typeface="Calibri"/>
                <a:ea typeface="Calibri"/>
                <a:cs typeface="Calibri"/>
                <a:sym typeface="Calibri"/>
              </a:defRPr>
            </a:lvl3pPr>
            <a:lvl4pPr marL="1828800" marR="0" lvl="3" indent="-317500" algn="l">
              <a:lnSpc>
                <a:spcPct val="90000"/>
              </a:lnSpc>
              <a:spcBef>
                <a:spcPts val="1200"/>
              </a:spcBef>
              <a:spcAft>
                <a:spcPts val="0"/>
              </a:spcAft>
              <a:buClr>
                <a:srgbClr val="7F7F7F"/>
              </a:buClr>
              <a:buSzPts val="1400"/>
              <a:buFont typeface="Arial"/>
              <a:buChar char="•"/>
              <a:defRPr sz="1400" b="0" i="0" u="none" strike="noStrike" cap="none">
                <a:solidFill>
                  <a:srgbClr val="7F7F7F"/>
                </a:solidFill>
                <a:latin typeface="Calibri"/>
                <a:ea typeface="Calibri"/>
                <a:cs typeface="Calibri"/>
                <a:sym typeface="Calibri"/>
              </a:defRPr>
            </a:lvl4pPr>
            <a:lvl5pPr marL="2286000" marR="0" lvl="4" indent="-317500" algn="l">
              <a:lnSpc>
                <a:spcPct val="90000"/>
              </a:lnSpc>
              <a:spcBef>
                <a:spcPts val="1200"/>
              </a:spcBef>
              <a:spcAft>
                <a:spcPts val="0"/>
              </a:spcAft>
              <a:buClr>
                <a:srgbClr val="7F7F7F"/>
              </a:buClr>
              <a:buSzPts val="1400"/>
              <a:buFont typeface="Arial"/>
              <a:buChar char="•"/>
              <a:defRPr sz="1400" b="0" i="0" u="none" strike="noStrike" cap="none">
                <a:solidFill>
                  <a:srgbClr val="7F7F7F"/>
                </a:solidFill>
                <a:latin typeface="Calibri"/>
                <a:ea typeface="Calibri"/>
                <a:cs typeface="Calibri"/>
                <a:sym typeface="Calibri"/>
              </a:defRPr>
            </a:lvl5pPr>
            <a:lvl6pPr marL="2743200" marR="0" lvl="5" indent="-317500" algn="l">
              <a:lnSpc>
                <a:spcPct val="90000"/>
              </a:lnSpc>
              <a:spcBef>
                <a:spcPts val="12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a:lnSpc>
                <a:spcPct val="90000"/>
              </a:lnSpc>
              <a:spcBef>
                <a:spcPts val="12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a:lnSpc>
                <a:spcPct val="90000"/>
              </a:lnSpc>
              <a:spcBef>
                <a:spcPts val="12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a:lnSpc>
                <a:spcPct val="90000"/>
              </a:lnSpc>
              <a:spcBef>
                <a:spcPts val="1200"/>
              </a:spcBef>
              <a:spcAft>
                <a:spcPts val="12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7" name="Google Shape;67;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68" name="Google Shape;68;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69" name="Google Shape;69;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1 1">
  <p:cSld name="TITLE_1_1">
    <p:spTree>
      <p:nvGrpSpPr>
        <p:cNvPr id="1" name="Shape 17"/>
        <p:cNvGrpSpPr/>
        <p:nvPr/>
      </p:nvGrpSpPr>
      <p:grpSpPr>
        <a:xfrm>
          <a:off x="0" y="0"/>
          <a:ext cx="0" cy="0"/>
          <a:chOff x="0" y="0"/>
          <a:chExt cx="0" cy="0"/>
        </a:xfrm>
      </p:grpSpPr>
      <p:sp>
        <p:nvSpPr>
          <p:cNvPr id="18" name="Google Shape;18;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19" name="Google Shape;19;p4"/>
          <p:cNvPicPr preferRelativeResize="0"/>
          <p:nvPr/>
        </p:nvPicPr>
        <p:blipFill rotWithShape="1">
          <a:blip r:embed="rId2">
            <a:alphaModFix/>
          </a:blip>
          <a:srcRect/>
          <a:stretch/>
        </p:blipFill>
        <p:spPr>
          <a:xfrm>
            <a:off x="1850" y="0"/>
            <a:ext cx="9140300" cy="51948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1 1 1 1">
  <p:cSld name="TITLE_1_1_1_1">
    <p:spTree>
      <p:nvGrpSpPr>
        <p:cNvPr id="1" name="Shape 20"/>
        <p:cNvGrpSpPr/>
        <p:nvPr/>
      </p:nvGrpSpPr>
      <p:grpSpPr>
        <a:xfrm>
          <a:off x="0" y="0"/>
          <a:ext cx="0" cy="0"/>
          <a:chOff x="0" y="0"/>
          <a:chExt cx="0" cy="0"/>
        </a:xfrm>
      </p:grpSpPr>
      <p:sp>
        <p:nvSpPr>
          <p:cNvPr id="21" name="Google Shape;21;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22" name="Google Shape;22;p5"/>
          <p:cNvPicPr preferRelativeResize="0"/>
          <p:nvPr/>
        </p:nvPicPr>
        <p:blipFill rotWithShape="1">
          <a:blip r:embed="rId2">
            <a:alphaModFix/>
          </a:blip>
          <a:srcRect/>
          <a:stretch/>
        </p:blipFill>
        <p:spPr>
          <a:xfrm>
            <a:off x="0" y="-2379"/>
            <a:ext cx="9144000" cy="514825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5" name="Google Shape;25;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9" name="Google Shape;29;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3" name="Google Shape;33;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6" name="Google Shape;36;p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4" name="Google Shape;74;p17"/>
          <p:cNvPicPr preferRelativeResize="0"/>
          <p:nvPr/>
        </p:nvPicPr>
        <p:blipFill rotWithShape="1">
          <a:blip r:embed="rId3">
            <a:alphaModFix/>
          </a:blip>
          <a:srcRect/>
          <a:stretch/>
        </p:blipFill>
        <p:spPr>
          <a:xfrm>
            <a:off x="0" y="0"/>
            <a:ext cx="914399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26"/>
          <p:cNvPicPr preferRelativeResize="0"/>
          <p:nvPr/>
        </p:nvPicPr>
        <p:blipFill>
          <a:blip r:embed="rId3">
            <a:alphaModFix/>
          </a:blip>
          <a:stretch>
            <a:fillRect/>
          </a:stretch>
        </p:blipFill>
        <p:spPr>
          <a:xfrm>
            <a:off x="139200" y="76625"/>
            <a:ext cx="8775201" cy="48828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136" name="Google Shape;136;p27"/>
          <p:cNvPicPr preferRelativeResize="0"/>
          <p:nvPr/>
        </p:nvPicPr>
        <p:blipFill>
          <a:blip r:embed="rId3">
            <a:alphaModFix/>
          </a:blip>
          <a:stretch>
            <a:fillRect/>
          </a:stretch>
        </p:blipFill>
        <p:spPr>
          <a:xfrm>
            <a:off x="208525" y="163500"/>
            <a:ext cx="8520600" cy="4882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2800"/>
              <a:buNone/>
            </a:pPr>
            <a:r>
              <a:rPr lang="en" sz="1800" u="sng" dirty="0">
                <a:latin typeface="Lexend SemiBold"/>
                <a:ea typeface="Lexend SemiBold"/>
                <a:cs typeface="Lexend SemiBold"/>
                <a:sym typeface="Lexend SemiBold"/>
              </a:rPr>
              <a:t>Algorithm/Logic:</a:t>
            </a:r>
            <a:endParaRPr sz="1800" u="sng" dirty="0">
              <a:latin typeface="Lexend SemiBold"/>
              <a:ea typeface="Lexend SemiBold"/>
              <a:cs typeface="Lexend SemiBold"/>
              <a:sym typeface="Lexend SemiBold"/>
            </a:endParaRPr>
          </a:p>
        </p:txBody>
      </p:sp>
      <p:sp>
        <p:nvSpPr>
          <p:cNvPr id="142" name="Google Shape;142;p28"/>
          <p:cNvSpPr txBox="1">
            <a:spLocks noGrp="1"/>
          </p:cNvSpPr>
          <p:nvPr>
            <p:ph type="body" idx="1"/>
          </p:nvPr>
        </p:nvSpPr>
        <p:spPr>
          <a:xfrm>
            <a:off x="311700" y="1017725"/>
            <a:ext cx="8520600" cy="3551100"/>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spcBef>
                <a:spcPts val="1400"/>
              </a:spcBef>
              <a:spcAft>
                <a:spcPts val="0"/>
              </a:spcAft>
              <a:buNone/>
            </a:pPr>
            <a:r>
              <a:rPr lang="en" sz="5200" b="1">
                <a:solidFill>
                  <a:schemeClr val="dk1"/>
                </a:solidFill>
              </a:rPr>
              <a:t>  Model Training</a:t>
            </a:r>
            <a:endParaRPr sz="5200" b="1">
              <a:solidFill>
                <a:schemeClr val="dk1"/>
              </a:solidFill>
            </a:endParaRPr>
          </a:p>
          <a:p>
            <a:pPr marL="457200" lvl="0" indent="-311150" algn="l" rtl="0">
              <a:spcBef>
                <a:spcPts val="1200"/>
              </a:spcBef>
              <a:spcAft>
                <a:spcPts val="0"/>
              </a:spcAft>
              <a:buClr>
                <a:schemeClr val="dk1"/>
              </a:buClr>
              <a:buSzPct val="100000"/>
              <a:buChar char="●"/>
            </a:pPr>
            <a:r>
              <a:rPr lang="en" sz="5200" b="1">
                <a:solidFill>
                  <a:schemeClr val="dk1"/>
                </a:solidFill>
              </a:rPr>
              <a:t>Fit Model</a:t>
            </a:r>
            <a:r>
              <a:rPr lang="en" sz="5200">
                <a:solidFill>
                  <a:schemeClr val="dk1"/>
                </a:solidFill>
              </a:rPr>
              <a:t>: Train the model on the dataset using a specific number of epochs (e.g., 200) and a batch size (e.g., 64), monitoring both training and validation performance.</a:t>
            </a:r>
            <a:endParaRPr sz="5200">
              <a:solidFill>
                <a:schemeClr val="dk1"/>
              </a:solidFill>
            </a:endParaRPr>
          </a:p>
          <a:p>
            <a:pPr marL="457200" lvl="0" indent="-311150" algn="l" rtl="0">
              <a:spcBef>
                <a:spcPts val="0"/>
              </a:spcBef>
              <a:spcAft>
                <a:spcPts val="0"/>
              </a:spcAft>
              <a:buClr>
                <a:schemeClr val="dk1"/>
              </a:buClr>
              <a:buSzPct val="100000"/>
              <a:buChar char="●"/>
            </a:pPr>
            <a:r>
              <a:rPr lang="en" sz="5200" b="1">
                <a:solidFill>
                  <a:schemeClr val="dk1"/>
                </a:solidFill>
              </a:rPr>
              <a:t>Callback Mechanisms</a:t>
            </a:r>
            <a:r>
              <a:rPr lang="en" sz="5200">
                <a:solidFill>
                  <a:schemeClr val="dk1"/>
                </a:solidFill>
              </a:rPr>
              <a:t>: Implement callback functions, such as early stopping, to halt training when the model stops improving, preventing overfitting.</a:t>
            </a:r>
            <a:endParaRPr sz="5200" b="1">
              <a:solidFill>
                <a:schemeClr val="dk1"/>
              </a:solidFill>
            </a:endParaRPr>
          </a:p>
          <a:p>
            <a:pPr marL="0" lvl="0" indent="0" algn="l" rtl="0">
              <a:spcBef>
                <a:spcPts val="1400"/>
              </a:spcBef>
              <a:spcAft>
                <a:spcPts val="0"/>
              </a:spcAft>
              <a:buNone/>
            </a:pPr>
            <a:r>
              <a:rPr lang="en" sz="5200" b="1">
                <a:solidFill>
                  <a:schemeClr val="dk1"/>
                </a:solidFill>
              </a:rPr>
              <a:t>  Model Evaluation</a:t>
            </a:r>
            <a:endParaRPr sz="5200" b="1">
              <a:solidFill>
                <a:schemeClr val="dk1"/>
              </a:solidFill>
            </a:endParaRPr>
          </a:p>
          <a:p>
            <a:pPr marL="457200" lvl="0" indent="-311150" algn="l" rtl="0">
              <a:spcBef>
                <a:spcPts val="1200"/>
              </a:spcBef>
              <a:spcAft>
                <a:spcPts val="0"/>
              </a:spcAft>
              <a:buClr>
                <a:schemeClr val="dk1"/>
              </a:buClr>
              <a:buSzPct val="100000"/>
              <a:buChar char="●"/>
            </a:pPr>
            <a:r>
              <a:rPr lang="en" sz="5200" b="1">
                <a:solidFill>
                  <a:schemeClr val="dk1"/>
                </a:solidFill>
              </a:rPr>
              <a:t>Performance Metrics</a:t>
            </a:r>
            <a:r>
              <a:rPr lang="en" sz="5200">
                <a:solidFill>
                  <a:schemeClr val="dk1"/>
                </a:solidFill>
              </a:rPr>
              <a:t>: After training, evaluate the model using the test set, calculating the accuracy, F1 score, and AUC.</a:t>
            </a:r>
            <a:endParaRPr sz="5200">
              <a:solidFill>
                <a:schemeClr val="dk1"/>
              </a:solidFill>
            </a:endParaRPr>
          </a:p>
          <a:p>
            <a:pPr marL="457200" lvl="0" indent="-311150" algn="l" rtl="0">
              <a:spcBef>
                <a:spcPts val="0"/>
              </a:spcBef>
              <a:spcAft>
                <a:spcPts val="0"/>
              </a:spcAft>
              <a:buClr>
                <a:schemeClr val="dk1"/>
              </a:buClr>
              <a:buSzPct val="100000"/>
              <a:buChar char="●"/>
            </a:pPr>
            <a:r>
              <a:rPr lang="en" sz="5200" b="1">
                <a:solidFill>
                  <a:schemeClr val="dk1"/>
                </a:solidFill>
              </a:rPr>
              <a:t>Confusion Matrix</a:t>
            </a:r>
            <a:r>
              <a:rPr lang="en" sz="5200">
                <a:solidFill>
                  <a:schemeClr val="dk1"/>
                </a:solidFill>
              </a:rPr>
              <a:t>: Generate and visualize a confusion matrix to understand the classification performance across different classes.</a:t>
            </a:r>
            <a:endParaRPr sz="5200">
              <a:solidFill>
                <a:schemeClr val="dk1"/>
              </a:solidFill>
            </a:endParaRPr>
          </a:p>
          <a:p>
            <a:pPr marL="0" lvl="0" indent="0" algn="l" rtl="0">
              <a:spcBef>
                <a:spcPts val="1400"/>
              </a:spcBef>
              <a:spcAft>
                <a:spcPts val="0"/>
              </a:spcAft>
              <a:buNone/>
            </a:pPr>
            <a:endParaRPr sz="4800" b="1">
              <a:solidFill>
                <a:schemeClr val="dk1"/>
              </a:solidFill>
            </a:endParaRPr>
          </a:p>
          <a:p>
            <a:pPr marL="457200" lvl="0" indent="0" algn="l" rtl="0">
              <a:spcBef>
                <a:spcPts val="1200"/>
              </a:spcBef>
              <a:spcAft>
                <a:spcPts val="0"/>
              </a:spcAft>
              <a:buNone/>
            </a:pPr>
            <a:endParaRPr sz="4800">
              <a:solidFill>
                <a:schemeClr val="dk1"/>
              </a:solidFill>
            </a:endParaRPr>
          </a:p>
          <a:p>
            <a:pPr marL="0" lvl="0" indent="0" algn="l" rtl="0">
              <a:spcBef>
                <a:spcPts val="1200"/>
              </a:spcBef>
              <a:spcAft>
                <a:spcPts val="0"/>
              </a:spcAft>
              <a:buNone/>
            </a:pPr>
            <a:endParaRPr sz="5207" b="1">
              <a:solidFill>
                <a:schemeClr val="dk1"/>
              </a:solidFill>
            </a:endParaRPr>
          </a:p>
          <a:p>
            <a:pPr marL="457200" lvl="0" indent="0" algn="l" rtl="0">
              <a:spcBef>
                <a:spcPts val="1200"/>
              </a:spcBef>
              <a:spcAft>
                <a:spcPts val="0"/>
              </a:spcAft>
              <a:buNone/>
            </a:pPr>
            <a:endParaRPr sz="4607">
              <a:solidFill>
                <a:schemeClr val="dk1"/>
              </a:solidFill>
            </a:endParaRPr>
          </a:p>
          <a:p>
            <a:pPr marL="0" lvl="0" indent="0" algn="l" rtl="0">
              <a:spcBef>
                <a:spcPts val="1200"/>
              </a:spcBef>
              <a:spcAft>
                <a:spcPts val="0"/>
              </a:spcAft>
              <a:buNone/>
            </a:pPr>
            <a:endParaRPr sz="4207">
              <a:solidFill>
                <a:schemeClr val="dk1"/>
              </a:solidFill>
            </a:endParaRPr>
          </a:p>
          <a:p>
            <a:pPr marL="0" lvl="0" indent="0" algn="l" rtl="0">
              <a:spcBef>
                <a:spcPts val="1200"/>
              </a:spcBef>
              <a:spcAft>
                <a:spcPts val="0"/>
              </a:spcAft>
              <a:buNone/>
            </a:pPr>
            <a:endParaRPr sz="1100">
              <a:solidFill>
                <a:schemeClr val="dk1"/>
              </a:solidFill>
            </a:endParaRPr>
          </a:p>
          <a:p>
            <a:pPr marL="0" lvl="0" indent="0" algn="l" rtl="0">
              <a:spcBef>
                <a:spcPts val="1200"/>
              </a:spcBef>
              <a:spcAft>
                <a:spcPts val="0"/>
              </a:spcAft>
              <a:buNone/>
            </a:pPr>
            <a:endParaRPr sz="1100">
              <a:solidFill>
                <a:schemeClr val="dk1"/>
              </a:solidFill>
            </a:endParaRPr>
          </a:p>
          <a:p>
            <a:pPr marL="0" lvl="0" indent="0" algn="l" rtl="0">
              <a:spcBef>
                <a:spcPts val="1200"/>
              </a:spcBef>
              <a:spcAft>
                <a:spcPts val="0"/>
              </a:spcAft>
              <a:buNone/>
            </a:pPr>
            <a:r>
              <a:rPr lang="en" sz="1100">
                <a:solidFill>
                  <a:schemeClr val="dk1"/>
                </a:solidFill>
              </a:rPr>
              <a:t>  </a:t>
            </a:r>
            <a:endParaRPr sz="1100">
              <a:solidFill>
                <a:schemeClr val="dk1"/>
              </a:solidFill>
            </a:endParaRPr>
          </a:p>
          <a:p>
            <a:pPr marL="457200" lvl="0" indent="0" algn="l" rtl="0">
              <a:spcBef>
                <a:spcPts val="1200"/>
              </a:spcBef>
              <a:spcAft>
                <a:spcPts val="0"/>
              </a:spcAft>
              <a:buNone/>
            </a:pPr>
            <a:r>
              <a:rPr lang="en" sz="1200">
                <a:solidFill>
                  <a:schemeClr val="dk1"/>
                </a:solidFill>
              </a:rPr>
              <a:t>																		                                                                                                                                        </a:t>
            </a:r>
            <a:endParaRPr sz="1200">
              <a:solidFill>
                <a:schemeClr val="dk1"/>
              </a:solidFill>
            </a:endParaRPr>
          </a:p>
          <a:p>
            <a:pPr marL="457200" lvl="0" indent="0" algn="l" rtl="0">
              <a:spcBef>
                <a:spcPts val="1200"/>
              </a:spcBef>
              <a:spcAft>
                <a:spcPts val="0"/>
              </a:spcAft>
              <a:buNone/>
            </a:pPr>
            <a:endParaRPr sz="1200">
              <a:solidFill>
                <a:schemeClr val="dk1"/>
              </a:solidFill>
            </a:endParaRPr>
          </a:p>
          <a:p>
            <a:pPr marL="0" lvl="0" indent="0" algn="l" rtl="0">
              <a:lnSpc>
                <a:spcPct val="115000"/>
              </a:lnSpc>
              <a:spcBef>
                <a:spcPts val="1200"/>
              </a:spcBef>
              <a:spcAft>
                <a:spcPts val="0"/>
              </a:spcAft>
              <a:buSzPct val="180000"/>
              <a:buNone/>
            </a:pPr>
            <a:endParaRPr sz="1000" b="1">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29"/>
          <p:cNvPicPr preferRelativeResize="0"/>
          <p:nvPr/>
        </p:nvPicPr>
        <p:blipFill>
          <a:blip r:embed="rId3">
            <a:alphaModFix/>
          </a:blip>
          <a:stretch>
            <a:fillRect/>
          </a:stretch>
        </p:blipFill>
        <p:spPr>
          <a:xfrm>
            <a:off x="304800" y="1231063"/>
            <a:ext cx="8839204" cy="268138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0"/>
          <p:cNvSpPr txBox="1">
            <a:spLocks noGrp="1"/>
          </p:cNvSpPr>
          <p:nvPr>
            <p:ph type="title"/>
          </p:nvPr>
        </p:nvSpPr>
        <p:spPr>
          <a:xfrm>
            <a:off x="311700" y="2886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2800"/>
              <a:buNone/>
            </a:pPr>
            <a:r>
              <a:rPr lang="en" sz="1800" u="sng" dirty="0">
                <a:latin typeface="Lexend SemiBold"/>
                <a:ea typeface="Lexend SemiBold"/>
                <a:cs typeface="Lexend SemiBold"/>
                <a:sym typeface="Lexend SemiBold"/>
              </a:rPr>
              <a:t>Results and Analysis</a:t>
            </a:r>
            <a:r>
              <a:rPr lang="en" sz="1800" dirty="0">
                <a:latin typeface="Lexend SemiBold"/>
                <a:ea typeface="Lexend SemiBold"/>
                <a:cs typeface="Lexend SemiBold"/>
                <a:sym typeface="Lexend SemiBold"/>
              </a:rPr>
              <a:t>:</a:t>
            </a:r>
            <a:endParaRPr sz="3600" dirty="0">
              <a:latin typeface="Lexend SemiBold"/>
              <a:ea typeface="Lexend SemiBold"/>
              <a:cs typeface="Lexend SemiBold"/>
              <a:sym typeface="Lexend SemiBold"/>
            </a:endParaRPr>
          </a:p>
        </p:txBody>
      </p:sp>
      <p:sp>
        <p:nvSpPr>
          <p:cNvPr id="153" name="Google Shape;153;p3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300" b="1">
                <a:solidFill>
                  <a:schemeClr val="dk1"/>
                </a:solidFill>
                <a:highlight>
                  <a:srgbClr val="FFFFFF"/>
                </a:highlight>
              </a:rPr>
              <a:t>Model Accuracy:</a:t>
            </a:r>
            <a:endParaRPr sz="1300" b="1">
              <a:solidFill>
                <a:schemeClr val="dk1"/>
              </a:solidFill>
              <a:highlight>
                <a:srgbClr val="FFFFFF"/>
              </a:highlight>
            </a:endParaRPr>
          </a:p>
          <a:p>
            <a:pPr marL="0" lvl="0" indent="0" algn="l" rtl="0">
              <a:lnSpc>
                <a:spcPct val="115000"/>
              </a:lnSpc>
              <a:spcBef>
                <a:spcPts val="0"/>
              </a:spcBef>
              <a:spcAft>
                <a:spcPts val="0"/>
              </a:spcAft>
              <a:buSzPts val="1800"/>
              <a:buNone/>
            </a:pPr>
            <a:r>
              <a:rPr lang="en" sz="1100" b="1">
                <a:solidFill>
                  <a:schemeClr val="dk1"/>
                </a:solidFill>
                <a:highlight>
                  <a:srgbClr val="FFFFFF"/>
                </a:highlight>
              </a:rPr>
              <a:t>		</a:t>
            </a:r>
            <a:endParaRPr sz="1100" b="1">
              <a:solidFill>
                <a:schemeClr val="dk1"/>
              </a:solidFill>
              <a:highlight>
                <a:srgbClr val="FFFFFF"/>
              </a:highlight>
            </a:endParaRPr>
          </a:p>
        </p:txBody>
      </p:sp>
      <p:pic>
        <p:nvPicPr>
          <p:cNvPr id="154" name="Google Shape;154;p30"/>
          <p:cNvPicPr preferRelativeResize="0"/>
          <p:nvPr/>
        </p:nvPicPr>
        <p:blipFill>
          <a:blip r:embed="rId3">
            <a:alphaModFix/>
          </a:blip>
          <a:stretch>
            <a:fillRect/>
          </a:stretch>
        </p:blipFill>
        <p:spPr>
          <a:xfrm>
            <a:off x="1701941" y="1109750"/>
            <a:ext cx="4675460" cy="3416400"/>
          </a:xfrm>
          <a:prstGeom prst="rect">
            <a:avLst/>
          </a:prstGeom>
          <a:noFill/>
          <a:ln>
            <a:noFill/>
          </a:ln>
        </p:spPr>
      </p:pic>
      <p:sp>
        <p:nvSpPr>
          <p:cNvPr id="155" name="Google Shape;155;p30"/>
          <p:cNvSpPr txBox="1"/>
          <p:nvPr/>
        </p:nvSpPr>
        <p:spPr>
          <a:xfrm>
            <a:off x="6116750" y="1152475"/>
            <a:ext cx="2797500" cy="280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Training Accuracy:</a:t>
            </a:r>
            <a:r>
              <a:rPr lang="en">
                <a:solidFill>
                  <a:schemeClr val="dk1"/>
                </a:solidFill>
              </a:rPr>
              <a:t> The training accuracy fluctuates, with an initial value around 0.18. It generally increases over the epochs, stabilizing around 0.25 to 0.27, with occasional spikes above 0.27, indicating variability in the learning process.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Validation Accuracy:</a:t>
            </a:r>
            <a:r>
              <a:rPr lang="en">
                <a:solidFill>
                  <a:schemeClr val="dk1"/>
                </a:solidFill>
              </a:rPr>
              <a:t> The validation accuracy starts below 0.15, showing high fluctuation initially. It eventually stabilizes around 0.23 to 0.26, closely following the training accuracy but still with considerable variability.</a:t>
            </a:r>
            <a:endParaRPr sz="17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1"/>
          <p:cNvSpPr txBox="1">
            <a:spLocks noGrp="1"/>
          </p:cNvSpPr>
          <p:nvPr>
            <p:ph type="title"/>
          </p:nvPr>
        </p:nvSpPr>
        <p:spPr>
          <a:xfrm>
            <a:off x="311700" y="2191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2800"/>
              <a:buNone/>
            </a:pPr>
            <a:r>
              <a:rPr lang="en" sz="1800" u="sng" dirty="0">
                <a:latin typeface="Lexend SemiBold"/>
                <a:ea typeface="Lexend SemiBold"/>
                <a:cs typeface="Lexend SemiBold"/>
                <a:sym typeface="Lexend SemiBold"/>
              </a:rPr>
              <a:t>Results and Analysis:</a:t>
            </a:r>
            <a:endParaRPr sz="3600" u="sng" dirty="0">
              <a:latin typeface="Lexend SemiBold"/>
              <a:ea typeface="Lexend SemiBold"/>
              <a:cs typeface="Lexend SemiBold"/>
              <a:sym typeface="Lexend SemiBold"/>
            </a:endParaRPr>
          </a:p>
        </p:txBody>
      </p:sp>
      <p:sp>
        <p:nvSpPr>
          <p:cNvPr id="161" name="Google Shape;161;p31"/>
          <p:cNvSpPr txBox="1">
            <a:spLocks noGrp="1"/>
          </p:cNvSpPr>
          <p:nvPr>
            <p:ph type="body" idx="1"/>
          </p:nvPr>
        </p:nvSpPr>
        <p:spPr>
          <a:xfrm>
            <a:off x="311700" y="9960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300" b="1">
                <a:solidFill>
                  <a:schemeClr val="dk1"/>
                </a:solidFill>
                <a:highlight>
                  <a:srgbClr val="FFFFFF"/>
                </a:highlight>
              </a:rPr>
              <a:t>Model Loss:</a:t>
            </a:r>
            <a:endParaRPr sz="1300" b="1">
              <a:solidFill>
                <a:schemeClr val="dk1"/>
              </a:solidFill>
              <a:highlight>
                <a:srgbClr val="FFFFFF"/>
              </a:highlight>
            </a:endParaRPr>
          </a:p>
          <a:p>
            <a:pPr marL="0" lvl="0" indent="0" algn="l" rtl="0">
              <a:lnSpc>
                <a:spcPct val="115000"/>
              </a:lnSpc>
              <a:spcBef>
                <a:spcPts val="0"/>
              </a:spcBef>
              <a:spcAft>
                <a:spcPts val="0"/>
              </a:spcAft>
              <a:buSzPts val="1800"/>
              <a:buNone/>
            </a:pPr>
            <a:r>
              <a:rPr lang="en" sz="1100" b="1">
                <a:solidFill>
                  <a:schemeClr val="dk1"/>
                </a:solidFill>
                <a:highlight>
                  <a:srgbClr val="FFFFFF"/>
                </a:highlight>
              </a:rPr>
              <a:t>		</a:t>
            </a:r>
            <a:endParaRPr sz="1100" b="1">
              <a:solidFill>
                <a:schemeClr val="dk1"/>
              </a:solidFill>
              <a:highlight>
                <a:srgbClr val="FFFFFF"/>
              </a:highlight>
            </a:endParaRPr>
          </a:p>
        </p:txBody>
      </p:sp>
      <p:pic>
        <p:nvPicPr>
          <p:cNvPr id="162" name="Google Shape;162;p31"/>
          <p:cNvPicPr preferRelativeResize="0"/>
          <p:nvPr/>
        </p:nvPicPr>
        <p:blipFill>
          <a:blip r:embed="rId3">
            <a:alphaModFix/>
          </a:blip>
          <a:stretch>
            <a:fillRect/>
          </a:stretch>
        </p:blipFill>
        <p:spPr>
          <a:xfrm>
            <a:off x="1396450" y="1156750"/>
            <a:ext cx="4984443" cy="3620650"/>
          </a:xfrm>
          <a:prstGeom prst="rect">
            <a:avLst/>
          </a:prstGeom>
          <a:noFill/>
          <a:ln>
            <a:noFill/>
          </a:ln>
        </p:spPr>
      </p:pic>
      <p:sp>
        <p:nvSpPr>
          <p:cNvPr id="163" name="Google Shape;163;p31"/>
          <p:cNvSpPr txBox="1"/>
          <p:nvPr/>
        </p:nvSpPr>
        <p:spPr>
          <a:xfrm>
            <a:off x="5860800" y="1383675"/>
            <a:ext cx="2971500" cy="264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Rapid Drop:</a:t>
            </a:r>
            <a:r>
              <a:rPr lang="en">
                <a:solidFill>
                  <a:schemeClr val="dk1"/>
                </a:solidFill>
              </a:rPr>
              <a:t> There is a steep decline in both training and validation losses within the first 10 epochs. The training loss drops to approximately 1.60, while the validation loss also decreases but with more fluctuation.</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Overall Loss:</a:t>
            </a:r>
            <a:r>
              <a:rPr lang="en">
                <a:solidFill>
                  <a:schemeClr val="dk1"/>
                </a:solidFill>
              </a:rPr>
              <a:t> Despite the fluctuations, the model maintains a relatively low loss (around 1.55 for training and slightly higher for validation), but the lack of further significant decrease suggests that the model has reached its learning capacity under the current setup.</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2"/>
          <p:cNvSpPr txBox="1">
            <a:spLocks noGrp="1"/>
          </p:cNvSpPr>
          <p:nvPr>
            <p:ph type="title"/>
          </p:nvPr>
        </p:nvSpPr>
        <p:spPr>
          <a:xfrm>
            <a:off x="311700" y="201750"/>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2800"/>
              <a:buNone/>
            </a:pPr>
            <a:r>
              <a:rPr lang="en" sz="1800" u="sng" dirty="0">
                <a:latin typeface="Lexend SemiBold"/>
                <a:ea typeface="Lexend SemiBold"/>
                <a:cs typeface="Lexend SemiBold"/>
                <a:sym typeface="Lexend SemiBold"/>
              </a:rPr>
              <a:t>Results and Analysis:</a:t>
            </a:r>
            <a:endParaRPr sz="3600" u="sng" dirty="0">
              <a:latin typeface="Lexend SemiBold"/>
              <a:ea typeface="Lexend SemiBold"/>
              <a:cs typeface="Lexend SemiBold"/>
              <a:sym typeface="Lexend SemiBold"/>
            </a:endParaRPr>
          </a:p>
        </p:txBody>
      </p:sp>
      <p:sp>
        <p:nvSpPr>
          <p:cNvPr id="169" name="Google Shape;169;p3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300" b="1">
                <a:solidFill>
                  <a:schemeClr val="dk1"/>
                </a:solidFill>
                <a:highlight>
                  <a:srgbClr val="FFFFFF"/>
                </a:highlight>
              </a:rPr>
              <a:t>Confusion Matrix:</a:t>
            </a:r>
            <a:endParaRPr sz="1300" b="1">
              <a:solidFill>
                <a:schemeClr val="dk1"/>
              </a:solidFill>
              <a:highlight>
                <a:srgbClr val="FFFFFF"/>
              </a:highlight>
            </a:endParaRPr>
          </a:p>
          <a:p>
            <a:pPr marL="0" lvl="0" indent="0" algn="l" rtl="0">
              <a:lnSpc>
                <a:spcPct val="115000"/>
              </a:lnSpc>
              <a:spcBef>
                <a:spcPts val="0"/>
              </a:spcBef>
              <a:spcAft>
                <a:spcPts val="0"/>
              </a:spcAft>
              <a:buSzPts val="1800"/>
              <a:buNone/>
            </a:pPr>
            <a:r>
              <a:rPr lang="en" sz="1100" b="1">
                <a:solidFill>
                  <a:schemeClr val="dk1"/>
                </a:solidFill>
                <a:highlight>
                  <a:srgbClr val="FFFFFF"/>
                </a:highlight>
              </a:rPr>
              <a:t>		</a:t>
            </a:r>
            <a:endParaRPr sz="1100" b="1">
              <a:solidFill>
                <a:schemeClr val="dk1"/>
              </a:solidFill>
              <a:highlight>
                <a:srgbClr val="FFFFFF"/>
              </a:highlight>
            </a:endParaRPr>
          </a:p>
        </p:txBody>
      </p:sp>
      <p:pic>
        <p:nvPicPr>
          <p:cNvPr id="170" name="Google Shape;170;p32"/>
          <p:cNvPicPr preferRelativeResize="0"/>
          <p:nvPr/>
        </p:nvPicPr>
        <p:blipFill>
          <a:blip r:embed="rId3">
            <a:alphaModFix/>
          </a:blip>
          <a:stretch>
            <a:fillRect/>
          </a:stretch>
        </p:blipFill>
        <p:spPr>
          <a:xfrm>
            <a:off x="1889975" y="1306825"/>
            <a:ext cx="4522885" cy="3592201"/>
          </a:xfrm>
          <a:prstGeom prst="rect">
            <a:avLst/>
          </a:prstGeom>
          <a:noFill/>
          <a:ln>
            <a:noFill/>
          </a:ln>
        </p:spPr>
      </p:pic>
      <p:sp>
        <p:nvSpPr>
          <p:cNvPr id="171" name="Google Shape;171;p32"/>
          <p:cNvSpPr txBox="1"/>
          <p:nvPr/>
        </p:nvSpPr>
        <p:spPr>
          <a:xfrm>
            <a:off x="6607025" y="1152475"/>
            <a:ext cx="2415300" cy="373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High Misclassification Between Classes 3 and 4:</a:t>
            </a:r>
            <a:r>
              <a:rPr lang="en">
                <a:solidFill>
                  <a:schemeClr val="dk1"/>
                </a:solidFill>
              </a:rPr>
              <a:t> There is substantial confusion between classes 3 and 4, with a large number of instances being misclassified between these two classes.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Moderate Success in Class 4 Predictions:</a:t>
            </a:r>
            <a:r>
              <a:rPr lang="en">
                <a:solidFill>
                  <a:schemeClr val="dk1"/>
                </a:solidFill>
              </a:rPr>
              <a:t> Class 4 had the highest correct predictions (17 instances), but it still experienced notable misclassifications, particularly into class 3, indicating room for improvement.</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2800"/>
              <a:buNone/>
            </a:pPr>
            <a:r>
              <a:rPr lang="en" sz="1800" u="sng" dirty="0">
                <a:latin typeface="Lexend SemiBold"/>
                <a:ea typeface="Lexend SemiBold"/>
                <a:cs typeface="Lexend SemiBold"/>
                <a:sym typeface="Lexend SemiBold"/>
              </a:rPr>
              <a:t>Challenges and Limitations</a:t>
            </a:r>
            <a:r>
              <a:rPr lang="en" sz="1900" b="1" u="sng" dirty="0"/>
              <a:t>:</a:t>
            </a:r>
            <a:endParaRPr sz="1900" u="sng" dirty="0"/>
          </a:p>
        </p:txBody>
      </p:sp>
      <p:sp>
        <p:nvSpPr>
          <p:cNvPr id="177" name="Google Shape;177;p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endParaRPr sz="1200">
              <a:solidFill>
                <a:schemeClr val="dk1"/>
              </a:solidFill>
            </a:endParaRPr>
          </a:p>
          <a:p>
            <a:pPr marL="457200" lvl="0" indent="-323850" algn="l" rtl="0">
              <a:lnSpc>
                <a:spcPct val="115000"/>
              </a:lnSpc>
              <a:spcBef>
                <a:spcPts val="0"/>
              </a:spcBef>
              <a:spcAft>
                <a:spcPts val="0"/>
              </a:spcAft>
              <a:buClr>
                <a:schemeClr val="dk1"/>
              </a:buClr>
              <a:buSzPts val="1500"/>
              <a:buChar char="❏"/>
            </a:pPr>
            <a:r>
              <a:rPr lang="en" sz="1500" b="1">
                <a:solidFill>
                  <a:schemeClr val="dk1"/>
                </a:solidFill>
              </a:rPr>
              <a:t>Handling Missing Data</a:t>
            </a:r>
            <a:r>
              <a:rPr lang="en" sz="1500">
                <a:solidFill>
                  <a:schemeClr val="dk1"/>
                </a:solidFill>
              </a:rPr>
              <a:t>: The dataset contains missing values, particularly in gender-specific attributes (e.g., cup size). Deciding on the appropriate strategy (imputation, removal, or leaving as is) without introducing bias is a complex challenge.</a:t>
            </a:r>
            <a:endParaRPr sz="1500">
              <a:solidFill>
                <a:schemeClr val="dk1"/>
              </a:solidFill>
            </a:endParaRPr>
          </a:p>
          <a:p>
            <a:pPr marL="457200" lvl="0" indent="-323850" algn="l" rtl="0">
              <a:lnSpc>
                <a:spcPct val="115000"/>
              </a:lnSpc>
              <a:spcBef>
                <a:spcPts val="0"/>
              </a:spcBef>
              <a:spcAft>
                <a:spcPts val="0"/>
              </a:spcAft>
              <a:buClr>
                <a:schemeClr val="dk1"/>
              </a:buClr>
              <a:buSzPts val="1500"/>
              <a:buChar char="❏"/>
            </a:pPr>
            <a:r>
              <a:rPr lang="en" sz="1500" b="1">
                <a:solidFill>
                  <a:schemeClr val="dk1"/>
                </a:solidFill>
              </a:rPr>
              <a:t>Feature Engineering Complexity</a:t>
            </a:r>
            <a:r>
              <a:rPr lang="en" sz="1500">
                <a:solidFill>
                  <a:schemeClr val="dk1"/>
                </a:solidFill>
              </a:rPr>
              <a:t>: Converting height from a mixed unit format (feet'inches) to inches and properly encoding categorical variables (e.g., Body Shape Index) requires careful feature engineering, which could introduce errors or inconsistencies if not done correctly.</a:t>
            </a:r>
            <a:endParaRPr sz="1500">
              <a:solidFill>
                <a:schemeClr val="dk1"/>
              </a:solidFill>
            </a:endParaRPr>
          </a:p>
          <a:p>
            <a:pPr marL="457200" lvl="0" indent="-323850" algn="l" rtl="0">
              <a:lnSpc>
                <a:spcPct val="115000"/>
              </a:lnSpc>
              <a:spcBef>
                <a:spcPts val="0"/>
              </a:spcBef>
              <a:spcAft>
                <a:spcPts val="0"/>
              </a:spcAft>
              <a:buClr>
                <a:schemeClr val="dk1"/>
              </a:buClr>
              <a:buSzPts val="1500"/>
              <a:buChar char="❏"/>
            </a:pPr>
            <a:r>
              <a:rPr lang="en" sz="1500" b="1">
                <a:solidFill>
                  <a:schemeClr val="dk1"/>
                </a:solidFill>
              </a:rPr>
              <a:t>Data Dependency</a:t>
            </a:r>
            <a:r>
              <a:rPr lang="en" sz="1500">
                <a:solidFill>
                  <a:schemeClr val="dk1"/>
                </a:solidFill>
              </a:rPr>
              <a:t>: The model's performance is heavily dependent on the quality and quantity of the input data. If the data is noisy, contains outliers, or is not representative of the real-world scenarios, the model's predictions may be unreliable.</a:t>
            </a:r>
            <a:endParaRPr sz="1500">
              <a:solidFill>
                <a:schemeClr val="dk1"/>
              </a:solidFill>
            </a:endParaRPr>
          </a:p>
          <a:p>
            <a:pPr marL="457200" lvl="0" indent="0" algn="l" rtl="0">
              <a:lnSpc>
                <a:spcPct val="115000"/>
              </a:lnSpc>
              <a:spcBef>
                <a:spcPts val="0"/>
              </a:spcBef>
              <a:spcAft>
                <a:spcPts val="0"/>
              </a:spcAft>
              <a:buNone/>
            </a:pPr>
            <a:endParaRPr sz="14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2800"/>
              <a:buNone/>
            </a:pPr>
            <a:r>
              <a:rPr lang="en" sz="1800" u="sng" dirty="0">
                <a:latin typeface="Lexend SemiBold"/>
                <a:ea typeface="Lexend SemiBold"/>
                <a:cs typeface="Lexend SemiBold"/>
                <a:sym typeface="Lexend SemiBold"/>
              </a:rPr>
              <a:t>Recommendations and Future Work</a:t>
            </a:r>
            <a:r>
              <a:rPr lang="en" sz="1800" dirty="0">
                <a:latin typeface="Lexend SemiBold"/>
                <a:ea typeface="Lexend SemiBold"/>
                <a:cs typeface="Lexend SemiBold"/>
                <a:sym typeface="Lexend SemiBold"/>
              </a:rPr>
              <a:t>:</a:t>
            </a:r>
            <a:endParaRPr sz="3600" dirty="0">
              <a:latin typeface="Lexend SemiBold"/>
              <a:ea typeface="Lexend SemiBold"/>
              <a:cs typeface="Lexend SemiBold"/>
              <a:sym typeface="Lexend SemiBold"/>
            </a:endParaRPr>
          </a:p>
        </p:txBody>
      </p:sp>
      <p:sp>
        <p:nvSpPr>
          <p:cNvPr id="183" name="Google Shape;183;p3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spcBef>
                <a:spcPts val="1200"/>
              </a:spcBef>
              <a:spcAft>
                <a:spcPts val="0"/>
              </a:spcAft>
              <a:buClr>
                <a:schemeClr val="dk1"/>
              </a:buClr>
              <a:buSzPts val="275"/>
              <a:buFont typeface="Arial"/>
              <a:buNone/>
            </a:pPr>
            <a:r>
              <a:rPr lang="en" sz="4800" b="1">
                <a:solidFill>
                  <a:schemeClr val="dk1"/>
                </a:solidFill>
              </a:rPr>
              <a:t>Making the Model Easier to Understand</a:t>
            </a:r>
            <a:r>
              <a:rPr lang="en" sz="4800">
                <a:solidFill>
                  <a:schemeClr val="dk1"/>
                </a:solidFill>
              </a:rPr>
              <a:t>:</a:t>
            </a:r>
            <a:endParaRPr sz="4800">
              <a:solidFill>
                <a:schemeClr val="dk1"/>
              </a:solidFill>
            </a:endParaRPr>
          </a:p>
          <a:p>
            <a:pPr marL="457200" lvl="0" indent="-304800" algn="l" rtl="0">
              <a:spcBef>
                <a:spcPts val="1200"/>
              </a:spcBef>
              <a:spcAft>
                <a:spcPts val="0"/>
              </a:spcAft>
              <a:buClr>
                <a:schemeClr val="dk1"/>
              </a:buClr>
              <a:buSzPct val="100000"/>
              <a:buChar char="●"/>
            </a:pPr>
            <a:r>
              <a:rPr lang="en" sz="4800" b="1">
                <a:solidFill>
                  <a:schemeClr val="dk1"/>
                </a:solidFill>
              </a:rPr>
              <a:t>Explain Predictions</a:t>
            </a:r>
            <a:r>
              <a:rPr lang="en" sz="4800">
                <a:solidFill>
                  <a:schemeClr val="dk1"/>
                </a:solidFill>
              </a:rPr>
              <a:t>: Use tools that show which features most influenced the model’s decisions, making it easier to understand why it made certain predictions.</a:t>
            </a:r>
            <a:endParaRPr sz="4800">
              <a:solidFill>
                <a:schemeClr val="dk1"/>
              </a:solidFill>
            </a:endParaRPr>
          </a:p>
          <a:p>
            <a:pPr marL="457200" lvl="0" indent="-304800" algn="l" rtl="0">
              <a:spcBef>
                <a:spcPts val="0"/>
              </a:spcBef>
              <a:spcAft>
                <a:spcPts val="0"/>
              </a:spcAft>
              <a:buClr>
                <a:schemeClr val="dk1"/>
              </a:buClr>
              <a:buSzPct val="100000"/>
              <a:buChar char="●"/>
            </a:pPr>
            <a:r>
              <a:rPr lang="en" sz="4800" b="1">
                <a:solidFill>
                  <a:schemeClr val="dk1"/>
                </a:solidFill>
              </a:rPr>
              <a:t>Simple Explanations</a:t>
            </a:r>
            <a:r>
              <a:rPr lang="en" sz="4800">
                <a:solidFill>
                  <a:schemeClr val="dk1"/>
                </a:solidFill>
              </a:rPr>
              <a:t>: Implement methods that explain the model's behavior in a way that non-experts can easily understand.</a:t>
            </a:r>
            <a:endParaRPr sz="4800">
              <a:solidFill>
                <a:schemeClr val="dk1"/>
              </a:solidFill>
            </a:endParaRPr>
          </a:p>
          <a:p>
            <a:pPr marL="0" lvl="0" indent="0" algn="l" rtl="0">
              <a:spcBef>
                <a:spcPts val="1200"/>
              </a:spcBef>
              <a:spcAft>
                <a:spcPts val="0"/>
              </a:spcAft>
              <a:buNone/>
            </a:pPr>
            <a:r>
              <a:rPr lang="en" sz="4800" b="1">
                <a:solidFill>
                  <a:schemeClr val="dk1"/>
                </a:solidFill>
              </a:rPr>
              <a:t>Combining Models</a:t>
            </a:r>
            <a:r>
              <a:rPr lang="en" sz="4800">
                <a:solidFill>
                  <a:schemeClr val="dk1"/>
                </a:solidFill>
              </a:rPr>
              <a:t>:</a:t>
            </a:r>
            <a:endParaRPr sz="4800">
              <a:solidFill>
                <a:schemeClr val="dk1"/>
              </a:solidFill>
            </a:endParaRPr>
          </a:p>
          <a:p>
            <a:pPr marL="457200" lvl="0" indent="-304800" algn="l" rtl="0">
              <a:spcBef>
                <a:spcPts val="1200"/>
              </a:spcBef>
              <a:spcAft>
                <a:spcPts val="0"/>
              </a:spcAft>
              <a:buClr>
                <a:schemeClr val="dk1"/>
              </a:buClr>
              <a:buSzPct val="100000"/>
              <a:buChar char="●"/>
            </a:pPr>
            <a:r>
              <a:rPr lang="en" sz="4800" b="1">
                <a:solidFill>
                  <a:schemeClr val="dk1"/>
                </a:solidFill>
              </a:rPr>
              <a:t>Use Multiple Models</a:t>
            </a:r>
            <a:r>
              <a:rPr lang="en" sz="4800">
                <a:solidFill>
                  <a:schemeClr val="dk1"/>
                </a:solidFill>
              </a:rPr>
              <a:t>: Combine the outputs of different models to create a more accurate and robust final prediction.</a:t>
            </a:r>
            <a:endParaRPr sz="4800">
              <a:solidFill>
                <a:schemeClr val="dk1"/>
              </a:solidFill>
            </a:endParaRPr>
          </a:p>
          <a:p>
            <a:pPr marL="457200" lvl="0" indent="-304800" algn="l" rtl="0">
              <a:spcBef>
                <a:spcPts val="0"/>
              </a:spcBef>
              <a:spcAft>
                <a:spcPts val="0"/>
              </a:spcAft>
              <a:buClr>
                <a:schemeClr val="dk1"/>
              </a:buClr>
              <a:buSzPct val="100000"/>
              <a:buChar char="●"/>
            </a:pPr>
            <a:r>
              <a:rPr lang="en" sz="4800" b="1">
                <a:solidFill>
                  <a:schemeClr val="dk1"/>
                </a:solidFill>
              </a:rPr>
              <a:t>Boosting Performance</a:t>
            </a:r>
            <a:r>
              <a:rPr lang="en" sz="4800">
                <a:solidFill>
                  <a:schemeClr val="dk1"/>
                </a:solidFill>
              </a:rPr>
              <a:t>: Try advanced techniques that can improve the model’s predictions by focusing on the harder-to-predict examples.</a:t>
            </a:r>
            <a:endParaRPr sz="4800">
              <a:solidFill>
                <a:schemeClr val="dk1"/>
              </a:solidFill>
            </a:endParaRPr>
          </a:p>
          <a:p>
            <a:pPr marL="0" lvl="0" indent="0" algn="l" rtl="0">
              <a:spcBef>
                <a:spcPts val="1200"/>
              </a:spcBef>
              <a:spcAft>
                <a:spcPts val="0"/>
              </a:spcAft>
              <a:buNone/>
            </a:pPr>
            <a:r>
              <a:rPr lang="en" sz="4800" b="1">
                <a:solidFill>
                  <a:schemeClr val="dk1"/>
                </a:solidFill>
              </a:rPr>
              <a:t>Improve Data Quality</a:t>
            </a:r>
            <a:r>
              <a:rPr lang="en" sz="4800">
                <a:solidFill>
                  <a:schemeClr val="dk1"/>
                </a:solidFill>
              </a:rPr>
              <a:t>:</a:t>
            </a:r>
            <a:endParaRPr sz="4800">
              <a:solidFill>
                <a:schemeClr val="dk1"/>
              </a:solidFill>
            </a:endParaRPr>
          </a:p>
          <a:p>
            <a:pPr marL="457200" lvl="0" indent="-304800" algn="l" rtl="0">
              <a:spcBef>
                <a:spcPts val="1200"/>
              </a:spcBef>
              <a:spcAft>
                <a:spcPts val="0"/>
              </a:spcAft>
              <a:buClr>
                <a:schemeClr val="dk1"/>
              </a:buClr>
              <a:buSzPct val="100000"/>
              <a:buChar char="●"/>
            </a:pPr>
            <a:r>
              <a:rPr lang="en" sz="4800" b="1">
                <a:solidFill>
                  <a:schemeClr val="dk1"/>
                </a:solidFill>
              </a:rPr>
              <a:t>Data Cleaning</a:t>
            </a:r>
            <a:r>
              <a:rPr lang="en" sz="4800">
                <a:solidFill>
                  <a:schemeClr val="dk1"/>
                </a:solidFill>
              </a:rPr>
              <a:t>: Regularly clean the dataset to remove outliers, correct errors, and handle missing values, ensuring the model is trained on the highest quality data.</a:t>
            </a:r>
            <a:endParaRPr sz="4800">
              <a:solidFill>
                <a:schemeClr val="dk1"/>
              </a:solidFill>
            </a:endParaRPr>
          </a:p>
          <a:p>
            <a:pPr marL="457200" lvl="0" indent="-304800" algn="l" rtl="0">
              <a:spcBef>
                <a:spcPts val="0"/>
              </a:spcBef>
              <a:spcAft>
                <a:spcPts val="0"/>
              </a:spcAft>
              <a:buClr>
                <a:schemeClr val="dk1"/>
              </a:buClr>
              <a:buSzPct val="100000"/>
              <a:buChar char="●"/>
            </a:pPr>
            <a:r>
              <a:rPr lang="en" sz="4800" b="1">
                <a:solidFill>
                  <a:schemeClr val="dk1"/>
                </a:solidFill>
              </a:rPr>
              <a:t>Data Enrichment</a:t>
            </a:r>
            <a:r>
              <a:rPr lang="en" sz="4800">
                <a:solidFill>
                  <a:schemeClr val="dk1"/>
                </a:solidFill>
              </a:rPr>
              <a:t>: Augment the existing dataset with additional, relevant data points to provide a richer context for the model to learn from.</a:t>
            </a:r>
            <a:endParaRPr sz="4800">
              <a:solidFill>
                <a:schemeClr val="dk1"/>
              </a:solidFill>
            </a:endParaRPr>
          </a:p>
          <a:p>
            <a:pPr marL="0" lvl="0" indent="0" algn="l" rtl="0">
              <a:lnSpc>
                <a:spcPct val="115000"/>
              </a:lnSpc>
              <a:spcBef>
                <a:spcPts val="1200"/>
              </a:spcBef>
              <a:spcAft>
                <a:spcPts val="0"/>
              </a:spcAft>
              <a:buSzPct val="150000"/>
              <a:buNone/>
            </a:pPr>
            <a:endParaRPr sz="1200">
              <a:solidFill>
                <a:srgbClr val="000000"/>
              </a:solidFill>
            </a:endParaRPr>
          </a:p>
          <a:p>
            <a:pPr marL="0" lvl="0" indent="0" algn="l" rtl="0">
              <a:lnSpc>
                <a:spcPct val="115000"/>
              </a:lnSpc>
              <a:spcBef>
                <a:spcPts val="0"/>
              </a:spcBef>
              <a:spcAft>
                <a:spcPts val="0"/>
              </a:spcAft>
              <a:buSzPct val="180000"/>
              <a:buNone/>
            </a:pPr>
            <a:endParaRPr sz="1000" b="1">
              <a:solidFill>
                <a:srgbClr val="000000"/>
              </a:solidFill>
            </a:endParaRPr>
          </a:p>
          <a:p>
            <a:pPr marL="0" lvl="0" indent="0" algn="l" rtl="0">
              <a:lnSpc>
                <a:spcPct val="115000"/>
              </a:lnSpc>
              <a:spcBef>
                <a:spcPts val="0"/>
              </a:spcBef>
              <a:spcAft>
                <a:spcPts val="0"/>
              </a:spcAft>
              <a:buSzPct val="180000"/>
              <a:buNone/>
            </a:pPr>
            <a:endParaRPr sz="1000" b="1">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2800"/>
              <a:buNone/>
            </a:pPr>
            <a:r>
              <a:rPr lang="en" sz="1800" u="sng" dirty="0">
                <a:latin typeface="Lexend SemiBold"/>
                <a:ea typeface="Lexend SemiBold"/>
                <a:cs typeface="Lexend SemiBold"/>
                <a:sym typeface="Lexend SemiBold"/>
              </a:rPr>
              <a:t>Appendices:</a:t>
            </a:r>
            <a:endParaRPr sz="3600" u="sng" dirty="0">
              <a:latin typeface="Lexend SemiBold"/>
              <a:ea typeface="Lexend SemiBold"/>
              <a:cs typeface="Lexend SemiBold"/>
              <a:sym typeface="Lexend SemiBold"/>
            </a:endParaRPr>
          </a:p>
        </p:txBody>
      </p:sp>
      <p:sp>
        <p:nvSpPr>
          <p:cNvPr id="189" name="Google Shape;189;p35"/>
          <p:cNvSpPr txBox="1">
            <a:spLocks noGrp="1"/>
          </p:cNvSpPr>
          <p:nvPr>
            <p:ph type="body" idx="1"/>
          </p:nvPr>
        </p:nvSpPr>
        <p:spPr>
          <a:xfrm>
            <a:off x="311700" y="1152475"/>
            <a:ext cx="8832300" cy="4842600"/>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0"/>
              </a:spcAft>
              <a:buSzPct val="32142"/>
              <a:buNone/>
            </a:pPr>
            <a:r>
              <a:rPr lang="en" sz="5600" b="1">
                <a:solidFill>
                  <a:srgbClr val="000000"/>
                </a:solidFill>
              </a:rPr>
              <a:t>TensorFlow</a:t>
            </a:r>
            <a:r>
              <a:rPr lang="en" sz="5600">
                <a:solidFill>
                  <a:srgbClr val="000000"/>
                </a:solidFill>
              </a:rPr>
              <a:t>: </a:t>
            </a:r>
            <a:r>
              <a:rPr lang="en" sz="5600">
                <a:solidFill>
                  <a:schemeClr val="dk1"/>
                </a:solidFill>
              </a:rPr>
              <a:t>TensorFlow </a:t>
            </a:r>
            <a:r>
              <a:rPr lang="en" sz="5600">
                <a:solidFill>
                  <a:srgbClr val="000000"/>
                </a:solidFill>
              </a:rPr>
              <a:t>is an open-source machine learning framework by Google, designed for building and deploying models, especially deep neural networks. It operates using computation graphs, supports automatic differentiation, and offers flexible APIs like Keras.</a:t>
            </a:r>
            <a:endParaRPr sz="5600">
              <a:solidFill>
                <a:srgbClr val="000000"/>
              </a:solidFill>
            </a:endParaRPr>
          </a:p>
          <a:p>
            <a:pPr marL="0" lvl="0" indent="0" algn="l" rtl="0">
              <a:lnSpc>
                <a:spcPct val="115000"/>
              </a:lnSpc>
              <a:spcBef>
                <a:spcPts val="0"/>
              </a:spcBef>
              <a:spcAft>
                <a:spcPts val="0"/>
              </a:spcAft>
              <a:buSzPct val="32142"/>
              <a:buNone/>
            </a:pPr>
            <a:endParaRPr sz="5600">
              <a:solidFill>
                <a:srgbClr val="000000"/>
              </a:solidFill>
            </a:endParaRPr>
          </a:p>
          <a:p>
            <a:pPr marL="0" lvl="0" indent="0" algn="l" rtl="0">
              <a:lnSpc>
                <a:spcPct val="115000"/>
              </a:lnSpc>
              <a:spcBef>
                <a:spcPts val="0"/>
              </a:spcBef>
              <a:spcAft>
                <a:spcPts val="0"/>
              </a:spcAft>
              <a:buSzPct val="32142"/>
              <a:buNone/>
            </a:pPr>
            <a:r>
              <a:rPr lang="en" sz="5600" b="1">
                <a:solidFill>
                  <a:schemeClr val="dk1"/>
                </a:solidFill>
              </a:rPr>
              <a:t>F1 score: </a:t>
            </a:r>
            <a:r>
              <a:rPr lang="en" sz="5600">
                <a:solidFill>
                  <a:srgbClr val="000000"/>
                </a:solidFill>
              </a:rPr>
              <a:t>The F1 score is a metric used in classification to measure a model's accuracy, balancing precision and recall. It is the harmonic mean of precision (the proportion of true positive results among all positive predictions) and recall (the proportion of true positive results among all actual positives). The F1 score is especially useful when the dataset is imbalanced, as it accounts for both false positives and false negatives.</a:t>
            </a:r>
            <a:endParaRPr sz="5600">
              <a:solidFill>
                <a:srgbClr val="000000"/>
              </a:solidFill>
            </a:endParaRPr>
          </a:p>
          <a:p>
            <a:pPr marL="0" lvl="0" indent="0" algn="l" rtl="0">
              <a:lnSpc>
                <a:spcPct val="115000"/>
              </a:lnSpc>
              <a:spcBef>
                <a:spcPts val="0"/>
              </a:spcBef>
              <a:spcAft>
                <a:spcPts val="0"/>
              </a:spcAft>
              <a:buSzPct val="32142"/>
              <a:buNone/>
            </a:pPr>
            <a:endParaRPr sz="5600">
              <a:solidFill>
                <a:srgbClr val="000000"/>
              </a:solidFill>
            </a:endParaRPr>
          </a:p>
          <a:p>
            <a:pPr marL="0" lvl="0" indent="0" algn="l" rtl="0">
              <a:lnSpc>
                <a:spcPct val="115000"/>
              </a:lnSpc>
              <a:spcBef>
                <a:spcPts val="0"/>
              </a:spcBef>
              <a:spcAft>
                <a:spcPts val="0"/>
              </a:spcAft>
              <a:buSzPct val="32142"/>
              <a:buNone/>
            </a:pPr>
            <a:r>
              <a:rPr lang="en" sz="5600" b="1">
                <a:solidFill>
                  <a:schemeClr val="dk1"/>
                </a:solidFill>
              </a:rPr>
              <a:t>Scikit-Learn</a:t>
            </a:r>
            <a:r>
              <a:rPr lang="en" sz="5600">
                <a:solidFill>
                  <a:schemeClr val="dk1"/>
                </a:solidFill>
              </a:rPr>
              <a:t>: </a:t>
            </a:r>
            <a:r>
              <a:rPr lang="en" sz="5600">
                <a:solidFill>
                  <a:srgbClr val="000000"/>
                </a:solidFill>
              </a:rPr>
              <a:t>Scikit-Learn is a popular open-source machine learning library for Python. It provides simple and efficient tools for data mining and data analysis, including algorithms for classification, regression, clustering, and dimensionality reduction. It is built on top of other scientific libraries like NumPy, SciPy, and matplotlib, and is known for its ease of use and integration with other data analysis tools.</a:t>
            </a:r>
            <a:endParaRPr sz="5600">
              <a:solidFill>
                <a:srgbClr val="000000"/>
              </a:solidFill>
            </a:endParaRPr>
          </a:p>
          <a:p>
            <a:pPr marL="0" lvl="0" indent="0" algn="l" rtl="0">
              <a:lnSpc>
                <a:spcPct val="115000"/>
              </a:lnSpc>
              <a:spcBef>
                <a:spcPts val="0"/>
              </a:spcBef>
              <a:spcAft>
                <a:spcPts val="0"/>
              </a:spcAft>
              <a:buSzPct val="32142"/>
              <a:buNone/>
            </a:pPr>
            <a:endParaRPr sz="5600">
              <a:solidFill>
                <a:srgbClr val="000000"/>
              </a:solidFill>
            </a:endParaRPr>
          </a:p>
          <a:p>
            <a:pPr marL="0" lvl="0" indent="0" algn="l" rtl="0">
              <a:lnSpc>
                <a:spcPct val="115000"/>
              </a:lnSpc>
              <a:spcBef>
                <a:spcPts val="0"/>
              </a:spcBef>
              <a:spcAft>
                <a:spcPts val="0"/>
              </a:spcAft>
              <a:buSzPct val="32142"/>
              <a:buNone/>
            </a:pPr>
            <a:r>
              <a:rPr lang="en" sz="5600" b="1">
                <a:solidFill>
                  <a:schemeClr val="dk1"/>
                </a:solidFill>
              </a:rPr>
              <a:t>Seaborn</a:t>
            </a:r>
            <a:r>
              <a:rPr lang="en" sz="5600">
                <a:solidFill>
                  <a:schemeClr val="dk1"/>
                </a:solidFill>
              </a:rPr>
              <a:t>: </a:t>
            </a:r>
            <a:r>
              <a:rPr lang="en" sz="5600">
                <a:solidFill>
                  <a:srgbClr val="000000"/>
                </a:solidFill>
              </a:rPr>
              <a:t>Seaborn is an open-source Python library used for statistical data visualization. Built on top of Matplotlib, Seaborn provides a high-level interface for drawing attractive and informative statistical graphics. It includes functions for creating a wide range of plots, such as bar plots, scatter plots, and heatmaps, and offers additional functionality for visualizing and understanding complex datasets. Seaborn is known for its ease of use and its ability to produce aesthetically pleasing and informative plots with minimal code.</a:t>
            </a:r>
            <a:endParaRPr sz="5600">
              <a:solidFill>
                <a:srgbClr val="000000"/>
              </a:solidFill>
            </a:endParaRPr>
          </a:p>
          <a:p>
            <a:pPr marL="0" lvl="0" indent="0" algn="l" rtl="0">
              <a:lnSpc>
                <a:spcPct val="115000"/>
              </a:lnSpc>
              <a:spcBef>
                <a:spcPts val="0"/>
              </a:spcBef>
              <a:spcAft>
                <a:spcPts val="0"/>
              </a:spcAft>
              <a:buSzPct val="32142"/>
              <a:buNone/>
            </a:pPr>
            <a:endParaRPr sz="5600">
              <a:solidFill>
                <a:srgbClr val="000000"/>
              </a:solidFill>
            </a:endParaRPr>
          </a:p>
          <a:p>
            <a:pPr marL="0" lvl="0" indent="0" algn="l" rtl="0">
              <a:lnSpc>
                <a:spcPct val="115000"/>
              </a:lnSpc>
              <a:spcBef>
                <a:spcPts val="0"/>
              </a:spcBef>
              <a:spcAft>
                <a:spcPts val="0"/>
              </a:spcAft>
              <a:buSzPct val="37500"/>
              <a:buNone/>
            </a:pPr>
            <a:endParaRPr sz="4800">
              <a:solidFill>
                <a:srgbClr val="000000"/>
              </a:solidFill>
            </a:endParaRPr>
          </a:p>
          <a:p>
            <a:pPr marL="0" lvl="0" indent="0" algn="l" rtl="0">
              <a:lnSpc>
                <a:spcPct val="115000"/>
              </a:lnSpc>
              <a:spcBef>
                <a:spcPts val="0"/>
              </a:spcBef>
              <a:spcAft>
                <a:spcPts val="0"/>
              </a:spcAft>
              <a:buSzPct val="37500"/>
              <a:buNone/>
            </a:pPr>
            <a:endParaRPr sz="4800">
              <a:solidFill>
                <a:srgbClr val="000000"/>
              </a:solidFill>
            </a:endParaRPr>
          </a:p>
          <a:p>
            <a:pPr marL="0" lvl="0" indent="0" algn="l" rtl="0">
              <a:lnSpc>
                <a:spcPct val="115000"/>
              </a:lnSpc>
              <a:spcBef>
                <a:spcPts val="0"/>
              </a:spcBef>
              <a:spcAft>
                <a:spcPts val="0"/>
              </a:spcAft>
              <a:buSzPct val="37500"/>
              <a:buNone/>
            </a:pPr>
            <a:endParaRPr sz="4800">
              <a:solidFill>
                <a:srgbClr val="000000"/>
              </a:solidFill>
            </a:endParaRPr>
          </a:p>
          <a:p>
            <a:pPr marL="0" lvl="0" indent="0" algn="l" rtl="0">
              <a:lnSpc>
                <a:spcPct val="115000"/>
              </a:lnSpc>
              <a:spcBef>
                <a:spcPts val="0"/>
              </a:spcBef>
              <a:spcAft>
                <a:spcPts val="0"/>
              </a:spcAft>
              <a:buSzPct val="37500"/>
              <a:buNone/>
            </a:pPr>
            <a:endParaRPr sz="4800">
              <a:solidFill>
                <a:srgbClr val="000000"/>
              </a:solidFill>
            </a:endParaRPr>
          </a:p>
          <a:p>
            <a:pPr marL="0" lvl="0" indent="0" algn="l" rtl="0">
              <a:lnSpc>
                <a:spcPct val="115000"/>
              </a:lnSpc>
              <a:spcBef>
                <a:spcPts val="0"/>
              </a:spcBef>
              <a:spcAft>
                <a:spcPts val="0"/>
              </a:spcAft>
              <a:buSzPct val="37500"/>
              <a:buNone/>
            </a:pPr>
            <a:endParaRPr sz="4800" b="1">
              <a:solidFill>
                <a:srgbClr val="000000"/>
              </a:solidFill>
            </a:endParaRPr>
          </a:p>
          <a:p>
            <a:pPr marL="0" lvl="0" indent="0" algn="l" rtl="0">
              <a:lnSpc>
                <a:spcPct val="115000"/>
              </a:lnSpc>
              <a:spcBef>
                <a:spcPts val="0"/>
              </a:spcBef>
              <a:spcAft>
                <a:spcPts val="0"/>
              </a:spcAft>
              <a:buSzPct val="37500"/>
              <a:buNone/>
            </a:pPr>
            <a:endParaRPr sz="4800" b="1">
              <a:solidFill>
                <a:srgbClr val="000000"/>
              </a:solidFill>
            </a:endParaRPr>
          </a:p>
          <a:p>
            <a:pPr marL="0" lvl="0" indent="0" algn="l" rtl="0">
              <a:lnSpc>
                <a:spcPct val="115000"/>
              </a:lnSpc>
              <a:spcBef>
                <a:spcPts val="0"/>
              </a:spcBef>
              <a:spcAft>
                <a:spcPts val="0"/>
              </a:spcAft>
              <a:buSzPct val="180000"/>
              <a:buNone/>
            </a:pPr>
            <a:endParaRPr sz="1000" b="1">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 sz="1900" b="1"/>
              <a:t>1st Slide - Team Intro</a:t>
            </a:r>
            <a:endParaRPr sz="3700"/>
          </a:p>
        </p:txBody>
      </p:sp>
      <p:sp>
        <p:nvSpPr>
          <p:cNvPr id="80" name="Google Shape;80;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sz="1200" b="1">
              <a:solidFill>
                <a:srgbClr val="000000"/>
              </a:solidFill>
            </a:endParaRPr>
          </a:p>
          <a:p>
            <a:pPr marL="0" lvl="0" indent="0" algn="l" rtl="0">
              <a:lnSpc>
                <a:spcPct val="115000"/>
              </a:lnSpc>
              <a:spcBef>
                <a:spcPts val="0"/>
              </a:spcBef>
              <a:spcAft>
                <a:spcPts val="0"/>
              </a:spcAft>
              <a:buSzPts val="1800"/>
              <a:buNone/>
            </a:pPr>
            <a:r>
              <a:rPr lang="en" sz="1200">
                <a:solidFill>
                  <a:srgbClr val="000000"/>
                </a:solidFill>
              </a:rPr>
              <a:t>Title: Title of the Solution/PS Name + Track name</a:t>
            </a:r>
            <a:endParaRPr sz="1200">
              <a:solidFill>
                <a:srgbClr val="000000"/>
              </a:solidFill>
            </a:endParaRPr>
          </a:p>
          <a:p>
            <a:pPr marL="0" lvl="0" indent="0" algn="l" rtl="0">
              <a:lnSpc>
                <a:spcPct val="115000"/>
              </a:lnSpc>
              <a:spcBef>
                <a:spcPts val="0"/>
              </a:spcBef>
              <a:spcAft>
                <a:spcPts val="0"/>
              </a:spcAft>
              <a:buSzPts val="1800"/>
              <a:buNone/>
            </a:pPr>
            <a:r>
              <a:rPr lang="en" sz="1200">
                <a:solidFill>
                  <a:srgbClr val="000000"/>
                </a:solidFill>
              </a:rPr>
              <a:t>Team Name: Name of the Team </a:t>
            </a:r>
            <a:endParaRPr sz="1200">
              <a:solidFill>
                <a:srgbClr val="000000"/>
              </a:solidFill>
            </a:endParaRPr>
          </a:p>
          <a:p>
            <a:pPr marL="0" lvl="0" indent="0" algn="l" rtl="0">
              <a:lnSpc>
                <a:spcPct val="115000"/>
              </a:lnSpc>
              <a:spcBef>
                <a:spcPts val="0"/>
              </a:spcBef>
              <a:spcAft>
                <a:spcPts val="0"/>
              </a:spcAft>
              <a:buSzPts val="1800"/>
              <a:buNone/>
            </a:pPr>
            <a:r>
              <a:rPr lang="en" sz="1200">
                <a:solidFill>
                  <a:srgbClr val="000000"/>
                </a:solidFill>
              </a:rPr>
              <a:t>Team Members: List of Team Members with their Roles</a:t>
            </a:r>
            <a:endParaRPr sz="1200">
              <a:solidFill>
                <a:srgbClr val="000000"/>
              </a:solidFill>
            </a:endParaRPr>
          </a:p>
          <a:p>
            <a:pPr marL="0" lvl="0" indent="0" algn="l" rtl="0">
              <a:lnSpc>
                <a:spcPct val="115000"/>
              </a:lnSpc>
              <a:spcBef>
                <a:spcPts val="0"/>
              </a:spcBef>
              <a:spcAft>
                <a:spcPts val="0"/>
              </a:spcAft>
              <a:buSzPts val="1800"/>
              <a:buNone/>
            </a:pPr>
            <a:r>
              <a:rPr lang="en" sz="1200">
                <a:solidFill>
                  <a:srgbClr val="000000"/>
                </a:solidFill>
              </a:rPr>
              <a:t>College/University: Name of the Institution</a:t>
            </a:r>
            <a:endParaRPr sz="1200">
              <a:solidFill>
                <a:srgbClr val="000000"/>
              </a:solidFill>
            </a:endParaRPr>
          </a:p>
          <a:p>
            <a:pPr marL="0" lvl="0" indent="0" algn="l" rtl="0">
              <a:lnSpc>
                <a:spcPct val="115000"/>
              </a:lnSpc>
              <a:spcBef>
                <a:spcPts val="0"/>
              </a:spcBef>
              <a:spcAft>
                <a:spcPts val="0"/>
              </a:spcAft>
              <a:buSzPts val="1800"/>
              <a:buNone/>
            </a:pPr>
            <a:r>
              <a:rPr lang="en" sz="1200">
                <a:solidFill>
                  <a:srgbClr val="000000"/>
                </a:solidFill>
              </a:rPr>
              <a:t>Date: Date of Submission</a:t>
            </a:r>
            <a:endParaRPr sz="1200">
              <a:solidFill>
                <a:srgbClr val="000000"/>
              </a:solidFill>
            </a:endParaRPr>
          </a:p>
          <a:p>
            <a:pPr marL="0" lvl="0" indent="0" algn="l" rtl="0">
              <a:lnSpc>
                <a:spcPct val="115000"/>
              </a:lnSpc>
              <a:spcBef>
                <a:spcPts val="0"/>
              </a:spcBef>
              <a:spcAft>
                <a:spcPts val="1200"/>
              </a:spcAft>
              <a:buSzPts val="1800"/>
              <a:buNone/>
            </a:pPr>
            <a:endParaRPr/>
          </a:p>
        </p:txBody>
      </p:sp>
      <p:pic>
        <p:nvPicPr>
          <p:cNvPr id="81" name="Google Shape;81;p18"/>
          <p:cNvPicPr preferRelativeResize="0"/>
          <p:nvPr/>
        </p:nvPicPr>
        <p:blipFill rotWithShape="1">
          <a:blip r:embed="rId3">
            <a:alphaModFix/>
          </a:blip>
          <a:srcRect b="4580"/>
          <a:stretch/>
        </p:blipFill>
        <p:spPr>
          <a:xfrm>
            <a:off x="-175" y="-378200"/>
            <a:ext cx="9147237" cy="5143320"/>
          </a:xfrm>
          <a:prstGeom prst="rect">
            <a:avLst/>
          </a:prstGeom>
          <a:noFill/>
          <a:ln>
            <a:noFill/>
          </a:ln>
        </p:spPr>
      </p:pic>
      <p:sp>
        <p:nvSpPr>
          <p:cNvPr id="82" name="Google Shape;82;p18"/>
          <p:cNvSpPr/>
          <p:nvPr/>
        </p:nvSpPr>
        <p:spPr>
          <a:xfrm>
            <a:off x="135720" y="145440"/>
            <a:ext cx="7291800" cy="71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2400" b="1">
                <a:latin typeface="Roboto Mono"/>
                <a:ea typeface="Roboto Mono"/>
                <a:cs typeface="Roboto Mono"/>
                <a:sym typeface="Roboto Mono"/>
              </a:rPr>
              <a:t>Team details:</a:t>
            </a:r>
            <a:endParaRPr sz="2400" i="0" u="none" strike="noStrike" cap="none">
              <a:solidFill>
                <a:srgbClr val="000000"/>
              </a:solidFill>
              <a:latin typeface="Lexend SemiBold"/>
              <a:ea typeface="Lexend SemiBold"/>
              <a:cs typeface="Lexend SemiBold"/>
              <a:sym typeface="Lexend SemiBold"/>
            </a:endParaRPr>
          </a:p>
        </p:txBody>
      </p:sp>
      <p:graphicFrame>
        <p:nvGraphicFramePr>
          <p:cNvPr id="83" name="Google Shape;83;p18"/>
          <p:cNvGraphicFramePr/>
          <p:nvPr>
            <p:extLst>
              <p:ext uri="{D42A27DB-BD31-4B8C-83A1-F6EECF244321}">
                <p14:modId xmlns:p14="http://schemas.microsoft.com/office/powerpoint/2010/main" val="2416440928"/>
              </p:ext>
            </p:extLst>
          </p:nvPr>
        </p:nvGraphicFramePr>
        <p:xfrm>
          <a:off x="899700" y="778750"/>
          <a:ext cx="7291800" cy="4313840"/>
        </p:xfrm>
        <a:graphic>
          <a:graphicData uri="http://schemas.openxmlformats.org/drawingml/2006/table">
            <a:tbl>
              <a:tblPr>
                <a:noFill/>
                <a:tableStyleId>{ECD592F8-EFCB-4B31-AACE-4DBFD67A7C59}</a:tableStyleId>
              </a:tblPr>
              <a:tblGrid>
                <a:gridCol w="2175125">
                  <a:extLst>
                    <a:ext uri="{9D8B030D-6E8A-4147-A177-3AD203B41FA5}">
                      <a16:colId xmlns:a16="http://schemas.microsoft.com/office/drawing/2014/main" val="20000"/>
                    </a:ext>
                  </a:extLst>
                </a:gridCol>
                <a:gridCol w="5116675">
                  <a:extLst>
                    <a:ext uri="{9D8B030D-6E8A-4147-A177-3AD203B41FA5}">
                      <a16:colId xmlns:a16="http://schemas.microsoft.com/office/drawing/2014/main" val="20001"/>
                    </a:ext>
                  </a:extLst>
                </a:gridCol>
              </a:tblGrid>
              <a:tr h="749800">
                <a:tc>
                  <a:txBody>
                    <a:bodyPr/>
                    <a:lstStyle/>
                    <a:p>
                      <a:pPr marL="0" lvl="0" indent="0" algn="l" rtl="0">
                        <a:spcBef>
                          <a:spcPts val="0"/>
                        </a:spcBef>
                        <a:spcAft>
                          <a:spcPts val="0"/>
                        </a:spcAft>
                        <a:buNone/>
                      </a:pPr>
                      <a:r>
                        <a:rPr lang="en"/>
                        <a:t> </a:t>
                      </a:r>
                      <a:r>
                        <a:rPr lang="en" sz="2000" b="1">
                          <a:latin typeface="Lexend"/>
                          <a:ea typeface="Lexend"/>
                          <a:cs typeface="Lexend"/>
                          <a:sym typeface="Lexend"/>
                        </a:rPr>
                        <a:t>Title</a:t>
                      </a:r>
                      <a:endParaRPr sz="2100" b="1">
                        <a:latin typeface="Lexend"/>
                        <a:ea typeface="Lexend"/>
                        <a:cs typeface="Lexend"/>
                        <a:sym typeface="Lexend"/>
                      </a:endParaRPr>
                    </a:p>
                  </a:txBody>
                  <a:tcPr marL="91425" marR="91425" marT="91425" marB="91425"/>
                </a:tc>
                <a:tc>
                  <a:txBody>
                    <a:bodyPr/>
                    <a:lstStyle/>
                    <a:p>
                      <a:pPr marL="0" lvl="0" indent="0" algn="l" rtl="0">
                        <a:spcBef>
                          <a:spcPts val="0"/>
                        </a:spcBef>
                        <a:spcAft>
                          <a:spcPts val="0"/>
                        </a:spcAft>
                        <a:buNone/>
                      </a:pPr>
                      <a:r>
                        <a:rPr lang="en" sz="1900"/>
                        <a:t>AI-Powered Size Chart Generator for Apparel Sellers - </a:t>
                      </a:r>
                      <a:r>
                        <a:rPr lang="en" sz="1900">
                          <a:solidFill>
                            <a:srgbClr val="383838"/>
                          </a:solidFill>
                          <a:highlight>
                            <a:srgbClr val="FFFFFF"/>
                          </a:highlight>
                        </a:rPr>
                        <a:t>Software Development Track</a:t>
                      </a:r>
                      <a:endParaRPr sz="1900"/>
                    </a:p>
                  </a:txBody>
                  <a:tcPr marL="91425" marR="91425" marT="91425" marB="91425"/>
                </a:tc>
                <a:extLst>
                  <a:ext uri="{0D108BD9-81ED-4DB2-BD59-A6C34878D82A}">
                    <a16:rowId xmlns:a16="http://schemas.microsoft.com/office/drawing/2014/main" val="10000"/>
                  </a:ext>
                </a:extLst>
              </a:tr>
              <a:tr h="697475">
                <a:tc>
                  <a:txBody>
                    <a:bodyPr/>
                    <a:lstStyle/>
                    <a:p>
                      <a:pPr marL="0" lvl="0" indent="0" algn="l" rtl="0">
                        <a:spcBef>
                          <a:spcPts val="0"/>
                        </a:spcBef>
                        <a:spcAft>
                          <a:spcPts val="0"/>
                        </a:spcAft>
                        <a:buNone/>
                      </a:pPr>
                      <a:r>
                        <a:rPr lang="en" sz="2000" b="1">
                          <a:latin typeface="Lexend"/>
                          <a:ea typeface="Lexend"/>
                          <a:cs typeface="Lexend"/>
                          <a:sym typeface="Lexend"/>
                        </a:rPr>
                        <a:t>Team Name</a:t>
                      </a:r>
                      <a:endParaRPr sz="2000" b="1">
                        <a:latin typeface="Lexend"/>
                        <a:ea typeface="Lexend"/>
                        <a:cs typeface="Lexend"/>
                        <a:sym typeface="Lexend"/>
                      </a:endParaRPr>
                    </a:p>
                  </a:txBody>
                  <a:tcPr marL="91425" marR="91425" marT="91425" marB="91425"/>
                </a:tc>
                <a:tc>
                  <a:txBody>
                    <a:bodyPr/>
                    <a:lstStyle/>
                    <a:p>
                      <a:pPr marL="0" lvl="0" indent="0" algn="l" rtl="0">
                        <a:spcBef>
                          <a:spcPts val="0"/>
                        </a:spcBef>
                        <a:spcAft>
                          <a:spcPts val="0"/>
                        </a:spcAft>
                        <a:buNone/>
                      </a:pPr>
                      <a:r>
                        <a:rPr lang="en" sz="1900"/>
                        <a:t>Manbhatia007</a:t>
                      </a:r>
                      <a:endParaRPr sz="1900"/>
                    </a:p>
                  </a:txBody>
                  <a:tcPr marL="91425" marR="91425" marT="91425" marB="91425"/>
                </a:tc>
                <a:extLst>
                  <a:ext uri="{0D108BD9-81ED-4DB2-BD59-A6C34878D82A}">
                    <a16:rowId xmlns:a16="http://schemas.microsoft.com/office/drawing/2014/main" val="10001"/>
                  </a:ext>
                </a:extLst>
              </a:tr>
              <a:tr h="697475">
                <a:tc>
                  <a:txBody>
                    <a:bodyPr/>
                    <a:lstStyle/>
                    <a:p>
                      <a:pPr marL="0" lvl="0" indent="0" algn="l" rtl="0">
                        <a:spcBef>
                          <a:spcPts val="0"/>
                        </a:spcBef>
                        <a:spcAft>
                          <a:spcPts val="0"/>
                        </a:spcAft>
                        <a:buNone/>
                      </a:pPr>
                      <a:r>
                        <a:rPr lang="en" sz="2000" b="1">
                          <a:latin typeface="Lexend"/>
                          <a:ea typeface="Lexend"/>
                          <a:cs typeface="Lexend"/>
                          <a:sym typeface="Lexend"/>
                        </a:rPr>
                        <a:t>Team ID</a:t>
                      </a:r>
                      <a:endParaRPr sz="2000" b="1">
                        <a:latin typeface="Lexend"/>
                        <a:ea typeface="Lexend"/>
                        <a:cs typeface="Lexend"/>
                        <a:sym typeface="Lexend"/>
                      </a:endParaRPr>
                    </a:p>
                  </a:txBody>
                  <a:tcPr marL="91425" marR="91425" marT="91425" marB="91425"/>
                </a:tc>
                <a:tc>
                  <a:txBody>
                    <a:bodyPr/>
                    <a:lstStyle/>
                    <a:p>
                      <a:pPr marL="0" lvl="0" indent="0" algn="l" rtl="0">
                        <a:spcBef>
                          <a:spcPts val="0"/>
                        </a:spcBef>
                        <a:spcAft>
                          <a:spcPts val="0"/>
                        </a:spcAft>
                        <a:buNone/>
                      </a:pPr>
                      <a:r>
                        <a:rPr lang="en" sz="1900">
                          <a:solidFill>
                            <a:srgbClr val="383838"/>
                          </a:solidFill>
                          <a:highlight>
                            <a:srgbClr val="FFFFFF"/>
                          </a:highlight>
                        </a:rPr>
                        <a:t>U301BPS9</a:t>
                      </a:r>
                      <a:endParaRPr sz="1900"/>
                    </a:p>
                  </a:txBody>
                  <a:tcPr marL="91425" marR="91425" marT="91425" marB="91425"/>
                </a:tc>
                <a:extLst>
                  <a:ext uri="{0D108BD9-81ED-4DB2-BD59-A6C34878D82A}">
                    <a16:rowId xmlns:a16="http://schemas.microsoft.com/office/drawing/2014/main" val="10002"/>
                  </a:ext>
                </a:extLst>
              </a:tr>
              <a:tr h="697475">
                <a:tc>
                  <a:txBody>
                    <a:bodyPr/>
                    <a:lstStyle/>
                    <a:p>
                      <a:pPr marL="0" lvl="0" indent="0" algn="l" rtl="0">
                        <a:spcBef>
                          <a:spcPts val="0"/>
                        </a:spcBef>
                        <a:spcAft>
                          <a:spcPts val="0"/>
                        </a:spcAft>
                        <a:buNone/>
                      </a:pPr>
                      <a:r>
                        <a:rPr lang="en" sz="2000" b="1" dirty="0">
                          <a:latin typeface="Lexend SemiBold"/>
                          <a:ea typeface="Lexend SemiBold"/>
                          <a:cs typeface="Lexend SemiBold"/>
                          <a:sym typeface="Lexend SemiBold"/>
                        </a:rPr>
                        <a:t>Team Member</a:t>
                      </a:r>
                      <a:endParaRPr sz="2000" b="1" dirty="0">
                        <a:latin typeface="Lexend SemiBold"/>
                        <a:ea typeface="Lexend SemiBold"/>
                        <a:cs typeface="Lexend SemiBold"/>
                        <a:sym typeface="Lexend SemiBold"/>
                      </a:endParaRPr>
                    </a:p>
                  </a:txBody>
                  <a:tcPr marL="91425" marR="91425" marT="91425" marB="91425"/>
                </a:tc>
                <a:tc>
                  <a:txBody>
                    <a:bodyPr/>
                    <a:lstStyle/>
                    <a:p>
                      <a:pPr marL="0" lvl="0" indent="0" algn="l" rtl="0">
                        <a:spcBef>
                          <a:spcPts val="0"/>
                        </a:spcBef>
                        <a:spcAft>
                          <a:spcPts val="0"/>
                        </a:spcAft>
                        <a:buNone/>
                      </a:pPr>
                      <a:r>
                        <a:rPr lang="en" sz="1900"/>
                        <a:t>Manik Bhatia</a:t>
                      </a:r>
                      <a:endParaRPr sz="1900"/>
                    </a:p>
                  </a:txBody>
                  <a:tcPr marL="91425" marR="91425" marT="91425" marB="91425"/>
                </a:tc>
                <a:extLst>
                  <a:ext uri="{0D108BD9-81ED-4DB2-BD59-A6C34878D82A}">
                    <a16:rowId xmlns:a16="http://schemas.microsoft.com/office/drawing/2014/main" val="10003"/>
                  </a:ext>
                </a:extLst>
              </a:tr>
              <a:tr h="749800">
                <a:tc>
                  <a:txBody>
                    <a:bodyPr/>
                    <a:lstStyle/>
                    <a:p>
                      <a:pPr marL="0" lvl="0" indent="0" algn="l" rtl="0">
                        <a:spcBef>
                          <a:spcPts val="0"/>
                        </a:spcBef>
                        <a:spcAft>
                          <a:spcPts val="0"/>
                        </a:spcAft>
                        <a:buNone/>
                      </a:pPr>
                      <a:r>
                        <a:rPr lang="en" sz="2000" b="1" dirty="0">
                          <a:latin typeface="Lexend SemiBold"/>
                          <a:ea typeface="Lexend SemiBold"/>
                          <a:cs typeface="Lexend SemiBold"/>
                          <a:sym typeface="Lexend SemiBold"/>
                        </a:rPr>
                        <a:t>College</a:t>
                      </a:r>
                      <a:r>
                        <a:rPr lang="en" sz="2000" dirty="0">
                          <a:latin typeface="Lexend SemiBold"/>
                          <a:ea typeface="Lexend SemiBold"/>
                          <a:cs typeface="Lexend SemiBold"/>
                          <a:sym typeface="Lexend SemiBold"/>
                        </a:rPr>
                        <a:t> </a:t>
                      </a:r>
                      <a:endParaRPr sz="2000" dirty="0">
                        <a:latin typeface="Lexend SemiBold"/>
                        <a:ea typeface="Lexend SemiBold"/>
                        <a:cs typeface="Lexend SemiBold"/>
                        <a:sym typeface="Lexend SemiBold"/>
                      </a:endParaRPr>
                    </a:p>
                  </a:txBody>
                  <a:tcPr marL="91425" marR="91425" marT="91425" marB="91425"/>
                </a:tc>
                <a:tc>
                  <a:txBody>
                    <a:bodyPr/>
                    <a:lstStyle/>
                    <a:p>
                      <a:pPr marL="0" lvl="0" indent="0" algn="l" rtl="0">
                        <a:spcBef>
                          <a:spcPts val="0"/>
                        </a:spcBef>
                        <a:spcAft>
                          <a:spcPts val="0"/>
                        </a:spcAft>
                        <a:buNone/>
                      </a:pPr>
                      <a:r>
                        <a:rPr lang="en" sz="1900"/>
                        <a:t>National Institute of Technology, Hamirpur (H.P.)  177001</a:t>
                      </a:r>
                      <a:endParaRPr sz="1900"/>
                    </a:p>
                  </a:txBody>
                  <a:tcPr marL="91425" marR="91425" marT="91425" marB="91425"/>
                </a:tc>
                <a:extLst>
                  <a:ext uri="{0D108BD9-81ED-4DB2-BD59-A6C34878D82A}">
                    <a16:rowId xmlns:a16="http://schemas.microsoft.com/office/drawing/2014/main" val="10004"/>
                  </a:ext>
                </a:extLst>
              </a:tr>
              <a:tr h="697475">
                <a:tc>
                  <a:txBody>
                    <a:bodyPr/>
                    <a:lstStyle/>
                    <a:p>
                      <a:pPr marL="0" lvl="0" indent="0" algn="l" rtl="0">
                        <a:spcBef>
                          <a:spcPts val="0"/>
                        </a:spcBef>
                        <a:spcAft>
                          <a:spcPts val="0"/>
                        </a:spcAft>
                        <a:buNone/>
                      </a:pPr>
                      <a:r>
                        <a:rPr lang="en" sz="2000" b="1" dirty="0">
                          <a:latin typeface="Lexend SemiBold"/>
                          <a:ea typeface="Lexend SemiBold"/>
                          <a:cs typeface="Lexend SemiBold"/>
                          <a:sym typeface="Lexend SemiBold"/>
                        </a:rPr>
                        <a:t>Date</a:t>
                      </a:r>
                      <a:endParaRPr sz="2000" b="1" dirty="0">
                        <a:latin typeface="Lexend SemiBold"/>
                        <a:ea typeface="Lexend SemiBold"/>
                        <a:cs typeface="Lexend SemiBold"/>
                        <a:sym typeface="Lexend SemiBold"/>
                      </a:endParaRPr>
                    </a:p>
                  </a:txBody>
                  <a:tcPr marL="91425" marR="91425" marT="91425" marB="91425"/>
                </a:tc>
                <a:tc>
                  <a:txBody>
                    <a:bodyPr/>
                    <a:lstStyle/>
                    <a:p>
                      <a:pPr marL="0" lvl="0" indent="0" algn="l" rtl="0">
                        <a:spcBef>
                          <a:spcPts val="0"/>
                        </a:spcBef>
                        <a:spcAft>
                          <a:spcPts val="0"/>
                        </a:spcAft>
                        <a:buNone/>
                      </a:pPr>
                      <a:r>
                        <a:rPr lang="en" sz="1900" dirty="0"/>
                        <a:t>25th August 2024</a:t>
                      </a:r>
                      <a:endParaRPr sz="1900" dirty="0"/>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15000"/>
              </a:lnSpc>
              <a:spcBef>
                <a:spcPts val="0"/>
              </a:spcBef>
              <a:spcAft>
                <a:spcPts val="0"/>
              </a:spcAft>
              <a:buSzPct val="147368"/>
              <a:buNone/>
            </a:pPr>
            <a:r>
              <a:rPr lang="en" sz="1900" b="1" u="sng"/>
              <a:t>Executive Summary</a:t>
            </a:r>
            <a:endParaRPr sz="1900" b="1" u="sng"/>
          </a:p>
          <a:p>
            <a:pPr marL="0" lvl="0" indent="0" algn="l" rtl="0">
              <a:lnSpc>
                <a:spcPct val="115000"/>
              </a:lnSpc>
              <a:spcBef>
                <a:spcPts val="0"/>
              </a:spcBef>
              <a:spcAft>
                <a:spcPts val="0"/>
              </a:spcAft>
              <a:buNone/>
            </a:pPr>
            <a:r>
              <a:rPr lang="en" sz="1900" b="1"/>
              <a:t> </a:t>
            </a:r>
            <a:r>
              <a:rPr lang="en" sz="1677" b="1"/>
              <a:t>Problem statement:</a:t>
            </a:r>
            <a:endParaRPr sz="988"/>
          </a:p>
          <a:p>
            <a:pPr marL="1371600" lvl="2" indent="-309244" algn="l" rtl="0">
              <a:lnSpc>
                <a:spcPct val="115000"/>
              </a:lnSpc>
              <a:spcBef>
                <a:spcPts val="0"/>
              </a:spcBef>
              <a:spcAft>
                <a:spcPts val="0"/>
              </a:spcAft>
              <a:buSzPct val="100000"/>
              <a:buChar char="❏"/>
            </a:pPr>
            <a:r>
              <a:rPr lang="en" sz="1411" b="1"/>
              <a:t>User-Centric Analysis</a:t>
            </a:r>
            <a:r>
              <a:rPr lang="en" sz="1411"/>
              <a:t>: Employs advanced algorithms to integrate and process user body metrics (height, weight, chest, waist, hip, etc.) for precision in size recommendation.</a:t>
            </a:r>
            <a:endParaRPr sz="1411"/>
          </a:p>
          <a:p>
            <a:pPr marL="1371600" lvl="2" indent="-309244" algn="l" rtl="0">
              <a:lnSpc>
                <a:spcPct val="115000"/>
              </a:lnSpc>
              <a:spcBef>
                <a:spcPts val="0"/>
              </a:spcBef>
              <a:spcAft>
                <a:spcPts val="0"/>
              </a:spcAft>
              <a:buSzPct val="100000"/>
              <a:buChar char="❏"/>
            </a:pPr>
            <a:r>
              <a:rPr lang="en" sz="1411" b="1"/>
              <a:t>Seller Customization</a:t>
            </a:r>
            <a:r>
              <a:rPr lang="en" sz="1411"/>
              <a:t>: Offers a customizable AI framework for apparel sellers, aligning size charts with specific sizing standards using scalable algorithms.</a:t>
            </a:r>
            <a:endParaRPr sz="1411"/>
          </a:p>
          <a:p>
            <a:pPr marL="1371600" lvl="2" indent="-309244" algn="l" rtl="0">
              <a:lnSpc>
                <a:spcPct val="115000"/>
              </a:lnSpc>
              <a:spcBef>
                <a:spcPts val="0"/>
              </a:spcBef>
              <a:spcAft>
                <a:spcPts val="0"/>
              </a:spcAft>
              <a:buSzPct val="100000"/>
              <a:buChar char="❏"/>
            </a:pPr>
            <a:r>
              <a:rPr lang="en" sz="1411" b="1"/>
              <a:t>Dynamic Size Chart Generation</a:t>
            </a:r>
            <a:r>
              <a:rPr lang="en" sz="1411"/>
              <a:t>: Generates AI-powered, adaptive size charts with probabilistic confidence scores for different apparel sizes.</a:t>
            </a:r>
            <a:endParaRPr sz="1411"/>
          </a:p>
          <a:p>
            <a:pPr marL="0" lvl="0" indent="0" algn="l" rtl="0">
              <a:lnSpc>
                <a:spcPct val="115000"/>
              </a:lnSpc>
              <a:spcBef>
                <a:spcPts val="0"/>
              </a:spcBef>
              <a:spcAft>
                <a:spcPts val="0"/>
              </a:spcAft>
              <a:buNone/>
            </a:pPr>
            <a:endParaRPr sz="1200"/>
          </a:p>
          <a:p>
            <a:pPr marL="0" lvl="0" indent="0" algn="l" rtl="0">
              <a:lnSpc>
                <a:spcPct val="115000"/>
              </a:lnSpc>
              <a:spcBef>
                <a:spcPts val="0"/>
              </a:spcBef>
              <a:spcAft>
                <a:spcPts val="0"/>
              </a:spcAft>
              <a:buNone/>
            </a:pPr>
            <a:r>
              <a:rPr lang="en" sz="1755" b="1"/>
              <a:t> Proposed Solution:</a:t>
            </a:r>
            <a:endParaRPr sz="1755" b="1"/>
          </a:p>
          <a:p>
            <a:pPr marL="1371600" lvl="0" indent="-309879" algn="l" rtl="0">
              <a:lnSpc>
                <a:spcPct val="115000"/>
              </a:lnSpc>
              <a:spcBef>
                <a:spcPts val="0"/>
              </a:spcBef>
              <a:spcAft>
                <a:spcPts val="0"/>
              </a:spcAft>
              <a:buSzPct val="100000"/>
              <a:buChar char="❏"/>
            </a:pPr>
            <a:r>
              <a:rPr lang="en" sz="1422"/>
              <a:t>Convert the cleaned dataset into </a:t>
            </a:r>
            <a:r>
              <a:rPr lang="en" sz="1422" b="1"/>
              <a:t>Gaussian curves</a:t>
            </a:r>
            <a:r>
              <a:rPr lang="en" sz="1422"/>
              <a:t> to accurately model the distribution of body measurements.</a:t>
            </a:r>
            <a:endParaRPr sz="1422"/>
          </a:p>
          <a:p>
            <a:pPr marL="1371600" lvl="0" indent="-309879" algn="l" rtl="0">
              <a:lnSpc>
                <a:spcPct val="115000"/>
              </a:lnSpc>
              <a:spcBef>
                <a:spcPts val="0"/>
              </a:spcBef>
              <a:spcAft>
                <a:spcPts val="0"/>
              </a:spcAft>
              <a:buSzPct val="100000"/>
              <a:buChar char="❏"/>
            </a:pPr>
            <a:r>
              <a:rPr lang="en" sz="1422"/>
              <a:t>Train the </a:t>
            </a:r>
            <a:r>
              <a:rPr lang="en" sz="1422" b="1"/>
              <a:t>AI model</a:t>
            </a:r>
            <a:r>
              <a:rPr lang="en" sz="1422"/>
              <a:t> using cross-validation techniques to avoid overfitting and ensure generalizability across diverse datasets.</a:t>
            </a:r>
            <a:endParaRPr sz="1422"/>
          </a:p>
          <a:p>
            <a:pPr marL="1371600" lvl="0" indent="-309879" algn="l" rtl="0">
              <a:lnSpc>
                <a:spcPct val="115000"/>
              </a:lnSpc>
              <a:spcBef>
                <a:spcPts val="0"/>
              </a:spcBef>
              <a:spcAft>
                <a:spcPts val="0"/>
              </a:spcAft>
              <a:buSzPct val="100000"/>
              <a:buChar char="❏"/>
            </a:pPr>
            <a:r>
              <a:rPr lang="en" sz="1422"/>
              <a:t> A hybrid AI model architecture using </a:t>
            </a:r>
            <a:r>
              <a:rPr lang="en" sz="1422" b="1"/>
              <a:t>TensorFlow</a:t>
            </a:r>
            <a:r>
              <a:rPr lang="en" sz="1422"/>
              <a:t>, combining supervised learning for size classification to group similar body types.</a:t>
            </a:r>
            <a:endParaRPr sz="1422"/>
          </a:p>
          <a:p>
            <a:pPr marL="1371600" lvl="0" indent="-309879" algn="l" rtl="0">
              <a:lnSpc>
                <a:spcPct val="115000"/>
              </a:lnSpc>
              <a:spcBef>
                <a:spcPts val="0"/>
              </a:spcBef>
              <a:spcAft>
                <a:spcPts val="0"/>
              </a:spcAft>
              <a:buSzPct val="100000"/>
              <a:buChar char="❏"/>
            </a:pPr>
            <a:r>
              <a:rPr lang="en" sz="1422"/>
              <a:t>Generate a confusion matrix to evaluate model performance, specifically focusing on precision, recall, and </a:t>
            </a:r>
            <a:r>
              <a:rPr lang="en" sz="1422" b="1"/>
              <a:t>F1-score</a:t>
            </a:r>
            <a:r>
              <a:rPr lang="en" sz="1422"/>
              <a:t> for each size category.</a:t>
            </a:r>
            <a:endParaRPr sz="1422"/>
          </a:p>
          <a:p>
            <a:pPr marL="3200400" lvl="0" indent="0" algn="l" rtl="0">
              <a:lnSpc>
                <a:spcPct val="115000"/>
              </a:lnSpc>
              <a:spcBef>
                <a:spcPts val="0"/>
              </a:spcBef>
              <a:spcAft>
                <a:spcPts val="0"/>
              </a:spcAft>
              <a:buNone/>
            </a:pPr>
            <a:endParaRPr sz="1422"/>
          </a:p>
          <a:p>
            <a:pPr marL="0" lvl="0" indent="0" algn="l" rtl="0">
              <a:lnSpc>
                <a:spcPct val="115000"/>
              </a:lnSpc>
              <a:spcBef>
                <a:spcPts val="0"/>
              </a:spcBef>
              <a:spcAft>
                <a:spcPts val="0"/>
              </a:spcAft>
              <a:buNone/>
            </a:pPr>
            <a:endParaRPr sz="1422"/>
          </a:p>
          <a:p>
            <a:pPr marL="3200400" lvl="0" indent="0" algn="l" rtl="0">
              <a:lnSpc>
                <a:spcPct val="115000"/>
              </a:lnSpc>
              <a:spcBef>
                <a:spcPts val="0"/>
              </a:spcBef>
              <a:spcAft>
                <a:spcPts val="0"/>
              </a:spcAft>
              <a:buNone/>
            </a:pPr>
            <a:r>
              <a:rPr lang="en" sz="1755" b="1"/>
              <a:t>  </a:t>
            </a:r>
            <a:endParaRPr sz="1755" b="1"/>
          </a:p>
          <a:p>
            <a:pPr marL="0" lvl="0" indent="0" algn="l" rtl="0">
              <a:lnSpc>
                <a:spcPct val="115000"/>
              </a:lnSpc>
              <a:spcBef>
                <a:spcPts val="0"/>
              </a:spcBef>
              <a:spcAft>
                <a:spcPts val="0"/>
              </a:spcAft>
              <a:buNone/>
            </a:pPr>
            <a:r>
              <a:rPr lang="en" sz="1755" b="1"/>
              <a:t>			</a:t>
            </a:r>
            <a:endParaRPr sz="1755" b="1"/>
          </a:p>
          <a:p>
            <a:pPr marL="0" lvl="0" indent="0" algn="l" rtl="0">
              <a:lnSpc>
                <a:spcPct val="115000"/>
              </a:lnSpc>
              <a:spcBef>
                <a:spcPts val="0"/>
              </a:spcBef>
              <a:spcAft>
                <a:spcPts val="0"/>
              </a:spcAft>
              <a:buNone/>
            </a:pPr>
            <a:endParaRPr sz="1755" b="1"/>
          </a:p>
          <a:p>
            <a:pPr marL="457200" lvl="0" indent="0" algn="l" rtl="0">
              <a:lnSpc>
                <a:spcPct val="115000"/>
              </a:lnSpc>
              <a:spcBef>
                <a:spcPts val="0"/>
              </a:spcBef>
              <a:spcAft>
                <a:spcPts val="0"/>
              </a:spcAft>
              <a:buNone/>
            </a:pPr>
            <a:endParaRPr sz="1788" b="1"/>
          </a:p>
          <a:p>
            <a:pPr marL="0" lvl="0" indent="0" algn="l" rtl="0">
              <a:lnSpc>
                <a:spcPct val="115000"/>
              </a:lnSpc>
              <a:spcBef>
                <a:spcPts val="0"/>
              </a:spcBef>
              <a:spcAft>
                <a:spcPts val="0"/>
              </a:spcAft>
              <a:buSzPct val="147368"/>
              <a:buNone/>
            </a:pPr>
            <a:r>
              <a:rPr lang="en" sz="1900" b="1"/>
              <a:t>	</a:t>
            </a:r>
            <a:endParaRPr sz="19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2800"/>
              <a:buNone/>
            </a:pPr>
            <a:r>
              <a:rPr lang="en" sz="1800" u="sng" dirty="0">
                <a:latin typeface="Lexend SemiBold"/>
                <a:ea typeface="Lexend SemiBold"/>
                <a:cs typeface="Lexend SemiBold"/>
                <a:sym typeface="Lexend SemiBold"/>
              </a:rPr>
              <a:t>Methodology:</a:t>
            </a:r>
            <a:endParaRPr sz="4300" u="sng" dirty="0">
              <a:latin typeface="Lexend SemiBold"/>
              <a:ea typeface="Lexend SemiBold"/>
              <a:cs typeface="Lexend SemiBold"/>
              <a:sym typeface="Lexend SemiBold"/>
            </a:endParaRPr>
          </a:p>
        </p:txBody>
      </p:sp>
      <p:sp>
        <p:nvSpPr>
          <p:cNvPr id="94" name="Google Shape;94;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lnSpcReduction="20000"/>
          </a:bodyPr>
          <a:lstStyle/>
          <a:p>
            <a:pPr marL="457200" lvl="0" indent="-317500" algn="l" rtl="0">
              <a:spcBef>
                <a:spcPts val="1200"/>
              </a:spcBef>
              <a:spcAft>
                <a:spcPts val="0"/>
              </a:spcAft>
              <a:buClr>
                <a:schemeClr val="dk1"/>
              </a:buClr>
              <a:buSzPts val="1400"/>
              <a:buChar char="●"/>
            </a:pPr>
            <a:r>
              <a:rPr lang="en" sz="1400">
                <a:solidFill>
                  <a:schemeClr val="dk1"/>
                </a:solidFill>
              </a:rPr>
              <a:t>Imported and cleaned the dataset using </a:t>
            </a:r>
            <a:r>
              <a:rPr lang="en" sz="1400" b="1">
                <a:solidFill>
                  <a:srgbClr val="188038"/>
                </a:solidFill>
                <a:latin typeface="Roboto Mono"/>
                <a:ea typeface="Roboto Mono"/>
                <a:cs typeface="Roboto Mono"/>
                <a:sym typeface="Roboto Mono"/>
              </a:rPr>
              <a:t>pandas</a:t>
            </a:r>
            <a:r>
              <a:rPr lang="en" sz="1400">
                <a:solidFill>
                  <a:schemeClr val="dk1"/>
                </a:solidFill>
              </a:rPr>
              <a:t>, performing </a:t>
            </a:r>
            <a:r>
              <a:rPr lang="en" sz="1400" b="1">
                <a:solidFill>
                  <a:schemeClr val="dk1"/>
                </a:solidFill>
              </a:rPr>
              <a:t>data integrity checks</a:t>
            </a:r>
            <a:r>
              <a:rPr lang="en" sz="1400">
                <a:solidFill>
                  <a:schemeClr val="dk1"/>
                </a:solidFill>
              </a:rPr>
              <a:t> with </a:t>
            </a:r>
            <a:r>
              <a:rPr lang="en" sz="1400" b="1">
                <a:solidFill>
                  <a:srgbClr val="188038"/>
                </a:solidFill>
                <a:latin typeface="Roboto Mono"/>
                <a:ea typeface="Roboto Mono"/>
                <a:cs typeface="Roboto Mono"/>
                <a:sym typeface="Roboto Mono"/>
              </a:rPr>
              <a:t>df.info()</a:t>
            </a:r>
            <a:r>
              <a:rPr lang="en" sz="1400">
                <a:solidFill>
                  <a:schemeClr val="dk1"/>
                </a:solidFill>
              </a:rPr>
              <a:t> and </a:t>
            </a:r>
            <a:r>
              <a:rPr lang="en" sz="1400" b="1">
                <a:solidFill>
                  <a:schemeClr val="dk1"/>
                </a:solidFill>
              </a:rPr>
              <a:t>null value assessment</a:t>
            </a:r>
            <a:r>
              <a:rPr lang="en" sz="1400">
                <a:solidFill>
                  <a:schemeClr val="dk1"/>
                </a:solidFill>
              </a:rPr>
              <a:t> using </a:t>
            </a:r>
            <a:r>
              <a:rPr lang="en" sz="1400" b="1">
                <a:solidFill>
                  <a:srgbClr val="188038"/>
                </a:solidFill>
                <a:latin typeface="Roboto Mono"/>
                <a:ea typeface="Roboto Mono"/>
                <a:cs typeface="Roboto Mono"/>
                <a:sym typeface="Roboto Mono"/>
              </a:rPr>
              <a:t>df.isnull().sum()</a:t>
            </a:r>
            <a:r>
              <a:rPr lang="en" sz="1400">
                <a:solidFill>
                  <a:schemeClr val="dk1"/>
                </a:solidFill>
              </a:rPr>
              <a:t>, particularly focusing on </a:t>
            </a:r>
            <a:r>
              <a:rPr lang="en" sz="1400" b="1">
                <a:solidFill>
                  <a:schemeClr val="dk1"/>
                </a:solidFill>
              </a:rPr>
              <a:t>missing data imputation</a:t>
            </a:r>
            <a:r>
              <a:rPr lang="en" sz="1400">
                <a:solidFill>
                  <a:schemeClr val="dk1"/>
                </a:solidFill>
              </a:rPr>
              <a:t> in gender-specific attributes.																		                                                                                                                                        </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Engineered features by converting </a:t>
            </a:r>
            <a:r>
              <a:rPr lang="en" sz="1400" b="1">
                <a:solidFill>
                  <a:schemeClr val="dk1"/>
                </a:solidFill>
              </a:rPr>
              <a:t>height</a:t>
            </a:r>
            <a:r>
              <a:rPr lang="en" sz="1400">
                <a:solidFill>
                  <a:schemeClr val="dk1"/>
                </a:solidFill>
              </a:rPr>
              <a:t> from a </a:t>
            </a:r>
            <a:r>
              <a:rPr lang="en" sz="1400" b="1">
                <a:solidFill>
                  <a:schemeClr val="dk1"/>
                </a:solidFill>
              </a:rPr>
              <a:t>mixed unit format</a:t>
            </a:r>
            <a:r>
              <a:rPr lang="en" sz="1400">
                <a:solidFill>
                  <a:schemeClr val="dk1"/>
                </a:solidFill>
              </a:rPr>
              <a:t> (feet inches) to </a:t>
            </a:r>
            <a:r>
              <a:rPr lang="en" sz="1400" b="1">
                <a:solidFill>
                  <a:schemeClr val="dk1"/>
                </a:solidFill>
              </a:rPr>
              <a:t>inches</a:t>
            </a:r>
            <a:r>
              <a:rPr lang="en" sz="1400">
                <a:solidFill>
                  <a:schemeClr val="dk1"/>
                </a:solidFill>
              </a:rPr>
              <a:t> using a </a:t>
            </a:r>
            <a:r>
              <a:rPr lang="en" sz="1400" b="1">
                <a:solidFill>
                  <a:schemeClr val="dk1"/>
                </a:solidFill>
              </a:rPr>
              <a:t>custom conversion function</a:t>
            </a:r>
            <a:r>
              <a:rPr lang="en" sz="1400">
                <a:solidFill>
                  <a:schemeClr val="dk1"/>
                </a:solidFill>
              </a:rPr>
              <a:t> applied via </a:t>
            </a:r>
            <a:r>
              <a:rPr lang="en" sz="1400" b="1">
                <a:solidFill>
                  <a:srgbClr val="188038"/>
                </a:solidFill>
                <a:latin typeface="Roboto Mono"/>
                <a:ea typeface="Roboto Mono"/>
                <a:cs typeface="Roboto Mono"/>
                <a:sym typeface="Roboto Mono"/>
              </a:rPr>
              <a:t>lambda</a:t>
            </a:r>
            <a:r>
              <a:rPr lang="en" sz="1400">
                <a:solidFill>
                  <a:schemeClr val="dk1"/>
                </a:solidFill>
              </a:rPr>
              <a:t> in </a:t>
            </a:r>
            <a:r>
              <a:rPr lang="en" sz="1400" b="1">
                <a:solidFill>
                  <a:srgbClr val="188038"/>
                </a:solidFill>
                <a:latin typeface="Roboto Mono"/>
                <a:ea typeface="Roboto Mono"/>
                <a:cs typeface="Roboto Mono"/>
                <a:sym typeface="Roboto Mono"/>
              </a:rPr>
              <a:t>pandas</a:t>
            </a:r>
            <a:r>
              <a:rPr lang="en" sz="1400">
                <a:solidFill>
                  <a:schemeClr val="dk1"/>
                </a:solidFill>
              </a:rPr>
              <a:t> for consistent measurement scaling.					</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Conducted </a:t>
            </a:r>
            <a:r>
              <a:rPr lang="en" sz="1400" b="1">
                <a:solidFill>
                  <a:schemeClr val="dk1"/>
                </a:solidFill>
              </a:rPr>
              <a:t>exploratory data analysis (EDA)</a:t>
            </a:r>
            <a:r>
              <a:rPr lang="en" sz="1400">
                <a:solidFill>
                  <a:schemeClr val="dk1"/>
                </a:solidFill>
              </a:rPr>
              <a:t> using </a:t>
            </a:r>
            <a:r>
              <a:rPr lang="en" sz="1400" b="1">
                <a:solidFill>
                  <a:srgbClr val="188038"/>
                </a:solidFill>
                <a:latin typeface="Roboto Mono"/>
                <a:ea typeface="Roboto Mono"/>
                <a:cs typeface="Roboto Mono"/>
                <a:sym typeface="Roboto Mono"/>
              </a:rPr>
              <a:t>Seaborn</a:t>
            </a:r>
            <a:r>
              <a:rPr lang="en" sz="1400">
                <a:solidFill>
                  <a:schemeClr val="dk1"/>
                </a:solidFill>
              </a:rPr>
              <a:t> and </a:t>
            </a:r>
            <a:r>
              <a:rPr lang="en" sz="1400" b="1">
                <a:solidFill>
                  <a:srgbClr val="188038"/>
                </a:solidFill>
                <a:latin typeface="Roboto Mono"/>
                <a:ea typeface="Roboto Mono"/>
                <a:cs typeface="Roboto Mono"/>
                <a:sym typeface="Roboto Mono"/>
              </a:rPr>
              <a:t>Matplotlib</a:t>
            </a:r>
            <a:r>
              <a:rPr lang="en" sz="1400">
                <a:solidFill>
                  <a:schemeClr val="dk1"/>
                </a:solidFill>
              </a:rPr>
              <a:t> to visualize the </a:t>
            </a:r>
            <a:r>
              <a:rPr lang="en" sz="1400" b="1">
                <a:solidFill>
                  <a:schemeClr val="dk1"/>
                </a:solidFill>
              </a:rPr>
              <a:t>distribution</a:t>
            </a:r>
            <a:r>
              <a:rPr lang="en" sz="1400">
                <a:solidFill>
                  <a:schemeClr val="dk1"/>
                </a:solidFill>
              </a:rPr>
              <a:t> of critical features like </a:t>
            </a:r>
            <a:r>
              <a:rPr lang="en" sz="1400" b="1">
                <a:solidFill>
                  <a:schemeClr val="dk1"/>
                </a:solidFill>
              </a:rPr>
              <a:t>height</a:t>
            </a:r>
            <a:r>
              <a:rPr lang="en" sz="1400">
                <a:solidFill>
                  <a:schemeClr val="dk1"/>
                </a:solidFill>
              </a:rPr>
              <a:t> and </a:t>
            </a:r>
            <a:r>
              <a:rPr lang="en" sz="1400" b="1">
                <a:solidFill>
                  <a:schemeClr val="dk1"/>
                </a:solidFill>
              </a:rPr>
              <a:t>weight</a:t>
            </a:r>
            <a:r>
              <a:rPr lang="en" sz="1400">
                <a:solidFill>
                  <a:schemeClr val="dk1"/>
                </a:solidFill>
              </a:rPr>
              <a:t>, identifying and addressing </a:t>
            </a:r>
            <a:r>
              <a:rPr lang="en" sz="1400" b="1">
                <a:solidFill>
                  <a:schemeClr val="dk1"/>
                </a:solidFill>
              </a:rPr>
              <a:t>non-Gaussian distributions</a:t>
            </a:r>
            <a:r>
              <a:rPr lang="en" sz="1400">
                <a:solidFill>
                  <a:schemeClr val="dk1"/>
                </a:solidFill>
              </a:rPr>
              <a:t> through graphical analysis.																	</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Normalized and standardized numerical features using </a:t>
            </a:r>
            <a:r>
              <a:rPr lang="en" sz="1400" b="1">
                <a:solidFill>
                  <a:srgbClr val="188038"/>
                </a:solidFill>
                <a:latin typeface="Roboto Mono"/>
                <a:ea typeface="Roboto Mono"/>
                <a:cs typeface="Roboto Mono"/>
                <a:sym typeface="Roboto Mono"/>
              </a:rPr>
              <a:t>MinMaxScaler</a:t>
            </a:r>
            <a:r>
              <a:rPr lang="en" sz="1400">
                <a:solidFill>
                  <a:schemeClr val="dk1"/>
                </a:solidFill>
              </a:rPr>
              <a:t> and </a:t>
            </a:r>
            <a:r>
              <a:rPr lang="en" sz="1400" b="1">
                <a:solidFill>
                  <a:srgbClr val="188038"/>
                </a:solidFill>
                <a:latin typeface="Roboto Mono"/>
                <a:ea typeface="Roboto Mono"/>
                <a:cs typeface="Roboto Mono"/>
                <a:sym typeface="Roboto Mono"/>
              </a:rPr>
              <a:t>StandardScaler</a:t>
            </a:r>
            <a:r>
              <a:rPr lang="en" sz="1400">
                <a:solidFill>
                  <a:schemeClr val="dk1"/>
                </a:solidFill>
              </a:rPr>
              <a:t> from </a:t>
            </a:r>
            <a:r>
              <a:rPr lang="en" sz="1400" b="1">
                <a:solidFill>
                  <a:srgbClr val="188038"/>
                </a:solidFill>
                <a:latin typeface="Roboto Mono"/>
                <a:ea typeface="Roboto Mono"/>
                <a:cs typeface="Roboto Mono"/>
                <a:sym typeface="Roboto Mono"/>
              </a:rPr>
              <a:t>sklearn</a:t>
            </a:r>
            <a:r>
              <a:rPr lang="en" sz="1400">
                <a:solidFill>
                  <a:schemeClr val="dk1"/>
                </a:solidFill>
              </a:rPr>
              <a:t>, ensuring consistent </a:t>
            </a:r>
            <a:r>
              <a:rPr lang="en" sz="1400" b="1">
                <a:solidFill>
                  <a:schemeClr val="dk1"/>
                </a:solidFill>
              </a:rPr>
              <a:t>feature scaling</a:t>
            </a:r>
            <a:r>
              <a:rPr lang="en" sz="1400">
                <a:solidFill>
                  <a:schemeClr val="dk1"/>
                </a:solidFill>
              </a:rPr>
              <a:t> to accelerate the convergence of the </a:t>
            </a:r>
            <a:r>
              <a:rPr lang="en" sz="1400" b="1">
                <a:solidFill>
                  <a:schemeClr val="dk1"/>
                </a:solidFill>
              </a:rPr>
              <a:t>deep learning model</a:t>
            </a:r>
            <a:r>
              <a:rPr lang="en" sz="1400">
                <a:solidFill>
                  <a:schemeClr val="dk1"/>
                </a:solidFill>
              </a:rPr>
              <a:t>.</a:t>
            </a:r>
            <a:endParaRPr sz="1400">
              <a:solidFill>
                <a:schemeClr val="dk1"/>
              </a:solidFill>
            </a:endParaRPr>
          </a:p>
          <a:p>
            <a:pPr marL="0" lvl="0" indent="0" algn="l" rtl="0">
              <a:lnSpc>
                <a:spcPct val="115000"/>
              </a:lnSpc>
              <a:spcBef>
                <a:spcPts val="1200"/>
              </a:spcBef>
              <a:spcAft>
                <a:spcPts val="0"/>
              </a:spcAft>
              <a:buSzPts val="1800"/>
              <a:buNone/>
            </a:pPr>
            <a:endParaRPr sz="1000" b="1">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2800"/>
              <a:buNone/>
            </a:pPr>
            <a:r>
              <a:rPr lang="en" sz="1800" u="sng" dirty="0">
                <a:latin typeface="Lexend SemiBold"/>
                <a:ea typeface="Lexend SemiBold"/>
                <a:cs typeface="Lexend SemiBold"/>
                <a:sym typeface="Lexend SemiBold"/>
              </a:rPr>
              <a:t>Tools and Technologies:</a:t>
            </a:r>
            <a:endParaRPr sz="4900" u="sng" dirty="0">
              <a:latin typeface="Lexend SemiBold"/>
              <a:ea typeface="Lexend SemiBold"/>
              <a:cs typeface="Lexend SemiBold"/>
              <a:sym typeface="Lexend SemiBold"/>
            </a:endParaRPr>
          </a:p>
        </p:txBody>
      </p:sp>
      <p:sp>
        <p:nvSpPr>
          <p:cNvPr id="100" name="Google Shape;100;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lnSpcReduction="10000"/>
          </a:bodyPr>
          <a:lstStyle/>
          <a:p>
            <a:pPr marL="457200" lvl="0" indent="-317500" algn="l" rtl="0">
              <a:spcBef>
                <a:spcPts val="1200"/>
              </a:spcBef>
              <a:spcAft>
                <a:spcPts val="0"/>
              </a:spcAft>
              <a:buClr>
                <a:schemeClr val="dk1"/>
              </a:buClr>
              <a:buSzPts val="1400"/>
              <a:buChar char="●"/>
            </a:pPr>
            <a:r>
              <a:rPr lang="en" sz="1400" b="1" dirty="0">
                <a:solidFill>
                  <a:srgbClr val="188038"/>
                </a:solidFill>
                <a:latin typeface="Roboto Mono"/>
                <a:ea typeface="Roboto Mono"/>
                <a:cs typeface="Roboto Mono"/>
                <a:sym typeface="Roboto Mono"/>
              </a:rPr>
              <a:t>TensorFlow</a:t>
            </a:r>
            <a:r>
              <a:rPr lang="en" sz="1400" dirty="0">
                <a:solidFill>
                  <a:schemeClr val="dk1"/>
                </a:solidFill>
              </a:rPr>
              <a:t>: Utilized for constructing and training deep learning models using the </a:t>
            </a:r>
            <a:r>
              <a:rPr lang="en" sz="1400" b="1" dirty="0">
                <a:solidFill>
                  <a:srgbClr val="188038"/>
                </a:solidFill>
                <a:latin typeface="Roboto Mono"/>
                <a:ea typeface="Roboto Mono"/>
                <a:cs typeface="Roboto Mono"/>
                <a:sym typeface="Roboto Mono"/>
              </a:rPr>
              <a:t>Sequential</a:t>
            </a:r>
            <a:r>
              <a:rPr lang="en" sz="1400" b="1" dirty="0">
                <a:solidFill>
                  <a:schemeClr val="dk1"/>
                </a:solidFill>
              </a:rPr>
              <a:t> API</a:t>
            </a:r>
            <a:r>
              <a:rPr lang="en" sz="1400" dirty="0">
                <a:solidFill>
                  <a:schemeClr val="dk1"/>
                </a:solidFill>
              </a:rPr>
              <a:t>, defining architecture with layers like </a:t>
            </a:r>
            <a:r>
              <a:rPr lang="en" sz="1400" b="1" dirty="0">
                <a:solidFill>
                  <a:srgbClr val="188038"/>
                </a:solidFill>
                <a:latin typeface="Roboto Mono"/>
                <a:ea typeface="Roboto Mono"/>
                <a:cs typeface="Roboto Mono"/>
                <a:sym typeface="Roboto Mono"/>
              </a:rPr>
              <a:t>Dense</a:t>
            </a:r>
            <a:r>
              <a:rPr lang="en" sz="1400" dirty="0">
                <a:solidFill>
                  <a:schemeClr val="dk1"/>
                </a:solidFill>
              </a:rPr>
              <a:t> and </a:t>
            </a:r>
            <a:r>
              <a:rPr lang="en" sz="1400" b="1" dirty="0">
                <a:solidFill>
                  <a:srgbClr val="188038"/>
                </a:solidFill>
                <a:latin typeface="Roboto Mono"/>
                <a:ea typeface="Roboto Mono"/>
                <a:cs typeface="Roboto Mono"/>
                <a:sym typeface="Roboto Mono"/>
              </a:rPr>
              <a:t>Dropout</a:t>
            </a:r>
            <a:r>
              <a:rPr lang="en" sz="1400" dirty="0">
                <a:solidFill>
                  <a:schemeClr val="dk1"/>
                </a:solidFill>
              </a:rPr>
              <a:t>.																		                                                                                                                                        </a:t>
            </a:r>
            <a:endParaRPr sz="1400" dirty="0">
              <a:solidFill>
                <a:schemeClr val="dk1"/>
              </a:solidFill>
            </a:endParaRPr>
          </a:p>
          <a:p>
            <a:pPr marL="457200" lvl="0" indent="-317500" algn="l" rtl="0">
              <a:spcBef>
                <a:spcPts val="0"/>
              </a:spcBef>
              <a:spcAft>
                <a:spcPts val="0"/>
              </a:spcAft>
              <a:buClr>
                <a:schemeClr val="dk1"/>
              </a:buClr>
              <a:buSzPts val="1400"/>
              <a:buChar char="●"/>
            </a:pPr>
            <a:r>
              <a:rPr lang="en" sz="1400" b="1" dirty="0">
                <a:solidFill>
                  <a:srgbClr val="188038"/>
                </a:solidFill>
                <a:latin typeface="Roboto Mono"/>
                <a:ea typeface="Roboto Mono"/>
                <a:cs typeface="Roboto Mono"/>
                <a:sym typeface="Roboto Mono"/>
              </a:rPr>
              <a:t>Scikit-Learn</a:t>
            </a:r>
            <a:r>
              <a:rPr lang="en" sz="1400" dirty="0">
                <a:solidFill>
                  <a:schemeClr val="dk1"/>
                </a:solidFill>
              </a:rPr>
              <a:t>: Employed for data preprocessing, including </a:t>
            </a:r>
            <a:r>
              <a:rPr lang="en" sz="1400" b="1" dirty="0">
                <a:solidFill>
                  <a:schemeClr val="dk1"/>
                </a:solidFill>
              </a:rPr>
              <a:t>scaling</a:t>
            </a:r>
            <a:r>
              <a:rPr lang="en" sz="1400" dirty="0">
                <a:solidFill>
                  <a:schemeClr val="dk1"/>
                </a:solidFill>
              </a:rPr>
              <a:t> with </a:t>
            </a:r>
            <a:r>
              <a:rPr lang="en" sz="1400" b="1" dirty="0">
                <a:solidFill>
                  <a:srgbClr val="188038"/>
                </a:solidFill>
                <a:latin typeface="Roboto Mono"/>
                <a:ea typeface="Roboto Mono"/>
                <a:cs typeface="Roboto Mono"/>
                <a:sym typeface="Roboto Mono"/>
              </a:rPr>
              <a:t>MinMaxScaler</a:t>
            </a:r>
            <a:r>
              <a:rPr lang="en" sz="1400" dirty="0">
                <a:solidFill>
                  <a:schemeClr val="dk1"/>
                </a:solidFill>
              </a:rPr>
              <a:t> and </a:t>
            </a:r>
            <a:r>
              <a:rPr lang="en" sz="1400" b="1" dirty="0">
                <a:solidFill>
                  <a:schemeClr val="dk1"/>
                </a:solidFill>
              </a:rPr>
              <a:t>normalization</a:t>
            </a:r>
            <a:r>
              <a:rPr lang="en" sz="1400" dirty="0">
                <a:solidFill>
                  <a:schemeClr val="dk1"/>
                </a:solidFill>
              </a:rPr>
              <a:t> with </a:t>
            </a:r>
            <a:r>
              <a:rPr lang="en" sz="1400" b="1" dirty="0">
                <a:solidFill>
                  <a:srgbClr val="188038"/>
                </a:solidFill>
                <a:latin typeface="Roboto Mono"/>
                <a:ea typeface="Roboto Mono"/>
                <a:cs typeface="Roboto Mono"/>
                <a:sym typeface="Roboto Mono"/>
              </a:rPr>
              <a:t>StandardScaler</a:t>
            </a:r>
            <a:r>
              <a:rPr lang="en" sz="1400" dirty="0">
                <a:solidFill>
                  <a:schemeClr val="dk1"/>
                </a:solidFill>
              </a:rPr>
              <a:t> to prepare data for the neural network.  										</a:t>
            </a:r>
            <a:endParaRPr sz="1400" dirty="0">
              <a:solidFill>
                <a:schemeClr val="dk1"/>
              </a:solidFill>
            </a:endParaRPr>
          </a:p>
          <a:p>
            <a:pPr marL="457200" lvl="0" indent="-317500" algn="l" rtl="0">
              <a:spcBef>
                <a:spcPts val="0"/>
              </a:spcBef>
              <a:spcAft>
                <a:spcPts val="0"/>
              </a:spcAft>
              <a:buClr>
                <a:schemeClr val="dk1"/>
              </a:buClr>
              <a:buSzPts val="1400"/>
              <a:buChar char="●"/>
            </a:pPr>
            <a:r>
              <a:rPr lang="en" sz="1400" b="1" dirty="0">
                <a:solidFill>
                  <a:srgbClr val="188038"/>
                </a:solidFill>
                <a:latin typeface="Roboto Mono"/>
                <a:ea typeface="Roboto Mono"/>
                <a:cs typeface="Roboto Mono"/>
                <a:sym typeface="Roboto Mono"/>
              </a:rPr>
              <a:t>Seaborn</a:t>
            </a:r>
            <a:r>
              <a:rPr lang="en" sz="1400" dirty="0">
                <a:solidFill>
                  <a:schemeClr val="dk1"/>
                </a:solidFill>
              </a:rPr>
              <a:t>: Deployed for advanced visualizations, including count plots and histograms, to explore the distribution of features like </a:t>
            </a:r>
            <a:r>
              <a:rPr lang="en" sz="1400" b="1" dirty="0">
                <a:solidFill>
                  <a:schemeClr val="dk1"/>
                </a:solidFill>
              </a:rPr>
              <a:t>height</a:t>
            </a:r>
            <a:r>
              <a:rPr lang="en" sz="1400" dirty="0">
                <a:solidFill>
                  <a:schemeClr val="dk1"/>
                </a:solidFill>
              </a:rPr>
              <a:t> and </a:t>
            </a:r>
            <a:r>
              <a:rPr lang="en" sz="1400" b="1" dirty="0">
                <a:solidFill>
                  <a:schemeClr val="dk1"/>
                </a:solidFill>
              </a:rPr>
              <a:t>body shape index</a:t>
            </a:r>
            <a:r>
              <a:rPr lang="en" sz="1400" dirty="0">
                <a:solidFill>
                  <a:schemeClr val="dk1"/>
                </a:solidFill>
              </a:rPr>
              <a:t>.																</a:t>
            </a:r>
            <a:endParaRPr sz="1400" dirty="0">
              <a:solidFill>
                <a:schemeClr val="dk1"/>
              </a:solidFill>
            </a:endParaRPr>
          </a:p>
          <a:p>
            <a:pPr marL="457200" lvl="0" indent="-317500" algn="l" rtl="0">
              <a:spcBef>
                <a:spcPts val="0"/>
              </a:spcBef>
              <a:spcAft>
                <a:spcPts val="0"/>
              </a:spcAft>
              <a:buClr>
                <a:schemeClr val="dk1"/>
              </a:buClr>
              <a:buSzPts val="1400"/>
              <a:buChar char="●"/>
            </a:pPr>
            <a:r>
              <a:rPr lang="en" sz="1400" b="1" dirty="0">
                <a:solidFill>
                  <a:srgbClr val="188038"/>
                </a:solidFill>
                <a:latin typeface="Roboto Mono"/>
                <a:ea typeface="Roboto Mono"/>
                <a:cs typeface="Roboto Mono"/>
                <a:sym typeface="Roboto Mono"/>
              </a:rPr>
              <a:t>Matplotlib</a:t>
            </a:r>
            <a:r>
              <a:rPr lang="en" sz="1400" dirty="0">
                <a:solidFill>
                  <a:schemeClr val="dk1"/>
                </a:solidFill>
              </a:rPr>
              <a:t>: Utilized for plotting model performance metrics over epochs, such as accuracy, F1 score, and loss, aiding in the assessment of the model's training process.</a:t>
            </a:r>
            <a:endParaRPr sz="1400" dirty="0">
              <a:solidFill>
                <a:schemeClr val="dk1"/>
              </a:solidFill>
            </a:endParaRPr>
          </a:p>
          <a:p>
            <a:pPr marL="0" lvl="0" indent="0" algn="l" rtl="0">
              <a:lnSpc>
                <a:spcPct val="115000"/>
              </a:lnSpc>
              <a:spcBef>
                <a:spcPts val="1200"/>
              </a:spcBef>
              <a:spcAft>
                <a:spcPts val="0"/>
              </a:spcAft>
              <a:buSzPts val="1800"/>
              <a:buNone/>
            </a:pPr>
            <a:endParaRPr sz="1000" b="1" dirty="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22"/>
          <p:cNvPicPr preferRelativeResize="0"/>
          <p:nvPr/>
        </p:nvPicPr>
        <p:blipFill>
          <a:blip r:embed="rId3">
            <a:alphaModFix/>
          </a:blip>
          <a:stretch>
            <a:fillRect/>
          </a:stretch>
        </p:blipFill>
        <p:spPr>
          <a:xfrm>
            <a:off x="274025" y="117650"/>
            <a:ext cx="8869975" cy="2806750"/>
          </a:xfrm>
          <a:prstGeom prst="rect">
            <a:avLst/>
          </a:prstGeom>
          <a:noFill/>
          <a:ln>
            <a:noFill/>
          </a:ln>
        </p:spPr>
      </p:pic>
      <p:pic>
        <p:nvPicPr>
          <p:cNvPr id="106" name="Google Shape;106;p22"/>
          <p:cNvPicPr preferRelativeResize="0"/>
          <p:nvPr/>
        </p:nvPicPr>
        <p:blipFill>
          <a:blip r:embed="rId4">
            <a:alphaModFix/>
          </a:blip>
          <a:stretch>
            <a:fillRect/>
          </a:stretch>
        </p:blipFill>
        <p:spPr>
          <a:xfrm>
            <a:off x="274025" y="2995900"/>
            <a:ext cx="8869975" cy="2067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3"/>
          <p:cNvSpPr txBox="1">
            <a:spLocks noGrp="1"/>
          </p:cNvSpPr>
          <p:nvPr>
            <p:ph type="title"/>
          </p:nvPr>
        </p:nvSpPr>
        <p:spPr>
          <a:xfrm>
            <a:off x="247905" y="2883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2800"/>
              <a:buNone/>
            </a:pPr>
            <a:r>
              <a:rPr lang="en" sz="1800" u="sng" dirty="0">
                <a:latin typeface="Lexend SemiBold"/>
                <a:ea typeface="Lexend SemiBold"/>
                <a:cs typeface="Lexend SemiBold"/>
                <a:sym typeface="Lexend SemiBold"/>
              </a:rPr>
              <a:t>Algorithm/Logic:</a:t>
            </a:r>
            <a:endParaRPr sz="1800" u="sng" dirty="0">
              <a:latin typeface="Lexend SemiBold"/>
              <a:ea typeface="Lexend SemiBold"/>
              <a:cs typeface="Lexend SemiBold"/>
              <a:sym typeface="Lexend SemiBold"/>
            </a:endParaRPr>
          </a:p>
        </p:txBody>
      </p:sp>
      <p:sp>
        <p:nvSpPr>
          <p:cNvPr id="112" name="Google Shape;112;p23"/>
          <p:cNvSpPr txBox="1">
            <a:spLocks noGrp="1"/>
          </p:cNvSpPr>
          <p:nvPr>
            <p:ph type="body" idx="1"/>
          </p:nvPr>
        </p:nvSpPr>
        <p:spPr>
          <a:xfrm>
            <a:off x="311700" y="731375"/>
            <a:ext cx="8520600" cy="3551100"/>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spcBef>
                <a:spcPts val="1400"/>
              </a:spcBef>
              <a:spcAft>
                <a:spcPts val="0"/>
              </a:spcAft>
              <a:buNone/>
            </a:pPr>
            <a:r>
              <a:rPr lang="en" sz="5207" b="1" dirty="0">
                <a:solidFill>
                  <a:schemeClr val="dk1"/>
                </a:solidFill>
              </a:rPr>
              <a:t>   </a:t>
            </a:r>
            <a:r>
              <a:rPr lang="en" sz="5607" b="1" dirty="0">
                <a:solidFill>
                  <a:schemeClr val="dk1"/>
                </a:solidFill>
              </a:rPr>
              <a:t>Data Loading and Initial Inspection</a:t>
            </a:r>
            <a:endParaRPr sz="5607" b="1" dirty="0">
              <a:solidFill>
                <a:schemeClr val="dk1"/>
              </a:solidFill>
            </a:endParaRPr>
          </a:p>
          <a:p>
            <a:pPr marL="457200" lvl="0" indent="-314447" algn="l" rtl="0">
              <a:spcBef>
                <a:spcPts val="1200"/>
              </a:spcBef>
              <a:spcAft>
                <a:spcPts val="0"/>
              </a:spcAft>
              <a:buClr>
                <a:schemeClr val="dk1"/>
              </a:buClr>
              <a:buSzPct val="100000"/>
              <a:buChar char="●"/>
            </a:pPr>
            <a:r>
              <a:rPr lang="en" sz="5407" b="1" dirty="0">
                <a:solidFill>
                  <a:schemeClr val="dk1"/>
                </a:solidFill>
              </a:rPr>
              <a:t>Load Dataset</a:t>
            </a:r>
            <a:r>
              <a:rPr lang="en" sz="5407" dirty="0">
                <a:solidFill>
                  <a:schemeClr val="dk1"/>
                </a:solidFill>
              </a:rPr>
              <a:t>: The data is loaded using </a:t>
            </a:r>
            <a:r>
              <a:rPr lang="en" sz="5407" b="1" dirty="0">
                <a:solidFill>
                  <a:srgbClr val="188038"/>
                </a:solidFill>
                <a:latin typeface="Roboto Mono"/>
                <a:ea typeface="Roboto Mono"/>
                <a:cs typeface="Roboto Mono"/>
                <a:sym typeface="Roboto Mono"/>
              </a:rPr>
              <a:t>pandas</a:t>
            </a:r>
            <a:r>
              <a:rPr lang="en" sz="5407" dirty="0">
                <a:solidFill>
                  <a:schemeClr val="dk1"/>
                </a:solidFill>
              </a:rPr>
              <a:t> and inspected using functions like </a:t>
            </a:r>
            <a:r>
              <a:rPr lang="en" sz="5407" b="1" dirty="0">
                <a:solidFill>
                  <a:srgbClr val="188038"/>
                </a:solidFill>
                <a:latin typeface="Roboto Mono"/>
                <a:ea typeface="Roboto Mono"/>
                <a:cs typeface="Roboto Mono"/>
                <a:sym typeface="Roboto Mono"/>
              </a:rPr>
              <a:t>df.head()</a:t>
            </a:r>
            <a:r>
              <a:rPr lang="en" sz="5407" dirty="0">
                <a:solidFill>
                  <a:schemeClr val="dk1"/>
                </a:solidFill>
              </a:rPr>
              <a:t> and </a:t>
            </a:r>
            <a:r>
              <a:rPr lang="en" sz="5407" b="1" dirty="0">
                <a:solidFill>
                  <a:srgbClr val="188038"/>
                </a:solidFill>
                <a:latin typeface="Roboto Mono"/>
                <a:ea typeface="Roboto Mono"/>
                <a:cs typeface="Roboto Mono"/>
                <a:sym typeface="Roboto Mono"/>
              </a:rPr>
              <a:t>df.info()</a:t>
            </a:r>
            <a:r>
              <a:rPr lang="en" sz="5407" dirty="0">
                <a:solidFill>
                  <a:schemeClr val="dk1"/>
                </a:solidFill>
              </a:rPr>
              <a:t> to understand its structure and identify missing values.</a:t>
            </a:r>
            <a:endParaRPr sz="5407" dirty="0">
              <a:solidFill>
                <a:schemeClr val="dk1"/>
              </a:solidFill>
            </a:endParaRPr>
          </a:p>
          <a:p>
            <a:pPr marL="0" lvl="0" indent="0" algn="l" rtl="0">
              <a:spcBef>
                <a:spcPts val="1400"/>
              </a:spcBef>
              <a:spcAft>
                <a:spcPts val="0"/>
              </a:spcAft>
              <a:buNone/>
            </a:pPr>
            <a:r>
              <a:rPr lang="en" sz="5607" b="1" dirty="0">
                <a:solidFill>
                  <a:schemeClr val="dk1"/>
                </a:solidFill>
              </a:rPr>
              <a:t>   Data Cleaning</a:t>
            </a:r>
            <a:endParaRPr sz="5607" b="1" dirty="0">
              <a:solidFill>
                <a:schemeClr val="dk1"/>
              </a:solidFill>
            </a:endParaRPr>
          </a:p>
          <a:p>
            <a:pPr marL="457200" lvl="0" indent="-314447" algn="l" rtl="0">
              <a:spcBef>
                <a:spcPts val="1200"/>
              </a:spcBef>
              <a:spcAft>
                <a:spcPts val="0"/>
              </a:spcAft>
              <a:buClr>
                <a:schemeClr val="dk1"/>
              </a:buClr>
              <a:buSzPct val="100000"/>
              <a:buChar char="●"/>
            </a:pPr>
            <a:r>
              <a:rPr lang="en" sz="5407" b="1" dirty="0">
                <a:solidFill>
                  <a:schemeClr val="dk1"/>
                </a:solidFill>
              </a:rPr>
              <a:t>Missing Value Handling</a:t>
            </a:r>
            <a:r>
              <a:rPr lang="en" sz="5407" dirty="0">
                <a:solidFill>
                  <a:schemeClr val="dk1"/>
                </a:solidFill>
              </a:rPr>
              <a:t>: Identify columns with missing values, particularly focusing on gender-specific attributes like "cup size," and decide on the appropriate strategy (e.g., leaving them as is due to data specifics or imputing missing values).</a:t>
            </a:r>
            <a:endParaRPr sz="5407" dirty="0">
              <a:solidFill>
                <a:schemeClr val="dk1"/>
              </a:solidFill>
            </a:endParaRPr>
          </a:p>
          <a:p>
            <a:pPr marL="457200" lvl="0" indent="-314447" algn="l" rtl="0">
              <a:spcBef>
                <a:spcPts val="0"/>
              </a:spcBef>
              <a:spcAft>
                <a:spcPts val="0"/>
              </a:spcAft>
              <a:buClr>
                <a:schemeClr val="dk1"/>
              </a:buClr>
              <a:buSzPct val="100000"/>
              <a:buChar char="●"/>
            </a:pPr>
            <a:r>
              <a:rPr lang="en" sz="5407" b="1" dirty="0">
                <a:solidFill>
                  <a:schemeClr val="dk1"/>
                </a:solidFill>
              </a:rPr>
              <a:t>Feature Conversion</a:t>
            </a:r>
            <a:r>
              <a:rPr lang="en" sz="5407" dirty="0">
                <a:solidFill>
                  <a:schemeClr val="dk1"/>
                </a:solidFill>
              </a:rPr>
              <a:t>: Convert non-numeric data into numeric where necessary. For instance, convert height from a mixed format (feet'inches) into a single unit (inches).</a:t>
            </a:r>
            <a:endParaRPr sz="5407" dirty="0">
              <a:solidFill>
                <a:schemeClr val="dk1"/>
              </a:solidFill>
            </a:endParaRPr>
          </a:p>
          <a:p>
            <a:pPr marL="0" lvl="0" indent="0" algn="l" rtl="0">
              <a:spcBef>
                <a:spcPts val="1400"/>
              </a:spcBef>
              <a:spcAft>
                <a:spcPts val="0"/>
              </a:spcAft>
              <a:buNone/>
            </a:pPr>
            <a:r>
              <a:rPr lang="en" sz="5607" b="1" dirty="0">
                <a:solidFill>
                  <a:schemeClr val="dk1"/>
                </a:solidFill>
              </a:rPr>
              <a:t>Feature Engineering</a:t>
            </a:r>
            <a:endParaRPr sz="5607" b="1" dirty="0">
              <a:solidFill>
                <a:schemeClr val="dk1"/>
              </a:solidFill>
            </a:endParaRPr>
          </a:p>
          <a:p>
            <a:pPr marL="457200" lvl="0" indent="-314447" algn="l" rtl="0">
              <a:spcBef>
                <a:spcPts val="1200"/>
              </a:spcBef>
              <a:spcAft>
                <a:spcPts val="0"/>
              </a:spcAft>
              <a:buClr>
                <a:schemeClr val="dk1"/>
              </a:buClr>
              <a:buSzPct val="100000"/>
              <a:buChar char="●"/>
            </a:pPr>
            <a:r>
              <a:rPr lang="en" sz="5407" b="1" dirty="0">
                <a:solidFill>
                  <a:schemeClr val="dk1"/>
                </a:solidFill>
              </a:rPr>
              <a:t>Height Conversion</a:t>
            </a:r>
            <a:r>
              <a:rPr lang="en" sz="5407" dirty="0">
                <a:solidFill>
                  <a:schemeClr val="dk1"/>
                </a:solidFill>
              </a:rPr>
              <a:t>: Convert the height from a string format (e.g., "5'8"") to a numeric format (inches) using the custom function </a:t>
            </a:r>
            <a:r>
              <a:rPr lang="en" sz="5407" b="1" dirty="0">
                <a:solidFill>
                  <a:srgbClr val="188038"/>
                </a:solidFill>
                <a:latin typeface="Roboto Mono"/>
                <a:ea typeface="Roboto Mono"/>
                <a:cs typeface="Roboto Mono"/>
                <a:sym typeface="Roboto Mono"/>
              </a:rPr>
              <a:t>convtheight()</a:t>
            </a:r>
            <a:r>
              <a:rPr lang="en" sz="5407" dirty="0">
                <a:solidFill>
                  <a:schemeClr val="dk1"/>
                </a:solidFill>
              </a:rPr>
              <a:t>.</a:t>
            </a:r>
            <a:endParaRPr sz="5407" dirty="0">
              <a:solidFill>
                <a:schemeClr val="dk1"/>
              </a:solidFill>
            </a:endParaRPr>
          </a:p>
          <a:p>
            <a:pPr marL="457200" lvl="0" indent="-314447" algn="l" rtl="0">
              <a:spcBef>
                <a:spcPts val="0"/>
              </a:spcBef>
              <a:spcAft>
                <a:spcPts val="0"/>
              </a:spcAft>
              <a:buClr>
                <a:schemeClr val="dk1"/>
              </a:buClr>
              <a:buSzPct val="100000"/>
              <a:buChar char="●"/>
            </a:pPr>
            <a:r>
              <a:rPr lang="en" sz="5407" b="1" dirty="0">
                <a:solidFill>
                  <a:schemeClr val="dk1"/>
                </a:solidFill>
              </a:rPr>
              <a:t>Weight Log Transformation</a:t>
            </a:r>
            <a:r>
              <a:rPr lang="en" sz="5407" dirty="0">
                <a:solidFill>
                  <a:schemeClr val="dk1"/>
                </a:solidFill>
              </a:rPr>
              <a:t>: Apply </a:t>
            </a:r>
            <a:r>
              <a:rPr lang="en" sz="5407" b="1" dirty="0">
                <a:solidFill>
                  <a:schemeClr val="dk1"/>
                </a:solidFill>
              </a:rPr>
              <a:t>logarithmic transformation</a:t>
            </a:r>
            <a:r>
              <a:rPr lang="en" sz="5407" dirty="0">
                <a:solidFill>
                  <a:schemeClr val="dk1"/>
                </a:solidFill>
              </a:rPr>
              <a:t> to the weight data to reduce skewness, making it more suitable for modeling.</a:t>
            </a:r>
            <a:endParaRPr sz="5407" dirty="0">
              <a:solidFill>
                <a:schemeClr val="dk1"/>
              </a:solidFill>
            </a:endParaRPr>
          </a:p>
          <a:p>
            <a:pPr marL="457200" lvl="0" indent="-314447" algn="l" rtl="0">
              <a:spcBef>
                <a:spcPts val="0"/>
              </a:spcBef>
              <a:spcAft>
                <a:spcPts val="0"/>
              </a:spcAft>
              <a:buClr>
                <a:schemeClr val="dk1"/>
              </a:buClr>
              <a:buSzPct val="100000"/>
              <a:buChar char="●"/>
            </a:pPr>
            <a:r>
              <a:rPr lang="en" sz="5407" b="1" dirty="0">
                <a:solidFill>
                  <a:schemeClr val="dk1"/>
                </a:solidFill>
              </a:rPr>
              <a:t>BMI Calculation</a:t>
            </a:r>
            <a:r>
              <a:rPr lang="en" sz="5407" dirty="0">
                <a:solidFill>
                  <a:schemeClr val="dk1"/>
                </a:solidFill>
              </a:rPr>
              <a:t>: Calculate BMI using the formula </a:t>
            </a:r>
            <a:r>
              <a:rPr lang="en" sz="5407" b="1" dirty="0">
                <a:solidFill>
                  <a:srgbClr val="188038"/>
                </a:solidFill>
                <a:latin typeface="Roboto Mono"/>
                <a:ea typeface="Roboto Mono"/>
                <a:cs typeface="Roboto Mono"/>
                <a:sym typeface="Roboto Mono"/>
              </a:rPr>
              <a:t>BMI = (Weight in kg) / (Height in m)^2</a:t>
            </a:r>
            <a:r>
              <a:rPr lang="en" sz="5407" dirty="0">
                <a:solidFill>
                  <a:schemeClr val="dk1"/>
                </a:solidFill>
              </a:rPr>
              <a:t> and add it as a new feature.</a:t>
            </a:r>
            <a:endParaRPr sz="5407" dirty="0">
              <a:solidFill>
                <a:schemeClr val="dk1"/>
              </a:solidFill>
            </a:endParaRPr>
          </a:p>
          <a:p>
            <a:pPr marL="0" lvl="0" indent="0" algn="l" rtl="0">
              <a:spcBef>
                <a:spcPts val="1200"/>
              </a:spcBef>
              <a:spcAft>
                <a:spcPts val="0"/>
              </a:spcAft>
              <a:buNone/>
            </a:pPr>
            <a:endParaRPr sz="5407" dirty="0">
              <a:solidFill>
                <a:schemeClr val="dk1"/>
              </a:solidFill>
            </a:endParaRPr>
          </a:p>
          <a:p>
            <a:pPr marL="0" lvl="0" indent="0" algn="l" rtl="0">
              <a:spcBef>
                <a:spcPts val="1200"/>
              </a:spcBef>
              <a:spcAft>
                <a:spcPts val="0"/>
              </a:spcAft>
              <a:buNone/>
            </a:pPr>
            <a:endParaRPr sz="5407" dirty="0">
              <a:solidFill>
                <a:schemeClr val="dk1"/>
              </a:solidFill>
            </a:endParaRPr>
          </a:p>
          <a:p>
            <a:pPr marL="0" lvl="0" indent="0" algn="l" rtl="0">
              <a:spcBef>
                <a:spcPts val="1200"/>
              </a:spcBef>
              <a:spcAft>
                <a:spcPts val="0"/>
              </a:spcAft>
              <a:buNone/>
            </a:pPr>
            <a:endParaRPr sz="5407" dirty="0">
              <a:solidFill>
                <a:schemeClr val="dk1"/>
              </a:solidFill>
            </a:endParaRPr>
          </a:p>
          <a:p>
            <a:pPr marL="457200" lvl="0" indent="0" algn="l" rtl="0">
              <a:spcBef>
                <a:spcPts val="1200"/>
              </a:spcBef>
              <a:spcAft>
                <a:spcPts val="0"/>
              </a:spcAft>
              <a:buNone/>
            </a:pPr>
            <a:endParaRPr sz="4607" dirty="0">
              <a:solidFill>
                <a:schemeClr val="dk1"/>
              </a:solidFill>
            </a:endParaRPr>
          </a:p>
          <a:p>
            <a:pPr marL="0" lvl="0" indent="0" algn="l" rtl="0">
              <a:spcBef>
                <a:spcPts val="1200"/>
              </a:spcBef>
              <a:spcAft>
                <a:spcPts val="0"/>
              </a:spcAft>
              <a:buNone/>
            </a:pPr>
            <a:endParaRPr sz="4207" dirty="0">
              <a:solidFill>
                <a:schemeClr val="dk1"/>
              </a:solidFill>
            </a:endParaRPr>
          </a:p>
          <a:p>
            <a:pPr marL="0" lvl="0" indent="0" algn="l" rtl="0">
              <a:spcBef>
                <a:spcPts val="1200"/>
              </a:spcBef>
              <a:spcAft>
                <a:spcPts val="0"/>
              </a:spcAft>
              <a:buNone/>
            </a:pPr>
            <a:endParaRPr sz="1100" dirty="0">
              <a:solidFill>
                <a:schemeClr val="dk1"/>
              </a:solidFill>
            </a:endParaRPr>
          </a:p>
          <a:p>
            <a:pPr marL="0" lvl="0" indent="0" algn="l" rtl="0">
              <a:spcBef>
                <a:spcPts val="1200"/>
              </a:spcBef>
              <a:spcAft>
                <a:spcPts val="0"/>
              </a:spcAft>
              <a:buNone/>
            </a:pPr>
            <a:endParaRPr sz="1100" dirty="0">
              <a:solidFill>
                <a:schemeClr val="dk1"/>
              </a:solidFill>
            </a:endParaRPr>
          </a:p>
          <a:p>
            <a:pPr marL="0" lvl="0" indent="0" algn="l" rtl="0">
              <a:spcBef>
                <a:spcPts val="1200"/>
              </a:spcBef>
              <a:spcAft>
                <a:spcPts val="0"/>
              </a:spcAft>
              <a:buNone/>
            </a:pPr>
            <a:r>
              <a:rPr lang="en" sz="1100" dirty="0">
                <a:solidFill>
                  <a:schemeClr val="dk1"/>
                </a:solidFill>
              </a:rPr>
              <a:t>  </a:t>
            </a:r>
            <a:endParaRPr sz="1100" dirty="0">
              <a:solidFill>
                <a:schemeClr val="dk1"/>
              </a:solidFill>
            </a:endParaRPr>
          </a:p>
          <a:p>
            <a:pPr marL="457200" lvl="0" indent="0" algn="l" rtl="0">
              <a:spcBef>
                <a:spcPts val="1200"/>
              </a:spcBef>
              <a:spcAft>
                <a:spcPts val="0"/>
              </a:spcAft>
              <a:buNone/>
            </a:pPr>
            <a:r>
              <a:rPr lang="en" sz="1200" dirty="0">
                <a:solidFill>
                  <a:schemeClr val="dk1"/>
                </a:solidFill>
              </a:rPr>
              <a:t>																		                                                                                                                                        </a:t>
            </a:r>
            <a:endParaRPr sz="1200" dirty="0">
              <a:solidFill>
                <a:schemeClr val="dk1"/>
              </a:solidFill>
            </a:endParaRPr>
          </a:p>
          <a:p>
            <a:pPr marL="457200" lvl="0" indent="0" algn="l" rtl="0">
              <a:spcBef>
                <a:spcPts val="1200"/>
              </a:spcBef>
              <a:spcAft>
                <a:spcPts val="0"/>
              </a:spcAft>
              <a:buNone/>
            </a:pPr>
            <a:endParaRPr sz="1200" dirty="0">
              <a:solidFill>
                <a:schemeClr val="dk1"/>
              </a:solidFill>
            </a:endParaRPr>
          </a:p>
          <a:p>
            <a:pPr marL="0" lvl="0" indent="0" algn="l" rtl="0">
              <a:lnSpc>
                <a:spcPct val="115000"/>
              </a:lnSpc>
              <a:spcBef>
                <a:spcPts val="1200"/>
              </a:spcBef>
              <a:spcAft>
                <a:spcPts val="0"/>
              </a:spcAft>
              <a:buSzPct val="180000"/>
              <a:buNone/>
            </a:pPr>
            <a:endParaRPr sz="1000" b="1" dirty="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18" name="Google Shape;118;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119" name="Google Shape;119;p24"/>
          <p:cNvPicPr preferRelativeResize="0"/>
          <p:nvPr/>
        </p:nvPicPr>
        <p:blipFill>
          <a:blip r:embed="rId3">
            <a:alphaModFix/>
          </a:blip>
          <a:stretch>
            <a:fillRect/>
          </a:stretch>
        </p:blipFill>
        <p:spPr>
          <a:xfrm>
            <a:off x="100100" y="215625"/>
            <a:ext cx="8943776" cy="4761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2800"/>
              <a:buNone/>
            </a:pPr>
            <a:r>
              <a:rPr lang="en" sz="1800" u="sng" dirty="0">
                <a:latin typeface="Lexend SemiBold"/>
                <a:ea typeface="Lexend SemiBold"/>
                <a:cs typeface="Lexend SemiBold"/>
                <a:sym typeface="Lexend SemiBold"/>
              </a:rPr>
              <a:t>Algorithm/Logic:</a:t>
            </a:r>
            <a:endParaRPr sz="1800" u="sng" dirty="0">
              <a:latin typeface="Lexend SemiBold"/>
              <a:ea typeface="Lexend SemiBold"/>
              <a:cs typeface="Lexend SemiBold"/>
              <a:sym typeface="Lexend SemiBold"/>
            </a:endParaRPr>
          </a:p>
        </p:txBody>
      </p:sp>
      <p:sp>
        <p:nvSpPr>
          <p:cNvPr id="125" name="Google Shape;125;p25"/>
          <p:cNvSpPr txBox="1">
            <a:spLocks noGrp="1"/>
          </p:cNvSpPr>
          <p:nvPr>
            <p:ph type="body" idx="1"/>
          </p:nvPr>
        </p:nvSpPr>
        <p:spPr>
          <a:xfrm>
            <a:off x="311700" y="1017725"/>
            <a:ext cx="8520600" cy="3551100"/>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spcBef>
                <a:spcPts val="1400"/>
              </a:spcBef>
              <a:spcAft>
                <a:spcPts val="0"/>
              </a:spcAft>
              <a:buNone/>
            </a:pPr>
            <a:r>
              <a:rPr lang="en" sz="4800" b="1">
                <a:solidFill>
                  <a:schemeClr val="dk1"/>
                </a:solidFill>
              </a:rPr>
              <a:t> </a:t>
            </a:r>
            <a:r>
              <a:rPr lang="en" sz="5200" b="1">
                <a:solidFill>
                  <a:schemeClr val="dk1"/>
                </a:solidFill>
              </a:rPr>
              <a:t>  Exploratory Data Analysis (EDA)</a:t>
            </a:r>
            <a:endParaRPr sz="5200" b="1">
              <a:solidFill>
                <a:schemeClr val="dk1"/>
              </a:solidFill>
            </a:endParaRPr>
          </a:p>
          <a:p>
            <a:pPr marL="457200" lvl="0" indent="-311150" algn="l" rtl="0">
              <a:spcBef>
                <a:spcPts val="1200"/>
              </a:spcBef>
              <a:spcAft>
                <a:spcPts val="0"/>
              </a:spcAft>
              <a:buClr>
                <a:schemeClr val="dk1"/>
              </a:buClr>
              <a:buSzPct val="100000"/>
              <a:buChar char="●"/>
            </a:pPr>
            <a:r>
              <a:rPr lang="en" sz="5200" b="1">
                <a:solidFill>
                  <a:schemeClr val="dk1"/>
                </a:solidFill>
              </a:rPr>
              <a:t>Distribution Visualization</a:t>
            </a:r>
            <a:r>
              <a:rPr lang="en" sz="5200">
                <a:solidFill>
                  <a:schemeClr val="dk1"/>
                </a:solidFill>
              </a:rPr>
              <a:t>: Use </a:t>
            </a:r>
            <a:r>
              <a:rPr lang="en" sz="5200" b="1">
                <a:solidFill>
                  <a:srgbClr val="188038"/>
                </a:solidFill>
                <a:latin typeface="Roboto Mono"/>
                <a:ea typeface="Roboto Mono"/>
                <a:cs typeface="Roboto Mono"/>
                <a:sym typeface="Roboto Mono"/>
              </a:rPr>
              <a:t>Seaborn</a:t>
            </a:r>
            <a:r>
              <a:rPr lang="en" sz="5200">
                <a:solidFill>
                  <a:schemeClr val="dk1"/>
                </a:solidFill>
              </a:rPr>
              <a:t> and </a:t>
            </a:r>
            <a:r>
              <a:rPr lang="en" sz="5200" b="1">
                <a:solidFill>
                  <a:srgbClr val="188038"/>
                </a:solidFill>
                <a:latin typeface="Roboto Mono"/>
                <a:ea typeface="Roboto Mono"/>
                <a:cs typeface="Roboto Mono"/>
                <a:sym typeface="Roboto Mono"/>
              </a:rPr>
              <a:t>Matplotlib</a:t>
            </a:r>
            <a:r>
              <a:rPr lang="en" sz="5200">
                <a:solidFill>
                  <a:schemeClr val="dk1"/>
                </a:solidFill>
              </a:rPr>
              <a:t> to visualize the distribution of features like height and weight, identifying any non-Gaussian distributions.</a:t>
            </a:r>
            <a:endParaRPr sz="5200">
              <a:solidFill>
                <a:schemeClr val="dk1"/>
              </a:solidFill>
            </a:endParaRPr>
          </a:p>
          <a:p>
            <a:pPr marL="457200" lvl="0" indent="-311150" algn="l" rtl="0">
              <a:spcBef>
                <a:spcPts val="0"/>
              </a:spcBef>
              <a:spcAft>
                <a:spcPts val="0"/>
              </a:spcAft>
              <a:buClr>
                <a:schemeClr val="dk1"/>
              </a:buClr>
              <a:buSzPct val="100000"/>
              <a:buChar char="●"/>
            </a:pPr>
            <a:r>
              <a:rPr lang="en" sz="5200" b="1">
                <a:solidFill>
                  <a:schemeClr val="dk1"/>
                </a:solidFill>
              </a:rPr>
              <a:t>Correlation Analysis</a:t>
            </a:r>
            <a:r>
              <a:rPr lang="en" sz="5200">
                <a:solidFill>
                  <a:schemeClr val="dk1"/>
                </a:solidFill>
              </a:rPr>
              <a:t>: Analyze correlations between features using a heatmap, determining which features are highly correlated and may be redundant.</a:t>
            </a:r>
            <a:endParaRPr sz="5200" b="1">
              <a:solidFill>
                <a:schemeClr val="dk1"/>
              </a:solidFill>
            </a:endParaRPr>
          </a:p>
          <a:p>
            <a:pPr marL="0" lvl="0" indent="0" algn="l" rtl="0">
              <a:spcBef>
                <a:spcPts val="1400"/>
              </a:spcBef>
              <a:spcAft>
                <a:spcPts val="0"/>
              </a:spcAft>
              <a:buNone/>
            </a:pPr>
            <a:r>
              <a:rPr lang="en" sz="5200" b="1">
                <a:solidFill>
                  <a:schemeClr val="dk1"/>
                </a:solidFill>
              </a:rPr>
              <a:t>  Model Construction</a:t>
            </a:r>
            <a:endParaRPr sz="5200" b="1">
              <a:solidFill>
                <a:schemeClr val="dk1"/>
              </a:solidFill>
            </a:endParaRPr>
          </a:p>
          <a:p>
            <a:pPr marL="457200" lvl="0" indent="-311150" algn="l" rtl="0">
              <a:spcBef>
                <a:spcPts val="1200"/>
              </a:spcBef>
              <a:spcAft>
                <a:spcPts val="0"/>
              </a:spcAft>
              <a:buClr>
                <a:schemeClr val="dk1"/>
              </a:buClr>
              <a:buSzPct val="100000"/>
              <a:buChar char="●"/>
            </a:pPr>
            <a:r>
              <a:rPr lang="en" sz="5200" b="1">
                <a:solidFill>
                  <a:schemeClr val="dk1"/>
                </a:solidFill>
              </a:rPr>
              <a:t>Neural Network Architecture</a:t>
            </a:r>
            <a:r>
              <a:rPr lang="en" sz="5200">
                <a:solidFill>
                  <a:schemeClr val="dk1"/>
                </a:solidFill>
              </a:rPr>
              <a:t>: Construct a </a:t>
            </a:r>
            <a:r>
              <a:rPr lang="en" sz="5200" b="1">
                <a:solidFill>
                  <a:schemeClr val="dk1"/>
                </a:solidFill>
              </a:rPr>
              <a:t>Sequential</a:t>
            </a:r>
            <a:r>
              <a:rPr lang="en" sz="5200">
                <a:solidFill>
                  <a:schemeClr val="dk1"/>
                </a:solidFill>
              </a:rPr>
              <a:t> neural network model using </a:t>
            </a:r>
            <a:r>
              <a:rPr lang="en" sz="5200" b="1">
                <a:solidFill>
                  <a:schemeClr val="dk1"/>
                </a:solidFill>
              </a:rPr>
              <a:t>TensorFlow</a:t>
            </a:r>
            <a:r>
              <a:rPr lang="en" sz="5200">
                <a:solidFill>
                  <a:schemeClr val="dk1"/>
                </a:solidFill>
              </a:rPr>
              <a:t>:</a:t>
            </a:r>
            <a:endParaRPr sz="5200">
              <a:solidFill>
                <a:schemeClr val="dk1"/>
              </a:solidFill>
            </a:endParaRPr>
          </a:p>
          <a:p>
            <a:pPr marL="914400" lvl="1" indent="-311150" algn="l" rtl="0">
              <a:spcBef>
                <a:spcPts val="0"/>
              </a:spcBef>
              <a:spcAft>
                <a:spcPts val="0"/>
              </a:spcAft>
              <a:buClr>
                <a:schemeClr val="dk1"/>
              </a:buClr>
              <a:buSzPct val="100000"/>
              <a:buChar char="○"/>
            </a:pPr>
            <a:r>
              <a:rPr lang="en" sz="5200" b="1">
                <a:solidFill>
                  <a:schemeClr val="dk1"/>
                </a:solidFill>
              </a:rPr>
              <a:t>Input Layer</a:t>
            </a:r>
            <a:r>
              <a:rPr lang="en" sz="5200">
                <a:solidFill>
                  <a:schemeClr val="dk1"/>
                </a:solidFill>
              </a:rPr>
              <a:t>: Define the input shape based on the number of features.</a:t>
            </a:r>
            <a:endParaRPr sz="5200">
              <a:solidFill>
                <a:schemeClr val="dk1"/>
              </a:solidFill>
            </a:endParaRPr>
          </a:p>
          <a:p>
            <a:pPr marL="914400" lvl="1" indent="-311150" algn="l" rtl="0">
              <a:spcBef>
                <a:spcPts val="0"/>
              </a:spcBef>
              <a:spcAft>
                <a:spcPts val="0"/>
              </a:spcAft>
              <a:buClr>
                <a:schemeClr val="dk1"/>
              </a:buClr>
              <a:buSzPct val="100000"/>
              <a:buChar char="○"/>
            </a:pPr>
            <a:r>
              <a:rPr lang="en" sz="5200" b="1">
                <a:solidFill>
                  <a:schemeClr val="dk1"/>
                </a:solidFill>
              </a:rPr>
              <a:t>Dropout Layers</a:t>
            </a:r>
            <a:r>
              <a:rPr lang="en" sz="5200">
                <a:solidFill>
                  <a:schemeClr val="dk1"/>
                </a:solidFill>
              </a:rPr>
              <a:t>: Introduce </a:t>
            </a:r>
            <a:r>
              <a:rPr lang="en" sz="5200" b="1">
                <a:solidFill>
                  <a:schemeClr val="dk1"/>
                </a:solidFill>
              </a:rPr>
              <a:t>Dropout</a:t>
            </a:r>
            <a:r>
              <a:rPr lang="en" sz="5200">
                <a:solidFill>
                  <a:schemeClr val="dk1"/>
                </a:solidFill>
              </a:rPr>
              <a:t> layers to prevent overfitting by randomly dropping units during training.</a:t>
            </a:r>
            <a:endParaRPr sz="5200">
              <a:solidFill>
                <a:schemeClr val="dk1"/>
              </a:solidFill>
            </a:endParaRPr>
          </a:p>
          <a:p>
            <a:pPr marL="914400" lvl="1" indent="-311150" algn="l" rtl="0">
              <a:spcBef>
                <a:spcPts val="0"/>
              </a:spcBef>
              <a:spcAft>
                <a:spcPts val="0"/>
              </a:spcAft>
              <a:buClr>
                <a:schemeClr val="dk1"/>
              </a:buClr>
              <a:buSzPct val="100000"/>
              <a:buChar char="○"/>
            </a:pPr>
            <a:r>
              <a:rPr lang="en" sz="5200" b="1">
                <a:solidFill>
                  <a:schemeClr val="dk1"/>
                </a:solidFill>
              </a:rPr>
              <a:t>Output Layer</a:t>
            </a:r>
            <a:r>
              <a:rPr lang="en" sz="5200">
                <a:solidFill>
                  <a:schemeClr val="dk1"/>
                </a:solidFill>
              </a:rPr>
              <a:t>: Add a </a:t>
            </a:r>
            <a:r>
              <a:rPr lang="en" sz="5200" b="1">
                <a:solidFill>
                  <a:schemeClr val="dk1"/>
                </a:solidFill>
              </a:rPr>
              <a:t>Softmax</a:t>
            </a:r>
            <a:r>
              <a:rPr lang="en" sz="5200">
                <a:solidFill>
                  <a:schemeClr val="dk1"/>
                </a:solidFill>
              </a:rPr>
              <a:t> layer to handle multi-class classification tasks.</a:t>
            </a:r>
            <a:endParaRPr sz="5200" b="1">
              <a:solidFill>
                <a:schemeClr val="dk1"/>
              </a:solidFill>
            </a:endParaRPr>
          </a:p>
          <a:p>
            <a:pPr marL="0" lvl="0" indent="0" algn="l" rtl="0">
              <a:spcBef>
                <a:spcPts val="1400"/>
              </a:spcBef>
              <a:spcAft>
                <a:spcPts val="0"/>
              </a:spcAft>
              <a:buNone/>
            </a:pPr>
            <a:r>
              <a:rPr lang="en" sz="5200" b="1">
                <a:solidFill>
                  <a:schemeClr val="dk1"/>
                </a:solidFill>
              </a:rPr>
              <a:t>Model Compilation</a:t>
            </a:r>
            <a:endParaRPr sz="5200" b="1">
              <a:solidFill>
                <a:schemeClr val="dk1"/>
              </a:solidFill>
            </a:endParaRPr>
          </a:p>
          <a:p>
            <a:pPr marL="457200" lvl="0" indent="-311150" algn="l" rtl="0">
              <a:spcBef>
                <a:spcPts val="1200"/>
              </a:spcBef>
              <a:spcAft>
                <a:spcPts val="0"/>
              </a:spcAft>
              <a:buClr>
                <a:schemeClr val="dk1"/>
              </a:buClr>
              <a:buSzPct val="100000"/>
              <a:buChar char="●"/>
            </a:pPr>
            <a:r>
              <a:rPr lang="en" sz="5200" b="1">
                <a:solidFill>
                  <a:schemeClr val="dk1"/>
                </a:solidFill>
              </a:rPr>
              <a:t>Loss Function</a:t>
            </a:r>
            <a:r>
              <a:rPr lang="en" sz="5200">
                <a:solidFill>
                  <a:schemeClr val="dk1"/>
                </a:solidFill>
              </a:rPr>
              <a:t>: Use </a:t>
            </a:r>
            <a:r>
              <a:rPr lang="en" sz="5200" b="1">
                <a:solidFill>
                  <a:schemeClr val="dk1"/>
                </a:solidFill>
              </a:rPr>
              <a:t>Categorical Cross-Entropy</a:t>
            </a:r>
            <a:r>
              <a:rPr lang="en" sz="5200">
                <a:solidFill>
                  <a:schemeClr val="dk1"/>
                </a:solidFill>
              </a:rPr>
              <a:t> as the loss function since the task is multi-class classification.</a:t>
            </a:r>
            <a:endParaRPr sz="5200">
              <a:solidFill>
                <a:schemeClr val="dk1"/>
              </a:solidFill>
            </a:endParaRPr>
          </a:p>
          <a:p>
            <a:pPr marL="457200" lvl="0" indent="-311150" algn="l" rtl="0">
              <a:spcBef>
                <a:spcPts val="0"/>
              </a:spcBef>
              <a:spcAft>
                <a:spcPts val="0"/>
              </a:spcAft>
              <a:buClr>
                <a:schemeClr val="dk1"/>
              </a:buClr>
              <a:buSzPct val="100000"/>
              <a:buChar char="●"/>
            </a:pPr>
            <a:r>
              <a:rPr lang="en" sz="5200" b="1">
                <a:solidFill>
                  <a:schemeClr val="dk1"/>
                </a:solidFill>
              </a:rPr>
              <a:t>Metrics</a:t>
            </a:r>
            <a:r>
              <a:rPr lang="en" sz="5200">
                <a:solidFill>
                  <a:schemeClr val="dk1"/>
                </a:solidFill>
              </a:rPr>
              <a:t>: Include evaluation metrics such as </a:t>
            </a:r>
            <a:r>
              <a:rPr lang="en" sz="5200" b="1">
                <a:solidFill>
                  <a:schemeClr val="dk1"/>
                </a:solidFill>
              </a:rPr>
              <a:t>accuracy</a:t>
            </a:r>
            <a:r>
              <a:rPr lang="en" sz="5200">
                <a:solidFill>
                  <a:schemeClr val="dk1"/>
                </a:solidFill>
              </a:rPr>
              <a:t>, </a:t>
            </a:r>
            <a:r>
              <a:rPr lang="en" sz="5200" b="1">
                <a:solidFill>
                  <a:schemeClr val="dk1"/>
                </a:solidFill>
              </a:rPr>
              <a:t>F1 score</a:t>
            </a:r>
            <a:r>
              <a:rPr lang="en" sz="5200">
                <a:solidFill>
                  <a:schemeClr val="dk1"/>
                </a:solidFill>
              </a:rPr>
              <a:t>, and </a:t>
            </a:r>
            <a:r>
              <a:rPr lang="en" sz="5200" b="1">
                <a:solidFill>
                  <a:schemeClr val="dk1"/>
                </a:solidFill>
              </a:rPr>
              <a:t>AUC for the precision-recall curve</a:t>
            </a:r>
            <a:r>
              <a:rPr lang="en" sz="5200">
                <a:solidFill>
                  <a:schemeClr val="dk1"/>
                </a:solidFill>
              </a:rPr>
              <a:t> (</a:t>
            </a:r>
            <a:r>
              <a:rPr lang="en" sz="5200">
                <a:solidFill>
                  <a:srgbClr val="188038"/>
                </a:solidFill>
                <a:latin typeface="Roboto Mono"/>
                <a:ea typeface="Roboto Mono"/>
                <a:cs typeface="Roboto Mono"/>
                <a:sym typeface="Roboto Mono"/>
              </a:rPr>
              <a:t>prc</a:t>
            </a:r>
            <a:r>
              <a:rPr lang="en" sz="5200">
                <a:solidFill>
                  <a:schemeClr val="dk1"/>
                </a:solidFill>
              </a:rPr>
              <a:t>), which are particularly useful for imbalanced datasets.</a:t>
            </a:r>
            <a:endParaRPr sz="5200">
              <a:solidFill>
                <a:schemeClr val="dk1"/>
              </a:solidFill>
            </a:endParaRPr>
          </a:p>
          <a:p>
            <a:pPr marL="0" lvl="0" indent="0" algn="l" rtl="0">
              <a:spcBef>
                <a:spcPts val="1200"/>
              </a:spcBef>
              <a:spcAft>
                <a:spcPts val="0"/>
              </a:spcAft>
              <a:buNone/>
            </a:pPr>
            <a:endParaRPr sz="5207" b="1">
              <a:solidFill>
                <a:schemeClr val="dk1"/>
              </a:solidFill>
            </a:endParaRPr>
          </a:p>
          <a:p>
            <a:pPr marL="457200" lvl="0" indent="0" algn="l" rtl="0">
              <a:spcBef>
                <a:spcPts val="1200"/>
              </a:spcBef>
              <a:spcAft>
                <a:spcPts val="0"/>
              </a:spcAft>
              <a:buNone/>
            </a:pPr>
            <a:endParaRPr sz="4607">
              <a:solidFill>
                <a:schemeClr val="dk1"/>
              </a:solidFill>
            </a:endParaRPr>
          </a:p>
          <a:p>
            <a:pPr marL="0" lvl="0" indent="0" algn="l" rtl="0">
              <a:spcBef>
                <a:spcPts val="1200"/>
              </a:spcBef>
              <a:spcAft>
                <a:spcPts val="0"/>
              </a:spcAft>
              <a:buNone/>
            </a:pPr>
            <a:endParaRPr sz="4207">
              <a:solidFill>
                <a:schemeClr val="dk1"/>
              </a:solidFill>
            </a:endParaRPr>
          </a:p>
          <a:p>
            <a:pPr marL="0" lvl="0" indent="0" algn="l" rtl="0">
              <a:spcBef>
                <a:spcPts val="1200"/>
              </a:spcBef>
              <a:spcAft>
                <a:spcPts val="0"/>
              </a:spcAft>
              <a:buNone/>
            </a:pPr>
            <a:endParaRPr sz="1100">
              <a:solidFill>
                <a:schemeClr val="dk1"/>
              </a:solidFill>
            </a:endParaRPr>
          </a:p>
          <a:p>
            <a:pPr marL="0" lvl="0" indent="0" algn="l" rtl="0">
              <a:spcBef>
                <a:spcPts val="1200"/>
              </a:spcBef>
              <a:spcAft>
                <a:spcPts val="0"/>
              </a:spcAft>
              <a:buNone/>
            </a:pPr>
            <a:endParaRPr sz="1100">
              <a:solidFill>
                <a:schemeClr val="dk1"/>
              </a:solidFill>
            </a:endParaRPr>
          </a:p>
          <a:p>
            <a:pPr marL="0" lvl="0" indent="0" algn="l" rtl="0">
              <a:spcBef>
                <a:spcPts val="1200"/>
              </a:spcBef>
              <a:spcAft>
                <a:spcPts val="0"/>
              </a:spcAft>
              <a:buNone/>
            </a:pPr>
            <a:r>
              <a:rPr lang="en" sz="1100">
                <a:solidFill>
                  <a:schemeClr val="dk1"/>
                </a:solidFill>
              </a:rPr>
              <a:t>  </a:t>
            </a:r>
            <a:endParaRPr sz="1100">
              <a:solidFill>
                <a:schemeClr val="dk1"/>
              </a:solidFill>
            </a:endParaRPr>
          </a:p>
          <a:p>
            <a:pPr marL="457200" lvl="0" indent="0" algn="l" rtl="0">
              <a:spcBef>
                <a:spcPts val="1200"/>
              </a:spcBef>
              <a:spcAft>
                <a:spcPts val="0"/>
              </a:spcAft>
              <a:buNone/>
            </a:pPr>
            <a:r>
              <a:rPr lang="en" sz="1200">
                <a:solidFill>
                  <a:schemeClr val="dk1"/>
                </a:solidFill>
              </a:rPr>
              <a:t>																		                                                                                                                                        </a:t>
            </a:r>
            <a:endParaRPr sz="1200">
              <a:solidFill>
                <a:schemeClr val="dk1"/>
              </a:solidFill>
            </a:endParaRPr>
          </a:p>
          <a:p>
            <a:pPr marL="457200" lvl="0" indent="0" algn="l" rtl="0">
              <a:spcBef>
                <a:spcPts val="1200"/>
              </a:spcBef>
              <a:spcAft>
                <a:spcPts val="0"/>
              </a:spcAft>
              <a:buNone/>
            </a:pPr>
            <a:endParaRPr sz="1200">
              <a:solidFill>
                <a:schemeClr val="dk1"/>
              </a:solidFill>
            </a:endParaRPr>
          </a:p>
          <a:p>
            <a:pPr marL="0" lvl="0" indent="0" algn="l" rtl="0">
              <a:lnSpc>
                <a:spcPct val="115000"/>
              </a:lnSpc>
              <a:spcBef>
                <a:spcPts val="1200"/>
              </a:spcBef>
              <a:spcAft>
                <a:spcPts val="0"/>
              </a:spcAft>
              <a:buSzPct val="180000"/>
              <a:buNone/>
            </a:pPr>
            <a:endParaRPr sz="1000" b="1">
              <a:solidFill>
                <a:schemeClr val="dk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1956</Words>
  <Application>Microsoft Office PowerPoint</Application>
  <PresentationFormat>On-screen Show (16:9)</PresentationFormat>
  <Paragraphs>151</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Roboto</vt:lpstr>
      <vt:lpstr>Calibri</vt:lpstr>
      <vt:lpstr>Lexend SemiBold</vt:lpstr>
      <vt:lpstr>Lexend</vt:lpstr>
      <vt:lpstr>Roboto Mono</vt:lpstr>
      <vt:lpstr>Simple Light</vt:lpstr>
      <vt:lpstr>PowerPoint Presentation</vt:lpstr>
      <vt:lpstr>1st Slide - Team Intro</vt:lpstr>
      <vt:lpstr>Executive Summary  Problem statement: User-Centric Analysis: Employs advanced algorithms to integrate and process user body metrics (height, weight, chest, waist, hip, etc.) for precision in size recommendation. Seller Customization: Offers a customizable AI framework for apparel sellers, aligning size charts with specific sizing standards using scalable algorithms. Dynamic Size Chart Generation: Generates AI-powered, adaptive size charts with probabilistic confidence scores for different apparel sizes.   Proposed Solution: Convert the cleaned dataset into Gaussian curves to accurately model the distribution of body measurements. Train the AI model using cross-validation techniques to avoid overfitting and ensure generalizability across diverse datasets.  A hybrid AI model architecture using TensorFlow, combining supervised learning for size classification to group similar body types. Generate a confusion matrix to evaluate model performance, specifically focusing on precision, recall, and F1-score for each size category.             </vt:lpstr>
      <vt:lpstr>Methodology:</vt:lpstr>
      <vt:lpstr>Tools and Technologies:</vt:lpstr>
      <vt:lpstr>PowerPoint Presentation</vt:lpstr>
      <vt:lpstr>Algorithm/Logic:</vt:lpstr>
      <vt:lpstr>PowerPoint Presentation</vt:lpstr>
      <vt:lpstr>Algorithm/Logic:</vt:lpstr>
      <vt:lpstr>PowerPoint Presentation</vt:lpstr>
      <vt:lpstr>PowerPoint Presentation</vt:lpstr>
      <vt:lpstr>Algorithm/Logic:</vt:lpstr>
      <vt:lpstr>PowerPoint Presentation</vt:lpstr>
      <vt:lpstr>Results and Analysis:</vt:lpstr>
      <vt:lpstr>Results and Analysis:</vt:lpstr>
      <vt:lpstr>Results and Analysis:</vt:lpstr>
      <vt:lpstr>Challenges and Limitations:</vt:lpstr>
      <vt:lpstr>Recommendations and Future Work:</vt:lpstr>
      <vt:lpstr>Appendices: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Manik Bhatia</cp:lastModifiedBy>
  <cp:revision>2</cp:revision>
  <dcterms:modified xsi:type="dcterms:W3CDTF">2024-08-25T11:49:13Z</dcterms:modified>
</cp:coreProperties>
</file>