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7"/>
  </p:notesMasterIdLst>
  <p:sldIdLst>
    <p:sldId id="256" r:id="rId5"/>
    <p:sldId id="306" r:id="rId6"/>
    <p:sldId id="257" r:id="rId7"/>
    <p:sldId id="316" r:id="rId8"/>
    <p:sldId id="260" r:id="rId9"/>
    <p:sldId id="324" r:id="rId10"/>
    <p:sldId id="314" r:id="rId11"/>
    <p:sldId id="286" r:id="rId12"/>
    <p:sldId id="287" r:id="rId13"/>
    <p:sldId id="288" r:id="rId14"/>
    <p:sldId id="300" r:id="rId15"/>
    <p:sldId id="326" r:id="rId16"/>
    <p:sldId id="331" r:id="rId17"/>
    <p:sldId id="332" r:id="rId18"/>
    <p:sldId id="333" r:id="rId19"/>
    <p:sldId id="337" r:id="rId20"/>
    <p:sldId id="328" r:id="rId21"/>
    <p:sldId id="330" r:id="rId22"/>
    <p:sldId id="313" r:id="rId23"/>
    <p:sldId id="297" r:id="rId24"/>
    <p:sldId id="293"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81" d="100"/>
          <a:sy n="81" d="100"/>
        </p:scale>
        <p:origin x="614" y="72"/>
      </p:cViewPr>
      <p:guideLst/>
    </p:cSldViewPr>
  </p:slideViewPr>
  <p:notesTextViewPr>
    <p:cViewPr>
      <p:scale>
        <a:sx n="1" d="1"/>
        <a:sy n="1" d="1"/>
      </p:scale>
      <p:origin x="0" y="0"/>
    </p:cViewPr>
  </p:notesTextViewPr>
  <p:notesViewPr>
    <p:cSldViewPr snapToGrid="0">
      <p:cViewPr varScale="1">
        <p:scale>
          <a:sx n="62" d="100"/>
          <a:sy n="62" d="100"/>
        </p:scale>
        <p:origin x="3226"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06BDB-6B49-4B11-8253-D1D88ADC96AB}" type="datetimeFigureOut">
              <a:rPr lang="en-US" smtClean="0"/>
              <a:t>5/8/2021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BC0E5-52AF-44A3-AF8B-CE3D6C288AF8}" type="slidenum">
              <a:rPr lang="en-US" smtClean="0"/>
              <a:t>‹#›</a:t>
            </a:fld>
            <a:endParaRPr lang="en-US"/>
          </a:p>
        </p:txBody>
      </p:sp>
    </p:spTree>
    <p:extLst>
      <p:ext uri="{BB962C8B-B14F-4D97-AF65-F5344CB8AC3E}">
        <p14:creationId xmlns:p14="http://schemas.microsoft.com/office/powerpoint/2010/main" val="91803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coming to data processing, </a:t>
            </a:r>
          </a:p>
          <a:p>
            <a:endParaRPr lang="en-US" dirty="0"/>
          </a:p>
          <a:p>
            <a:r>
              <a:rPr lang="en-US" dirty="0"/>
              <a:t>Our target variable has different interpretations for positive and negative values. </a:t>
            </a:r>
          </a:p>
          <a:p>
            <a:endParaRPr lang="en-US" dirty="0"/>
          </a:p>
          <a:p>
            <a:r>
              <a:rPr lang="en-US" dirty="0"/>
              <a:t>so we used an absolute value where lower number would indicate high mortality risk and higher number would indicate lower risk.</a:t>
            </a:r>
          </a:p>
          <a:p>
            <a:endParaRPr lang="en-US" dirty="0"/>
          </a:p>
          <a:p>
            <a:r>
              <a:rPr lang="en-US" dirty="0"/>
              <a:t>For identifying race, we used the distribution of race in 70s and for sex, we  leveraged the fact that males and females have different ranges for some of the clinical variables like RBC.</a:t>
            </a:r>
          </a:p>
          <a:p>
            <a:endParaRPr lang="en-US" dirty="0"/>
          </a:p>
          <a:p>
            <a:r>
              <a:rPr lang="en-US" dirty="0"/>
              <a:t>For filling in the missing data in our dataset, we used an iterative imputer.</a:t>
            </a:r>
          </a:p>
          <a:p>
            <a:endParaRPr lang="en-US" dirty="0"/>
          </a:p>
          <a:p>
            <a:r>
              <a:rPr lang="en-US" dirty="0"/>
              <a:t>We added some new flags indicating predictors outside of normal range. e.g. if a person had high BMI, we would either flag it as  1 or 2 depending on the range and then used a </a:t>
            </a:r>
            <a:r>
              <a:rPr lang="en-US" dirty="0" err="1"/>
              <a:t>sum_flag</a:t>
            </a:r>
            <a:r>
              <a:rPr lang="en-US" dirty="0"/>
              <a:t> that would add up these flags to indicate an overall health of a person.</a:t>
            </a:r>
          </a:p>
        </p:txBody>
      </p:sp>
      <p:sp>
        <p:nvSpPr>
          <p:cNvPr id="4" name="Slide Number Placeholder 3"/>
          <p:cNvSpPr>
            <a:spLocks noGrp="1"/>
          </p:cNvSpPr>
          <p:nvPr>
            <p:ph type="sldNum" sz="quarter" idx="5"/>
          </p:nvPr>
        </p:nvSpPr>
        <p:spPr/>
        <p:txBody>
          <a:bodyPr/>
          <a:lstStyle/>
          <a:p>
            <a:fld id="{8C9BC0E5-52AF-44A3-AF8B-CE3D6C288AF8}" type="slidenum">
              <a:rPr lang="en-US" smtClean="0"/>
              <a:t>7</a:t>
            </a:fld>
            <a:endParaRPr lang="en-US"/>
          </a:p>
        </p:txBody>
      </p:sp>
    </p:spTree>
    <p:extLst>
      <p:ext uri="{BB962C8B-B14F-4D97-AF65-F5344CB8AC3E}">
        <p14:creationId xmlns:p14="http://schemas.microsoft.com/office/powerpoint/2010/main" val="3028240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6686-4933-4796-85AE-896F1739C2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18779-E05B-41AC-A9D9-3A337BD65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3FFD93-3509-4343-B207-681ADCD436E9}"/>
              </a:ext>
            </a:extLst>
          </p:cNvPr>
          <p:cNvSpPr>
            <a:spLocks noGrp="1"/>
          </p:cNvSpPr>
          <p:nvPr>
            <p:ph type="dt" sz="half" idx="10"/>
          </p:nvPr>
        </p:nvSpPr>
        <p:spPr/>
        <p:txBody>
          <a:bodyPr/>
          <a:lstStyle/>
          <a:p>
            <a:fld id="{23772E5A-4422-486A-A87A-E869B50742A8}" type="datetime1">
              <a:rPr lang="en-US" smtClean="0"/>
              <a:t>5/8/2021</a:t>
            </a:fld>
            <a:endParaRPr lang="en-US"/>
          </a:p>
        </p:txBody>
      </p:sp>
      <p:sp>
        <p:nvSpPr>
          <p:cNvPr id="5" name="Footer Placeholder 4">
            <a:extLst>
              <a:ext uri="{FF2B5EF4-FFF2-40B4-BE49-F238E27FC236}">
                <a16:creationId xmlns:a16="http://schemas.microsoft.com/office/drawing/2014/main" id="{F184BA2E-4940-4284-9ED8-DD0C14C683E9}"/>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Slide Number Placeholder 5">
            <a:extLst>
              <a:ext uri="{FF2B5EF4-FFF2-40B4-BE49-F238E27FC236}">
                <a16:creationId xmlns:a16="http://schemas.microsoft.com/office/drawing/2014/main" id="{8B91C031-8CA2-4A8A-91D1-8271B4C230CD}"/>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563748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8FF4-FA75-4A3F-9511-E566FA1E39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88C6C4-BE49-44F4-A11B-D3DE4478FC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9426-C887-494F-9449-ADC161EADAB5}"/>
              </a:ext>
            </a:extLst>
          </p:cNvPr>
          <p:cNvSpPr>
            <a:spLocks noGrp="1"/>
          </p:cNvSpPr>
          <p:nvPr>
            <p:ph type="dt" sz="half" idx="10"/>
          </p:nvPr>
        </p:nvSpPr>
        <p:spPr/>
        <p:txBody>
          <a:bodyPr/>
          <a:lstStyle/>
          <a:p>
            <a:fld id="{82D28C0C-9D7F-46A4-8129-B9517C5D9C30}" type="datetime1">
              <a:rPr lang="en-US" smtClean="0"/>
              <a:t>5/8/2021</a:t>
            </a:fld>
            <a:endParaRPr lang="en-US"/>
          </a:p>
        </p:txBody>
      </p:sp>
      <p:sp>
        <p:nvSpPr>
          <p:cNvPr id="5" name="Footer Placeholder 4">
            <a:extLst>
              <a:ext uri="{FF2B5EF4-FFF2-40B4-BE49-F238E27FC236}">
                <a16:creationId xmlns:a16="http://schemas.microsoft.com/office/drawing/2014/main" id="{724CCC66-1BBE-4678-B8DB-3B12227D8230}"/>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dirty="0"/>
          </a:p>
        </p:txBody>
      </p:sp>
      <p:sp>
        <p:nvSpPr>
          <p:cNvPr id="6" name="Slide Number Placeholder 5">
            <a:extLst>
              <a:ext uri="{FF2B5EF4-FFF2-40B4-BE49-F238E27FC236}">
                <a16:creationId xmlns:a16="http://schemas.microsoft.com/office/drawing/2014/main" id="{D8284136-75E9-4FED-AF5C-9032D56E5B1D}"/>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2552044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6A474F-3BB3-4664-AA61-0067339728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CD8686-E908-4EFC-BF85-F43E8A13D7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15FE2D-CD34-4B48-8434-701CE7834692}"/>
              </a:ext>
            </a:extLst>
          </p:cNvPr>
          <p:cNvSpPr>
            <a:spLocks noGrp="1"/>
          </p:cNvSpPr>
          <p:nvPr>
            <p:ph type="dt" sz="half" idx="10"/>
          </p:nvPr>
        </p:nvSpPr>
        <p:spPr/>
        <p:txBody>
          <a:bodyPr/>
          <a:lstStyle/>
          <a:p>
            <a:fld id="{FDA8264D-4035-460F-BAF3-62BA936D0A87}" type="datetime1">
              <a:rPr lang="en-US" smtClean="0"/>
              <a:t>5/8/2021</a:t>
            </a:fld>
            <a:endParaRPr lang="en-US"/>
          </a:p>
        </p:txBody>
      </p:sp>
      <p:sp>
        <p:nvSpPr>
          <p:cNvPr id="5" name="Footer Placeholder 4">
            <a:extLst>
              <a:ext uri="{FF2B5EF4-FFF2-40B4-BE49-F238E27FC236}">
                <a16:creationId xmlns:a16="http://schemas.microsoft.com/office/drawing/2014/main" id="{43FD15A4-2154-48AE-9735-6CFA583D1F10}"/>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dirty="0"/>
          </a:p>
          <a:p>
            <a:endParaRPr lang="en-US" dirty="0"/>
          </a:p>
        </p:txBody>
      </p:sp>
      <p:sp>
        <p:nvSpPr>
          <p:cNvPr id="6" name="Slide Number Placeholder 5">
            <a:extLst>
              <a:ext uri="{FF2B5EF4-FFF2-40B4-BE49-F238E27FC236}">
                <a16:creationId xmlns:a16="http://schemas.microsoft.com/office/drawing/2014/main" id="{AE10FA54-8E52-4B2F-8B06-0F9A3B8733A6}"/>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2689581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27A7-E0A3-49C7-9F73-341610170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B8E6AF-EBF9-4142-A6A1-5048344704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921A1-725C-4058-8E11-88F3CD2C1976}"/>
              </a:ext>
            </a:extLst>
          </p:cNvPr>
          <p:cNvSpPr>
            <a:spLocks noGrp="1"/>
          </p:cNvSpPr>
          <p:nvPr>
            <p:ph type="dt" sz="half" idx="10"/>
          </p:nvPr>
        </p:nvSpPr>
        <p:spPr>
          <a:xfrm>
            <a:off x="838200" y="6356350"/>
            <a:ext cx="1046584" cy="365125"/>
          </a:xfrm>
        </p:spPr>
        <p:txBody>
          <a:bodyPr/>
          <a:lstStyle/>
          <a:p>
            <a:fld id="{ECE466CF-983C-49A1-A47F-682B5A11D702}" type="datetime1">
              <a:rPr lang="en-US" smtClean="0"/>
              <a:t>5/8/2021</a:t>
            </a:fld>
            <a:endParaRPr lang="en-US"/>
          </a:p>
        </p:txBody>
      </p:sp>
      <p:sp>
        <p:nvSpPr>
          <p:cNvPr id="5" name="Footer Placeholder 4">
            <a:extLst>
              <a:ext uri="{FF2B5EF4-FFF2-40B4-BE49-F238E27FC236}">
                <a16:creationId xmlns:a16="http://schemas.microsoft.com/office/drawing/2014/main" id="{70075EB8-26C5-4BEF-8796-0CF8A71752A6}"/>
              </a:ext>
            </a:extLst>
          </p:cNvPr>
          <p:cNvSpPr>
            <a:spLocks noGrp="1"/>
          </p:cNvSpPr>
          <p:nvPr>
            <p:ph type="ftr" sz="quarter" idx="11"/>
          </p:nvPr>
        </p:nvSpPr>
        <p:spPr>
          <a:xfrm>
            <a:off x="2313992" y="6356350"/>
            <a:ext cx="7249886" cy="365125"/>
          </a:xfrm>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Slide Number Placeholder 5">
            <a:extLst>
              <a:ext uri="{FF2B5EF4-FFF2-40B4-BE49-F238E27FC236}">
                <a16:creationId xmlns:a16="http://schemas.microsoft.com/office/drawing/2014/main" id="{15199647-C34A-4FEC-AC98-8941E3405C08}"/>
              </a:ext>
            </a:extLst>
          </p:cNvPr>
          <p:cNvSpPr>
            <a:spLocks noGrp="1"/>
          </p:cNvSpPr>
          <p:nvPr>
            <p:ph type="sldNum" sz="quarter" idx="12"/>
          </p:nvPr>
        </p:nvSpPr>
        <p:spPr>
          <a:xfrm>
            <a:off x="10356980" y="6356350"/>
            <a:ext cx="996820" cy="365125"/>
          </a:xfrm>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211076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646-E3FD-4B8C-A64C-9318DD803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68616D-52F7-4AC3-8C20-3A7661451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D08F0B-0811-4633-AA56-776A8D96EF43}"/>
              </a:ext>
            </a:extLst>
          </p:cNvPr>
          <p:cNvSpPr>
            <a:spLocks noGrp="1"/>
          </p:cNvSpPr>
          <p:nvPr>
            <p:ph type="dt" sz="half" idx="10"/>
          </p:nvPr>
        </p:nvSpPr>
        <p:spPr/>
        <p:txBody>
          <a:bodyPr/>
          <a:lstStyle/>
          <a:p>
            <a:fld id="{C47B484B-ED0C-4749-9AB7-7A183B453992}" type="datetime1">
              <a:rPr lang="en-US" smtClean="0"/>
              <a:t>5/8/2021</a:t>
            </a:fld>
            <a:endParaRPr lang="en-US"/>
          </a:p>
        </p:txBody>
      </p:sp>
      <p:sp>
        <p:nvSpPr>
          <p:cNvPr id="5" name="Footer Placeholder 4">
            <a:extLst>
              <a:ext uri="{FF2B5EF4-FFF2-40B4-BE49-F238E27FC236}">
                <a16:creationId xmlns:a16="http://schemas.microsoft.com/office/drawing/2014/main" id="{FB259756-26F9-49D0-A383-BBD0E8E51E50}"/>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Slide Number Placeholder 5">
            <a:extLst>
              <a:ext uri="{FF2B5EF4-FFF2-40B4-BE49-F238E27FC236}">
                <a16:creationId xmlns:a16="http://schemas.microsoft.com/office/drawing/2014/main" id="{8F11334C-164F-4D84-B86C-C2FBD9F87EF0}"/>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153089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01DC-AA83-4007-8C9D-08C9D2FBF1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F5A83A-E70C-4257-A6BC-33C3475C9D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729A86-2059-45E7-B903-EEE452E5CD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84EC67-885F-447A-B00A-B7E514754D5F}"/>
              </a:ext>
            </a:extLst>
          </p:cNvPr>
          <p:cNvSpPr>
            <a:spLocks noGrp="1"/>
          </p:cNvSpPr>
          <p:nvPr>
            <p:ph type="dt" sz="half" idx="10"/>
          </p:nvPr>
        </p:nvSpPr>
        <p:spPr/>
        <p:txBody>
          <a:bodyPr/>
          <a:lstStyle/>
          <a:p>
            <a:fld id="{746490DB-0AAB-472C-A5F6-BC30E631120C}" type="datetime1">
              <a:rPr lang="en-US" smtClean="0"/>
              <a:t>5/8/2021</a:t>
            </a:fld>
            <a:endParaRPr lang="en-US"/>
          </a:p>
        </p:txBody>
      </p:sp>
      <p:sp>
        <p:nvSpPr>
          <p:cNvPr id="6" name="Footer Placeholder 5">
            <a:extLst>
              <a:ext uri="{FF2B5EF4-FFF2-40B4-BE49-F238E27FC236}">
                <a16:creationId xmlns:a16="http://schemas.microsoft.com/office/drawing/2014/main" id="{68DD7429-914A-4C60-A6FE-1F103458E9E3}"/>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7" name="Slide Number Placeholder 6">
            <a:extLst>
              <a:ext uri="{FF2B5EF4-FFF2-40B4-BE49-F238E27FC236}">
                <a16:creationId xmlns:a16="http://schemas.microsoft.com/office/drawing/2014/main" id="{D7926FF5-D348-4A0F-9A13-E277A2DB0FE7}"/>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94852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15BC-102B-4E7F-98E0-AFD456588C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9C5D8B-B0D3-4257-A21D-E2CAF52F2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6308F5-2497-41C4-BDE8-EE40BF0981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F01A30-DEB9-4D83-82EF-867722AAC8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350461-3A53-4363-920B-C5B196720F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D974E7-0DE5-48F3-81D1-869908FD4203}"/>
              </a:ext>
            </a:extLst>
          </p:cNvPr>
          <p:cNvSpPr>
            <a:spLocks noGrp="1"/>
          </p:cNvSpPr>
          <p:nvPr>
            <p:ph type="dt" sz="half" idx="10"/>
          </p:nvPr>
        </p:nvSpPr>
        <p:spPr/>
        <p:txBody>
          <a:bodyPr/>
          <a:lstStyle/>
          <a:p>
            <a:fld id="{FBECE044-DD7F-45E9-B9AB-7E91294C227E}" type="datetime1">
              <a:rPr lang="en-US" smtClean="0"/>
              <a:t>5/8/2021</a:t>
            </a:fld>
            <a:endParaRPr lang="en-US"/>
          </a:p>
        </p:txBody>
      </p:sp>
      <p:sp>
        <p:nvSpPr>
          <p:cNvPr id="8" name="Footer Placeholder 7">
            <a:extLst>
              <a:ext uri="{FF2B5EF4-FFF2-40B4-BE49-F238E27FC236}">
                <a16:creationId xmlns:a16="http://schemas.microsoft.com/office/drawing/2014/main" id="{7925D3A8-E802-4400-8CBE-C22CD7263374}"/>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9" name="Slide Number Placeholder 8">
            <a:extLst>
              <a:ext uri="{FF2B5EF4-FFF2-40B4-BE49-F238E27FC236}">
                <a16:creationId xmlns:a16="http://schemas.microsoft.com/office/drawing/2014/main" id="{FF7E30FB-E5FF-43CA-8B61-2A4131C8D568}"/>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3835173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B3CB-95FE-453D-B6BB-30A55DE76E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21F325-82E0-46F2-A60A-14EBD97FA75A}"/>
              </a:ext>
            </a:extLst>
          </p:cNvPr>
          <p:cNvSpPr>
            <a:spLocks noGrp="1"/>
          </p:cNvSpPr>
          <p:nvPr>
            <p:ph type="dt" sz="half" idx="10"/>
          </p:nvPr>
        </p:nvSpPr>
        <p:spPr/>
        <p:txBody>
          <a:bodyPr/>
          <a:lstStyle/>
          <a:p>
            <a:fld id="{EA1C4183-4751-4B8C-9BBE-9899B383C828}" type="datetime1">
              <a:rPr lang="en-US" smtClean="0"/>
              <a:t>5/8/2021</a:t>
            </a:fld>
            <a:endParaRPr lang="en-US"/>
          </a:p>
        </p:txBody>
      </p:sp>
      <p:sp>
        <p:nvSpPr>
          <p:cNvPr id="4" name="Footer Placeholder 3">
            <a:extLst>
              <a:ext uri="{FF2B5EF4-FFF2-40B4-BE49-F238E27FC236}">
                <a16:creationId xmlns:a16="http://schemas.microsoft.com/office/drawing/2014/main" id="{044E766E-DDD9-431A-9348-032DF51C9FE9}"/>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F09F9DAF-4F71-4E4B-9E9A-DEAE45F3F324}"/>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364246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15EF7-C99B-4E31-9AC4-F4D1774D35DA}"/>
              </a:ext>
            </a:extLst>
          </p:cNvPr>
          <p:cNvSpPr>
            <a:spLocks noGrp="1"/>
          </p:cNvSpPr>
          <p:nvPr>
            <p:ph type="dt" sz="half" idx="10"/>
          </p:nvPr>
        </p:nvSpPr>
        <p:spPr/>
        <p:txBody>
          <a:bodyPr/>
          <a:lstStyle/>
          <a:p>
            <a:fld id="{23D68E4B-9EC5-4A90-B8FA-397553C257F5}" type="datetime1">
              <a:rPr lang="en-US" smtClean="0"/>
              <a:t>5/8/2021</a:t>
            </a:fld>
            <a:endParaRPr lang="en-US"/>
          </a:p>
        </p:txBody>
      </p:sp>
      <p:sp>
        <p:nvSpPr>
          <p:cNvPr id="3" name="Footer Placeholder 2">
            <a:extLst>
              <a:ext uri="{FF2B5EF4-FFF2-40B4-BE49-F238E27FC236}">
                <a16:creationId xmlns:a16="http://schemas.microsoft.com/office/drawing/2014/main" id="{39D80CEE-56CF-430C-9542-352F398B3894}"/>
              </a:ext>
            </a:extLst>
          </p:cNvPr>
          <p:cNvSpPr>
            <a:spLocks noGrp="1"/>
          </p:cNvSpPr>
          <p:nvPr>
            <p:ph type="ftr" sz="quarter" idx="11"/>
          </p:nvPr>
        </p:nvSpPr>
        <p:spPr/>
        <p:txBody>
          <a:bodyPr/>
          <a:lstStyle>
            <a:lvl1pPr>
              <a:defRPr/>
            </a:lvl1pPr>
          </a:lstStyle>
          <a:p>
            <a:r>
              <a:rPr lang="en-US" dirty="0"/>
              <a:t> Final Project Group #111  V Bhatia, P Bhatt, L Bondili, R Soori</a:t>
            </a:r>
            <a:endParaRPr lang="en-US" sz="1000" dirty="0"/>
          </a:p>
        </p:txBody>
      </p:sp>
      <p:sp>
        <p:nvSpPr>
          <p:cNvPr id="4" name="Slide Number Placeholder 3">
            <a:extLst>
              <a:ext uri="{FF2B5EF4-FFF2-40B4-BE49-F238E27FC236}">
                <a16:creationId xmlns:a16="http://schemas.microsoft.com/office/drawing/2014/main" id="{E69B83F0-2A35-48D8-ABBD-C9F55E0DC5F1}"/>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257310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D2BE-16A9-40B4-8752-84B9769783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F3BE2B-EF7B-4872-80D5-F196C831E5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8F6E91-6F97-46CA-BFC5-C70F7C7E0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AF4E64-0AAA-4AB4-BFB5-47D5C43C0485}"/>
              </a:ext>
            </a:extLst>
          </p:cNvPr>
          <p:cNvSpPr>
            <a:spLocks noGrp="1"/>
          </p:cNvSpPr>
          <p:nvPr>
            <p:ph type="dt" sz="half" idx="10"/>
          </p:nvPr>
        </p:nvSpPr>
        <p:spPr/>
        <p:txBody>
          <a:bodyPr/>
          <a:lstStyle/>
          <a:p>
            <a:fld id="{FEEA3F26-8AF6-4215-888D-C0FCEA20E090}" type="datetime1">
              <a:rPr lang="en-US" smtClean="0"/>
              <a:t>5/8/2021</a:t>
            </a:fld>
            <a:endParaRPr lang="en-US"/>
          </a:p>
        </p:txBody>
      </p:sp>
      <p:sp>
        <p:nvSpPr>
          <p:cNvPr id="6" name="Footer Placeholder 5">
            <a:extLst>
              <a:ext uri="{FF2B5EF4-FFF2-40B4-BE49-F238E27FC236}">
                <a16:creationId xmlns:a16="http://schemas.microsoft.com/office/drawing/2014/main" id="{E5AB3ADA-4460-4586-B443-60A80198451D}"/>
              </a:ext>
            </a:extLst>
          </p:cNvPr>
          <p:cNvSpPr>
            <a:spLocks noGrp="1"/>
          </p:cNvSpPr>
          <p:nvPr>
            <p:ph type="ftr" sz="quarter" idx="11"/>
          </p:nvPr>
        </p:nvSpPr>
        <p:spPr/>
        <p:txBody>
          <a:bodyPr/>
          <a:lstStyle>
            <a:lvl1pPr>
              <a:defRPr/>
            </a:lvl1pPr>
          </a:lstStyle>
          <a:p>
            <a:r>
              <a:rPr lang="en-US" dirty="0"/>
              <a:t> Final Project Group #111  V Bhatia, P Bhatt, L Bondili, R Soori</a:t>
            </a:r>
            <a:endParaRPr lang="en-US" sz="1000" dirty="0"/>
          </a:p>
        </p:txBody>
      </p:sp>
      <p:sp>
        <p:nvSpPr>
          <p:cNvPr id="7" name="Slide Number Placeholder 6">
            <a:extLst>
              <a:ext uri="{FF2B5EF4-FFF2-40B4-BE49-F238E27FC236}">
                <a16:creationId xmlns:a16="http://schemas.microsoft.com/office/drawing/2014/main" id="{061BC235-B3DD-4142-BBF0-BD3226CF725B}"/>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400789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2282-C1A5-410C-9FF8-67154056C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6D1F2C-F29D-4587-BEAE-69FE23AC04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79A1D4-BFC6-420A-BC3C-73E1869D1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BDCD8-7619-4C3B-B743-1966EFDA2FF2}"/>
              </a:ext>
            </a:extLst>
          </p:cNvPr>
          <p:cNvSpPr>
            <a:spLocks noGrp="1"/>
          </p:cNvSpPr>
          <p:nvPr>
            <p:ph type="dt" sz="half" idx="10"/>
          </p:nvPr>
        </p:nvSpPr>
        <p:spPr/>
        <p:txBody>
          <a:bodyPr/>
          <a:lstStyle/>
          <a:p>
            <a:fld id="{CBAA1D26-AF54-442D-B1AA-CA96D0D2A052}" type="datetime1">
              <a:rPr lang="en-US" smtClean="0"/>
              <a:t>5/8/2021</a:t>
            </a:fld>
            <a:endParaRPr lang="en-US"/>
          </a:p>
        </p:txBody>
      </p:sp>
      <p:sp>
        <p:nvSpPr>
          <p:cNvPr id="6" name="Footer Placeholder 5">
            <a:extLst>
              <a:ext uri="{FF2B5EF4-FFF2-40B4-BE49-F238E27FC236}">
                <a16:creationId xmlns:a16="http://schemas.microsoft.com/office/drawing/2014/main" id="{F0D493C6-FAFF-4C6C-95D9-E55EEE5ACB77}"/>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7" name="Slide Number Placeholder 6">
            <a:extLst>
              <a:ext uri="{FF2B5EF4-FFF2-40B4-BE49-F238E27FC236}">
                <a16:creationId xmlns:a16="http://schemas.microsoft.com/office/drawing/2014/main" id="{511E403D-5B12-4512-AE82-77E9A7ECD9FA}"/>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415087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AF3A7C-4086-453A-9054-852C34ACD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F66A74-0579-46A3-A177-268A12DB7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E057E5-D9AD-4B6F-890F-E8511E38F62F}"/>
              </a:ext>
            </a:extLst>
          </p:cNvPr>
          <p:cNvSpPr>
            <a:spLocks noGrp="1"/>
          </p:cNvSpPr>
          <p:nvPr>
            <p:ph type="dt" sz="half" idx="2"/>
          </p:nvPr>
        </p:nvSpPr>
        <p:spPr>
          <a:xfrm>
            <a:off x="838200" y="6356350"/>
            <a:ext cx="118654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F4084-F903-4ADC-842A-CF01F81605BF}" type="datetime1">
              <a:rPr lang="en-US" smtClean="0"/>
              <a:t>5/8/2021</a:t>
            </a:fld>
            <a:endParaRPr lang="en-US"/>
          </a:p>
        </p:txBody>
      </p:sp>
      <p:sp>
        <p:nvSpPr>
          <p:cNvPr id="5" name="Footer Placeholder 4">
            <a:extLst>
              <a:ext uri="{FF2B5EF4-FFF2-40B4-BE49-F238E27FC236}">
                <a16:creationId xmlns:a16="http://schemas.microsoft.com/office/drawing/2014/main" id="{D8EE56F5-D103-41D9-8300-BFC4639BB98D}"/>
              </a:ext>
            </a:extLst>
          </p:cNvPr>
          <p:cNvSpPr>
            <a:spLocks noGrp="1"/>
          </p:cNvSpPr>
          <p:nvPr>
            <p:ph type="ftr" sz="quarter" idx="3"/>
          </p:nvPr>
        </p:nvSpPr>
        <p:spPr>
          <a:xfrm>
            <a:off x="2351313" y="6356350"/>
            <a:ext cx="766043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Final Project Group #111  V Bhatia, P Bhatt, L Bondili, R Soori</a:t>
            </a:r>
            <a:endParaRPr lang="en-US" sz="1200" kern="1200" dirty="0">
              <a:solidFill>
                <a:schemeClr val="tx1">
                  <a:tint val="75000"/>
                </a:schemeClr>
              </a:solidFill>
              <a:latin typeface="+mn-lt"/>
              <a:ea typeface="+mn-ea"/>
              <a:cs typeface="+mn-cs"/>
            </a:endParaRPr>
          </a:p>
        </p:txBody>
      </p:sp>
      <p:sp>
        <p:nvSpPr>
          <p:cNvPr id="6" name="Slide Number Placeholder 5">
            <a:extLst>
              <a:ext uri="{FF2B5EF4-FFF2-40B4-BE49-F238E27FC236}">
                <a16:creationId xmlns:a16="http://schemas.microsoft.com/office/drawing/2014/main" id="{EF1E212B-1860-452A-B20C-BA1C01039034}"/>
              </a:ext>
            </a:extLst>
          </p:cNvPr>
          <p:cNvSpPr>
            <a:spLocks noGrp="1"/>
          </p:cNvSpPr>
          <p:nvPr>
            <p:ph type="sldNum" sz="quarter" idx="4"/>
          </p:nvPr>
        </p:nvSpPr>
        <p:spPr>
          <a:xfrm>
            <a:off x="10543592" y="6356350"/>
            <a:ext cx="81020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67267-BF27-42DB-AB6A-E6E964C8A9EC}" type="slidenum">
              <a:rPr lang="en-US" smtClean="0"/>
              <a:t>‹#›</a:t>
            </a:fld>
            <a:endParaRPr lang="en-US"/>
          </a:p>
        </p:txBody>
      </p:sp>
    </p:spTree>
    <p:extLst>
      <p:ext uri="{BB962C8B-B14F-4D97-AF65-F5344CB8AC3E}">
        <p14:creationId xmlns:p14="http://schemas.microsoft.com/office/powerpoint/2010/main" val="2919481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ass.gov/info-details/covid-19-response-reporting#covid-19-interactive-data-dashboard-" TargetMode="External"/><Relationship Id="rId2" Type="http://schemas.openxmlformats.org/officeDocument/2006/relationships/hyperlink" Target="https://www.mwra.com/biobot/biobotdata.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584F4-9FED-45EC-A565-4D9F27885AFF}"/>
              </a:ext>
            </a:extLst>
          </p:cNvPr>
          <p:cNvSpPr>
            <a:spLocks noGrp="1"/>
          </p:cNvSpPr>
          <p:nvPr>
            <p:ph type="ctrTitle"/>
          </p:nvPr>
        </p:nvSpPr>
        <p:spPr>
          <a:xfrm>
            <a:off x="893135" y="255181"/>
            <a:ext cx="10175358" cy="1564192"/>
          </a:xfrm>
        </p:spPr>
        <p:txBody>
          <a:bodyPr>
            <a:normAutofit/>
          </a:bodyPr>
          <a:lstStyle/>
          <a:p>
            <a:r>
              <a:rPr lang="en-US" sz="4400" b="1" dirty="0"/>
              <a:t>Forecasting Covid-19 cases using SARS-Cov2 Titers in Wastewater</a:t>
            </a:r>
          </a:p>
        </p:txBody>
      </p:sp>
      <p:sp>
        <p:nvSpPr>
          <p:cNvPr id="3" name="Subtitle 2">
            <a:extLst>
              <a:ext uri="{FF2B5EF4-FFF2-40B4-BE49-F238E27FC236}">
                <a16:creationId xmlns:a16="http://schemas.microsoft.com/office/drawing/2014/main" id="{14571CE3-A1EC-40A2-A30B-4358623A9E71}"/>
              </a:ext>
            </a:extLst>
          </p:cNvPr>
          <p:cNvSpPr>
            <a:spLocks noGrp="1"/>
          </p:cNvSpPr>
          <p:nvPr>
            <p:ph type="subTitle" idx="1"/>
          </p:nvPr>
        </p:nvSpPr>
        <p:spPr>
          <a:xfrm>
            <a:off x="1687401" y="2777165"/>
            <a:ext cx="2505075" cy="2261463"/>
          </a:xfrm>
        </p:spPr>
        <p:txBody>
          <a:bodyPr>
            <a:normAutofit/>
          </a:bodyPr>
          <a:lstStyle/>
          <a:p>
            <a:pPr algn="l"/>
            <a:r>
              <a:rPr lang="en-US" sz="2000" b="1" dirty="0"/>
              <a:t>TEAM</a:t>
            </a:r>
            <a:endParaRPr lang="en-US" b="1" dirty="0"/>
          </a:p>
          <a:p>
            <a:pPr algn="l"/>
            <a:r>
              <a:rPr lang="en-US" sz="2000" i="1" dirty="0">
                <a:sym typeface="American Typewriter"/>
              </a:rPr>
              <a:t>Vivek Bhatia</a:t>
            </a:r>
          </a:p>
          <a:p>
            <a:pPr algn="l"/>
            <a:r>
              <a:rPr lang="en-US" sz="2000" i="1" dirty="0">
                <a:sym typeface="American Typewriter"/>
              </a:rPr>
              <a:t>Prakash Bhatt </a:t>
            </a:r>
          </a:p>
          <a:p>
            <a:pPr algn="l"/>
            <a:r>
              <a:rPr lang="en-US" sz="2000" i="1" dirty="0">
                <a:sym typeface="American Typewriter"/>
              </a:rPr>
              <a:t>Lalitanjali Bondili</a:t>
            </a:r>
          </a:p>
          <a:p>
            <a:pPr algn="l"/>
            <a:r>
              <a:rPr lang="en-US" sz="2000" i="1" dirty="0">
                <a:sym typeface="American Typewriter"/>
              </a:rPr>
              <a:t>Raghu Soori </a:t>
            </a:r>
          </a:p>
        </p:txBody>
      </p:sp>
      <p:sp>
        <p:nvSpPr>
          <p:cNvPr id="9" name="CS-109A: Group 111">
            <a:extLst>
              <a:ext uri="{FF2B5EF4-FFF2-40B4-BE49-F238E27FC236}">
                <a16:creationId xmlns:a16="http://schemas.microsoft.com/office/drawing/2014/main" id="{788D1656-DF2D-463A-8AB9-5D308B48AE5F}"/>
              </a:ext>
            </a:extLst>
          </p:cNvPr>
          <p:cNvSpPr txBox="1"/>
          <p:nvPr/>
        </p:nvSpPr>
        <p:spPr>
          <a:xfrm>
            <a:off x="4472358" y="1982192"/>
            <a:ext cx="3247284"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825500">
              <a:defRPr sz="3600">
                <a:solidFill>
                  <a:srgbClr val="929292"/>
                </a:solidFill>
                <a:latin typeface="American Typewriter"/>
                <a:ea typeface="American Typewriter"/>
                <a:cs typeface="American Typewriter"/>
                <a:sym typeface="American Typewriter"/>
              </a:defRPr>
            </a:lvl1pPr>
          </a:lstStyle>
          <a:p>
            <a:pPr algn="ctr"/>
            <a:r>
              <a:rPr sz="2000" b="1" dirty="0"/>
              <a:t>CS-109</a:t>
            </a:r>
            <a:r>
              <a:rPr lang="en-US" sz="2000" b="1" dirty="0"/>
              <a:t>B</a:t>
            </a:r>
            <a:r>
              <a:rPr sz="2000" b="1" dirty="0"/>
              <a:t>: Group </a:t>
            </a:r>
            <a:r>
              <a:rPr lang="en-US" sz="2000" b="1" dirty="0"/>
              <a:t>#</a:t>
            </a:r>
            <a:r>
              <a:rPr sz="2000" b="1" dirty="0"/>
              <a:t>111</a:t>
            </a:r>
            <a:endParaRPr lang="en-US" sz="2000" b="1" dirty="0"/>
          </a:p>
          <a:p>
            <a:pPr algn="ctr"/>
            <a:r>
              <a:rPr lang="en-US" sz="2000" b="1" dirty="0"/>
              <a:t>Spring 2021</a:t>
            </a:r>
            <a:endParaRPr sz="2000" b="1" dirty="0"/>
          </a:p>
        </p:txBody>
      </p:sp>
      <p:pic>
        <p:nvPicPr>
          <p:cNvPr id="10" name="Picture 9">
            <a:extLst>
              <a:ext uri="{FF2B5EF4-FFF2-40B4-BE49-F238E27FC236}">
                <a16:creationId xmlns:a16="http://schemas.microsoft.com/office/drawing/2014/main" id="{F33BEA36-5576-4DE4-9128-C30A60AFD173}"/>
              </a:ext>
            </a:extLst>
          </p:cNvPr>
          <p:cNvPicPr>
            <a:picLocks noChangeAspect="1"/>
          </p:cNvPicPr>
          <p:nvPr/>
        </p:nvPicPr>
        <p:blipFill>
          <a:blip r:embed="rId2"/>
          <a:stretch>
            <a:fillRect/>
          </a:stretch>
        </p:blipFill>
        <p:spPr>
          <a:xfrm>
            <a:off x="4843461" y="3086100"/>
            <a:ext cx="2505075" cy="1457325"/>
          </a:xfrm>
          <a:prstGeom prst="rect">
            <a:avLst/>
          </a:prstGeom>
        </p:spPr>
      </p:pic>
    </p:spTree>
    <p:extLst>
      <p:ext uri="{BB962C8B-B14F-4D97-AF65-F5344CB8AC3E}">
        <p14:creationId xmlns:p14="http://schemas.microsoft.com/office/powerpoint/2010/main" val="1831605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31903"/>
            <a:ext cx="10515600" cy="455046"/>
          </a:xfrm>
        </p:spPr>
        <p:txBody>
          <a:bodyPr>
            <a:normAutofit/>
          </a:bodyPr>
          <a:lstStyle/>
          <a:p>
            <a:r>
              <a:rPr lang="en-US" sz="2400" b="1">
                <a:latin typeface="Franklin Gothic Medium" panose="020B0603020102020204" pitchFamily="34" charset="0"/>
              </a:rPr>
              <a:t>Exploratory Data Analysis</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98C0D02-BFA4-4BBD-B319-4199F89A6E54}"/>
              </a:ext>
            </a:extLst>
          </p:cNvPr>
          <p:cNvSpPr>
            <a:spLocks noGrp="1"/>
          </p:cNvSpPr>
          <p:nvPr>
            <p:ph type="sldNum" sz="quarter" idx="12"/>
          </p:nvPr>
        </p:nvSpPr>
        <p:spPr/>
        <p:txBody>
          <a:bodyPr/>
          <a:lstStyle/>
          <a:p>
            <a:fld id="{0E267267-BF27-42DB-AB6A-E6E964C8A9EC}" type="slidenum">
              <a:rPr lang="en-US" smtClean="0"/>
              <a:t>10</a:t>
            </a:fld>
            <a:endParaRPr lang="en-US"/>
          </a:p>
        </p:txBody>
      </p:sp>
      <p:pic>
        <p:nvPicPr>
          <p:cNvPr id="2050" name="Picture 2">
            <a:extLst>
              <a:ext uri="{FF2B5EF4-FFF2-40B4-BE49-F238E27FC236}">
                <a16:creationId xmlns:a16="http://schemas.microsoft.com/office/drawing/2014/main" id="{BB3A78B8-BB96-49DC-9F18-6BF188EAF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944830"/>
            <a:ext cx="9067800" cy="296227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8B720F94-FE06-4BD4-8E39-CD5E616E136A}"/>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4BD6BCE-10E2-401B-865E-3826BBC78EB0}"/>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21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Exploratory Data Analysis</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B1AABA4-9B46-4557-AAB4-95E5E546369F}"/>
              </a:ext>
            </a:extLst>
          </p:cNvPr>
          <p:cNvSpPr>
            <a:spLocks noGrp="1"/>
          </p:cNvSpPr>
          <p:nvPr>
            <p:ph type="sldNum" sz="quarter" idx="12"/>
          </p:nvPr>
        </p:nvSpPr>
        <p:spPr/>
        <p:txBody>
          <a:bodyPr/>
          <a:lstStyle/>
          <a:p>
            <a:fld id="{0E267267-BF27-42DB-AB6A-E6E964C8A9EC}" type="slidenum">
              <a:rPr lang="en-US" smtClean="0"/>
              <a:t>11</a:t>
            </a:fld>
            <a:endParaRPr lang="en-US"/>
          </a:p>
        </p:txBody>
      </p:sp>
      <p:pic>
        <p:nvPicPr>
          <p:cNvPr id="3074" name="Picture 2">
            <a:extLst>
              <a:ext uri="{FF2B5EF4-FFF2-40B4-BE49-F238E27FC236}">
                <a16:creationId xmlns:a16="http://schemas.microsoft.com/office/drawing/2014/main" id="{756FE6A1-C841-4B7F-A928-9C3C44981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090023"/>
            <a:ext cx="9067800" cy="29622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0B70CADD-62E4-46C9-9A39-3E0688128DB9}"/>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3168D3E-4D18-4618-B66F-A276512BF824}"/>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658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12</a:t>
            </a:fld>
            <a:endParaRPr lang="en-US"/>
          </a:p>
        </p:txBody>
      </p:sp>
      <p:pic>
        <p:nvPicPr>
          <p:cNvPr id="4098" name="Picture 2">
            <a:extLst>
              <a:ext uri="{FF2B5EF4-FFF2-40B4-BE49-F238E27FC236}">
                <a16:creationId xmlns:a16="http://schemas.microsoft.com/office/drawing/2014/main" id="{A072BC2D-BF19-48E1-AAE3-33C72D300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536" y="1137354"/>
            <a:ext cx="90297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69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13</a:t>
            </a:fld>
            <a:endParaRPr lang="en-US"/>
          </a:p>
        </p:txBody>
      </p:sp>
      <p:sp>
        <p:nvSpPr>
          <p:cNvPr id="9" name="Title 1">
            <a:extLst>
              <a:ext uri="{FF2B5EF4-FFF2-40B4-BE49-F238E27FC236}">
                <a16:creationId xmlns:a16="http://schemas.microsoft.com/office/drawing/2014/main" id="{D256042F-F112-41BE-967C-801517C340F2}"/>
              </a:ext>
            </a:extLst>
          </p:cNvPr>
          <p:cNvSpPr txBox="1">
            <a:spLocks/>
          </p:cNvSpPr>
          <p:nvPr/>
        </p:nvSpPr>
        <p:spPr>
          <a:xfrm>
            <a:off x="1018880" y="2040413"/>
            <a:ext cx="10515600" cy="455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Franklin Gothic Medium" panose="020B0603020102020204" pitchFamily="34" charset="0"/>
              </a:rPr>
              <a:t>Slide for Multi Linear Regression</a:t>
            </a:r>
            <a:endParaRPr lang="en-US" sz="3200" b="1" dirty="0">
              <a:latin typeface="Franklin Gothic Medium" panose="020B0603020102020204" pitchFamily="34" charset="0"/>
            </a:endParaRPr>
          </a:p>
        </p:txBody>
      </p:sp>
    </p:spTree>
    <p:extLst>
      <p:ext uri="{BB962C8B-B14F-4D97-AF65-F5344CB8AC3E}">
        <p14:creationId xmlns:p14="http://schemas.microsoft.com/office/powerpoint/2010/main" val="4127508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14</a:t>
            </a:fld>
            <a:endParaRPr lang="en-US"/>
          </a:p>
        </p:txBody>
      </p:sp>
      <p:sp>
        <p:nvSpPr>
          <p:cNvPr id="9" name="Title 1">
            <a:extLst>
              <a:ext uri="{FF2B5EF4-FFF2-40B4-BE49-F238E27FC236}">
                <a16:creationId xmlns:a16="http://schemas.microsoft.com/office/drawing/2014/main" id="{2FC2AE6C-C5EB-49A7-A141-4F12CF7FA6AE}"/>
              </a:ext>
            </a:extLst>
          </p:cNvPr>
          <p:cNvSpPr txBox="1">
            <a:spLocks/>
          </p:cNvSpPr>
          <p:nvPr/>
        </p:nvSpPr>
        <p:spPr>
          <a:xfrm>
            <a:off x="1028307" y="1013259"/>
            <a:ext cx="10515600" cy="455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Franklin Gothic Medium" panose="020B0603020102020204" pitchFamily="34" charset="0"/>
              </a:rPr>
              <a:t>Slide for Polynomial Regression</a:t>
            </a:r>
            <a:endParaRPr lang="en-US" sz="3200" b="1" dirty="0">
              <a:latin typeface="Franklin Gothic Medium" panose="020B0603020102020204" pitchFamily="34" charset="0"/>
            </a:endParaRPr>
          </a:p>
        </p:txBody>
      </p:sp>
      <p:pic>
        <p:nvPicPr>
          <p:cNvPr id="11" name="Picture 10">
            <a:extLst>
              <a:ext uri="{FF2B5EF4-FFF2-40B4-BE49-F238E27FC236}">
                <a16:creationId xmlns:a16="http://schemas.microsoft.com/office/drawing/2014/main" id="{A2EA33CF-ACDB-4FEC-9BF5-C5FEB76BA54C}"/>
              </a:ext>
            </a:extLst>
          </p:cNvPr>
          <p:cNvPicPr>
            <a:picLocks noChangeAspect="1"/>
          </p:cNvPicPr>
          <p:nvPr/>
        </p:nvPicPr>
        <p:blipFill>
          <a:blip r:embed="rId2"/>
          <a:stretch>
            <a:fillRect/>
          </a:stretch>
        </p:blipFill>
        <p:spPr>
          <a:xfrm>
            <a:off x="6369279" y="1508915"/>
            <a:ext cx="3398895" cy="3005856"/>
          </a:xfrm>
          <a:prstGeom prst="rect">
            <a:avLst/>
          </a:prstGeom>
        </p:spPr>
      </p:pic>
    </p:spTree>
    <p:extLst>
      <p:ext uri="{BB962C8B-B14F-4D97-AF65-F5344CB8AC3E}">
        <p14:creationId xmlns:p14="http://schemas.microsoft.com/office/powerpoint/2010/main" val="266153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15</a:t>
            </a:fld>
            <a:endParaRPr lang="en-US"/>
          </a:p>
        </p:txBody>
      </p:sp>
      <p:sp>
        <p:nvSpPr>
          <p:cNvPr id="9" name="Title 1">
            <a:extLst>
              <a:ext uri="{FF2B5EF4-FFF2-40B4-BE49-F238E27FC236}">
                <a16:creationId xmlns:a16="http://schemas.microsoft.com/office/drawing/2014/main" id="{8E6D7A67-B771-4AE1-A522-827E5BECD0EC}"/>
              </a:ext>
            </a:extLst>
          </p:cNvPr>
          <p:cNvSpPr txBox="1">
            <a:spLocks/>
          </p:cNvSpPr>
          <p:nvPr/>
        </p:nvSpPr>
        <p:spPr>
          <a:xfrm>
            <a:off x="1018880" y="2040413"/>
            <a:ext cx="10515600" cy="455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Franklin Gothic Medium" panose="020B0603020102020204" pitchFamily="34" charset="0"/>
              </a:rPr>
              <a:t>Slide for GLM Poisson</a:t>
            </a:r>
            <a:endParaRPr lang="en-US" sz="3200" b="1" dirty="0">
              <a:latin typeface="Franklin Gothic Medium" panose="020B0603020102020204" pitchFamily="34" charset="0"/>
            </a:endParaRPr>
          </a:p>
        </p:txBody>
      </p:sp>
      <p:pic>
        <p:nvPicPr>
          <p:cNvPr id="11" name="Picture 10">
            <a:extLst>
              <a:ext uri="{FF2B5EF4-FFF2-40B4-BE49-F238E27FC236}">
                <a16:creationId xmlns:a16="http://schemas.microsoft.com/office/drawing/2014/main" id="{2F8FB462-5ECD-47B5-BCC1-5FC7C62D77D8}"/>
              </a:ext>
            </a:extLst>
          </p:cNvPr>
          <p:cNvPicPr>
            <a:picLocks noChangeAspect="1"/>
          </p:cNvPicPr>
          <p:nvPr/>
        </p:nvPicPr>
        <p:blipFill>
          <a:blip r:embed="rId2"/>
          <a:stretch>
            <a:fillRect/>
          </a:stretch>
        </p:blipFill>
        <p:spPr>
          <a:xfrm>
            <a:off x="5177790" y="960801"/>
            <a:ext cx="6591300" cy="4146232"/>
          </a:xfrm>
          <a:prstGeom prst="rect">
            <a:avLst/>
          </a:prstGeom>
        </p:spPr>
      </p:pic>
    </p:spTree>
    <p:extLst>
      <p:ext uri="{BB962C8B-B14F-4D97-AF65-F5344CB8AC3E}">
        <p14:creationId xmlns:p14="http://schemas.microsoft.com/office/powerpoint/2010/main" val="241339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16</a:t>
            </a:fld>
            <a:endParaRPr lang="en-US"/>
          </a:p>
        </p:txBody>
      </p:sp>
      <p:sp>
        <p:nvSpPr>
          <p:cNvPr id="9" name="Title 1">
            <a:extLst>
              <a:ext uri="{FF2B5EF4-FFF2-40B4-BE49-F238E27FC236}">
                <a16:creationId xmlns:a16="http://schemas.microsoft.com/office/drawing/2014/main" id="{8E6D7A67-B771-4AE1-A522-827E5BECD0EC}"/>
              </a:ext>
            </a:extLst>
          </p:cNvPr>
          <p:cNvSpPr txBox="1">
            <a:spLocks/>
          </p:cNvSpPr>
          <p:nvPr/>
        </p:nvSpPr>
        <p:spPr>
          <a:xfrm>
            <a:off x="904973" y="1248562"/>
            <a:ext cx="10515600" cy="455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Franklin Gothic Medium" panose="020B0603020102020204" pitchFamily="34" charset="0"/>
              </a:rPr>
              <a:t>Slide for </a:t>
            </a:r>
            <a:r>
              <a:rPr lang="en-US" sz="2400" b="1" dirty="0" err="1">
                <a:latin typeface="Franklin Gothic Medium" panose="020B0603020102020204" pitchFamily="34" charset="0"/>
              </a:rPr>
              <a:t>PyGAM</a:t>
            </a:r>
            <a:endParaRPr lang="en-US" sz="3200" b="1" dirty="0">
              <a:latin typeface="Franklin Gothic Medium" panose="020B0603020102020204" pitchFamily="34" charset="0"/>
            </a:endParaRPr>
          </a:p>
        </p:txBody>
      </p:sp>
      <p:pic>
        <p:nvPicPr>
          <p:cNvPr id="12" name="Picture 11">
            <a:extLst>
              <a:ext uri="{FF2B5EF4-FFF2-40B4-BE49-F238E27FC236}">
                <a16:creationId xmlns:a16="http://schemas.microsoft.com/office/drawing/2014/main" id="{759DA93B-6898-495A-8C23-AD7F25DE3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32" y="1725408"/>
            <a:ext cx="8926366" cy="2931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687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633963"/>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599524"/>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17</a:t>
            </a:fld>
            <a:endParaRPr lang="en-US"/>
          </a:p>
        </p:txBody>
      </p:sp>
      <p:pic>
        <p:nvPicPr>
          <p:cNvPr id="5122" name="Picture 2">
            <a:extLst>
              <a:ext uri="{FF2B5EF4-FFF2-40B4-BE49-F238E27FC236}">
                <a16:creationId xmlns:a16="http://schemas.microsoft.com/office/drawing/2014/main" id="{B3FE3573-75D4-42A4-970A-A17F6B743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4149"/>
            <a:ext cx="4872862" cy="15780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E46FB007-FB7C-4E77-A7C6-36129F38D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639" y="773371"/>
            <a:ext cx="5140161" cy="16645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06B39282-F4D9-4173-B4D8-848B39F0EB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1" y="2421600"/>
            <a:ext cx="4872862" cy="15780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3570502-C8D7-4592-B501-4DA9A92205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3639" y="2414952"/>
            <a:ext cx="5140160" cy="166458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a:extLst>
              <a:ext uri="{FF2B5EF4-FFF2-40B4-BE49-F238E27FC236}">
                <a16:creationId xmlns:a16="http://schemas.microsoft.com/office/drawing/2014/main" id="{583FEF55-C1CC-4B78-9F9B-8AAC980354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0519" y="3891091"/>
            <a:ext cx="5396831" cy="1747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432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18</a:t>
            </a:fld>
            <a:endParaRPr lang="en-US"/>
          </a:p>
        </p:txBody>
      </p:sp>
      <p:sp>
        <p:nvSpPr>
          <p:cNvPr id="9" name="Title 1">
            <a:extLst>
              <a:ext uri="{FF2B5EF4-FFF2-40B4-BE49-F238E27FC236}">
                <a16:creationId xmlns:a16="http://schemas.microsoft.com/office/drawing/2014/main" id="{C44D0EDD-3504-45CD-B9F1-479A9EA406E6}"/>
              </a:ext>
            </a:extLst>
          </p:cNvPr>
          <p:cNvSpPr txBox="1">
            <a:spLocks/>
          </p:cNvSpPr>
          <p:nvPr/>
        </p:nvSpPr>
        <p:spPr>
          <a:xfrm>
            <a:off x="1018880" y="2040413"/>
            <a:ext cx="10515600" cy="455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Franklin Gothic Medium" panose="020B0603020102020204" pitchFamily="34" charset="0"/>
              </a:rPr>
              <a:t>Slide for XGB</a:t>
            </a:r>
            <a:endParaRPr lang="en-US" sz="3200" b="1" dirty="0">
              <a:latin typeface="Franklin Gothic Medium" panose="020B0603020102020204" pitchFamily="34" charset="0"/>
            </a:endParaRPr>
          </a:p>
        </p:txBody>
      </p:sp>
    </p:spTree>
    <p:extLst>
      <p:ext uri="{BB962C8B-B14F-4D97-AF65-F5344CB8AC3E}">
        <p14:creationId xmlns:p14="http://schemas.microsoft.com/office/powerpoint/2010/main" val="3995617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4021966-D6A1-4766-811B-818BF9D2E172}"/>
              </a:ext>
            </a:extLst>
          </p:cNvPr>
          <p:cNvSpPr>
            <a:spLocks noGrp="1"/>
          </p:cNvSpPr>
          <p:nvPr>
            <p:ph type="sldNum" sz="quarter" idx="12"/>
          </p:nvPr>
        </p:nvSpPr>
        <p:spPr/>
        <p:txBody>
          <a:bodyPr/>
          <a:lstStyle/>
          <a:p>
            <a:fld id="{0E267267-BF27-42DB-AB6A-E6E964C8A9EC}" type="slidenum">
              <a:rPr lang="en-US" smtClean="0"/>
              <a:t>19</a:t>
            </a:fld>
            <a:endParaRPr lang="en-US"/>
          </a:p>
        </p:txBody>
      </p:sp>
      <p:pic>
        <p:nvPicPr>
          <p:cNvPr id="7" name="Picture 6">
            <a:extLst>
              <a:ext uri="{FF2B5EF4-FFF2-40B4-BE49-F238E27FC236}">
                <a16:creationId xmlns:a16="http://schemas.microsoft.com/office/drawing/2014/main" id="{D865F560-DFF9-47FA-97B9-3FD800264818}"/>
              </a:ext>
            </a:extLst>
          </p:cNvPr>
          <p:cNvPicPr>
            <a:picLocks noChangeAspect="1"/>
          </p:cNvPicPr>
          <p:nvPr/>
        </p:nvPicPr>
        <p:blipFill>
          <a:blip r:embed="rId2"/>
          <a:stretch>
            <a:fillRect/>
          </a:stretch>
        </p:blipFill>
        <p:spPr>
          <a:xfrm>
            <a:off x="2529014" y="1138237"/>
            <a:ext cx="7155711" cy="4581525"/>
          </a:xfrm>
          <a:prstGeom prst="rect">
            <a:avLst/>
          </a:prstGeom>
        </p:spPr>
      </p:pic>
    </p:spTree>
    <p:extLst>
      <p:ext uri="{BB962C8B-B14F-4D97-AF65-F5344CB8AC3E}">
        <p14:creationId xmlns:p14="http://schemas.microsoft.com/office/powerpoint/2010/main" val="1906288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75572"/>
            <a:ext cx="10515600" cy="539847"/>
          </a:xfrm>
        </p:spPr>
        <p:txBody>
          <a:bodyPr>
            <a:normAutofit/>
          </a:bodyPr>
          <a:lstStyle/>
          <a:p>
            <a:r>
              <a:rPr lang="en-US" sz="3200" b="1" dirty="0">
                <a:latin typeface="Franklin Gothic Medium" panose="020B0603020102020204" pitchFamily="34" charset="0"/>
              </a:rPr>
              <a:t>CONTENTS</a:t>
            </a: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1084082"/>
            <a:ext cx="10515600" cy="4355183"/>
          </a:xfrm>
        </p:spPr>
        <p:txBody>
          <a:bodyPr>
            <a:normAutofit/>
          </a:bodyPr>
          <a:lstStyle/>
          <a:p>
            <a:pPr>
              <a:buFont typeface="Wingdings" panose="05000000000000000000" pitchFamily="2" charset="2"/>
              <a:buChar char="Ø"/>
            </a:pPr>
            <a:r>
              <a:rPr lang="en-US" dirty="0"/>
              <a:t>  Introduction</a:t>
            </a:r>
          </a:p>
          <a:p>
            <a:pPr>
              <a:buFont typeface="Wingdings" panose="05000000000000000000" pitchFamily="2" charset="2"/>
              <a:buChar char="Ø"/>
            </a:pPr>
            <a:r>
              <a:rPr lang="en-US" dirty="0"/>
              <a:t>  Data Description</a:t>
            </a:r>
          </a:p>
          <a:p>
            <a:pPr>
              <a:buFont typeface="Wingdings" panose="05000000000000000000" pitchFamily="2" charset="2"/>
              <a:buChar char="Ø"/>
            </a:pPr>
            <a:r>
              <a:rPr lang="en-US" dirty="0"/>
              <a:t>  Data Pre-Processing</a:t>
            </a:r>
          </a:p>
          <a:p>
            <a:pPr>
              <a:buFont typeface="Wingdings" panose="05000000000000000000" pitchFamily="2" charset="2"/>
              <a:buChar char="Ø"/>
            </a:pPr>
            <a:r>
              <a:rPr lang="en-US" dirty="0"/>
              <a:t>  Exploratory Data Analysis</a:t>
            </a:r>
          </a:p>
          <a:p>
            <a:pPr>
              <a:buFont typeface="Wingdings" panose="05000000000000000000" pitchFamily="2" charset="2"/>
              <a:buChar char="Ø"/>
            </a:pPr>
            <a:r>
              <a:rPr lang="en-US" dirty="0"/>
              <a:t>  Models Explored</a:t>
            </a:r>
          </a:p>
          <a:p>
            <a:pPr>
              <a:buFont typeface="Wingdings" panose="05000000000000000000" pitchFamily="2" charset="2"/>
              <a:buChar char="Ø"/>
            </a:pPr>
            <a:r>
              <a:rPr lang="en-US" dirty="0"/>
              <a:t>  Model Validation   </a:t>
            </a:r>
          </a:p>
          <a:p>
            <a:pPr>
              <a:buFont typeface="Wingdings" panose="05000000000000000000" pitchFamily="2" charset="2"/>
              <a:buChar char="Ø"/>
            </a:pPr>
            <a:r>
              <a:rPr lang="en-US" dirty="0"/>
              <a:t>  Conclusion &amp; Next Steps</a:t>
            </a:r>
          </a:p>
          <a:p>
            <a:pPr>
              <a:buFont typeface="Wingdings" panose="05000000000000000000" pitchFamily="2" charset="2"/>
              <a:buChar char="Ø"/>
            </a:pPr>
            <a:endParaRPr lang="en-US" sz="2400" dirty="0"/>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9" name="Straight Connector 8">
            <a:extLst>
              <a:ext uri="{FF2B5EF4-FFF2-40B4-BE49-F238E27FC236}">
                <a16:creationId xmlns:a16="http://schemas.microsoft.com/office/drawing/2014/main" id="{C4496889-6714-4288-B22E-E9DCF88FB66C}"/>
              </a:ext>
            </a:extLst>
          </p:cNvPr>
          <p:cNvCxnSpPr/>
          <p:nvPr/>
        </p:nvCxnSpPr>
        <p:spPr>
          <a:xfrm>
            <a:off x="838200" y="904973"/>
            <a:ext cx="10515600" cy="0"/>
          </a:xfrm>
          <a:prstGeom prst="line">
            <a:avLst/>
          </a:prstGeom>
        </p:spPr>
        <p:style>
          <a:lnRef idx="1">
            <a:schemeClr val="dk1"/>
          </a:lnRef>
          <a:fillRef idx="0">
            <a:schemeClr val="dk1"/>
          </a:fillRef>
          <a:effectRef idx="0">
            <a:schemeClr val="dk1"/>
          </a:effectRef>
          <a:fontRef idx="minor">
            <a:schemeClr val="tx1"/>
          </a:fontRef>
        </p:style>
      </p:cxnSp>
      <p:sp>
        <p:nvSpPr>
          <p:cNvPr id="5" name="Slide Number Placeholder 4">
            <a:extLst>
              <a:ext uri="{FF2B5EF4-FFF2-40B4-BE49-F238E27FC236}">
                <a16:creationId xmlns:a16="http://schemas.microsoft.com/office/drawing/2014/main" id="{9F10AE1F-58DD-4106-AB17-E4AFBEA545B3}"/>
              </a:ext>
            </a:extLst>
          </p:cNvPr>
          <p:cNvSpPr>
            <a:spLocks noGrp="1"/>
          </p:cNvSpPr>
          <p:nvPr>
            <p:ph type="sldNum" sz="quarter" idx="12"/>
          </p:nvPr>
        </p:nvSpPr>
        <p:spPr/>
        <p:txBody>
          <a:bodyPr/>
          <a:lstStyle/>
          <a:p>
            <a:fld id="{0E267267-BF27-42DB-AB6A-E6E964C8A9EC}" type="slidenum">
              <a:rPr lang="en-US" smtClean="0"/>
              <a:t>2</a:t>
            </a:fld>
            <a:endParaRPr lang="en-US"/>
          </a:p>
        </p:txBody>
      </p:sp>
    </p:spTree>
    <p:extLst>
      <p:ext uri="{BB962C8B-B14F-4D97-AF65-F5344CB8AC3E}">
        <p14:creationId xmlns:p14="http://schemas.microsoft.com/office/powerpoint/2010/main" val="3853271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Conclusion &amp; Next Steps</a:t>
            </a:r>
            <a:endParaRPr lang="en-US" sz="3200" b="1"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1"/>
            <a:ext cx="10515600" cy="5133390"/>
          </a:xfrm>
        </p:spPr>
        <p:txBody>
          <a:bodyPr>
            <a:normAutofit/>
          </a:bodyPr>
          <a:lstStyle/>
          <a:p>
            <a:pPr>
              <a:spcAft>
                <a:spcPts val="600"/>
              </a:spcAft>
            </a:pPr>
            <a:r>
              <a:rPr lang="en-US" sz="2000" dirty="0"/>
              <a:t>We did not have enough time for the following in case we had the time, we could have attempted the following </a:t>
            </a:r>
          </a:p>
          <a:p>
            <a:pPr>
              <a:spcAft>
                <a:spcPts val="600"/>
              </a:spcAft>
            </a:pPr>
            <a:r>
              <a:rPr lang="en-US" sz="2000" dirty="0"/>
              <a:t>Travel pattern</a:t>
            </a:r>
          </a:p>
          <a:p>
            <a:pPr>
              <a:spcAft>
                <a:spcPts val="600"/>
              </a:spcAft>
            </a:pPr>
            <a:r>
              <a:rPr lang="en-US" sz="2000" dirty="0"/>
              <a:t>Putting output of one model to the input of other</a:t>
            </a:r>
          </a:p>
          <a:p>
            <a:pPr marL="457200" lvl="1" indent="0">
              <a:spcAft>
                <a:spcPts val="600"/>
              </a:spcAft>
              <a:buNone/>
            </a:pPr>
            <a:endParaRPr lang="en-US" sz="1600" dirty="0"/>
          </a:p>
          <a:p>
            <a:pPr marL="457200" lvl="1" indent="0">
              <a:spcAft>
                <a:spcPts val="600"/>
              </a:spcAft>
              <a:buNone/>
            </a:pPr>
            <a:endParaRPr lang="en-US" sz="1600" dirty="0"/>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F351C912-7FF3-4029-96F6-792E647D266E}"/>
              </a:ext>
            </a:extLst>
          </p:cNvPr>
          <p:cNvSpPr>
            <a:spLocks noGrp="1"/>
          </p:cNvSpPr>
          <p:nvPr>
            <p:ph type="sldNum" sz="quarter" idx="12"/>
          </p:nvPr>
        </p:nvSpPr>
        <p:spPr/>
        <p:txBody>
          <a:bodyPr/>
          <a:lstStyle/>
          <a:p>
            <a:fld id="{0E267267-BF27-42DB-AB6A-E6E964C8A9EC}" type="slidenum">
              <a:rPr lang="en-US" smtClean="0"/>
              <a:t>20</a:t>
            </a:fld>
            <a:endParaRPr lang="en-US"/>
          </a:p>
        </p:txBody>
      </p:sp>
    </p:spTree>
    <p:extLst>
      <p:ext uri="{BB962C8B-B14F-4D97-AF65-F5344CB8AC3E}">
        <p14:creationId xmlns:p14="http://schemas.microsoft.com/office/powerpoint/2010/main" val="5510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189528"/>
            <a:ext cx="10515600" cy="455046"/>
          </a:xfrm>
        </p:spPr>
        <p:txBody>
          <a:bodyPr>
            <a:normAutofit/>
          </a:bodyPr>
          <a:lstStyle/>
          <a:p>
            <a:r>
              <a:rPr lang="en-US" sz="2400" b="1" dirty="0">
                <a:latin typeface="Franklin Gothic Medium" panose="020B0603020102020204" pitchFamily="34" charset="0"/>
              </a:rPr>
              <a:t>References and Special Thanks </a:t>
            </a:r>
            <a:endParaRPr lang="en-US" sz="3200" b="1"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0"/>
            <a:ext cx="10515600" cy="5503715"/>
          </a:xfrm>
        </p:spPr>
        <p:txBody>
          <a:bodyPr>
            <a:normAutofit/>
          </a:bodyPr>
          <a:lstStyle/>
          <a:p>
            <a:pPr marL="342900" marR="0" lvl="0" indent="-342900">
              <a:lnSpc>
                <a:spcPct val="110000"/>
              </a:lnSpc>
              <a:spcBef>
                <a:spcPts val="0"/>
              </a:spcBef>
              <a:spcAft>
                <a:spcPts val="0"/>
              </a:spcAft>
              <a:buSzPts val="1200"/>
              <a:buFont typeface="+mj-lt"/>
              <a:buAutoNum type="arabicPeriod"/>
              <a:tabLst>
                <a:tab pos="457200" algn="l"/>
              </a:tabLst>
            </a:pP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Wu et al. SARS-CoV-2 titers in wastewater foreshadow dynamics and clinical presentation of new COVID-19 cases (2020 </a:t>
            </a:r>
            <a:r>
              <a:rPr lang="en-US"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doi</a:t>
            </a: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US" sz="2000" dirty="0">
                <a:solidFill>
                  <a:srgbClr val="000000"/>
                </a:solidFill>
                <a:effectLst/>
                <a:latin typeface="GillSansRegular;Gill Sans MT;Gi"/>
                <a:ea typeface="Calibri" panose="020F0502020204030204" pitchFamily="34" charset="0"/>
                <a:cs typeface="Times New Roman" panose="02020603050405020304" pitchFamily="18" charset="0"/>
              </a:rPr>
              <a:t>https://doi.org/10.1101/2020.06.15.20117747</a:t>
            </a:r>
            <a:r>
              <a:rPr lang="en-US" sz="20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10000"/>
              </a:lnSpc>
              <a:spcBef>
                <a:spcPts val="0"/>
              </a:spcBef>
              <a:spcAft>
                <a:spcPts val="0"/>
              </a:spcAft>
              <a:buSzPts val="1200"/>
              <a:buFont typeface="+mj-lt"/>
              <a:buAutoNum type="arabicPeriod"/>
              <a:tabLst>
                <a:tab pos="457200" algn="l"/>
              </a:tabLst>
            </a:pPr>
            <a:r>
              <a:rPr lang="en-US" sz="2000" u="sng"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hlinkClick r:id="rId2"/>
              </a:rPr>
              <a:t>https://www.mwra.com/biobot/biobotdata.htm</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10000"/>
              </a:lnSpc>
              <a:spcBef>
                <a:spcPts val="0"/>
              </a:spcBef>
              <a:spcAft>
                <a:spcPts val="0"/>
              </a:spcAft>
              <a:buSzPts val="1200"/>
              <a:buFont typeface="+mj-lt"/>
              <a:buAutoNum type="arabicPeriod"/>
              <a:tabLst>
                <a:tab pos="457200" algn="l"/>
              </a:tabLst>
            </a:pPr>
            <a:r>
              <a:rPr lang="en-US" sz="2000" u="sng"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hlinkClick r:id="rId3"/>
              </a:rPr>
              <a:t>https://www.mass.gov/info-details/covid-19-response-reporting#covid-19-interactive-data-dashboard-</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10000"/>
              </a:lnSpc>
              <a:spcBef>
                <a:spcPts val="0"/>
              </a:spcBef>
              <a:spcAft>
                <a:spcPts val="600"/>
              </a:spcAft>
              <a:buSzPts val="1200"/>
              <a:buFont typeface="+mj-lt"/>
              <a:buAutoNum type="arabicPeriod"/>
              <a:tabLst>
                <a:tab pos="457200" algn="l"/>
              </a:tabLst>
            </a:pP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Yang et al. Accurate estimation of influenza epidemics using Google search data via ARGO (2015, https://doi.org/10.1073/pnas.1515373112)</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457200" lvl="1" indent="0">
              <a:spcAft>
                <a:spcPts val="600"/>
              </a:spcAft>
              <a:buNone/>
            </a:pPr>
            <a:endParaRPr lang="en-US" sz="1600" dirty="0"/>
          </a:p>
          <a:p>
            <a:pPr marL="457200" lvl="1" indent="0">
              <a:spcAft>
                <a:spcPts val="600"/>
              </a:spcAft>
              <a:buNone/>
            </a:pPr>
            <a:endParaRPr lang="en-US" sz="1600" dirty="0"/>
          </a:p>
          <a:p>
            <a:pPr marL="0" indent="0">
              <a:spcAft>
                <a:spcPts val="600"/>
              </a:spcAft>
              <a:buNone/>
            </a:pPr>
            <a:r>
              <a:rPr lang="en-US" sz="2400" b="1" dirty="0">
                <a:latin typeface="Franklin Gothic Medium" panose="020B0603020102020204" pitchFamily="34" charset="0"/>
              </a:rPr>
              <a:t>Special Thanks</a:t>
            </a:r>
          </a:p>
          <a:p>
            <a:pPr lvl="1">
              <a:spcAft>
                <a:spcPts val="600"/>
              </a:spcAft>
            </a:pPr>
            <a:r>
              <a:rPr lang="en-US" sz="1600" dirty="0">
                <a:latin typeface="Franklin Gothic Medium" panose="020B0603020102020204" pitchFamily="34" charset="0"/>
              </a:rPr>
              <a:t>We would like to say special thanks to the following </a:t>
            </a:r>
          </a:p>
          <a:p>
            <a:pPr lvl="1">
              <a:spcAft>
                <a:spcPts val="600"/>
              </a:spcAft>
            </a:pPr>
            <a:r>
              <a:rPr lang="en-US" sz="1800" dirty="0">
                <a:solidFill>
                  <a:srgbClr val="000000"/>
                </a:solidFill>
                <a:effectLst/>
                <a:latin typeface="Times New Roman" panose="02020603050405020304" pitchFamily="18" charset="0"/>
                <a:ea typeface="Times New Roman" panose="02020603050405020304" pitchFamily="18" charset="0"/>
              </a:rPr>
              <a:t>Dr. Mauricio </a:t>
            </a:r>
            <a:r>
              <a:rPr lang="en-US" sz="1800" dirty="0" err="1">
                <a:solidFill>
                  <a:srgbClr val="000000"/>
                </a:solidFill>
                <a:effectLst/>
                <a:latin typeface="Times New Roman" panose="02020603050405020304" pitchFamily="18" charset="0"/>
                <a:ea typeface="Times New Roman" panose="02020603050405020304" pitchFamily="18" charset="0"/>
              </a:rPr>
              <a:t>Santillana</a:t>
            </a:r>
            <a:r>
              <a:rPr lang="en-US" sz="1800" dirty="0">
                <a:solidFill>
                  <a:srgbClr val="000000"/>
                </a:solidFill>
                <a:effectLst/>
                <a:latin typeface="Times New Roman" panose="02020603050405020304" pitchFamily="18" charset="0"/>
                <a:ea typeface="Times New Roman" panose="02020603050405020304" pitchFamily="18" charset="0"/>
              </a:rPr>
              <a:t>, </a:t>
            </a:r>
          </a:p>
          <a:p>
            <a:pPr lvl="1">
              <a:spcAft>
                <a:spcPts val="600"/>
              </a:spcAft>
            </a:pPr>
            <a:r>
              <a:rPr lang="en-US" sz="1800" dirty="0">
                <a:solidFill>
                  <a:srgbClr val="000000"/>
                </a:solidFill>
                <a:effectLst/>
                <a:latin typeface="Times New Roman" panose="02020603050405020304" pitchFamily="18" charset="0"/>
                <a:ea typeface="Times New Roman" panose="02020603050405020304" pitchFamily="18" charset="0"/>
              </a:rPr>
              <a:t>TF of the 109b – Prof Protopapas, </a:t>
            </a:r>
            <a:r>
              <a:rPr lang="en-US" sz="1800" dirty="0">
                <a:solidFill>
                  <a:srgbClr val="000000"/>
                </a:solidFill>
                <a:latin typeface="Times New Roman" panose="02020603050405020304" pitchFamily="18" charset="0"/>
              </a:rPr>
              <a:t>Glickman, Tanner </a:t>
            </a:r>
          </a:p>
          <a:p>
            <a:pPr lvl="1">
              <a:spcAft>
                <a:spcPts val="600"/>
              </a:spcAft>
            </a:pPr>
            <a:r>
              <a:rPr lang="en-US" sz="1800" dirty="0">
                <a:solidFill>
                  <a:srgbClr val="000000"/>
                </a:solidFill>
                <a:latin typeface="Times New Roman" panose="02020603050405020304" pitchFamily="18" charset="0"/>
              </a:rPr>
              <a:t>Teaching Assistants  </a:t>
            </a:r>
          </a:p>
          <a:p>
            <a:pPr lvl="1">
              <a:spcAft>
                <a:spcPts val="600"/>
              </a:spcAft>
            </a:pPr>
            <a:endParaRPr lang="en-US" sz="1600" dirty="0"/>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CDE3B7F-3B37-479D-81EA-5B1D9163F79B}"/>
              </a:ext>
            </a:extLst>
          </p:cNvPr>
          <p:cNvSpPr>
            <a:spLocks noGrp="1"/>
          </p:cNvSpPr>
          <p:nvPr>
            <p:ph type="sldNum" sz="quarter" idx="12"/>
          </p:nvPr>
        </p:nvSpPr>
        <p:spPr/>
        <p:txBody>
          <a:bodyPr/>
          <a:lstStyle/>
          <a:p>
            <a:fld id="{0E267267-BF27-42DB-AB6A-E6E964C8A9EC}" type="slidenum">
              <a:rPr lang="en-US" smtClean="0"/>
              <a:t>21</a:t>
            </a:fld>
            <a:endParaRPr lang="en-US"/>
          </a:p>
        </p:txBody>
      </p:sp>
    </p:spTree>
    <p:extLst>
      <p:ext uri="{BB962C8B-B14F-4D97-AF65-F5344CB8AC3E}">
        <p14:creationId xmlns:p14="http://schemas.microsoft.com/office/powerpoint/2010/main" val="1548552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702972"/>
            <a:ext cx="10515600" cy="1020615"/>
          </a:xfrm>
        </p:spPr>
        <p:txBody>
          <a:bodyPr>
            <a:normAutofit/>
          </a:bodyPr>
          <a:lstStyle/>
          <a:p>
            <a:pPr algn="ctr"/>
            <a:r>
              <a:rPr lang="en-US" sz="3200" b="1" dirty="0">
                <a:latin typeface="Franklin Gothic Medium" panose="020B0603020102020204" pitchFamily="34" charset="0"/>
              </a:rPr>
              <a:t>THANK YOU</a:t>
            </a: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3" name="Slide Number Placeholder 2">
            <a:extLst>
              <a:ext uri="{FF2B5EF4-FFF2-40B4-BE49-F238E27FC236}">
                <a16:creationId xmlns:a16="http://schemas.microsoft.com/office/drawing/2014/main" id="{C0528BB7-18B8-469A-B464-6DA7EF7B0E7F}"/>
              </a:ext>
            </a:extLst>
          </p:cNvPr>
          <p:cNvSpPr>
            <a:spLocks noGrp="1"/>
          </p:cNvSpPr>
          <p:nvPr>
            <p:ph type="sldNum" sz="quarter" idx="12"/>
          </p:nvPr>
        </p:nvSpPr>
        <p:spPr/>
        <p:txBody>
          <a:bodyPr/>
          <a:lstStyle/>
          <a:p>
            <a:fld id="{0E267267-BF27-42DB-AB6A-E6E964C8A9EC}" type="slidenum">
              <a:rPr lang="en-US" smtClean="0"/>
              <a:t>22</a:t>
            </a:fld>
            <a:endParaRPr lang="en-US"/>
          </a:p>
        </p:txBody>
      </p:sp>
    </p:spTree>
    <p:extLst>
      <p:ext uri="{BB962C8B-B14F-4D97-AF65-F5344CB8AC3E}">
        <p14:creationId xmlns:p14="http://schemas.microsoft.com/office/powerpoint/2010/main" val="321529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INTRODUCTION</a:t>
            </a:r>
            <a:endParaRPr lang="en-US" sz="3200" b="1"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1"/>
            <a:ext cx="10515600" cy="4299611"/>
          </a:xfrm>
        </p:spPr>
        <p:txBody>
          <a:bodyPr>
            <a:normAutofit/>
          </a:bodyPr>
          <a:lstStyle/>
          <a:p>
            <a:pPr algn="just">
              <a:spcAft>
                <a:spcPts val="600"/>
              </a:spcAft>
            </a:pPr>
            <a:r>
              <a:rPr lang="en-US" sz="1800" dirty="0">
                <a:latin typeface="Franklin Gothic Book" panose="020B0503020102020204" pitchFamily="34" charset="0"/>
                <a:ea typeface="Calibri" panose="020F0502020204030204" pitchFamily="34" charset="0"/>
                <a:cs typeface="Calibri" panose="020F0502020204030204" pitchFamily="34" charset="0"/>
              </a:rPr>
              <a:t>Conventionally COVID-19 is tracked via symptomatically and clinically diagnosed cases. This method has inherent drawback as many of the patients do not report the disease. </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a:p>
            <a:pPr algn="just">
              <a:spcAft>
                <a:spcPts val="600"/>
              </a:spcAft>
            </a:pPr>
            <a:r>
              <a:rPr lang="en-US" sz="1800" dirty="0">
                <a:latin typeface="Franklin Gothic Book" panose="020B0503020102020204" pitchFamily="34" charset="0"/>
                <a:ea typeface="Calibri" panose="020F0502020204030204" pitchFamily="34" charset="0"/>
                <a:cs typeface="Calibri" panose="020F0502020204030204" pitchFamily="34" charset="0"/>
              </a:rPr>
              <a:t>Recent developments in detecting COVID-19 cases have led to techniques such as measuring viral titers in urban wastewater as a method to track and forecast COVID-19 cases. </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a:p>
            <a:pPr algn="just">
              <a:spcAft>
                <a:spcPts val="600"/>
              </a:spcAft>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Longitudinal wastewater analysis can be used to predict COVID-19 cases more accurately and more instantaneously than clinical data.</a:t>
            </a:r>
          </a:p>
          <a:p>
            <a:pPr>
              <a:spcAft>
                <a:spcPts val="600"/>
              </a:spcAft>
            </a:pPr>
            <a:endParaRPr lang="en-US" sz="2000" dirty="0">
              <a:latin typeface="Franklin Gothic Book" panose="020B05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 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B679547-F788-4971-928F-6EBD06B7E692}"/>
              </a:ext>
            </a:extLst>
          </p:cNvPr>
          <p:cNvSpPr>
            <a:spLocks noGrp="1"/>
          </p:cNvSpPr>
          <p:nvPr>
            <p:ph type="sldNum" sz="quarter" idx="12"/>
          </p:nvPr>
        </p:nvSpPr>
        <p:spPr/>
        <p:txBody>
          <a:bodyPr/>
          <a:lstStyle/>
          <a:p>
            <a:fld id="{0E267267-BF27-42DB-AB6A-E6E964C8A9EC}" type="slidenum">
              <a:rPr lang="en-US" smtClean="0"/>
              <a:t>3</a:t>
            </a:fld>
            <a:endParaRPr lang="en-US"/>
          </a:p>
        </p:txBody>
      </p:sp>
    </p:spTree>
    <p:extLst>
      <p:ext uri="{BB962C8B-B14F-4D97-AF65-F5344CB8AC3E}">
        <p14:creationId xmlns:p14="http://schemas.microsoft.com/office/powerpoint/2010/main" val="62945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Project Proposal</a:t>
            </a:r>
            <a:endParaRPr lang="en-US" sz="3200" b="1"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1"/>
            <a:ext cx="10515600" cy="4299611"/>
          </a:xfrm>
        </p:spPr>
        <p:txBody>
          <a:bodyPr>
            <a:normAutofit/>
          </a:bodyPr>
          <a:lstStyle/>
          <a:p>
            <a:pPr>
              <a:spcAft>
                <a:spcPts val="600"/>
              </a:spcAft>
            </a:pPr>
            <a:endParaRPr lang="en-US" sz="2000" dirty="0">
              <a:latin typeface="Franklin Gothic Book" panose="020B0503020102020204" pitchFamily="34" charset="0"/>
            </a:endParaRPr>
          </a:p>
          <a:p>
            <a:pPr>
              <a:spcAft>
                <a:spcPts val="600"/>
              </a:spcAft>
            </a:pPr>
            <a:r>
              <a:rPr lang="en-US" sz="1800" dirty="0">
                <a:latin typeface="Franklin Gothic Book" panose="020B0503020102020204" pitchFamily="34" charset="0"/>
                <a:cs typeface="Calibri" panose="020F0502020204030204" pitchFamily="34" charset="0"/>
              </a:rPr>
              <a:t>We intend to explore and establish the relationship between wastewater surveillance data collected and maintained by the Massachusetts Water Resources Authority, and the outbreak of COVID-19 in the neighboring communities. </a:t>
            </a:r>
          </a:p>
          <a:p>
            <a:pPr>
              <a:spcAft>
                <a:spcPts val="600"/>
              </a:spcAft>
            </a:pPr>
            <a:r>
              <a:rPr lang="en-US" sz="1800" dirty="0">
                <a:latin typeface="Franklin Gothic Book" panose="020B0503020102020204" pitchFamily="34" charset="0"/>
                <a:cs typeface="Calibri" panose="020F0502020204030204" pitchFamily="34" charset="0"/>
              </a:rPr>
              <a:t>We used supervised learning techniques to develop models which can closely predict the current count of COVID-19 cases in the community using solely the data available from wastewater viral titers</a:t>
            </a:r>
          </a:p>
          <a:p>
            <a:pPr>
              <a:spcAft>
                <a:spcPts val="600"/>
              </a:spcAft>
            </a:pPr>
            <a:endParaRPr lang="en-US" sz="2000" dirty="0">
              <a:latin typeface="Franklin Gothic Book" panose="020B05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4</a:t>
            </a:fld>
            <a:endParaRPr lang="en-US"/>
          </a:p>
        </p:txBody>
      </p:sp>
    </p:spTree>
    <p:extLst>
      <p:ext uri="{BB962C8B-B14F-4D97-AF65-F5344CB8AC3E}">
        <p14:creationId xmlns:p14="http://schemas.microsoft.com/office/powerpoint/2010/main" val="25283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Data Description</a:t>
            </a:r>
            <a:endParaRPr lang="en-US" sz="3200" b="1"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2"/>
            <a:ext cx="10515600" cy="1063696"/>
          </a:xfrm>
        </p:spPr>
        <p:txBody>
          <a:bodyPr>
            <a:normAutofit/>
          </a:bodyPr>
          <a:lstStyle/>
          <a:p>
            <a:pPr>
              <a:spcAft>
                <a:spcPts val="600"/>
              </a:spcAft>
            </a:pPr>
            <a:r>
              <a:rPr lang="en-US" sz="1800" b="1" dirty="0">
                <a:effectLst/>
                <a:latin typeface="Franklin Gothic Book" panose="020B0503020102020204" pitchFamily="34" charset="0"/>
                <a:ea typeface="Calibri" panose="020F0502020204030204" pitchFamily="34" charset="0"/>
              </a:rPr>
              <a:t>MWRA Wastewater COVID-19 Tracking Data -  </a:t>
            </a:r>
            <a:r>
              <a:rPr lang="en-US" sz="1800" dirty="0">
                <a:latin typeface="Franklin Gothic Book" panose="020B0503020102020204" pitchFamily="34" charset="0"/>
                <a:ea typeface="Calibri" panose="020F0502020204030204" pitchFamily="34" charset="0"/>
              </a:rPr>
              <a:t>Collected by </a:t>
            </a:r>
            <a:r>
              <a:rPr lang="en-US" sz="1800" dirty="0">
                <a:effectLst/>
                <a:latin typeface="Franklin Gothic Book" panose="020B0503020102020204" pitchFamily="34" charset="0"/>
                <a:ea typeface="Calibri" panose="020F0502020204030204" pitchFamily="34" charset="0"/>
              </a:rPr>
              <a:t>Massachusetts Water Resources Authority measuring the quantity of COVID-19 viral RNA samples in sewage wastewater for Boston’s Southern and Northern districts</a:t>
            </a: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2000" b="1" dirty="0">
              <a:latin typeface="Franklin Gothic Book" panose="020B0503020102020204" pitchFamily="34" charset="0"/>
            </a:endParaRPr>
          </a:p>
          <a:p>
            <a:pPr>
              <a:spcAft>
                <a:spcPts val="600"/>
              </a:spcAft>
            </a:pPr>
            <a:endParaRPr lang="en-US" sz="2000" dirty="0">
              <a:latin typeface="Franklin Gothic Book" panose="020B05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224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5</a:t>
            </a:fld>
            <a:endParaRPr lang="en-US"/>
          </a:p>
        </p:txBody>
      </p:sp>
      <p:pic>
        <p:nvPicPr>
          <p:cNvPr id="7" name="Picture 6">
            <a:extLst>
              <a:ext uri="{FF2B5EF4-FFF2-40B4-BE49-F238E27FC236}">
                <a16:creationId xmlns:a16="http://schemas.microsoft.com/office/drawing/2014/main" id="{2CA14B92-DB16-4518-A57C-D8725F3E896D}"/>
              </a:ext>
            </a:extLst>
          </p:cNvPr>
          <p:cNvPicPr>
            <a:picLocks noChangeAspect="1"/>
          </p:cNvPicPr>
          <p:nvPr/>
        </p:nvPicPr>
        <p:blipFill>
          <a:blip r:embed="rId2"/>
          <a:stretch>
            <a:fillRect/>
          </a:stretch>
        </p:blipFill>
        <p:spPr>
          <a:xfrm>
            <a:off x="1481137" y="1976141"/>
            <a:ext cx="9229725" cy="2962275"/>
          </a:xfrm>
          <a:prstGeom prst="rect">
            <a:avLst/>
          </a:prstGeom>
        </p:spPr>
      </p:pic>
    </p:spTree>
    <p:extLst>
      <p:ext uri="{BB962C8B-B14F-4D97-AF65-F5344CB8AC3E}">
        <p14:creationId xmlns:p14="http://schemas.microsoft.com/office/powerpoint/2010/main" val="255712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Data Description</a:t>
            </a:r>
            <a:endParaRPr lang="en-US" sz="3200" b="1"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2"/>
            <a:ext cx="10515600" cy="993490"/>
          </a:xfrm>
        </p:spPr>
        <p:txBody>
          <a:bodyPr>
            <a:normAutofit/>
          </a:bodyPr>
          <a:lstStyle/>
          <a:p>
            <a:pPr>
              <a:spcAft>
                <a:spcPts val="600"/>
              </a:spcAft>
            </a:pPr>
            <a:r>
              <a:rPr lang="en-US" sz="1800" b="1" dirty="0">
                <a:latin typeface="Franklin Gothic Book" panose="020B0503020102020204" pitchFamily="34" charset="0"/>
                <a:ea typeface="Calibri" panose="020F0502020204030204" pitchFamily="34" charset="0"/>
              </a:rPr>
              <a:t>Massachusetts official COVID-19 Case Count: P</a:t>
            </a:r>
            <a:r>
              <a:rPr lang="en-US" sz="1800" dirty="0">
                <a:latin typeface="Franklin Gothic Book" panose="020B0503020102020204" pitchFamily="34" charset="0"/>
                <a:ea typeface="Calibri" panose="020F0502020204030204" pitchFamily="34" charset="0"/>
              </a:rPr>
              <a:t>ublicly available dataset provided by the Massachusetts Department of Public Health</a:t>
            </a: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2000" b="1" dirty="0">
              <a:latin typeface="Franklin Gothic Book" panose="020B0503020102020204" pitchFamily="34" charset="0"/>
            </a:endParaRPr>
          </a:p>
          <a:p>
            <a:pPr>
              <a:spcAft>
                <a:spcPts val="600"/>
              </a:spcAft>
            </a:pPr>
            <a:endParaRPr lang="en-US" sz="2000" dirty="0">
              <a:latin typeface="Franklin Gothic Book" panose="020B05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6</a:t>
            </a:fld>
            <a:endParaRPr lang="en-US"/>
          </a:p>
        </p:txBody>
      </p:sp>
      <p:pic>
        <p:nvPicPr>
          <p:cNvPr id="9" name="Picture 8">
            <a:extLst>
              <a:ext uri="{FF2B5EF4-FFF2-40B4-BE49-F238E27FC236}">
                <a16:creationId xmlns:a16="http://schemas.microsoft.com/office/drawing/2014/main" id="{B29B693F-A631-49F7-9F82-C3D64F777DAD}"/>
              </a:ext>
            </a:extLst>
          </p:cNvPr>
          <p:cNvPicPr>
            <a:picLocks noChangeAspect="1"/>
          </p:cNvPicPr>
          <p:nvPr/>
        </p:nvPicPr>
        <p:blipFill>
          <a:blip r:embed="rId2"/>
          <a:stretch>
            <a:fillRect/>
          </a:stretch>
        </p:blipFill>
        <p:spPr>
          <a:xfrm>
            <a:off x="4262437" y="1672818"/>
            <a:ext cx="3667125" cy="3286125"/>
          </a:xfrm>
          <a:prstGeom prst="rect">
            <a:avLst/>
          </a:prstGeom>
        </p:spPr>
      </p:pic>
    </p:spTree>
    <p:extLst>
      <p:ext uri="{BB962C8B-B14F-4D97-AF65-F5344CB8AC3E}">
        <p14:creationId xmlns:p14="http://schemas.microsoft.com/office/powerpoint/2010/main" val="1203742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Data Pre-Processing</a:t>
            </a:r>
            <a:endParaRPr lang="en-US" sz="3200" b="1"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1"/>
            <a:ext cx="10515599" cy="5312498"/>
          </a:xfrm>
        </p:spPr>
        <p:txBody>
          <a:bodyPr>
            <a:normAutofit/>
          </a:bodyPr>
          <a:lstStyle/>
          <a:p>
            <a:pPr marL="0" indent="0">
              <a:spcAft>
                <a:spcPts val="600"/>
              </a:spcAft>
              <a:buNone/>
            </a:pPr>
            <a:r>
              <a:rPr lang="en-US" sz="2000" dirty="0"/>
              <a:t>	</a:t>
            </a:r>
          </a:p>
          <a:p>
            <a:pPr>
              <a:spcAft>
                <a:spcPts val="600"/>
              </a:spcAft>
            </a:pPr>
            <a:r>
              <a:rPr lang="en-US" sz="2000" dirty="0"/>
              <a:t>Write something about</a:t>
            </a:r>
          </a:p>
          <a:p>
            <a:pPr lvl="1">
              <a:spcAft>
                <a:spcPts val="600"/>
              </a:spcAft>
            </a:pPr>
            <a:r>
              <a:rPr lang="en-US" sz="1600" dirty="0" err="1"/>
              <a:t>df_covid.interpolate</a:t>
            </a:r>
            <a:r>
              <a:rPr lang="en-US" sz="1600" dirty="0"/>
              <a:t>(method="</a:t>
            </a:r>
            <a:r>
              <a:rPr lang="en-US" sz="1600" dirty="0" err="1"/>
              <a:t>akima</a:t>
            </a:r>
            <a:r>
              <a:rPr lang="en-US" sz="1600" dirty="0"/>
              <a:t>", </a:t>
            </a:r>
            <a:r>
              <a:rPr lang="en-US" sz="1600" dirty="0" err="1"/>
              <a:t>limit_direction</a:t>
            </a:r>
            <a:r>
              <a:rPr lang="en-US" sz="1600" dirty="0"/>
              <a:t>='both', </a:t>
            </a:r>
            <a:r>
              <a:rPr lang="en-US" sz="1600" dirty="0" err="1"/>
              <a:t>inplace</a:t>
            </a:r>
            <a:r>
              <a:rPr lang="en-US" sz="1600" dirty="0"/>
              <a:t>=True)</a:t>
            </a:r>
          </a:p>
          <a:p>
            <a:pPr>
              <a:spcAft>
                <a:spcPts val="600"/>
              </a:spcAft>
            </a:pPr>
            <a:r>
              <a:rPr lang="en-US" sz="2000" dirty="0"/>
              <a:t>Replace </a:t>
            </a:r>
            <a:r>
              <a:rPr lang="en-US" sz="2000" dirty="0" err="1"/>
              <a:t>NaNs</a:t>
            </a:r>
            <a:r>
              <a:rPr lang="en-US" sz="2000" dirty="0"/>
              <a:t> with 0’s</a:t>
            </a:r>
          </a:p>
          <a:p>
            <a:pPr>
              <a:spcAft>
                <a:spcPts val="600"/>
              </a:spcAft>
            </a:pPr>
            <a:r>
              <a:rPr lang="en-US" sz="2000" dirty="0"/>
              <a:t>Do we need to write about NORMALIZATION here? </a:t>
            </a:r>
            <a:r>
              <a:rPr lang="en-US" sz="2000" dirty="0" err="1"/>
              <a:t>MinMaxScaler</a:t>
            </a:r>
            <a:r>
              <a:rPr lang="en-US" sz="2000" dirty="0"/>
              <a:t>?</a:t>
            </a:r>
            <a:endParaRPr lang="en-US" sz="1600" dirty="0"/>
          </a:p>
          <a:p>
            <a:pPr marL="0" indent="0">
              <a:spcAft>
                <a:spcPts val="600"/>
              </a:spcAft>
              <a:buNone/>
            </a:pPr>
            <a:endParaRPr lang="en-US" sz="2000" b="1" dirty="0"/>
          </a:p>
          <a:p>
            <a:pPr marL="0" indent="0">
              <a:spcAft>
                <a:spcPts val="600"/>
              </a:spcAft>
              <a:buNone/>
            </a:pPr>
            <a:endParaRPr lang="en-US" sz="2000" b="1" dirty="0"/>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5352D89D-E88A-4B3D-B242-5B01FC3D4F3A}"/>
              </a:ext>
            </a:extLst>
          </p:cNvPr>
          <p:cNvSpPr>
            <a:spLocks noGrp="1"/>
          </p:cNvSpPr>
          <p:nvPr>
            <p:ph type="sldNum" sz="quarter" idx="12"/>
          </p:nvPr>
        </p:nvSpPr>
        <p:spPr/>
        <p:txBody>
          <a:bodyPr/>
          <a:lstStyle/>
          <a:p>
            <a:fld id="{0E267267-BF27-42DB-AB6A-E6E964C8A9EC}" type="slidenum">
              <a:rPr lang="en-US" smtClean="0"/>
              <a:t>7</a:t>
            </a:fld>
            <a:endParaRPr lang="en-US"/>
          </a:p>
        </p:txBody>
      </p:sp>
    </p:spTree>
    <p:extLst>
      <p:ext uri="{BB962C8B-B14F-4D97-AF65-F5344CB8AC3E}">
        <p14:creationId xmlns:p14="http://schemas.microsoft.com/office/powerpoint/2010/main" val="2593208497"/>
      </p:ext>
    </p:extLst>
  </p:cSld>
  <p:clrMapOvr>
    <a:masterClrMapping/>
  </p:clrMapOvr>
  <mc:AlternateContent xmlns:mc="http://schemas.openxmlformats.org/markup-compatibility/2006" xmlns:p14="http://schemas.microsoft.com/office/powerpoint/2010/main">
    <mc:Choice Requires="p14">
      <p:transition spd="slow" p14:dur="2000" advTm="55143"/>
    </mc:Choice>
    <mc:Fallback xmlns="">
      <p:transition spd="slow" advTm="5514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Exploratory Data Analysis</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22449"/>
            <a:ext cx="10515600" cy="923330"/>
          </a:xfrm>
          <a:prstGeom prst="rect">
            <a:avLst/>
          </a:prstGeom>
          <a:noFill/>
        </p:spPr>
        <p:txBody>
          <a:bodyPr wrap="square" rtlCol="0">
            <a:spAutoFit/>
          </a:bodyPr>
          <a:lstStyle/>
          <a:p>
            <a:r>
              <a:rPr lang="en-US" sz="1600" b="1" i="1" dirty="0"/>
              <a:t>TAKE AWAY</a:t>
            </a:r>
          </a:p>
          <a:p>
            <a:pPr marL="285750" indent="-285750">
              <a:buFont typeface="Wingdings" panose="05000000000000000000" pitchFamily="2" charset="2"/>
              <a:buChar char="ü"/>
            </a:pPr>
            <a:r>
              <a:rPr lang="en-US" dirty="0"/>
              <a:t>Strong relationship between Southern and Northern titer data</a:t>
            </a:r>
          </a:p>
          <a:p>
            <a:pPr marL="285750" indent="-285750">
              <a:buFont typeface="Wingdings" panose="05000000000000000000" pitchFamily="2" charset="2"/>
              <a:buChar char="ü"/>
            </a:pPr>
            <a:r>
              <a:rPr lang="en-US" dirty="0"/>
              <a:t>Over the time Southern and Northern titer data has strong correlation </a:t>
            </a: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58602B3A-D4E6-4D82-B754-6D33F3978698}"/>
              </a:ext>
            </a:extLst>
          </p:cNvPr>
          <p:cNvSpPr>
            <a:spLocks noGrp="1"/>
          </p:cNvSpPr>
          <p:nvPr>
            <p:ph type="sldNum" sz="quarter" idx="12"/>
          </p:nvPr>
        </p:nvSpPr>
        <p:spPr/>
        <p:txBody>
          <a:bodyPr/>
          <a:lstStyle/>
          <a:p>
            <a:fld id="{0E267267-BF27-42DB-AB6A-E6E964C8A9EC}" type="slidenum">
              <a:rPr lang="en-US" smtClean="0"/>
              <a:t>8</a:t>
            </a:fld>
            <a:endParaRPr lang="en-US"/>
          </a:p>
        </p:txBody>
      </p:sp>
      <p:pic>
        <p:nvPicPr>
          <p:cNvPr id="27" name="Picture 26">
            <a:extLst>
              <a:ext uri="{FF2B5EF4-FFF2-40B4-BE49-F238E27FC236}">
                <a16:creationId xmlns:a16="http://schemas.microsoft.com/office/drawing/2014/main" id="{DC8800B4-684A-44C7-B9E2-AECF69FAB5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4609" y="1540685"/>
            <a:ext cx="3877945" cy="2758440"/>
          </a:xfrm>
          <a:prstGeom prst="rect">
            <a:avLst/>
          </a:prstGeom>
          <a:noFill/>
          <a:ln>
            <a:noFill/>
          </a:ln>
        </p:spPr>
      </p:pic>
      <p:pic>
        <p:nvPicPr>
          <p:cNvPr id="28" name="Picture 27">
            <a:extLst>
              <a:ext uri="{FF2B5EF4-FFF2-40B4-BE49-F238E27FC236}">
                <a16:creationId xmlns:a16="http://schemas.microsoft.com/office/drawing/2014/main" id="{28C35045-2E92-45FE-8B3D-ED10E149B47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32554" y="1540684"/>
            <a:ext cx="6858000" cy="2758435"/>
          </a:xfrm>
          <a:prstGeom prst="rect">
            <a:avLst/>
          </a:prstGeom>
          <a:noFill/>
          <a:ln>
            <a:noFill/>
          </a:ln>
        </p:spPr>
      </p:pic>
    </p:spTree>
    <p:extLst>
      <p:ext uri="{BB962C8B-B14F-4D97-AF65-F5344CB8AC3E}">
        <p14:creationId xmlns:p14="http://schemas.microsoft.com/office/powerpoint/2010/main" val="219636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Exploratory Data Analysis</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728D85D2-97CC-4746-BDFB-4475F006379E}"/>
              </a:ext>
            </a:extLst>
          </p:cNvPr>
          <p:cNvSpPr>
            <a:spLocks noGrp="1"/>
          </p:cNvSpPr>
          <p:nvPr>
            <p:ph type="sldNum" sz="quarter" idx="12"/>
          </p:nvPr>
        </p:nvSpPr>
        <p:spPr/>
        <p:txBody>
          <a:bodyPr/>
          <a:lstStyle/>
          <a:p>
            <a:fld id="{0E267267-BF27-42DB-AB6A-E6E964C8A9EC}" type="slidenum">
              <a:rPr lang="en-US" smtClean="0"/>
              <a:t>9</a:t>
            </a:fld>
            <a:endParaRPr lang="en-US"/>
          </a:p>
        </p:txBody>
      </p:sp>
      <p:pic>
        <p:nvPicPr>
          <p:cNvPr id="1030" name="Picture 6">
            <a:extLst>
              <a:ext uri="{FF2B5EF4-FFF2-40B4-BE49-F238E27FC236}">
                <a16:creationId xmlns:a16="http://schemas.microsoft.com/office/drawing/2014/main" id="{47013503-7037-4E3D-A2AC-D42D6BFBD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850138"/>
            <a:ext cx="10515599" cy="23266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710B25B-6A99-4D79-B9C6-47F0991BB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536" y="3280583"/>
            <a:ext cx="6593264" cy="248278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A0C7714C-6B69-47E9-8F70-0A16A3706643}"/>
              </a:ext>
            </a:extLst>
          </p:cNvPr>
          <p:cNvCxnSpPr/>
          <p:nvPr/>
        </p:nvCxnSpPr>
        <p:spPr>
          <a:xfrm>
            <a:off x="904973" y="575977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6D781BD-91DD-43FB-8459-5973CBDF96B8}"/>
              </a:ext>
            </a:extLst>
          </p:cNvPr>
          <p:cNvSpPr txBox="1"/>
          <p:nvPr/>
        </p:nvSpPr>
        <p:spPr>
          <a:xfrm>
            <a:off x="838200" y="5785109"/>
            <a:ext cx="10515600" cy="620170"/>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p:txBody>
      </p:sp>
    </p:spTree>
    <p:extLst>
      <p:ext uri="{BB962C8B-B14F-4D97-AF65-F5344CB8AC3E}">
        <p14:creationId xmlns:p14="http://schemas.microsoft.com/office/powerpoint/2010/main" val="1554172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5F5ADF55C80F4A8C79927091D4FADC" ma:contentTypeVersion="8" ma:contentTypeDescription="Create a new document." ma:contentTypeScope="" ma:versionID="1131ac7d056ed97470bedf86932b656d">
  <xsd:schema xmlns:xsd="http://www.w3.org/2001/XMLSchema" xmlns:xs="http://www.w3.org/2001/XMLSchema" xmlns:p="http://schemas.microsoft.com/office/2006/metadata/properties" xmlns:ns2="942f9929-5e4f-4c14-8aa0-ea20b43b8905" targetNamespace="http://schemas.microsoft.com/office/2006/metadata/properties" ma:root="true" ma:fieldsID="c2601c4789672c7f4c8054d11f66b509" ns2:_="">
    <xsd:import namespace="942f9929-5e4f-4c14-8aa0-ea20b43b890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2f9929-5e4f-4c14-8aa0-ea20b43b89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58298D-15AD-4420-A74C-F4391095A6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2f9929-5e4f-4c14-8aa0-ea20b43b89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8C5C5-952F-416E-BF3E-8249A5F5DB7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CFB5B0E-5780-4934-9AF5-7124045DD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3538</TotalTime>
  <Words>1085</Words>
  <Application>Microsoft Office PowerPoint</Application>
  <PresentationFormat>Widescreen</PresentationFormat>
  <Paragraphs>168</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American Typewriter</vt:lpstr>
      <vt:lpstr>Arial</vt:lpstr>
      <vt:lpstr>Calibri</vt:lpstr>
      <vt:lpstr>Calibri Light</vt:lpstr>
      <vt:lpstr>Franklin Gothic Book</vt:lpstr>
      <vt:lpstr>Franklin Gothic Medium</vt:lpstr>
      <vt:lpstr>GillSansRegular;Gill Sans MT;Gi</vt:lpstr>
      <vt:lpstr>Times New Roman</vt:lpstr>
      <vt:lpstr>Wingdings</vt:lpstr>
      <vt:lpstr>Office Theme</vt:lpstr>
      <vt:lpstr>Forecasting Covid-19 cases using SARS-Cov2 Titers in Wastewater</vt:lpstr>
      <vt:lpstr>CONTENTS</vt:lpstr>
      <vt:lpstr>INTRODUCTION</vt:lpstr>
      <vt:lpstr>Project Proposal</vt:lpstr>
      <vt:lpstr>Data Description</vt:lpstr>
      <vt:lpstr>Data Description</vt:lpstr>
      <vt:lpstr>Data Pre-Processing</vt:lpstr>
      <vt:lpstr>Exploratory Data Analysis</vt:lpstr>
      <vt:lpstr>Exploratory Data Analysis</vt:lpstr>
      <vt:lpstr>Exploratory Data Analysis</vt:lpstr>
      <vt:lpstr>Exploratory Data Analysis</vt:lpstr>
      <vt:lpstr>Models Explored</vt:lpstr>
      <vt:lpstr>Models Explored</vt:lpstr>
      <vt:lpstr>Models Explored</vt:lpstr>
      <vt:lpstr>Models Explored</vt:lpstr>
      <vt:lpstr>Models Explored</vt:lpstr>
      <vt:lpstr>Models Explored</vt:lpstr>
      <vt:lpstr>Models Explored</vt:lpstr>
      <vt:lpstr>Models Explored</vt:lpstr>
      <vt:lpstr>Conclusion &amp; Next Steps</vt:lpstr>
      <vt:lpstr>References and Special Thanks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Mortality Prediction &amp; Interpretation</dc:title>
  <dc:creator>Soorianarayanan, Raghunandh</dc:creator>
  <cp:lastModifiedBy>Soorianarayanan, Raghunandh</cp:lastModifiedBy>
  <cp:revision>147</cp:revision>
  <dcterms:created xsi:type="dcterms:W3CDTF">2020-12-10T18:18:19Z</dcterms:created>
  <dcterms:modified xsi:type="dcterms:W3CDTF">2021-05-08T22:02:50Z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Raghu_Soori@Dell.com</vt:lpwstr>
  </property>
  <property fmtid="{D5CDD505-2E9C-101B-9397-08002B2CF9AE}" pid="5" name="MSIP_Label_17cb76b2-10b8-4fe1-93d4-2202842406cd_SetDate">
    <vt:lpwstr>2020-12-10T18:26:38.9856031Z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ActionId">
    <vt:lpwstr>2a2610b8-0a03-4d95-b5da-5428b7f39985</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y fmtid="{D5CDD505-2E9C-101B-9397-08002B2CF9AE}" pid="11" name="ContentTypeId">
    <vt:lpwstr>0x0101001E5F5ADF55C80F4A8C79927091D4FADC</vt:lpwstr>
  </property>
</Properties>
</file>