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9922"/>
  </p:normalViewPr>
  <p:slideViewPr>
    <p:cSldViewPr snapToGrid="0" snapToObjects="1">
      <p:cViewPr varScale="1">
        <p:scale>
          <a:sx n="63" d="100"/>
          <a:sy n="63" d="100"/>
        </p:scale>
        <p:origin x="2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5"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6"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7"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67AE061-FD7C-42B6-AC7A-BB007F30D5D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5800" y="1143000"/>
            <a:ext cx="5486400" cy="3086100"/>
          </a:xfrm>
          <a:prstGeom prst="rect">
            <a:avLst/>
          </a:prstGeom>
        </p:spPr>
      </p:sp>
      <p:sp>
        <p:nvSpPr>
          <p:cNvPr id="275"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7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BD7DF84-3075-4D88-9274-5DA50B6B5C46}"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a multitude of deep learning models including CNN, GRU, LSTM and bi-directional models and found that they all provided very similar results.</a:t>
            </a:r>
          </a:p>
          <a:p>
            <a:r>
              <a:rPr lang="en-US" dirty="0"/>
              <a:t>The predicted values follow a similar trend as the training and test data but are lagged by a 5-6 days which in turn reduces the effectiveness of the models.</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227678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160974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5800" y="1143000"/>
            <a:ext cx="5486040" cy="3085920"/>
          </a:xfrm>
          <a:prstGeom prst="rect">
            <a:avLst/>
          </a:prstGeom>
        </p:spPr>
      </p:sp>
      <p:sp>
        <p:nvSpPr>
          <p:cNvPr id="293"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latin typeface="Arial"/>
              </a:rPr>
              <a:t>Now coming to data processing, </a:t>
            </a:r>
          </a:p>
          <a:p>
            <a:pPr marL="216000" indent="-216000">
              <a:lnSpc>
                <a:spcPct val="100000"/>
              </a:lnSpc>
            </a:pPr>
            <a:endParaRPr lang="en-US" sz="2000" b="0" strike="noStrike" spc="-1" dirty="0">
              <a:latin typeface="Arial"/>
            </a:endParaRPr>
          </a:p>
          <a:p>
            <a:pPr marL="216000" indent="-216000">
              <a:lnSpc>
                <a:spcPct val="100000"/>
              </a:lnSpc>
            </a:pPr>
            <a:r>
              <a:rPr lang="en-US" sz="2000" b="0" strike="noStrike" spc="-1" dirty="0">
                <a:latin typeface="Arial"/>
              </a:rPr>
              <a:t>Our target variable has different interpretations for positive and negative values. </a:t>
            </a:r>
          </a:p>
          <a:p>
            <a:pPr marL="216000" indent="-216000">
              <a:lnSpc>
                <a:spcPct val="100000"/>
              </a:lnSpc>
            </a:pPr>
            <a:endParaRPr lang="en-US" sz="2000" b="0" strike="noStrike" spc="-1" dirty="0">
              <a:latin typeface="Arial"/>
            </a:endParaRPr>
          </a:p>
          <a:p>
            <a:pPr marL="216000" indent="-216000">
              <a:lnSpc>
                <a:spcPct val="100000"/>
              </a:lnSpc>
            </a:pPr>
            <a:r>
              <a:rPr lang="en-US" sz="2000" b="0" strike="noStrike" spc="-1" dirty="0">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dirty="0">
              <a:latin typeface="Arial"/>
            </a:endParaRPr>
          </a:p>
          <a:p>
            <a:pPr marL="216000" indent="-216000">
              <a:lnSpc>
                <a:spcPct val="100000"/>
              </a:lnSpc>
            </a:pPr>
            <a:r>
              <a:rPr lang="en-US" sz="2000" b="0" strike="noStrike" spc="-1" dirty="0">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dirty="0">
              <a:latin typeface="Arial"/>
            </a:endParaRPr>
          </a:p>
          <a:p>
            <a:pPr marL="216000" indent="-216000">
              <a:lnSpc>
                <a:spcPct val="100000"/>
              </a:lnSpc>
            </a:pPr>
            <a:r>
              <a:rPr lang="en-US" sz="2000" b="0" strike="noStrike" spc="-1" dirty="0">
                <a:latin typeface="Arial"/>
              </a:rPr>
              <a:t>For filling in the missing data in our dataset, we used an iterative imputer.</a:t>
            </a:r>
          </a:p>
          <a:p>
            <a:pPr marL="216000" indent="-216000">
              <a:lnSpc>
                <a:spcPct val="100000"/>
              </a:lnSpc>
            </a:pPr>
            <a:endParaRPr lang="en-US" sz="2000" b="0" strike="noStrike" spc="-1" dirty="0">
              <a:latin typeface="Arial"/>
            </a:endParaRPr>
          </a:p>
          <a:p>
            <a:pPr marL="216000" indent="-216000">
              <a:lnSpc>
                <a:spcPct val="100000"/>
              </a:lnSpc>
            </a:pPr>
            <a:r>
              <a:rPr lang="en-US" sz="2000" b="0" strike="noStrike" spc="-1" dirty="0">
                <a:latin typeface="Arial"/>
              </a:rPr>
              <a:t>We added some new flags indicating predictors outside of normal range. e.g. if a person had high BMI, we would either flag it as  1 or 2 depending on the range and then used a </a:t>
            </a:r>
            <a:r>
              <a:rPr lang="en-US" sz="2000" b="0" strike="noStrike" spc="-1" dirty="0" err="1">
                <a:latin typeface="Arial"/>
              </a:rPr>
              <a:t>sum_flag</a:t>
            </a:r>
            <a:r>
              <a:rPr lang="en-US" sz="2000" b="0" strike="noStrike" spc="-1" dirty="0">
                <a:latin typeface="Arial"/>
              </a:rPr>
              <a:t> that would add up these flags to indicate an overall health of a person.</a:t>
            </a:r>
          </a:p>
        </p:txBody>
      </p:sp>
      <p:sp>
        <p:nvSpPr>
          <p:cNvPr id="2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6B29FD7-4B21-42DC-B66F-31D5EA5BC42A}"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305301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23123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685800" y="1143000"/>
            <a:ext cx="5486040" cy="3085920"/>
          </a:xfrm>
          <a:prstGeom prst="rect">
            <a:avLst/>
          </a:prstGeom>
        </p:spPr>
      </p:sp>
      <p:sp>
        <p:nvSpPr>
          <p:cNvPr id="278"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7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11EC6D7-3255-4191-BDFE-BF070BDDBDE0}"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5800" y="1143000"/>
            <a:ext cx="5486400" cy="3086100"/>
          </a:xfrm>
          <a:prstGeom prst="rect">
            <a:avLst/>
          </a:prstGeom>
        </p:spPr>
      </p:sp>
      <p:sp>
        <p:nvSpPr>
          <p:cNvPr id="281"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8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4CDAFCBB-8BA6-4869-8279-47F4F6D1310A}"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5800" y="1143000"/>
            <a:ext cx="5486040" cy="3085920"/>
          </a:xfrm>
          <a:prstGeom prst="rect">
            <a:avLst/>
          </a:prstGeom>
        </p:spPr>
      </p:sp>
      <p:sp>
        <p:nvSpPr>
          <p:cNvPr id="28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8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E755CC5-4E88-416E-81BB-B2D0B1CAA870}" type="slidenum">
              <a:rPr lang="en-US" sz="1200" b="0" strike="noStrike" spc="-1">
                <a:latin typeface="Times New Roman"/>
              </a:rPr>
              <a:t>13</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5800" y="1143000"/>
            <a:ext cx="5486040" cy="3085920"/>
          </a:xfrm>
          <a:prstGeom prst="rect">
            <a:avLst/>
          </a:prstGeom>
        </p:spPr>
      </p:sp>
      <p:sp>
        <p:nvSpPr>
          <p:cNvPr id="287"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27B1E5A9-5C92-409B-ADF1-CE1B17C5E84D}"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5800" y="1143000"/>
            <a:ext cx="5486040" cy="3085920"/>
          </a:xfrm>
          <a:prstGeom prst="rect">
            <a:avLst/>
          </a:prstGeom>
        </p:spPr>
      </p:sp>
      <p:sp>
        <p:nvSpPr>
          <p:cNvPr id="29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a:latin typeface="Arial"/>
              </a:rPr>
              <a:t>Now coming to data processing,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Our target variable has different interpretations for positive and negative values. </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so we used an absolute value where lower number would indicate high mortality risk and higher number would indicate lower risk.</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identifying race, we used the distribution of race in 70s and for sex, we  leveraged the fact that males and females have different ranges for some of the clinical variables like RBC.</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For filling in the missing data in our dataset, we used an iterative imputer.</a:t>
            </a:r>
          </a:p>
          <a:p>
            <a:pPr marL="216000" indent="-216000">
              <a:lnSpc>
                <a:spcPct val="100000"/>
              </a:lnSpc>
            </a:pPr>
            <a:endParaRPr lang="en-US" sz="2000" b="0" strike="noStrike" spc="-1">
              <a:latin typeface="Arial"/>
            </a:endParaRPr>
          </a:p>
          <a:p>
            <a:pPr marL="216000" indent="-216000">
              <a:lnSpc>
                <a:spcPct val="100000"/>
              </a:lnSpc>
            </a:pPr>
            <a:r>
              <a:rPr lang="en-US" sz="2000" b="0" strike="noStrike" spc="-1">
                <a:latin typeface="Arial"/>
              </a:rPr>
              <a:t>We added some new flags indicating predictors outside of normal range. e.g. if a person had high BMI, we would either flag it as  1 or 2 depending on the range and then used a sum_flag that would add up these flags to indicate an overall health of a person.</a:t>
            </a:r>
          </a:p>
        </p:txBody>
      </p:sp>
      <p:sp>
        <p:nvSpPr>
          <p:cNvPr id="2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3E4E575-5EEE-429D-A40B-262F4CE6C56D}"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dirty="0"/>
              <a:t>As Vivek explained, this is the persistence model, the output of which we used as a predictor variable for the other models.</a:t>
            </a:r>
          </a:p>
          <a:p>
            <a:r>
              <a:rPr lang="en-US" dirty="0"/>
              <a:t>It helps us take into account the number of covid cases in the most recent past to predict the number of covid cases in the near future.</a:t>
            </a:r>
          </a:p>
          <a:p>
            <a:endParaRPr lang="en-US" dirty="0"/>
          </a:p>
          <a:p>
            <a:r>
              <a:rPr lang="en-US" dirty="0"/>
              <a:t>First, we tried linear regression and polynomial regression with degrees 2,3,5 and 8. Linear Regression performed better when compared to the polynomial models.</a:t>
            </a:r>
          </a:p>
          <a:p>
            <a:r>
              <a:rPr lang="en-US" dirty="0"/>
              <a:t>We can also clearly see that increasing the degree increases the variance in the predicted values.</a:t>
            </a:r>
          </a:p>
          <a:p>
            <a:endParaRPr lang="en-US" dirty="0"/>
          </a:p>
          <a:p>
            <a:endParaRPr lang="en-US" dirty="0"/>
          </a:p>
          <a:p>
            <a:endParaRPr lang="en-US" dirty="0"/>
          </a:p>
          <a:p>
            <a:endParaRPr lang="en-US" dirty="0"/>
          </a:p>
          <a:p>
            <a:r>
              <a:rPr lang="en-US" dirty="0"/>
              <a:t> </a:t>
            </a:r>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29005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tried linear regression and polynomial regression with degrees 2,3,5 and 8. Linear Regression performed better when compared to the polynomial models.</a:t>
            </a:r>
          </a:p>
          <a:p>
            <a:r>
              <a:rPr lang="en-US" dirty="0"/>
              <a:t>We can also clearly see that increasing the degree increases the variance in the predicted values.</a:t>
            </a:r>
          </a:p>
          <a:p>
            <a:endParaRPr lang="en-US" dirty="0"/>
          </a:p>
          <a:p>
            <a:endParaRPr lang="en-US" dirty="0"/>
          </a:p>
          <a:p>
            <a:endParaRPr lang="en-US" dirty="0"/>
          </a:p>
          <a:p>
            <a:endParaRPr lang="en-US" dirty="0"/>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428877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tried the </a:t>
            </a:r>
            <a:r>
              <a:rPr lang="en-US" dirty="0" err="1"/>
              <a:t>XGBoost</a:t>
            </a:r>
            <a:r>
              <a:rPr lang="en-US" dirty="0"/>
              <a:t> Model which is a decision tree based ensemble model. The feature importance plot shows that </a:t>
            </a:r>
            <a:r>
              <a:rPr lang="en-US" dirty="0" err="1"/>
              <a:t>Southern_Avg</a:t>
            </a:r>
            <a:r>
              <a:rPr lang="en-US" dirty="0"/>
              <a:t> is the most important feature.</a:t>
            </a:r>
          </a:p>
        </p:txBody>
      </p:sp>
      <p:sp>
        <p:nvSpPr>
          <p:cNvPr id="4" name="Slide Number Placeholder 3"/>
          <p:cNvSpPr>
            <a:spLocks noGrp="1"/>
          </p:cNvSpPr>
          <p:nvPr>
            <p:ph type="sldNum"/>
          </p:nvPr>
        </p:nvSpPr>
        <p:spPr/>
        <p:txBody>
          <a:bodyPr/>
          <a:lstStyle/>
          <a:p>
            <a:pPr algn="r"/>
            <a:fld id="{067AE061-FD7C-42B6-AC7A-BB007F30D5D5}"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844261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p:nvPr>
        </p:nvSpPr>
        <p:spPr>
          <a:xfrm>
            <a:off x="838080" y="6356520"/>
            <a:ext cx="1186200" cy="364680"/>
          </a:xfrm>
          <a:prstGeom prst="rect">
            <a:avLst/>
          </a:prstGeom>
        </p:spPr>
        <p:txBody>
          <a:bodyPr anchor="ctr">
            <a:noAutofit/>
          </a:bodyPr>
          <a:lstStyle/>
          <a:p>
            <a:pPr>
              <a:lnSpc>
                <a:spcPct val="100000"/>
              </a:lnSpc>
            </a:pPr>
            <a:fld id="{F5DD736B-7E68-4803-B4EF-D98B46BA2F94}" type="datetime1">
              <a:rPr lang="en-US" sz="1200" b="0" strike="noStrike" spc="-1">
                <a:solidFill>
                  <a:srgbClr val="8B8B8B"/>
                </a:solidFill>
                <a:latin typeface="Calibri"/>
              </a:rPr>
              <a:t>5/9/21</a:t>
            </a:fld>
            <a:endParaRPr lang="en-US" sz="1200" b="0" strike="noStrike" spc="-1">
              <a:latin typeface="Times New Roman"/>
            </a:endParaRPr>
          </a:p>
        </p:txBody>
      </p:sp>
      <p:sp>
        <p:nvSpPr>
          <p:cNvPr id="2" name="PlaceHolder 3"/>
          <p:cNvSpPr>
            <a:spLocks noGrp="1"/>
          </p:cNvSpPr>
          <p:nvPr>
            <p:ph type="ftr"/>
          </p:nvPr>
        </p:nvSpPr>
        <p:spPr>
          <a:xfrm>
            <a:off x="2351160" y="6356520"/>
            <a:ext cx="76600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3" name="PlaceHolder 4"/>
          <p:cNvSpPr>
            <a:spLocks noGrp="1"/>
          </p:cNvSpPr>
          <p:nvPr>
            <p:ph type="sldNum"/>
          </p:nvPr>
        </p:nvSpPr>
        <p:spPr>
          <a:xfrm>
            <a:off x="10543680" y="6356520"/>
            <a:ext cx="810000" cy="364680"/>
          </a:xfrm>
          <a:prstGeom prst="rect">
            <a:avLst/>
          </a:prstGeom>
        </p:spPr>
        <p:txBody>
          <a:bodyPr anchor="ctr">
            <a:noAutofit/>
          </a:bodyPr>
          <a:lstStyle/>
          <a:p>
            <a:pPr algn="r">
              <a:lnSpc>
                <a:spcPct val="100000"/>
              </a:lnSpc>
            </a:pPr>
            <a:fld id="{B7B3F86C-49AC-47B5-84A0-FD325D107BDD}"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p:nvPr>
        </p:nvSpPr>
        <p:spPr>
          <a:xfrm>
            <a:off x="838080" y="6356520"/>
            <a:ext cx="1046160" cy="364680"/>
          </a:xfrm>
          <a:prstGeom prst="rect">
            <a:avLst/>
          </a:prstGeom>
        </p:spPr>
        <p:txBody>
          <a:bodyPr anchor="ctr">
            <a:noAutofit/>
          </a:bodyPr>
          <a:lstStyle/>
          <a:p>
            <a:pPr>
              <a:lnSpc>
                <a:spcPct val="100000"/>
              </a:lnSpc>
            </a:pPr>
            <a:fld id="{7246DCFA-83DE-47BA-A801-74372CE1887E}" type="datetime1">
              <a:rPr lang="en-US" sz="1200" b="0" strike="noStrike" spc="-1">
                <a:solidFill>
                  <a:srgbClr val="8B8B8B"/>
                </a:solidFill>
                <a:latin typeface="Calibri"/>
              </a:rPr>
              <a:t>5/9/21</a:t>
            </a:fld>
            <a:endParaRPr lang="en-US" sz="1200" b="0" strike="noStrike" spc="-1">
              <a:latin typeface="Times New Roman"/>
            </a:endParaRPr>
          </a:p>
        </p:txBody>
      </p:sp>
      <p:sp>
        <p:nvSpPr>
          <p:cNvPr id="44" name="PlaceHolder 4"/>
          <p:cNvSpPr>
            <a:spLocks noGrp="1"/>
          </p:cNvSpPr>
          <p:nvPr>
            <p:ph type="ftr"/>
          </p:nvPr>
        </p:nvSpPr>
        <p:spPr>
          <a:xfrm>
            <a:off x="2314080" y="6356520"/>
            <a:ext cx="7249680" cy="364680"/>
          </a:xfrm>
          <a:prstGeom prst="rect">
            <a:avLst/>
          </a:prstGeom>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45" name="PlaceHolder 5"/>
          <p:cNvSpPr>
            <a:spLocks noGrp="1"/>
          </p:cNvSpPr>
          <p:nvPr>
            <p:ph type="sldNum"/>
          </p:nvPr>
        </p:nvSpPr>
        <p:spPr>
          <a:xfrm>
            <a:off x="10356840" y="6356520"/>
            <a:ext cx="996480" cy="364680"/>
          </a:xfrm>
          <a:prstGeom prst="rect">
            <a:avLst/>
          </a:prstGeom>
        </p:spPr>
        <p:txBody>
          <a:bodyPr anchor="ctr">
            <a:noAutofit/>
          </a:bodyPr>
          <a:lstStyle/>
          <a:p>
            <a:pPr algn="r">
              <a:lnSpc>
                <a:spcPct val="100000"/>
              </a:lnSpc>
            </a:pPr>
            <a:fld id="{C9E20F89-EF0B-4479-BA75-D7533990ECA6}"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hyperlink" Target="https://www.mwra.com/biobot/biobotdata.ht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TextShape 1"/>
          <p:cNvSpPr txBox="1"/>
          <p:nvPr/>
        </p:nvSpPr>
        <p:spPr>
          <a:xfrm>
            <a:off x="893160" y="255240"/>
            <a:ext cx="10175040" cy="1563840"/>
          </a:xfrm>
          <a:prstGeom prst="rect">
            <a:avLst/>
          </a:prstGeom>
          <a:noFill/>
          <a:ln>
            <a:noFill/>
          </a:ln>
        </p:spPr>
        <p:txBody>
          <a:bodyPr anchor="b">
            <a:normAutofit fontScale="97500"/>
          </a:bodyPr>
          <a:lstStyle/>
          <a:p>
            <a:pPr algn="ctr">
              <a:lnSpc>
                <a:spcPct val="90000"/>
              </a:lnSpc>
            </a:pPr>
            <a:r>
              <a:rPr lang="en-US" sz="4400" b="1" strike="noStrike" spc="-1">
                <a:solidFill>
                  <a:srgbClr val="000000"/>
                </a:solidFill>
                <a:latin typeface="Calibri Light"/>
              </a:rPr>
              <a:t>Forecasting COVID-19 cases using SARS-Cov2 Titers in Urban Wastewater</a:t>
            </a:r>
            <a:endParaRPr lang="en-US" sz="4400" b="0" strike="noStrike" spc="-1">
              <a:solidFill>
                <a:srgbClr val="000000"/>
              </a:solidFill>
              <a:latin typeface="Calibri"/>
            </a:endParaRPr>
          </a:p>
        </p:txBody>
      </p:sp>
      <p:sp>
        <p:nvSpPr>
          <p:cNvPr id="89" name="TextShape 2"/>
          <p:cNvSpPr txBox="1"/>
          <p:nvPr/>
        </p:nvSpPr>
        <p:spPr>
          <a:xfrm>
            <a:off x="1687320" y="2777040"/>
            <a:ext cx="2504880" cy="2261160"/>
          </a:xfrm>
          <a:prstGeom prst="rect">
            <a:avLst/>
          </a:prstGeom>
          <a:noFill/>
          <a:ln>
            <a:noFill/>
          </a:ln>
        </p:spPr>
        <p:txBody>
          <a:bodyPr>
            <a:normAutofit/>
          </a:bodyPr>
          <a:lstStyle/>
          <a:p>
            <a:pPr>
              <a:lnSpc>
                <a:spcPct val="90000"/>
              </a:lnSpc>
              <a:spcBef>
                <a:spcPts val="1001"/>
              </a:spcBef>
            </a:pPr>
            <a:r>
              <a:rPr lang="en-US" sz="2000" b="1" strike="noStrike" spc="-1">
                <a:solidFill>
                  <a:srgbClr val="000000"/>
                </a:solidFill>
                <a:latin typeface="Calibri"/>
              </a:rPr>
              <a:t>TEAM</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Vivek Bhatia</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Prakash Bhatt </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Lalitanjali Bondili</a:t>
            </a:r>
            <a:endParaRPr lang="en-US" sz="2000" b="0" strike="noStrike" spc="-1">
              <a:latin typeface="Arial"/>
            </a:endParaRPr>
          </a:p>
          <a:p>
            <a:pPr>
              <a:lnSpc>
                <a:spcPct val="90000"/>
              </a:lnSpc>
              <a:spcBef>
                <a:spcPts val="1001"/>
              </a:spcBef>
            </a:pPr>
            <a:r>
              <a:rPr lang="en-US" sz="2000" b="0" i="1" strike="noStrike" spc="-1">
                <a:solidFill>
                  <a:srgbClr val="000000"/>
                </a:solidFill>
                <a:latin typeface="Calibri"/>
              </a:rPr>
              <a:t>Raghu Soori </a:t>
            </a:r>
            <a:endParaRPr lang="en-US" sz="2000" b="0" strike="noStrike" spc="-1">
              <a:latin typeface="Arial"/>
            </a:endParaRPr>
          </a:p>
        </p:txBody>
      </p:sp>
      <p:sp>
        <p:nvSpPr>
          <p:cNvPr id="90" name="CustomShape 3"/>
          <p:cNvSpPr/>
          <p:nvPr/>
        </p:nvSpPr>
        <p:spPr>
          <a:xfrm>
            <a:off x="4472280" y="1985040"/>
            <a:ext cx="3246840" cy="712080"/>
          </a:xfrm>
          <a:prstGeom prst="rect">
            <a:avLst/>
          </a:prstGeom>
          <a:noFill/>
          <a:ln w="12600">
            <a:noFill/>
          </a:ln>
        </p:spPr>
        <p:style>
          <a:lnRef idx="0">
            <a:scrgbClr r="0" g="0" b="0"/>
          </a:lnRef>
          <a:fillRef idx="0">
            <a:scrgbClr r="0" g="0" b="0"/>
          </a:fillRef>
          <a:effectRef idx="0">
            <a:scrgbClr r="0" g="0" b="0"/>
          </a:effectRef>
          <a:fontRef idx="minor"/>
        </p:style>
        <p:txBody>
          <a:bodyPr lIns="50760" tIns="50760" rIns="50760" bIns="50760" anchor="ctr">
            <a:spAutoFit/>
          </a:bodyPr>
          <a:lstStyle/>
          <a:p>
            <a:pPr algn="ctr">
              <a:lnSpc>
                <a:spcPct val="100000"/>
              </a:lnSpc>
            </a:pPr>
            <a:r>
              <a:rPr lang="en-US" sz="2000" b="1" strike="noStrike" spc="-1">
                <a:solidFill>
                  <a:srgbClr val="929292"/>
                </a:solidFill>
                <a:latin typeface="American Typewriter"/>
                <a:ea typeface="American Typewriter"/>
              </a:rPr>
              <a:t>CS-109B: Group #111</a:t>
            </a:r>
            <a:endParaRPr lang="en-US" sz="2000" b="0" strike="noStrike" spc="-1">
              <a:latin typeface="Arial"/>
            </a:endParaRPr>
          </a:p>
          <a:p>
            <a:pPr algn="ctr">
              <a:lnSpc>
                <a:spcPct val="100000"/>
              </a:lnSpc>
            </a:pPr>
            <a:r>
              <a:rPr lang="en-US" sz="2000" b="1" strike="noStrike" spc="-1">
                <a:solidFill>
                  <a:srgbClr val="929292"/>
                </a:solidFill>
                <a:latin typeface="American Typewriter"/>
                <a:ea typeface="American Typewriter"/>
              </a:rPr>
              <a:t>Spring 2021</a:t>
            </a:r>
            <a:endParaRPr lang="en-US" sz="2000" b="0" strike="noStrike" spc="-1">
              <a:latin typeface="Arial"/>
            </a:endParaRPr>
          </a:p>
        </p:txBody>
      </p:sp>
      <p:pic>
        <p:nvPicPr>
          <p:cNvPr id="91" name="Picture 9"/>
          <p:cNvPicPr/>
          <p:nvPr/>
        </p:nvPicPr>
        <p:blipFill>
          <a:blip r:embed="rId2"/>
          <a:stretch/>
        </p:blipFill>
        <p:spPr>
          <a:xfrm>
            <a:off x="4843440" y="3086280"/>
            <a:ext cx="2504880" cy="14569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 Preprocessing</a:t>
            </a:r>
            <a:endParaRPr lang="en-US" sz="2400" b="0" strike="noStrike" spc="-1">
              <a:solidFill>
                <a:srgbClr val="000000"/>
              </a:solidFill>
              <a:latin typeface="Calibri"/>
            </a:endParaRPr>
          </a:p>
        </p:txBody>
      </p:sp>
      <p:sp>
        <p:nvSpPr>
          <p:cNvPr id="138" name="TextShape 2"/>
          <p:cNvSpPr txBox="1"/>
          <p:nvPr/>
        </p:nvSpPr>
        <p:spPr>
          <a:xfrm>
            <a:off x="838080" y="852480"/>
            <a:ext cx="10515240" cy="5312160"/>
          </a:xfrm>
          <a:prstGeom prst="rect">
            <a:avLst/>
          </a:prstGeom>
          <a:noFill/>
          <a:ln>
            <a:noFill/>
          </a:ln>
        </p:spPr>
        <p:txBody>
          <a:bodyPr>
            <a:normAutofit fontScale="92500" lnSpcReduction="20000"/>
          </a:bodyPr>
          <a:lstStyle/>
          <a:p>
            <a:pPr marL="432000" indent="-324000">
              <a:lnSpc>
                <a:spcPct val="90000"/>
              </a:lnSpc>
              <a:spcBef>
                <a:spcPts val="1001"/>
              </a:spcBef>
              <a:spcAft>
                <a:spcPts val="601"/>
              </a:spcAft>
              <a:buClr>
                <a:srgbClr val="000000"/>
              </a:buClr>
              <a:buFont typeface="Wingdings" charset="2"/>
              <a:buChar char=""/>
            </a:pPr>
            <a:r>
              <a:rPr lang="en-US" sz="2000" b="1" strike="noStrike" spc="-1">
                <a:solidFill>
                  <a:srgbClr val="000000"/>
                </a:solidFill>
                <a:latin typeface="Calibri"/>
              </a:rPr>
              <a:t>MWRA Wastewater Dataset:</a:t>
            </a:r>
            <a:endParaRPr lang="en-US" sz="20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Missing values in the dataset were imputed using ‘ARIMA’ forecasts.</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rPr>
              <a:t>Since raw values were noisy, we computed a </a:t>
            </a:r>
            <a:r>
              <a:rPr lang="en-US" sz="1600" b="1" i="1" strike="noStrike" spc="-1">
                <a:solidFill>
                  <a:srgbClr val="000000"/>
                </a:solidFill>
                <a:latin typeface="Calibri"/>
              </a:rPr>
              <a:t>7 day rolling average</a:t>
            </a:r>
            <a:r>
              <a:rPr lang="en-US" sz="1600" b="0" i="1" strike="noStrike" spc="-1">
                <a:solidFill>
                  <a:srgbClr val="000000"/>
                </a:solidFill>
                <a:latin typeface="Calibri"/>
              </a:rPr>
              <a:t> for use as </a:t>
            </a:r>
            <a:r>
              <a:rPr lang="en-US" sz="1600" b="1" i="1" strike="noStrike" spc="-1">
                <a:solidFill>
                  <a:srgbClr val="000000"/>
                </a:solidFill>
                <a:latin typeface="Calibri"/>
              </a:rPr>
              <a:t>predictor variables.</a:t>
            </a:r>
            <a:endParaRPr lang="en-US" sz="1600" b="0" strike="noStrike" spc="-1">
              <a:solidFill>
                <a:srgbClr val="000000"/>
              </a:solidFill>
              <a:latin typeface="Calibri"/>
              <a:ea typeface="Noto Sans CJK SC"/>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MASS COVID-19 Case Count:</a:t>
            </a:r>
            <a:endParaRPr lang="en-US" sz="2000" b="0" strike="noStrike" spc="-1">
              <a:solidFill>
                <a:srgbClr val="000000"/>
              </a:solidFill>
              <a:latin typeface="Calibri"/>
            </a:endParaRPr>
          </a:p>
          <a:p>
            <a:pPr marL="864000" lvl="1" indent="-324000">
              <a:lnSpc>
                <a:spcPct val="100000"/>
              </a:lnSpc>
              <a:buClr>
                <a:srgbClr val="000000"/>
              </a:buClr>
              <a:buSzPct val="75000"/>
              <a:buFont typeface="Wingdings" charset="2"/>
              <a:buChar char=""/>
            </a:pPr>
            <a:r>
              <a:rPr lang="en-US" sz="1600" b="0" i="1" strike="noStrike" spc="-1">
                <a:solidFill>
                  <a:srgbClr val="000000"/>
                </a:solidFill>
                <a:latin typeface="Calibri"/>
                <a:ea typeface="Calibri"/>
              </a:rPr>
              <a:t>Daily case count is available for Massachusetts </a:t>
            </a:r>
            <a:r>
              <a:rPr lang="en-US" sz="1600" b="1" i="1" strike="noStrike" spc="-1">
                <a:solidFill>
                  <a:srgbClr val="000000"/>
                </a:solidFill>
                <a:latin typeface="Calibri"/>
                <a:ea typeface="Calibri"/>
              </a:rPr>
              <a:t>on a per county level</a:t>
            </a:r>
            <a:r>
              <a:rPr lang="en-US" sz="1600" b="0" i="1" strike="noStrike" spc="-1">
                <a:solidFill>
                  <a:srgbClr val="000000"/>
                </a:solidFill>
                <a:latin typeface="Calibri"/>
                <a:ea typeface="Calibri"/>
              </a:rPr>
              <a:t>, however, since our waste water RNA signal is combined into </a:t>
            </a:r>
            <a:r>
              <a:rPr lang="en-US" sz="1600" b="1" i="1" strike="noStrike" spc="-1">
                <a:solidFill>
                  <a:srgbClr val="000000"/>
                </a:solidFill>
                <a:latin typeface="Calibri"/>
                <a:ea typeface="Calibri"/>
              </a:rPr>
              <a:t>Southern and Northern Boston districts</a:t>
            </a:r>
            <a:r>
              <a:rPr lang="en-US" sz="1600" b="0" i="1" strike="noStrike" spc="-1">
                <a:solidFill>
                  <a:srgbClr val="000000"/>
                </a:solidFill>
                <a:latin typeface="Calibri"/>
                <a:ea typeface="Calibri"/>
              </a:rPr>
              <a:t>, we </a:t>
            </a:r>
            <a:r>
              <a:rPr lang="en-US" sz="1600" b="1" i="1" strike="noStrike" spc="-1">
                <a:solidFill>
                  <a:srgbClr val="000000"/>
                </a:solidFill>
                <a:latin typeface="Calibri"/>
                <a:ea typeface="Calibri"/>
              </a:rPr>
              <a:t>combine</a:t>
            </a:r>
            <a:r>
              <a:rPr lang="en-US" sz="1600" b="0" i="1" strike="noStrike" spc="-1">
                <a:solidFill>
                  <a:srgbClr val="000000"/>
                </a:solidFill>
                <a:latin typeface="Calibri"/>
                <a:ea typeface="Calibri"/>
              </a:rPr>
              <a:t> the three counties of </a:t>
            </a:r>
            <a:r>
              <a:rPr lang="en-US" sz="1600" b="1" i="1" strike="noStrike" spc="-1">
                <a:solidFill>
                  <a:srgbClr val="000000"/>
                </a:solidFill>
                <a:latin typeface="Calibri"/>
                <a:ea typeface="Calibri"/>
              </a:rPr>
              <a:t>Middlesex, Norfolk and Suffolk</a:t>
            </a:r>
            <a:r>
              <a:rPr lang="en-US" sz="1600" b="0" i="1" strike="noStrike" spc="-1">
                <a:solidFill>
                  <a:srgbClr val="000000"/>
                </a:solidFill>
                <a:latin typeface="Calibri"/>
                <a:ea typeface="Calibri"/>
              </a:rPr>
              <a:t> to get a combined case count for Greater Boston Area.</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Since raw values were noisy, we computed a </a:t>
            </a:r>
            <a:r>
              <a:rPr lang="en-US" sz="1600" b="1" i="1" strike="noStrike" spc="-1">
                <a:solidFill>
                  <a:srgbClr val="000000"/>
                </a:solidFill>
                <a:latin typeface="Calibri"/>
                <a:ea typeface="Noto Sans CJK SC"/>
              </a:rPr>
              <a:t>7 day rolling average </a:t>
            </a:r>
            <a:r>
              <a:rPr lang="en-US" sz="1600" b="0" i="1" strike="noStrike" spc="-1">
                <a:solidFill>
                  <a:srgbClr val="000000"/>
                </a:solidFill>
                <a:latin typeface="Calibri"/>
                <a:ea typeface="Noto Sans CJK SC"/>
              </a:rPr>
              <a:t>for use the </a:t>
            </a:r>
            <a:r>
              <a:rPr lang="en-US" sz="1600" b="1" i="1" strike="noStrike" spc="-1">
                <a:solidFill>
                  <a:srgbClr val="000000"/>
                </a:solidFill>
                <a:latin typeface="Calibri"/>
                <a:ea typeface="Noto Sans CJK SC"/>
              </a:rPr>
              <a:t>response variable.</a:t>
            </a:r>
            <a:endParaRPr lang="en-US" sz="1600" b="0" strike="noStrike" spc="-1">
              <a:solidFill>
                <a:srgbClr val="000000"/>
              </a:solidFill>
              <a:latin typeface="Calibri"/>
              <a:ea typeface="Noto Sans CJK SC"/>
            </a:endParaRPr>
          </a:p>
          <a:p>
            <a:pPr marL="864000" lvl="1" indent="-324000">
              <a:lnSpc>
                <a:spcPct val="90000"/>
              </a:lnSpc>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Missing values in the dataset were imputed using ‘ARIMA’ forecasts.</a:t>
            </a:r>
            <a:endParaRPr lang="en-US" sz="1600" b="0" strike="noStrike" spc="-1">
              <a:solidFill>
                <a:srgbClr val="000000"/>
              </a:solidFill>
              <a:latin typeface="Calibri"/>
              <a:ea typeface="Noto Sans CJK SC"/>
            </a:endParaRPr>
          </a:p>
          <a:p>
            <a:pPr marL="432000" indent="-324000">
              <a:lnSpc>
                <a:spcPct val="90000"/>
              </a:lnSpc>
              <a:spcBef>
                <a:spcPts val="1417"/>
              </a:spcBef>
              <a:buClr>
                <a:srgbClr val="000000"/>
              </a:buClr>
              <a:buFont typeface="Wingdings" charset="2"/>
              <a:buChar char=""/>
            </a:pPr>
            <a:r>
              <a:rPr lang="en-US" sz="2000" b="1" strike="noStrike" spc="-1">
                <a:solidFill>
                  <a:srgbClr val="000000"/>
                </a:solidFill>
                <a:latin typeface="Calibri"/>
                <a:ea typeface="Noto Sans CJK SC"/>
              </a:rPr>
              <a:t>Alignment:</a:t>
            </a:r>
            <a:endParaRPr lang="en-US" sz="2000" b="0" strike="noStrike" spc="-1">
              <a:solidFill>
                <a:srgbClr val="000000"/>
              </a:solidFill>
              <a:latin typeface="Calibri"/>
              <a:ea typeface="Noto Sans CJK SC"/>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Time Range for the datasets were aligned to only consider the intersection of dates where both MWRA Signal and Daily Case Counts were available (08/2020 – 05/2021)</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Normalization:</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Dataset was normalized to values between [0,1] to allow for standardized comparison scale for neural networks and linear regression models alike.</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2000" b="1" strike="noStrike" spc="-1">
                <a:solidFill>
                  <a:srgbClr val="000000"/>
                </a:solidFill>
                <a:latin typeface="Calibri"/>
                <a:ea typeface="Noto Sans CJK SC"/>
              </a:rPr>
              <a:t>Train/Test Split: </a:t>
            </a:r>
            <a:endParaRPr lang="en-US" sz="2000" b="0" strike="noStrike" spc="-1">
              <a:solidFill>
                <a:srgbClr val="000000"/>
              </a:solidFill>
              <a:latin typeface="Calibri"/>
            </a:endParaRPr>
          </a:p>
          <a:p>
            <a:pPr marL="864000" lvl="1" indent="-324000">
              <a:spcBef>
                <a:spcPts val="1134"/>
              </a:spcBef>
              <a:buClr>
                <a:srgbClr val="000000"/>
              </a:buClr>
              <a:buSzPct val="75000"/>
              <a:buFont typeface="Wingdings" charset="2"/>
              <a:buChar char=""/>
            </a:pPr>
            <a:r>
              <a:rPr lang="en-US" sz="1600" b="0" i="1" strike="noStrike" spc="-1">
                <a:solidFill>
                  <a:srgbClr val="000000"/>
                </a:solidFill>
                <a:latin typeface="Calibri"/>
                <a:ea typeface="Noto Sans CJK SC"/>
              </a:rPr>
              <a:t>Train – 70 % , Test – 30 %</a:t>
            </a:r>
            <a:endParaRPr lang="en-US" sz="1600" b="0" strike="noStrike" spc="-1">
              <a:solidFill>
                <a:srgbClr val="000000"/>
              </a:solidFill>
              <a:latin typeface="Calibri"/>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3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63DF381C-0721-4F89-8A49-6ECFB909B7BA}" type="slidenum">
              <a:rPr lang="en-US" sz="1200" b="0" strike="noStrike" spc="-1">
                <a:solidFill>
                  <a:srgbClr val="8B8B8B"/>
                </a:solidFill>
                <a:latin typeface="Calibri"/>
              </a:rPr>
              <a:t>10</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3383280" y="3008880"/>
            <a:ext cx="10515240" cy="5312160"/>
          </a:xfrm>
          <a:prstGeom prst="rect">
            <a:avLst/>
          </a:prstGeom>
          <a:noFill/>
          <a:ln>
            <a:noFill/>
          </a:ln>
        </p:spPr>
        <p:txBody>
          <a:bodyPr>
            <a:normAutofit/>
          </a:bodyPr>
          <a:lstStyle/>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MODEL SELECTION</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
        <p:nvSpPr>
          <p:cNvPr id="14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4"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E32FB6EA-5207-45D1-92C9-01946B242802}" type="slidenum">
              <a:rPr lang="en-US" sz="1200" b="0" strike="noStrike" spc="-1">
                <a:solidFill>
                  <a:srgbClr val="8B8B8B"/>
                </a:solidFill>
                <a:latin typeface="Calibri"/>
              </a:rPr>
              <a:t>11</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40080" y="822960"/>
            <a:ext cx="10515240" cy="5312160"/>
          </a:xfrm>
          <a:prstGeom prst="rect">
            <a:avLst/>
          </a:prstGeom>
          <a:noFill/>
          <a:ln>
            <a:noFill/>
          </a:ln>
        </p:spPr>
        <p:txBody>
          <a:bodyPr>
            <a:normAutofit lnSpcReduction="10000"/>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Given the strong </a:t>
            </a:r>
            <a:r>
              <a:rPr lang="en-US" sz="1600" b="1" i="1" strike="noStrike" spc="-1">
                <a:solidFill>
                  <a:srgbClr val="000000"/>
                </a:solidFill>
                <a:latin typeface="Calibri"/>
                <a:ea typeface="Noto Sans CJK SC"/>
              </a:rPr>
              <a:t>linear relationship </a:t>
            </a:r>
            <a:r>
              <a:rPr lang="en-US" sz="1600" b="0" i="1" strike="noStrike" spc="-1">
                <a:solidFill>
                  <a:srgbClr val="000000"/>
                </a:solidFill>
                <a:latin typeface="Calibri"/>
                <a:ea typeface="Noto Sans CJK SC"/>
              </a:rPr>
              <a:t>between the titer average values and the confirmed daily case count average values, we suspect linear regression models might work best for this problem. We explore the use of the following models for forecasting daily case count: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1" strike="noStrike" spc="-1">
                <a:solidFill>
                  <a:srgbClr val="000000"/>
                </a:solidFill>
                <a:latin typeface="Calibri"/>
                <a:ea typeface="Noto Sans CJK SC"/>
              </a:rPr>
              <a:t>Naive Model</a:t>
            </a:r>
            <a:endParaRPr lang="en-US" sz="1600" b="0" strike="noStrike" spc="-1">
              <a:solidFill>
                <a:srgbClr val="000000"/>
              </a:solidFill>
              <a:latin typeface="Calibri"/>
              <a:ea typeface="Noto Sans CJK SC"/>
            </a:endParaRPr>
          </a:p>
          <a:p>
            <a:pPr marL="864000" lvl="1" indent="-324000">
              <a:spcBef>
                <a:spcPts val="1134"/>
              </a:spcBef>
              <a:buClr>
                <a:srgbClr val="000000"/>
              </a:buClr>
              <a:buFont typeface="Wingdings" charset="2"/>
              <a:buChar char=""/>
            </a:pPr>
            <a:r>
              <a:rPr lang="en-US" sz="1600" b="0" strike="noStrike" spc="-1">
                <a:solidFill>
                  <a:srgbClr val="000000"/>
                </a:solidFill>
                <a:latin typeface="Calibri"/>
                <a:ea typeface="Noto Sans CJK SC"/>
              </a:rPr>
              <a:t>We develop a </a:t>
            </a:r>
            <a:r>
              <a:rPr lang="en-US" sz="1600" b="1" strike="noStrike" spc="-1">
                <a:solidFill>
                  <a:srgbClr val="000000"/>
                </a:solidFill>
                <a:latin typeface="Calibri"/>
                <a:ea typeface="Noto Sans CJK SC"/>
              </a:rPr>
              <a:t>baseline persistence model</a:t>
            </a:r>
            <a:r>
              <a:rPr lang="en-US" sz="1600" b="0" strike="noStrike" spc="-1">
                <a:solidFill>
                  <a:srgbClr val="000000"/>
                </a:solidFill>
                <a:latin typeface="Calibri"/>
                <a:ea typeface="Noto Sans CJK SC"/>
              </a:rPr>
              <a:t> for evaluating performance of other models. This model uses the case count values from previous day (t-1) to predict the values for the current day (t). </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1600" b="1" strike="noStrike" spc="-1">
                <a:solidFill>
                  <a:srgbClr val="000000"/>
                </a:solidFill>
                <a:latin typeface="Calibri"/>
                <a:ea typeface="Noto Sans CJK SC"/>
              </a:rPr>
              <a:t>Linear and Polynomial Regression</a:t>
            </a:r>
            <a:endParaRPr lang="en-US" sz="1600" b="0" strike="noStrike" spc="-1">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a:solidFill>
                  <a:srgbClr val="000000"/>
                </a:solidFill>
                <a:latin typeface="Calibri"/>
                <a:ea typeface="Noto Sans CJK SC"/>
              </a:rPr>
              <a:t>We evaluate the use of simple linear and regression models solved using Ordinary Least-Squares. </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1600" b="1" strike="noStrike" spc="-1">
                <a:solidFill>
                  <a:srgbClr val="000000"/>
                </a:solidFill>
                <a:latin typeface="Calibri"/>
                <a:ea typeface="Noto Sans CJK SC"/>
              </a:rPr>
              <a:t>Generalized Linear Models</a:t>
            </a:r>
            <a:endParaRPr lang="en-US" sz="1600" b="0" strike="noStrike" spc="-1">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a:solidFill>
                  <a:srgbClr val="000000"/>
                </a:solidFill>
                <a:latin typeface="Calibri"/>
                <a:ea typeface="Noto Sans CJK SC"/>
              </a:rPr>
              <a:t>We suspect piece-wise linear models like GAMs might tend to work better than simple linear models, we develop such a model using Penalized B-Splines.</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1600" b="1" strike="noStrike" spc="-1">
                <a:solidFill>
                  <a:srgbClr val="000000"/>
                </a:solidFill>
                <a:latin typeface="Calibri"/>
                <a:ea typeface="Noto Sans CJK SC"/>
              </a:rPr>
              <a:t>Gradient Boosting Classifiers</a:t>
            </a:r>
            <a:endParaRPr lang="en-US" sz="1600" b="0" strike="noStrike" spc="-1">
              <a:solidFill>
                <a:srgbClr val="000000"/>
              </a:solidFill>
              <a:latin typeface="Calibri"/>
            </a:endParaRPr>
          </a:p>
          <a:p>
            <a:pPr marL="432000" indent="-324000">
              <a:spcBef>
                <a:spcPts val="1417"/>
              </a:spcBef>
              <a:buClr>
                <a:srgbClr val="000000"/>
              </a:buClr>
              <a:buFont typeface="Wingdings" charset="2"/>
              <a:buChar char=""/>
            </a:pPr>
            <a:r>
              <a:rPr lang="en-US" sz="1600" b="1" strike="noStrike" spc="-1">
                <a:solidFill>
                  <a:srgbClr val="000000"/>
                </a:solidFill>
                <a:latin typeface="Calibri"/>
                <a:ea typeface="Noto Sans CJK SC"/>
              </a:rPr>
              <a:t>Recurrent Neural Networks</a:t>
            </a:r>
            <a:endParaRPr lang="en-US" sz="1600" b="0" strike="noStrike" spc="-1">
              <a:solidFill>
                <a:srgbClr val="000000"/>
              </a:solidFill>
              <a:latin typeface="Calibri"/>
            </a:endParaRPr>
          </a:p>
          <a:p>
            <a:pPr marL="864000" lvl="1" indent="-324000">
              <a:spcBef>
                <a:spcPts val="1134"/>
              </a:spcBef>
              <a:buClr>
                <a:srgbClr val="000000"/>
              </a:buClr>
              <a:buFont typeface="Wingdings" charset="2"/>
              <a:buChar char=""/>
            </a:pPr>
            <a:r>
              <a:rPr lang="en-US" sz="1600" b="0" strike="noStrike" spc="-1">
                <a:solidFill>
                  <a:srgbClr val="000000"/>
                </a:solidFill>
                <a:latin typeface="Calibri"/>
                <a:ea typeface="Noto Sans CJK SC"/>
              </a:rPr>
              <a:t>Since our time series data is sequential, we explore the use of recurrent neural networks such as </a:t>
            </a:r>
            <a:r>
              <a:rPr lang="en-US" sz="1600" b="1" strike="noStrike" spc="-1">
                <a:solidFill>
                  <a:srgbClr val="000000"/>
                </a:solidFill>
                <a:latin typeface="Calibri"/>
                <a:ea typeface="Noto Sans CJK SC"/>
              </a:rPr>
              <a:t>Gated Recurrent Units, LSTM with and without BiDirectional Layers</a:t>
            </a:r>
            <a:r>
              <a:rPr lang="en-US" sz="1600" b="0" strike="noStrike" spc="-1">
                <a:solidFill>
                  <a:srgbClr val="000000"/>
                </a:solidFill>
                <a:latin typeface="Calibri"/>
                <a:ea typeface="Noto Sans CJK SC"/>
              </a:rPr>
              <a:t> to create deep neural networks.</a:t>
            </a:r>
            <a:endParaRPr lang="en-US" sz="1600" b="0" strike="noStrike" spc="-1">
              <a:solidFill>
                <a:srgbClr val="000000"/>
              </a:solidFill>
              <a:latin typeface="Calibri"/>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46"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Selection</a:t>
            </a:r>
            <a:endParaRPr lang="en-US" sz="2400" b="0" strike="noStrike" spc="-1">
              <a:solidFill>
                <a:srgbClr val="000000"/>
              </a:solidFill>
              <a:latin typeface="Calibri"/>
            </a:endParaRPr>
          </a:p>
        </p:txBody>
      </p:sp>
      <p:sp>
        <p:nvSpPr>
          <p:cNvPr id="147"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48"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49"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7FF3D89D-00C8-452D-BB4C-881B3551DBD1}" type="slidenum">
              <a:rPr lang="en-US" sz="1200" b="0" strike="noStrike" spc="-1">
                <a:solidFill>
                  <a:srgbClr val="8B8B8B"/>
                </a:solidFill>
                <a:latin typeface="Calibri"/>
              </a:rPr>
              <a:t>12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3383280" y="3008880"/>
            <a:ext cx="10515240" cy="5312160"/>
          </a:xfrm>
          <a:prstGeom prst="rect">
            <a:avLst/>
          </a:prstGeom>
          <a:noFill/>
          <a:ln>
            <a:noFill/>
          </a:ln>
        </p:spPr>
        <p:txBody>
          <a:bodyPr>
            <a:normAutofit/>
          </a:bodyPr>
          <a:lstStyle/>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MODEL EVALUATION</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
        <p:nvSpPr>
          <p:cNvPr id="15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2"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36C2DC02-C4F1-4A95-975F-63EA4CBBE532}" type="slidenum">
              <a:rPr lang="en-US" sz="1200" b="0" strike="noStrike" spc="-1">
                <a:solidFill>
                  <a:srgbClr val="8B8B8B"/>
                </a:solidFill>
                <a:latin typeface="Calibri"/>
              </a:rPr>
              <a:t>13</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40080" y="822960"/>
            <a:ext cx="10515240" cy="5312160"/>
          </a:xfrm>
          <a:prstGeom prst="rect">
            <a:avLst/>
          </a:prstGeom>
          <a:noFill/>
          <a:ln>
            <a:noFill/>
          </a:ln>
        </p:spPr>
        <p:txBody>
          <a:bodyPr>
            <a:normAutofit/>
          </a:bodyPr>
          <a:lstStyle/>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For model evaluation, we use common metrics for time series comparison in similar forecasting problems for evaluating the performance of our models relative to the naive model.[1] </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Root Mean Square Error (RMSE)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Absolute Error (MAE)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Mean Absolution Percentage Error (MAPE)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R^2 Score -&gt;</a:t>
            </a: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endParaRPr lang="en-US" sz="1600" b="0" strike="noStrike" spc="-1">
              <a:solidFill>
                <a:srgbClr val="000000"/>
              </a:solidFill>
              <a:latin typeface="Calibri"/>
              <a:ea typeface="Noto Sans CJK SC"/>
            </a:endParaRPr>
          </a:p>
          <a:p>
            <a:pPr marL="432000" indent="-324000">
              <a:lnSpc>
                <a:spcPct val="90000"/>
              </a:lnSpc>
              <a:spcBef>
                <a:spcPts val="145"/>
              </a:spcBef>
              <a:spcAft>
                <a:spcPts val="145"/>
              </a:spcAft>
              <a:buClr>
                <a:srgbClr val="000000"/>
              </a:buClr>
              <a:buFont typeface="Wingdings" charset="2"/>
              <a:buChar char=""/>
            </a:pPr>
            <a:r>
              <a:rPr lang="en-US" sz="1600" b="0" i="1" strike="noStrike" spc="-1">
                <a:solidFill>
                  <a:srgbClr val="000000"/>
                </a:solidFill>
                <a:latin typeface="Calibri"/>
                <a:ea typeface="Noto Sans CJK SC"/>
              </a:rPr>
              <a:t>Pearson’s Correlation Coefficient (R-Value) -&gt;</a:t>
            </a: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a:p>
            <a:pPr>
              <a:lnSpc>
                <a:spcPct val="90000"/>
              </a:lnSpc>
              <a:spcBef>
                <a:spcPts val="1001"/>
              </a:spcBef>
              <a:spcAft>
                <a:spcPts val="601"/>
              </a:spcAft>
            </a:pPr>
            <a:endParaRPr lang="en-US" sz="1600" b="0" strike="noStrike" spc="-1">
              <a:solidFill>
                <a:srgbClr val="000000"/>
              </a:solidFill>
              <a:latin typeface="Calibri"/>
              <a:ea typeface="Noto Sans CJK SC"/>
            </a:endParaRPr>
          </a:p>
        </p:txBody>
      </p:sp>
      <p:sp>
        <p:nvSpPr>
          <p:cNvPr id="154" name="TextShape 2"/>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Evaluation Metrics</a:t>
            </a:r>
            <a:endParaRPr lang="en-US" sz="2400" b="0" strike="noStrike" spc="-1">
              <a:solidFill>
                <a:srgbClr val="000000"/>
              </a:solidFill>
              <a:latin typeface="Calibri"/>
            </a:endParaRPr>
          </a:p>
        </p:txBody>
      </p:sp>
      <p:sp>
        <p:nvSpPr>
          <p:cNvPr id="155"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56"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57"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CFCCCA3D-D62B-403A-B943-F7FF371975BA}" type="slidenum">
              <a:rPr lang="en-US" sz="1200" b="0" strike="noStrike" spc="-1">
                <a:solidFill>
                  <a:srgbClr val="8B8B8B"/>
                </a:solidFill>
                <a:latin typeface="Calibri"/>
              </a:rPr>
              <a:t>14</a:t>
            </a:fld>
            <a:endParaRPr lang="en-US" sz="1200" b="0" strike="noStrike" spc="-1">
              <a:latin typeface="Times New Roman"/>
            </a:endParaRPr>
          </a:p>
        </p:txBody>
      </p:sp>
      <p:pic>
        <p:nvPicPr>
          <p:cNvPr id="158" name="Picture 157"/>
          <p:cNvPicPr/>
          <p:nvPr/>
        </p:nvPicPr>
        <p:blipFill>
          <a:blip r:embed="rId3"/>
          <a:srcRect t="4103" b="58957"/>
          <a:stretch/>
        </p:blipFill>
        <p:spPr>
          <a:xfrm>
            <a:off x="3741120" y="2194560"/>
            <a:ext cx="1836720" cy="457200"/>
          </a:xfrm>
          <a:prstGeom prst="rect">
            <a:avLst/>
          </a:prstGeom>
          <a:ln>
            <a:noFill/>
          </a:ln>
        </p:spPr>
      </p:pic>
      <p:pic>
        <p:nvPicPr>
          <p:cNvPr id="159" name="Picture 158"/>
          <p:cNvPicPr/>
          <p:nvPr/>
        </p:nvPicPr>
        <p:blipFill>
          <a:blip r:embed="rId4"/>
          <a:stretch/>
        </p:blipFill>
        <p:spPr>
          <a:xfrm>
            <a:off x="5029200" y="2938680"/>
            <a:ext cx="1750320" cy="627480"/>
          </a:xfrm>
          <a:prstGeom prst="rect">
            <a:avLst/>
          </a:prstGeom>
          <a:ln>
            <a:noFill/>
          </a:ln>
        </p:spPr>
      </p:pic>
      <p:pic>
        <p:nvPicPr>
          <p:cNvPr id="160" name="Picture 159"/>
          <p:cNvPicPr/>
          <p:nvPr/>
        </p:nvPicPr>
        <p:blipFill>
          <a:blip r:embed="rId5"/>
          <a:stretch/>
        </p:blipFill>
        <p:spPr>
          <a:xfrm>
            <a:off x="4114800" y="1407600"/>
            <a:ext cx="1920240" cy="604080"/>
          </a:xfrm>
          <a:prstGeom prst="rect">
            <a:avLst/>
          </a:prstGeom>
          <a:ln>
            <a:noFill/>
          </a:ln>
        </p:spPr>
      </p:pic>
      <p:pic>
        <p:nvPicPr>
          <p:cNvPr id="161" name="Picture 160"/>
          <p:cNvPicPr/>
          <p:nvPr/>
        </p:nvPicPr>
        <p:blipFill>
          <a:blip r:embed="rId6"/>
          <a:stretch/>
        </p:blipFill>
        <p:spPr>
          <a:xfrm>
            <a:off x="2377440" y="3736080"/>
            <a:ext cx="1275480" cy="561600"/>
          </a:xfrm>
          <a:prstGeom prst="rect">
            <a:avLst/>
          </a:prstGeom>
          <a:ln>
            <a:noFill/>
          </a:ln>
        </p:spPr>
      </p:pic>
      <p:pic>
        <p:nvPicPr>
          <p:cNvPr id="162" name="Picture 161"/>
          <p:cNvPicPr/>
          <p:nvPr/>
        </p:nvPicPr>
        <p:blipFill>
          <a:blip r:embed="rId7"/>
          <a:stretch/>
        </p:blipFill>
        <p:spPr>
          <a:xfrm>
            <a:off x="4937760" y="4473360"/>
            <a:ext cx="2125800" cy="647280"/>
          </a:xfrm>
          <a:prstGeom prst="rect">
            <a:avLst/>
          </a:prstGeom>
          <a:ln>
            <a:noFill/>
          </a:ln>
        </p:spPr>
      </p:pic>
      <p:sp>
        <p:nvSpPr>
          <p:cNvPr id="163" name="TextShape 6"/>
          <p:cNvSpPr txBox="1"/>
          <p:nvPr/>
        </p:nvSpPr>
        <p:spPr>
          <a:xfrm>
            <a:off x="457200" y="5912640"/>
            <a:ext cx="11064240" cy="22968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Yang et al. Accurate estimation of influenza epidemics using ARGO (2015)</a:t>
            </a:r>
            <a:endParaRPr lang="en-US" sz="900" b="0" i="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097280" y="2194560"/>
            <a:ext cx="10515240" cy="5312160"/>
          </a:xfrm>
          <a:prstGeom prst="rect">
            <a:avLst/>
          </a:prstGeom>
          <a:noFill/>
          <a:ln>
            <a:noFill/>
          </a:ln>
        </p:spPr>
        <p:txBody>
          <a:bodyPr>
            <a:normAutofit/>
          </a:bodyPr>
          <a:lstStyle/>
          <a:p>
            <a:pPr marL="432000" indent="-324000" algn="ctr">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ATTEMPT # 1  </a:t>
            </a:r>
            <a:endParaRPr lang="en-US" sz="4000" b="0" strike="noStrike" spc="-1">
              <a:solidFill>
                <a:srgbClr val="000000"/>
              </a:solidFill>
              <a:latin typeface="Calibri"/>
              <a:ea typeface="Noto Sans CJK SC"/>
            </a:endParaRPr>
          </a:p>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                USING STANDARD PREDICTORS</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
        <p:nvSpPr>
          <p:cNvPr id="16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6"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5A5D0246-54B2-4BC1-AABC-C04EDFE0EAF6}" type="slidenum">
              <a:rPr lang="en-US" sz="1200" b="0" strike="noStrike" spc="-1">
                <a:solidFill>
                  <a:srgbClr val="8B8B8B"/>
                </a:solidFill>
                <a:latin typeface="Calibri"/>
              </a:rPr>
              <a:t>15</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Comparison</a:t>
            </a:r>
            <a:endParaRPr lang="en-US" sz="2400" b="0" strike="noStrike" spc="-1">
              <a:solidFill>
                <a:srgbClr val="000000"/>
              </a:solidFill>
              <a:latin typeface="Calibri"/>
            </a:endParaRPr>
          </a:p>
        </p:txBody>
      </p:sp>
      <p:sp>
        <p:nvSpPr>
          <p:cNvPr id="16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69" name="CustomShape 3"/>
          <p:cNvSpPr/>
          <p:nvPr/>
        </p:nvSpPr>
        <p:spPr>
          <a:xfrm>
            <a:off x="1188720" y="914400"/>
            <a:ext cx="1051524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ea typeface="Calibri"/>
              </a:rPr>
              <a:t>Predictor Variables: </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Southern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Northern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1" i="1" strike="noStrike" spc="-1">
                <a:solidFill>
                  <a:srgbClr val="000000"/>
                </a:solidFill>
                <a:latin typeface="Calibri"/>
                <a:ea typeface="Calibri"/>
              </a:rPr>
              <a:t>	</a:t>
            </a:r>
            <a:endParaRPr lang="en-US" sz="1600" b="0" strike="noStrike" spc="-1">
              <a:latin typeface="Arial"/>
            </a:endParaRPr>
          </a:p>
          <a:p>
            <a:pPr>
              <a:lnSpc>
                <a:spcPct val="100000"/>
              </a:lnSpc>
            </a:pPr>
            <a:r>
              <a:rPr lang="en-US" sz="1600" b="1" i="1" strike="noStrike" spc="-1">
                <a:solidFill>
                  <a:srgbClr val="000000"/>
                </a:solidFill>
                <a:latin typeface="Calibri"/>
                <a:ea typeface="Calibri"/>
              </a:rPr>
              <a:t>Response Variables:</a:t>
            </a:r>
            <a:endParaRPr lang="en-US" sz="1600" b="0" strike="noStrike" spc="-1">
              <a:latin typeface="Arial"/>
            </a:endParaRPr>
          </a:p>
          <a:p>
            <a:pPr marL="285840" indent="-28548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COVID-19 Case Count </a:t>
            </a:r>
            <a:endParaRPr lang="en-US" sz="1600" b="0" strike="noStrike" spc="-1">
              <a:latin typeface="Arial"/>
            </a:endParaRPr>
          </a:p>
        </p:txBody>
      </p:sp>
      <p:sp>
        <p:nvSpPr>
          <p:cNvPr id="17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F1A3AA4-E514-4C2E-80BE-0D03FE644149}" type="slidenum">
              <a:rPr lang="en-US" sz="1200" b="0" strike="noStrike" spc="-1">
                <a:solidFill>
                  <a:srgbClr val="8B8B8B"/>
                </a:solidFill>
                <a:latin typeface="Calibri"/>
              </a:rPr>
              <a:t>16</a:t>
            </a:fld>
            <a:endParaRPr lang="en-US" sz="1200" b="0" strike="noStrike" spc="-1">
              <a:latin typeface="Times New Roman"/>
            </a:endParaRPr>
          </a:p>
        </p:txBody>
      </p:sp>
      <p:pic>
        <p:nvPicPr>
          <p:cNvPr id="172" name="Picture 171"/>
          <p:cNvPicPr/>
          <p:nvPr/>
        </p:nvPicPr>
        <p:blipFill>
          <a:blip r:embed="rId2"/>
          <a:stretch/>
        </p:blipFill>
        <p:spPr>
          <a:xfrm>
            <a:off x="3006360" y="2564640"/>
            <a:ext cx="6686280" cy="3561840"/>
          </a:xfrm>
          <a:prstGeom prst="rect">
            <a:avLst/>
          </a:prstGeom>
          <a:ln>
            <a:noFill/>
          </a:ln>
        </p:spPr>
      </p:pic>
      <p:sp>
        <p:nvSpPr>
          <p:cNvPr id="173" name="TextShape 6"/>
          <p:cNvSpPr txBox="1"/>
          <p:nvPr/>
        </p:nvSpPr>
        <p:spPr>
          <a:xfrm>
            <a:off x="3017520" y="5943600"/>
            <a:ext cx="6309360" cy="640080"/>
          </a:xfrm>
          <a:prstGeom prst="rect">
            <a:avLst/>
          </a:prstGeom>
          <a:noFill/>
          <a:ln>
            <a:noFill/>
          </a:ln>
        </p:spPr>
        <p:txBody>
          <a:bodyPr>
            <a:normAutofit/>
          </a:bodyPr>
          <a:lstStyle/>
          <a:p>
            <a:pPr marL="228600" indent="-228240" algn="ctr">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Evaluation of performance metrics relative to the baseline (Persistence) Model using Test Data</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175"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76"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77"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711E0147-968B-4E47-8310-97ACE5E0FCD4}" type="slidenum">
              <a:rPr lang="en-US" sz="1200" b="0" strike="noStrike" spc="-1">
                <a:solidFill>
                  <a:srgbClr val="8B8B8B"/>
                </a:solidFill>
                <a:latin typeface="Calibri"/>
              </a:rPr>
              <a:t>17</a:t>
            </a:fld>
            <a:endParaRPr lang="en-US" sz="1200" b="0" strike="noStrike" spc="-1">
              <a:latin typeface="Times New Roman"/>
            </a:endParaRPr>
          </a:p>
        </p:txBody>
      </p:sp>
      <p:pic>
        <p:nvPicPr>
          <p:cNvPr id="178" name="Picture 177"/>
          <p:cNvPicPr/>
          <p:nvPr/>
        </p:nvPicPr>
        <p:blipFill>
          <a:blip r:embed="rId3"/>
          <a:stretch/>
        </p:blipFill>
        <p:spPr>
          <a:xfrm>
            <a:off x="822960" y="3749040"/>
            <a:ext cx="5212080" cy="1737360"/>
          </a:xfrm>
          <a:prstGeom prst="rect">
            <a:avLst/>
          </a:prstGeom>
          <a:ln>
            <a:noFill/>
          </a:ln>
        </p:spPr>
      </p:pic>
      <p:pic>
        <p:nvPicPr>
          <p:cNvPr id="179" name="Picture 178"/>
          <p:cNvPicPr/>
          <p:nvPr/>
        </p:nvPicPr>
        <p:blipFill>
          <a:blip r:embed="rId4"/>
          <a:stretch/>
        </p:blipFill>
        <p:spPr>
          <a:xfrm>
            <a:off x="6481440" y="1097280"/>
            <a:ext cx="5131440" cy="4845960"/>
          </a:xfrm>
          <a:prstGeom prst="rect">
            <a:avLst/>
          </a:prstGeom>
          <a:ln>
            <a:noFill/>
          </a:ln>
        </p:spPr>
      </p:pic>
      <p:pic>
        <p:nvPicPr>
          <p:cNvPr id="180" name="Picture 179"/>
          <p:cNvPicPr/>
          <p:nvPr/>
        </p:nvPicPr>
        <p:blipFill>
          <a:blip r:embed="rId5"/>
          <a:stretch/>
        </p:blipFill>
        <p:spPr>
          <a:xfrm>
            <a:off x="914400" y="1828800"/>
            <a:ext cx="5112000" cy="16459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182"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3"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84"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E98CA30-EF4A-4BB1-88CF-FBFCCC41DF8C}" type="slidenum">
              <a:rPr lang="en-US" sz="1200" b="0" strike="noStrike" spc="-1">
                <a:solidFill>
                  <a:srgbClr val="8B8B8B"/>
                </a:solidFill>
                <a:latin typeface="Calibri"/>
              </a:rPr>
              <a:t>18</a:t>
            </a:fld>
            <a:endParaRPr lang="en-US" sz="1200" b="0" strike="noStrike" spc="-1">
              <a:latin typeface="Times New Roman"/>
            </a:endParaRPr>
          </a:p>
        </p:txBody>
      </p:sp>
      <p:pic>
        <p:nvPicPr>
          <p:cNvPr id="185" name="Picture 184"/>
          <p:cNvPicPr/>
          <p:nvPr/>
        </p:nvPicPr>
        <p:blipFill>
          <a:blip r:embed="rId3"/>
          <a:stretch/>
        </p:blipFill>
        <p:spPr>
          <a:xfrm>
            <a:off x="1005840" y="1005840"/>
            <a:ext cx="3723840" cy="5171760"/>
          </a:xfrm>
          <a:prstGeom prst="rect">
            <a:avLst/>
          </a:prstGeom>
          <a:ln>
            <a:noFill/>
          </a:ln>
        </p:spPr>
      </p:pic>
      <p:pic>
        <p:nvPicPr>
          <p:cNvPr id="186" name="Picture 185"/>
          <p:cNvPicPr/>
          <p:nvPr/>
        </p:nvPicPr>
        <p:blipFill>
          <a:blip r:embed="rId4"/>
          <a:stretch/>
        </p:blipFill>
        <p:spPr>
          <a:xfrm>
            <a:off x="4937760" y="2286000"/>
            <a:ext cx="6814800" cy="209016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18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8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3F02E98B-DC13-4E91-92BB-1D45D454F99F}" type="slidenum">
              <a:rPr lang="en-US" sz="1200" b="0" strike="noStrike" spc="-1">
                <a:solidFill>
                  <a:srgbClr val="8B8B8B"/>
                </a:solidFill>
                <a:latin typeface="Calibri"/>
              </a:rPr>
              <a:t>19</a:t>
            </a:fld>
            <a:endParaRPr lang="en-US" sz="1200" b="0" strike="noStrike" spc="-1">
              <a:latin typeface="Times New Roman"/>
            </a:endParaRPr>
          </a:p>
        </p:txBody>
      </p:sp>
      <p:pic>
        <p:nvPicPr>
          <p:cNvPr id="191" name="Picture 190"/>
          <p:cNvPicPr/>
          <p:nvPr/>
        </p:nvPicPr>
        <p:blipFill>
          <a:blip r:embed="rId3"/>
          <a:stretch/>
        </p:blipFill>
        <p:spPr>
          <a:xfrm>
            <a:off x="5303520" y="2286000"/>
            <a:ext cx="6559200" cy="2103120"/>
          </a:xfrm>
          <a:prstGeom prst="rect">
            <a:avLst/>
          </a:prstGeom>
          <a:ln>
            <a:noFill/>
          </a:ln>
        </p:spPr>
      </p:pic>
      <p:pic>
        <p:nvPicPr>
          <p:cNvPr id="192" name="Picture 191"/>
          <p:cNvPicPr/>
          <p:nvPr/>
        </p:nvPicPr>
        <p:blipFill>
          <a:blip r:embed="rId4"/>
          <a:stretch/>
        </p:blipFill>
        <p:spPr>
          <a:xfrm>
            <a:off x="731520" y="2069280"/>
            <a:ext cx="4362120" cy="26856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38080" y="275400"/>
            <a:ext cx="10515240" cy="539640"/>
          </a:xfrm>
          <a:prstGeom prst="rect">
            <a:avLst/>
          </a:prstGeom>
          <a:noFill/>
          <a:ln>
            <a:noFill/>
          </a:ln>
        </p:spPr>
        <p:txBody>
          <a:bodyPr anchor="ctr">
            <a:normAutofit/>
          </a:bodyPr>
          <a:lstStyle/>
          <a:p>
            <a:pPr>
              <a:lnSpc>
                <a:spcPct val="90000"/>
              </a:lnSpc>
            </a:pPr>
            <a:r>
              <a:rPr lang="en-US" sz="3200" b="1" strike="noStrike" spc="-1">
                <a:solidFill>
                  <a:srgbClr val="000000"/>
                </a:solidFill>
                <a:latin typeface="Franklin Gothic Medium"/>
              </a:rPr>
              <a:t>CONTENTS</a:t>
            </a:r>
            <a:endParaRPr lang="en-US" sz="3200" b="0" strike="noStrike" spc="-1">
              <a:solidFill>
                <a:srgbClr val="000000"/>
              </a:solidFill>
              <a:latin typeface="Calibri"/>
            </a:endParaRPr>
          </a:p>
        </p:txBody>
      </p:sp>
      <p:sp>
        <p:nvSpPr>
          <p:cNvPr id="93" name="TextShape 2"/>
          <p:cNvSpPr txBox="1"/>
          <p:nvPr/>
        </p:nvSpPr>
        <p:spPr>
          <a:xfrm>
            <a:off x="838080" y="1083960"/>
            <a:ext cx="10515240" cy="4354920"/>
          </a:xfrm>
          <a:prstGeom prst="rect">
            <a:avLst/>
          </a:prstGeom>
          <a:noFill/>
          <a:ln>
            <a:noFill/>
          </a:ln>
        </p:spPr>
        <p:txBody>
          <a:bodyPr>
            <a:normAutofit/>
          </a:bodyPr>
          <a:lstStyle/>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Background</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Datasets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Exploratory Data Analysis</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Models Selection</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Model Evaluation   </a:t>
            </a:r>
          </a:p>
          <a:p>
            <a:pPr marL="228600" indent="-228240">
              <a:lnSpc>
                <a:spcPct val="90000"/>
              </a:lnSpc>
              <a:spcBef>
                <a:spcPts val="1001"/>
              </a:spcBef>
              <a:buClr>
                <a:srgbClr val="000000"/>
              </a:buClr>
              <a:buFont typeface="Wingdings" charset="2"/>
              <a:buChar char=""/>
            </a:pPr>
            <a:r>
              <a:rPr lang="en-US" sz="2800" b="0" strike="noStrike" spc="-1">
                <a:solidFill>
                  <a:srgbClr val="000000"/>
                </a:solidFill>
                <a:latin typeface="Calibri"/>
              </a:rPr>
              <a:t>  Conclusion &amp; Next Steps</a:t>
            </a:r>
          </a:p>
          <a:p>
            <a:pPr>
              <a:lnSpc>
                <a:spcPct val="90000"/>
              </a:lnSpc>
              <a:spcBef>
                <a:spcPts val="1001"/>
              </a:spcBef>
            </a:pPr>
            <a:endParaRPr lang="en-US" sz="2800" b="0" strike="noStrike" spc="-1">
              <a:solidFill>
                <a:srgbClr val="000000"/>
              </a:solidFill>
              <a:latin typeface="Calibri"/>
            </a:endParaRPr>
          </a:p>
        </p:txBody>
      </p:sp>
      <p:sp>
        <p:nvSpPr>
          <p:cNvPr id="9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95" name="Line 4"/>
          <p:cNvSpPr/>
          <p:nvPr/>
        </p:nvSpPr>
        <p:spPr>
          <a:xfrm>
            <a:off x="838080" y="904680"/>
            <a:ext cx="10515600" cy="0"/>
          </a:xfrm>
          <a:prstGeom prst="line">
            <a:avLst/>
          </a:prstGeom>
          <a:ln/>
        </p:spPr>
        <p:style>
          <a:lnRef idx="1">
            <a:schemeClr val="dk1"/>
          </a:lnRef>
          <a:fillRef idx="0">
            <a:schemeClr val="dk1"/>
          </a:fillRef>
          <a:effectRef idx="0">
            <a:schemeClr val="dk1"/>
          </a:effectRef>
          <a:fontRef idx="minor"/>
        </p:style>
      </p:sp>
      <p:sp>
        <p:nvSpPr>
          <p:cNvPr id="9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A397909-E752-4D88-86BA-59F10E9CB142}" type="slidenum">
              <a:rPr lang="en-US" sz="1200" b="0" strike="noStrike" spc="-1">
                <a:solidFill>
                  <a:srgbClr val="8B8B8B"/>
                </a:solidFill>
                <a:latin typeface="Calibri"/>
              </a:rPr>
              <a:t>2</a:t>
            </a:fld>
            <a:endParaRPr lang="en-US" sz="1200" b="0" strike="noStrike" spc="-1">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19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9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9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DEA46F7-D7EC-48BC-B5DE-36BE09A0776F}" type="slidenum">
              <a:rPr lang="en-US" sz="1200" b="0" strike="noStrike" spc="-1">
                <a:solidFill>
                  <a:srgbClr val="8B8B8B"/>
                </a:solidFill>
                <a:latin typeface="Calibri"/>
              </a:rPr>
              <a:t>20</a:t>
            </a:fld>
            <a:endParaRPr lang="en-US" sz="1200" b="0" strike="noStrike" spc="-1">
              <a:latin typeface="Times New Roman"/>
            </a:endParaRPr>
          </a:p>
        </p:txBody>
      </p:sp>
      <p:pic>
        <p:nvPicPr>
          <p:cNvPr id="197" name="Picture 196"/>
          <p:cNvPicPr/>
          <p:nvPr/>
        </p:nvPicPr>
        <p:blipFill>
          <a:blip r:embed="rId3"/>
          <a:stretch/>
        </p:blipFill>
        <p:spPr>
          <a:xfrm>
            <a:off x="869760" y="2834640"/>
            <a:ext cx="5439600" cy="1546920"/>
          </a:xfrm>
          <a:prstGeom prst="rect">
            <a:avLst/>
          </a:prstGeom>
          <a:ln>
            <a:noFill/>
          </a:ln>
        </p:spPr>
      </p:pic>
      <p:pic>
        <p:nvPicPr>
          <p:cNvPr id="198" name="Picture 197"/>
          <p:cNvPicPr/>
          <p:nvPr/>
        </p:nvPicPr>
        <p:blipFill>
          <a:blip r:embed="rId4"/>
          <a:stretch/>
        </p:blipFill>
        <p:spPr>
          <a:xfrm>
            <a:off x="822960" y="1109160"/>
            <a:ext cx="5394960" cy="1451160"/>
          </a:xfrm>
          <a:prstGeom prst="rect">
            <a:avLst/>
          </a:prstGeom>
          <a:ln>
            <a:noFill/>
          </a:ln>
        </p:spPr>
      </p:pic>
      <p:pic>
        <p:nvPicPr>
          <p:cNvPr id="199" name="Picture 198"/>
          <p:cNvPicPr/>
          <p:nvPr/>
        </p:nvPicPr>
        <p:blipFill>
          <a:blip r:embed="rId5"/>
          <a:stretch/>
        </p:blipFill>
        <p:spPr>
          <a:xfrm>
            <a:off x="914400" y="4663440"/>
            <a:ext cx="5486400" cy="1667880"/>
          </a:xfrm>
          <a:prstGeom prst="rect">
            <a:avLst/>
          </a:prstGeom>
          <a:ln>
            <a:noFill/>
          </a:ln>
        </p:spPr>
      </p:pic>
      <p:pic>
        <p:nvPicPr>
          <p:cNvPr id="200" name="Picture 199"/>
          <p:cNvPicPr/>
          <p:nvPr/>
        </p:nvPicPr>
        <p:blipFill>
          <a:blip r:embed="rId6"/>
          <a:stretch/>
        </p:blipFill>
        <p:spPr>
          <a:xfrm>
            <a:off x="6576480" y="1828800"/>
            <a:ext cx="5219280" cy="1579320"/>
          </a:xfrm>
          <a:prstGeom prst="rect">
            <a:avLst/>
          </a:prstGeom>
          <a:ln>
            <a:noFill/>
          </a:ln>
        </p:spPr>
      </p:pic>
      <p:pic>
        <p:nvPicPr>
          <p:cNvPr id="201" name="Picture 200"/>
          <p:cNvPicPr/>
          <p:nvPr/>
        </p:nvPicPr>
        <p:blipFill>
          <a:blip r:embed="rId7"/>
          <a:stretch/>
        </p:blipFill>
        <p:spPr>
          <a:xfrm>
            <a:off x="6631920" y="3662640"/>
            <a:ext cx="5163840" cy="164088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Takeaways from first attempt</a:t>
            </a:r>
            <a:endParaRPr lang="en-US" sz="2400" b="0" strike="noStrike" spc="-1">
              <a:solidFill>
                <a:srgbClr val="000000"/>
              </a:solidFill>
              <a:latin typeface="Calibri"/>
            </a:endParaRPr>
          </a:p>
        </p:txBody>
      </p:sp>
      <p:sp>
        <p:nvSpPr>
          <p:cNvPr id="20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0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B42E32B7-68DA-4BA8-B350-3F5DD790AF21}" type="slidenum">
              <a:rPr lang="en-US" sz="1200" b="0" strike="noStrike" spc="-1">
                <a:solidFill>
                  <a:srgbClr val="8B8B8B"/>
                </a:solidFill>
                <a:latin typeface="Calibri"/>
              </a:rPr>
              <a:t>21</a:t>
            </a:fld>
            <a:endParaRPr lang="en-US" sz="1200" b="0" strike="noStrike" spc="-1">
              <a:latin typeface="Times New Roman"/>
            </a:endParaRPr>
          </a:p>
        </p:txBody>
      </p:sp>
      <p:sp>
        <p:nvSpPr>
          <p:cNvPr id="206" name="CustomShape 5"/>
          <p:cNvSpPr/>
          <p:nvPr/>
        </p:nvSpPr>
        <p:spPr>
          <a:xfrm>
            <a:off x="681120" y="1080000"/>
            <a:ext cx="10515240" cy="340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z="1800" b="0" i="1" strike="noStrike" spc="-1">
                <a:solidFill>
                  <a:srgbClr val="000000"/>
                </a:solidFill>
                <a:latin typeface="Franklin Gothic Book"/>
                <a:ea typeface="Calibri"/>
              </a:rPr>
              <a:t>All models </a:t>
            </a:r>
            <a:r>
              <a:rPr lang="en-US" sz="1800" b="1" i="1" strike="noStrike" spc="-1">
                <a:solidFill>
                  <a:srgbClr val="000000"/>
                </a:solidFill>
                <a:latin typeface="Franklin Gothic Book"/>
                <a:ea typeface="Calibri"/>
              </a:rPr>
              <a:t>fair poorly</a:t>
            </a:r>
            <a:r>
              <a:rPr lang="en-US" sz="1800" b="0" i="1" strike="noStrike" spc="-1">
                <a:solidFill>
                  <a:srgbClr val="000000"/>
                </a:solidFill>
                <a:latin typeface="Franklin Gothic Book"/>
                <a:ea typeface="Calibri"/>
              </a:rPr>
              <a:t> in comparison to the persistence model using only the wastewater RNA signal as the predictor variable.</a:t>
            </a:r>
            <a:endParaRPr lang="en-US" sz="1800" b="0" strike="noStrike" spc="-1">
              <a:latin typeface="Arial"/>
            </a:endParaRPr>
          </a:p>
          <a:p>
            <a:pPr marL="285840" indent="-285480" algn="just">
              <a:lnSpc>
                <a:spcPct val="110000"/>
              </a:lnSpc>
              <a:buClr>
                <a:srgbClr val="000000"/>
              </a:buClr>
              <a:buFont typeface="Wingdings" charset="2"/>
              <a:buChar char=""/>
            </a:pPr>
            <a:r>
              <a:rPr lang="en-US" sz="1800" b="1" i="1" strike="noStrike" spc="-1">
                <a:solidFill>
                  <a:srgbClr val="000000"/>
                </a:solidFill>
                <a:latin typeface="Franklin Gothic Book"/>
                <a:ea typeface="Calibri"/>
              </a:rPr>
              <a:t>Piecewise Linear Models</a:t>
            </a:r>
            <a:r>
              <a:rPr lang="en-US" sz="1800" b="0" i="1" strike="noStrike" spc="-1">
                <a:solidFill>
                  <a:srgbClr val="000000"/>
                </a:solidFill>
                <a:latin typeface="Franklin Gothic Book"/>
                <a:ea typeface="Calibri"/>
              </a:rPr>
              <a:t> such as GAMS and XGBoost show good results on training data however fair poorly on test (unseen data)</a:t>
            </a:r>
            <a:endParaRPr lang="en-US" sz="1800" b="0" strike="noStrike" spc="-1">
              <a:latin typeface="Arial"/>
            </a:endParaRPr>
          </a:p>
          <a:p>
            <a:pPr marL="285840" indent="-285480" algn="just">
              <a:lnSpc>
                <a:spcPct val="110000"/>
              </a:lnSpc>
              <a:buClr>
                <a:srgbClr val="000000"/>
              </a:buClr>
              <a:buFont typeface="Wingdings" charset="2"/>
              <a:buChar char=""/>
            </a:pPr>
            <a:r>
              <a:rPr lang="en-US" sz="1800" b="0" i="1" strike="noStrike" spc="-1">
                <a:solidFill>
                  <a:srgbClr val="000000"/>
                </a:solidFill>
                <a:latin typeface="Franklin Gothic Book"/>
                <a:ea typeface="Calibri"/>
              </a:rPr>
              <a:t>Dataset including predictor and response variables are </a:t>
            </a:r>
            <a:r>
              <a:rPr lang="en-US" sz="1800" b="1" i="1" strike="noStrike" spc="-1">
                <a:solidFill>
                  <a:srgbClr val="000000"/>
                </a:solidFill>
                <a:latin typeface="Franklin Gothic Book"/>
                <a:ea typeface="Calibri"/>
              </a:rPr>
              <a:t>noisy</a:t>
            </a:r>
            <a:r>
              <a:rPr lang="en-US" sz="1800" b="0" i="1" strike="noStrike" spc="-1">
                <a:solidFill>
                  <a:srgbClr val="000000"/>
                </a:solidFill>
                <a:latin typeface="Franklin Gothic Book"/>
                <a:ea typeface="Calibri"/>
              </a:rPr>
              <a:t> hence the outputs are somewhat expected since we are fitting noise to noise.</a:t>
            </a:r>
            <a:endParaRPr lang="en-US" sz="1800" b="0" strike="noStrike" spc="-1">
              <a:latin typeface="Arial"/>
            </a:endParaRPr>
          </a:p>
          <a:p>
            <a:pPr algn="just">
              <a:lnSpc>
                <a:spcPct val="110000"/>
              </a:lnSpc>
            </a:pPr>
            <a:endParaRPr lang="en-US" sz="1800" b="0" strike="noStrike" spc="-1">
              <a:latin typeface="Arial"/>
            </a:endParaRPr>
          </a:p>
          <a:p>
            <a:pPr algn="just">
              <a:lnSpc>
                <a:spcPct val="110000"/>
              </a:lnSpc>
            </a:pPr>
            <a:endParaRPr lang="en-US" sz="1800" b="0" strike="noStrike" spc="-1">
              <a:latin typeface="Arial"/>
            </a:endParaRPr>
          </a:p>
          <a:p>
            <a:pPr algn="just">
              <a:lnSpc>
                <a:spcPct val="110000"/>
              </a:lnSpc>
            </a:pPr>
            <a:endParaRPr lang="en-US" sz="1800" b="0" strike="noStrike" spc="-1">
              <a:latin typeface="Arial"/>
            </a:endParaRPr>
          </a:p>
          <a:p>
            <a:pPr algn="just">
              <a:lnSpc>
                <a:spcPct val="110000"/>
              </a:lnSpc>
            </a:pPr>
            <a:endParaRPr lang="en-US" sz="1800" b="0" strike="noStrike" spc="-1">
              <a:latin typeface="Arial"/>
            </a:endParaRPr>
          </a:p>
          <a:p>
            <a:pPr algn="just">
              <a:lnSpc>
                <a:spcPct val="110000"/>
              </a:lnSpc>
            </a:pPr>
            <a:endParaRPr lang="en-US"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097280" y="2194560"/>
            <a:ext cx="10515240" cy="5312160"/>
          </a:xfrm>
          <a:prstGeom prst="rect">
            <a:avLst/>
          </a:prstGeom>
          <a:noFill/>
          <a:ln>
            <a:noFill/>
          </a:ln>
        </p:spPr>
        <p:txBody>
          <a:bodyPr>
            <a:normAutofit/>
          </a:bodyPr>
          <a:lstStyle/>
          <a:p>
            <a:pPr marL="432000" indent="-324000" algn="ctr">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ATTEMPT # 2  </a:t>
            </a:r>
            <a:endParaRPr lang="en-US" sz="4000" b="0" strike="noStrike" spc="-1">
              <a:solidFill>
                <a:srgbClr val="000000"/>
              </a:solidFill>
              <a:latin typeface="Calibri"/>
              <a:ea typeface="Noto Sans CJK SC"/>
            </a:endParaRPr>
          </a:p>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             USING AUTO REGRESSIVE MODEL +     						STANDARD PREDICTORS </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
        <p:nvSpPr>
          <p:cNvPr id="20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09" name="TextShape 3"/>
          <p:cNvSpPr txBox="1"/>
          <p:nvPr/>
        </p:nvSpPr>
        <p:spPr>
          <a:xfrm>
            <a:off x="10356840" y="6356520"/>
            <a:ext cx="996480" cy="364680"/>
          </a:xfrm>
          <a:prstGeom prst="rect">
            <a:avLst/>
          </a:prstGeom>
          <a:noFill/>
          <a:ln>
            <a:noFill/>
          </a:ln>
        </p:spPr>
        <p:txBody>
          <a:bodyPr anchor="ctr">
            <a:noAutofit/>
          </a:bodyPr>
          <a:lstStyle/>
          <a:p>
            <a:pPr algn="r">
              <a:lnSpc>
                <a:spcPct val="100000"/>
              </a:lnSpc>
            </a:pPr>
            <a:fld id="{C179BD9B-BC4B-49A5-BDBF-D066C2FAC4CF}" type="slidenum">
              <a:rPr lang="en-US" sz="1200" b="0" strike="noStrike" spc="-1">
                <a:solidFill>
                  <a:srgbClr val="8B8B8B"/>
                </a:solidFill>
                <a:latin typeface="Calibri"/>
              </a:rPr>
              <a:t>22</a:t>
            </a:fld>
            <a:endParaRPr lang="en-US" sz="12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advTm="55000"/>
    </mc:Choice>
    <mc:Fallback xmlns:p15="http://schemas.microsoft.com/office/powerpoint/2012/main" xmlns="">
      <p:transition spd="slow" advTm="5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SARIMA MODEL</a:t>
            </a:r>
            <a:endParaRPr lang="en-US" sz="2400" b="0" strike="noStrike" spc="-1">
              <a:solidFill>
                <a:srgbClr val="000000"/>
              </a:solidFill>
              <a:latin typeface="Calibri"/>
            </a:endParaRPr>
          </a:p>
        </p:txBody>
      </p:sp>
      <p:sp>
        <p:nvSpPr>
          <p:cNvPr id="21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2" name="CustomShape 3"/>
          <p:cNvSpPr/>
          <p:nvPr/>
        </p:nvSpPr>
        <p:spPr>
          <a:xfrm>
            <a:off x="1188720" y="914400"/>
            <a:ext cx="10515240" cy="160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rPr>
              <a:t>TAKE AWAY</a:t>
            </a:r>
            <a:endParaRPr lang="en-US" sz="1600" b="0" strike="noStrike" spc="-1">
              <a:latin typeface="Arial"/>
            </a:endParaRPr>
          </a:p>
          <a:p>
            <a:pPr marL="216000" indent="-216000">
              <a:lnSpc>
                <a:spcPct val="100000"/>
              </a:lnSpc>
              <a:buClr>
                <a:srgbClr val="000000"/>
              </a:buClr>
              <a:buFont typeface="Wingdings" charset="2"/>
              <a:buChar char=""/>
            </a:pPr>
            <a:r>
              <a:rPr lang="en-US" sz="1600" b="0" i="1" strike="noStrike" spc="-1">
                <a:solidFill>
                  <a:srgbClr val="000000"/>
                </a:solidFill>
                <a:latin typeface="Franklin Gothic Book"/>
                <a:ea typeface="Calibri"/>
              </a:rPr>
              <a:t>On decomposing the training data into trend, seasonality and residuals, we see that there is seasonality in the data</a:t>
            </a:r>
            <a:endParaRPr lang="en-US" sz="1600" b="0" strike="noStrike" spc="-1">
              <a:latin typeface="Arial"/>
            </a:endParaRPr>
          </a:p>
          <a:p>
            <a:pPr marL="216000" indent="-216000">
              <a:lnSpc>
                <a:spcPct val="100000"/>
              </a:lnSpc>
              <a:buClr>
                <a:srgbClr val="000000"/>
              </a:buClr>
              <a:buFont typeface="Wingdings" charset="2"/>
              <a:buChar char=""/>
            </a:pPr>
            <a:r>
              <a:rPr lang="en-US" sz="1600" b="0" i="1" strike="noStrike" spc="-1">
                <a:solidFill>
                  <a:srgbClr val="000000"/>
                </a:solidFill>
                <a:latin typeface="Franklin Gothic Book"/>
                <a:ea typeface="Calibri"/>
              </a:rPr>
              <a:t>This encouraged us to add independent variables such as the Day of the Weekday, Day of the Month as predictors to further our enhance.</a:t>
            </a:r>
            <a:endParaRPr lang="en-US" sz="1600" b="0" strike="noStrike" spc="-1">
              <a:latin typeface="Arial"/>
            </a:endParaRPr>
          </a:p>
          <a:p>
            <a:pPr algn="just">
              <a:lnSpc>
                <a:spcPct val="110000"/>
              </a:lnSpc>
            </a:pPr>
            <a:endParaRPr lang="en-US" sz="1600" b="0" strike="noStrike" spc="-1">
              <a:latin typeface="Arial"/>
            </a:endParaRPr>
          </a:p>
        </p:txBody>
      </p:sp>
      <p:sp>
        <p:nvSpPr>
          <p:cNvPr id="213"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14"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AB982109-AF4C-4732-80C5-934663ACE013}" type="slidenum">
              <a:rPr lang="en-US" sz="1200" b="0" strike="noStrike" spc="-1">
                <a:solidFill>
                  <a:srgbClr val="8B8B8B"/>
                </a:solidFill>
                <a:latin typeface="Calibri"/>
              </a:rPr>
              <a:t>23</a:t>
            </a:fld>
            <a:endParaRPr lang="en-US" sz="1200" b="0" strike="noStrike" spc="-1">
              <a:latin typeface="Times New Roman"/>
            </a:endParaRPr>
          </a:p>
        </p:txBody>
      </p:sp>
      <p:pic>
        <p:nvPicPr>
          <p:cNvPr id="215" name="Picture 2"/>
          <p:cNvPicPr/>
          <p:nvPr/>
        </p:nvPicPr>
        <p:blipFill>
          <a:blip r:embed="rId2"/>
          <a:stretch/>
        </p:blipFill>
        <p:spPr>
          <a:xfrm>
            <a:off x="2703240" y="2377440"/>
            <a:ext cx="6623640" cy="37490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Comparison – Auto Regressive + Wastewate Signal</a:t>
            </a:r>
            <a:endParaRPr lang="en-US" sz="2400" b="0" strike="noStrike" spc="-1">
              <a:solidFill>
                <a:srgbClr val="000000"/>
              </a:solidFill>
              <a:latin typeface="Calibri"/>
            </a:endParaRPr>
          </a:p>
        </p:txBody>
      </p:sp>
      <p:sp>
        <p:nvSpPr>
          <p:cNvPr id="217"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18" name="CustomShape 3"/>
          <p:cNvSpPr/>
          <p:nvPr/>
        </p:nvSpPr>
        <p:spPr>
          <a:xfrm>
            <a:off x="1188720" y="914400"/>
            <a:ext cx="10515240" cy="203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ea typeface="Calibri"/>
              </a:rPr>
              <a:t>Predictor Variables: </a:t>
            </a:r>
            <a:endParaRPr lang="en-US" sz="1600" b="0" strike="noStrike" spc="-1">
              <a:latin typeface="Arial"/>
            </a:endParaRPr>
          </a:p>
          <a:p>
            <a:pPr marL="285840" indent="-28548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COVID-19 Case Count from previous day</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Southern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a:t>
            </a:r>
            <a:r>
              <a:rPr lang="en-US" sz="1600" b="1" i="1" strike="noStrike" spc="-1">
                <a:solidFill>
                  <a:srgbClr val="000000"/>
                </a:solidFill>
                <a:latin typeface="Calibri"/>
                <a:ea typeface="Calibri"/>
              </a:rPr>
              <a:t>Northern</a:t>
            </a:r>
            <a:r>
              <a:rPr lang="en-US" sz="1600" b="0" i="1" strike="noStrike" spc="-1">
                <a:solidFill>
                  <a:srgbClr val="000000"/>
                </a:solidFill>
                <a:latin typeface="Calibri"/>
                <a:ea typeface="Calibri"/>
              </a:rPr>
              <a:t> Viral RNA Signal</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Seasonality Variables – Day of the Week, Day of the Month</a:t>
            </a:r>
            <a:endParaRPr lang="en-US" sz="1600" b="0" strike="noStrike" spc="-1">
              <a:latin typeface="Arial"/>
            </a:endParaRPr>
          </a:p>
          <a:p>
            <a:pPr marL="216000" indent="-216000">
              <a:lnSpc>
                <a:spcPct val="100000"/>
              </a:lnSpc>
              <a:buClr>
                <a:srgbClr val="000000"/>
              </a:buClr>
              <a:buFont typeface="Symbol" charset="2"/>
              <a:buChar char=""/>
            </a:pPr>
            <a:r>
              <a:rPr lang="en-US" sz="1600" b="1" i="1" strike="noStrike" spc="-1">
                <a:solidFill>
                  <a:srgbClr val="000000"/>
                </a:solidFill>
                <a:latin typeface="Calibri"/>
                <a:ea typeface="Calibri"/>
              </a:rPr>
              <a:t>	</a:t>
            </a:r>
            <a:endParaRPr lang="en-US" sz="1600" b="0" strike="noStrike" spc="-1">
              <a:latin typeface="Arial"/>
            </a:endParaRPr>
          </a:p>
          <a:p>
            <a:pPr>
              <a:lnSpc>
                <a:spcPct val="100000"/>
              </a:lnSpc>
            </a:pPr>
            <a:r>
              <a:rPr lang="en-US" sz="1600" b="1" i="1" strike="noStrike" spc="-1">
                <a:solidFill>
                  <a:srgbClr val="000000"/>
                </a:solidFill>
                <a:latin typeface="Calibri"/>
                <a:ea typeface="Calibri"/>
              </a:rPr>
              <a:t>Response Variables:</a:t>
            </a:r>
            <a:endParaRPr lang="en-US" sz="1600" b="0" strike="noStrike" spc="-1">
              <a:latin typeface="Arial"/>
            </a:endParaRPr>
          </a:p>
          <a:p>
            <a:pPr marL="285840" indent="-28548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COVID-19 Case Count </a:t>
            </a:r>
            <a:endParaRPr lang="en-US" sz="1600" b="0" strike="noStrike" spc="-1">
              <a:latin typeface="Arial"/>
            </a:endParaRPr>
          </a:p>
        </p:txBody>
      </p:sp>
      <p:sp>
        <p:nvSpPr>
          <p:cNvPr id="219"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0"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FADE6CB2-92FB-40AA-9FFF-3FAF83BD1FD0}" type="slidenum">
              <a:rPr lang="en-US" sz="1200" b="0" strike="noStrike" spc="-1">
                <a:solidFill>
                  <a:srgbClr val="8B8B8B"/>
                </a:solidFill>
                <a:latin typeface="Calibri"/>
              </a:rPr>
              <a:t>24</a:t>
            </a:fld>
            <a:endParaRPr lang="en-US" sz="1200" b="0" strike="noStrike" spc="-1">
              <a:latin typeface="Times New Roman"/>
            </a:endParaRPr>
          </a:p>
        </p:txBody>
      </p:sp>
      <p:sp>
        <p:nvSpPr>
          <p:cNvPr id="221" name="TextShape 6"/>
          <p:cNvSpPr txBox="1"/>
          <p:nvPr/>
        </p:nvSpPr>
        <p:spPr>
          <a:xfrm>
            <a:off x="3383280" y="5943600"/>
            <a:ext cx="6309360" cy="640080"/>
          </a:xfrm>
          <a:prstGeom prst="rect">
            <a:avLst/>
          </a:prstGeom>
          <a:noFill/>
          <a:ln>
            <a:noFill/>
          </a:ln>
        </p:spPr>
        <p:txBody>
          <a:bodyPr>
            <a:normAutofit/>
          </a:bodyPr>
          <a:lstStyle/>
          <a:p>
            <a:pPr marL="228600" indent="-228240" algn="ctr">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Evaluation of performance metrics relative to the baseline (Persistence) Model using Test Data</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pic>
        <p:nvPicPr>
          <p:cNvPr id="222" name="Picture 221"/>
          <p:cNvPicPr/>
          <p:nvPr/>
        </p:nvPicPr>
        <p:blipFill>
          <a:blip r:embed="rId2"/>
          <a:stretch/>
        </p:blipFill>
        <p:spPr>
          <a:xfrm>
            <a:off x="3657600" y="2950920"/>
            <a:ext cx="5577840" cy="293688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Baseline Model and Simple Regression</a:t>
            </a:r>
            <a:endParaRPr lang="en-US" sz="2400" b="0" strike="noStrike" spc="-1">
              <a:solidFill>
                <a:srgbClr val="000000"/>
              </a:solidFill>
              <a:latin typeface="Calibri"/>
            </a:endParaRPr>
          </a:p>
        </p:txBody>
      </p:sp>
      <p:sp>
        <p:nvSpPr>
          <p:cNvPr id="22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2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2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B9986A8-D188-40C5-807C-C26DD2531DBD}" type="slidenum">
              <a:rPr lang="en-US" sz="1200" b="0" strike="noStrike" spc="-1">
                <a:solidFill>
                  <a:srgbClr val="8B8B8B"/>
                </a:solidFill>
                <a:latin typeface="Calibri"/>
              </a:rPr>
              <a:t>25</a:t>
            </a:fld>
            <a:endParaRPr lang="en-US" sz="1200" b="0" strike="noStrike" spc="-1">
              <a:latin typeface="Times New Roman"/>
            </a:endParaRPr>
          </a:p>
        </p:txBody>
      </p:sp>
      <p:pic>
        <p:nvPicPr>
          <p:cNvPr id="227" name="Picture 226"/>
          <p:cNvPicPr/>
          <p:nvPr/>
        </p:nvPicPr>
        <p:blipFill>
          <a:blip r:embed="rId3"/>
          <a:stretch/>
        </p:blipFill>
        <p:spPr>
          <a:xfrm>
            <a:off x="914400" y="1828800"/>
            <a:ext cx="5112000" cy="1645920"/>
          </a:xfrm>
          <a:prstGeom prst="rect">
            <a:avLst/>
          </a:prstGeom>
          <a:ln>
            <a:noFill/>
          </a:ln>
        </p:spPr>
      </p:pic>
      <p:pic>
        <p:nvPicPr>
          <p:cNvPr id="228" name="Picture 227"/>
          <p:cNvPicPr/>
          <p:nvPr/>
        </p:nvPicPr>
        <p:blipFill>
          <a:blip r:embed="rId4"/>
          <a:stretch/>
        </p:blipFill>
        <p:spPr>
          <a:xfrm>
            <a:off x="6315840" y="1097280"/>
            <a:ext cx="5479920" cy="5120640"/>
          </a:xfrm>
          <a:prstGeom prst="rect">
            <a:avLst/>
          </a:prstGeom>
          <a:ln>
            <a:noFill/>
          </a:ln>
        </p:spPr>
      </p:pic>
      <p:pic>
        <p:nvPicPr>
          <p:cNvPr id="229" name="Picture 228"/>
          <p:cNvPicPr/>
          <p:nvPr/>
        </p:nvPicPr>
        <p:blipFill>
          <a:blip r:embed="rId5"/>
          <a:stretch/>
        </p:blipFill>
        <p:spPr>
          <a:xfrm>
            <a:off x="891360" y="3749040"/>
            <a:ext cx="5235120" cy="165888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Generalized Linear Models</a:t>
            </a:r>
            <a:endParaRPr lang="en-US" sz="2400" b="0" strike="noStrike" spc="-1">
              <a:solidFill>
                <a:srgbClr val="000000"/>
              </a:solidFill>
              <a:latin typeface="Calibri"/>
            </a:endParaRPr>
          </a:p>
        </p:txBody>
      </p:sp>
      <p:sp>
        <p:nvSpPr>
          <p:cNvPr id="231"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2"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33"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ADDB215D-A863-4704-88CA-8BC70AA37023}" type="slidenum">
              <a:rPr lang="en-US" sz="1200" b="0" strike="noStrike" spc="-1">
                <a:solidFill>
                  <a:srgbClr val="8B8B8B"/>
                </a:solidFill>
                <a:latin typeface="Calibri"/>
              </a:rPr>
              <a:t>26</a:t>
            </a:fld>
            <a:endParaRPr lang="en-US" sz="1200" b="0" strike="noStrike" spc="-1">
              <a:latin typeface="Times New Roman"/>
            </a:endParaRPr>
          </a:p>
        </p:txBody>
      </p:sp>
      <p:pic>
        <p:nvPicPr>
          <p:cNvPr id="234" name="Picture 233"/>
          <p:cNvPicPr/>
          <p:nvPr/>
        </p:nvPicPr>
        <p:blipFill>
          <a:blip r:embed="rId2"/>
          <a:stretch/>
        </p:blipFill>
        <p:spPr>
          <a:xfrm>
            <a:off x="796320" y="1463040"/>
            <a:ext cx="2404080" cy="4297680"/>
          </a:xfrm>
          <a:prstGeom prst="rect">
            <a:avLst/>
          </a:prstGeom>
          <a:ln>
            <a:noFill/>
          </a:ln>
        </p:spPr>
      </p:pic>
      <p:pic>
        <p:nvPicPr>
          <p:cNvPr id="235" name="Picture 234"/>
          <p:cNvPicPr/>
          <p:nvPr/>
        </p:nvPicPr>
        <p:blipFill>
          <a:blip r:embed="rId3"/>
          <a:stretch/>
        </p:blipFill>
        <p:spPr>
          <a:xfrm>
            <a:off x="3200400" y="2011680"/>
            <a:ext cx="2414520" cy="3200400"/>
          </a:xfrm>
          <a:prstGeom prst="rect">
            <a:avLst/>
          </a:prstGeom>
          <a:ln>
            <a:noFill/>
          </a:ln>
        </p:spPr>
      </p:pic>
      <p:pic>
        <p:nvPicPr>
          <p:cNvPr id="236" name="Picture 235"/>
          <p:cNvPicPr/>
          <p:nvPr/>
        </p:nvPicPr>
        <p:blipFill>
          <a:blip r:embed="rId4"/>
          <a:stretch/>
        </p:blipFill>
        <p:spPr>
          <a:xfrm>
            <a:off x="5760720" y="2651760"/>
            <a:ext cx="6118920" cy="192024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23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3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F16822CB-8D6D-4CB7-9E4E-EC2F4E17D760}" type="slidenum">
              <a:rPr lang="en-US" sz="1200" b="0" strike="noStrike" spc="-1">
                <a:solidFill>
                  <a:srgbClr val="8B8B8B"/>
                </a:solidFill>
                <a:latin typeface="Calibri"/>
              </a:rPr>
              <a:t>27</a:t>
            </a:fld>
            <a:endParaRPr lang="en-US" sz="1200" b="0" strike="noStrike" spc="-1">
              <a:latin typeface="Times New Roman"/>
            </a:endParaRPr>
          </a:p>
        </p:txBody>
      </p:sp>
      <p:pic>
        <p:nvPicPr>
          <p:cNvPr id="241" name="Picture 240"/>
          <p:cNvPicPr/>
          <p:nvPr/>
        </p:nvPicPr>
        <p:blipFill>
          <a:blip r:embed="rId2"/>
          <a:stretch/>
        </p:blipFill>
        <p:spPr>
          <a:xfrm>
            <a:off x="1010160" y="2103120"/>
            <a:ext cx="4019040" cy="2485800"/>
          </a:xfrm>
          <a:prstGeom prst="rect">
            <a:avLst/>
          </a:prstGeom>
          <a:ln>
            <a:noFill/>
          </a:ln>
        </p:spPr>
      </p:pic>
      <p:pic>
        <p:nvPicPr>
          <p:cNvPr id="242" name="Picture 241"/>
          <p:cNvPicPr/>
          <p:nvPr/>
        </p:nvPicPr>
        <p:blipFill>
          <a:blip r:embed="rId3"/>
          <a:stretch/>
        </p:blipFill>
        <p:spPr>
          <a:xfrm>
            <a:off x="5212080" y="2309040"/>
            <a:ext cx="6675120" cy="217152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Model Predictions – Gradient Boosting Regression Model</a:t>
            </a:r>
            <a:endParaRPr lang="en-US" sz="2400" b="0" strike="noStrike" spc="-1">
              <a:solidFill>
                <a:srgbClr val="000000"/>
              </a:solidFill>
              <a:latin typeface="Calibri"/>
            </a:endParaRPr>
          </a:p>
        </p:txBody>
      </p:sp>
      <p:sp>
        <p:nvSpPr>
          <p:cNvPr id="244"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45"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46"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2DC4E377-DDB1-489C-ABF8-981441E98D7C}" type="slidenum">
              <a:rPr lang="en-US" sz="1200" b="0" strike="noStrike" spc="-1">
                <a:solidFill>
                  <a:srgbClr val="8B8B8B"/>
                </a:solidFill>
                <a:latin typeface="Calibri"/>
              </a:rPr>
              <a:t>28</a:t>
            </a:fld>
            <a:endParaRPr lang="en-US" sz="1200" b="0" strike="noStrike" spc="-1">
              <a:latin typeface="Times New Roman"/>
            </a:endParaRPr>
          </a:p>
        </p:txBody>
      </p:sp>
      <p:pic>
        <p:nvPicPr>
          <p:cNvPr id="247" name="Picture 246"/>
          <p:cNvPicPr/>
          <p:nvPr/>
        </p:nvPicPr>
        <p:blipFill>
          <a:blip r:embed="rId2"/>
          <a:stretch/>
        </p:blipFill>
        <p:spPr>
          <a:xfrm>
            <a:off x="6400800" y="3449160"/>
            <a:ext cx="5346720" cy="1671480"/>
          </a:xfrm>
          <a:prstGeom prst="rect">
            <a:avLst/>
          </a:prstGeom>
          <a:ln>
            <a:noFill/>
          </a:ln>
        </p:spPr>
      </p:pic>
      <p:pic>
        <p:nvPicPr>
          <p:cNvPr id="248" name="Picture 247"/>
          <p:cNvPicPr/>
          <p:nvPr/>
        </p:nvPicPr>
        <p:blipFill>
          <a:blip r:embed="rId3"/>
          <a:stretch/>
        </p:blipFill>
        <p:spPr>
          <a:xfrm>
            <a:off x="6400800" y="1615320"/>
            <a:ext cx="5486400" cy="1585080"/>
          </a:xfrm>
          <a:prstGeom prst="rect">
            <a:avLst/>
          </a:prstGeom>
          <a:ln>
            <a:noFill/>
          </a:ln>
        </p:spPr>
      </p:pic>
      <p:pic>
        <p:nvPicPr>
          <p:cNvPr id="249" name="Picture 248"/>
          <p:cNvPicPr/>
          <p:nvPr/>
        </p:nvPicPr>
        <p:blipFill>
          <a:blip r:embed="rId4"/>
          <a:stretch/>
        </p:blipFill>
        <p:spPr>
          <a:xfrm>
            <a:off x="948240" y="4297680"/>
            <a:ext cx="5269680" cy="1619640"/>
          </a:xfrm>
          <a:prstGeom prst="rect">
            <a:avLst/>
          </a:prstGeom>
          <a:ln>
            <a:noFill/>
          </a:ln>
        </p:spPr>
      </p:pic>
      <p:pic>
        <p:nvPicPr>
          <p:cNvPr id="250" name="Picture 249"/>
          <p:cNvPicPr/>
          <p:nvPr/>
        </p:nvPicPr>
        <p:blipFill>
          <a:blip r:embed="rId5"/>
          <a:stretch/>
        </p:blipFill>
        <p:spPr>
          <a:xfrm>
            <a:off x="914400" y="2560320"/>
            <a:ext cx="5303520" cy="1645920"/>
          </a:xfrm>
          <a:prstGeom prst="rect">
            <a:avLst/>
          </a:prstGeom>
          <a:ln>
            <a:noFill/>
          </a:ln>
        </p:spPr>
      </p:pic>
      <p:pic>
        <p:nvPicPr>
          <p:cNvPr id="251" name="Picture 250"/>
          <p:cNvPicPr/>
          <p:nvPr/>
        </p:nvPicPr>
        <p:blipFill>
          <a:blip r:embed="rId6"/>
          <a:stretch/>
        </p:blipFill>
        <p:spPr>
          <a:xfrm>
            <a:off x="962640" y="1005840"/>
            <a:ext cx="5163840" cy="151092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Conclusion</a:t>
            </a:r>
            <a:endParaRPr lang="en-US" sz="2400" b="0" strike="noStrike" spc="-1">
              <a:solidFill>
                <a:srgbClr val="000000"/>
              </a:solidFill>
              <a:latin typeface="Calibri"/>
            </a:endParaRPr>
          </a:p>
        </p:txBody>
      </p:sp>
      <p:sp>
        <p:nvSpPr>
          <p:cNvPr id="25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54"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5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7C26B808-1983-4C1C-933C-645D7F96D4E5}" type="slidenum">
              <a:rPr lang="en-US" sz="1200" b="0" strike="noStrike" spc="-1">
                <a:solidFill>
                  <a:srgbClr val="8B8B8B"/>
                </a:solidFill>
                <a:latin typeface="Calibri"/>
              </a:rPr>
              <a:t>29</a:t>
            </a:fld>
            <a:endParaRPr lang="en-US" sz="1200" b="0" strike="noStrike" spc="-1">
              <a:latin typeface="Times New Roman"/>
            </a:endParaRPr>
          </a:p>
        </p:txBody>
      </p:sp>
      <p:sp>
        <p:nvSpPr>
          <p:cNvPr id="256" name="CustomShape 5"/>
          <p:cNvSpPr/>
          <p:nvPr/>
        </p:nvSpPr>
        <p:spPr>
          <a:xfrm>
            <a:off x="681120" y="1080000"/>
            <a:ext cx="10515240" cy="43330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z="1800" b="0" strike="noStrike" spc="-1" dirty="0">
                <a:solidFill>
                  <a:srgbClr val="000000"/>
                </a:solidFill>
                <a:latin typeface="Franklin Gothic Book"/>
                <a:ea typeface="Calibri"/>
              </a:rPr>
              <a:t>Time series decomposition of the training data shows that there could be an underlying seasonal factor in the data. We accounted for this by splitting the date variable into day-of-month and day-of-week.</a:t>
            </a: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r>
              <a:rPr lang="en-US" sz="1800" b="0" strike="noStrike" spc="-1" dirty="0">
                <a:solidFill>
                  <a:srgbClr val="000000"/>
                </a:solidFill>
                <a:latin typeface="Franklin Gothic Book"/>
                <a:ea typeface="Calibri"/>
              </a:rPr>
              <a:t>Adding the </a:t>
            </a:r>
            <a:r>
              <a:rPr lang="en-US" spc="-1" dirty="0">
                <a:solidFill>
                  <a:srgbClr val="000000"/>
                </a:solidFill>
                <a:latin typeface="Franklin Gothic Book"/>
              </a:rPr>
              <a:t>output of the persistence model as an input variable has improved the predictive capabilities of all models. Auto regressive models may still end up being more powerful than using proxy predictor variables for this particular problem.</a:t>
            </a: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257040"/>
            <a:ext cx="10515240" cy="454680"/>
          </a:xfrm>
          <a:prstGeom prst="rect">
            <a:avLst/>
          </a:prstGeom>
          <a:noFill/>
          <a:ln>
            <a:noFill/>
          </a:ln>
        </p:spPr>
        <p:txBody>
          <a:bodyPr anchor="ctr">
            <a:normAutofit fontScale="84500" lnSpcReduction="10000"/>
          </a:bodyPr>
          <a:lstStyle/>
          <a:p>
            <a:pPr>
              <a:lnSpc>
                <a:spcPct val="90000"/>
              </a:lnSpc>
            </a:pPr>
            <a:r>
              <a:rPr lang="en-US" sz="3200" b="1" strike="noStrike" spc="-1">
                <a:solidFill>
                  <a:srgbClr val="000000"/>
                </a:solidFill>
                <a:latin typeface="Franklin Gothic Medium"/>
              </a:rPr>
              <a:t>Background</a:t>
            </a:r>
            <a:endParaRPr lang="en-US" sz="3200" b="0" strike="noStrike" spc="-1">
              <a:solidFill>
                <a:srgbClr val="000000"/>
              </a:solidFill>
              <a:latin typeface="Calibri"/>
            </a:endParaRPr>
          </a:p>
        </p:txBody>
      </p:sp>
      <p:sp>
        <p:nvSpPr>
          <p:cNvPr id="98" name="TextShape 2"/>
          <p:cNvSpPr txBox="1"/>
          <p:nvPr/>
        </p:nvSpPr>
        <p:spPr>
          <a:xfrm>
            <a:off x="822960" y="1279080"/>
            <a:ext cx="10515240" cy="4299120"/>
          </a:xfrm>
          <a:prstGeom prst="rect">
            <a:avLst/>
          </a:prstGeom>
          <a:noFill/>
          <a:ln>
            <a:noFill/>
          </a:ln>
        </p:spPr>
        <p:txBody>
          <a:bodyPr>
            <a:normAutofit/>
          </a:bodyPr>
          <a:lstStyle/>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Since the start of the SARS-CoV-2 (COVID-19) pandemic, an accurate count of cases in the community is tracked by </a:t>
            </a:r>
            <a:r>
              <a:rPr lang="en-US" sz="1800" b="1" strike="noStrike" spc="-1">
                <a:solidFill>
                  <a:srgbClr val="000000"/>
                </a:solidFill>
                <a:latin typeface="Franklin Gothic Book"/>
                <a:ea typeface="Calibri"/>
              </a:rPr>
              <a:t>symptomatically and clinically diagnosed cases</a:t>
            </a:r>
            <a:r>
              <a:rPr lang="en-US" sz="1800" b="0" strike="noStrike" spc="-1">
                <a:solidFill>
                  <a:srgbClr val="000000"/>
                </a:solidFill>
                <a:latin typeface="Franklin Gothic Book"/>
                <a:ea typeface="Calibri"/>
              </a:rPr>
              <a:t>.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This method has inherent drawback as many of the patients </a:t>
            </a:r>
            <a:r>
              <a:rPr lang="en-US" sz="1800" b="1" strike="noStrike" spc="-1">
                <a:solidFill>
                  <a:srgbClr val="000000"/>
                </a:solidFill>
                <a:latin typeface="Franklin Gothic Book"/>
                <a:ea typeface="Calibri"/>
              </a:rPr>
              <a:t>do not report the disease and/or maybe asymptomatic </a:t>
            </a:r>
            <a:r>
              <a:rPr lang="en-US" sz="1800" b="0" strike="noStrike" spc="-1">
                <a:solidFill>
                  <a:srgbClr val="000000"/>
                </a:solidFill>
                <a:latin typeface="Franklin Gothic Book"/>
                <a:ea typeface="Calibri"/>
              </a:rPr>
              <a:t>[1].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Studies have shown proof of gastro-intestinal disorders triggered by SARS-CoV-2 infections in patients and the </a:t>
            </a:r>
            <a:r>
              <a:rPr lang="en-US" sz="1800" b="1" strike="noStrike" spc="-1">
                <a:solidFill>
                  <a:srgbClr val="000000"/>
                </a:solidFill>
                <a:latin typeface="Franklin Gothic Book"/>
                <a:ea typeface="Calibri"/>
              </a:rPr>
              <a:t>occurrence of viral RNA</a:t>
            </a:r>
            <a:r>
              <a:rPr lang="en-US" sz="1800" b="0" strike="noStrike" spc="-1">
                <a:solidFill>
                  <a:srgbClr val="000000"/>
                </a:solidFill>
                <a:latin typeface="Franklin Gothic Book"/>
                <a:ea typeface="Calibri"/>
              </a:rPr>
              <a:t> in </a:t>
            </a:r>
            <a:r>
              <a:rPr lang="en-US" sz="1800" b="1" strike="noStrike" spc="-1">
                <a:solidFill>
                  <a:srgbClr val="000000"/>
                </a:solidFill>
                <a:latin typeface="Franklin Gothic Book"/>
                <a:ea typeface="Calibri"/>
              </a:rPr>
              <a:t>community wastewater</a:t>
            </a:r>
            <a:r>
              <a:rPr lang="en-US" sz="1800" b="0" strike="noStrike" spc="-1">
                <a:solidFill>
                  <a:srgbClr val="000000"/>
                </a:solidFill>
                <a:latin typeface="Franklin Gothic Book"/>
                <a:ea typeface="Calibri"/>
              </a:rPr>
              <a:t> plants [2]. </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Wastewater-based epidemiological surveillance can be used as an early warning system for disease outbreak and to forecast the rate of transmission in communities.</a:t>
            </a:r>
            <a:endParaRPr lang="en-US" sz="1800" b="0" strike="noStrike" spc="-1">
              <a:solidFill>
                <a:srgbClr val="000000"/>
              </a:solidFill>
              <a:latin typeface="Calibri"/>
            </a:endParaRPr>
          </a:p>
          <a:p>
            <a:pPr marL="228600" indent="-228240" algn="just">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ea typeface="Calibri"/>
              </a:rPr>
              <a:t>We intend to explore the relationship between SARS-CoV-2 titers in </a:t>
            </a:r>
            <a:r>
              <a:rPr lang="en-US" sz="1800" b="1" strike="noStrike" spc="-1">
                <a:solidFill>
                  <a:srgbClr val="000000"/>
                </a:solidFill>
                <a:latin typeface="Franklin Gothic Book"/>
                <a:ea typeface="Calibri"/>
              </a:rPr>
              <a:t>urban wastewater</a:t>
            </a:r>
            <a:r>
              <a:rPr lang="en-US" sz="1800" b="0" strike="noStrike" spc="-1">
                <a:solidFill>
                  <a:srgbClr val="000000"/>
                </a:solidFill>
                <a:latin typeface="Franklin Gothic Book"/>
                <a:ea typeface="Calibri"/>
              </a:rPr>
              <a:t> and the </a:t>
            </a:r>
            <a:r>
              <a:rPr lang="en-US" sz="1800" b="1" strike="noStrike" spc="-1">
                <a:solidFill>
                  <a:srgbClr val="000000"/>
                </a:solidFill>
                <a:latin typeface="Franklin Gothic Book"/>
                <a:ea typeface="Calibri"/>
              </a:rPr>
              <a:t>rate of infections</a:t>
            </a:r>
            <a:r>
              <a:rPr lang="en-US" sz="1800" b="0" strike="noStrike" spc="-1">
                <a:solidFill>
                  <a:srgbClr val="000000"/>
                </a:solidFill>
                <a:latin typeface="Franklin Gothic Book"/>
                <a:ea typeface="Calibri"/>
              </a:rPr>
              <a:t> in nearby communities and </a:t>
            </a:r>
            <a:r>
              <a:rPr lang="en-US" sz="1800" b="1" strike="noStrike" spc="-1">
                <a:solidFill>
                  <a:srgbClr val="000000"/>
                </a:solidFill>
                <a:latin typeface="Franklin Gothic Book"/>
                <a:ea typeface="Calibri"/>
              </a:rPr>
              <a:t>design models to forecast</a:t>
            </a:r>
            <a:r>
              <a:rPr lang="en-US" sz="1800" b="0" strike="noStrike" spc="-1">
                <a:solidFill>
                  <a:srgbClr val="000000"/>
                </a:solidFill>
                <a:latin typeface="Franklin Gothic Book"/>
                <a:ea typeface="Calibri"/>
              </a:rPr>
              <a:t> the rate of infections using titer information as proxy data (a.k.a Nowcasting).</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99"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 Final Project Group #111  V Bhatia, P Bhatt, L Bondili, R Soori</a:t>
            </a:r>
            <a:endParaRPr lang="en-US" sz="1200" b="0" strike="noStrike" spc="-1">
              <a:latin typeface="Times New Roman"/>
            </a:endParaRPr>
          </a:p>
        </p:txBody>
      </p:sp>
      <p:sp>
        <p:nvSpPr>
          <p:cNvPr id="100"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1"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5B32769F-104E-496D-BBC7-3D6B445FF1A3}" type="slidenum">
              <a:rPr lang="en-US" sz="1200" b="0" strike="noStrike" spc="-1">
                <a:solidFill>
                  <a:srgbClr val="8B8B8B"/>
                </a:solidFill>
                <a:latin typeface="Calibri"/>
              </a:rPr>
              <a:t>3</a:t>
            </a:fld>
            <a:endParaRPr lang="en-US" sz="1200" b="0" strike="noStrike" spc="-1">
              <a:latin typeface="Times New Roman"/>
            </a:endParaRPr>
          </a:p>
        </p:txBody>
      </p:sp>
      <p:sp>
        <p:nvSpPr>
          <p:cNvPr id="102" name="TextShape 6"/>
          <p:cNvSpPr txBox="1"/>
          <p:nvPr/>
        </p:nvSpPr>
        <p:spPr>
          <a:xfrm>
            <a:off x="457200" y="5912280"/>
            <a:ext cx="11064240" cy="369000"/>
          </a:xfrm>
          <a:prstGeom prst="rect">
            <a:avLst/>
          </a:prstGeom>
          <a:noFill/>
          <a:ln>
            <a:noFill/>
          </a:ln>
        </p:spPr>
        <p:txBody>
          <a:bodyPr lIns="90000" tIns="45000" rIns="90000" bIns="45000">
            <a:noAutofit/>
          </a:bodyPr>
          <a:lstStyle/>
          <a:p>
            <a:pPr>
              <a:lnSpc>
                <a:spcPct val="110000"/>
              </a:lnSpc>
            </a:pPr>
            <a:r>
              <a:rPr lang="en-US" sz="900" b="0" i="1" strike="noStrike" spc="-1">
                <a:solidFill>
                  <a:srgbClr val="000000"/>
                </a:solidFill>
                <a:latin typeface="Times New Roman"/>
                <a:ea typeface="Calibri"/>
              </a:rPr>
              <a:t>[1] Wu et al. SARS-CoV-2 titers in wastewater foreshadow dynamics and clinical presentation of new COVID-19 cases (202)</a:t>
            </a:r>
            <a:endParaRPr lang="en-US" sz="900" b="0" i="1" strike="noStrike" spc="-1">
              <a:latin typeface="Arial"/>
            </a:endParaRPr>
          </a:p>
          <a:p>
            <a:pPr>
              <a:lnSpc>
                <a:spcPct val="110000"/>
              </a:lnSpc>
            </a:pPr>
            <a:r>
              <a:rPr lang="en-US" sz="900" b="0" i="1" strike="noStrike" spc="-1">
                <a:solidFill>
                  <a:srgbClr val="000000"/>
                </a:solidFill>
                <a:latin typeface="Times New Roman"/>
                <a:ea typeface="Calibri"/>
              </a:rPr>
              <a:t>[2] Xiao et al. Evidence for gastrointestinal infection of SARS-CoV-2 (2020)</a:t>
            </a:r>
            <a:endParaRPr lang="en-US" sz="900" b="0" i="1"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pc="-1" dirty="0">
                <a:solidFill>
                  <a:srgbClr val="000000"/>
                </a:solidFill>
                <a:latin typeface="Franklin Gothic Medium"/>
              </a:rPr>
              <a:t>Next Steps</a:t>
            </a:r>
            <a:endParaRPr lang="en-US" sz="2400" b="0" strike="noStrike" spc="-1" dirty="0">
              <a:solidFill>
                <a:srgbClr val="000000"/>
              </a:solidFill>
              <a:latin typeface="Calibri"/>
            </a:endParaRPr>
          </a:p>
        </p:txBody>
      </p:sp>
      <p:sp>
        <p:nvSpPr>
          <p:cNvPr id="258"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59"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0"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5214B17C-2D85-4608-AD78-1C03C74E2F9C}" type="slidenum">
              <a:rPr lang="en-US" sz="1200" b="0" strike="noStrike" spc="-1">
                <a:solidFill>
                  <a:srgbClr val="8B8B8B"/>
                </a:solidFill>
                <a:latin typeface="Calibri"/>
              </a:rPr>
              <a:t>30</a:t>
            </a:fld>
            <a:endParaRPr lang="en-US" sz="1200" b="0" strike="noStrike" spc="-1">
              <a:latin typeface="Times New Roman"/>
            </a:endParaRPr>
          </a:p>
        </p:txBody>
      </p:sp>
      <p:sp>
        <p:nvSpPr>
          <p:cNvPr id="261" name="CustomShape 5"/>
          <p:cNvSpPr/>
          <p:nvPr/>
        </p:nvSpPr>
        <p:spPr>
          <a:xfrm>
            <a:off x="681120" y="1080000"/>
            <a:ext cx="10515240" cy="433306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gn="just">
              <a:lnSpc>
                <a:spcPct val="110000"/>
              </a:lnSpc>
              <a:buClr>
                <a:srgbClr val="000000"/>
              </a:buClr>
              <a:buFont typeface="Wingdings" charset="2"/>
              <a:buChar char=""/>
            </a:pPr>
            <a:r>
              <a:rPr lang="en-US" spc="-1" dirty="0">
                <a:solidFill>
                  <a:srgbClr val="000000"/>
                </a:solidFill>
                <a:latin typeface="Franklin Gothic Book"/>
              </a:rPr>
              <a:t>Covid-19 data collection with respect to waste-water-management is very limited. To improve the predictive capability of the models we developed, we would like to add proxy variables to the models such as social media data analysis and clinical data.</a:t>
            </a:r>
          </a:p>
          <a:p>
            <a:pPr marL="285840" indent="-285480" algn="just">
              <a:lnSpc>
                <a:spcPct val="110000"/>
              </a:lnSpc>
              <a:buClr>
                <a:srgbClr val="000000"/>
              </a:buClr>
              <a:buFont typeface="Wingdings" charset="2"/>
              <a:buChar char=""/>
            </a:pPr>
            <a:endParaRPr lang="en-US" spc="-1" dirty="0">
              <a:solidFill>
                <a:srgbClr val="000000"/>
              </a:solidFill>
              <a:latin typeface="Franklin Gothic Book"/>
            </a:endParaRPr>
          </a:p>
          <a:p>
            <a:pPr marL="285840" indent="-285480" algn="just">
              <a:lnSpc>
                <a:spcPct val="110000"/>
              </a:lnSpc>
              <a:buClr>
                <a:srgbClr val="000000"/>
              </a:buClr>
              <a:buFont typeface="Wingdings" charset="2"/>
              <a:buChar char=""/>
            </a:pPr>
            <a:r>
              <a:rPr lang="en-US" spc="-1" dirty="0">
                <a:solidFill>
                  <a:srgbClr val="000000"/>
                </a:solidFill>
                <a:latin typeface="Franklin Gothic Book"/>
              </a:rPr>
              <a:t>Use deconvolution method to utilize number of deaths and extrapolate the number of cases in each county. This might help reduce noise in the dataset. </a:t>
            </a:r>
          </a:p>
          <a:p>
            <a:pPr marL="360" algn="just">
              <a:lnSpc>
                <a:spcPct val="110000"/>
              </a:lnSpc>
              <a:buClr>
                <a:srgbClr val="000000"/>
              </a:buCl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marL="285840" indent="-285480" algn="just">
              <a:lnSpc>
                <a:spcPct val="110000"/>
              </a:lnSpc>
              <a:buClr>
                <a:srgbClr val="000000"/>
              </a:buClr>
              <a:buFont typeface="Wingdings" charset="2"/>
              <a:buChar char=""/>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a:p>
            <a:pPr algn="just">
              <a:lnSpc>
                <a:spcPct val="110000"/>
              </a:lnSpc>
            </a:pPr>
            <a:endParaRPr lang="en-US" sz="18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838080" y="18936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Acknowledgments</a:t>
            </a:r>
            <a:endParaRPr lang="en-US" sz="2400" b="0" strike="noStrike" spc="-1">
              <a:solidFill>
                <a:srgbClr val="000000"/>
              </a:solidFill>
              <a:latin typeface="Calibri"/>
            </a:endParaRPr>
          </a:p>
        </p:txBody>
      </p:sp>
      <p:sp>
        <p:nvSpPr>
          <p:cNvPr id="263" name="TextShape 2"/>
          <p:cNvSpPr txBox="1"/>
          <p:nvPr/>
        </p:nvSpPr>
        <p:spPr>
          <a:xfrm>
            <a:off x="838080" y="852480"/>
            <a:ext cx="10515240" cy="5503320"/>
          </a:xfrm>
          <a:prstGeom prst="rect">
            <a:avLst/>
          </a:prstGeom>
          <a:noFill/>
          <a:ln>
            <a:noFill/>
          </a:ln>
        </p:spPr>
        <p:txBody>
          <a:bodyPr>
            <a:normAutofit/>
          </a:bodyPr>
          <a:lstStyle/>
          <a:p>
            <a:pPr marL="343080" indent="-342720">
              <a:lnSpc>
                <a:spcPct val="110000"/>
              </a:lnSpc>
              <a:buClr>
                <a:srgbClr val="000000"/>
              </a:buClr>
              <a:buFont typeface="Calibri Light"/>
              <a:buAutoNum type="arabicPeriod"/>
            </a:pPr>
            <a:r>
              <a:rPr lang="en-US" sz="1600" b="0" strike="noStrike" spc="-1">
                <a:solidFill>
                  <a:srgbClr val="000000"/>
                </a:solidFill>
                <a:latin typeface="Franklin Gothic Medium"/>
                <a:ea typeface="Calibri"/>
              </a:rPr>
              <a:t>We acknowledge and thank the contributions of the following people for their help and guidance with this project.</a:t>
            </a:r>
            <a:endParaRPr lang="en-US" sz="1600" b="0" strike="noStrike" spc="-1">
              <a:solidFill>
                <a:srgbClr val="000000"/>
              </a:solidFill>
              <a:latin typeface="Calibri"/>
            </a:endParaRPr>
          </a:p>
          <a:p>
            <a:pPr marL="343080" indent="-342720">
              <a:lnSpc>
                <a:spcPct val="110000"/>
              </a:lnSpc>
              <a:buClr>
                <a:srgbClr val="000000"/>
              </a:buClr>
              <a:buFont typeface="Calibri Light"/>
              <a:buAutoNum type="arabicPeriod"/>
            </a:pPr>
            <a:r>
              <a:rPr lang="en-US" sz="1600" b="0" strike="noStrike" spc="-1">
                <a:solidFill>
                  <a:srgbClr val="000000"/>
                </a:solidFill>
                <a:latin typeface="Franklin Gothic Medium"/>
                <a:ea typeface="Calibri"/>
              </a:rPr>
              <a:t> </a:t>
            </a:r>
            <a:endParaRPr lang="en-US" sz="1600" b="0" strike="noStrike" spc="-1">
              <a:solidFill>
                <a:srgbClr val="000000"/>
              </a:solidFill>
              <a:latin typeface="Calibri"/>
            </a:endParaRPr>
          </a:p>
          <a:p>
            <a:pPr marL="685800" lvl="1" indent="-228240">
              <a:lnSpc>
                <a:spcPct val="90000"/>
              </a:lnSpc>
              <a:spcBef>
                <a:spcPts val="499"/>
              </a:spcBef>
              <a:spcAft>
                <a:spcPts val="601"/>
              </a:spcAft>
              <a:buClr>
                <a:srgbClr val="000000"/>
              </a:buClr>
              <a:buFont typeface="Arial"/>
              <a:buChar char="•"/>
            </a:pPr>
            <a:r>
              <a:rPr lang="en-US" sz="1800" b="0" strike="noStrike" spc="-1">
                <a:solidFill>
                  <a:srgbClr val="000000"/>
                </a:solidFill>
                <a:latin typeface="Times New Roman"/>
                <a:ea typeface="Times New Roman"/>
              </a:rPr>
              <a:t>Mentor: Dr. Mauricio Santillana </a:t>
            </a:r>
            <a:endParaRPr lang="en-US" sz="1800" b="0" strike="noStrike" spc="-1">
              <a:solidFill>
                <a:srgbClr val="000000"/>
              </a:solidFill>
              <a:latin typeface="Calibri"/>
            </a:endParaRPr>
          </a:p>
          <a:p>
            <a:pPr marL="685800" lvl="1" indent="-228240">
              <a:lnSpc>
                <a:spcPct val="90000"/>
              </a:lnSpc>
              <a:spcBef>
                <a:spcPts val="499"/>
              </a:spcBef>
              <a:spcAft>
                <a:spcPts val="601"/>
              </a:spcAft>
              <a:buClr>
                <a:srgbClr val="000000"/>
              </a:buClr>
              <a:buFont typeface="Arial"/>
              <a:buChar char="•"/>
            </a:pPr>
            <a:r>
              <a:rPr lang="en-US" sz="1800" b="0" strike="noStrike" spc="-1">
                <a:solidFill>
                  <a:srgbClr val="000000"/>
                </a:solidFill>
                <a:latin typeface="Times New Roman"/>
                <a:ea typeface="Times New Roman"/>
              </a:rPr>
              <a:t>CS109b Teaching Staff - Pavlos Protopapas, Mark Glickman, Chris Tanner </a:t>
            </a:r>
            <a:endParaRPr lang="en-US" sz="1800" b="0" strike="noStrike" spc="-1">
              <a:solidFill>
                <a:srgbClr val="000000"/>
              </a:solidFill>
              <a:latin typeface="Calibri"/>
            </a:endParaRPr>
          </a:p>
          <a:p>
            <a:pPr marL="685800" lvl="1" indent="-228240">
              <a:lnSpc>
                <a:spcPct val="90000"/>
              </a:lnSpc>
              <a:spcBef>
                <a:spcPts val="499"/>
              </a:spcBef>
              <a:spcAft>
                <a:spcPts val="601"/>
              </a:spcAft>
              <a:buClr>
                <a:srgbClr val="000000"/>
              </a:buClr>
              <a:buFont typeface="Arial"/>
              <a:buChar char="•"/>
            </a:pPr>
            <a:r>
              <a:rPr lang="en-US" sz="1800" b="0" strike="noStrike" spc="-1">
                <a:solidFill>
                  <a:srgbClr val="000000"/>
                </a:solidFill>
                <a:latin typeface="Times New Roman"/>
                <a:ea typeface="Times New Roman"/>
              </a:rPr>
              <a:t>Teaching Fellows and Teaching Assistants</a:t>
            </a:r>
            <a:endParaRPr lang="en-US" sz="1800" b="0" strike="noStrike" spc="-1">
              <a:solidFill>
                <a:srgbClr val="000000"/>
              </a:solidFill>
              <a:latin typeface="Calibri"/>
            </a:endParaRPr>
          </a:p>
          <a:p>
            <a:pPr marL="685800" lvl="1" indent="-228240">
              <a:lnSpc>
                <a:spcPct val="90000"/>
              </a:lnSpc>
              <a:spcBef>
                <a:spcPts val="499"/>
              </a:spcBef>
              <a:spcAft>
                <a:spcPts val="601"/>
              </a:spcAft>
              <a:buClr>
                <a:srgbClr val="000000"/>
              </a:buClr>
              <a:buFont typeface="Arial"/>
              <a:buChar char="•"/>
            </a:pPr>
            <a:r>
              <a:rPr lang="en-US" sz="1800" b="0" strike="noStrike" spc="-1">
                <a:solidFill>
                  <a:srgbClr val="000000"/>
                </a:solidFill>
                <a:latin typeface="Times New Roman"/>
                <a:ea typeface="Times New Roman"/>
              </a:rPr>
              <a:t>Fellow Students of CS109b (Spring’ 2021)</a:t>
            </a:r>
            <a:endParaRPr lang="en-US" sz="1800" b="0" strike="noStrike" spc="-1">
              <a:solidFill>
                <a:srgbClr val="000000"/>
              </a:solidFill>
              <a:latin typeface="Calibri"/>
            </a:endParaRPr>
          </a:p>
          <a:p>
            <a:endParaRPr lang="en-US" sz="1800" b="0" strike="noStrike" spc="-1">
              <a:solidFill>
                <a:srgbClr val="000000"/>
              </a:solidFill>
              <a:latin typeface="Calibri"/>
            </a:endParaRPr>
          </a:p>
        </p:txBody>
      </p:sp>
      <p:sp>
        <p:nvSpPr>
          <p:cNvPr id="264"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65"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66"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83CD4BAD-839F-4D50-80AF-9751C1994C40}" type="slidenum">
              <a:rPr lang="en-US" sz="1200" b="0" strike="noStrike" spc="-1">
                <a:solidFill>
                  <a:srgbClr val="8B8B8B"/>
                </a:solidFill>
                <a:latin typeface="Calibri"/>
              </a:rPr>
              <a:t>31</a:t>
            </a:fld>
            <a:endParaRPr lang="en-US" sz="1200" b="0" strike="noStrike" spc="-1">
              <a:latin typeface="Times New Roman"/>
            </a:endParaRPr>
          </a:p>
        </p:txBody>
      </p:sp>
      <p:sp>
        <p:nvSpPr>
          <p:cNvPr id="267" name="TextShape 6"/>
          <p:cNvSpPr txBox="1"/>
          <p:nvPr/>
        </p:nvSpPr>
        <p:spPr>
          <a:xfrm>
            <a:off x="838080" y="3657600"/>
            <a:ext cx="10515240" cy="1020240"/>
          </a:xfrm>
          <a:prstGeom prst="rect">
            <a:avLst/>
          </a:prstGeom>
          <a:noFill/>
          <a:ln>
            <a:noFill/>
          </a:ln>
        </p:spPr>
        <p:txBody>
          <a:bodyPr anchor="ctr">
            <a:normAutofit/>
          </a:bodyPr>
          <a:lstStyle/>
          <a:p>
            <a:pPr algn="ctr">
              <a:lnSpc>
                <a:spcPct val="90000"/>
              </a:lnSpc>
            </a:pPr>
            <a:r>
              <a:rPr lang="en-US" sz="3200" b="1" strike="noStrike" spc="-1">
                <a:solidFill>
                  <a:srgbClr val="000000"/>
                </a:solidFill>
                <a:latin typeface="Franklin Gothic Medium"/>
              </a:rPr>
              <a:t>THANK YOU</a:t>
            </a:r>
            <a:endParaRPr lang="en-US" sz="3200" b="0" strike="noStrike" spc="-1">
              <a:solidFill>
                <a:srgbClr val="000000"/>
              </a:solidFill>
              <a:latin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838080" y="365040"/>
            <a:ext cx="10515240" cy="1325160"/>
          </a:xfrm>
          <a:prstGeom prst="rect">
            <a:avLst/>
          </a:prstGeom>
          <a:noFill/>
          <a:ln>
            <a:noFill/>
          </a:ln>
        </p:spPr>
        <p:txBody>
          <a:bodyPr lIns="0" tIns="0" rIns="0" bIns="0" anchor="ctr">
            <a:noAutofit/>
          </a:bodyPr>
          <a:lstStyle/>
          <a:p>
            <a:r>
              <a:rPr lang="en-US" sz="1800" b="0" strike="noStrike" spc="-1">
                <a:solidFill>
                  <a:srgbClr val="000000"/>
                </a:solidFill>
                <a:latin typeface="Calibri"/>
              </a:rPr>
              <a:t>BACKUP SLIDES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838080" y="257040"/>
            <a:ext cx="10515240" cy="454680"/>
          </a:xfrm>
          <a:prstGeom prst="rect">
            <a:avLst/>
          </a:prstGeom>
          <a:noFill/>
          <a:ln>
            <a:noFill/>
          </a:ln>
        </p:spPr>
        <p:txBody>
          <a:bodyPr anchor="ctr">
            <a:normAutofit fontScale="97500" lnSpcReduction="10000"/>
          </a:bodyPr>
          <a:lstStyle/>
          <a:p>
            <a:pPr>
              <a:lnSpc>
                <a:spcPct val="90000"/>
              </a:lnSpc>
            </a:pPr>
            <a:r>
              <a:rPr lang="en-US" sz="2900" b="1" strike="noStrike" spc="-1">
                <a:solidFill>
                  <a:srgbClr val="000000"/>
                </a:solidFill>
                <a:latin typeface="Franklin Gothic Medium"/>
              </a:rPr>
              <a:t>Project Proposal</a:t>
            </a:r>
            <a:endParaRPr lang="en-US" sz="2900" b="0" strike="noStrike" spc="-1">
              <a:solidFill>
                <a:srgbClr val="000000"/>
              </a:solidFill>
              <a:latin typeface="Calibri"/>
            </a:endParaRPr>
          </a:p>
        </p:txBody>
      </p:sp>
      <p:sp>
        <p:nvSpPr>
          <p:cNvPr id="270" name="TextShape 2"/>
          <p:cNvSpPr txBox="1"/>
          <p:nvPr/>
        </p:nvSpPr>
        <p:spPr>
          <a:xfrm>
            <a:off x="838080" y="852480"/>
            <a:ext cx="10515240" cy="4299120"/>
          </a:xfrm>
          <a:prstGeom prst="rect">
            <a:avLst/>
          </a:prstGeom>
          <a:noFill/>
          <a:ln>
            <a:noFill/>
          </a:ln>
        </p:spPr>
        <p:txBody>
          <a:bodyPr>
            <a:normAutofit/>
          </a:bodyPr>
          <a:lstStyle/>
          <a:p>
            <a:pPr>
              <a:lnSpc>
                <a:spcPct val="90000"/>
              </a:lnSpc>
              <a:spcBef>
                <a:spcPts val="1001"/>
              </a:spcBef>
              <a:spcAft>
                <a:spcPts val="601"/>
              </a:spcAft>
            </a:pPr>
            <a:endParaRPr lang="en-US" sz="2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intend to explore and establish the relationship between wastewater surveillance data collected and maintained by the Massachusetts Water Resources Authority, and the outbreak of COVID-19 in the neighboring communities. </a:t>
            </a:r>
            <a:endParaRPr lang="en-US" sz="18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r>
              <a:rPr lang="en-US" sz="1800" b="0" strike="noStrike" spc="-1">
                <a:solidFill>
                  <a:srgbClr val="000000"/>
                </a:solidFill>
                <a:latin typeface="Franklin Gothic Book"/>
              </a:rPr>
              <a:t>We used supervised learning techniques to develop models which can closely predict the current count of COVID-19 cases in the community using solely the data available from wastewater viral titers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271"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272"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273"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3E3066D9-5A43-4F9C-908F-2EFC0AAB0209}" type="slidenum">
              <a:rPr lang="en-US" sz="1200" b="0" strike="noStrike" spc="-1">
                <a:solidFill>
                  <a:srgbClr val="8B8B8B"/>
                </a:solidFill>
                <a:latin typeface="Calibri"/>
              </a:rPr>
              <a:t>33</a:t>
            </a:fld>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114800" y="3100320"/>
            <a:ext cx="10515240" cy="5312160"/>
          </a:xfrm>
          <a:prstGeom prst="rect">
            <a:avLst/>
          </a:prstGeom>
          <a:noFill/>
          <a:ln>
            <a:noFill/>
          </a:ln>
        </p:spPr>
        <p:txBody>
          <a:bodyPr>
            <a:normAutofit/>
          </a:bodyPr>
          <a:lstStyle/>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DATASETS</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600" b="1" strike="noStrike" spc="-1">
                <a:solidFill>
                  <a:srgbClr val="000000"/>
                </a:solidFill>
                <a:latin typeface="Franklin Gothic Medium"/>
              </a:rPr>
              <a:t>Dataset</a:t>
            </a:r>
            <a:endParaRPr lang="en-US" sz="2600" b="0" strike="noStrike" spc="-1">
              <a:solidFill>
                <a:srgbClr val="000000"/>
              </a:solidFill>
              <a:latin typeface="Calibri"/>
            </a:endParaRPr>
          </a:p>
        </p:txBody>
      </p:sp>
      <p:sp>
        <p:nvSpPr>
          <p:cNvPr id="105" name="TextShape 2"/>
          <p:cNvSpPr txBox="1"/>
          <p:nvPr/>
        </p:nvSpPr>
        <p:spPr>
          <a:xfrm>
            <a:off x="838080" y="852480"/>
            <a:ext cx="10515240" cy="10634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MWRA Wastewater COVID-19 Tracking Data -  </a:t>
            </a:r>
            <a:r>
              <a:rPr lang="en-US" sz="1800" b="0" strike="noStrike" spc="-1">
                <a:solidFill>
                  <a:srgbClr val="000000"/>
                </a:solidFill>
                <a:latin typeface="Franklin Gothic Book"/>
                <a:ea typeface="Calibri"/>
              </a:rPr>
              <a:t>Collected by Massachusetts Water Resources Authority measuring the quantity of SARS-CoV-2 viral RNA samples in sewage wastewater for Boston’s Southern and Northern districts</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0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0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0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D840A09A-E6DB-49CE-8E02-239BD34C01CC}" type="slidenum">
              <a:rPr lang="en-US" sz="1200" b="0" strike="noStrike" spc="-1">
                <a:solidFill>
                  <a:srgbClr val="8B8B8B"/>
                </a:solidFill>
                <a:latin typeface="Calibri"/>
              </a:rPr>
              <a:t>5</a:t>
            </a:fld>
            <a:endParaRPr lang="en-US" sz="1200" b="0" strike="noStrike" spc="-1">
              <a:latin typeface="Times New Roman"/>
            </a:endParaRPr>
          </a:p>
        </p:txBody>
      </p:sp>
      <p:pic>
        <p:nvPicPr>
          <p:cNvPr id="109" name="Picture 108"/>
          <p:cNvPicPr/>
          <p:nvPr/>
        </p:nvPicPr>
        <p:blipFill>
          <a:blip r:embed="rId2"/>
          <a:stretch/>
        </p:blipFill>
        <p:spPr>
          <a:xfrm>
            <a:off x="457200" y="2103120"/>
            <a:ext cx="6492240" cy="3474720"/>
          </a:xfrm>
          <a:prstGeom prst="rect">
            <a:avLst/>
          </a:prstGeom>
          <a:ln>
            <a:noFill/>
          </a:ln>
        </p:spPr>
      </p:pic>
      <p:pic>
        <p:nvPicPr>
          <p:cNvPr id="110" name="Picture 109"/>
          <p:cNvPicPr/>
          <p:nvPr/>
        </p:nvPicPr>
        <p:blipFill>
          <a:blip r:embed="rId3"/>
          <a:stretch/>
        </p:blipFill>
        <p:spPr>
          <a:xfrm>
            <a:off x="7589520" y="2265480"/>
            <a:ext cx="3749040" cy="3038040"/>
          </a:xfrm>
          <a:prstGeom prst="rect">
            <a:avLst/>
          </a:prstGeom>
          <a:ln>
            <a:noFill/>
          </a:ln>
        </p:spPr>
      </p:pic>
      <p:sp>
        <p:nvSpPr>
          <p:cNvPr id="111" name="TextShape 6"/>
          <p:cNvSpPr txBox="1"/>
          <p:nvPr/>
        </p:nvSpPr>
        <p:spPr>
          <a:xfrm>
            <a:off x="365760" y="6135480"/>
            <a:ext cx="11064240" cy="539640"/>
          </a:xfrm>
          <a:prstGeom prst="rect">
            <a:avLst/>
          </a:prstGeom>
          <a:noFill/>
          <a:ln>
            <a:noFill/>
          </a:ln>
        </p:spPr>
        <p:txBody>
          <a:bodyPr lIns="90000" tIns="45000" rIns="90000" bIns="45000">
            <a:noAutofit/>
          </a:bodyPr>
          <a:lstStyle/>
          <a:p>
            <a:pPr>
              <a:lnSpc>
                <a:spcPct val="110000"/>
              </a:lnSpc>
            </a:pPr>
            <a:r>
              <a:rPr lang="en-US" sz="900" b="0" u="sng" strike="noStrike" spc="-1">
                <a:solidFill>
                  <a:srgbClr val="0563C1"/>
                </a:solidFill>
                <a:uFillTx/>
                <a:latin typeface="Times New Roman"/>
                <a:ea typeface="Calibri"/>
              </a:rPr>
              <a:t>Source: </a:t>
            </a:r>
            <a:r>
              <a:rPr lang="en-US" sz="900" b="0" u="sng" strike="noStrike" spc="-1">
                <a:solidFill>
                  <a:srgbClr val="0563C1"/>
                </a:solidFill>
                <a:uFillTx/>
                <a:latin typeface="Times New Roman"/>
                <a:ea typeface="Calibri"/>
                <a:hlinkClick r:id="rId4"/>
              </a:rPr>
              <a:t>https://www.mwra.com/biobot/biobotdata.htm</a:t>
            </a:r>
            <a:endParaRPr lang="en-US" sz="900" b="0" i="1" strike="noStrike" spc="-1">
              <a:latin typeface="Arial"/>
            </a:endParaRPr>
          </a:p>
          <a:p>
            <a:pPr>
              <a:lnSpc>
                <a:spcPct val="110000"/>
              </a:lnSpc>
            </a:pPr>
            <a:endParaRPr lang="en-US" sz="900" b="0" i="1" strike="noStrike" spc="-1">
              <a:latin typeface="Arial"/>
            </a:endParaRPr>
          </a:p>
        </p:txBody>
      </p:sp>
      <p:sp>
        <p:nvSpPr>
          <p:cNvPr id="112" name="TextShape 7"/>
          <p:cNvSpPr txBox="1"/>
          <p:nvPr/>
        </p:nvSpPr>
        <p:spPr>
          <a:xfrm>
            <a:off x="1829160" y="566928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Viral RNA collection data over time in Boston Counties</a:t>
            </a: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
        <p:nvSpPr>
          <p:cNvPr id="113" name="TextShape 8"/>
          <p:cNvSpPr txBox="1"/>
          <p:nvPr/>
        </p:nvSpPr>
        <p:spPr>
          <a:xfrm>
            <a:off x="7589520" y="5394960"/>
            <a:ext cx="3931560" cy="36576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000" b="0" strike="noStrike" spc="-1">
                <a:solidFill>
                  <a:srgbClr val="000000"/>
                </a:solidFill>
                <a:latin typeface="Franklin Gothic Book"/>
                <a:ea typeface="Calibri"/>
              </a:rPr>
              <a:t>Figure: Northern (Green) and Southern (Orange) Boston Districts</a:t>
            </a: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marL="228600" indent="-228240">
              <a:lnSpc>
                <a:spcPct val="90000"/>
              </a:lnSpc>
              <a:spcBef>
                <a:spcPts val="1001"/>
              </a:spcBef>
              <a:spcAft>
                <a:spcPts val="601"/>
              </a:spcAft>
              <a:buClr>
                <a:srgbClr val="000000"/>
              </a:buClr>
              <a:buFont typeface="Arial"/>
              <a:buChar char="•"/>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a:p>
            <a:pPr>
              <a:lnSpc>
                <a:spcPct val="90000"/>
              </a:lnSpc>
              <a:spcBef>
                <a:spcPts val="1001"/>
              </a:spcBef>
              <a:spcAft>
                <a:spcPts val="601"/>
              </a:spcAft>
            </a:pPr>
            <a:endParaRPr lang="en-US" sz="1000" b="0" strike="noStrike" spc="-1">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Dataset</a:t>
            </a:r>
            <a:endParaRPr lang="en-US" sz="2400" b="0" strike="noStrike" spc="-1">
              <a:solidFill>
                <a:srgbClr val="000000"/>
              </a:solidFill>
              <a:latin typeface="Calibri"/>
            </a:endParaRPr>
          </a:p>
        </p:txBody>
      </p:sp>
      <p:sp>
        <p:nvSpPr>
          <p:cNvPr id="115" name="TextShape 2"/>
          <p:cNvSpPr txBox="1"/>
          <p:nvPr/>
        </p:nvSpPr>
        <p:spPr>
          <a:xfrm>
            <a:off x="838080" y="852480"/>
            <a:ext cx="10515240" cy="993240"/>
          </a:xfrm>
          <a:prstGeom prst="rect">
            <a:avLst/>
          </a:prstGeom>
          <a:noFill/>
          <a:ln>
            <a:noFill/>
          </a:ln>
        </p:spPr>
        <p:txBody>
          <a:bodyPr>
            <a:normAutofit/>
          </a:bodyPr>
          <a:lstStyle/>
          <a:p>
            <a:pPr marL="228600" indent="-228240">
              <a:lnSpc>
                <a:spcPct val="90000"/>
              </a:lnSpc>
              <a:spcBef>
                <a:spcPts val="1001"/>
              </a:spcBef>
              <a:spcAft>
                <a:spcPts val="601"/>
              </a:spcAft>
              <a:buClr>
                <a:srgbClr val="000000"/>
              </a:buClr>
              <a:buFont typeface="Arial"/>
              <a:buChar char="•"/>
            </a:pPr>
            <a:r>
              <a:rPr lang="en-US" sz="1800" b="1" strike="noStrike" spc="-1">
                <a:solidFill>
                  <a:srgbClr val="000000"/>
                </a:solidFill>
                <a:latin typeface="Franklin Gothic Book"/>
                <a:ea typeface="Calibri"/>
              </a:rPr>
              <a:t>Massachusetts official COVID-19 Case Count: </a:t>
            </a:r>
            <a:r>
              <a:rPr lang="en-US" sz="1800" b="0" strike="noStrike" spc="-1">
                <a:solidFill>
                  <a:srgbClr val="000000"/>
                </a:solidFill>
                <a:latin typeface="Franklin Gothic Book"/>
                <a:ea typeface="Calibri"/>
              </a:rPr>
              <a:t>Publicly available dataset provided by the Massachusetts Department of Public Health</a:t>
            </a: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a:p>
            <a:pPr>
              <a:lnSpc>
                <a:spcPct val="90000"/>
              </a:lnSpc>
              <a:spcBef>
                <a:spcPts val="1001"/>
              </a:spcBef>
              <a:spcAft>
                <a:spcPts val="601"/>
              </a:spcAft>
            </a:pPr>
            <a:endParaRPr lang="en-US" sz="1800" b="0" strike="noStrike" spc="-1">
              <a:solidFill>
                <a:srgbClr val="000000"/>
              </a:solidFill>
              <a:latin typeface="Calibri"/>
            </a:endParaRPr>
          </a:p>
        </p:txBody>
      </p:sp>
      <p:sp>
        <p:nvSpPr>
          <p:cNvPr id="116" name="TextShape 3"/>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17" name="Line 4"/>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18" name="TextShape 5"/>
          <p:cNvSpPr txBox="1"/>
          <p:nvPr/>
        </p:nvSpPr>
        <p:spPr>
          <a:xfrm>
            <a:off x="10356840" y="6356520"/>
            <a:ext cx="996480" cy="364680"/>
          </a:xfrm>
          <a:prstGeom prst="rect">
            <a:avLst/>
          </a:prstGeom>
          <a:noFill/>
          <a:ln>
            <a:noFill/>
          </a:ln>
        </p:spPr>
        <p:txBody>
          <a:bodyPr anchor="ctr">
            <a:noAutofit/>
          </a:bodyPr>
          <a:lstStyle/>
          <a:p>
            <a:pPr algn="r">
              <a:lnSpc>
                <a:spcPct val="100000"/>
              </a:lnSpc>
            </a:pPr>
            <a:fld id="{1F25E760-4FCD-4634-BD00-58B730F5E732}" type="slidenum">
              <a:rPr lang="en-US" sz="1200" b="0" strike="noStrike" spc="-1">
                <a:solidFill>
                  <a:srgbClr val="8B8B8B"/>
                </a:solidFill>
                <a:latin typeface="Calibri"/>
              </a:rPr>
              <a:t>6</a:t>
            </a:fld>
            <a:endParaRPr lang="en-US" sz="1200" b="0" strike="noStrike" spc="-1">
              <a:latin typeface="Times New Roman"/>
            </a:endParaRPr>
          </a:p>
        </p:txBody>
      </p:sp>
      <p:pic>
        <p:nvPicPr>
          <p:cNvPr id="119" name="Picture 118"/>
          <p:cNvPicPr/>
          <p:nvPr/>
        </p:nvPicPr>
        <p:blipFill>
          <a:blip r:embed="rId2"/>
          <a:stretch/>
        </p:blipFill>
        <p:spPr>
          <a:xfrm>
            <a:off x="1371600" y="1594440"/>
            <a:ext cx="9144000" cy="4379040"/>
          </a:xfrm>
          <a:prstGeom prst="rect">
            <a:avLst/>
          </a:prstGeom>
          <a:ln>
            <a:noFill/>
          </a:ln>
        </p:spPr>
      </p:pic>
      <p:sp>
        <p:nvSpPr>
          <p:cNvPr id="120" name="TextShape 6"/>
          <p:cNvSpPr txBox="1"/>
          <p:nvPr/>
        </p:nvSpPr>
        <p:spPr>
          <a:xfrm>
            <a:off x="548640" y="6035040"/>
            <a:ext cx="11064240" cy="539640"/>
          </a:xfrm>
          <a:prstGeom prst="rect">
            <a:avLst/>
          </a:prstGeom>
          <a:noFill/>
          <a:ln>
            <a:noFill/>
          </a:ln>
        </p:spPr>
        <p:txBody>
          <a:bodyPr lIns="90000" tIns="45000" rIns="90000" bIns="45000">
            <a:noAutofit/>
          </a:bodyPr>
          <a:lstStyle/>
          <a:p>
            <a:pPr>
              <a:lnSpc>
                <a:spcPct val="110000"/>
              </a:lnSpc>
            </a:pPr>
            <a:r>
              <a:rPr lang="en-US" sz="900" b="0" i="1" u="sng" strike="noStrike" spc="-1">
                <a:solidFill>
                  <a:srgbClr val="0563C1"/>
                </a:solidFill>
                <a:uFillTx/>
                <a:latin typeface="Times New Roman"/>
                <a:ea typeface="Calibri"/>
              </a:rPr>
              <a:t>Source: https://www.mass.gov/info-details/covid-19-response-reporting#covid-19-interactive-data-dashboard-</a:t>
            </a:r>
            <a:endParaRPr lang="en-US" sz="900" b="0" i="1" strike="noStrike" spc="-1">
              <a:latin typeface="Arial"/>
            </a:endParaRPr>
          </a:p>
          <a:p>
            <a:pPr>
              <a:lnSpc>
                <a:spcPct val="110000"/>
              </a:lnSpc>
            </a:pPr>
            <a:endParaRPr lang="en-US" sz="900" b="0" i="1"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2286360" y="3017520"/>
            <a:ext cx="10515240" cy="5312160"/>
          </a:xfrm>
          <a:prstGeom prst="rect">
            <a:avLst/>
          </a:prstGeom>
          <a:noFill/>
          <a:ln>
            <a:noFill/>
          </a:ln>
        </p:spPr>
        <p:txBody>
          <a:bodyPr>
            <a:normAutofit/>
          </a:bodyPr>
          <a:lstStyle/>
          <a:p>
            <a:pPr marL="432000" indent="-324000">
              <a:lnSpc>
                <a:spcPct val="90000"/>
              </a:lnSpc>
              <a:spcBef>
                <a:spcPts val="1001"/>
              </a:spcBef>
              <a:spcAft>
                <a:spcPts val="601"/>
              </a:spcAft>
              <a:buClr>
                <a:srgbClr val="000000"/>
              </a:buClr>
              <a:buFont typeface="Wingdings" charset="2"/>
              <a:buChar char=""/>
            </a:pPr>
            <a:r>
              <a:rPr lang="en-US" sz="4000" b="1" strike="noStrike" spc="-1">
                <a:solidFill>
                  <a:srgbClr val="000000"/>
                </a:solidFill>
                <a:latin typeface="Calibri"/>
                <a:ea typeface="Noto Sans CJK SC"/>
              </a:rPr>
              <a:t>EXPLORATORY DATA ANALYSIS</a:t>
            </a:r>
            <a:endParaRPr lang="en-US" sz="4000" b="0" strike="noStrike" spc="-1">
              <a:solidFill>
                <a:srgbClr val="000000"/>
              </a:solidFill>
              <a:latin typeface="Calibri"/>
              <a:ea typeface="Noto Sans CJK SC"/>
            </a:endParaRPr>
          </a:p>
          <a:p>
            <a:pPr>
              <a:lnSpc>
                <a:spcPct val="90000"/>
              </a:lnSpc>
              <a:spcBef>
                <a:spcPts val="1001"/>
              </a:spcBef>
              <a:spcAft>
                <a:spcPts val="601"/>
              </a:spcAft>
            </a:pPr>
            <a:endParaRPr lang="en-US" sz="4000" b="0" strike="noStrike" spc="-1">
              <a:solidFill>
                <a:srgbClr val="000000"/>
              </a:solidFill>
              <a:latin typeface="Calibri"/>
              <a:ea typeface="Noto Sans CJK S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MWRA </a:t>
            </a:r>
            <a:endParaRPr lang="en-US" sz="2400" b="0" strike="noStrike" spc="-1">
              <a:solidFill>
                <a:srgbClr val="000000"/>
              </a:solidFill>
              <a:latin typeface="Calibri"/>
            </a:endParaRPr>
          </a:p>
        </p:txBody>
      </p:sp>
      <p:sp>
        <p:nvSpPr>
          <p:cNvPr id="123"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24" name="CustomShape 3"/>
          <p:cNvSpPr/>
          <p:nvPr/>
        </p:nvSpPr>
        <p:spPr>
          <a:xfrm>
            <a:off x="457200" y="914400"/>
            <a:ext cx="6766560" cy="170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rPr>
              <a:t>TAKE AWAYS</a:t>
            </a:r>
            <a:endParaRPr lang="en-US" sz="1600" b="0" strike="noStrike" spc="-1">
              <a:latin typeface="Arial"/>
            </a:endParaRPr>
          </a:p>
          <a:p>
            <a:pPr marL="216000" indent="-216000">
              <a:lnSpc>
                <a:spcPct val="100000"/>
              </a:lnSpc>
              <a:buClr>
                <a:srgbClr val="000000"/>
              </a:buClr>
              <a:buFont typeface="Symbol" charset="2"/>
              <a:buChar char=""/>
            </a:pPr>
            <a:r>
              <a:rPr lang="en-US" sz="1800" b="0" strike="noStrike" spc="-1">
                <a:solidFill>
                  <a:srgbClr val="000000"/>
                </a:solidFill>
                <a:latin typeface="Calibri"/>
              </a:rPr>
              <a:t>Raw daily values are noisy and show a lot of variability, the 7 day rolling average is much smoother and should work well as the input predictors</a:t>
            </a:r>
            <a:endParaRPr lang="en-US" sz="1800" b="0" strike="noStrike" spc="-1">
              <a:latin typeface="Arial"/>
            </a:endParaRPr>
          </a:p>
          <a:p>
            <a:pPr marL="216000" indent="-216000">
              <a:lnSpc>
                <a:spcPct val="100000"/>
              </a:lnSpc>
              <a:buClr>
                <a:srgbClr val="000000"/>
              </a:buClr>
              <a:buFont typeface="Symbol" charset="2"/>
              <a:buChar char=""/>
            </a:pPr>
            <a:r>
              <a:rPr lang="en-US" sz="1800" b="0" strike="noStrike" spc="-1">
                <a:solidFill>
                  <a:srgbClr val="000000"/>
                </a:solidFill>
                <a:latin typeface="Calibri"/>
              </a:rPr>
              <a:t>Strong linear relationship between Southern and Northern titer 7 day average values</a:t>
            </a:r>
            <a:endParaRPr lang="en-US" sz="1800" b="0" strike="noStrike" spc="-1">
              <a:latin typeface="Arial"/>
            </a:endParaRPr>
          </a:p>
        </p:txBody>
      </p:sp>
      <p:sp>
        <p:nvSpPr>
          <p:cNvPr id="125"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632A640A-E3A4-4EBF-845D-5F45B906BFD0}" type="slidenum">
              <a:rPr lang="en-US" sz="1200" b="0" strike="noStrike" spc="-1">
                <a:solidFill>
                  <a:srgbClr val="8B8B8B"/>
                </a:solidFill>
                <a:latin typeface="Calibri"/>
              </a:rPr>
              <a:t>8</a:t>
            </a:fld>
            <a:endParaRPr lang="en-US" sz="1200" b="0" strike="noStrike" spc="-1">
              <a:latin typeface="Times New Roman"/>
            </a:endParaRPr>
          </a:p>
        </p:txBody>
      </p:sp>
      <p:pic>
        <p:nvPicPr>
          <p:cNvPr id="126" name="Picture 27"/>
          <p:cNvPicPr/>
          <p:nvPr/>
        </p:nvPicPr>
        <p:blipFill>
          <a:blip r:embed="rId2"/>
          <a:stretch/>
        </p:blipFill>
        <p:spPr>
          <a:xfrm>
            <a:off x="365760" y="3017520"/>
            <a:ext cx="6857640" cy="2757960"/>
          </a:xfrm>
          <a:prstGeom prst="rect">
            <a:avLst/>
          </a:prstGeom>
          <a:ln>
            <a:noFill/>
          </a:ln>
        </p:spPr>
      </p:pic>
      <p:pic>
        <p:nvPicPr>
          <p:cNvPr id="127" name="Picture 126"/>
          <p:cNvPicPr/>
          <p:nvPr/>
        </p:nvPicPr>
        <p:blipFill>
          <a:blip r:embed="rId3"/>
          <a:stretch/>
        </p:blipFill>
        <p:spPr>
          <a:xfrm>
            <a:off x="7589520" y="548640"/>
            <a:ext cx="4333320" cy="2424240"/>
          </a:xfrm>
          <a:prstGeom prst="rect">
            <a:avLst/>
          </a:prstGeom>
          <a:ln>
            <a:noFill/>
          </a:ln>
        </p:spPr>
      </p:pic>
      <p:pic>
        <p:nvPicPr>
          <p:cNvPr id="128" name="Picture 127"/>
          <p:cNvPicPr/>
          <p:nvPr/>
        </p:nvPicPr>
        <p:blipFill>
          <a:blip r:embed="rId4"/>
          <a:stretch/>
        </p:blipFill>
        <p:spPr>
          <a:xfrm>
            <a:off x="7406640" y="3291840"/>
            <a:ext cx="4610880" cy="27432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838080" y="257040"/>
            <a:ext cx="10515240" cy="454680"/>
          </a:xfrm>
          <a:prstGeom prst="rect">
            <a:avLst/>
          </a:prstGeom>
          <a:noFill/>
          <a:ln>
            <a:noFill/>
          </a:ln>
        </p:spPr>
        <p:txBody>
          <a:bodyPr anchor="ctr">
            <a:normAutofit/>
          </a:bodyPr>
          <a:lstStyle/>
          <a:p>
            <a:pPr>
              <a:lnSpc>
                <a:spcPct val="90000"/>
              </a:lnSpc>
            </a:pPr>
            <a:r>
              <a:rPr lang="en-US" sz="2400" b="1" strike="noStrike" spc="-1">
                <a:solidFill>
                  <a:srgbClr val="000000"/>
                </a:solidFill>
                <a:latin typeface="Franklin Gothic Medium"/>
              </a:rPr>
              <a:t>Exploratory Data Analysis – MASS COVID-19 Data</a:t>
            </a:r>
            <a:endParaRPr lang="en-US" sz="2400" b="0" strike="noStrike" spc="-1">
              <a:solidFill>
                <a:srgbClr val="000000"/>
              </a:solidFill>
              <a:latin typeface="Calibri"/>
            </a:endParaRPr>
          </a:p>
        </p:txBody>
      </p:sp>
      <p:sp>
        <p:nvSpPr>
          <p:cNvPr id="130" name="TextShape 2"/>
          <p:cNvSpPr txBox="1"/>
          <p:nvPr/>
        </p:nvSpPr>
        <p:spPr>
          <a:xfrm>
            <a:off x="2314080" y="6356520"/>
            <a:ext cx="7249680" cy="364680"/>
          </a:xfrm>
          <a:prstGeom prst="rect">
            <a:avLst/>
          </a:prstGeom>
          <a:noFill/>
          <a:ln>
            <a:noFill/>
          </a:ln>
        </p:spPr>
        <p:txBody>
          <a:bodyPr anchor="ctr">
            <a:noAutofit/>
          </a:bodyPr>
          <a:lstStyle/>
          <a:p>
            <a:pPr algn="ctr">
              <a:lnSpc>
                <a:spcPct val="100000"/>
              </a:lnSpc>
            </a:pPr>
            <a:r>
              <a:rPr lang="en-US" sz="1200" b="0" strike="noStrike" spc="-1">
                <a:solidFill>
                  <a:srgbClr val="8B8B8B"/>
                </a:solidFill>
                <a:latin typeface="Calibri"/>
              </a:rPr>
              <a:t>Final Project Group #111  V Bhatia, P Bhatt, L Bondili, R Soori</a:t>
            </a:r>
            <a:endParaRPr lang="en-US" sz="1200" b="0" strike="noStrike" spc="-1">
              <a:latin typeface="Times New Roman"/>
            </a:endParaRPr>
          </a:p>
        </p:txBody>
      </p:sp>
      <p:sp>
        <p:nvSpPr>
          <p:cNvPr id="131" name="Line 3"/>
          <p:cNvSpPr/>
          <p:nvPr/>
        </p:nvSpPr>
        <p:spPr>
          <a:xfrm>
            <a:off x="904680" y="782280"/>
            <a:ext cx="10449000" cy="0"/>
          </a:xfrm>
          <a:prstGeom prst="line">
            <a:avLst/>
          </a:prstGeom>
          <a:ln>
            <a:solidFill>
              <a:schemeClr val="tx1"/>
            </a:solidFill>
          </a:ln>
        </p:spPr>
        <p:style>
          <a:lnRef idx="1">
            <a:schemeClr val="accent1"/>
          </a:lnRef>
          <a:fillRef idx="0">
            <a:schemeClr val="accent1"/>
          </a:fillRef>
          <a:effectRef idx="0">
            <a:schemeClr val="accent1"/>
          </a:effectRef>
          <a:fontRef idx="minor"/>
        </p:style>
      </p:sp>
      <p:sp>
        <p:nvSpPr>
          <p:cNvPr id="132" name="TextShape 4"/>
          <p:cNvSpPr txBox="1"/>
          <p:nvPr/>
        </p:nvSpPr>
        <p:spPr>
          <a:xfrm>
            <a:off x="10356840" y="6356520"/>
            <a:ext cx="996480" cy="364680"/>
          </a:xfrm>
          <a:prstGeom prst="rect">
            <a:avLst/>
          </a:prstGeom>
          <a:noFill/>
          <a:ln>
            <a:noFill/>
          </a:ln>
        </p:spPr>
        <p:txBody>
          <a:bodyPr anchor="ctr">
            <a:noAutofit/>
          </a:bodyPr>
          <a:lstStyle/>
          <a:p>
            <a:pPr algn="r">
              <a:lnSpc>
                <a:spcPct val="100000"/>
              </a:lnSpc>
            </a:pPr>
            <a:fld id="{1179921B-BF13-4C4E-BB80-0D1AB64EAEDD}" type="slidenum">
              <a:rPr lang="en-US" sz="1200" b="0" strike="noStrike" spc="-1">
                <a:solidFill>
                  <a:srgbClr val="8B8B8B"/>
                </a:solidFill>
                <a:latin typeface="Calibri"/>
              </a:rPr>
              <a:t>9</a:t>
            </a:fld>
            <a:endParaRPr lang="en-US" sz="1200" b="0" strike="noStrike" spc="-1">
              <a:latin typeface="Times New Roman"/>
            </a:endParaRPr>
          </a:p>
        </p:txBody>
      </p:sp>
      <p:pic>
        <p:nvPicPr>
          <p:cNvPr id="133" name="Picture 8"/>
          <p:cNvPicPr/>
          <p:nvPr/>
        </p:nvPicPr>
        <p:blipFill>
          <a:blip r:embed="rId2"/>
          <a:stretch/>
        </p:blipFill>
        <p:spPr>
          <a:xfrm>
            <a:off x="539280" y="2262600"/>
            <a:ext cx="5952960" cy="2035080"/>
          </a:xfrm>
          <a:prstGeom prst="rect">
            <a:avLst/>
          </a:prstGeom>
          <a:ln>
            <a:noFill/>
          </a:ln>
        </p:spPr>
      </p:pic>
      <p:sp>
        <p:nvSpPr>
          <p:cNvPr id="134" name="CustomShape 5"/>
          <p:cNvSpPr/>
          <p:nvPr/>
        </p:nvSpPr>
        <p:spPr>
          <a:xfrm>
            <a:off x="457200" y="1005840"/>
            <a:ext cx="11430000" cy="106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i="1" strike="noStrike" spc="-1">
                <a:solidFill>
                  <a:srgbClr val="000000"/>
                </a:solidFill>
                <a:latin typeface="Calibri"/>
              </a:rPr>
              <a:t>TAKE AWAY</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Daily case count for Massachusetts is also noisy and shows seasonal variations with a window of 7-10 days.</a:t>
            </a:r>
            <a:endParaRPr lang="en-US" sz="1600" b="0" strike="noStrike" spc="-1">
              <a:latin typeface="Arial"/>
            </a:endParaRPr>
          </a:p>
          <a:p>
            <a:pPr marL="216000" indent="-216000">
              <a:lnSpc>
                <a:spcPct val="100000"/>
              </a:lnSpc>
              <a:buClr>
                <a:srgbClr val="000000"/>
              </a:buClr>
              <a:buFont typeface="Symbol" charset="2"/>
              <a:buChar char=""/>
            </a:pPr>
            <a:r>
              <a:rPr lang="en-US" sz="1600" b="0" i="1" strike="noStrike" spc="-1">
                <a:solidFill>
                  <a:srgbClr val="000000"/>
                </a:solidFill>
                <a:latin typeface="Calibri"/>
                <a:ea typeface="Calibri"/>
              </a:rPr>
              <a:t>7 Day rolling Average of confirmed cases count shows strong linear relationship with both Southern and Northern Titer Average Values. </a:t>
            </a:r>
            <a:endParaRPr lang="en-US" sz="1600" b="0" strike="noStrike" spc="-1">
              <a:latin typeface="Arial"/>
            </a:endParaRPr>
          </a:p>
        </p:txBody>
      </p:sp>
      <p:pic>
        <p:nvPicPr>
          <p:cNvPr id="135" name="Picture 134"/>
          <p:cNvPicPr/>
          <p:nvPr/>
        </p:nvPicPr>
        <p:blipFill>
          <a:blip r:embed="rId3"/>
          <a:stretch/>
        </p:blipFill>
        <p:spPr>
          <a:xfrm>
            <a:off x="457200" y="4381560"/>
            <a:ext cx="6035040" cy="1901520"/>
          </a:xfrm>
          <a:prstGeom prst="rect">
            <a:avLst/>
          </a:prstGeom>
          <a:ln>
            <a:noFill/>
          </a:ln>
        </p:spPr>
      </p:pic>
      <p:pic>
        <p:nvPicPr>
          <p:cNvPr id="136" name="Picture 135"/>
          <p:cNvPicPr/>
          <p:nvPr/>
        </p:nvPicPr>
        <p:blipFill>
          <a:blip r:embed="rId4"/>
          <a:stretch/>
        </p:blipFill>
        <p:spPr>
          <a:xfrm>
            <a:off x="6675120" y="2651760"/>
            <a:ext cx="5015160" cy="283464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4105</TotalTime>
  <Words>3281</Words>
  <Application>Microsoft Macintosh PowerPoint</Application>
  <PresentationFormat>Widescreen</PresentationFormat>
  <Paragraphs>353</Paragraphs>
  <Slides>33</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American Typewriter</vt:lpstr>
      <vt:lpstr>Arial</vt:lpstr>
      <vt:lpstr>Calibri</vt:lpstr>
      <vt:lpstr>Calibri Light</vt:lpstr>
      <vt:lpstr>Franklin Gothic Book</vt:lpstr>
      <vt:lpstr>Franklin Gothic Medium</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Mortality Prediction &amp; Interpretation</dc:title>
  <dc:subject/>
  <dc:creator>Soorianarayanan, Raghunandh</dc:creator>
  <dc:description/>
  <cp:lastModifiedBy>lalitanjali bondili</cp:lastModifiedBy>
  <cp:revision>402</cp:revision>
  <dcterms:created xsi:type="dcterms:W3CDTF">2020-12-10T18:18:19Z</dcterms:created>
  <dcterms:modified xsi:type="dcterms:W3CDTF">2021-05-10T02:12:27Z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0x0101001E5F5ADF55C80F4A8C79927091D4FADC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SIP_Label_17cb76b2-10b8-4fe1-93d4-2202842406cd_ActionId">
    <vt:lpwstr>2a2610b8-0a03-4d95-b5da-5428b7f39985</vt:lpwstr>
  </property>
  <property fmtid="{D5CDD505-2E9C-101B-9397-08002B2CF9AE}" pid="9" name="MSIP_Label_17cb76b2-10b8-4fe1-93d4-2202842406cd_Application">
    <vt:lpwstr>Microsoft Azure Information Protection</vt:lpwstr>
  </property>
  <property fmtid="{D5CDD505-2E9C-101B-9397-08002B2CF9AE}" pid="10" name="MSIP_Label_17cb76b2-10b8-4fe1-93d4-2202842406cd_Enabled">
    <vt:lpwstr>True</vt:lpwstr>
  </property>
  <property fmtid="{D5CDD505-2E9C-101B-9397-08002B2CF9AE}" pid="11" name="MSIP_Label_17cb76b2-10b8-4fe1-93d4-2202842406cd_Extended_MSFT_Method">
    <vt:lpwstr>Manual</vt:lpwstr>
  </property>
  <property fmtid="{D5CDD505-2E9C-101B-9397-08002B2CF9AE}" pid="12" name="MSIP_Label_17cb76b2-10b8-4fe1-93d4-2202842406cd_Name">
    <vt:lpwstr>External Public</vt:lpwstr>
  </property>
  <property fmtid="{D5CDD505-2E9C-101B-9397-08002B2CF9AE}" pid="13" name="MSIP_Label_17cb76b2-10b8-4fe1-93d4-2202842406cd_Owner">
    <vt:lpwstr>Raghu_Soori@Dell.com</vt:lpwstr>
  </property>
  <property fmtid="{D5CDD505-2E9C-101B-9397-08002B2CF9AE}" pid="14" name="MSIP_Label_17cb76b2-10b8-4fe1-93d4-2202842406cd_SetDate">
    <vt:lpwstr>2020-12-10T18:26:38.9856031Z</vt:lpwstr>
  </property>
  <property fmtid="{D5CDD505-2E9C-101B-9397-08002B2CF9AE}" pid="15" name="MSIP_Label_17cb76b2-10b8-4fe1-93d4-2202842406cd_SiteId">
    <vt:lpwstr>945c199a-83a2-4e80-9f8c-5a91be5752dd</vt:lpwstr>
  </property>
  <property fmtid="{D5CDD505-2E9C-101B-9397-08002B2CF9AE}" pid="16" name="Notes">
    <vt:i4>1</vt:i4>
  </property>
  <property fmtid="{D5CDD505-2E9C-101B-9397-08002B2CF9AE}" pid="17" name="PresentationFormat">
    <vt:lpwstr>Widescreen</vt:lpwstr>
  </property>
  <property fmtid="{D5CDD505-2E9C-101B-9397-08002B2CF9AE}" pid="18" name="ScaleCrop">
    <vt:bool>false</vt:bool>
  </property>
  <property fmtid="{D5CDD505-2E9C-101B-9397-08002B2CF9AE}" pid="19" name="ShareDoc">
    <vt:bool>false</vt:bool>
  </property>
  <property fmtid="{D5CDD505-2E9C-101B-9397-08002B2CF9AE}" pid="20" name="Slides">
    <vt:i4>21</vt:i4>
  </property>
  <property fmtid="{D5CDD505-2E9C-101B-9397-08002B2CF9AE}" pid="21" name="aiplabel">
    <vt:lpwstr>External Public</vt:lpwstr>
  </property>
</Properties>
</file>