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6" r:id="rId23"/>
    <p:sldId id="277" r:id="rId24"/>
    <p:sldId id="278" r:id="rId25"/>
    <p:sldId id="279" r:id="rId26"/>
    <p:sldId id="280" r:id="rId27"/>
    <p:sldId id="281" r:id="rId28"/>
    <p:sldId id="282" r:id="rId29"/>
    <p:sldId id="283" r:id="rId30"/>
    <p:sldId id="285" r:id="rId31"/>
    <p:sldId id="286" r:id="rId32"/>
    <p:sldId id="289"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2034" autoAdjust="0"/>
  </p:normalViewPr>
  <p:slideViewPr>
    <p:cSldViewPr snapToGrid="0" snapToObjects="1">
      <p:cViewPr varScale="1">
        <p:scale>
          <a:sx n="67" d="100"/>
          <a:sy n="67" d="100"/>
        </p:scale>
        <p:origin x="126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8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8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8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067AE061-FD7C-42B6-AC7A-BB007F30D5D5}"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685800" y="1143000"/>
            <a:ext cx="5486400" cy="3086100"/>
          </a:xfrm>
          <a:prstGeom prst="rect">
            <a:avLst/>
          </a:prstGeom>
        </p:spPr>
      </p:sp>
      <p:sp>
        <p:nvSpPr>
          <p:cNvPr id="275"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7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7BD7DF84-3075-4D88-9274-5DA50B6B5C46}" type="slidenum">
              <a:rPr lang="en-US" sz="1200" b="0" strike="noStrike" spc="-1">
                <a:latin typeface="Times New Roman"/>
              </a:rPr>
              <a:t>10</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tried the </a:t>
            </a:r>
            <a:r>
              <a:rPr lang="en-US" dirty="0" err="1"/>
              <a:t>XGBoost</a:t>
            </a:r>
            <a:r>
              <a:rPr lang="en-US" dirty="0"/>
              <a:t> Model which performed very similar to the deep learning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feature importance plot shows that </a:t>
            </a:r>
            <a:r>
              <a:rPr lang="en-US" dirty="0" err="1"/>
              <a:t>Southern_Avg</a:t>
            </a:r>
            <a:r>
              <a:rPr lang="en-US" dirty="0"/>
              <a:t> is the most important feature.</a:t>
            </a:r>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20</a:t>
            </a:fld>
            <a:endParaRPr lang="en-US" sz="1400" b="0" strike="noStrike" spc="-1">
              <a:latin typeface="Times New Roman"/>
            </a:endParaRPr>
          </a:p>
        </p:txBody>
      </p:sp>
    </p:spTree>
    <p:extLst>
      <p:ext uri="{BB962C8B-B14F-4D97-AF65-F5344CB8AC3E}">
        <p14:creationId xmlns:p14="http://schemas.microsoft.com/office/powerpoint/2010/main" val="3844261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21</a:t>
            </a:fld>
            <a:endParaRPr lang="en-US" sz="1400" b="0" strike="noStrike" spc="-1">
              <a:latin typeface="Times New Roman"/>
            </a:endParaRPr>
          </a:p>
        </p:txBody>
      </p:sp>
    </p:spTree>
    <p:extLst>
      <p:ext uri="{BB962C8B-B14F-4D97-AF65-F5344CB8AC3E}">
        <p14:creationId xmlns:p14="http://schemas.microsoft.com/office/powerpoint/2010/main" val="1609745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685800" y="1143000"/>
            <a:ext cx="5486400" cy="3086100"/>
          </a:xfrm>
          <a:prstGeom prst="rect">
            <a:avLst/>
          </a:prstGeom>
        </p:spPr>
      </p:sp>
      <p:sp>
        <p:nvSpPr>
          <p:cNvPr id="293"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9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6B29FD7-4B21-42DC-B66F-31D5EA5BC42A}" type="slidenum">
              <a:rPr lang="en-US" sz="1200" b="0" strike="noStrike" spc="-1">
                <a:latin typeface="Times New Roman"/>
              </a:rPr>
              <a:t>22</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In attempt 1, we see that all models faired poorly in comparison with the persistence model. Although models performed well on training data, they performed poorly on test data. To further improve the models, we decomposed the case counts into trend, seasonality and residuals which is shown here. From the 3</a:t>
            </a:r>
            <a:r>
              <a:rPr lang="en-US" baseline="30000" dirty="0"/>
              <a:t>rd</a:t>
            </a:r>
            <a:r>
              <a:rPr lang="en-US" dirty="0"/>
              <a:t> plot, we can see that there is a clear seasonal factor that needs to be accounted for.</a:t>
            </a:r>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23</a:t>
            </a:fld>
            <a:endParaRPr lang="en-US" sz="1400" b="0" strike="noStrike" spc="-1">
              <a:latin typeface="Times New Roman"/>
            </a:endParaRPr>
          </a:p>
        </p:txBody>
      </p:sp>
    </p:spTree>
    <p:extLst>
      <p:ext uri="{BB962C8B-B14F-4D97-AF65-F5344CB8AC3E}">
        <p14:creationId xmlns:p14="http://schemas.microsoft.com/office/powerpoint/2010/main" val="3584539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To account for the seasonal factor, we added the predictor variables </a:t>
            </a:r>
            <a:r>
              <a:rPr lang="en-US" dirty="0" err="1"/>
              <a:t>day_of_week</a:t>
            </a:r>
            <a:r>
              <a:rPr lang="en-US" dirty="0"/>
              <a:t> and </a:t>
            </a:r>
            <a:r>
              <a:rPr lang="en-US" dirty="0" err="1"/>
              <a:t>day_of_month</a:t>
            </a:r>
            <a:r>
              <a:rPr lang="en-US" dirty="0"/>
              <a:t>. The table on the right shows that there is an 80% decrease in RMSE for linear regression models which is a huge improvement. Also, adding these variables also improved the results of </a:t>
            </a:r>
            <a:r>
              <a:rPr lang="en-US" dirty="0" err="1"/>
              <a:t>XGBoost</a:t>
            </a:r>
            <a:r>
              <a:rPr lang="en-US" dirty="0"/>
              <a:t>. </a:t>
            </a:r>
          </a:p>
          <a:p>
            <a:endParaRPr lang="en-US" dirty="0"/>
          </a:p>
          <a:p>
            <a:r>
              <a:rPr lang="en-US" dirty="0"/>
              <a:t>In the next few slides, we have shown the improved results for each of these models.</a:t>
            </a:r>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24</a:t>
            </a:fld>
            <a:endParaRPr lang="en-US" sz="1400" b="0" strike="noStrike" spc="-1">
              <a:latin typeface="Times New Roman"/>
            </a:endParaRPr>
          </a:p>
        </p:txBody>
      </p:sp>
    </p:spTree>
    <p:extLst>
      <p:ext uri="{BB962C8B-B14F-4D97-AF65-F5344CB8AC3E}">
        <p14:creationId xmlns:p14="http://schemas.microsoft.com/office/powerpoint/2010/main" val="1151732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These are the improved results for Linear and Polynomial regression models</a:t>
            </a:r>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25</a:t>
            </a:fld>
            <a:endParaRPr lang="en-US" sz="1400" b="0" strike="noStrike" spc="-1">
              <a:latin typeface="Times New Roman"/>
            </a:endParaRPr>
          </a:p>
        </p:txBody>
      </p:sp>
    </p:spTree>
    <p:extLst>
      <p:ext uri="{BB962C8B-B14F-4D97-AF65-F5344CB8AC3E}">
        <p14:creationId xmlns:p14="http://schemas.microsoft.com/office/powerpoint/2010/main" val="305301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Similarly, we can see the </a:t>
            </a:r>
            <a:r>
              <a:rPr lang="en-US" dirty="0" err="1"/>
              <a:t>PyGAM</a:t>
            </a:r>
            <a:r>
              <a:rPr lang="en-US" dirty="0"/>
              <a:t> predictions have improved</a:t>
            </a:r>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26</a:t>
            </a:fld>
            <a:endParaRPr lang="en-US" sz="1400" b="0" strike="noStrike" spc="-1">
              <a:latin typeface="Times New Roman"/>
            </a:endParaRPr>
          </a:p>
        </p:txBody>
      </p:sp>
    </p:spTree>
    <p:extLst>
      <p:ext uri="{BB962C8B-B14F-4D97-AF65-F5344CB8AC3E}">
        <p14:creationId xmlns:p14="http://schemas.microsoft.com/office/powerpoint/2010/main" val="1501582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In </a:t>
            </a:r>
            <a:r>
              <a:rPr lang="en-US" dirty="0" err="1"/>
              <a:t>XGBoost</a:t>
            </a:r>
            <a:r>
              <a:rPr lang="en-US" dirty="0"/>
              <a:t>, notice that the most important feature is now the Persistence model output and not the </a:t>
            </a:r>
            <a:r>
              <a:rPr lang="en-US" dirty="0" err="1"/>
              <a:t>Southern_Avg</a:t>
            </a:r>
            <a:r>
              <a:rPr lang="en-US" dirty="0"/>
              <a:t> that we saw earlier.</a:t>
            </a:r>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27</a:t>
            </a:fld>
            <a:endParaRPr lang="en-US" sz="1400" b="0" strike="noStrike" spc="-1">
              <a:latin typeface="Times New Roman"/>
            </a:endParaRPr>
          </a:p>
        </p:txBody>
      </p:sp>
    </p:spTree>
    <p:extLst>
      <p:ext uri="{BB962C8B-B14F-4D97-AF65-F5344CB8AC3E}">
        <p14:creationId xmlns:p14="http://schemas.microsoft.com/office/powerpoint/2010/main" val="237328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29</a:t>
            </a:fld>
            <a:endParaRPr lang="en-US" sz="1400" b="0" strike="noStrike" spc="-1">
              <a:latin typeface="Times New Roman"/>
            </a:endParaRPr>
          </a:p>
        </p:txBody>
      </p:sp>
    </p:spTree>
    <p:extLst>
      <p:ext uri="{BB962C8B-B14F-4D97-AF65-F5344CB8AC3E}">
        <p14:creationId xmlns:p14="http://schemas.microsoft.com/office/powerpoint/2010/main" val="23123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noRot="1" noChangeAspect="1"/>
          </p:cNvSpPr>
          <p:nvPr>
            <p:ph type="sldImg"/>
          </p:nvPr>
        </p:nvSpPr>
        <p:spPr>
          <a:xfrm>
            <a:off x="685800" y="1143000"/>
            <a:ext cx="5486400" cy="3086100"/>
          </a:xfrm>
          <a:prstGeom prst="rect">
            <a:avLst/>
          </a:prstGeom>
        </p:spPr>
      </p:sp>
      <p:sp>
        <p:nvSpPr>
          <p:cNvPr id="27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7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11EC6D7-3255-4191-BDFE-BF070BDDBDE0}" type="slidenum">
              <a:rPr lang="en-US" sz="1200" b="0" strike="noStrike" spc="-1">
                <a:latin typeface="Times New Roman"/>
              </a:rPr>
              <a:t>11</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685800" y="1143000"/>
            <a:ext cx="5486400" cy="3086100"/>
          </a:xfrm>
          <a:prstGeom prst="rect">
            <a:avLst/>
          </a:prstGeom>
        </p:spPr>
      </p:sp>
      <p:sp>
        <p:nvSpPr>
          <p:cNvPr id="28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8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4CDAFCBB-8BA6-4869-8279-47F4F6D1310A}" type="slidenum">
              <a:rPr lang="en-US" sz="1200" b="0" strike="noStrike" spc="-1">
                <a:latin typeface="Times New Roman"/>
              </a:rPr>
              <a:t>12</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685800" y="1143000"/>
            <a:ext cx="5486400" cy="3086100"/>
          </a:xfrm>
          <a:prstGeom prst="rect">
            <a:avLst/>
          </a:prstGeom>
        </p:spPr>
      </p:sp>
      <p:sp>
        <p:nvSpPr>
          <p:cNvPr id="284"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8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E755CC5-4E88-416E-81BB-B2D0B1CAA870}" type="slidenum">
              <a:rPr lang="en-US" sz="1200" b="0" strike="noStrike" spc="-1">
                <a:latin typeface="Times New Roman"/>
              </a:rPr>
              <a:t>13</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685800" y="1143000"/>
            <a:ext cx="5486400" cy="3086100"/>
          </a:xfrm>
          <a:prstGeom prst="rect">
            <a:avLst/>
          </a:prstGeom>
        </p:spPr>
      </p:sp>
      <p:sp>
        <p:nvSpPr>
          <p:cNvPr id="287"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8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7B1E5A9-5C92-409B-ADF1-CE1B17C5E84D}" type="slidenum">
              <a:rPr lang="en-US" sz="1200" b="0" strike="noStrike" spc="-1">
                <a:latin typeface="Times New Roman"/>
              </a:rPr>
              <a:t>14</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685800" y="1143000"/>
            <a:ext cx="5486400" cy="3086100"/>
          </a:xfrm>
          <a:prstGeom prst="rect">
            <a:avLst/>
          </a:prstGeom>
        </p:spPr>
      </p:sp>
      <p:sp>
        <p:nvSpPr>
          <p:cNvPr id="29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9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13E4E575-5EEE-429D-A40B-262F4CE6C56D}" type="slidenum">
              <a:rPr lang="en-US" sz="1200" b="0" strike="noStrike" spc="-1">
                <a:latin typeface="Times New Roman"/>
              </a:rPr>
              <a:t>15</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 persistence model is shown here along with linear regression and polynomial regression models. Linear Regression performed better when compared to the polynomial models.</a:t>
            </a:r>
          </a:p>
          <a:p>
            <a:r>
              <a:rPr lang="en-US" dirty="0"/>
              <a:t>We can also see that increasing the degree beyond 3 increases the variance in the predicted values.</a:t>
            </a:r>
          </a:p>
          <a:p>
            <a:endParaRPr lang="en-US" dirty="0"/>
          </a:p>
          <a:p>
            <a:endParaRPr lang="en-US" dirty="0"/>
          </a:p>
          <a:p>
            <a:endParaRPr lang="en-US" dirty="0"/>
          </a:p>
          <a:p>
            <a:endParaRPr lang="en-US" dirty="0"/>
          </a:p>
          <a:p>
            <a:r>
              <a:rPr lang="en-US" dirty="0"/>
              <a:t> </a:t>
            </a:r>
          </a:p>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17</a:t>
            </a:fld>
            <a:endParaRPr lang="en-US" sz="1400" b="0" strike="noStrike" spc="-1">
              <a:latin typeface="Times New Roman"/>
            </a:endParaRPr>
          </a:p>
        </p:txBody>
      </p:sp>
    </p:spTree>
    <p:extLst>
      <p:ext uri="{BB962C8B-B14F-4D97-AF65-F5344CB8AC3E}">
        <p14:creationId xmlns:p14="http://schemas.microsoft.com/office/powerpoint/2010/main" val="329005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used </a:t>
            </a:r>
            <a:r>
              <a:rPr lang="en-US" sz="1200" b="0" i="0" kern="1200" dirty="0" err="1">
                <a:solidFill>
                  <a:schemeClr val="tx1"/>
                </a:solidFill>
                <a:effectLst/>
                <a:latin typeface="+mn-lt"/>
                <a:ea typeface="+mn-ea"/>
                <a:cs typeface="+mn-cs"/>
              </a:rPr>
              <a:t>PyGAM</a:t>
            </a:r>
            <a:r>
              <a:rPr lang="en-US" sz="1200" b="0" i="0" kern="1200" dirty="0">
                <a:solidFill>
                  <a:schemeClr val="tx1"/>
                </a:solidFill>
                <a:effectLst/>
                <a:latin typeface="+mn-lt"/>
                <a:ea typeface="+mn-ea"/>
                <a:cs typeface="+mn-cs"/>
              </a:rPr>
              <a:t> as it has substantially more flexibility than the linear models because the relationships between dependent and independent variable are not assumed to be linear. </a:t>
            </a:r>
            <a:endParaRPr lang="en-US" dirty="0"/>
          </a:p>
          <a:p>
            <a:endParaRPr lang="en-US" dirty="0"/>
          </a:p>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428877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We tried a multitude of deep learning models including CNN, GRU, LSTM and bi-directional models and found that they all provided very similar results.</a:t>
            </a:r>
          </a:p>
          <a:p>
            <a:r>
              <a:rPr lang="en-US" dirty="0"/>
              <a:t>The predicted values follow a similar trend as the training and test data but are lagged by a 5-6 days which in turn reduces the effectiveness of the models.</a:t>
            </a:r>
          </a:p>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227678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1186200" cy="364680"/>
          </a:xfrm>
          <a:prstGeom prst="rect">
            <a:avLst/>
          </a:prstGeom>
        </p:spPr>
        <p:txBody>
          <a:bodyPr anchor="ctr">
            <a:noAutofit/>
          </a:bodyPr>
          <a:lstStyle/>
          <a:p>
            <a:pPr>
              <a:lnSpc>
                <a:spcPct val="100000"/>
              </a:lnSpc>
            </a:pPr>
            <a:fld id="{F5DD736B-7E68-4803-B4EF-D98B46BA2F94}" type="datetime1">
              <a:rPr lang="en-US" sz="1200" b="0" strike="noStrike" spc="-1">
                <a:solidFill>
                  <a:srgbClr val="8B8B8B"/>
                </a:solidFill>
                <a:latin typeface="Calibri"/>
              </a:rPr>
              <a:t>5/9/2021</a:t>
            </a:fld>
            <a:endParaRPr lang="en-US" sz="1200" b="0" strike="noStrike" spc="-1">
              <a:latin typeface="Times New Roman"/>
            </a:endParaRPr>
          </a:p>
        </p:txBody>
      </p:sp>
      <p:sp>
        <p:nvSpPr>
          <p:cNvPr id="2" name="PlaceHolder 3"/>
          <p:cNvSpPr>
            <a:spLocks noGrp="1"/>
          </p:cNvSpPr>
          <p:nvPr>
            <p:ph type="ftr"/>
          </p:nvPr>
        </p:nvSpPr>
        <p:spPr>
          <a:xfrm>
            <a:off x="2351160" y="6356520"/>
            <a:ext cx="7660080" cy="364680"/>
          </a:xfrm>
          <a:prstGeom prst="rect">
            <a:avLst/>
          </a:prstGeom>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3" name="PlaceHolder 4"/>
          <p:cNvSpPr>
            <a:spLocks noGrp="1"/>
          </p:cNvSpPr>
          <p:nvPr>
            <p:ph type="sldNum"/>
          </p:nvPr>
        </p:nvSpPr>
        <p:spPr>
          <a:xfrm>
            <a:off x="10543680" y="6356520"/>
            <a:ext cx="810000" cy="364680"/>
          </a:xfrm>
          <a:prstGeom prst="rect">
            <a:avLst/>
          </a:prstGeom>
        </p:spPr>
        <p:txBody>
          <a:bodyPr anchor="ctr">
            <a:noAutofit/>
          </a:bodyPr>
          <a:lstStyle/>
          <a:p>
            <a:pPr algn="r">
              <a:lnSpc>
                <a:spcPct val="100000"/>
              </a:lnSpc>
            </a:pPr>
            <a:fld id="{B7B3F86C-49AC-47B5-84A0-FD325D107BDD}"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1046160" cy="364680"/>
          </a:xfrm>
          <a:prstGeom prst="rect">
            <a:avLst/>
          </a:prstGeom>
        </p:spPr>
        <p:txBody>
          <a:bodyPr anchor="ctr">
            <a:noAutofit/>
          </a:bodyPr>
          <a:lstStyle/>
          <a:p>
            <a:pPr>
              <a:lnSpc>
                <a:spcPct val="100000"/>
              </a:lnSpc>
            </a:pPr>
            <a:fld id="{7246DCFA-83DE-47BA-A801-74372CE1887E}" type="datetime1">
              <a:rPr lang="en-US" sz="1200" b="0" strike="noStrike" spc="-1">
                <a:solidFill>
                  <a:srgbClr val="8B8B8B"/>
                </a:solidFill>
                <a:latin typeface="Calibri"/>
              </a:rPr>
              <a:t>5/9/2021</a:t>
            </a:fld>
            <a:endParaRPr lang="en-US" sz="1200" b="0" strike="noStrike" spc="-1">
              <a:latin typeface="Times New Roman"/>
            </a:endParaRPr>
          </a:p>
        </p:txBody>
      </p:sp>
      <p:sp>
        <p:nvSpPr>
          <p:cNvPr id="44" name="PlaceHolder 4"/>
          <p:cNvSpPr>
            <a:spLocks noGrp="1"/>
          </p:cNvSpPr>
          <p:nvPr>
            <p:ph type="ftr"/>
          </p:nvPr>
        </p:nvSpPr>
        <p:spPr>
          <a:xfrm>
            <a:off x="2314080" y="6356520"/>
            <a:ext cx="7249680" cy="364680"/>
          </a:xfrm>
          <a:prstGeom prst="rect">
            <a:avLst/>
          </a:prstGeom>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45" name="PlaceHolder 5"/>
          <p:cNvSpPr>
            <a:spLocks noGrp="1"/>
          </p:cNvSpPr>
          <p:nvPr>
            <p:ph type="sldNum"/>
          </p:nvPr>
        </p:nvSpPr>
        <p:spPr>
          <a:xfrm>
            <a:off x="10356840" y="6356520"/>
            <a:ext cx="996480" cy="364680"/>
          </a:xfrm>
          <a:prstGeom prst="rect">
            <a:avLst/>
          </a:prstGeom>
        </p:spPr>
        <p:txBody>
          <a:bodyPr anchor="ctr">
            <a:noAutofit/>
          </a:bodyPr>
          <a:lstStyle/>
          <a:p>
            <a:pPr algn="r">
              <a:lnSpc>
                <a:spcPct val="100000"/>
              </a:lnSpc>
            </a:pPr>
            <a:fld id="{C9E20F89-EF0B-4479-BA75-D7533990ECA6}"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hyperlink" Target="https://www.mwra.com/biobot/biobotdata.ht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TextShape 1"/>
          <p:cNvSpPr txBox="1"/>
          <p:nvPr/>
        </p:nvSpPr>
        <p:spPr>
          <a:xfrm>
            <a:off x="893160" y="255240"/>
            <a:ext cx="10175040" cy="1563840"/>
          </a:xfrm>
          <a:prstGeom prst="rect">
            <a:avLst/>
          </a:prstGeom>
          <a:noFill/>
          <a:ln>
            <a:noFill/>
          </a:ln>
        </p:spPr>
        <p:txBody>
          <a:bodyPr anchor="b">
            <a:normAutofit fontScale="97500"/>
          </a:bodyPr>
          <a:lstStyle/>
          <a:p>
            <a:pPr algn="ctr">
              <a:lnSpc>
                <a:spcPct val="90000"/>
              </a:lnSpc>
            </a:pPr>
            <a:r>
              <a:rPr lang="en-US" sz="4400" b="1" strike="noStrike" spc="-1">
                <a:solidFill>
                  <a:srgbClr val="000000"/>
                </a:solidFill>
                <a:latin typeface="Calibri Light"/>
              </a:rPr>
              <a:t>Forecasting COVID-19 cases using SARS-Cov2 Titers in Urban Wastewater</a:t>
            </a:r>
            <a:endParaRPr lang="en-US" sz="4400" b="0" strike="noStrike" spc="-1">
              <a:solidFill>
                <a:srgbClr val="000000"/>
              </a:solidFill>
              <a:latin typeface="Calibri"/>
            </a:endParaRPr>
          </a:p>
        </p:txBody>
      </p:sp>
      <p:sp>
        <p:nvSpPr>
          <p:cNvPr id="89" name="TextShape 2"/>
          <p:cNvSpPr txBox="1"/>
          <p:nvPr/>
        </p:nvSpPr>
        <p:spPr>
          <a:xfrm>
            <a:off x="1687320" y="2777040"/>
            <a:ext cx="2504880" cy="2261160"/>
          </a:xfrm>
          <a:prstGeom prst="rect">
            <a:avLst/>
          </a:prstGeom>
          <a:noFill/>
          <a:ln>
            <a:noFill/>
          </a:ln>
        </p:spPr>
        <p:txBody>
          <a:bodyPr>
            <a:normAutofit/>
          </a:bodyPr>
          <a:lstStyle/>
          <a:p>
            <a:pPr>
              <a:lnSpc>
                <a:spcPct val="90000"/>
              </a:lnSpc>
              <a:spcBef>
                <a:spcPts val="1001"/>
              </a:spcBef>
            </a:pPr>
            <a:r>
              <a:rPr lang="en-US" sz="2000" b="1" strike="noStrike" spc="-1">
                <a:solidFill>
                  <a:srgbClr val="000000"/>
                </a:solidFill>
                <a:latin typeface="Calibri"/>
              </a:rPr>
              <a:t>TEAM</a:t>
            </a:r>
            <a:endParaRPr lang="en-US" sz="2000" b="0" strike="noStrike" spc="-1">
              <a:latin typeface="Arial"/>
            </a:endParaRPr>
          </a:p>
          <a:p>
            <a:pPr>
              <a:lnSpc>
                <a:spcPct val="90000"/>
              </a:lnSpc>
              <a:spcBef>
                <a:spcPts val="1001"/>
              </a:spcBef>
            </a:pPr>
            <a:r>
              <a:rPr lang="en-US" sz="2000" b="0" i="1" strike="noStrike" spc="-1">
                <a:solidFill>
                  <a:srgbClr val="000000"/>
                </a:solidFill>
                <a:latin typeface="Calibri"/>
              </a:rPr>
              <a:t>Vivek Bhatia</a:t>
            </a:r>
            <a:endParaRPr lang="en-US" sz="2000" b="0" strike="noStrike" spc="-1">
              <a:latin typeface="Arial"/>
            </a:endParaRPr>
          </a:p>
          <a:p>
            <a:pPr>
              <a:lnSpc>
                <a:spcPct val="90000"/>
              </a:lnSpc>
              <a:spcBef>
                <a:spcPts val="1001"/>
              </a:spcBef>
            </a:pPr>
            <a:r>
              <a:rPr lang="en-US" sz="2000" b="0" i="1" strike="noStrike" spc="-1">
                <a:solidFill>
                  <a:srgbClr val="000000"/>
                </a:solidFill>
                <a:latin typeface="Calibri"/>
              </a:rPr>
              <a:t>Prakash Bhatt </a:t>
            </a:r>
            <a:endParaRPr lang="en-US" sz="2000" b="0" strike="noStrike" spc="-1">
              <a:latin typeface="Arial"/>
            </a:endParaRPr>
          </a:p>
          <a:p>
            <a:pPr>
              <a:lnSpc>
                <a:spcPct val="90000"/>
              </a:lnSpc>
              <a:spcBef>
                <a:spcPts val="1001"/>
              </a:spcBef>
            </a:pPr>
            <a:r>
              <a:rPr lang="en-US" sz="2000" b="0" i="1" strike="noStrike" spc="-1">
                <a:solidFill>
                  <a:srgbClr val="000000"/>
                </a:solidFill>
                <a:latin typeface="Calibri"/>
              </a:rPr>
              <a:t>Lalitanjali Bondili</a:t>
            </a:r>
            <a:endParaRPr lang="en-US" sz="2000" b="0" strike="noStrike" spc="-1">
              <a:latin typeface="Arial"/>
            </a:endParaRPr>
          </a:p>
          <a:p>
            <a:pPr>
              <a:lnSpc>
                <a:spcPct val="90000"/>
              </a:lnSpc>
              <a:spcBef>
                <a:spcPts val="1001"/>
              </a:spcBef>
            </a:pPr>
            <a:r>
              <a:rPr lang="en-US" sz="2000" b="0" i="1" strike="noStrike" spc="-1">
                <a:solidFill>
                  <a:srgbClr val="000000"/>
                </a:solidFill>
                <a:latin typeface="Calibri"/>
              </a:rPr>
              <a:t>Raghu Soori </a:t>
            </a:r>
            <a:endParaRPr lang="en-US" sz="2000" b="0" strike="noStrike" spc="-1">
              <a:latin typeface="Arial"/>
            </a:endParaRPr>
          </a:p>
        </p:txBody>
      </p:sp>
      <p:sp>
        <p:nvSpPr>
          <p:cNvPr id="90" name="CustomShape 3"/>
          <p:cNvSpPr/>
          <p:nvPr/>
        </p:nvSpPr>
        <p:spPr>
          <a:xfrm>
            <a:off x="4472280" y="1985040"/>
            <a:ext cx="3246840" cy="7120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100000"/>
              </a:lnSpc>
            </a:pPr>
            <a:r>
              <a:rPr lang="en-US" sz="2000" b="1" strike="noStrike" spc="-1">
                <a:solidFill>
                  <a:srgbClr val="929292"/>
                </a:solidFill>
                <a:latin typeface="American Typewriter"/>
                <a:ea typeface="American Typewriter"/>
              </a:rPr>
              <a:t>CS-109B: Group #111</a:t>
            </a:r>
            <a:endParaRPr lang="en-US" sz="2000" b="0" strike="noStrike" spc="-1">
              <a:latin typeface="Arial"/>
            </a:endParaRPr>
          </a:p>
          <a:p>
            <a:pPr algn="ctr">
              <a:lnSpc>
                <a:spcPct val="100000"/>
              </a:lnSpc>
            </a:pPr>
            <a:r>
              <a:rPr lang="en-US" sz="2000" b="1" strike="noStrike" spc="-1">
                <a:solidFill>
                  <a:srgbClr val="929292"/>
                </a:solidFill>
                <a:latin typeface="American Typewriter"/>
                <a:ea typeface="American Typewriter"/>
              </a:rPr>
              <a:t>Spring 2021</a:t>
            </a:r>
            <a:endParaRPr lang="en-US" sz="2000" b="0" strike="noStrike" spc="-1">
              <a:latin typeface="Arial"/>
            </a:endParaRPr>
          </a:p>
        </p:txBody>
      </p:sp>
      <p:pic>
        <p:nvPicPr>
          <p:cNvPr id="91" name="Picture 9"/>
          <p:cNvPicPr/>
          <p:nvPr/>
        </p:nvPicPr>
        <p:blipFill>
          <a:blip r:embed="rId2"/>
          <a:stretch/>
        </p:blipFill>
        <p:spPr>
          <a:xfrm>
            <a:off x="4843440" y="3086280"/>
            <a:ext cx="2504880" cy="14569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Dataset Preprocessing</a:t>
            </a:r>
            <a:endParaRPr lang="en-US" sz="2400" b="0" strike="noStrike" spc="-1">
              <a:solidFill>
                <a:srgbClr val="000000"/>
              </a:solidFill>
              <a:latin typeface="Calibri"/>
            </a:endParaRPr>
          </a:p>
        </p:txBody>
      </p:sp>
      <p:sp>
        <p:nvSpPr>
          <p:cNvPr id="138" name="TextShape 2"/>
          <p:cNvSpPr txBox="1"/>
          <p:nvPr/>
        </p:nvSpPr>
        <p:spPr>
          <a:xfrm>
            <a:off x="838080" y="852480"/>
            <a:ext cx="10515240" cy="5312160"/>
          </a:xfrm>
          <a:prstGeom prst="rect">
            <a:avLst/>
          </a:prstGeom>
          <a:noFill/>
          <a:ln>
            <a:noFill/>
          </a:ln>
        </p:spPr>
        <p:txBody>
          <a:bodyPr>
            <a:normAutofit fontScale="92500" lnSpcReduction="20000"/>
          </a:bodyPr>
          <a:lstStyle/>
          <a:p>
            <a:pPr marL="432000" indent="-324000">
              <a:lnSpc>
                <a:spcPct val="90000"/>
              </a:lnSpc>
              <a:spcBef>
                <a:spcPts val="1001"/>
              </a:spcBef>
              <a:spcAft>
                <a:spcPts val="601"/>
              </a:spcAft>
              <a:buClr>
                <a:srgbClr val="000000"/>
              </a:buClr>
              <a:buFont typeface="Wingdings" charset="2"/>
              <a:buChar char=""/>
            </a:pPr>
            <a:r>
              <a:rPr lang="en-US" sz="2000" b="1" strike="noStrike" spc="-1">
                <a:solidFill>
                  <a:srgbClr val="000000"/>
                </a:solidFill>
                <a:latin typeface="Calibri"/>
              </a:rPr>
              <a:t>MWRA Wastewater Dataset:</a:t>
            </a:r>
            <a:endParaRPr lang="en-US" sz="2000" b="0" strike="noStrike" spc="-1">
              <a:solidFill>
                <a:srgbClr val="000000"/>
              </a:solidFill>
              <a:latin typeface="Calibri"/>
              <a:ea typeface="Noto Sans CJK SC"/>
            </a:endParaRPr>
          </a:p>
          <a:p>
            <a:pPr marL="864000" lvl="1" indent="-324000">
              <a:lnSpc>
                <a:spcPct val="90000"/>
              </a:lnSpc>
              <a:spcBef>
                <a:spcPts val="1134"/>
              </a:spcBef>
              <a:buClr>
                <a:srgbClr val="000000"/>
              </a:buClr>
              <a:buSzPct val="75000"/>
              <a:buFont typeface="Wingdings" charset="2"/>
              <a:buChar char=""/>
            </a:pPr>
            <a:r>
              <a:rPr lang="en-US" sz="1600" b="0" i="1" strike="noStrike" spc="-1">
                <a:solidFill>
                  <a:srgbClr val="000000"/>
                </a:solidFill>
                <a:latin typeface="Calibri"/>
              </a:rPr>
              <a:t>Missing values in the dataset were imputed using ‘ARIMA’ forecasts.</a:t>
            </a:r>
            <a:endParaRPr lang="en-US" sz="1600" b="0" strike="noStrike" spc="-1">
              <a:solidFill>
                <a:srgbClr val="000000"/>
              </a:solidFill>
              <a:latin typeface="Calibri"/>
              <a:ea typeface="Noto Sans CJK SC"/>
            </a:endParaRPr>
          </a:p>
          <a:p>
            <a:pPr marL="864000" lvl="1" indent="-324000">
              <a:lnSpc>
                <a:spcPct val="90000"/>
              </a:lnSpc>
              <a:spcBef>
                <a:spcPts val="1134"/>
              </a:spcBef>
              <a:buClr>
                <a:srgbClr val="000000"/>
              </a:buClr>
              <a:buSzPct val="75000"/>
              <a:buFont typeface="Wingdings" charset="2"/>
              <a:buChar char=""/>
            </a:pPr>
            <a:r>
              <a:rPr lang="en-US" sz="1600" b="0" i="1" strike="noStrike" spc="-1">
                <a:solidFill>
                  <a:srgbClr val="000000"/>
                </a:solidFill>
                <a:latin typeface="Calibri"/>
              </a:rPr>
              <a:t>Since raw values were noisy, we computed a </a:t>
            </a:r>
            <a:r>
              <a:rPr lang="en-US" sz="1600" b="1" i="1" strike="noStrike" spc="-1">
                <a:solidFill>
                  <a:srgbClr val="000000"/>
                </a:solidFill>
                <a:latin typeface="Calibri"/>
              </a:rPr>
              <a:t>7 day rolling average</a:t>
            </a:r>
            <a:r>
              <a:rPr lang="en-US" sz="1600" b="0" i="1" strike="noStrike" spc="-1">
                <a:solidFill>
                  <a:srgbClr val="000000"/>
                </a:solidFill>
                <a:latin typeface="Calibri"/>
              </a:rPr>
              <a:t> for use as </a:t>
            </a:r>
            <a:r>
              <a:rPr lang="en-US" sz="1600" b="1" i="1" strike="noStrike" spc="-1">
                <a:solidFill>
                  <a:srgbClr val="000000"/>
                </a:solidFill>
                <a:latin typeface="Calibri"/>
              </a:rPr>
              <a:t>predictor variables.</a:t>
            </a:r>
            <a:endParaRPr lang="en-US" sz="1600" b="0" strike="noStrike" spc="-1">
              <a:solidFill>
                <a:srgbClr val="000000"/>
              </a:solidFill>
              <a:latin typeface="Calibri"/>
              <a:ea typeface="Noto Sans CJK SC"/>
            </a:endParaRPr>
          </a:p>
          <a:p>
            <a:pPr marL="432000" indent="-324000">
              <a:spcBef>
                <a:spcPts val="1417"/>
              </a:spcBef>
              <a:buClr>
                <a:srgbClr val="000000"/>
              </a:buClr>
              <a:buFont typeface="Wingdings" charset="2"/>
              <a:buChar char=""/>
            </a:pPr>
            <a:r>
              <a:rPr lang="en-US" sz="2000" b="1" strike="noStrike" spc="-1">
                <a:solidFill>
                  <a:srgbClr val="000000"/>
                </a:solidFill>
                <a:latin typeface="Calibri"/>
                <a:ea typeface="Noto Sans CJK SC"/>
              </a:rPr>
              <a:t>MASS COVID-19 Case Count:</a:t>
            </a:r>
            <a:endParaRPr lang="en-US" sz="2000" b="0" strike="noStrike" spc="-1">
              <a:solidFill>
                <a:srgbClr val="000000"/>
              </a:solidFill>
              <a:latin typeface="Calibri"/>
            </a:endParaRPr>
          </a:p>
          <a:p>
            <a:pPr marL="864000" lvl="1" indent="-324000">
              <a:lnSpc>
                <a:spcPct val="100000"/>
              </a:lnSpc>
              <a:buClr>
                <a:srgbClr val="000000"/>
              </a:buClr>
              <a:buSzPct val="75000"/>
              <a:buFont typeface="Wingdings" charset="2"/>
              <a:buChar char=""/>
            </a:pPr>
            <a:r>
              <a:rPr lang="en-US" sz="1600" b="0" i="1" strike="noStrike" spc="-1">
                <a:solidFill>
                  <a:srgbClr val="000000"/>
                </a:solidFill>
                <a:latin typeface="Calibri"/>
                <a:ea typeface="Calibri"/>
              </a:rPr>
              <a:t>Daily case count is available for Massachusetts </a:t>
            </a:r>
            <a:r>
              <a:rPr lang="en-US" sz="1600" b="1" i="1" strike="noStrike" spc="-1">
                <a:solidFill>
                  <a:srgbClr val="000000"/>
                </a:solidFill>
                <a:latin typeface="Calibri"/>
                <a:ea typeface="Calibri"/>
              </a:rPr>
              <a:t>on a per county level</a:t>
            </a:r>
            <a:r>
              <a:rPr lang="en-US" sz="1600" b="0" i="1" strike="noStrike" spc="-1">
                <a:solidFill>
                  <a:srgbClr val="000000"/>
                </a:solidFill>
                <a:latin typeface="Calibri"/>
                <a:ea typeface="Calibri"/>
              </a:rPr>
              <a:t>, however, since our waste water RNA signal is combined into </a:t>
            </a:r>
            <a:r>
              <a:rPr lang="en-US" sz="1600" b="1" i="1" strike="noStrike" spc="-1">
                <a:solidFill>
                  <a:srgbClr val="000000"/>
                </a:solidFill>
                <a:latin typeface="Calibri"/>
                <a:ea typeface="Calibri"/>
              </a:rPr>
              <a:t>Southern and Northern Boston districts</a:t>
            </a:r>
            <a:r>
              <a:rPr lang="en-US" sz="1600" b="0" i="1" strike="noStrike" spc="-1">
                <a:solidFill>
                  <a:srgbClr val="000000"/>
                </a:solidFill>
                <a:latin typeface="Calibri"/>
                <a:ea typeface="Calibri"/>
              </a:rPr>
              <a:t>, we </a:t>
            </a:r>
            <a:r>
              <a:rPr lang="en-US" sz="1600" b="1" i="1" strike="noStrike" spc="-1">
                <a:solidFill>
                  <a:srgbClr val="000000"/>
                </a:solidFill>
                <a:latin typeface="Calibri"/>
                <a:ea typeface="Calibri"/>
              </a:rPr>
              <a:t>combine</a:t>
            </a:r>
            <a:r>
              <a:rPr lang="en-US" sz="1600" b="0" i="1" strike="noStrike" spc="-1">
                <a:solidFill>
                  <a:srgbClr val="000000"/>
                </a:solidFill>
                <a:latin typeface="Calibri"/>
                <a:ea typeface="Calibri"/>
              </a:rPr>
              <a:t> the three counties of </a:t>
            </a:r>
            <a:r>
              <a:rPr lang="en-US" sz="1600" b="1" i="1" strike="noStrike" spc="-1">
                <a:solidFill>
                  <a:srgbClr val="000000"/>
                </a:solidFill>
                <a:latin typeface="Calibri"/>
                <a:ea typeface="Calibri"/>
              </a:rPr>
              <a:t>Middlesex, Norfolk and Suffolk</a:t>
            </a:r>
            <a:r>
              <a:rPr lang="en-US" sz="1600" b="0" i="1" strike="noStrike" spc="-1">
                <a:solidFill>
                  <a:srgbClr val="000000"/>
                </a:solidFill>
                <a:latin typeface="Calibri"/>
                <a:ea typeface="Calibri"/>
              </a:rPr>
              <a:t> to get a combined case count for Greater Boston Area.</a:t>
            </a:r>
            <a:endParaRPr lang="en-US" sz="1600" b="0" strike="noStrike" spc="-1">
              <a:solidFill>
                <a:srgbClr val="000000"/>
              </a:solidFill>
              <a:latin typeface="Calibri"/>
              <a:ea typeface="Noto Sans CJK SC"/>
            </a:endParaRPr>
          </a:p>
          <a:p>
            <a:pPr marL="864000" lvl="1" indent="-324000">
              <a:lnSpc>
                <a:spcPct val="90000"/>
              </a:lnSpc>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Since raw values were noisy, we computed a </a:t>
            </a:r>
            <a:r>
              <a:rPr lang="en-US" sz="1600" b="1" i="1" strike="noStrike" spc="-1">
                <a:solidFill>
                  <a:srgbClr val="000000"/>
                </a:solidFill>
                <a:latin typeface="Calibri"/>
                <a:ea typeface="Noto Sans CJK SC"/>
              </a:rPr>
              <a:t>7 day rolling average </a:t>
            </a:r>
            <a:r>
              <a:rPr lang="en-US" sz="1600" b="0" i="1" strike="noStrike" spc="-1">
                <a:solidFill>
                  <a:srgbClr val="000000"/>
                </a:solidFill>
                <a:latin typeface="Calibri"/>
                <a:ea typeface="Noto Sans CJK SC"/>
              </a:rPr>
              <a:t>for use the </a:t>
            </a:r>
            <a:r>
              <a:rPr lang="en-US" sz="1600" b="1" i="1" strike="noStrike" spc="-1">
                <a:solidFill>
                  <a:srgbClr val="000000"/>
                </a:solidFill>
                <a:latin typeface="Calibri"/>
                <a:ea typeface="Noto Sans CJK SC"/>
              </a:rPr>
              <a:t>response variable.</a:t>
            </a:r>
            <a:endParaRPr lang="en-US" sz="1600" b="0" strike="noStrike" spc="-1">
              <a:solidFill>
                <a:srgbClr val="000000"/>
              </a:solidFill>
              <a:latin typeface="Calibri"/>
              <a:ea typeface="Noto Sans CJK SC"/>
            </a:endParaRPr>
          </a:p>
          <a:p>
            <a:pPr marL="864000" lvl="1" indent="-324000">
              <a:lnSpc>
                <a:spcPct val="90000"/>
              </a:lnSpc>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Missing values in the dataset were imputed using ‘ARIMA’ forecasts.</a:t>
            </a:r>
            <a:endParaRPr lang="en-US" sz="1600" b="0" strike="noStrike" spc="-1">
              <a:solidFill>
                <a:srgbClr val="000000"/>
              </a:solidFill>
              <a:latin typeface="Calibri"/>
              <a:ea typeface="Noto Sans CJK SC"/>
            </a:endParaRPr>
          </a:p>
          <a:p>
            <a:pPr marL="432000" indent="-324000">
              <a:lnSpc>
                <a:spcPct val="90000"/>
              </a:lnSpc>
              <a:spcBef>
                <a:spcPts val="1417"/>
              </a:spcBef>
              <a:buClr>
                <a:srgbClr val="000000"/>
              </a:buClr>
              <a:buFont typeface="Wingdings" charset="2"/>
              <a:buChar char=""/>
            </a:pPr>
            <a:r>
              <a:rPr lang="en-US" sz="2000" b="1" strike="noStrike" spc="-1">
                <a:solidFill>
                  <a:srgbClr val="000000"/>
                </a:solidFill>
                <a:latin typeface="Calibri"/>
                <a:ea typeface="Noto Sans CJK SC"/>
              </a:rPr>
              <a:t>Alignment:</a:t>
            </a:r>
            <a:endParaRPr lang="en-US" sz="2000" b="0" strike="noStrike" spc="-1">
              <a:solidFill>
                <a:srgbClr val="000000"/>
              </a:solidFill>
              <a:latin typeface="Calibri"/>
              <a:ea typeface="Noto Sans CJK SC"/>
            </a:endParaRPr>
          </a:p>
          <a:p>
            <a:pPr marL="864000" lvl="1" indent="-324000">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Time Range for the datasets were aligned to only consider the intersection of dates where both MWRA Signal and Daily Case Counts were available (08/2020 – 05/2021)</a:t>
            </a:r>
            <a:endParaRPr lang="en-US" sz="1600" b="0" strike="noStrike" spc="-1">
              <a:solidFill>
                <a:srgbClr val="000000"/>
              </a:solidFill>
              <a:latin typeface="Calibri"/>
            </a:endParaRPr>
          </a:p>
          <a:p>
            <a:pPr marL="432000" indent="-324000">
              <a:spcBef>
                <a:spcPts val="1417"/>
              </a:spcBef>
              <a:buClr>
                <a:srgbClr val="000000"/>
              </a:buClr>
              <a:buFont typeface="Wingdings" charset="2"/>
              <a:buChar char=""/>
            </a:pPr>
            <a:r>
              <a:rPr lang="en-US" sz="2000" b="1" strike="noStrike" spc="-1">
                <a:solidFill>
                  <a:srgbClr val="000000"/>
                </a:solidFill>
                <a:latin typeface="Calibri"/>
                <a:ea typeface="Noto Sans CJK SC"/>
              </a:rPr>
              <a:t>Normalization:</a:t>
            </a:r>
            <a:endParaRPr lang="en-US" sz="2000" b="0" strike="noStrike" spc="-1">
              <a:solidFill>
                <a:srgbClr val="000000"/>
              </a:solidFill>
              <a:latin typeface="Calibri"/>
            </a:endParaRPr>
          </a:p>
          <a:p>
            <a:pPr marL="864000" lvl="1" indent="-324000">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Dataset was normalized to values between [0,1] to allow for standardized comparison scale for neural networks and linear regression models alike.</a:t>
            </a:r>
            <a:endParaRPr lang="en-US" sz="1600" b="0" strike="noStrike" spc="-1">
              <a:solidFill>
                <a:srgbClr val="000000"/>
              </a:solidFill>
              <a:latin typeface="Calibri"/>
            </a:endParaRPr>
          </a:p>
          <a:p>
            <a:pPr marL="432000" indent="-324000">
              <a:spcBef>
                <a:spcPts val="1417"/>
              </a:spcBef>
              <a:buClr>
                <a:srgbClr val="000000"/>
              </a:buClr>
              <a:buFont typeface="Wingdings" charset="2"/>
              <a:buChar char=""/>
            </a:pPr>
            <a:r>
              <a:rPr lang="en-US" sz="2000" b="1" strike="noStrike" spc="-1">
                <a:solidFill>
                  <a:srgbClr val="000000"/>
                </a:solidFill>
                <a:latin typeface="Calibri"/>
                <a:ea typeface="Noto Sans CJK SC"/>
              </a:rPr>
              <a:t>Train/Test Split: </a:t>
            </a:r>
            <a:endParaRPr lang="en-US" sz="2000" b="0" strike="noStrike" spc="-1">
              <a:solidFill>
                <a:srgbClr val="000000"/>
              </a:solidFill>
              <a:latin typeface="Calibri"/>
            </a:endParaRPr>
          </a:p>
          <a:p>
            <a:pPr marL="864000" lvl="1" indent="-324000">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Train – 70 % , Test – 30 %</a:t>
            </a:r>
            <a:endParaRPr lang="en-US" sz="1600" b="0" strike="noStrike" spc="-1">
              <a:solidFill>
                <a:srgbClr val="000000"/>
              </a:solidFill>
              <a:latin typeface="Calibri"/>
            </a:endParaRPr>
          </a:p>
          <a:p>
            <a:pPr>
              <a:lnSpc>
                <a:spcPct val="90000"/>
              </a:lnSpc>
              <a:spcBef>
                <a:spcPts val="1001"/>
              </a:spcBef>
              <a:spcAft>
                <a:spcPts val="601"/>
              </a:spcAft>
            </a:pPr>
            <a:endParaRPr lang="en-US" sz="1600" b="0" strike="noStrike" spc="-1">
              <a:solidFill>
                <a:srgbClr val="000000"/>
              </a:solidFill>
              <a:latin typeface="Calibri"/>
              <a:ea typeface="Noto Sans CJK SC"/>
            </a:endParaRPr>
          </a:p>
        </p:txBody>
      </p:sp>
      <p:sp>
        <p:nvSpPr>
          <p:cNvPr id="139"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4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41"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63DF381C-0721-4F89-8A49-6ECFB909B7BA}" type="slidenum">
              <a:rPr lang="en-US" sz="1200" b="0" strike="noStrike" spc="-1">
                <a:solidFill>
                  <a:srgbClr val="8B8B8B"/>
                </a:solidFill>
                <a:latin typeface="Calibri"/>
              </a:rPr>
              <a:t>10</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 xmlns:p15="http://schemas.microsoft.com/office/powerpoint/2012/main">
      <p:transition spd="slow" advTm="5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3383280" y="3008880"/>
            <a:ext cx="10515240" cy="5312160"/>
          </a:xfrm>
          <a:prstGeom prst="rect">
            <a:avLst/>
          </a:prstGeom>
          <a:noFill/>
          <a:ln>
            <a:noFill/>
          </a:ln>
        </p:spPr>
        <p:txBody>
          <a:bodyPr>
            <a:normAutofit/>
          </a:bodyPr>
          <a:lstStyle/>
          <a:p>
            <a:pPr marL="108000">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MODEL SELECTION</a:t>
            </a:r>
            <a:endParaRPr lang="en-US" sz="4000" b="0" strike="noStrike" spc="-1" dirty="0">
              <a:solidFill>
                <a:srgbClr val="000000"/>
              </a:solidFill>
              <a:latin typeface="Calibri"/>
              <a:ea typeface="Noto Sans CJK SC"/>
            </a:endParaRPr>
          </a:p>
          <a:p>
            <a:pPr>
              <a:lnSpc>
                <a:spcPct val="90000"/>
              </a:lnSpc>
              <a:spcBef>
                <a:spcPts val="1001"/>
              </a:spcBef>
              <a:spcAft>
                <a:spcPts val="601"/>
              </a:spcAft>
            </a:pPr>
            <a:endParaRPr lang="en-US" sz="4000" b="0" strike="noStrike" spc="-1" dirty="0">
              <a:solidFill>
                <a:srgbClr val="000000"/>
              </a:solidFill>
              <a:latin typeface="Calibri"/>
              <a:ea typeface="Noto Sans CJK SC"/>
            </a:endParaRPr>
          </a:p>
        </p:txBody>
      </p:sp>
      <p:sp>
        <p:nvSpPr>
          <p:cNvPr id="143"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44" name="TextShape 3"/>
          <p:cNvSpPr txBox="1"/>
          <p:nvPr/>
        </p:nvSpPr>
        <p:spPr>
          <a:xfrm>
            <a:off x="10356840" y="6356520"/>
            <a:ext cx="996480" cy="364680"/>
          </a:xfrm>
          <a:prstGeom prst="rect">
            <a:avLst/>
          </a:prstGeom>
          <a:noFill/>
          <a:ln>
            <a:noFill/>
          </a:ln>
        </p:spPr>
        <p:txBody>
          <a:bodyPr anchor="ctr">
            <a:noAutofit/>
          </a:bodyPr>
          <a:lstStyle/>
          <a:p>
            <a:pPr algn="r">
              <a:lnSpc>
                <a:spcPct val="100000"/>
              </a:lnSpc>
            </a:pPr>
            <a:fld id="{E32FB6EA-5207-45D1-92C9-01946B242802}" type="slidenum">
              <a:rPr lang="en-US" sz="1200" b="0" strike="noStrike" spc="-1">
                <a:solidFill>
                  <a:srgbClr val="8B8B8B"/>
                </a:solidFill>
                <a:latin typeface="Calibri"/>
              </a:rPr>
              <a:t>11</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 xmlns:p15="http://schemas.microsoft.com/office/powerpoint/2012/main">
      <p:transition spd="slow" advTm="5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40080" y="822960"/>
            <a:ext cx="10515240" cy="5312160"/>
          </a:xfrm>
          <a:prstGeom prst="rect">
            <a:avLst/>
          </a:prstGeom>
          <a:noFill/>
          <a:ln>
            <a:noFill/>
          </a:ln>
        </p:spPr>
        <p:txBody>
          <a:bodyPr>
            <a:normAutofit lnSpcReduction="10000"/>
          </a:bodyPr>
          <a:lstStyle/>
          <a:p>
            <a:pPr marL="432000" indent="-324000">
              <a:lnSpc>
                <a:spcPct val="90000"/>
              </a:lnSpc>
              <a:spcBef>
                <a:spcPts val="145"/>
              </a:spcBef>
              <a:spcAft>
                <a:spcPts val="145"/>
              </a:spcAft>
              <a:buClr>
                <a:srgbClr val="000000"/>
              </a:buClr>
              <a:buFont typeface="Wingdings" charset="2"/>
              <a:buChar char=""/>
            </a:pPr>
            <a:r>
              <a:rPr lang="en-US" sz="1600" b="0" i="1" strike="noStrike" spc="-1" dirty="0">
                <a:solidFill>
                  <a:srgbClr val="000000"/>
                </a:solidFill>
                <a:latin typeface="Calibri"/>
                <a:ea typeface="Noto Sans CJK SC"/>
              </a:rPr>
              <a:t>Given the strong </a:t>
            </a:r>
            <a:r>
              <a:rPr lang="en-US" sz="1600" b="1" i="1" strike="noStrike" spc="-1" dirty="0">
                <a:solidFill>
                  <a:srgbClr val="000000"/>
                </a:solidFill>
                <a:latin typeface="Calibri"/>
                <a:ea typeface="Noto Sans CJK SC"/>
              </a:rPr>
              <a:t>linear relationship </a:t>
            </a:r>
            <a:r>
              <a:rPr lang="en-US" sz="1600" b="0" i="1" strike="noStrike" spc="-1" dirty="0">
                <a:solidFill>
                  <a:srgbClr val="000000"/>
                </a:solidFill>
                <a:latin typeface="Calibri"/>
                <a:ea typeface="Noto Sans CJK SC"/>
              </a:rPr>
              <a:t>between the titer average values and the confirmed daily case count average values, we suspect linear regression models might work best for this problem. We explore the use of the following models for forecasting daily case count:</a:t>
            </a:r>
            <a:endParaRPr lang="en-US" sz="1600" b="0" strike="noStrike" spc="-1" dirty="0">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dirty="0">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dirty="0">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1" strike="noStrike" spc="-1" dirty="0">
                <a:solidFill>
                  <a:srgbClr val="000000"/>
                </a:solidFill>
                <a:latin typeface="Calibri"/>
                <a:ea typeface="Noto Sans CJK SC"/>
              </a:rPr>
              <a:t>Naive Model</a:t>
            </a:r>
            <a:endParaRPr lang="en-US" sz="1600" b="0" strike="noStrike" spc="-1" dirty="0">
              <a:solidFill>
                <a:srgbClr val="000000"/>
              </a:solidFill>
              <a:latin typeface="Calibri"/>
              <a:ea typeface="Noto Sans CJK SC"/>
            </a:endParaRPr>
          </a:p>
          <a:p>
            <a:pPr marL="864000" lvl="1" indent="-324000">
              <a:spcBef>
                <a:spcPts val="1134"/>
              </a:spcBef>
              <a:buClr>
                <a:srgbClr val="000000"/>
              </a:buClr>
              <a:buFont typeface="Wingdings" charset="2"/>
              <a:buChar char=""/>
            </a:pPr>
            <a:r>
              <a:rPr lang="en-US" sz="1600" b="0" strike="noStrike" spc="-1" dirty="0">
                <a:solidFill>
                  <a:srgbClr val="000000"/>
                </a:solidFill>
                <a:latin typeface="Calibri"/>
                <a:ea typeface="Noto Sans CJK SC"/>
              </a:rPr>
              <a:t>We develop a </a:t>
            </a:r>
            <a:r>
              <a:rPr lang="en-US" sz="1600" b="1" strike="noStrike" spc="-1" dirty="0">
                <a:solidFill>
                  <a:srgbClr val="000000"/>
                </a:solidFill>
                <a:latin typeface="Calibri"/>
                <a:ea typeface="Noto Sans CJK SC"/>
              </a:rPr>
              <a:t>baseline persistence model</a:t>
            </a:r>
            <a:r>
              <a:rPr lang="en-US" sz="1600" b="0" strike="noStrike" spc="-1" dirty="0">
                <a:solidFill>
                  <a:srgbClr val="000000"/>
                </a:solidFill>
                <a:latin typeface="Calibri"/>
                <a:ea typeface="Noto Sans CJK SC"/>
              </a:rPr>
              <a:t> for evaluating performance of other models. This model uses the case count values from previous day (t-1) to predict the values for the current day (t). </a:t>
            </a:r>
            <a:endParaRPr lang="en-US" sz="1600" b="0" strike="noStrike" spc="-1" dirty="0">
              <a:solidFill>
                <a:srgbClr val="000000"/>
              </a:solidFill>
              <a:latin typeface="Calibri"/>
            </a:endParaRPr>
          </a:p>
          <a:p>
            <a:pPr marL="432000" indent="-324000">
              <a:spcBef>
                <a:spcPts val="1417"/>
              </a:spcBef>
              <a:buClr>
                <a:srgbClr val="000000"/>
              </a:buClr>
              <a:buFont typeface="Wingdings" charset="2"/>
              <a:buChar char=""/>
            </a:pPr>
            <a:r>
              <a:rPr lang="en-US" sz="1600" b="1" strike="noStrike" spc="-1" dirty="0">
                <a:solidFill>
                  <a:srgbClr val="000000"/>
                </a:solidFill>
                <a:latin typeface="Calibri"/>
                <a:ea typeface="Noto Sans CJK SC"/>
              </a:rPr>
              <a:t>Linear and Polynomial Regression</a:t>
            </a:r>
            <a:endParaRPr lang="en-US" sz="1600" b="0" strike="noStrike" spc="-1" dirty="0">
              <a:solidFill>
                <a:srgbClr val="000000"/>
              </a:solidFill>
              <a:latin typeface="Calibri"/>
            </a:endParaRPr>
          </a:p>
          <a:p>
            <a:pPr marL="864000" lvl="1" indent="-324000">
              <a:spcBef>
                <a:spcPts val="1134"/>
              </a:spcBef>
              <a:buClr>
                <a:srgbClr val="000000"/>
              </a:buClr>
              <a:buFont typeface="Wingdings" charset="2"/>
              <a:buChar char=""/>
            </a:pPr>
            <a:r>
              <a:rPr lang="en-US" sz="1600" b="0" strike="noStrike" spc="-1" dirty="0">
                <a:solidFill>
                  <a:srgbClr val="000000"/>
                </a:solidFill>
                <a:latin typeface="Calibri"/>
                <a:ea typeface="Noto Sans CJK SC"/>
              </a:rPr>
              <a:t>We evaluate the use of simple linear and regression models solved using Ordinary Least-Squares. </a:t>
            </a:r>
            <a:endParaRPr lang="en-US" sz="1600" b="0" strike="noStrike" spc="-1" dirty="0">
              <a:solidFill>
                <a:srgbClr val="000000"/>
              </a:solidFill>
              <a:latin typeface="Calibri"/>
            </a:endParaRPr>
          </a:p>
          <a:p>
            <a:pPr marL="432000" indent="-324000">
              <a:spcBef>
                <a:spcPts val="1417"/>
              </a:spcBef>
              <a:buClr>
                <a:srgbClr val="000000"/>
              </a:buClr>
              <a:buFont typeface="Wingdings" charset="2"/>
              <a:buChar char=""/>
            </a:pPr>
            <a:r>
              <a:rPr lang="en-US" sz="1600" b="1" strike="noStrike" spc="-1" dirty="0">
                <a:solidFill>
                  <a:srgbClr val="000000"/>
                </a:solidFill>
                <a:latin typeface="Calibri"/>
                <a:ea typeface="Noto Sans CJK SC"/>
              </a:rPr>
              <a:t>Generalized Linear Models</a:t>
            </a:r>
            <a:endParaRPr lang="en-US" sz="1600" b="0" strike="noStrike" spc="-1" dirty="0">
              <a:solidFill>
                <a:srgbClr val="000000"/>
              </a:solidFill>
              <a:latin typeface="Calibri"/>
            </a:endParaRPr>
          </a:p>
          <a:p>
            <a:pPr marL="864000" lvl="1" indent="-324000">
              <a:spcBef>
                <a:spcPts val="1134"/>
              </a:spcBef>
              <a:buClr>
                <a:srgbClr val="000000"/>
              </a:buClr>
              <a:buFont typeface="Wingdings" charset="2"/>
              <a:buChar char=""/>
            </a:pPr>
            <a:r>
              <a:rPr lang="en-US" sz="1600" b="0" strike="noStrike" spc="-1" dirty="0">
                <a:solidFill>
                  <a:srgbClr val="000000"/>
                </a:solidFill>
                <a:latin typeface="Calibri"/>
                <a:ea typeface="Noto Sans CJK SC"/>
              </a:rPr>
              <a:t>We suspect piece-wise linear models like GAMs might tend to work better than simple linear models, we develop such a model using Penalized B-Splines.</a:t>
            </a:r>
            <a:endParaRPr lang="en-US" sz="1600" b="0" strike="noStrike" spc="-1" dirty="0">
              <a:solidFill>
                <a:srgbClr val="000000"/>
              </a:solidFill>
              <a:latin typeface="Calibri"/>
            </a:endParaRPr>
          </a:p>
          <a:p>
            <a:pPr marL="432000" indent="-324000">
              <a:spcBef>
                <a:spcPts val="1417"/>
              </a:spcBef>
              <a:buClr>
                <a:srgbClr val="000000"/>
              </a:buClr>
              <a:buFont typeface="Wingdings" charset="2"/>
              <a:buChar char=""/>
            </a:pPr>
            <a:r>
              <a:rPr lang="en-US" sz="1600" b="1" strike="noStrike" spc="-1" dirty="0">
                <a:solidFill>
                  <a:srgbClr val="000000"/>
                </a:solidFill>
                <a:latin typeface="Calibri"/>
                <a:ea typeface="Noto Sans CJK SC"/>
              </a:rPr>
              <a:t>Gradient Boosting Regression</a:t>
            </a:r>
            <a:endParaRPr lang="en-US" sz="1600" b="0" strike="noStrike" spc="-1" dirty="0">
              <a:solidFill>
                <a:srgbClr val="000000"/>
              </a:solidFill>
              <a:latin typeface="Calibri"/>
            </a:endParaRPr>
          </a:p>
          <a:p>
            <a:pPr marL="432000" indent="-324000">
              <a:spcBef>
                <a:spcPts val="1417"/>
              </a:spcBef>
              <a:buClr>
                <a:srgbClr val="000000"/>
              </a:buClr>
              <a:buFont typeface="Wingdings" charset="2"/>
              <a:buChar char=""/>
            </a:pPr>
            <a:r>
              <a:rPr lang="en-US" sz="1600" b="1" strike="noStrike" spc="-1" dirty="0">
                <a:solidFill>
                  <a:srgbClr val="000000"/>
                </a:solidFill>
                <a:latin typeface="Calibri"/>
                <a:ea typeface="Noto Sans CJK SC"/>
              </a:rPr>
              <a:t>Recurrent Neural Networks</a:t>
            </a:r>
            <a:endParaRPr lang="en-US" sz="1600" b="0" strike="noStrike" spc="-1" dirty="0">
              <a:solidFill>
                <a:srgbClr val="000000"/>
              </a:solidFill>
              <a:latin typeface="Calibri"/>
            </a:endParaRPr>
          </a:p>
          <a:p>
            <a:pPr marL="864000" lvl="1" indent="-324000">
              <a:spcBef>
                <a:spcPts val="1134"/>
              </a:spcBef>
              <a:buClr>
                <a:srgbClr val="000000"/>
              </a:buClr>
              <a:buFont typeface="Wingdings" charset="2"/>
              <a:buChar char=""/>
            </a:pPr>
            <a:r>
              <a:rPr lang="en-US" sz="1600" b="0" strike="noStrike" spc="-1" dirty="0">
                <a:solidFill>
                  <a:srgbClr val="000000"/>
                </a:solidFill>
                <a:latin typeface="Calibri"/>
                <a:ea typeface="Noto Sans CJK SC"/>
              </a:rPr>
              <a:t>Since our time series data is sequential, we explore the use of recurrent neural networks such as </a:t>
            </a:r>
            <a:r>
              <a:rPr lang="en-US" sz="1600" b="1" strike="noStrike" spc="-1" dirty="0">
                <a:solidFill>
                  <a:srgbClr val="000000"/>
                </a:solidFill>
                <a:latin typeface="Calibri"/>
                <a:ea typeface="Noto Sans CJK SC"/>
              </a:rPr>
              <a:t>Gated Recurrent Units, LSTM with and without </a:t>
            </a:r>
            <a:r>
              <a:rPr lang="en-US" sz="1600" b="1" strike="noStrike" spc="-1" dirty="0" err="1">
                <a:solidFill>
                  <a:srgbClr val="000000"/>
                </a:solidFill>
                <a:latin typeface="Calibri"/>
                <a:ea typeface="Noto Sans CJK SC"/>
              </a:rPr>
              <a:t>BiDirectional</a:t>
            </a:r>
            <a:r>
              <a:rPr lang="en-US" sz="1600" b="1" strike="noStrike" spc="-1" dirty="0">
                <a:solidFill>
                  <a:srgbClr val="000000"/>
                </a:solidFill>
                <a:latin typeface="Calibri"/>
                <a:ea typeface="Noto Sans CJK SC"/>
              </a:rPr>
              <a:t> Layers</a:t>
            </a:r>
            <a:r>
              <a:rPr lang="en-US" sz="1600" b="0" strike="noStrike" spc="-1" dirty="0">
                <a:solidFill>
                  <a:srgbClr val="000000"/>
                </a:solidFill>
                <a:latin typeface="Calibri"/>
                <a:ea typeface="Noto Sans CJK SC"/>
              </a:rPr>
              <a:t> to create deep neural networks.</a:t>
            </a:r>
            <a:endParaRPr lang="en-US" sz="1600" b="0" strike="noStrike" spc="-1" dirty="0">
              <a:solidFill>
                <a:srgbClr val="000000"/>
              </a:solidFill>
              <a:latin typeface="Calibri"/>
            </a:endParaRPr>
          </a:p>
          <a:p>
            <a:pPr>
              <a:lnSpc>
                <a:spcPct val="90000"/>
              </a:lnSpc>
              <a:spcBef>
                <a:spcPts val="1001"/>
              </a:spcBef>
              <a:spcAft>
                <a:spcPts val="601"/>
              </a:spcAft>
            </a:pPr>
            <a:endParaRPr lang="en-US" sz="1600" b="0" strike="noStrike" spc="-1" dirty="0">
              <a:solidFill>
                <a:srgbClr val="000000"/>
              </a:solidFill>
              <a:latin typeface="Calibri"/>
              <a:ea typeface="Noto Sans CJK SC"/>
            </a:endParaRPr>
          </a:p>
        </p:txBody>
      </p:sp>
      <p:sp>
        <p:nvSpPr>
          <p:cNvPr id="146" name="TextShape 2"/>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Selection</a:t>
            </a:r>
            <a:endParaRPr lang="en-US" sz="2400" b="0" strike="noStrike" spc="-1">
              <a:solidFill>
                <a:srgbClr val="000000"/>
              </a:solidFill>
              <a:latin typeface="Calibri"/>
            </a:endParaRPr>
          </a:p>
        </p:txBody>
      </p:sp>
      <p:sp>
        <p:nvSpPr>
          <p:cNvPr id="147"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48"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49"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7FF3D89D-00C8-452D-BB4C-881B3551DBD1}" type="slidenum">
              <a:rPr lang="en-US" sz="1200" b="0" strike="noStrike" spc="-1">
                <a:solidFill>
                  <a:srgbClr val="8B8B8B"/>
                </a:solidFill>
                <a:latin typeface="Calibri"/>
              </a:rPr>
              <a:t>12</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 xmlns:p15="http://schemas.microsoft.com/office/powerpoint/2012/main">
      <p:transition spd="slow" advTm="5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3383280" y="3008880"/>
            <a:ext cx="10515240" cy="5312160"/>
          </a:xfrm>
          <a:prstGeom prst="rect">
            <a:avLst/>
          </a:prstGeom>
          <a:noFill/>
          <a:ln>
            <a:noFill/>
          </a:ln>
        </p:spPr>
        <p:txBody>
          <a:bodyPr>
            <a:normAutofit/>
          </a:bodyPr>
          <a:lstStyle/>
          <a:p>
            <a:pPr marL="108000">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MODEL EVALUATION</a:t>
            </a:r>
            <a:endParaRPr lang="en-US" sz="4000" b="0" strike="noStrike" spc="-1" dirty="0">
              <a:solidFill>
                <a:srgbClr val="000000"/>
              </a:solidFill>
              <a:latin typeface="Calibri"/>
              <a:ea typeface="Noto Sans CJK SC"/>
            </a:endParaRPr>
          </a:p>
          <a:p>
            <a:pPr>
              <a:lnSpc>
                <a:spcPct val="90000"/>
              </a:lnSpc>
              <a:spcBef>
                <a:spcPts val="1001"/>
              </a:spcBef>
              <a:spcAft>
                <a:spcPts val="601"/>
              </a:spcAft>
            </a:pPr>
            <a:endParaRPr lang="en-US" sz="4000" b="0" strike="noStrike" spc="-1" dirty="0">
              <a:solidFill>
                <a:srgbClr val="000000"/>
              </a:solidFill>
              <a:latin typeface="Calibri"/>
              <a:ea typeface="Noto Sans CJK SC"/>
            </a:endParaRPr>
          </a:p>
        </p:txBody>
      </p:sp>
      <p:sp>
        <p:nvSpPr>
          <p:cNvPr id="151"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52" name="TextShape 3"/>
          <p:cNvSpPr txBox="1"/>
          <p:nvPr/>
        </p:nvSpPr>
        <p:spPr>
          <a:xfrm>
            <a:off x="10356840" y="6356520"/>
            <a:ext cx="996480" cy="364680"/>
          </a:xfrm>
          <a:prstGeom prst="rect">
            <a:avLst/>
          </a:prstGeom>
          <a:noFill/>
          <a:ln>
            <a:noFill/>
          </a:ln>
        </p:spPr>
        <p:txBody>
          <a:bodyPr anchor="ctr">
            <a:noAutofit/>
          </a:bodyPr>
          <a:lstStyle/>
          <a:p>
            <a:pPr algn="r">
              <a:lnSpc>
                <a:spcPct val="100000"/>
              </a:lnSpc>
            </a:pPr>
            <a:fld id="{36C2DC02-C4F1-4A95-975F-63EA4CBBE532}" type="slidenum">
              <a:rPr lang="en-US" sz="1200" b="0" strike="noStrike" spc="-1">
                <a:solidFill>
                  <a:srgbClr val="8B8B8B"/>
                </a:solidFill>
                <a:latin typeface="Calibri"/>
              </a:rPr>
              <a:t>13</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 xmlns:p15="http://schemas.microsoft.com/office/powerpoint/2012/main">
      <p:transition spd="slow" advTm="5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640080" y="822960"/>
            <a:ext cx="10515240" cy="5312160"/>
          </a:xfrm>
          <a:prstGeom prst="rect">
            <a:avLst/>
          </a:prstGeom>
          <a:noFill/>
          <a:ln>
            <a:noFill/>
          </a:ln>
        </p:spPr>
        <p:txBody>
          <a:bodyPr>
            <a:normAutofit/>
          </a:bodyPr>
          <a:lstStyle/>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For model evaluation, we use common metrics for time series comparison in similar forecasting problems for evaluating the performance of our models relative to the naive model.[1] </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Root Mean Square Error (RMSE) -&gt;</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Mean Absolute Error (MAE)  -&gt;</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Mean Absolution Percentage Error (MAPE) --&gt;</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R^2 Score -&gt;</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Pearson’s Correlation Coefficient (R-Value) -&gt;</a:t>
            </a:r>
            <a:endParaRPr lang="en-US" sz="1600" b="0" strike="noStrike" spc="-1">
              <a:solidFill>
                <a:srgbClr val="000000"/>
              </a:solidFill>
              <a:latin typeface="Calibri"/>
              <a:ea typeface="Noto Sans CJK SC"/>
            </a:endParaRPr>
          </a:p>
          <a:p>
            <a:pPr>
              <a:lnSpc>
                <a:spcPct val="90000"/>
              </a:lnSpc>
              <a:spcBef>
                <a:spcPts val="1001"/>
              </a:spcBef>
              <a:spcAft>
                <a:spcPts val="601"/>
              </a:spcAft>
            </a:pPr>
            <a:endParaRPr lang="en-US" sz="1600" b="0" strike="noStrike" spc="-1">
              <a:solidFill>
                <a:srgbClr val="000000"/>
              </a:solidFill>
              <a:latin typeface="Calibri"/>
              <a:ea typeface="Noto Sans CJK SC"/>
            </a:endParaRPr>
          </a:p>
          <a:p>
            <a:pPr>
              <a:lnSpc>
                <a:spcPct val="90000"/>
              </a:lnSpc>
              <a:spcBef>
                <a:spcPts val="1001"/>
              </a:spcBef>
              <a:spcAft>
                <a:spcPts val="601"/>
              </a:spcAft>
            </a:pPr>
            <a:endParaRPr lang="en-US" sz="1600" b="0" strike="noStrike" spc="-1">
              <a:solidFill>
                <a:srgbClr val="000000"/>
              </a:solidFill>
              <a:latin typeface="Calibri"/>
              <a:ea typeface="Noto Sans CJK SC"/>
            </a:endParaRPr>
          </a:p>
        </p:txBody>
      </p:sp>
      <p:sp>
        <p:nvSpPr>
          <p:cNvPr id="154" name="TextShape 2"/>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Evaluation Metrics</a:t>
            </a:r>
            <a:endParaRPr lang="en-US" sz="2400" b="0" strike="noStrike" spc="-1">
              <a:solidFill>
                <a:srgbClr val="000000"/>
              </a:solidFill>
              <a:latin typeface="Calibri"/>
            </a:endParaRPr>
          </a:p>
        </p:txBody>
      </p:sp>
      <p:sp>
        <p:nvSpPr>
          <p:cNvPr id="155"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56"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57"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CFCCCA3D-D62B-403A-B943-F7FF371975BA}" type="slidenum">
              <a:rPr lang="en-US" sz="1200" b="0" strike="noStrike" spc="-1">
                <a:solidFill>
                  <a:srgbClr val="8B8B8B"/>
                </a:solidFill>
                <a:latin typeface="Calibri"/>
              </a:rPr>
              <a:t>14</a:t>
            </a:fld>
            <a:endParaRPr lang="en-US" sz="1200" b="0" strike="noStrike" spc="-1">
              <a:latin typeface="Times New Roman"/>
            </a:endParaRPr>
          </a:p>
        </p:txBody>
      </p:sp>
      <p:pic>
        <p:nvPicPr>
          <p:cNvPr id="158" name="Picture 157"/>
          <p:cNvPicPr/>
          <p:nvPr/>
        </p:nvPicPr>
        <p:blipFill>
          <a:blip r:embed="rId3"/>
          <a:srcRect t="4103" b="58957"/>
          <a:stretch/>
        </p:blipFill>
        <p:spPr>
          <a:xfrm>
            <a:off x="3741120" y="2194560"/>
            <a:ext cx="1836720" cy="457200"/>
          </a:xfrm>
          <a:prstGeom prst="rect">
            <a:avLst/>
          </a:prstGeom>
          <a:ln>
            <a:noFill/>
          </a:ln>
        </p:spPr>
      </p:pic>
      <p:pic>
        <p:nvPicPr>
          <p:cNvPr id="159" name="Picture 158"/>
          <p:cNvPicPr/>
          <p:nvPr/>
        </p:nvPicPr>
        <p:blipFill>
          <a:blip r:embed="rId4"/>
          <a:stretch/>
        </p:blipFill>
        <p:spPr>
          <a:xfrm>
            <a:off x="5029200" y="2938680"/>
            <a:ext cx="1750320" cy="627480"/>
          </a:xfrm>
          <a:prstGeom prst="rect">
            <a:avLst/>
          </a:prstGeom>
          <a:ln>
            <a:noFill/>
          </a:ln>
        </p:spPr>
      </p:pic>
      <p:pic>
        <p:nvPicPr>
          <p:cNvPr id="160" name="Picture 159"/>
          <p:cNvPicPr/>
          <p:nvPr/>
        </p:nvPicPr>
        <p:blipFill>
          <a:blip r:embed="rId5"/>
          <a:stretch/>
        </p:blipFill>
        <p:spPr>
          <a:xfrm>
            <a:off x="4114800" y="1407600"/>
            <a:ext cx="1920240" cy="604080"/>
          </a:xfrm>
          <a:prstGeom prst="rect">
            <a:avLst/>
          </a:prstGeom>
          <a:ln>
            <a:noFill/>
          </a:ln>
        </p:spPr>
      </p:pic>
      <p:pic>
        <p:nvPicPr>
          <p:cNvPr id="161" name="Picture 160"/>
          <p:cNvPicPr/>
          <p:nvPr/>
        </p:nvPicPr>
        <p:blipFill>
          <a:blip r:embed="rId6"/>
          <a:stretch/>
        </p:blipFill>
        <p:spPr>
          <a:xfrm>
            <a:off x="2377440" y="3736080"/>
            <a:ext cx="1275480" cy="561600"/>
          </a:xfrm>
          <a:prstGeom prst="rect">
            <a:avLst/>
          </a:prstGeom>
          <a:ln>
            <a:noFill/>
          </a:ln>
        </p:spPr>
      </p:pic>
      <p:pic>
        <p:nvPicPr>
          <p:cNvPr id="162" name="Picture 161"/>
          <p:cNvPicPr/>
          <p:nvPr/>
        </p:nvPicPr>
        <p:blipFill>
          <a:blip r:embed="rId7"/>
          <a:stretch/>
        </p:blipFill>
        <p:spPr>
          <a:xfrm>
            <a:off x="4937760" y="4473360"/>
            <a:ext cx="2125800" cy="647280"/>
          </a:xfrm>
          <a:prstGeom prst="rect">
            <a:avLst/>
          </a:prstGeom>
          <a:ln>
            <a:noFill/>
          </a:ln>
        </p:spPr>
      </p:pic>
      <p:sp>
        <p:nvSpPr>
          <p:cNvPr id="163" name="TextShape 6"/>
          <p:cNvSpPr txBox="1"/>
          <p:nvPr/>
        </p:nvSpPr>
        <p:spPr>
          <a:xfrm>
            <a:off x="457200" y="5912640"/>
            <a:ext cx="11064240" cy="229680"/>
          </a:xfrm>
          <a:prstGeom prst="rect">
            <a:avLst/>
          </a:prstGeom>
          <a:noFill/>
          <a:ln>
            <a:noFill/>
          </a:ln>
        </p:spPr>
        <p:txBody>
          <a:bodyPr lIns="90000" tIns="45000" rIns="90000" bIns="45000">
            <a:noAutofit/>
          </a:bodyPr>
          <a:lstStyle/>
          <a:p>
            <a:pPr>
              <a:lnSpc>
                <a:spcPct val="110000"/>
              </a:lnSpc>
            </a:pPr>
            <a:r>
              <a:rPr lang="en-US" sz="900" b="0" i="1" strike="noStrike" spc="-1">
                <a:solidFill>
                  <a:srgbClr val="000000"/>
                </a:solidFill>
                <a:latin typeface="Times New Roman"/>
                <a:ea typeface="Calibri"/>
              </a:rPr>
              <a:t>[1] Yang et al. Accurate estimation of influenza epidemics using ARGO (2015)</a:t>
            </a:r>
            <a:endParaRPr lang="en-US" sz="900" b="0" i="1"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 xmlns:p15="http://schemas.microsoft.com/office/powerpoint/2012/main">
      <p:transition spd="slow" advTm="5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1097280" y="2194560"/>
            <a:ext cx="10515240" cy="5312160"/>
          </a:xfrm>
          <a:prstGeom prst="rect">
            <a:avLst/>
          </a:prstGeom>
          <a:noFill/>
          <a:ln>
            <a:noFill/>
          </a:ln>
        </p:spPr>
        <p:txBody>
          <a:bodyPr>
            <a:normAutofit/>
          </a:bodyPr>
          <a:lstStyle/>
          <a:p>
            <a:pPr marL="108000" algn="ctr">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ATTEMPT # 1  </a:t>
            </a:r>
            <a:endParaRPr lang="en-US" sz="4000" b="0" strike="noStrike" spc="-1" dirty="0">
              <a:solidFill>
                <a:srgbClr val="000000"/>
              </a:solidFill>
              <a:latin typeface="Calibri"/>
              <a:ea typeface="Noto Sans CJK SC"/>
            </a:endParaRPr>
          </a:p>
          <a:p>
            <a:pPr marL="108000">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                USING STANDARD PREDICTORS</a:t>
            </a:r>
            <a:endParaRPr lang="en-US" sz="4000" b="0" strike="noStrike" spc="-1" dirty="0">
              <a:solidFill>
                <a:srgbClr val="000000"/>
              </a:solidFill>
              <a:latin typeface="Calibri"/>
              <a:ea typeface="Noto Sans CJK SC"/>
            </a:endParaRPr>
          </a:p>
          <a:p>
            <a:pPr>
              <a:lnSpc>
                <a:spcPct val="90000"/>
              </a:lnSpc>
              <a:spcBef>
                <a:spcPts val="1001"/>
              </a:spcBef>
              <a:spcAft>
                <a:spcPts val="601"/>
              </a:spcAft>
            </a:pPr>
            <a:endParaRPr lang="en-US" sz="4000" b="0" strike="noStrike" spc="-1" dirty="0">
              <a:solidFill>
                <a:srgbClr val="000000"/>
              </a:solidFill>
              <a:latin typeface="Calibri"/>
              <a:ea typeface="Noto Sans CJK SC"/>
            </a:endParaRPr>
          </a:p>
        </p:txBody>
      </p:sp>
      <p:sp>
        <p:nvSpPr>
          <p:cNvPr id="165"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66" name="TextShape 3"/>
          <p:cNvSpPr txBox="1"/>
          <p:nvPr/>
        </p:nvSpPr>
        <p:spPr>
          <a:xfrm>
            <a:off x="10356840" y="6356520"/>
            <a:ext cx="996480" cy="364680"/>
          </a:xfrm>
          <a:prstGeom prst="rect">
            <a:avLst/>
          </a:prstGeom>
          <a:noFill/>
          <a:ln>
            <a:noFill/>
          </a:ln>
        </p:spPr>
        <p:txBody>
          <a:bodyPr anchor="ctr">
            <a:noAutofit/>
          </a:bodyPr>
          <a:lstStyle/>
          <a:p>
            <a:pPr algn="r">
              <a:lnSpc>
                <a:spcPct val="100000"/>
              </a:lnSpc>
            </a:pPr>
            <a:fld id="{5A5D0246-54B2-4BC1-AABC-C04EDFE0EAF6}" type="slidenum">
              <a:rPr lang="en-US" sz="1200" b="0" strike="noStrike" spc="-1">
                <a:solidFill>
                  <a:srgbClr val="8B8B8B"/>
                </a:solidFill>
                <a:latin typeface="Calibri"/>
              </a:rPr>
              <a:t>15</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 xmlns:p15="http://schemas.microsoft.com/office/powerpoint/2012/main">
      <p:transition spd="slow" advTm="5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Comparison</a:t>
            </a:r>
            <a:endParaRPr lang="en-US" sz="2400" b="0" strike="noStrike" spc="-1">
              <a:solidFill>
                <a:srgbClr val="000000"/>
              </a:solidFill>
              <a:latin typeface="Calibri"/>
            </a:endParaRPr>
          </a:p>
        </p:txBody>
      </p:sp>
      <p:sp>
        <p:nvSpPr>
          <p:cNvPr id="16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69" name="CustomShape 3"/>
          <p:cNvSpPr/>
          <p:nvPr/>
        </p:nvSpPr>
        <p:spPr>
          <a:xfrm>
            <a:off x="1188720" y="914400"/>
            <a:ext cx="10515240" cy="155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a:solidFill>
                  <a:srgbClr val="000000"/>
                </a:solidFill>
                <a:latin typeface="Calibri"/>
                <a:ea typeface="Calibri"/>
              </a:rPr>
              <a:t>Predictor Variables: </a:t>
            </a:r>
            <a:endParaRPr lang="en-US" sz="1600" b="0" strike="noStrike" spc="-1">
              <a:latin typeface="Arial"/>
            </a:endParaRPr>
          </a:p>
          <a:p>
            <a:pPr marL="216000" indent="-21600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a:t>
            </a:r>
            <a:r>
              <a:rPr lang="en-US" sz="1600" b="1" i="1" strike="noStrike" spc="-1">
                <a:solidFill>
                  <a:srgbClr val="000000"/>
                </a:solidFill>
                <a:latin typeface="Calibri"/>
                <a:ea typeface="Calibri"/>
              </a:rPr>
              <a:t>Southern</a:t>
            </a:r>
            <a:r>
              <a:rPr lang="en-US" sz="1600" b="0" i="1" strike="noStrike" spc="-1">
                <a:solidFill>
                  <a:srgbClr val="000000"/>
                </a:solidFill>
                <a:latin typeface="Calibri"/>
                <a:ea typeface="Calibri"/>
              </a:rPr>
              <a:t> Viral RNA Signal</a:t>
            </a:r>
            <a:endParaRPr lang="en-US" sz="1600" b="0" strike="noStrike" spc="-1">
              <a:latin typeface="Arial"/>
            </a:endParaRPr>
          </a:p>
          <a:p>
            <a:pPr marL="216000" indent="-21600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a:t>
            </a:r>
            <a:r>
              <a:rPr lang="en-US" sz="1600" b="1" i="1" strike="noStrike" spc="-1">
                <a:solidFill>
                  <a:srgbClr val="000000"/>
                </a:solidFill>
                <a:latin typeface="Calibri"/>
                <a:ea typeface="Calibri"/>
              </a:rPr>
              <a:t>Northern</a:t>
            </a:r>
            <a:r>
              <a:rPr lang="en-US" sz="1600" b="0" i="1" strike="noStrike" spc="-1">
                <a:solidFill>
                  <a:srgbClr val="000000"/>
                </a:solidFill>
                <a:latin typeface="Calibri"/>
                <a:ea typeface="Calibri"/>
              </a:rPr>
              <a:t> Viral RNA Signal</a:t>
            </a:r>
            <a:endParaRPr lang="en-US" sz="1600" b="0" strike="noStrike" spc="-1">
              <a:latin typeface="Arial"/>
            </a:endParaRPr>
          </a:p>
          <a:p>
            <a:pPr marL="216000" indent="-216000">
              <a:lnSpc>
                <a:spcPct val="100000"/>
              </a:lnSpc>
              <a:buClr>
                <a:srgbClr val="000000"/>
              </a:buClr>
              <a:buFont typeface="Symbol" charset="2"/>
              <a:buChar char=""/>
            </a:pPr>
            <a:r>
              <a:rPr lang="en-US" sz="1600" b="1" i="1" strike="noStrike" spc="-1">
                <a:solidFill>
                  <a:srgbClr val="000000"/>
                </a:solidFill>
                <a:latin typeface="Calibri"/>
                <a:ea typeface="Calibri"/>
              </a:rPr>
              <a:t>	</a:t>
            </a:r>
            <a:endParaRPr lang="en-US" sz="1600" b="0" strike="noStrike" spc="-1">
              <a:latin typeface="Arial"/>
            </a:endParaRPr>
          </a:p>
          <a:p>
            <a:pPr>
              <a:lnSpc>
                <a:spcPct val="100000"/>
              </a:lnSpc>
            </a:pPr>
            <a:r>
              <a:rPr lang="en-US" sz="1600" b="1" i="1" strike="noStrike" spc="-1">
                <a:solidFill>
                  <a:srgbClr val="000000"/>
                </a:solidFill>
                <a:latin typeface="Calibri"/>
                <a:ea typeface="Calibri"/>
              </a:rPr>
              <a:t>Response Variables:</a:t>
            </a:r>
            <a:endParaRPr lang="en-US" sz="1600" b="0" strike="noStrike" spc="-1">
              <a:latin typeface="Arial"/>
            </a:endParaRPr>
          </a:p>
          <a:p>
            <a:pPr marL="285840" indent="-28548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Confirmed COVID-19 Case Count </a:t>
            </a:r>
            <a:endParaRPr lang="en-US" sz="1600" b="0" strike="noStrike" spc="-1">
              <a:latin typeface="Arial"/>
            </a:endParaRPr>
          </a:p>
        </p:txBody>
      </p:sp>
      <p:sp>
        <p:nvSpPr>
          <p:cNvPr id="17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71"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5F1A3AA4-E514-4C2E-80BE-0D03FE644149}" type="slidenum">
              <a:rPr lang="en-US" sz="1200" b="0" strike="noStrike" spc="-1">
                <a:solidFill>
                  <a:srgbClr val="8B8B8B"/>
                </a:solidFill>
                <a:latin typeface="Calibri"/>
              </a:rPr>
              <a:t>16</a:t>
            </a:fld>
            <a:endParaRPr lang="en-US" sz="1200" b="0" strike="noStrike" spc="-1">
              <a:latin typeface="Times New Roman"/>
            </a:endParaRPr>
          </a:p>
        </p:txBody>
      </p:sp>
      <p:pic>
        <p:nvPicPr>
          <p:cNvPr id="172" name="Picture 171"/>
          <p:cNvPicPr/>
          <p:nvPr/>
        </p:nvPicPr>
        <p:blipFill>
          <a:blip r:embed="rId2"/>
          <a:stretch/>
        </p:blipFill>
        <p:spPr>
          <a:xfrm>
            <a:off x="3006360" y="2564640"/>
            <a:ext cx="6686280" cy="3561840"/>
          </a:xfrm>
          <a:prstGeom prst="rect">
            <a:avLst/>
          </a:prstGeom>
          <a:ln>
            <a:noFill/>
          </a:ln>
        </p:spPr>
      </p:pic>
      <p:sp>
        <p:nvSpPr>
          <p:cNvPr id="173" name="TextShape 6"/>
          <p:cNvSpPr txBox="1"/>
          <p:nvPr/>
        </p:nvSpPr>
        <p:spPr>
          <a:xfrm>
            <a:off x="3017520" y="5943600"/>
            <a:ext cx="6309360" cy="640080"/>
          </a:xfrm>
          <a:prstGeom prst="rect">
            <a:avLst/>
          </a:prstGeom>
          <a:noFill/>
          <a:ln>
            <a:noFill/>
          </a:ln>
        </p:spPr>
        <p:txBody>
          <a:bodyPr>
            <a:normAutofit/>
          </a:bodyPr>
          <a:lstStyle/>
          <a:p>
            <a:pPr marL="228600" indent="-228240" algn="ctr">
              <a:lnSpc>
                <a:spcPct val="90000"/>
              </a:lnSpc>
              <a:spcBef>
                <a:spcPts val="1001"/>
              </a:spcBef>
              <a:spcAft>
                <a:spcPts val="601"/>
              </a:spcAft>
              <a:buClr>
                <a:srgbClr val="000000"/>
              </a:buClr>
              <a:buFont typeface="Arial"/>
              <a:buChar char="•"/>
            </a:pPr>
            <a:r>
              <a:rPr lang="en-US" sz="1000" b="0" strike="noStrike" spc="-1">
                <a:solidFill>
                  <a:srgbClr val="000000"/>
                </a:solidFill>
                <a:latin typeface="Franklin Gothic Book"/>
                <a:ea typeface="Calibri"/>
              </a:rPr>
              <a:t>Figure: Evaluation of performance metrics relative to the baseline (Persistence) Model using Test Data</a:t>
            </a: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Baseline Model and Simple Regression</a:t>
            </a:r>
            <a:endParaRPr lang="en-US" sz="2400" b="0" strike="noStrike" spc="-1">
              <a:solidFill>
                <a:srgbClr val="000000"/>
              </a:solidFill>
              <a:latin typeface="Calibri"/>
            </a:endParaRPr>
          </a:p>
        </p:txBody>
      </p:sp>
      <p:sp>
        <p:nvSpPr>
          <p:cNvPr id="175"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76"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77"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711E0147-968B-4E47-8310-97ACE5E0FCD4}" type="slidenum">
              <a:rPr lang="en-US" sz="1200" b="0" strike="noStrike" spc="-1">
                <a:solidFill>
                  <a:srgbClr val="8B8B8B"/>
                </a:solidFill>
                <a:latin typeface="Calibri"/>
              </a:rPr>
              <a:t>17</a:t>
            </a:fld>
            <a:endParaRPr lang="en-US" sz="1200" b="0" strike="noStrike" spc="-1">
              <a:latin typeface="Times New Roman"/>
            </a:endParaRPr>
          </a:p>
        </p:txBody>
      </p:sp>
      <p:pic>
        <p:nvPicPr>
          <p:cNvPr id="178" name="Picture 177"/>
          <p:cNvPicPr/>
          <p:nvPr/>
        </p:nvPicPr>
        <p:blipFill>
          <a:blip r:embed="rId3"/>
          <a:stretch/>
        </p:blipFill>
        <p:spPr>
          <a:xfrm>
            <a:off x="822960" y="3749040"/>
            <a:ext cx="5212080" cy="1737360"/>
          </a:xfrm>
          <a:prstGeom prst="rect">
            <a:avLst/>
          </a:prstGeom>
          <a:ln>
            <a:noFill/>
          </a:ln>
        </p:spPr>
      </p:pic>
      <p:pic>
        <p:nvPicPr>
          <p:cNvPr id="179" name="Picture 178"/>
          <p:cNvPicPr/>
          <p:nvPr/>
        </p:nvPicPr>
        <p:blipFill>
          <a:blip r:embed="rId4"/>
          <a:stretch/>
        </p:blipFill>
        <p:spPr>
          <a:xfrm>
            <a:off x="6481440" y="1097280"/>
            <a:ext cx="5131440" cy="4845960"/>
          </a:xfrm>
          <a:prstGeom prst="rect">
            <a:avLst/>
          </a:prstGeom>
          <a:ln>
            <a:noFill/>
          </a:ln>
        </p:spPr>
      </p:pic>
      <p:pic>
        <p:nvPicPr>
          <p:cNvPr id="180" name="Picture 179"/>
          <p:cNvPicPr/>
          <p:nvPr/>
        </p:nvPicPr>
        <p:blipFill>
          <a:blip r:embed="rId5"/>
          <a:stretch/>
        </p:blipFill>
        <p:spPr>
          <a:xfrm>
            <a:off x="914400" y="1828800"/>
            <a:ext cx="5112000" cy="164592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Generalized Linear Models</a:t>
            </a:r>
            <a:endParaRPr lang="en-US" sz="2400" b="0" strike="noStrike" spc="-1">
              <a:solidFill>
                <a:srgbClr val="000000"/>
              </a:solidFill>
              <a:latin typeface="Calibri"/>
            </a:endParaRPr>
          </a:p>
        </p:txBody>
      </p:sp>
      <p:sp>
        <p:nvSpPr>
          <p:cNvPr id="182"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83"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84"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1E98CA30-EF4A-4BB1-88CF-FBFCCC41DF8C}" type="slidenum">
              <a:rPr lang="en-US" sz="1200" b="0" strike="noStrike" spc="-1">
                <a:solidFill>
                  <a:srgbClr val="8B8B8B"/>
                </a:solidFill>
                <a:latin typeface="Calibri"/>
              </a:rPr>
              <a:t>18</a:t>
            </a:fld>
            <a:endParaRPr lang="en-US" sz="1200" b="0" strike="noStrike" spc="-1">
              <a:latin typeface="Times New Roman"/>
            </a:endParaRPr>
          </a:p>
        </p:txBody>
      </p:sp>
      <p:pic>
        <p:nvPicPr>
          <p:cNvPr id="185" name="Picture 184"/>
          <p:cNvPicPr/>
          <p:nvPr/>
        </p:nvPicPr>
        <p:blipFill>
          <a:blip r:embed="rId3"/>
          <a:stretch/>
        </p:blipFill>
        <p:spPr>
          <a:xfrm>
            <a:off x="1005840" y="1005840"/>
            <a:ext cx="3723840" cy="5171760"/>
          </a:xfrm>
          <a:prstGeom prst="rect">
            <a:avLst/>
          </a:prstGeom>
          <a:ln>
            <a:noFill/>
          </a:ln>
        </p:spPr>
      </p:pic>
      <p:pic>
        <p:nvPicPr>
          <p:cNvPr id="186" name="Picture 185"/>
          <p:cNvPicPr/>
          <p:nvPr/>
        </p:nvPicPr>
        <p:blipFill>
          <a:blip r:embed="rId4"/>
          <a:stretch/>
        </p:blipFill>
        <p:spPr>
          <a:xfrm>
            <a:off x="4937760" y="2286000"/>
            <a:ext cx="6814800" cy="209016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dirty="0">
                <a:solidFill>
                  <a:srgbClr val="000000"/>
                </a:solidFill>
                <a:latin typeface="Franklin Gothic Medium"/>
              </a:rPr>
              <a:t>Model Predictions – Deep </a:t>
            </a:r>
            <a:r>
              <a:rPr lang="en-US" sz="2400" b="1" spc="-1" dirty="0">
                <a:solidFill>
                  <a:srgbClr val="000000"/>
                </a:solidFill>
                <a:latin typeface="Franklin Gothic Medium"/>
              </a:rPr>
              <a:t>Learning </a:t>
            </a:r>
            <a:r>
              <a:rPr lang="en-US" sz="2400" b="1" strike="noStrike" spc="-1" dirty="0">
                <a:solidFill>
                  <a:srgbClr val="000000"/>
                </a:solidFill>
                <a:latin typeface="Franklin Gothic Medium"/>
              </a:rPr>
              <a:t>Models</a:t>
            </a:r>
            <a:endParaRPr lang="en-US" sz="2400" b="0" strike="noStrike" spc="-1" dirty="0">
              <a:solidFill>
                <a:srgbClr val="000000"/>
              </a:solidFill>
              <a:latin typeface="Calibri"/>
            </a:endParaRPr>
          </a:p>
        </p:txBody>
      </p:sp>
      <p:sp>
        <p:nvSpPr>
          <p:cNvPr id="194"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95"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96"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5DEA46F7-D7EC-48BC-B5DE-36BE09A0776F}" type="slidenum">
              <a:rPr lang="en-US" sz="1200" b="0" strike="noStrike" spc="-1">
                <a:solidFill>
                  <a:srgbClr val="8B8B8B"/>
                </a:solidFill>
                <a:latin typeface="Calibri"/>
              </a:rPr>
              <a:t>19</a:t>
            </a:fld>
            <a:endParaRPr lang="en-US" sz="1200" b="0" strike="noStrike" spc="-1">
              <a:latin typeface="Times New Roman"/>
            </a:endParaRPr>
          </a:p>
        </p:txBody>
      </p:sp>
      <p:pic>
        <p:nvPicPr>
          <p:cNvPr id="197" name="Picture 196"/>
          <p:cNvPicPr/>
          <p:nvPr/>
        </p:nvPicPr>
        <p:blipFill>
          <a:blip r:embed="rId3"/>
          <a:stretch/>
        </p:blipFill>
        <p:spPr>
          <a:xfrm>
            <a:off x="869760" y="2834640"/>
            <a:ext cx="5439600" cy="1546920"/>
          </a:xfrm>
          <a:prstGeom prst="rect">
            <a:avLst/>
          </a:prstGeom>
          <a:ln>
            <a:noFill/>
          </a:ln>
        </p:spPr>
      </p:pic>
      <p:pic>
        <p:nvPicPr>
          <p:cNvPr id="198" name="Picture 197"/>
          <p:cNvPicPr/>
          <p:nvPr/>
        </p:nvPicPr>
        <p:blipFill>
          <a:blip r:embed="rId4"/>
          <a:stretch/>
        </p:blipFill>
        <p:spPr>
          <a:xfrm>
            <a:off x="822960" y="1109160"/>
            <a:ext cx="5394960" cy="1451160"/>
          </a:xfrm>
          <a:prstGeom prst="rect">
            <a:avLst/>
          </a:prstGeom>
          <a:ln>
            <a:noFill/>
          </a:ln>
        </p:spPr>
      </p:pic>
      <p:pic>
        <p:nvPicPr>
          <p:cNvPr id="199" name="Picture 198"/>
          <p:cNvPicPr/>
          <p:nvPr/>
        </p:nvPicPr>
        <p:blipFill>
          <a:blip r:embed="rId5"/>
          <a:stretch/>
        </p:blipFill>
        <p:spPr>
          <a:xfrm>
            <a:off x="914400" y="4663440"/>
            <a:ext cx="5486400" cy="1667880"/>
          </a:xfrm>
          <a:prstGeom prst="rect">
            <a:avLst/>
          </a:prstGeom>
          <a:ln>
            <a:noFill/>
          </a:ln>
        </p:spPr>
      </p:pic>
      <p:pic>
        <p:nvPicPr>
          <p:cNvPr id="200" name="Picture 199"/>
          <p:cNvPicPr/>
          <p:nvPr/>
        </p:nvPicPr>
        <p:blipFill>
          <a:blip r:embed="rId6"/>
          <a:stretch/>
        </p:blipFill>
        <p:spPr>
          <a:xfrm>
            <a:off x="6576480" y="1828800"/>
            <a:ext cx="5219280" cy="1579320"/>
          </a:xfrm>
          <a:prstGeom prst="rect">
            <a:avLst/>
          </a:prstGeom>
          <a:ln>
            <a:noFill/>
          </a:ln>
        </p:spPr>
      </p:pic>
      <p:pic>
        <p:nvPicPr>
          <p:cNvPr id="201" name="Picture 200"/>
          <p:cNvPicPr/>
          <p:nvPr/>
        </p:nvPicPr>
        <p:blipFill>
          <a:blip r:embed="rId7"/>
          <a:stretch/>
        </p:blipFill>
        <p:spPr>
          <a:xfrm>
            <a:off x="6631920" y="3662640"/>
            <a:ext cx="5163840" cy="164088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275400"/>
            <a:ext cx="10515240" cy="539640"/>
          </a:xfrm>
          <a:prstGeom prst="rect">
            <a:avLst/>
          </a:prstGeom>
          <a:noFill/>
          <a:ln>
            <a:noFill/>
          </a:ln>
        </p:spPr>
        <p:txBody>
          <a:bodyPr anchor="ctr">
            <a:normAutofit/>
          </a:bodyPr>
          <a:lstStyle/>
          <a:p>
            <a:pPr>
              <a:lnSpc>
                <a:spcPct val="90000"/>
              </a:lnSpc>
            </a:pPr>
            <a:r>
              <a:rPr lang="en-US" sz="3200" b="1" strike="noStrike" spc="-1">
                <a:solidFill>
                  <a:srgbClr val="000000"/>
                </a:solidFill>
                <a:latin typeface="Franklin Gothic Medium"/>
              </a:rPr>
              <a:t>CONTENTS</a:t>
            </a:r>
            <a:endParaRPr lang="en-US" sz="3200" b="0" strike="noStrike" spc="-1">
              <a:solidFill>
                <a:srgbClr val="000000"/>
              </a:solidFill>
              <a:latin typeface="Calibri"/>
            </a:endParaRPr>
          </a:p>
        </p:txBody>
      </p:sp>
      <p:sp>
        <p:nvSpPr>
          <p:cNvPr id="93" name="TextShape 2"/>
          <p:cNvSpPr txBox="1"/>
          <p:nvPr/>
        </p:nvSpPr>
        <p:spPr>
          <a:xfrm>
            <a:off x="838080" y="1083960"/>
            <a:ext cx="10515240" cy="4354920"/>
          </a:xfrm>
          <a:prstGeom prst="rect">
            <a:avLst/>
          </a:prstGeom>
          <a:noFill/>
          <a:ln>
            <a:noFill/>
          </a:ln>
        </p:spPr>
        <p:txBody>
          <a:bodyPr>
            <a:normAutofit/>
          </a:bodyPr>
          <a:lstStyle/>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Background</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Datasets</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Exploratory Data Analysis</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Models Selection</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Model Evaluation   </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Conclusion &amp; Next Steps</a:t>
            </a:r>
          </a:p>
          <a:p>
            <a:pPr>
              <a:lnSpc>
                <a:spcPct val="90000"/>
              </a:lnSpc>
              <a:spcBef>
                <a:spcPts val="1001"/>
              </a:spcBef>
            </a:pPr>
            <a:endParaRPr lang="en-US" sz="2800" b="0" strike="noStrike" spc="-1">
              <a:solidFill>
                <a:srgbClr val="000000"/>
              </a:solidFill>
              <a:latin typeface="Calibri"/>
            </a:endParaRPr>
          </a:p>
        </p:txBody>
      </p:sp>
      <p:sp>
        <p:nvSpPr>
          <p:cNvPr id="94"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95" name="Line 4"/>
          <p:cNvSpPr/>
          <p:nvPr/>
        </p:nvSpPr>
        <p:spPr>
          <a:xfrm>
            <a:off x="838080" y="904680"/>
            <a:ext cx="10515600" cy="0"/>
          </a:xfrm>
          <a:prstGeom prst="line">
            <a:avLst/>
          </a:prstGeom>
          <a:ln/>
        </p:spPr>
        <p:style>
          <a:lnRef idx="1">
            <a:schemeClr val="dk1"/>
          </a:lnRef>
          <a:fillRef idx="0">
            <a:schemeClr val="dk1"/>
          </a:fillRef>
          <a:effectRef idx="0">
            <a:schemeClr val="dk1"/>
          </a:effectRef>
          <a:fontRef idx="minor"/>
        </p:style>
      </p:sp>
      <p:sp>
        <p:nvSpPr>
          <p:cNvPr id="96"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3A397909-E752-4D88-86BA-59F10E9CB142}" type="slidenum">
              <a:rPr lang="en-US" sz="1200" b="0" strike="noStrike" spc="-1">
                <a:solidFill>
                  <a:srgbClr val="8B8B8B"/>
                </a:solidFill>
                <a:latin typeface="Calibri"/>
              </a:rPr>
              <a:t>2</a:t>
            </a:fld>
            <a:endParaRPr lang="en-US" sz="120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Gradient Boosting Regression Model</a:t>
            </a:r>
            <a:endParaRPr lang="en-US" sz="2400" b="0" strike="noStrike" spc="-1">
              <a:solidFill>
                <a:srgbClr val="000000"/>
              </a:solidFill>
              <a:latin typeface="Calibri"/>
            </a:endParaRPr>
          </a:p>
        </p:txBody>
      </p:sp>
      <p:sp>
        <p:nvSpPr>
          <p:cNvPr id="18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89"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90"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3F02E98B-DC13-4E91-92BB-1D45D454F99F}" type="slidenum">
              <a:rPr lang="en-US" sz="1200" b="0" strike="noStrike" spc="-1">
                <a:solidFill>
                  <a:srgbClr val="8B8B8B"/>
                </a:solidFill>
                <a:latin typeface="Calibri"/>
              </a:rPr>
              <a:t>20</a:t>
            </a:fld>
            <a:endParaRPr lang="en-US" sz="1200" b="0" strike="noStrike" spc="-1">
              <a:latin typeface="Times New Roman"/>
            </a:endParaRPr>
          </a:p>
        </p:txBody>
      </p:sp>
      <p:pic>
        <p:nvPicPr>
          <p:cNvPr id="191" name="Picture 190"/>
          <p:cNvPicPr/>
          <p:nvPr/>
        </p:nvPicPr>
        <p:blipFill>
          <a:blip r:embed="rId3"/>
          <a:stretch/>
        </p:blipFill>
        <p:spPr>
          <a:xfrm>
            <a:off x="5303520" y="2286000"/>
            <a:ext cx="6559200" cy="2103120"/>
          </a:xfrm>
          <a:prstGeom prst="rect">
            <a:avLst/>
          </a:prstGeom>
          <a:ln>
            <a:noFill/>
          </a:ln>
        </p:spPr>
      </p:pic>
      <p:pic>
        <p:nvPicPr>
          <p:cNvPr id="192" name="Picture 191"/>
          <p:cNvPicPr/>
          <p:nvPr/>
        </p:nvPicPr>
        <p:blipFill>
          <a:blip r:embed="rId4"/>
          <a:stretch/>
        </p:blipFill>
        <p:spPr>
          <a:xfrm>
            <a:off x="731520" y="2069280"/>
            <a:ext cx="4362120" cy="26856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Takeaways from first attempt</a:t>
            </a:r>
            <a:endParaRPr lang="en-US" sz="2400" b="0" strike="noStrike" spc="-1">
              <a:solidFill>
                <a:srgbClr val="000000"/>
              </a:solidFill>
              <a:latin typeface="Calibri"/>
            </a:endParaRPr>
          </a:p>
        </p:txBody>
      </p:sp>
      <p:sp>
        <p:nvSpPr>
          <p:cNvPr id="203"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04"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05"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B42E32B7-68DA-4BA8-B350-3F5DD790AF21}" type="slidenum">
              <a:rPr lang="en-US" sz="1200" b="0" strike="noStrike" spc="-1">
                <a:solidFill>
                  <a:srgbClr val="8B8B8B"/>
                </a:solidFill>
                <a:latin typeface="Calibri"/>
              </a:rPr>
              <a:t>21</a:t>
            </a:fld>
            <a:endParaRPr lang="en-US" sz="1200" b="0" strike="noStrike" spc="-1">
              <a:latin typeface="Times New Roman"/>
            </a:endParaRPr>
          </a:p>
        </p:txBody>
      </p:sp>
      <p:sp>
        <p:nvSpPr>
          <p:cNvPr id="206" name="CustomShape 5"/>
          <p:cNvSpPr/>
          <p:nvPr/>
        </p:nvSpPr>
        <p:spPr>
          <a:xfrm>
            <a:off x="681120" y="1080000"/>
            <a:ext cx="10515240" cy="340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10000"/>
              </a:lnSpc>
              <a:buClr>
                <a:srgbClr val="000000"/>
              </a:buClr>
              <a:buFont typeface="Wingdings" charset="2"/>
              <a:buChar char=""/>
            </a:pPr>
            <a:r>
              <a:rPr lang="en-US" sz="1800" b="0" i="1" strike="noStrike" spc="-1" dirty="0">
                <a:solidFill>
                  <a:srgbClr val="000000"/>
                </a:solidFill>
                <a:latin typeface="Franklin Gothic Book"/>
                <a:ea typeface="Calibri"/>
              </a:rPr>
              <a:t>All models </a:t>
            </a:r>
            <a:r>
              <a:rPr lang="en-US" sz="1800" b="1" i="1" strike="noStrike" spc="-1" dirty="0">
                <a:solidFill>
                  <a:srgbClr val="000000"/>
                </a:solidFill>
                <a:latin typeface="Franklin Gothic Book"/>
                <a:ea typeface="Calibri"/>
              </a:rPr>
              <a:t>fair poorly</a:t>
            </a:r>
            <a:r>
              <a:rPr lang="en-US" sz="1800" b="0" i="1" strike="noStrike" spc="-1" dirty="0">
                <a:solidFill>
                  <a:srgbClr val="000000"/>
                </a:solidFill>
                <a:latin typeface="Franklin Gothic Book"/>
                <a:ea typeface="Calibri"/>
              </a:rPr>
              <a:t> in comparison to the persistence model using only the wastewater RNA signal as the predictor variable.</a:t>
            </a:r>
            <a:endParaRPr lang="en-US" sz="1800" b="0" strike="noStrike" spc="-1" dirty="0">
              <a:latin typeface="Arial"/>
            </a:endParaRPr>
          </a:p>
          <a:p>
            <a:pPr marL="285840" indent="-285480" algn="just">
              <a:lnSpc>
                <a:spcPct val="110000"/>
              </a:lnSpc>
              <a:buClr>
                <a:srgbClr val="000000"/>
              </a:buClr>
              <a:buFont typeface="Wingdings" charset="2"/>
              <a:buChar char=""/>
            </a:pPr>
            <a:r>
              <a:rPr lang="en-US" sz="1800" b="1" i="1" strike="noStrike" spc="-1" dirty="0">
                <a:solidFill>
                  <a:srgbClr val="000000"/>
                </a:solidFill>
                <a:latin typeface="Franklin Gothic Book"/>
                <a:ea typeface="Calibri"/>
              </a:rPr>
              <a:t>Piecewise Linear Models</a:t>
            </a:r>
            <a:r>
              <a:rPr lang="en-US" sz="1800" b="0" i="1" strike="noStrike" spc="-1" dirty="0">
                <a:solidFill>
                  <a:srgbClr val="000000"/>
                </a:solidFill>
                <a:latin typeface="Franklin Gothic Book"/>
                <a:ea typeface="Calibri"/>
              </a:rPr>
              <a:t> such as GAMS and </a:t>
            </a:r>
            <a:r>
              <a:rPr lang="en-US" sz="1800" b="0" i="1" strike="noStrike" spc="-1" dirty="0" err="1">
                <a:solidFill>
                  <a:srgbClr val="000000"/>
                </a:solidFill>
                <a:latin typeface="Franklin Gothic Book"/>
                <a:ea typeface="Calibri"/>
              </a:rPr>
              <a:t>XGBoost</a:t>
            </a:r>
            <a:r>
              <a:rPr lang="en-US" sz="1800" b="0" i="1" strike="noStrike" spc="-1" dirty="0">
                <a:solidFill>
                  <a:srgbClr val="000000"/>
                </a:solidFill>
                <a:latin typeface="Franklin Gothic Book"/>
                <a:ea typeface="Calibri"/>
              </a:rPr>
              <a:t> show good results on training data however fair poorly on test (unseen data)</a:t>
            </a:r>
            <a:endParaRPr lang="en-US" sz="1800" b="0" strike="noStrike" spc="-1" dirty="0">
              <a:latin typeface="Arial"/>
            </a:endParaRPr>
          </a:p>
          <a:p>
            <a:pPr marL="285840" indent="-285480" algn="just">
              <a:lnSpc>
                <a:spcPct val="110000"/>
              </a:lnSpc>
              <a:buClr>
                <a:srgbClr val="000000"/>
              </a:buClr>
              <a:buFont typeface="Wingdings" charset="2"/>
              <a:buChar char=""/>
            </a:pPr>
            <a:r>
              <a:rPr lang="en-US" sz="1800" b="0" i="1" strike="noStrike" spc="-1" dirty="0">
                <a:solidFill>
                  <a:srgbClr val="000000"/>
                </a:solidFill>
                <a:latin typeface="Franklin Gothic Book"/>
                <a:ea typeface="Calibri"/>
              </a:rPr>
              <a:t>Dataset including predictor and response variables are </a:t>
            </a:r>
            <a:r>
              <a:rPr lang="en-US" sz="1800" b="1" i="1" strike="noStrike" spc="-1" dirty="0">
                <a:solidFill>
                  <a:srgbClr val="000000"/>
                </a:solidFill>
                <a:latin typeface="Franklin Gothic Book"/>
                <a:ea typeface="Calibri"/>
              </a:rPr>
              <a:t>noisy</a:t>
            </a:r>
            <a:r>
              <a:rPr lang="en-US" sz="1800" b="0" i="1" strike="noStrike" spc="-1" dirty="0">
                <a:solidFill>
                  <a:srgbClr val="000000"/>
                </a:solidFill>
                <a:latin typeface="Franklin Gothic Book"/>
                <a:ea typeface="Calibri"/>
              </a:rPr>
              <a:t> hence the outputs are somewhat expected since we are fitting noise to noise.</a:t>
            </a: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1097280" y="2042159"/>
            <a:ext cx="10515240" cy="3305695"/>
          </a:xfrm>
          <a:prstGeom prst="rect">
            <a:avLst/>
          </a:prstGeom>
          <a:noFill/>
          <a:ln>
            <a:noFill/>
          </a:ln>
        </p:spPr>
        <p:txBody>
          <a:bodyPr>
            <a:normAutofit/>
          </a:bodyPr>
          <a:lstStyle/>
          <a:p>
            <a:pPr marL="108000" algn="ctr">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ATTEMPT # 2  </a:t>
            </a:r>
          </a:p>
          <a:p>
            <a:pPr marL="108000" algn="ctr">
              <a:lnSpc>
                <a:spcPct val="90000"/>
              </a:lnSpc>
              <a:spcBef>
                <a:spcPts val="1001"/>
              </a:spcBef>
              <a:spcAft>
                <a:spcPts val="601"/>
              </a:spcAft>
              <a:buClr>
                <a:srgbClr val="000000"/>
              </a:buClr>
            </a:pPr>
            <a:endParaRPr lang="en-US" sz="4000" b="0" strike="noStrike" spc="-1" dirty="0">
              <a:solidFill>
                <a:srgbClr val="000000"/>
              </a:solidFill>
              <a:latin typeface="Calibri"/>
              <a:ea typeface="Noto Sans CJK SC"/>
            </a:endParaRPr>
          </a:p>
          <a:p>
            <a:pPr marL="108000">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             USING AUTO REGRESSIVE MODEL +     						STANDARD PREDICTORS </a:t>
            </a:r>
            <a:endParaRPr lang="en-US" sz="4000" b="0" strike="noStrike" spc="-1" dirty="0">
              <a:solidFill>
                <a:srgbClr val="000000"/>
              </a:solidFill>
              <a:latin typeface="Calibri"/>
              <a:ea typeface="Noto Sans CJK SC"/>
            </a:endParaRPr>
          </a:p>
          <a:p>
            <a:pPr>
              <a:lnSpc>
                <a:spcPct val="90000"/>
              </a:lnSpc>
              <a:spcBef>
                <a:spcPts val="1001"/>
              </a:spcBef>
              <a:spcAft>
                <a:spcPts val="601"/>
              </a:spcAft>
            </a:pPr>
            <a:endParaRPr lang="en-US" sz="4000" b="0" strike="noStrike" spc="-1" dirty="0">
              <a:solidFill>
                <a:srgbClr val="000000"/>
              </a:solidFill>
              <a:latin typeface="Calibri"/>
              <a:ea typeface="Noto Sans CJK SC"/>
            </a:endParaRPr>
          </a:p>
        </p:txBody>
      </p:sp>
      <p:sp>
        <p:nvSpPr>
          <p:cNvPr id="20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09" name="TextShape 3"/>
          <p:cNvSpPr txBox="1"/>
          <p:nvPr/>
        </p:nvSpPr>
        <p:spPr>
          <a:xfrm>
            <a:off x="10356840" y="6356520"/>
            <a:ext cx="996480" cy="364680"/>
          </a:xfrm>
          <a:prstGeom prst="rect">
            <a:avLst/>
          </a:prstGeom>
          <a:noFill/>
          <a:ln>
            <a:noFill/>
          </a:ln>
        </p:spPr>
        <p:txBody>
          <a:bodyPr anchor="ctr">
            <a:noAutofit/>
          </a:bodyPr>
          <a:lstStyle/>
          <a:p>
            <a:pPr algn="r">
              <a:lnSpc>
                <a:spcPct val="100000"/>
              </a:lnSpc>
            </a:pPr>
            <a:fld id="{C179BD9B-BC4B-49A5-BDBF-D066C2FAC4CF}" type="slidenum">
              <a:rPr lang="en-US" sz="1200" b="0" strike="noStrike" spc="-1">
                <a:solidFill>
                  <a:srgbClr val="8B8B8B"/>
                </a:solidFill>
                <a:latin typeface="Calibri"/>
              </a:rPr>
              <a:t>22</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 xmlns:p15="http://schemas.microsoft.com/office/powerpoint/2012/main">
      <p:transition spd="slow" advTm="5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SARIMA MODEL</a:t>
            </a:r>
            <a:endParaRPr lang="en-US" sz="2400" b="0" strike="noStrike" spc="-1">
              <a:solidFill>
                <a:srgbClr val="000000"/>
              </a:solidFill>
              <a:latin typeface="Calibri"/>
            </a:endParaRPr>
          </a:p>
        </p:txBody>
      </p:sp>
      <p:sp>
        <p:nvSpPr>
          <p:cNvPr id="211"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12" name="CustomShape 3"/>
          <p:cNvSpPr/>
          <p:nvPr/>
        </p:nvSpPr>
        <p:spPr>
          <a:xfrm>
            <a:off x="1188720" y="914400"/>
            <a:ext cx="10515240" cy="13255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dirty="0">
                <a:solidFill>
                  <a:srgbClr val="000000"/>
                </a:solidFill>
                <a:latin typeface="Calibri"/>
              </a:rPr>
              <a:t>TAKE AWAY</a:t>
            </a:r>
            <a:endParaRPr lang="en-US" sz="1600" b="0" strike="noStrike" spc="-1" dirty="0">
              <a:latin typeface="Arial"/>
            </a:endParaRPr>
          </a:p>
          <a:p>
            <a:pPr marL="216000" indent="-216000">
              <a:lnSpc>
                <a:spcPct val="100000"/>
              </a:lnSpc>
              <a:buClr>
                <a:srgbClr val="000000"/>
              </a:buClr>
              <a:buFont typeface="Wingdings" charset="2"/>
              <a:buChar char=""/>
            </a:pPr>
            <a:r>
              <a:rPr lang="en-US" sz="1600" b="0" i="1" strike="noStrike" spc="-1" dirty="0">
                <a:solidFill>
                  <a:srgbClr val="000000"/>
                </a:solidFill>
                <a:latin typeface="Franklin Gothic Book"/>
                <a:ea typeface="Calibri"/>
              </a:rPr>
              <a:t>On decomposing the training data into trend, seasonality and residuals, we see that there is seasonality in the data</a:t>
            </a:r>
            <a:endParaRPr lang="en-US" sz="1600" b="0" strike="noStrike" spc="-1" dirty="0">
              <a:latin typeface="Arial"/>
            </a:endParaRPr>
          </a:p>
          <a:p>
            <a:pPr marL="216000" indent="-216000">
              <a:lnSpc>
                <a:spcPct val="100000"/>
              </a:lnSpc>
              <a:buClr>
                <a:srgbClr val="000000"/>
              </a:buClr>
              <a:buFont typeface="Wingdings" charset="2"/>
              <a:buChar char=""/>
            </a:pPr>
            <a:r>
              <a:rPr lang="en-US" sz="1600" b="0" i="1" strike="noStrike" spc="-1" dirty="0">
                <a:solidFill>
                  <a:srgbClr val="000000"/>
                </a:solidFill>
                <a:latin typeface="Franklin Gothic Book"/>
                <a:ea typeface="Calibri"/>
              </a:rPr>
              <a:t>This encouraged us to add independent variables such as the Day of the Weekday, Day of the Month as predictors to further enhance our models.</a:t>
            </a:r>
            <a:endParaRPr lang="en-US" sz="1600" b="0" strike="noStrike" spc="-1" dirty="0">
              <a:latin typeface="Arial"/>
            </a:endParaRPr>
          </a:p>
          <a:p>
            <a:pPr algn="just">
              <a:lnSpc>
                <a:spcPct val="110000"/>
              </a:lnSpc>
            </a:pPr>
            <a:endParaRPr lang="en-US" sz="1600" b="0" strike="noStrike" spc="-1" dirty="0">
              <a:latin typeface="Arial"/>
            </a:endParaRPr>
          </a:p>
        </p:txBody>
      </p:sp>
      <p:sp>
        <p:nvSpPr>
          <p:cNvPr id="213"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14"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AB982109-AF4C-4732-80C5-934663ACE013}" type="slidenum">
              <a:rPr lang="en-US" sz="1200" b="0" strike="noStrike" spc="-1">
                <a:solidFill>
                  <a:srgbClr val="8B8B8B"/>
                </a:solidFill>
                <a:latin typeface="Calibri"/>
              </a:rPr>
              <a:t>23</a:t>
            </a:fld>
            <a:endParaRPr lang="en-US" sz="1200" b="0" strike="noStrike" spc="-1">
              <a:latin typeface="Times New Roman"/>
            </a:endParaRPr>
          </a:p>
        </p:txBody>
      </p:sp>
      <p:pic>
        <p:nvPicPr>
          <p:cNvPr id="215" name="Picture 2"/>
          <p:cNvPicPr/>
          <p:nvPr/>
        </p:nvPicPr>
        <p:blipFill>
          <a:blip r:embed="rId3"/>
          <a:stretch/>
        </p:blipFill>
        <p:spPr>
          <a:xfrm>
            <a:off x="2703240" y="2377440"/>
            <a:ext cx="6623640" cy="374904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dirty="0">
                <a:solidFill>
                  <a:srgbClr val="000000"/>
                </a:solidFill>
                <a:latin typeface="Franklin Gothic Medium"/>
              </a:rPr>
              <a:t>Model Comparison – Auto Regressive + Wastewater Signal</a:t>
            </a:r>
            <a:endParaRPr lang="en-US" sz="2400" b="0" strike="noStrike" spc="-1" dirty="0">
              <a:solidFill>
                <a:srgbClr val="000000"/>
              </a:solidFill>
              <a:latin typeface="Calibri"/>
            </a:endParaRPr>
          </a:p>
        </p:txBody>
      </p:sp>
      <p:sp>
        <p:nvSpPr>
          <p:cNvPr id="217"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18" name="CustomShape 3"/>
          <p:cNvSpPr/>
          <p:nvPr/>
        </p:nvSpPr>
        <p:spPr>
          <a:xfrm>
            <a:off x="1188720" y="914400"/>
            <a:ext cx="10515240" cy="20606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dirty="0">
                <a:solidFill>
                  <a:srgbClr val="000000"/>
                </a:solidFill>
                <a:latin typeface="Calibri"/>
                <a:ea typeface="Calibri"/>
              </a:rPr>
              <a:t>Predictor Variables: </a:t>
            </a:r>
            <a:endParaRPr lang="en-US" sz="1600" b="0" strike="noStrike" spc="-1" dirty="0">
              <a:latin typeface="Arial"/>
            </a:endParaRPr>
          </a:p>
          <a:p>
            <a:pPr marL="285840" indent="-285480">
              <a:lnSpc>
                <a:spcPct val="100000"/>
              </a:lnSpc>
              <a:buClr>
                <a:srgbClr val="000000"/>
              </a:buClr>
              <a:buFont typeface="Symbol" charset="2"/>
              <a:buChar char=""/>
            </a:pPr>
            <a:r>
              <a:rPr lang="en-US" sz="1600" b="0" i="1" strike="noStrike" spc="-1" dirty="0">
                <a:solidFill>
                  <a:srgbClr val="000000"/>
                </a:solidFill>
                <a:latin typeface="Calibri"/>
                <a:ea typeface="Calibri"/>
              </a:rPr>
              <a:t>7 Day Rolling Average  of Confirmed COVID-19 Case Count from previous day</a:t>
            </a:r>
            <a:endParaRPr lang="en-US" sz="1600" b="0" strike="noStrike" spc="-1" dirty="0">
              <a:latin typeface="Arial"/>
            </a:endParaRPr>
          </a:p>
          <a:p>
            <a:pPr marL="216000" indent="-216000">
              <a:lnSpc>
                <a:spcPct val="100000"/>
              </a:lnSpc>
              <a:buClr>
                <a:srgbClr val="000000"/>
              </a:buClr>
              <a:buFont typeface="Symbol" charset="2"/>
              <a:buChar char=""/>
            </a:pPr>
            <a:r>
              <a:rPr lang="en-US" sz="1600" b="0" i="1" strike="noStrike" spc="-1" dirty="0">
                <a:solidFill>
                  <a:srgbClr val="000000"/>
                </a:solidFill>
                <a:latin typeface="Calibri"/>
                <a:ea typeface="Calibri"/>
              </a:rPr>
              <a:t>7 Day Rolling Average of </a:t>
            </a:r>
            <a:r>
              <a:rPr lang="en-US" sz="1600" b="1" i="1" strike="noStrike" spc="-1" dirty="0">
                <a:solidFill>
                  <a:srgbClr val="000000"/>
                </a:solidFill>
                <a:latin typeface="Calibri"/>
                <a:ea typeface="Calibri"/>
              </a:rPr>
              <a:t>Southern</a:t>
            </a:r>
            <a:r>
              <a:rPr lang="en-US" sz="1600" b="0" i="1" strike="noStrike" spc="-1" dirty="0">
                <a:solidFill>
                  <a:srgbClr val="000000"/>
                </a:solidFill>
                <a:latin typeface="Calibri"/>
                <a:ea typeface="Calibri"/>
              </a:rPr>
              <a:t> Viral RNA Signal</a:t>
            </a:r>
            <a:endParaRPr lang="en-US" sz="1600" b="0" strike="noStrike" spc="-1" dirty="0">
              <a:latin typeface="Arial"/>
            </a:endParaRPr>
          </a:p>
          <a:p>
            <a:pPr marL="216000" indent="-216000">
              <a:lnSpc>
                <a:spcPct val="100000"/>
              </a:lnSpc>
              <a:buClr>
                <a:srgbClr val="000000"/>
              </a:buClr>
              <a:buFont typeface="Symbol" charset="2"/>
              <a:buChar char=""/>
            </a:pPr>
            <a:r>
              <a:rPr lang="en-US" sz="1600" b="0" i="1" strike="noStrike" spc="-1" dirty="0">
                <a:solidFill>
                  <a:srgbClr val="000000"/>
                </a:solidFill>
                <a:latin typeface="Calibri"/>
                <a:ea typeface="Calibri"/>
              </a:rPr>
              <a:t>7 Day Rolling Average of </a:t>
            </a:r>
            <a:r>
              <a:rPr lang="en-US" sz="1600" b="1" i="1" strike="noStrike" spc="-1" dirty="0">
                <a:solidFill>
                  <a:srgbClr val="000000"/>
                </a:solidFill>
                <a:latin typeface="Calibri"/>
                <a:ea typeface="Calibri"/>
              </a:rPr>
              <a:t>Northern</a:t>
            </a:r>
            <a:r>
              <a:rPr lang="en-US" sz="1600" b="0" i="1" strike="noStrike" spc="-1" dirty="0">
                <a:solidFill>
                  <a:srgbClr val="000000"/>
                </a:solidFill>
                <a:latin typeface="Calibri"/>
                <a:ea typeface="Calibri"/>
              </a:rPr>
              <a:t> Viral RNA Signal</a:t>
            </a:r>
            <a:endParaRPr lang="en-US" sz="1600" b="0" strike="noStrike" spc="-1" dirty="0">
              <a:latin typeface="Arial"/>
            </a:endParaRPr>
          </a:p>
          <a:p>
            <a:pPr marL="216000" indent="-216000">
              <a:lnSpc>
                <a:spcPct val="100000"/>
              </a:lnSpc>
              <a:buClr>
                <a:srgbClr val="000000"/>
              </a:buClr>
              <a:buFont typeface="Symbol" charset="2"/>
              <a:buChar char=""/>
            </a:pPr>
            <a:r>
              <a:rPr lang="en-US" sz="1600" b="0" i="1" strike="noStrike" spc="-1" dirty="0">
                <a:solidFill>
                  <a:srgbClr val="000000"/>
                </a:solidFill>
                <a:latin typeface="Calibri"/>
                <a:ea typeface="Calibri"/>
              </a:rPr>
              <a:t>Seasonality Variables – Day of the Week, Day of the Month</a:t>
            </a:r>
            <a:endParaRPr lang="en-US" sz="1600" b="0" strike="noStrike" spc="-1" dirty="0">
              <a:latin typeface="Arial"/>
            </a:endParaRPr>
          </a:p>
          <a:p>
            <a:pPr>
              <a:lnSpc>
                <a:spcPct val="100000"/>
              </a:lnSpc>
              <a:buClr>
                <a:srgbClr val="000000"/>
              </a:buClr>
            </a:pPr>
            <a:endParaRPr lang="en-US" sz="1600" b="0" strike="noStrike" spc="-1" dirty="0">
              <a:latin typeface="Arial"/>
            </a:endParaRPr>
          </a:p>
          <a:p>
            <a:pPr>
              <a:lnSpc>
                <a:spcPct val="100000"/>
              </a:lnSpc>
            </a:pPr>
            <a:r>
              <a:rPr lang="en-US" sz="1600" b="1" i="1" strike="noStrike" spc="-1" dirty="0">
                <a:solidFill>
                  <a:srgbClr val="000000"/>
                </a:solidFill>
                <a:latin typeface="Calibri"/>
                <a:ea typeface="Calibri"/>
              </a:rPr>
              <a:t>Response Variables:</a:t>
            </a:r>
            <a:endParaRPr lang="en-US" sz="1600" b="0" strike="noStrike" spc="-1" dirty="0">
              <a:latin typeface="Arial"/>
            </a:endParaRPr>
          </a:p>
          <a:p>
            <a:pPr marL="285840" indent="-285480">
              <a:lnSpc>
                <a:spcPct val="100000"/>
              </a:lnSpc>
              <a:buClr>
                <a:srgbClr val="000000"/>
              </a:buClr>
              <a:buFont typeface="Symbol" charset="2"/>
              <a:buChar char=""/>
            </a:pPr>
            <a:r>
              <a:rPr lang="en-US" sz="1600" b="0" i="1" strike="noStrike" spc="-1" dirty="0">
                <a:solidFill>
                  <a:srgbClr val="000000"/>
                </a:solidFill>
                <a:latin typeface="Calibri"/>
                <a:ea typeface="Calibri"/>
              </a:rPr>
              <a:t>7 Day Rolling Average  of Confirmed COVID-19 Case Count </a:t>
            </a:r>
            <a:endParaRPr lang="en-US" sz="1600" b="0" strike="noStrike" spc="-1" dirty="0">
              <a:latin typeface="Arial"/>
            </a:endParaRPr>
          </a:p>
        </p:txBody>
      </p:sp>
      <p:sp>
        <p:nvSpPr>
          <p:cNvPr id="219"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20"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FADE6CB2-92FB-40AA-9FFF-3FAF83BD1FD0}" type="slidenum">
              <a:rPr lang="en-US" sz="1200" b="0" strike="noStrike" spc="-1">
                <a:solidFill>
                  <a:srgbClr val="8B8B8B"/>
                </a:solidFill>
                <a:latin typeface="Calibri"/>
              </a:rPr>
              <a:t>24</a:t>
            </a:fld>
            <a:endParaRPr lang="en-US" sz="1200" b="0" strike="noStrike" spc="-1">
              <a:latin typeface="Times New Roman"/>
            </a:endParaRPr>
          </a:p>
        </p:txBody>
      </p:sp>
      <p:pic>
        <p:nvPicPr>
          <p:cNvPr id="10" name="Picture 9">
            <a:extLst>
              <a:ext uri="{FF2B5EF4-FFF2-40B4-BE49-F238E27FC236}">
                <a16:creationId xmlns:a16="http://schemas.microsoft.com/office/drawing/2014/main" id="{5E449C4C-C88C-4D62-8A91-34A5D56371CF}"/>
              </a:ext>
            </a:extLst>
          </p:cNvPr>
          <p:cNvPicPr/>
          <p:nvPr/>
        </p:nvPicPr>
        <p:blipFill>
          <a:blip r:embed="rId3"/>
          <a:stretch/>
        </p:blipFill>
        <p:spPr>
          <a:xfrm>
            <a:off x="6003382" y="3196716"/>
            <a:ext cx="5700578" cy="3131138"/>
          </a:xfrm>
          <a:prstGeom prst="rect">
            <a:avLst/>
          </a:prstGeom>
          <a:ln>
            <a:noFill/>
          </a:ln>
        </p:spPr>
      </p:pic>
      <p:pic>
        <p:nvPicPr>
          <p:cNvPr id="11" name="Picture 10">
            <a:extLst>
              <a:ext uri="{FF2B5EF4-FFF2-40B4-BE49-F238E27FC236}">
                <a16:creationId xmlns:a16="http://schemas.microsoft.com/office/drawing/2014/main" id="{DB0F80D8-1490-4593-9E03-512A6FEE6DEC}"/>
              </a:ext>
            </a:extLst>
          </p:cNvPr>
          <p:cNvPicPr/>
          <p:nvPr/>
        </p:nvPicPr>
        <p:blipFill>
          <a:blip r:embed="rId4"/>
          <a:stretch/>
        </p:blipFill>
        <p:spPr>
          <a:xfrm>
            <a:off x="610778" y="3225381"/>
            <a:ext cx="5358755" cy="3131139"/>
          </a:xfrm>
          <a:prstGeom prst="rect">
            <a:avLst/>
          </a:prstGeom>
          <a:ln>
            <a:noFill/>
          </a:ln>
        </p:spPr>
      </p:pic>
      <p:sp>
        <p:nvSpPr>
          <p:cNvPr id="12" name="TextBox 11">
            <a:extLst>
              <a:ext uri="{FF2B5EF4-FFF2-40B4-BE49-F238E27FC236}">
                <a16:creationId xmlns:a16="http://schemas.microsoft.com/office/drawing/2014/main" id="{45A17856-250D-462F-A8C0-ED10135C3DA3}"/>
              </a:ext>
            </a:extLst>
          </p:cNvPr>
          <p:cNvSpPr txBox="1"/>
          <p:nvPr/>
        </p:nvSpPr>
        <p:spPr>
          <a:xfrm>
            <a:off x="1675616" y="3050869"/>
            <a:ext cx="3971107" cy="276999"/>
          </a:xfrm>
          <a:prstGeom prst="rect">
            <a:avLst/>
          </a:prstGeom>
          <a:noFill/>
        </p:spPr>
        <p:txBody>
          <a:bodyPr wrap="square" rtlCol="0">
            <a:spAutoFit/>
          </a:bodyPr>
          <a:lstStyle/>
          <a:p>
            <a:r>
              <a:rPr lang="en-US" sz="1200" b="1" dirty="0"/>
              <a:t>Before Adding Additional Predictor Variables</a:t>
            </a:r>
          </a:p>
        </p:txBody>
      </p:sp>
      <p:sp>
        <p:nvSpPr>
          <p:cNvPr id="13" name="Rectangle 12">
            <a:extLst>
              <a:ext uri="{FF2B5EF4-FFF2-40B4-BE49-F238E27FC236}">
                <a16:creationId xmlns:a16="http://schemas.microsoft.com/office/drawing/2014/main" id="{0D06ED26-EEEA-44F8-939A-2F05B70C868F}"/>
              </a:ext>
            </a:extLst>
          </p:cNvPr>
          <p:cNvSpPr/>
          <p:nvPr/>
        </p:nvSpPr>
        <p:spPr>
          <a:xfrm>
            <a:off x="2872144" y="3757969"/>
            <a:ext cx="485010" cy="240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91354E-F3FE-4B81-AD84-3CA93A788CEF}"/>
              </a:ext>
            </a:extLst>
          </p:cNvPr>
          <p:cNvSpPr/>
          <p:nvPr/>
        </p:nvSpPr>
        <p:spPr>
          <a:xfrm>
            <a:off x="8484819" y="3714875"/>
            <a:ext cx="485010" cy="240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CC53A0D-21E8-4024-84E6-56E87623C444}"/>
              </a:ext>
            </a:extLst>
          </p:cNvPr>
          <p:cNvSpPr txBox="1"/>
          <p:nvPr/>
        </p:nvSpPr>
        <p:spPr>
          <a:xfrm>
            <a:off x="7721446" y="3040297"/>
            <a:ext cx="3345777" cy="276999"/>
          </a:xfrm>
          <a:prstGeom prst="rect">
            <a:avLst/>
          </a:prstGeom>
          <a:noFill/>
        </p:spPr>
        <p:txBody>
          <a:bodyPr wrap="square" rtlCol="0">
            <a:spAutoFit/>
          </a:bodyPr>
          <a:lstStyle/>
          <a:p>
            <a:r>
              <a:rPr lang="en-US" sz="1200" b="1" dirty="0"/>
              <a:t>After Adding Predictor Variables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Baseline Model and Simple Regression</a:t>
            </a:r>
            <a:endParaRPr lang="en-US" sz="2400" b="0" strike="noStrike" spc="-1">
              <a:solidFill>
                <a:srgbClr val="000000"/>
              </a:solidFill>
              <a:latin typeface="Calibri"/>
            </a:endParaRPr>
          </a:p>
        </p:txBody>
      </p:sp>
      <p:sp>
        <p:nvSpPr>
          <p:cNvPr id="224"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25"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26"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5B9986A8-D188-40C5-807C-C26DD2531DBD}" type="slidenum">
              <a:rPr lang="en-US" sz="1200" b="0" strike="noStrike" spc="-1">
                <a:solidFill>
                  <a:srgbClr val="8B8B8B"/>
                </a:solidFill>
                <a:latin typeface="Calibri"/>
              </a:rPr>
              <a:t>25</a:t>
            </a:fld>
            <a:endParaRPr lang="en-US" sz="1200" b="0" strike="noStrike" spc="-1">
              <a:latin typeface="Times New Roman"/>
            </a:endParaRPr>
          </a:p>
        </p:txBody>
      </p:sp>
      <p:pic>
        <p:nvPicPr>
          <p:cNvPr id="227" name="Picture 226"/>
          <p:cNvPicPr/>
          <p:nvPr/>
        </p:nvPicPr>
        <p:blipFill>
          <a:blip r:embed="rId3"/>
          <a:stretch/>
        </p:blipFill>
        <p:spPr>
          <a:xfrm>
            <a:off x="914400" y="1828800"/>
            <a:ext cx="5112000" cy="1645920"/>
          </a:xfrm>
          <a:prstGeom prst="rect">
            <a:avLst/>
          </a:prstGeom>
          <a:ln>
            <a:noFill/>
          </a:ln>
        </p:spPr>
      </p:pic>
      <p:pic>
        <p:nvPicPr>
          <p:cNvPr id="228" name="Picture 227"/>
          <p:cNvPicPr/>
          <p:nvPr/>
        </p:nvPicPr>
        <p:blipFill>
          <a:blip r:embed="rId4"/>
          <a:stretch/>
        </p:blipFill>
        <p:spPr>
          <a:xfrm>
            <a:off x="6315840" y="1097280"/>
            <a:ext cx="5479920" cy="5120640"/>
          </a:xfrm>
          <a:prstGeom prst="rect">
            <a:avLst/>
          </a:prstGeom>
          <a:ln>
            <a:noFill/>
          </a:ln>
        </p:spPr>
      </p:pic>
      <p:pic>
        <p:nvPicPr>
          <p:cNvPr id="229" name="Picture 228"/>
          <p:cNvPicPr/>
          <p:nvPr/>
        </p:nvPicPr>
        <p:blipFill>
          <a:blip r:embed="rId5"/>
          <a:stretch/>
        </p:blipFill>
        <p:spPr>
          <a:xfrm>
            <a:off x="891360" y="3749040"/>
            <a:ext cx="5235120" cy="165888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Generalized Linear Models</a:t>
            </a:r>
            <a:endParaRPr lang="en-US" sz="2400" b="0" strike="noStrike" spc="-1">
              <a:solidFill>
                <a:srgbClr val="000000"/>
              </a:solidFill>
              <a:latin typeface="Calibri"/>
            </a:endParaRPr>
          </a:p>
        </p:txBody>
      </p:sp>
      <p:sp>
        <p:nvSpPr>
          <p:cNvPr id="231"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32"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33"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ADDB215D-A863-4704-88CA-8BC70AA37023}" type="slidenum">
              <a:rPr lang="en-US" sz="1200" b="0" strike="noStrike" spc="-1">
                <a:solidFill>
                  <a:srgbClr val="8B8B8B"/>
                </a:solidFill>
                <a:latin typeface="Calibri"/>
              </a:rPr>
              <a:t>26</a:t>
            </a:fld>
            <a:endParaRPr lang="en-US" sz="1200" b="0" strike="noStrike" spc="-1">
              <a:latin typeface="Times New Roman"/>
            </a:endParaRPr>
          </a:p>
        </p:txBody>
      </p:sp>
      <p:pic>
        <p:nvPicPr>
          <p:cNvPr id="234" name="Picture 233"/>
          <p:cNvPicPr/>
          <p:nvPr/>
        </p:nvPicPr>
        <p:blipFill>
          <a:blip r:embed="rId3"/>
          <a:stretch/>
        </p:blipFill>
        <p:spPr>
          <a:xfrm>
            <a:off x="796320" y="1463040"/>
            <a:ext cx="2404080" cy="4297680"/>
          </a:xfrm>
          <a:prstGeom prst="rect">
            <a:avLst/>
          </a:prstGeom>
          <a:ln>
            <a:noFill/>
          </a:ln>
        </p:spPr>
      </p:pic>
      <p:pic>
        <p:nvPicPr>
          <p:cNvPr id="235" name="Picture 234"/>
          <p:cNvPicPr/>
          <p:nvPr/>
        </p:nvPicPr>
        <p:blipFill>
          <a:blip r:embed="rId4"/>
          <a:stretch/>
        </p:blipFill>
        <p:spPr>
          <a:xfrm>
            <a:off x="3200400" y="2011680"/>
            <a:ext cx="2414520" cy="3200400"/>
          </a:xfrm>
          <a:prstGeom prst="rect">
            <a:avLst/>
          </a:prstGeom>
          <a:ln>
            <a:noFill/>
          </a:ln>
        </p:spPr>
      </p:pic>
      <p:pic>
        <p:nvPicPr>
          <p:cNvPr id="236" name="Picture 235"/>
          <p:cNvPicPr/>
          <p:nvPr/>
        </p:nvPicPr>
        <p:blipFill>
          <a:blip r:embed="rId5"/>
          <a:stretch/>
        </p:blipFill>
        <p:spPr>
          <a:xfrm>
            <a:off x="5760720" y="2651760"/>
            <a:ext cx="6118920" cy="192024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Gradient Boosting Regression Model</a:t>
            </a:r>
            <a:endParaRPr lang="en-US" sz="2400" b="0" strike="noStrike" spc="-1">
              <a:solidFill>
                <a:srgbClr val="000000"/>
              </a:solidFill>
              <a:latin typeface="Calibri"/>
            </a:endParaRPr>
          </a:p>
        </p:txBody>
      </p:sp>
      <p:sp>
        <p:nvSpPr>
          <p:cNvPr id="23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39"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40"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F16822CB-8D6D-4CB7-9E4E-EC2F4E17D760}" type="slidenum">
              <a:rPr lang="en-US" sz="1200" b="0" strike="noStrike" spc="-1">
                <a:solidFill>
                  <a:srgbClr val="8B8B8B"/>
                </a:solidFill>
                <a:latin typeface="Calibri"/>
              </a:rPr>
              <a:t>27</a:t>
            </a:fld>
            <a:endParaRPr lang="en-US" sz="1200" b="0" strike="noStrike" spc="-1">
              <a:latin typeface="Times New Roman"/>
            </a:endParaRPr>
          </a:p>
        </p:txBody>
      </p:sp>
      <p:pic>
        <p:nvPicPr>
          <p:cNvPr id="241" name="Picture 240"/>
          <p:cNvPicPr/>
          <p:nvPr/>
        </p:nvPicPr>
        <p:blipFill>
          <a:blip r:embed="rId3"/>
          <a:stretch/>
        </p:blipFill>
        <p:spPr>
          <a:xfrm>
            <a:off x="1010160" y="2103120"/>
            <a:ext cx="4019040" cy="2485800"/>
          </a:xfrm>
          <a:prstGeom prst="rect">
            <a:avLst/>
          </a:prstGeom>
          <a:ln>
            <a:noFill/>
          </a:ln>
        </p:spPr>
      </p:pic>
      <p:pic>
        <p:nvPicPr>
          <p:cNvPr id="242" name="Picture 241"/>
          <p:cNvPicPr/>
          <p:nvPr/>
        </p:nvPicPr>
        <p:blipFill>
          <a:blip r:embed="rId4"/>
          <a:stretch/>
        </p:blipFill>
        <p:spPr>
          <a:xfrm>
            <a:off x="5212080" y="2309040"/>
            <a:ext cx="6675120" cy="217152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dirty="0">
                <a:solidFill>
                  <a:srgbClr val="000000"/>
                </a:solidFill>
                <a:latin typeface="Franklin Gothic Medium"/>
              </a:rPr>
              <a:t>Model Predictions – </a:t>
            </a:r>
            <a:r>
              <a:rPr lang="en-US" sz="2400" b="1" spc="-1" dirty="0">
                <a:solidFill>
                  <a:srgbClr val="000000"/>
                </a:solidFill>
                <a:latin typeface="Franklin Gothic Medium"/>
              </a:rPr>
              <a:t>Deep Learning </a:t>
            </a:r>
            <a:r>
              <a:rPr lang="en-US" sz="2400" b="1" strike="noStrike" spc="-1" dirty="0">
                <a:solidFill>
                  <a:srgbClr val="000000"/>
                </a:solidFill>
                <a:latin typeface="Franklin Gothic Medium"/>
              </a:rPr>
              <a:t>Models</a:t>
            </a:r>
            <a:endParaRPr lang="en-US" sz="2400" b="0" strike="noStrike" spc="-1" dirty="0">
              <a:solidFill>
                <a:srgbClr val="000000"/>
              </a:solidFill>
              <a:latin typeface="Calibri"/>
            </a:endParaRPr>
          </a:p>
        </p:txBody>
      </p:sp>
      <p:sp>
        <p:nvSpPr>
          <p:cNvPr id="244"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45"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46"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2DC4E377-DDB1-489C-ABF8-981441E98D7C}" type="slidenum">
              <a:rPr lang="en-US" sz="1200" b="0" strike="noStrike" spc="-1">
                <a:solidFill>
                  <a:srgbClr val="8B8B8B"/>
                </a:solidFill>
                <a:latin typeface="Calibri"/>
              </a:rPr>
              <a:t>28</a:t>
            </a:fld>
            <a:endParaRPr lang="en-US" sz="1200" b="0" strike="noStrike" spc="-1">
              <a:latin typeface="Times New Roman"/>
            </a:endParaRPr>
          </a:p>
        </p:txBody>
      </p:sp>
      <p:pic>
        <p:nvPicPr>
          <p:cNvPr id="247" name="Picture 246"/>
          <p:cNvPicPr/>
          <p:nvPr/>
        </p:nvPicPr>
        <p:blipFill>
          <a:blip r:embed="rId2"/>
          <a:stretch/>
        </p:blipFill>
        <p:spPr>
          <a:xfrm>
            <a:off x="6400800" y="3449160"/>
            <a:ext cx="5346720" cy="1671480"/>
          </a:xfrm>
          <a:prstGeom prst="rect">
            <a:avLst/>
          </a:prstGeom>
          <a:ln>
            <a:noFill/>
          </a:ln>
        </p:spPr>
      </p:pic>
      <p:pic>
        <p:nvPicPr>
          <p:cNvPr id="248" name="Picture 247"/>
          <p:cNvPicPr/>
          <p:nvPr/>
        </p:nvPicPr>
        <p:blipFill>
          <a:blip r:embed="rId3"/>
          <a:stretch/>
        </p:blipFill>
        <p:spPr>
          <a:xfrm>
            <a:off x="6400800" y="1615320"/>
            <a:ext cx="5486400" cy="1585080"/>
          </a:xfrm>
          <a:prstGeom prst="rect">
            <a:avLst/>
          </a:prstGeom>
          <a:ln>
            <a:noFill/>
          </a:ln>
        </p:spPr>
      </p:pic>
      <p:pic>
        <p:nvPicPr>
          <p:cNvPr id="249" name="Picture 248"/>
          <p:cNvPicPr/>
          <p:nvPr/>
        </p:nvPicPr>
        <p:blipFill>
          <a:blip r:embed="rId4"/>
          <a:stretch/>
        </p:blipFill>
        <p:spPr>
          <a:xfrm>
            <a:off x="948240" y="4297680"/>
            <a:ext cx="5269680" cy="1619640"/>
          </a:xfrm>
          <a:prstGeom prst="rect">
            <a:avLst/>
          </a:prstGeom>
          <a:ln>
            <a:noFill/>
          </a:ln>
        </p:spPr>
      </p:pic>
      <p:pic>
        <p:nvPicPr>
          <p:cNvPr id="250" name="Picture 249"/>
          <p:cNvPicPr/>
          <p:nvPr/>
        </p:nvPicPr>
        <p:blipFill>
          <a:blip r:embed="rId5"/>
          <a:stretch/>
        </p:blipFill>
        <p:spPr>
          <a:xfrm>
            <a:off x="914400" y="2560320"/>
            <a:ext cx="5303520" cy="1645920"/>
          </a:xfrm>
          <a:prstGeom prst="rect">
            <a:avLst/>
          </a:prstGeom>
          <a:ln>
            <a:noFill/>
          </a:ln>
        </p:spPr>
      </p:pic>
      <p:pic>
        <p:nvPicPr>
          <p:cNvPr id="251" name="Picture 250"/>
          <p:cNvPicPr/>
          <p:nvPr/>
        </p:nvPicPr>
        <p:blipFill>
          <a:blip r:embed="rId6"/>
          <a:stretch/>
        </p:blipFill>
        <p:spPr>
          <a:xfrm>
            <a:off x="962640" y="1005840"/>
            <a:ext cx="5163840" cy="15109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pc="-1" dirty="0">
                <a:solidFill>
                  <a:srgbClr val="000000"/>
                </a:solidFill>
                <a:latin typeface="Franklin Gothic Medium"/>
              </a:rPr>
              <a:t>Conclusion &amp; Next Steps</a:t>
            </a:r>
            <a:endParaRPr lang="en-US" sz="2400" b="0" strike="noStrike" spc="-1" dirty="0">
              <a:solidFill>
                <a:srgbClr val="000000"/>
              </a:solidFill>
              <a:latin typeface="Calibri"/>
            </a:endParaRPr>
          </a:p>
        </p:txBody>
      </p:sp>
      <p:sp>
        <p:nvSpPr>
          <p:cNvPr id="25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59"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60"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5214B17C-2D85-4608-AD78-1C03C74E2F9C}" type="slidenum">
              <a:rPr lang="en-US" sz="1200" b="0" strike="noStrike" spc="-1">
                <a:solidFill>
                  <a:srgbClr val="8B8B8B"/>
                </a:solidFill>
                <a:latin typeface="Calibri"/>
              </a:rPr>
              <a:t>29</a:t>
            </a:fld>
            <a:endParaRPr lang="en-US" sz="1200" b="0" strike="noStrike" spc="-1">
              <a:latin typeface="Times New Roman"/>
            </a:endParaRPr>
          </a:p>
        </p:txBody>
      </p:sp>
      <p:sp>
        <p:nvSpPr>
          <p:cNvPr id="261" name="CustomShape 5"/>
          <p:cNvSpPr/>
          <p:nvPr/>
        </p:nvSpPr>
        <p:spPr>
          <a:xfrm>
            <a:off x="681120" y="1080000"/>
            <a:ext cx="10515240" cy="67706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10000"/>
              </a:lnSpc>
              <a:buClr>
                <a:srgbClr val="000000"/>
              </a:buClr>
              <a:buFont typeface="Wingdings" charset="2"/>
              <a:buChar char=""/>
            </a:pPr>
            <a:r>
              <a:rPr lang="en-US" spc="-1" dirty="0">
                <a:solidFill>
                  <a:srgbClr val="000000"/>
                </a:solidFill>
                <a:latin typeface="Franklin Gothic Book"/>
              </a:rPr>
              <a:t>Covid-19 data collection with respect to waste-water-management is very limited. To improve the predictive capability of the models we developed, we would like to add proxy variables to the models such as social media data analysis and clinical data.</a:t>
            </a:r>
          </a:p>
          <a:p>
            <a:pPr marL="285840" indent="-285480" algn="just">
              <a:lnSpc>
                <a:spcPct val="110000"/>
              </a:lnSpc>
              <a:buClr>
                <a:srgbClr val="000000"/>
              </a:buClr>
              <a:buFont typeface="Wingdings" charset="2"/>
              <a:buChar char=""/>
            </a:pPr>
            <a:endParaRPr lang="en-US" spc="-1" dirty="0">
              <a:solidFill>
                <a:srgbClr val="000000"/>
              </a:solidFill>
              <a:latin typeface="Franklin Gothic Book"/>
            </a:endParaRPr>
          </a:p>
          <a:p>
            <a:pPr marL="285840" indent="-285480" algn="just">
              <a:lnSpc>
                <a:spcPct val="110000"/>
              </a:lnSpc>
              <a:buClr>
                <a:srgbClr val="000000"/>
              </a:buClr>
              <a:buFont typeface="Wingdings" charset="2"/>
              <a:buChar char=""/>
            </a:pPr>
            <a:r>
              <a:rPr lang="en-US" spc="-1" dirty="0">
                <a:solidFill>
                  <a:srgbClr val="000000"/>
                </a:solidFill>
                <a:latin typeface="Franklin Gothic Book"/>
              </a:rPr>
              <a:t>Use deconvolution method to utilize number of deaths and extrapolate the number of cases in each county. This might help reduce noise in the dataset. </a:t>
            </a:r>
          </a:p>
          <a:p>
            <a:pPr marL="285840" indent="-285480" algn="just">
              <a:lnSpc>
                <a:spcPct val="110000"/>
              </a:lnSpc>
              <a:buClr>
                <a:srgbClr val="000000"/>
              </a:buClr>
              <a:buFont typeface="Wingdings" charset="2"/>
              <a:buChar char=""/>
            </a:pPr>
            <a:endParaRPr lang="en-US" spc="-1" dirty="0">
              <a:solidFill>
                <a:srgbClr val="000000"/>
              </a:solidFill>
              <a:latin typeface="Franklin Gothic Book"/>
            </a:endParaRPr>
          </a:p>
          <a:p>
            <a:pPr marL="285840" indent="-285480" algn="just">
              <a:lnSpc>
                <a:spcPct val="110000"/>
              </a:lnSpc>
              <a:buClr>
                <a:srgbClr val="000000"/>
              </a:buClr>
              <a:buFont typeface="Wingdings" charset="2"/>
              <a:buChar char=""/>
            </a:pPr>
            <a:r>
              <a:rPr lang="en-US" spc="-1" dirty="0">
                <a:solidFill>
                  <a:srgbClr val="000000"/>
                </a:solidFill>
                <a:latin typeface="Franklin Gothic Book"/>
                <a:ea typeface="Calibri"/>
              </a:rPr>
              <a:t>Time series decomposition of the training data shows that there could be an underlying seasonal factor in the data. We accounted for this by splitting the date variable into day-of-month and day-of-week.</a:t>
            </a:r>
            <a:endParaRPr lang="en-US" spc="-1" dirty="0"/>
          </a:p>
          <a:p>
            <a:pPr marL="285840" indent="-285480" algn="just">
              <a:lnSpc>
                <a:spcPct val="110000"/>
              </a:lnSpc>
              <a:buClr>
                <a:srgbClr val="000000"/>
              </a:buClr>
              <a:buFont typeface="Wingdings" charset="2"/>
              <a:buChar char=""/>
            </a:pPr>
            <a:endParaRPr lang="en-US" spc="-1" dirty="0"/>
          </a:p>
          <a:p>
            <a:pPr marL="285840" indent="-285480" algn="just">
              <a:lnSpc>
                <a:spcPct val="110000"/>
              </a:lnSpc>
              <a:buClr>
                <a:srgbClr val="000000"/>
              </a:buClr>
              <a:buFont typeface="Wingdings" charset="2"/>
              <a:buChar char=""/>
            </a:pPr>
            <a:r>
              <a:rPr lang="en-US" spc="-1" dirty="0">
                <a:solidFill>
                  <a:srgbClr val="000000"/>
                </a:solidFill>
                <a:latin typeface="Franklin Gothic Book"/>
                <a:ea typeface="Calibri"/>
              </a:rPr>
              <a:t>Adding the </a:t>
            </a:r>
            <a:r>
              <a:rPr lang="en-US" spc="-1" dirty="0">
                <a:solidFill>
                  <a:srgbClr val="000000"/>
                </a:solidFill>
                <a:latin typeface="Franklin Gothic Book"/>
              </a:rPr>
              <a:t>output of the persistence model as an input variable has improved the predictive capabilities of all models. Auto regressive models may still end up being more powerful than using proxy predictor variables for this particular problem.</a:t>
            </a:r>
          </a:p>
          <a:p>
            <a:pPr marL="285840" indent="-285480" algn="just">
              <a:lnSpc>
                <a:spcPct val="110000"/>
              </a:lnSpc>
              <a:buClr>
                <a:srgbClr val="000000"/>
              </a:buClr>
              <a:buFont typeface="Wingdings" charset="2"/>
              <a:buChar char=""/>
            </a:pPr>
            <a:endParaRPr lang="en-US" spc="-1" dirty="0">
              <a:solidFill>
                <a:srgbClr val="000000"/>
              </a:solidFill>
              <a:latin typeface="Franklin Gothic Book"/>
            </a:endParaRPr>
          </a:p>
          <a:p>
            <a:pPr marL="360" algn="just">
              <a:lnSpc>
                <a:spcPct val="110000"/>
              </a:lnSpc>
              <a:buClr>
                <a:srgbClr val="000000"/>
              </a:buClr>
            </a:pPr>
            <a:endParaRPr lang="en-US" sz="1800" b="0" strike="noStrike" spc="-1" dirty="0">
              <a:latin typeface="Arial"/>
            </a:endParaRPr>
          </a:p>
          <a:p>
            <a:pPr marL="285840" indent="-285480" algn="just">
              <a:lnSpc>
                <a:spcPct val="110000"/>
              </a:lnSpc>
              <a:buClr>
                <a:srgbClr val="000000"/>
              </a:buClr>
              <a:buFont typeface="Wingdings" charset="2"/>
              <a:buChar char=""/>
            </a:pPr>
            <a:endParaRPr lang="en-US" sz="1800" b="0" strike="noStrike" spc="-1" dirty="0">
              <a:latin typeface="Arial"/>
            </a:endParaRPr>
          </a:p>
          <a:p>
            <a:pPr marL="285840" indent="-285480" algn="just">
              <a:lnSpc>
                <a:spcPct val="110000"/>
              </a:lnSpc>
              <a:buClr>
                <a:srgbClr val="000000"/>
              </a:buClr>
              <a:buFont typeface="Wingdings" charset="2"/>
              <a:buChar char=""/>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257040"/>
            <a:ext cx="10515240" cy="454680"/>
          </a:xfrm>
          <a:prstGeom prst="rect">
            <a:avLst/>
          </a:prstGeom>
          <a:noFill/>
          <a:ln>
            <a:noFill/>
          </a:ln>
        </p:spPr>
        <p:txBody>
          <a:bodyPr anchor="ctr">
            <a:normAutofit fontScale="92000" lnSpcReduction="10000"/>
          </a:bodyPr>
          <a:lstStyle/>
          <a:p>
            <a:pPr>
              <a:lnSpc>
                <a:spcPct val="90000"/>
              </a:lnSpc>
            </a:pPr>
            <a:r>
              <a:rPr lang="en-US" sz="3200" b="1" strike="noStrike" spc="-1">
                <a:solidFill>
                  <a:srgbClr val="000000"/>
                </a:solidFill>
                <a:latin typeface="Franklin Gothic Medium"/>
              </a:rPr>
              <a:t>Background</a:t>
            </a:r>
            <a:endParaRPr lang="en-US" sz="3200" b="0" strike="noStrike" spc="-1">
              <a:solidFill>
                <a:srgbClr val="000000"/>
              </a:solidFill>
              <a:latin typeface="Calibri"/>
            </a:endParaRPr>
          </a:p>
        </p:txBody>
      </p:sp>
      <p:sp>
        <p:nvSpPr>
          <p:cNvPr id="98" name="TextShape 2"/>
          <p:cNvSpPr txBox="1"/>
          <p:nvPr/>
        </p:nvSpPr>
        <p:spPr>
          <a:xfrm>
            <a:off x="822960" y="1279080"/>
            <a:ext cx="10515240" cy="4299120"/>
          </a:xfrm>
          <a:prstGeom prst="rect">
            <a:avLst/>
          </a:prstGeom>
          <a:noFill/>
          <a:ln>
            <a:noFill/>
          </a:ln>
        </p:spPr>
        <p:txBody>
          <a:bodyPr>
            <a:normAutofit/>
          </a:bodyPr>
          <a:lstStyle/>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Since the start of the SARS-CoV-2 (COVID-19) pandemic, an accurate count of cases in the community is tracked by </a:t>
            </a:r>
            <a:r>
              <a:rPr lang="en-US" sz="1800" b="1" strike="noStrike" spc="-1">
                <a:solidFill>
                  <a:srgbClr val="000000"/>
                </a:solidFill>
                <a:latin typeface="Franklin Gothic Book"/>
                <a:ea typeface="Calibri"/>
              </a:rPr>
              <a:t>symptomatically and clinically diagnosed cases</a:t>
            </a:r>
            <a:r>
              <a:rPr lang="en-US" sz="1800" b="0" strike="noStrike" spc="-1">
                <a:solidFill>
                  <a:srgbClr val="000000"/>
                </a:solidFill>
                <a:latin typeface="Franklin Gothic Book"/>
                <a:ea typeface="Calibri"/>
              </a:rPr>
              <a:t>. </a:t>
            </a:r>
            <a:endParaRPr lang="en-US" sz="1800" b="0" strike="noStrike" spc="-1">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This method has inherent drawback as many of the patients </a:t>
            </a:r>
            <a:r>
              <a:rPr lang="en-US" sz="1800" b="1" strike="noStrike" spc="-1">
                <a:solidFill>
                  <a:srgbClr val="000000"/>
                </a:solidFill>
                <a:latin typeface="Franklin Gothic Book"/>
                <a:ea typeface="Calibri"/>
              </a:rPr>
              <a:t>do not report the disease and/or maybe asymptomatic </a:t>
            </a:r>
            <a:r>
              <a:rPr lang="en-US" sz="1800" b="0" strike="noStrike" spc="-1">
                <a:solidFill>
                  <a:srgbClr val="000000"/>
                </a:solidFill>
                <a:latin typeface="Franklin Gothic Book"/>
                <a:ea typeface="Calibri"/>
              </a:rPr>
              <a:t>[1]. </a:t>
            </a:r>
            <a:endParaRPr lang="en-US" sz="1800" b="0" strike="noStrike" spc="-1">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Studies have shown proof of gastro-intestinal disorders triggered by SARS-CoV-2 infections in patients and the </a:t>
            </a:r>
            <a:r>
              <a:rPr lang="en-US" sz="1800" b="1" strike="noStrike" spc="-1">
                <a:solidFill>
                  <a:srgbClr val="000000"/>
                </a:solidFill>
                <a:latin typeface="Franklin Gothic Book"/>
                <a:ea typeface="Calibri"/>
              </a:rPr>
              <a:t>occurrence of viral RNA</a:t>
            </a:r>
            <a:r>
              <a:rPr lang="en-US" sz="1800" b="0" strike="noStrike" spc="-1">
                <a:solidFill>
                  <a:srgbClr val="000000"/>
                </a:solidFill>
                <a:latin typeface="Franklin Gothic Book"/>
                <a:ea typeface="Calibri"/>
              </a:rPr>
              <a:t> in </a:t>
            </a:r>
            <a:r>
              <a:rPr lang="en-US" sz="1800" b="1" strike="noStrike" spc="-1">
                <a:solidFill>
                  <a:srgbClr val="000000"/>
                </a:solidFill>
                <a:latin typeface="Franklin Gothic Book"/>
                <a:ea typeface="Calibri"/>
              </a:rPr>
              <a:t>community wastewater</a:t>
            </a:r>
            <a:r>
              <a:rPr lang="en-US" sz="1800" b="0" strike="noStrike" spc="-1">
                <a:solidFill>
                  <a:srgbClr val="000000"/>
                </a:solidFill>
                <a:latin typeface="Franklin Gothic Book"/>
                <a:ea typeface="Calibri"/>
              </a:rPr>
              <a:t> plants [2]. </a:t>
            </a:r>
            <a:endParaRPr lang="en-US" sz="1800" b="0" strike="noStrike" spc="-1">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Wastewater-based epidemiological surveillance can be used as an early warning system for disease outbreak and to forecast the rate of transmission in communities.</a:t>
            </a:r>
            <a:endParaRPr lang="en-US" sz="1800" b="0" strike="noStrike" spc="-1">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We intend to explore the relationship between SARS-CoV-2 titers in </a:t>
            </a:r>
            <a:r>
              <a:rPr lang="en-US" sz="1800" b="1" strike="noStrike" spc="-1">
                <a:solidFill>
                  <a:srgbClr val="000000"/>
                </a:solidFill>
                <a:latin typeface="Franklin Gothic Book"/>
                <a:ea typeface="Calibri"/>
              </a:rPr>
              <a:t>urban wastewater</a:t>
            </a:r>
            <a:r>
              <a:rPr lang="en-US" sz="1800" b="0" strike="noStrike" spc="-1">
                <a:solidFill>
                  <a:srgbClr val="000000"/>
                </a:solidFill>
                <a:latin typeface="Franklin Gothic Book"/>
                <a:ea typeface="Calibri"/>
              </a:rPr>
              <a:t> and the </a:t>
            </a:r>
            <a:r>
              <a:rPr lang="en-US" sz="1800" b="1" strike="noStrike" spc="-1">
                <a:solidFill>
                  <a:srgbClr val="000000"/>
                </a:solidFill>
                <a:latin typeface="Franklin Gothic Book"/>
                <a:ea typeface="Calibri"/>
              </a:rPr>
              <a:t>rate of infections</a:t>
            </a:r>
            <a:r>
              <a:rPr lang="en-US" sz="1800" b="0" strike="noStrike" spc="-1">
                <a:solidFill>
                  <a:srgbClr val="000000"/>
                </a:solidFill>
                <a:latin typeface="Franklin Gothic Book"/>
                <a:ea typeface="Calibri"/>
              </a:rPr>
              <a:t> in nearby communities and </a:t>
            </a:r>
            <a:r>
              <a:rPr lang="en-US" sz="1800" b="1" strike="noStrike" spc="-1">
                <a:solidFill>
                  <a:srgbClr val="000000"/>
                </a:solidFill>
                <a:latin typeface="Franklin Gothic Book"/>
                <a:ea typeface="Calibri"/>
              </a:rPr>
              <a:t>design models to forecast</a:t>
            </a:r>
            <a:r>
              <a:rPr lang="en-US" sz="1800" b="0" strike="noStrike" spc="-1">
                <a:solidFill>
                  <a:srgbClr val="000000"/>
                </a:solidFill>
                <a:latin typeface="Franklin Gothic Book"/>
                <a:ea typeface="Calibri"/>
              </a:rPr>
              <a:t> the rate of infections using titer information as proxy data (a.k.a Nowcasting).</a:t>
            </a: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p:txBody>
      </p:sp>
      <p:sp>
        <p:nvSpPr>
          <p:cNvPr id="99"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 Final Project Group #111  V Bhatia, P Bhatt, L Bondili, R Soori</a:t>
            </a:r>
            <a:endParaRPr lang="en-US" sz="1200" b="0" strike="noStrike" spc="-1">
              <a:latin typeface="Times New Roman"/>
            </a:endParaRPr>
          </a:p>
        </p:txBody>
      </p:sp>
      <p:sp>
        <p:nvSpPr>
          <p:cNvPr id="10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01"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5B32769F-104E-496D-BBC7-3D6B445FF1A3}" type="slidenum">
              <a:rPr lang="en-US" sz="1200" b="0" strike="noStrike" spc="-1">
                <a:solidFill>
                  <a:srgbClr val="8B8B8B"/>
                </a:solidFill>
                <a:latin typeface="Calibri"/>
              </a:rPr>
              <a:t>3</a:t>
            </a:fld>
            <a:endParaRPr lang="en-US" sz="1200" b="0" strike="noStrike" spc="-1">
              <a:latin typeface="Times New Roman"/>
            </a:endParaRPr>
          </a:p>
        </p:txBody>
      </p:sp>
      <p:sp>
        <p:nvSpPr>
          <p:cNvPr id="102" name="TextShape 6"/>
          <p:cNvSpPr txBox="1"/>
          <p:nvPr/>
        </p:nvSpPr>
        <p:spPr>
          <a:xfrm>
            <a:off x="457200" y="5912280"/>
            <a:ext cx="11064240" cy="369000"/>
          </a:xfrm>
          <a:prstGeom prst="rect">
            <a:avLst/>
          </a:prstGeom>
          <a:noFill/>
          <a:ln>
            <a:noFill/>
          </a:ln>
        </p:spPr>
        <p:txBody>
          <a:bodyPr lIns="90000" tIns="45000" rIns="90000" bIns="45000">
            <a:noAutofit/>
          </a:bodyPr>
          <a:lstStyle/>
          <a:p>
            <a:pPr>
              <a:lnSpc>
                <a:spcPct val="110000"/>
              </a:lnSpc>
            </a:pPr>
            <a:r>
              <a:rPr lang="en-US" sz="900" b="0" i="1" strike="noStrike" spc="-1">
                <a:solidFill>
                  <a:srgbClr val="000000"/>
                </a:solidFill>
                <a:latin typeface="Times New Roman"/>
                <a:ea typeface="Calibri"/>
              </a:rPr>
              <a:t>[1] Wu et al. SARS-CoV-2 titers in wastewater foreshadow dynamics and clinical presentation of new COVID-19 cases (202)</a:t>
            </a:r>
            <a:endParaRPr lang="en-US" sz="900" b="0" i="1" strike="noStrike" spc="-1">
              <a:latin typeface="Arial"/>
            </a:endParaRPr>
          </a:p>
          <a:p>
            <a:pPr>
              <a:lnSpc>
                <a:spcPct val="110000"/>
              </a:lnSpc>
            </a:pPr>
            <a:r>
              <a:rPr lang="en-US" sz="900" b="0" i="1" strike="noStrike" spc="-1">
                <a:solidFill>
                  <a:srgbClr val="000000"/>
                </a:solidFill>
                <a:latin typeface="Times New Roman"/>
                <a:ea typeface="Calibri"/>
              </a:rPr>
              <a:t>[2] Xiao et al. Evidence for gastrointestinal infection of SARS-CoV-2 (2020)</a:t>
            </a:r>
            <a:endParaRPr lang="en-US" sz="900" b="0" i="1"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838080" y="18936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Acknowledgments</a:t>
            </a:r>
            <a:endParaRPr lang="en-US" sz="2400" b="0" strike="noStrike" spc="-1">
              <a:solidFill>
                <a:srgbClr val="000000"/>
              </a:solidFill>
              <a:latin typeface="Calibri"/>
            </a:endParaRPr>
          </a:p>
        </p:txBody>
      </p:sp>
      <p:sp>
        <p:nvSpPr>
          <p:cNvPr id="263" name="TextShape 2"/>
          <p:cNvSpPr txBox="1"/>
          <p:nvPr/>
        </p:nvSpPr>
        <p:spPr>
          <a:xfrm>
            <a:off x="838080" y="852480"/>
            <a:ext cx="10515240" cy="5503320"/>
          </a:xfrm>
          <a:prstGeom prst="rect">
            <a:avLst/>
          </a:prstGeom>
          <a:noFill/>
          <a:ln>
            <a:noFill/>
          </a:ln>
        </p:spPr>
        <p:txBody>
          <a:bodyPr>
            <a:normAutofit/>
          </a:bodyPr>
          <a:lstStyle/>
          <a:p>
            <a:pPr marL="360">
              <a:lnSpc>
                <a:spcPct val="110000"/>
              </a:lnSpc>
              <a:buClr>
                <a:srgbClr val="000000"/>
              </a:buClr>
            </a:pPr>
            <a:r>
              <a:rPr lang="en-US" spc="-1" dirty="0">
                <a:solidFill>
                  <a:srgbClr val="000000"/>
                </a:solidFill>
                <a:latin typeface="Franklin Gothic Book"/>
              </a:rPr>
              <a:t>We acknowledge and thank the contributions of the following people for their help and guidance with this project.</a:t>
            </a:r>
          </a:p>
          <a:p>
            <a:pPr marL="360">
              <a:lnSpc>
                <a:spcPct val="110000"/>
              </a:lnSpc>
              <a:buClr>
                <a:srgbClr val="000000"/>
              </a:buClr>
            </a:pPr>
            <a:r>
              <a:rPr lang="en-US" spc="-1" dirty="0">
                <a:solidFill>
                  <a:srgbClr val="000000"/>
                </a:solidFill>
                <a:latin typeface="Franklin Gothic Book"/>
              </a:rPr>
              <a:t> </a:t>
            </a:r>
          </a:p>
          <a:p>
            <a:pPr marL="685800" lvl="1" indent="-228240">
              <a:lnSpc>
                <a:spcPct val="90000"/>
              </a:lnSpc>
              <a:spcBef>
                <a:spcPts val="499"/>
              </a:spcBef>
              <a:spcAft>
                <a:spcPts val="601"/>
              </a:spcAft>
              <a:buClr>
                <a:srgbClr val="000000"/>
              </a:buClr>
              <a:buFont typeface="Arial"/>
              <a:buChar char="•"/>
            </a:pPr>
            <a:r>
              <a:rPr lang="en-US" spc="-1" dirty="0">
                <a:solidFill>
                  <a:srgbClr val="000000"/>
                </a:solidFill>
                <a:latin typeface="Franklin Gothic Book"/>
              </a:rPr>
              <a:t>Mentor: Dr. Mauricio </a:t>
            </a:r>
            <a:r>
              <a:rPr lang="en-US" spc="-1" dirty="0" err="1">
                <a:solidFill>
                  <a:srgbClr val="000000"/>
                </a:solidFill>
                <a:latin typeface="Franklin Gothic Book"/>
              </a:rPr>
              <a:t>Santillana</a:t>
            </a:r>
            <a:r>
              <a:rPr lang="en-US" spc="-1" dirty="0">
                <a:solidFill>
                  <a:srgbClr val="000000"/>
                </a:solidFill>
                <a:latin typeface="Franklin Gothic Book"/>
              </a:rPr>
              <a:t> </a:t>
            </a:r>
          </a:p>
          <a:p>
            <a:pPr marL="685800" lvl="1" indent="-228240">
              <a:lnSpc>
                <a:spcPct val="90000"/>
              </a:lnSpc>
              <a:spcBef>
                <a:spcPts val="499"/>
              </a:spcBef>
              <a:spcAft>
                <a:spcPts val="601"/>
              </a:spcAft>
              <a:buClr>
                <a:srgbClr val="000000"/>
              </a:buClr>
              <a:buFont typeface="Arial"/>
              <a:buChar char="•"/>
            </a:pPr>
            <a:r>
              <a:rPr lang="en-US" spc="-1" dirty="0">
                <a:solidFill>
                  <a:srgbClr val="000000"/>
                </a:solidFill>
                <a:latin typeface="Franklin Gothic Book"/>
              </a:rPr>
              <a:t>CS109b Teaching Staff - </a:t>
            </a:r>
            <a:r>
              <a:rPr lang="en-US" spc="-1" dirty="0" err="1">
                <a:solidFill>
                  <a:srgbClr val="000000"/>
                </a:solidFill>
                <a:latin typeface="Franklin Gothic Book"/>
              </a:rPr>
              <a:t>Pavlos</a:t>
            </a:r>
            <a:r>
              <a:rPr lang="en-US" spc="-1" dirty="0">
                <a:solidFill>
                  <a:srgbClr val="000000"/>
                </a:solidFill>
                <a:latin typeface="Franklin Gothic Book"/>
              </a:rPr>
              <a:t> </a:t>
            </a:r>
            <a:r>
              <a:rPr lang="en-US" spc="-1" dirty="0" err="1">
                <a:solidFill>
                  <a:srgbClr val="000000"/>
                </a:solidFill>
                <a:latin typeface="Franklin Gothic Book"/>
              </a:rPr>
              <a:t>Protopapas</a:t>
            </a:r>
            <a:r>
              <a:rPr lang="en-US" spc="-1" dirty="0">
                <a:solidFill>
                  <a:srgbClr val="000000"/>
                </a:solidFill>
                <a:latin typeface="Franklin Gothic Book"/>
              </a:rPr>
              <a:t>, Mark Glickman, Chris Tanner </a:t>
            </a:r>
          </a:p>
          <a:p>
            <a:pPr marL="685800" lvl="1" indent="-228240">
              <a:lnSpc>
                <a:spcPct val="90000"/>
              </a:lnSpc>
              <a:spcBef>
                <a:spcPts val="499"/>
              </a:spcBef>
              <a:spcAft>
                <a:spcPts val="601"/>
              </a:spcAft>
              <a:buClr>
                <a:srgbClr val="000000"/>
              </a:buClr>
              <a:buFont typeface="Arial"/>
              <a:buChar char="•"/>
            </a:pPr>
            <a:r>
              <a:rPr lang="en-US" spc="-1" dirty="0">
                <a:solidFill>
                  <a:srgbClr val="000000"/>
                </a:solidFill>
                <a:latin typeface="Franklin Gothic Book"/>
              </a:rPr>
              <a:t>Teaching Fellows and Teaching Assistants</a:t>
            </a:r>
          </a:p>
          <a:p>
            <a:pPr marL="685800" lvl="1" indent="-228240">
              <a:lnSpc>
                <a:spcPct val="90000"/>
              </a:lnSpc>
              <a:spcBef>
                <a:spcPts val="499"/>
              </a:spcBef>
              <a:spcAft>
                <a:spcPts val="601"/>
              </a:spcAft>
              <a:buClr>
                <a:srgbClr val="000000"/>
              </a:buClr>
              <a:buFont typeface="Arial"/>
              <a:buChar char="•"/>
            </a:pPr>
            <a:r>
              <a:rPr lang="en-US" spc="-1" dirty="0">
                <a:solidFill>
                  <a:srgbClr val="000000"/>
                </a:solidFill>
                <a:latin typeface="Franklin Gothic Book"/>
              </a:rPr>
              <a:t>Fellow Students of CS109b (Spring’ 2021)</a:t>
            </a:r>
          </a:p>
          <a:p>
            <a:endParaRPr lang="en-US" sz="1800" b="0" strike="noStrike" spc="-1" dirty="0">
              <a:solidFill>
                <a:srgbClr val="000000"/>
              </a:solidFill>
              <a:latin typeface="Calibri"/>
            </a:endParaRPr>
          </a:p>
        </p:txBody>
      </p:sp>
      <p:sp>
        <p:nvSpPr>
          <p:cNvPr id="264"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65"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66"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83CD4BAD-839F-4D50-80AF-9751C1994C40}" type="slidenum">
              <a:rPr lang="en-US" sz="1200" b="0" strike="noStrike" spc="-1">
                <a:solidFill>
                  <a:srgbClr val="8B8B8B"/>
                </a:solidFill>
                <a:latin typeface="Calibri"/>
              </a:rPr>
              <a:t>30</a:t>
            </a:fld>
            <a:endParaRPr lang="en-US" sz="1200" b="0" strike="noStrike" spc="-1">
              <a:latin typeface="Times New Roman"/>
            </a:endParaRPr>
          </a:p>
        </p:txBody>
      </p:sp>
      <p:sp>
        <p:nvSpPr>
          <p:cNvPr id="267" name="TextShape 6"/>
          <p:cNvSpPr txBox="1"/>
          <p:nvPr/>
        </p:nvSpPr>
        <p:spPr>
          <a:xfrm>
            <a:off x="838080" y="3657600"/>
            <a:ext cx="10515240" cy="1020240"/>
          </a:xfrm>
          <a:prstGeom prst="rect">
            <a:avLst/>
          </a:prstGeom>
          <a:noFill/>
          <a:ln>
            <a:noFill/>
          </a:ln>
        </p:spPr>
        <p:txBody>
          <a:bodyPr anchor="ctr">
            <a:normAutofit/>
          </a:bodyPr>
          <a:lstStyle/>
          <a:p>
            <a:pPr algn="ctr">
              <a:lnSpc>
                <a:spcPct val="90000"/>
              </a:lnSpc>
            </a:pPr>
            <a:r>
              <a:rPr lang="en-US" sz="3200" b="1" strike="noStrike" spc="-1">
                <a:solidFill>
                  <a:srgbClr val="000000"/>
                </a:solidFill>
                <a:latin typeface="Franklin Gothic Medium"/>
              </a:rPr>
              <a:t>THANK YOU</a:t>
            </a:r>
            <a:endParaRPr lang="en-US" sz="3200" b="0" strike="noStrike" spc="-1">
              <a:solidFill>
                <a:srgbClr val="000000"/>
              </a:solidFill>
              <a:latin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8A33-919A-4382-9C99-194DA16F42B1}"/>
              </a:ext>
            </a:extLst>
          </p:cNvPr>
          <p:cNvSpPr>
            <a:spLocks noGrp="1"/>
          </p:cNvSpPr>
          <p:nvPr>
            <p:ph type="title"/>
          </p:nvPr>
        </p:nvSpPr>
        <p:spPr>
          <a:xfrm>
            <a:off x="838380" y="2422440"/>
            <a:ext cx="10515240" cy="1325160"/>
          </a:xfrm>
        </p:spPr>
        <p:txBody>
          <a:bodyPr/>
          <a:lstStyle/>
          <a:p>
            <a:pPr algn="ctr"/>
            <a:r>
              <a:rPr lang="en-US" dirty="0"/>
              <a:t>BACKUP SLIDES</a:t>
            </a:r>
          </a:p>
        </p:txBody>
      </p:sp>
    </p:spTree>
    <p:extLst>
      <p:ext uri="{BB962C8B-B14F-4D97-AF65-F5344CB8AC3E}">
        <p14:creationId xmlns:p14="http://schemas.microsoft.com/office/powerpoint/2010/main" val="2385506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838080" y="257040"/>
            <a:ext cx="10515240" cy="454680"/>
          </a:xfrm>
          <a:prstGeom prst="rect">
            <a:avLst/>
          </a:prstGeom>
          <a:noFill/>
          <a:ln>
            <a:noFill/>
          </a:ln>
        </p:spPr>
        <p:txBody>
          <a:bodyPr anchor="ctr">
            <a:normAutofit fontScale="97500" lnSpcReduction="10000"/>
          </a:bodyPr>
          <a:lstStyle/>
          <a:p>
            <a:pPr>
              <a:lnSpc>
                <a:spcPct val="90000"/>
              </a:lnSpc>
            </a:pPr>
            <a:r>
              <a:rPr lang="en-US" sz="2900" b="1" strike="noStrike" spc="-1">
                <a:solidFill>
                  <a:srgbClr val="000000"/>
                </a:solidFill>
                <a:latin typeface="Franklin Gothic Medium"/>
              </a:rPr>
              <a:t>Project Proposal</a:t>
            </a:r>
            <a:endParaRPr lang="en-US" sz="2900" b="0" strike="noStrike" spc="-1">
              <a:solidFill>
                <a:srgbClr val="000000"/>
              </a:solidFill>
              <a:latin typeface="Calibri"/>
            </a:endParaRPr>
          </a:p>
        </p:txBody>
      </p:sp>
      <p:sp>
        <p:nvSpPr>
          <p:cNvPr id="270" name="TextShape 2"/>
          <p:cNvSpPr txBox="1"/>
          <p:nvPr/>
        </p:nvSpPr>
        <p:spPr>
          <a:xfrm>
            <a:off x="838080" y="852480"/>
            <a:ext cx="10515240" cy="4299120"/>
          </a:xfrm>
          <a:prstGeom prst="rect">
            <a:avLst/>
          </a:prstGeom>
          <a:noFill/>
          <a:ln>
            <a:noFill/>
          </a:ln>
        </p:spPr>
        <p:txBody>
          <a:bodyPr>
            <a:normAutofit/>
          </a:bodyPr>
          <a:lstStyle/>
          <a:p>
            <a:pPr>
              <a:lnSpc>
                <a:spcPct val="90000"/>
              </a:lnSpc>
              <a:spcBef>
                <a:spcPts val="1001"/>
              </a:spcBef>
              <a:spcAft>
                <a:spcPts val="601"/>
              </a:spcAft>
            </a:pPr>
            <a:endParaRPr lang="en-US" sz="2800" b="0" strike="noStrike" spc="-1">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rPr>
              <a:t>We intend to explore and establish the relationship between wastewater surveillance data collected and maintained by the Massachusetts Water Resources Authority, and the outbreak of COVID-19 in the neighboring communities. </a:t>
            </a:r>
            <a:endParaRPr lang="en-US" sz="1800" b="0" strike="noStrike" spc="-1">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rPr>
              <a:t>We used supervised learning techniques to develop models which can closely predict the current count of COVID-19 cases in the community using solely the data available from wastewater viral titers</a:t>
            </a: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p:txBody>
      </p:sp>
      <p:sp>
        <p:nvSpPr>
          <p:cNvPr id="271"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72"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73"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3E3066D9-5A43-4F9C-908F-2EFC0AAB0209}" type="slidenum">
              <a:rPr lang="en-US" sz="1200" b="0" strike="noStrike" spc="-1">
                <a:solidFill>
                  <a:srgbClr val="8B8B8B"/>
                </a:solidFill>
                <a:latin typeface="Calibri"/>
              </a:rPr>
              <a:t>32</a:t>
            </a:fld>
            <a:endParaRPr lang="en-US" sz="12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114800" y="3100320"/>
            <a:ext cx="10515240" cy="5312160"/>
          </a:xfrm>
          <a:prstGeom prst="rect">
            <a:avLst/>
          </a:prstGeom>
          <a:noFill/>
          <a:ln>
            <a:noFill/>
          </a:ln>
        </p:spPr>
        <p:txBody>
          <a:bodyPr>
            <a:normAutofit/>
          </a:bodyPr>
          <a:lstStyle/>
          <a:p>
            <a:pPr marL="108000">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DATASETS</a:t>
            </a:r>
            <a:endParaRPr lang="en-US" sz="4000" b="0" strike="noStrike" spc="-1" dirty="0">
              <a:solidFill>
                <a:srgbClr val="000000"/>
              </a:solidFill>
              <a:latin typeface="Calibri"/>
              <a:ea typeface="Noto Sans CJK SC"/>
            </a:endParaRPr>
          </a:p>
          <a:p>
            <a:pPr>
              <a:lnSpc>
                <a:spcPct val="90000"/>
              </a:lnSpc>
              <a:spcBef>
                <a:spcPts val="1001"/>
              </a:spcBef>
              <a:spcAft>
                <a:spcPts val="601"/>
              </a:spcAft>
            </a:pPr>
            <a:endParaRPr lang="en-US" sz="4000" b="0" strike="noStrike" spc="-1" dirty="0">
              <a:solidFill>
                <a:srgbClr val="000000"/>
              </a:solidFill>
              <a:latin typeface="Calibri"/>
              <a:ea typeface="Noto Sans CJK S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600" b="1" strike="noStrike" spc="-1">
                <a:solidFill>
                  <a:srgbClr val="000000"/>
                </a:solidFill>
                <a:latin typeface="Franklin Gothic Medium"/>
              </a:rPr>
              <a:t>Dataset</a:t>
            </a:r>
            <a:endParaRPr lang="en-US" sz="2600" b="0" strike="noStrike" spc="-1">
              <a:solidFill>
                <a:srgbClr val="000000"/>
              </a:solidFill>
              <a:latin typeface="Calibri"/>
            </a:endParaRPr>
          </a:p>
        </p:txBody>
      </p:sp>
      <p:sp>
        <p:nvSpPr>
          <p:cNvPr id="105" name="TextShape 2"/>
          <p:cNvSpPr txBox="1"/>
          <p:nvPr/>
        </p:nvSpPr>
        <p:spPr>
          <a:xfrm>
            <a:off x="838080" y="852480"/>
            <a:ext cx="10515240" cy="1063440"/>
          </a:xfrm>
          <a:prstGeom prst="rect">
            <a:avLst/>
          </a:prstGeom>
          <a:noFill/>
          <a:ln>
            <a:noFill/>
          </a:ln>
        </p:spPr>
        <p:txBody>
          <a:bodyPr>
            <a:normAutofit/>
          </a:bodyPr>
          <a:lstStyle/>
          <a:p>
            <a:pPr marL="228600" indent="-228240">
              <a:lnSpc>
                <a:spcPct val="90000"/>
              </a:lnSpc>
              <a:spcBef>
                <a:spcPts val="1001"/>
              </a:spcBef>
              <a:spcAft>
                <a:spcPts val="601"/>
              </a:spcAft>
              <a:buClr>
                <a:srgbClr val="000000"/>
              </a:buClr>
              <a:buFont typeface="Arial"/>
              <a:buChar char="•"/>
            </a:pPr>
            <a:r>
              <a:rPr lang="en-US" sz="1800" b="1" strike="noStrike" spc="-1">
                <a:solidFill>
                  <a:srgbClr val="000000"/>
                </a:solidFill>
                <a:latin typeface="Franklin Gothic Book"/>
                <a:ea typeface="Calibri"/>
              </a:rPr>
              <a:t>MWRA Wastewater COVID-19 Tracking Data -  </a:t>
            </a:r>
            <a:r>
              <a:rPr lang="en-US" sz="1800" b="0" strike="noStrike" spc="-1">
                <a:solidFill>
                  <a:srgbClr val="000000"/>
                </a:solidFill>
                <a:latin typeface="Franklin Gothic Book"/>
                <a:ea typeface="Calibri"/>
              </a:rPr>
              <a:t>Collected by Massachusetts Water Resources Authority measuring the quantity of SARS-CoV-2 viral RNA samples in sewage wastewater for Boston’s Southern and Northern districts</a:t>
            </a: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p:txBody>
      </p:sp>
      <p:sp>
        <p:nvSpPr>
          <p:cNvPr id="106"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07"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08"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D840A09A-E6DB-49CE-8E02-239BD34C01CC}" type="slidenum">
              <a:rPr lang="en-US" sz="1200" b="0" strike="noStrike" spc="-1">
                <a:solidFill>
                  <a:srgbClr val="8B8B8B"/>
                </a:solidFill>
                <a:latin typeface="Calibri"/>
              </a:rPr>
              <a:t>5</a:t>
            </a:fld>
            <a:endParaRPr lang="en-US" sz="1200" b="0" strike="noStrike" spc="-1">
              <a:latin typeface="Times New Roman"/>
            </a:endParaRPr>
          </a:p>
        </p:txBody>
      </p:sp>
      <p:pic>
        <p:nvPicPr>
          <p:cNvPr id="109" name="Picture 108"/>
          <p:cNvPicPr/>
          <p:nvPr/>
        </p:nvPicPr>
        <p:blipFill>
          <a:blip r:embed="rId2"/>
          <a:stretch/>
        </p:blipFill>
        <p:spPr>
          <a:xfrm>
            <a:off x="457200" y="2103120"/>
            <a:ext cx="6492240" cy="3474720"/>
          </a:xfrm>
          <a:prstGeom prst="rect">
            <a:avLst/>
          </a:prstGeom>
          <a:ln>
            <a:noFill/>
          </a:ln>
        </p:spPr>
      </p:pic>
      <p:pic>
        <p:nvPicPr>
          <p:cNvPr id="110" name="Picture 109"/>
          <p:cNvPicPr/>
          <p:nvPr/>
        </p:nvPicPr>
        <p:blipFill>
          <a:blip r:embed="rId3"/>
          <a:stretch/>
        </p:blipFill>
        <p:spPr>
          <a:xfrm>
            <a:off x="7589520" y="2265480"/>
            <a:ext cx="3749040" cy="3038040"/>
          </a:xfrm>
          <a:prstGeom prst="rect">
            <a:avLst/>
          </a:prstGeom>
          <a:ln>
            <a:noFill/>
          </a:ln>
        </p:spPr>
      </p:pic>
      <p:sp>
        <p:nvSpPr>
          <p:cNvPr id="111" name="TextShape 6"/>
          <p:cNvSpPr txBox="1"/>
          <p:nvPr/>
        </p:nvSpPr>
        <p:spPr>
          <a:xfrm>
            <a:off x="365760" y="6135480"/>
            <a:ext cx="11064240" cy="539640"/>
          </a:xfrm>
          <a:prstGeom prst="rect">
            <a:avLst/>
          </a:prstGeom>
          <a:noFill/>
          <a:ln>
            <a:noFill/>
          </a:ln>
        </p:spPr>
        <p:txBody>
          <a:bodyPr lIns="90000" tIns="45000" rIns="90000" bIns="45000">
            <a:noAutofit/>
          </a:bodyPr>
          <a:lstStyle/>
          <a:p>
            <a:pPr>
              <a:lnSpc>
                <a:spcPct val="110000"/>
              </a:lnSpc>
            </a:pPr>
            <a:r>
              <a:rPr lang="en-US" sz="900" b="0" u="sng" strike="noStrike" spc="-1">
                <a:solidFill>
                  <a:srgbClr val="0563C1"/>
                </a:solidFill>
                <a:uFillTx/>
                <a:latin typeface="Times New Roman"/>
                <a:ea typeface="Calibri"/>
              </a:rPr>
              <a:t>Source: </a:t>
            </a:r>
            <a:r>
              <a:rPr lang="en-US" sz="900" b="0" u="sng" strike="noStrike" spc="-1">
                <a:solidFill>
                  <a:srgbClr val="0563C1"/>
                </a:solidFill>
                <a:uFillTx/>
                <a:latin typeface="Times New Roman"/>
                <a:ea typeface="Calibri"/>
                <a:hlinkClick r:id="rId4"/>
              </a:rPr>
              <a:t>https://www.mwra.com/biobot/biobotdata.htm</a:t>
            </a:r>
            <a:endParaRPr lang="en-US" sz="900" b="0" i="1" strike="noStrike" spc="-1">
              <a:latin typeface="Arial"/>
            </a:endParaRPr>
          </a:p>
          <a:p>
            <a:pPr>
              <a:lnSpc>
                <a:spcPct val="110000"/>
              </a:lnSpc>
            </a:pPr>
            <a:endParaRPr lang="en-US" sz="900" b="0" i="1" strike="noStrike" spc="-1">
              <a:latin typeface="Arial"/>
            </a:endParaRPr>
          </a:p>
        </p:txBody>
      </p:sp>
      <p:sp>
        <p:nvSpPr>
          <p:cNvPr id="112" name="TextShape 7"/>
          <p:cNvSpPr txBox="1"/>
          <p:nvPr/>
        </p:nvSpPr>
        <p:spPr>
          <a:xfrm>
            <a:off x="1829160" y="5669280"/>
            <a:ext cx="3931560" cy="365760"/>
          </a:xfrm>
          <a:prstGeom prst="rect">
            <a:avLst/>
          </a:prstGeom>
          <a:noFill/>
          <a:ln>
            <a:noFill/>
          </a:ln>
        </p:spPr>
        <p:txBody>
          <a:bodyPr>
            <a:normAutofit/>
          </a:bodyPr>
          <a:lstStyle/>
          <a:p>
            <a:pPr marL="228600" indent="-228240">
              <a:lnSpc>
                <a:spcPct val="90000"/>
              </a:lnSpc>
              <a:spcBef>
                <a:spcPts val="1001"/>
              </a:spcBef>
              <a:spcAft>
                <a:spcPts val="601"/>
              </a:spcAft>
              <a:buClr>
                <a:srgbClr val="000000"/>
              </a:buClr>
              <a:buFont typeface="Arial"/>
              <a:buChar char="•"/>
            </a:pPr>
            <a:r>
              <a:rPr lang="en-US" sz="1000" b="0" strike="noStrike" spc="-1">
                <a:solidFill>
                  <a:srgbClr val="000000"/>
                </a:solidFill>
                <a:latin typeface="Franklin Gothic Book"/>
                <a:ea typeface="Calibri"/>
              </a:rPr>
              <a:t>Figure: Viral RNA collection data over time in Boston Counties</a:t>
            </a: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p:txBody>
      </p:sp>
      <p:sp>
        <p:nvSpPr>
          <p:cNvPr id="113" name="TextShape 8"/>
          <p:cNvSpPr txBox="1"/>
          <p:nvPr/>
        </p:nvSpPr>
        <p:spPr>
          <a:xfrm>
            <a:off x="7589520" y="5394960"/>
            <a:ext cx="3931560" cy="365760"/>
          </a:xfrm>
          <a:prstGeom prst="rect">
            <a:avLst/>
          </a:prstGeom>
          <a:noFill/>
          <a:ln>
            <a:noFill/>
          </a:ln>
        </p:spPr>
        <p:txBody>
          <a:bodyPr>
            <a:normAutofit/>
          </a:bodyPr>
          <a:lstStyle/>
          <a:p>
            <a:pPr marL="228600" indent="-228240">
              <a:lnSpc>
                <a:spcPct val="90000"/>
              </a:lnSpc>
              <a:spcBef>
                <a:spcPts val="1001"/>
              </a:spcBef>
              <a:spcAft>
                <a:spcPts val="601"/>
              </a:spcAft>
              <a:buClr>
                <a:srgbClr val="000000"/>
              </a:buClr>
              <a:buFont typeface="Arial"/>
              <a:buChar char="•"/>
            </a:pPr>
            <a:r>
              <a:rPr lang="en-US" sz="1000" b="0" strike="noStrike" spc="-1">
                <a:solidFill>
                  <a:srgbClr val="000000"/>
                </a:solidFill>
                <a:latin typeface="Franklin Gothic Book"/>
                <a:ea typeface="Calibri"/>
              </a:rPr>
              <a:t>Figure: Northern (Green) and Southern (Orange) Boston Districts</a:t>
            </a:r>
            <a:endParaRPr lang="en-US" sz="1000" b="0" strike="noStrike" spc="-1">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endParaRPr lang="en-US" sz="1000" b="0" strike="noStrike" spc="-1">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Dataset</a:t>
            </a:r>
            <a:endParaRPr lang="en-US" sz="2400" b="0" strike="noStrike" spc="-1">
              <a:solidFill>
                <a:srgbClr val="000000"/>
              </a:solidFill>
              <a:latin typeface="Calibri"/>
            </a:endParaRPr>
          </a:p>
        </p:txBody>
      </p:sp>
      <p:sp>
        <p:nvSpPr>
          <p:cNvPr id="115" name="TextShape 2"/>
          <p:cNvSpPr txBox="1"/>
          <p:nvPr/>
        </p:nvSpPr>
        <p:spPr>
          <a:xfrm>
            <a:off x="838080" y="852480"/>
            <a:ext cx="10515240" cy="993240"/>
          </a:xfrm>
          <a:prstGeom prst="rect">
            <a:avLst/>
          </a:prstGeom>
          <a:noFill/>
          <a:ln>
            <a:noFill/>
          </a:ln>
        </p:spPr>
        <p:txBody>
          <a:bodyPr>
            <a:normAutofit/>
          </a:bodyPr>
          <a:lstStyle/>
          <a:p>
            <a:pPr marL="228600" indent="-228240">
              <a:lnSpc>
                <a:spcPct val="90000"/>
              </a:lnSpc>
              <a:spcBef>
                <a:spcPts val="1001"/>
              </a:spcBef>
              <a:spcAft>
                <a:spcPts val="601"/>
              </a:spcAft>
              <a:buClr>
                <a:srgbClr val="000000"/>
              </a:buClr>
              <a:buFont typeface="Arial"/>
              <a:buChar char="•"/>
            </a:pPr>
            <a:r>
              <a:rPr lang="en-US" sz="1800" b="1" strike="noStrike" spc="-1">
                <a:solidFill>
                  <a:srgbClr val="000000"/>
                </a:solidFill>
                <a:latin typeface="Franklin Gothic Book"/>
                <a:ea typeface="Calibri"/>
              </a:rPr>
              <a:t>Massachusetts official COVID-19 Case Count: </a:t>
            </a:r>
            <a:r>
              <a:rPr lang="en-US" sz="1800" b="0" strike="noStrike" spc="-1">
                <a:solidFill>
                  <a:srgbClr val="000000"/>
                </a:solidFill>
                <a:latin typeface="Franklin Gothic Book"/>
                <a:ea typeface="Calibri"/>
              </a:rPr>
              <a:t>Publicly available dataset provided by the Massachusetts Department of Public Health</a:t>
            </a: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p:txBody>
      </p:sp>
      <p:sp>
        <p:nvSpPr>
          <p:cNvPr id="116"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17"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18"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1F25E760-4FCD-4634-BD00-58B730F5E732}" type="slidenum">
              <a:rPr lang="en-US" sz="1200" b="0" strike="noStrike" spc="-1">
                <a:solidFill>
                  <a:srgbClr val="8B8B8B"/>
                </a:solidFill>
                <a:latin typeface="Calibri"/>
              </a:rPr>
              <a:t>6</a:t>
            </a:fld>
            <a:endParaRPr lang="en-US" sz="1200" b="0" strike="noStrike" spc="-1">
              <a:latin typeface="Times New Roman"/>
            </a:endParaRPr>
          </a:p>
        </p:txBody>
      </p:sp>
      <p:pic>
        <p:nvPicPr>
          <p:cNvPr id="119" name="Picture 118"/>
          <p:cNvPicPr/>
          <p:nvPr/>
        </p:nvPicPr>
        <p:blipFill>
          <a:blip r:embed="rId2"/>
          <a:stretch/>
        </p:blipFill>
        <p:spPr>
          <a:xfrm>
            <a:off x="1371600" y="1594440"/>
            <a:ext cx="9144000" cy="4379040"/>
          </a:xfrm>
          <a:prstGeom prst="rect">
            <a:avLst/>
          </a:prstGeom>
          <a:ln>
            <a:noFill/>
          </a:ln>
        </p:spPr>
      </p:pic>
      <p:sp>
        <p:nvSpPr>
          <p:cNvPr id="120" name="TextShape 6"/>
          <p:cNvSpPr txBox="1"/>
          <p:nvPr/>
        </p:nvSpPr>
        <p:spPr>
          <a:xfrm>
            <a:off x="548640" y="6035040"/>
            <a:ext cx="11064240" cy="539640"/>
          </a:xfrm>
          <a:prstGeom prst="rect">
            <a:avLst/>
          </a:prstGeom>
          <a:noFill/>
          <a:ln>
            <a:noFill/>
          </a:ln>
        </p:spPr>
        <p:txBody>
          <a:bodyPr lIns="90000" tIns="45000" rIns="90000" bIns="45000">
            <a:noAutofit/>
          </a:bodyPr>
          <a:lstStyle/>
          <a:p>
            <a:pPr>
              <a:lnSpc>
                <a:spcPct val="110000"/>
              </a:lnSpc>
            </a:pPr>
            <a:r>
              <a:rPr lang="en-US" sz="900" b="0" i="1" u="sng" strike="noStrike" spc="-1">
                <a:solidFill>
                  <a:srgbClr val="0563C1"/>
                </a:solidFill>
                <a:uFillTx/>
                <a:latin typeface="Times New Roman"/>
                <a:ea typeface="Calibri"/>
              </a:rPr>
              <a:t>Source: https://www.mass.gov/info-details/covid-19-response-reporting#covid-19-interactive-data-dashboard-</a:t>
            </a:r>
            <a:endParaRPr lang="en-US" sz="900" b="0" i="1" strike="noStrike" spc="-1">
              <a:latin typeface="Arial"/>
            </a:endParaRPr>
          </a:p>
          <a:p>
            <a:pPr>
              <a:lnSpc>
                <a:spcPct val="110000"/>
              </a:lnSpc>
            </a:pPr>
            <a:endParaRPr lang="en-US" sz="900" b="0" i="1"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2286360" y="3017520"/>
            <a:ext cx="10515240" cy="5312160"/>
          </a:xfrm>
          <a:prstGeom prst="rect">
            <a:avLst/>
          </a:prstGeom>
          <a:noFill/>
          <a:ln>
            <a:noFill/>
          </a:ln>
        </p:spPr>
        <p:txBody>
          <a:bodyPr>
            <a:normAutofit/>
          </a:bodyPr>
          <a:lstStyle/>
          <a:p>
            <a:pPr marL="108000">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EXPLORATORY DATA ANALYSIS</a:t>
            </a:r>
            <a:endParaRPr lang="en-US" sz="4000" b="0" strike="noStrike" spc="-1" dirty="0">
              <a:solidFill>
                <a:srgbClr val="000000"/>
              </a:solidFill>
              <a:latin typeface="Calibri"/>
              <a:ea typeface="Noto Sans CJK SC"/>
            </a:endParaRPr>
          </a:p>
          <a:p>
            <a:pPr>
              <a:lnSpc>
                <a:spcPct val="90000"/>
              </a:lnSpc>
              <a:spcBef>
                <a:spcPts val="1001"/>
              </a:spcBef>
              <a:spcAft>
                <a:spcPts val="601"/>
              </a:spcAft>
            </a:pPr>
            <a:endParaRPr lang="en-US" sz="4000" b="0" strike="noStrike" spc="-1" dirty="0">
              <a:solidFill>
                <a:srgbClr val="000000"/>
              </a:solidFill>
              <a:latin typeface="Calibri"/>
              <a:ea typeface="Noto Sans CJK S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Exploratory Data Analysis – MWRA </a:t>
            </a:r>
            <a:endParaRPr lang="en-US" sz="2400" b="0" strike="noStrike" spc="-1">
              <a:solidFill>
                <a:srgbClr val="000000"/>
              </a:solidFill>
              <a:latin typeface="Calibri"/>
            </a:endParaRPr>
          </a:p>
        </p:txBody>
      </p:sp>
      <p:sp>
        <p:nvSpPr>
          <p:cNvPr id="123"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24" name="CustomShape 3"/>
          <p:cNvSpPr/>
          <p:nvPr/>
        </p:nvSpPr>
        <p:spPr>
          <a:xfrm>
            <a:off x="457200" y="914400"/>
            <a:ext cx="67665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dirty="0">
                <a:solidFill>
                  <a:srgbClr val="000000"/>
                </a:solidFill>
                <a:latin typeface="Calibri"/>
              </a:rPr>
              <a:t>TAKE AWAYS</a:t>
            </a:r>
            <a:endParaRPr lang="en-US" sz="1600" b="0" strike="noStrike" spc="-1" dirty="0">
              <a:latin typeface="Arial"/>
            </a:endParaRPr>
          </a:p>
          <a:p>
            <a:pPr marL="216000" indent="-216000">
              <a:lnSpc>
                <a:spcPct val="100000"/>
              </a:lnSpc>
              <a:buClr>
                <a:srgbClr val="000000"/>
              </a:buClr>
              <a:buFont typeface="Symbol" charset="2"/>
              <a:buChar char=""/>
            </a:pPr>
            <a:r>
              <a:rPr lang="en-US" sz="1800" b="0" strike="noStrike" spc="-1" dirty="0">
                <a:solidFill>
                  <a:srgbClr val="000000"/>
                </a:solidFill>
                <a:latin typeface="Calibri"/>
              </a:rPr>
              <a:t>Raw daily values are noisy and show a lot of variability, the 7-day rolling average is much smoother and should work well as the input predictors</a:t>
            </a:r>
            <a:endParaRPr lang="en-US" sz="1800" b="0" strike="noStrike" spc="-1" dirty="0">
              <a:latin typeface="Arial"/>
            </a:endParaRPr>
          </a:p>
          <a:p>
            <a:pPr marL="216000" indent="-216000">
              <a:lnSpc>
                <a:spcPct val="100000"/>
              </a:lnSpc>
              <a:buClr>
                <a:srgbClr val="000000"/>
              </a:buClr>
              <a:buFont typeface="Symbol" charset="2"/>
              <a:buChar char=""/>
            </a:pPr>
            <a:r>
              <a:rPr lang="en-US" sz="1800" b="0" strike="noStrike" spc="-1" dirty="0">
                <a:solidFill>
                  <a:srgbClr val="000000"/>
                </a:solidFill>
                <a:latin typeface="Calibri"/>
              </a:rPr>
              <a:t>Strong correlation between Southern and Northern titer 7-day average values</a:t>
            </a:r>
            <a:endParaRPr lang="en-US" sz="1800" b="0" strike="noStrike" spc="-1" dirty="0">
              <a:latin typeface="Arial"/>
            </a:endParaRPr>
          </a:p>
        </p:txBody>
      </p:sp>
      <p:sp>
        <p:nvSpPr>
          <p:cNvPr id="125"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632A640A-E3A4-4EBF-845D-5F45B906BFD0}" type="slidenum">
              <a:rPr lang="en-US" sz="1200" b="0" strike="noStrike" spc="-1">
                <a:solidFill>
                  <a:srgbClr val="8B8B8B"/>
                </a:solidFill>
                <a:latin typeface="Calibri"/>
              </a:rPr>
              <a:t>8</a:t>
            </a:fld>
            <a:endParaRPr lang="en-US" sz="1200" b="0" strike="noStrike" spc="-1">
              <a:latin typeface="Times New Roman"/>
            </a:endParaRPr>
          </a:p>
        </p:txBody>
      </p:sp>
      <p:pic>
        <p:nvPicPr>
          <p:cNvPr id="126" name="Picture 27"/>
          <p:cNvPicPr/>
          <p:nvPr/>
        </p:nvPicPr>
        <p:blipFill>
          <a:blip r:embed="rId2"/>
          <a:stretch/>
        </p:blipFill>
        <p:spPr>
          <a:xfrm>
            <a:off x="365760" y="3017520"/>
            <a:ext cx="6857640" cy="2757960"/>
          </a:xfrm>
          <a:prstGeom prst="rect">
            <a:avLst/>
          </a:prstGeom>
          <a:ln>
            <a:noFill/>
          </a:ln>
        </p:spPr>
      </p:pic>
      <p:pic>
        <p:nvPicPr>
          <p:cNvPr id="127" name="Picture 126"/>
          <p:cNvPicPr/>
          <p:nvPr/>
        </p:nvPicPr>
        <p:blipFill>
          <a:blip r:embed="rId3"/>
          <a:stretch/>
        </p:blipFill>
        <p:spPr>
          <a:xfrm>
            <a:off x="7589520" y="548640"/>
            <a:ext cx="4333320" cy="2424240"/>
          </a:xfrm>
          <a:prstGeom prst="rect">
            <a:avLst/>
          </a:prstGeom>
          <a:ln>
            <a:noFill/>
          </a:ln>
        </p:spPr>
      </p:pic>
      <p:pic>
        <p:nvPicPr>
          <p:cNvPr id="128" name="Picture 127"/>
          <p:cNvPicPr/>
          <p:nvPr/>
        </p:nvPicPr>
        <p:blipFill>
          <a:blip r:embed="rId4"/>
          <a:stretch/>
        </p:blipFill>
        <p:spPr>
          <a:xfrm>
            <a:off x="7406640" y="3291840"/>
            <a:ext cx="4610880" cy="27432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Exploratory Data Analysis – MASS COVID-19 Data</a:t>
            </a:r>
            <a:endParaRPr lang="en-US" sz="2400" b="0" strike="noStrike" spc="-1">
              <a:solidFill>
                <a:srgbClr val="000000"/>
              </a:solidFill>
              <a:latin typeface="Calibri"/>
            </a:endParaRPr>
          </a:p>
        </p:txBody>
      </p:sp>
      <p:sp>
        <p:nvSpPr>
          <p:cNvPr id="130"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31"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32"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1179921B-BF13-4C4E-BB80-0D1AB64EAEDD}" type="slidenum">
              <a:rPr lang="en-US" sz="1200" b="0" strike="noStrike" spc="-1">
                <a:solidFill>
                  <a:srgbClr val="8B8B8B"/>
                </a:solidFill>
                <a:latin typeface="Calibri"/>
              </a:rPr>
              <a:t>9</a:t>
            </a:fld>
            <a:endParaRPr lang="en-US" sz="1200" b="0" strike="noStrike" spc="-1">
              <a:latin typeface="Times New Roman"/>
            </a:endParaRPr>
          </a:p>
        </p:txBody>
      </p:sp>
      <p:pic>
        <p:nvPicPr>
          <p:cNvPr id="133" name="Picture 8"/>
          <p:cNvPicPr/>
          <p:nvPr/>
        </p:nvPicPr>
        <p:blipFill>
          <a:blip r:embed="rId2"/>
          <a:stretch/>
        </p:blipFill>
        <p:spPr>
          <a:xfrm>
            <a:off x="539280" y="2262600"/>
            <a:ext cx="5952960" cy="2035080"/>
          </a:xfrm>
          <a:prstGeom prst="rect">
            <a:avLst/>
          </a:prstGeom>
          <a:ln>
            <a:noFill/>
          </a:ln>
        </p:spPr>
      </p:pic>
      <p:sp>
        <p:nvSpPr>
          <p:cNvPr id="134" name="CustomShape 5"/>
          <p:cNvSpPr/>
          <p:nvPr/>
        </p:nvSpPr>
        <p:spPr>
          <a:xfrm>
            <a:off x="457200" y="1005840"/>
            <a:ext cx="1143000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dirty="0">
                <a:solidFill>
                  <a:srgbClr val="000000"/>
                </a:solidFill>
                <a:latin typeface="Calibri"/>
              </a:rPr>
              <a:t>TAKE AWAY</a:t>
            </a:r>
            <a:endParaRPr lang="en-US" sz="1600" b="0" strike="noStrike" spc="-1" dirty="0">
              <a:latin typeface="Arial"/>
            </a:endParaRPr>
          </a:p>
          <a:p>
            <a:pPr marL="216000" indent="-216000">
              <a:lnSpc>
                <a:spcPct val="100000"/>
              </a:lnSpc>
              <a:buClr>
                <a:srgbClr val="000000"/>
              </a:buClr>
              <a:buFont typeface="Symbol" charset="2"/>
              <a:buChar char=""/>
            </a:pPr>
            <a:r>
              <a:rPr lang="en-US" sz="1600" b="0" i="1" strike="noStrike" spc="-1" dirty="0">
                <a:solidFill>
                  <a:srgbClr val="000000"/>
                </a:solidFill>
                <a:latin typeface="Calibri"/>
                <a:ea typeface="Calibri"/>
              </a:rPr>
              <a:t>Daily case count for Massachusetts is also noisy and shows seasonal variations with a window of 7-10 days.</a:t>
            </a:r>
            <a:endParaRPr lang="en-US" sz="1600" b="0" strike="noStrike" spc="-1" dirty="0">
              <a:latin typeface="Arial"/>
            </a:endParaRPr>
          </a:p>
          <a:p>
            <a:pPr marL="216000" indent="-216000">
              <a:lnSpc>
                <a:spcPct val="100000"/>
              </a:lnSpc>
              <a:buClr>
                <a:srgbClr val="000000"/>
              </a:buClr>
              <a:buFont typeface="Symbol" charset="2"/>
              <a:buChar char=""/>
            </a:pPr>
            <a:r>
              <a:rPr lang="en-US" sz="1600" b="0" i="1" strike="noStrike" spc="-1" dirty="0">
                <a:solidFill>
                  <a:srgbClr val="000000"/>
                </a:solidFill>
                <a:latin typeface="Calibri"/>
                <a:ea typeface="Calibri"/>
              </a:rPr>
              <a:t>7 Day rolling Average of confirmed cases count shows strong correlation with both Southern and Northern Titer Average Values. </a:t>
            </a:r>
            <a:endParaRPr lang="en-US" sz="1600" b="0" strike="noStrike" spc="-1" dirty="0">
              <a:latin typeface="Arial"/>
            </a:endParaRPr>
          </a:p>
        </p:txBody>
      </p:sp>
      <p:pic>
        <p:nvPicPr>
          <p:cNvPr id="135" name="Picture 134"/>
          <p:cNvPicPr/>
          <p:nvPr/>
        </p:nvPicPr>
        <p:blipFill>
          <a:blip r:embed="rId3"/>
          <a:stretch/>
        </p:blipFill>
        <p:spPr>
          <a:xfrm>
            <a:off x="457200" y="4381560"/>
            <a:ext cx="6035040" cy="1901520"/>
          </a:xfrm>
          <a:prstGeom prst="rect">
            <a:avLst/>
          </a:prstGeom>
          <a:ln>
            <a:noFill/>
          </a:ln>
        </p:spPr>
      </p:pic>
      <p:pic>
        <p:nvPicPr>
          <p:cNvPr id="136" name="Picture 135"/>
          <p:cNvPicPr/>
          <p:nvPr/>
        </p:nvPicPr>
        <p:blipFill>
          <a:blip r:embed="rId4"/>
          <a:stretch/>
        </p:blipFill>
        <p:spPr>
          <a:xfrm>
            <a:off x="6675120" y="2651760"/>
            <a:ext cx="5015160" cy="28346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4169</TotalTime>
  <Words>2342</Words>
  <Application>Microsoft Office PowerPoint</Application>
  <PresentationFormat>Widescreen</PresentationFormat>
  <Paragraphs>273</Paragraphs>
  <Slides>32</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American Typewriter</vt:lpstr>
      <vt:lpstr>Arial</vt:lpstr>
      <vt:lpstr>Calibri</vt:lpstr>
      <vt:lpstr>Calibri Light</vt:lpstr>
      <vt:lpstr>Franklin Gothic Book</vt:lpstr>
      <vt:lpstr>Franklin Gothic Medium</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BACKUP SLIDES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Mortality Prediction &amp; Interpretation</dc:title>
  <dc:subject/>
  <dc:creator>Soorianarayanan, Raghunandh</dc:creator>
  <dc:description/>
  <cp:lastModifiedBy>Soorianarayanan, Raghunandh</cp:lastModifiedBy>
  <cp:revision>416</cp:revision>
  <dcterms:created xsi:type="dcterms:W3CDTF">2020-12-10T18:18:19Z</dcterms:created>
  <dcterms:modified xsi:type="dcterms:W3CDTF">2021-05-10T03:24:01Z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0x0101001E5F5ADF55C80F4A8C79927091D4FADC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SIP_Label_17cb76b2-10b8-4fe1-93d4-2202842406cd_ActionId">
    <vt:lpwstr>2a2610b8-0a03-4d95-b5da-5428b7f39985</vt:lpwstr>
  </property>
  <property fmtid="{D5CDD505-2E9C-101B-9397-08002B2CF9AE}" pid="9" name="MSIP_Label_17cb76b2-10b8-4fe1-93d4-2202842406cd_Application">
    <vt:lpwstr>Microsoft Azure Information Protection</vt:lpwstr>
  </property>
  <property fmtid="{D5CDD505-2E9C-101B-9397-08002B2CF9AE}" pid="10" name="MSIP_Label_17cb76b2-10b8-4fe1-93d4-2202842406cd_Enabled">
    <vt:lpwstr>True</vt:lpwstr>
  </property>
  <property fmtid="{D5CDD505-2E9C-101B-9397-08002B2CF9AE}" pid="11" name="MSIP_Label_17cb76b2-10b8-4fe1-93d4-2202842406cd_Extended_MSFT_Method">
    <vt:lpwstr>Manual</vt:lpwstr>
  </property>
  <property fmtid="{D5CDD505-2E9C-101B-9397-08002B2CF9AE}" pid="12" name="MSIP_Label_17cb76b2-10b8-4fe1-93d4-2202842406cd_Name">
    <vt:lpwstr>External Public</vt:lpwstr>
  </property>
  <property fmtid="{D5CDD505-2E9C-101B-9397-08002B2CF9AE}" pid="13" name="MSIP_Label_17cb76b2-10b8-4fe1-93d4-2202842406cd_Owner">
    <vt:lpwstr>Raghu_Soori@Dell.com</vt:lpwstr>
  </property>
  <property fmtid="{D5CDD505-2E9C-101B-9397-08002B2CF9AE}" pid="14" name="MSIP_Label_17cb76b2-10b8-4fe1-93d4-2202842406cd_SetDate">
    <vt:lpwstr>2020-12-10T18:26:38.9856031Z</vt:lpwstr>
  </property>
  <property fmtid="{D5CDD505-2E9C-101B-9397-08002B2CF9AE}" pid="15" name="MSIP_Label_17cb76b2-10b8-4fe1-93d4-2202842406cd_SiteId">
    <vt:lpwstr>945c199a-83a2-4e80-9f8c-5a91be5752dd</vt:lpwstr>
  </property>
  <property fmtid="{D5CDD505-2E9C-101B-9397-08002B2CF9AE}" pid="16" name="Notes">
    <vt:i4>1</vt:i4>
  </property>
  <property fmtid="{D5CDD505-2E9C-101B-9397-08002B2CF9AE}" pid="17" name="PresentationFormat">
    <vt:lpwstr>Widescreen</vt:lpwstr>
  </property>
  <property fmtid="{D5CDD505-2E9C-101B-9397-08002B2CF9AE}" pid="18" name="ScaleCrop">
    <vt:bool>false</vt:bool>
  </property>
  <property fmtid="{D5CDD505-2E9C-101B-9397-08002B2CF9AE}" pid="19" name="ShareDoc">
    <vt:bool>false</vt:bool>
  </property>
  <property fmtid="{D5CDD505-2E9C-101B-9397-08002B2CF9AE}" pid="20" name="Slides">
    <vt:i4>21</vt:i4>
  </property>
  <property fmtid="{D5CDD505-2E9C-101B-9397-08002B2CF9AE}" pid="21" name="aiplabel">
    <vt:lpwstr>External Public</vt:lpwstr>
  </property>
</Properties>
</file>