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8E28054-5C64-4260-8E4C-97EC13F0552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6040" cy="3085920"/>
          </a:xfrm>
          <a:prstGeom prst="rect">
            <a:avLst/>
          </a:prstGeom>
        </p:spPr>
      </p:sp>
      <p:sp>
        <p:nvSpPr>
          <p:cNvPr id="24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4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1AD9AA4-E741-4710-BDFD-526E05CA106E}" type="slidenum">
              <a:rPr b="0" lang="en-US" sz="1200" spc="-1" strike="noStrike">
                <a:latin typeface="Times New Roman"/>
              </a:rPr>
              <a:t>25</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6040" cy="3085920"/>
          </a:xfrm>
          <a:prstGeom prst="rect">
            <a:avLst/>
          </a:prstGeom>
        </p:spPr>
      </p:sp>
      <p:sp>
        <p:nvSpPr>
          <p:cNvPr id="24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4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43DB8E9-4760-4BF1-B28F-F628A304A3B9}" type="slidenum">
              <a:rPr b="0" lang="en-US" sz="1200" spc="-1" strike="noStrike">
                <a:latin typeface="Times New Roman"/>
              </a:rPr>
              <a:t>25</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6040" cy="3085920"/>
          </a:xfrm>
          <a:prstGeom prst="rect">
            <a:avLst/>
          </a:prstGeom>
        </p:spPr>
      </p:sp>
      <p:sp>
        <p:nvSpPr>
          <p:cNvPr id="25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5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00394CD-03C9-4457-AE98-84BE8AFFF49A}"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1186200" cy="364680"/>
          </a:xfrm>
          <a:prstGeom prst="rect">
            <a:avLst/>
          </a:prstGeom>
        </p:spPr>
        <p:txBody>
          <a:bodyPr anchor="ctr">
            <a:noAutofit/>
          </a:bodyPr>
          <a:p>
            <a:pPr>
              <a:lnSpc>
                <a:spcPct val="100000"/>
              </a:lnSpc>
            </a:pPr>
            <a:fld id="{EBBEF662-C730-46C3-BE89-94BCE3BBB808}" type="datetime1">
              <a:rPr b="0" lang="en-US" sz="1200" spc="-1" strike="noStrike">
                <a:solidFill>
                  <a:srgbClr val="8b8b8b"/>
                </a:solidFill>
                <a:latin typeface="Calibri"/>
              </a:rPr>
              <a:t>05/09/2021</a:t>
            </a:fld>
            <a:endParaRPr b="0" lang="en-US" sz="1200" spc="-1" strike="noStrike">
              <a:latin typeface="Times New Roman"/>
            </a:endParaRPr>
          </a:p>
        </p:txBody>
      </p:sp>
      <p:sp>
        <p:nvSpPr>
          <p:cNvPr id="2" name="PlaceHolder 3"/>
          <p:cNvSpPr>
            <a:spLocks noGrp="1"/>
          </p:cNvSpPr>
          <p:nvPr>
            <p:ph type="ftr"/>
          </p:nvPr>
        </p:nvSpPr>
        <p:spPr>
          <a:xfrm>
            <a:off x="2351160" y="6356520"/>
            <a:ext cx="7660080" cy="364680"/>
          </a:xfrm>
          <a:prstGeom prst="rect">
            <a:avLst/>
          </a:prstGeom>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3" name="PlaceHolder 4"/>
          <p:cNvSpPr>
            <a:spLocks noGrp="1"/>
          </p:cNvSpPr>
          <p:nvPr>
            <p:ph type="sldNum"/>
          </p:nvPr>
        </p:nvSpPr>
        <p:spPr>
          <a:xfrm>
            <a:off x="10543680" y="6356520"/>
            <a:ext cx="810000" cy="364680"/>
          </a:xfrm>
          <a:prstGeom prst="rect">
            <a:avLst/>
          </a:prstGeom>
        </p:spPr>
        <p:txBody>
          <a:bodyPr anchor="ctr">
            <a:noAutofit/>
          </a:bodyPr>
          <a:p>
            <a:pPr algn="r">
              <a:lnSpc>
                <a:spcPct val="100000"/>
              </a:lnSpc>
            </a:pPr>
            <a:fld id="{8291B21F-E7F3-4B47-BAE9-A82A020E29C5}" type="slidenum">
              <a:rPr b="0" lang="en-US" sz="1200" spc="-1" strike="noStrike">
                <a:solidFill>
                  <a:srgbClr val="8b8b8b"/>
                </a:solidFill>
                <a:latin typeface="Calibri"/>
              </a:rPr>
              <a:t>12</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a:t>
            </a:r>
            <a:r>
              <a:rPr b="0" lang="en-US" sz="2800" spc="-1" strike="noStrike">
                <a:solidFill>
                  <a:srgbClr val="000000"/>
                </a:solidFill>
                <a:latin typeface="Calibri"/>
              </a:rPr>
              <a:t>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a:t>
            </a:r>
            <a:r>
              <a:rPr b="0" lang="en-US" sz="2000" spc="-1" strike="noStrike">
                <a:solidFill>
                  <a:srgbClr val="000000"/>
                </a:solidFill>
                <a:latin typeface="Calibri"/>
              </a:rPr>
              <a:t>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a:t>
            </a:r>
            <a:r>
              <a:rPr b="0" lang="en-US" sz="2000" spc="-1" strike="noStrike">
                <a:solidFill>
                  <a:srgbClr val="000000"/>
                </a:solidFill>
                <a:latin typeface="Calibri"/>
              </a:rPr>
              <a:t>Outline </a:t>
            </a:r>
            <a:r>
              <a:rPr b="0" lang="en-US" sz="2000" spc="-1" strike="noStrike">
                <a:solidFill>
                  <a:srgbClr val="000000"/>
                </a:solidFill>
                <a:latin typeface="Calibri"/>
              </a:rPr>
              <a:t>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1046160" cy="364680"/>
          </a:xfrm>
          <a:prstGeom prst="rect">
            <a:avLst/>
          </a:prstGeom>
        </p:spPr>
        <p:txBody>
          <a:bodyPr anchor="ctr">
            <a:noAutofit/>
          </a:bodyPr>
          <a:p>
            <a:pPr>
              <a:lnSpc>
                <a:spcPct val="100000"/>
              </a:lnSpc>
            </a:pPr>
            <a:fld id="{9E36084F-B72D-41D1-B773-A5D5314E793D}" type="datetime1">
              <a:rPr b="0" lang="en-US" sz="1200" spc="-1" strike="noStrike">
                <a:solidFill>
                  <a:srgbClr val="8b8b8b"/>
                </a:solidFill>
                <a:latin typeface="Calibri"/>
              </a:rPr>
              <a:t>05/09/2021</a:t>
            </a:fld>
            <a:endParaRPr b="0" lang="en-US" sz="1200" spc="-1" strike="noStrike">
              <a:latin typeface="Times New Roman"/>
            </a:endParaRPr>
          </a:p>
        </p:txBody>
      </p:sp>
      <p:sp>
        <p:nvSpPr>
          <p:cNvPr id="44" name="PlaceHolder 4"/>
          <p:cNvSpPr>
            <a:spLocks noGrp="1"/>
          </p:cNvSpPr>
          <p:nvPr>
            <p:ph type="ftr"/>
          </p:nvPr>
        </p:nvSpPr>
        <p:spPr>
          <a:xfrm>
            <a:off x="2314080" y="6356520"/>
            <a:ext cx="7249680" cy="364680"/>
          </a:xfrm>
          <a:prstGeom prst="rect">
            <a:avLst/>
          </a:prstGeom>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45" name="PlaceHolder 5"/>
          <p:cNvSpPr>
            <a:spLocks noGrp="1"/>
          </p:cNvSpPr>
          <p:nvPr>
            <p:ph type="sldNum"/>
          </p:nvPr>
        </p:nvSpPr>
        <p:spPr>
          <a:xfrm>
            <a:off x="10356840" y="6356520"/>
            <a:ext cx="996480" cy="364680"/>
          </a:xfrm>
          <a:prstGeom prst="rect">
            <a:avLst/>
          </a:prstGeom>
        </p:spPr>
        <p:txBody>
          <a:bodyPr anchor="ctr">
            <a:noAutofit/>
          </a:bodyPr>
          <a:p>
            <a:pPr algn="r">
              <a:lnSpc>
                <a:spcPct val="100000"/>
              </a:lnSpc>
            </a:pPr>
            <a:fld id="{39FCF64C-9B43-496D-8EF8-A49F3993222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mwra.com/biobot/biobotdata.htm" TargetMode="External"/><Relationship Id="rId2" Type="http://schemas.openxmlformats.org/officeDocument/2006/relationships/hyperlink" Target="https://www.mass.gov/info-details/covid-19-response-reporting#covid-19-interactive-data-dashboard-" TargetMode="External"/><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hyperlink" Target="https://www.mwra.com/biobot/biobotdata.htm" TargetMode="External"/><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TextShape 1"/>
          <p:cNvSpPr txBox="1"/>
          <p:nvPr/>
        </p:nvSpPr>
        <p:spPr>
          <a:xfrm>
            <a:off x="893160" y="255240"/>
            <a:ext cx="10175040" cy="1563840"/>
          </a:xfrm>
          <a:prstGeom prst="rect">
            <a:avLst/>
          </a:prstGeom>
          <a:noFill/>
          <a:ln>
            <a:noFill/>
          </a:ln>
        </p:spPr>
        <p:txBody>
          <a:bodyPr anchor="b">
            <a:normAutofit fontScale="75000"/>
          </a:bodyPr>
          <a:p>
            <a:pPr algn="ctr">
              <a:lnSpc>
                <a:spcPct val="90000"/>
              </a:lnSpc>
            </a:pPr>
            <a:r>
              <a:rPr b="1" lang="en-US" sz="4400" spc="-1" strike="noStrike">
                <a:solidFill>
                  <a:srgbClr val="000000"/>
                </a:solidFill>
                <a:latin typeface="Calibri Light"/>
              </a:rPr>
              <a:t>Forecasting COVID-19 cases using SARS-Cov2 Titers in Urban Wastewater</a:t>
            </a:r>
            <a:endParaRPr b="0" lang="en-US" sz="4400" spc="-1" strike="noStrike">
              <a:solidFill>
                <a:srgbClr val="000000"/>
              </a:solidFill>
              <a:latin typeface="Calibri"/>
            </a:endParaRPr>
          </a:p>
        </p:txBody>
      </p:sp>
      <p:sp>
        <p:nvSpPr>
          <p:cNvPr id="89" name="TextShape 2"/>
          <p:cNvSpPr txBox="1"/>
          <p:nvPr/>
        </p:nvSpPr>
        <p:spPr>
          <a:xfrm>
            <a:off x="1687320" y="2777040"/>
            <a:ext cx="2504880" cy="2261160"/>
          </a:xfrm>
          <a:prstGeom prst="rect">
            <a:avLst/>
          </a:prstGeom>
          <a:noFill/>
          <a:ln>
            <a:noFill/>
          </a:ln>
        </p:spPr>
        <p:txBody>
          <a:bodyPr>
            <a:normAutofit/>
          </a:bodyPr>
          <a:p>
            <a:pPr>
              <a:lnSpc>
                <a:spcPct val="90000"/>
              </a:lnSpc>
              <a:spcBef>
                <a:spcPts val="1001"/>
              </a:spcBef>
            </a:pPr>
            <a:r>
              <a:rPr b="1" lang="en-US" sz="2000" spc="-1" strike="noStrike">
                <a:solidFill>
                  <a:srgbClr val="000000"/>
                </a:solidFill>
                <a:latin typeface="Calibri"/>
              </a:rPr>
              <a:t>TEAM</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Vivek Bhatia</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Prakash Bhatt </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Lalitanjali Bondili</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Raghu Soori </a:t>
            </a:r>
            <a:endParaRPr b="0" lang="en-US" sz="2000" spc="-1" strike="noStrike">
              <a:latin typeface="Arial"/>
            </a:endParaRPr>
          </a:p>
        </p:txBody>
      </p:sp>
      <p:sp>
        <p:nvSpPr>
          <p:cNvPr id="90" name="CustomShape 3"/>
          <p:cNvSpPr/>
          <p:nvPr/>
        </p:nvSpPr>
        <p:spPr>
          <a:xfrm>
            <a:off x="4472280" y="1985040"/>
            <a:ext cx="3246840" cy="712080"/>
          </a:xfrm>
          <a:prstGeom prst="rect">
            <a:avLst/>
          </a:prstGeom>
          <a:noFill/>
          <a:ln w="12600">
            <a:noFill/>
          </a:ln>
        </p:spPr>
        <p:style>
          <a:lnRef idx="0"/>
          <a:fillRef idx="0"/>
          <a:effectRef idx="0"/>
          <a:fontRef idx="minor"/>
        </p:style>
        <p:txBody>
          <a:bodyPr lIns="50760" rIns="50760" tIns="50760" bIns="50760" anchor="ctr">
            <a:spAutoFit/>
          </a:bodyPr>
          <a:p>
            <a:pPr algn="ctr">
              <a:lnSpc>
                <a:spcPct val="100000"/>
              </a:lnSpc>
            </a:pPr>
            <a:r>
              <a:rPr b="1" lang="en-US" sz="2000" spc="-1" strike="noStrike">
                <a:solidFill>
                  <a:srgbClr val="929292"/>
                </a:solidFill>
                <a:latin typeface="American Typewriter"/>
                <a:ea typeface="American Typewriter"/>
              </a:rPr>
              <a:t>CS-109B: Group #111</a:t>
            </a:r>
            <a:endParaRPr b="0" lang="en-US" sz="2000" spc="-1" strike="noStrike">
              <a:latin typeface="Arial"/>
            </a:endParaRPr>
          </a:p>
          <a:p>
            <a:pPr algn="ctr">
              <a:lnSpc>
                <a:spcPct val="100000"/>
              </a:lnSpc>
            </a:pPr>
            <a:r>
              <a:rPr b="1" lang="en-US" sz="2000" spc="-1" strike="noStrike">
                <a:solidFill>
                  <a:srgbClr val="929292"/>
                </a:solidFill>
                <a:latin typeface="American Typewriter"/>
                <a:ea typeface="American Typewriter"/>
              </a:rPr>
              <a:t>Spring 2021</a:t>
            </a:r>
            <a:endParaRPr b="0" lang="en-US" sz="2000" spc="-1" strike="noStrike">
              <a:latin typeface="Arial"/>
            </a:endParaRPr>
          </a:p>
        </p:txBody>
      </p:sp>
      <p:pic>
        <p:nvPicPr>
          <p:cNvPr id="91" name="Picture 9" descr=""/>
          <p:cNvPicPr/>
          <p:nvPr/>
        </p:nvPicPr>
        <p:blipFill>
          <a:blip r:embed="rId1"/>
          <a:stretch/>
        </p:blipFill>
        <p:spPr>
          <a:xfrm>
            <a:off x="4843440" y="3086280"/>
            <a:ext cx="2504880" cy="14569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Dat</a:t>
            </a:r>
            <a:r>
              <a:rPr b="1" lang="en-US" sz="2400" spc="-1" strike="noStrike">
                <a:solidFill>
                  <a:srgbClr val="000000"/>
                </a:solidFill>
                <a:latin typeface="Franklin Gothic Medium"/>
              </a:rPr>
              <a:t>aset </a:t>
            </a:r>
            <a:r>
              <a:rPr b="1" lang="en-US" sz="2400" spc="-1" strike="noStrike">
                <a:solidFill>
                  <a:srgbClr val="000000"/>
                </a:solidFill>
                <a:latin typeface="Franklin Gothic Medium"/>
              </a:rPr>
              <a:t>Prep</a:t>
            </a:r>
            <a:r>
              <a:rPr b="1" lang="en-US" sz="2400" spc="-1" strike="noStrike">
                <a:solidFill>
                  <a:srgbClr val="000000"/>
                </a:solidFill>
                <a:latin typeface="Franklin Gothic Medium"/>
              </a:rPr>
              <a:t>roce</a:t>
            </a:r>
            <a:r>
              <a:rPr b="1" lang="en-US" sz="2400" spc="-1" strike="noStrike">
                <a:solidFill>
                  <a:srgbClr val="000000"/>
                </a:solidFill>
                <a:latin typeface="Franklin Gothic Medium"/>
              </a:rPr>
              <a:t>ssin</a:t>
            </a:r>
            <a:r>
              <a:rPr b="1" lang="en-US" sz="2400" spc="-1" strike="noStrike">
                <a:solidFill>
                  <a:srgbClr val="000000"/>
                </a:solidFill>
                <a:latin typeface="Franklin Gothic Medium"/>
              </a:rPr>
              <a:t>g</a:t>
            </a:r>
            <a:endParaRPr b="0" lang="en-US" sz="2400" spc="-1" strike="noStrike">
              <a:solidFill>
                <a:srgbClr val="000000"/>
              </a:solidFill>
              <a:latin typeface="Calibri"/>
            </a:endParaRPr>
          </a:p>
        </p:txBody>
      </p:sp>
      <p:sp>
        <p:nvSpPr>
          <p:cNvPr id="138" name="TextShape 2"/>
          <p:cNvSpPr txBox="1"/>
          <p:nvPr/>
        </p:nvSpPr>
        <p:spPr>
          <a:xfrm>
            <a:off x="838080" y="85248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2000" spc="-1" strike="noStrike">
                <a:solidFill>
                  <a:srgbClr val="000000"/>
                </a:solidFill>
                <a:latin typeface="Calibri"/>
              </a:rPr>
              <a:t>MWRA Wastewater Dataset:</a:t>
            </a:r>
            <a:endParaRPr b="0" lang="en-US" sz="2000" spc="-1" strike="noStrike">
              <a:solidFill>
                <a:srgbClr val="000000"/>
              </a:solidFill>
              <a:latin typeface="Calibri"/>
              <a:ea typeface="Noto Sans CJK SC"/>
            </a:endParaRPr>
          </a:p>
          <a:p>
            <a:pPr lvl="1" marL="864000" indent="-324000">
              <a:lnSpc>
                <a:spcPct val="90000"/>
              </a:lnSpc>
              <a:spcBef>
                <a:spcPts val="1134"/>
              </a:spcBef>
              <a:buClr>
                <a:srgbClr val="000000"/>
              </a:buClr>
              <a:buSzPct val="75000"/>
              <a:buFont typeface="Wingdings" charset="2"/>
              <a:buChar char=""/>
            </a:pPr>
            <a:r>
              <a:rPr b="0" i="1" lang="en-US" sz="1600" spc="-1" strike="noStrike">
                <a:solidFill>
                  <a:srgbClr val="000000"/>
                </a:solidFill>
                <a:latin typeface="Calibri"/>
              </a:rPr>
              <a:t>Missing values in the dataset were imputed </a:t>
            </a:r>
            <a:r>
              <a:rPr b="0" i="1" lang="en-US" sz="1600" spc="-1" strike="noStrike">
                <a:solidFill>
                  <a:srgbClr val="000000"/>
                </a:solidFill>
                <a:latin typeface="Calibri"/>
              </a:rPr>
              <a:t>using ‘ARIMA’ forecasts.</a:t>
            </a:r>
            <a:endParaRPr b="0" lang="en-US" sz="1600" spc="-1" strike="noStrike">
              <a:solidFill>
                <a:srgbClr val="000000"/>
              </a:solidFill>
              <a:latin typeface="Calibri"/>
              <a:ea typeface="Noto Sans CJK SC"/>
            </a:endParaRPr>
          </a:p>
          <a:p>
            <a:pPr lvl="1" marL="864000" indent="-324000">
              <a:lnSpc>
                <a:spcPct val="90000"/>
              </a:lnSpc>
              <a:spcBef>
                <a:spcPts val="1134"/>
              </a:spcBef>
              <a:buClr>
                <a:srgbClr val="000000"/>
              </a:buClr>
              <a:buSzPct val="75000"/>
              <a:buFont typeface="Wingdings" charset="2"/>
              <a:buChar char=""/>
            </a:pPr>
            <a:r>
              <a:rPr b="0" i="1" lang="en-US" sz="1600" spc="-1" strike="noStrike">
                <a:solidFill>
                  <a:srgbClr val="000000"/>
                </a:solidFill>
                <a:latin typeface="Calibri"/>
              </a:rPr>
              <a:t>Since raw values were noisy, we computed </a:t>
            </a:r>
            <a:r>
              <a:rPr b="0" i="1" lang="en-US" sz="1600" spc="-1" strike="noStrike">
                <a:solidFill>
                  <a:srgbClr val="000000"/>
                </a:solidFill>
                <a:latin typeface="Calibri"/>
              </a:rPr>
              <a:t>a </a:t>
            </a:r>
            <a:r>
              <a:rPr b="1" i="1" lang="en-US" sz="1600" spc="-1" strike="noStrike">
                <a:solidFill>
                  <a:srgbClr val="000000"/>
                </a:solidFill>
                <a:latin typeface="Calibri"/>
              </a:rPr>
              <a:t>7 day rolling average</a:t>
            </a:r>
            <a:r>
              <a:rPr b="0" i="1" lang="en-US" sz="1600" spc="-1" strike="noStrike">
                <a:solidFill>
                  <a:srgbClr val="000000"/>
                </a:solidFill>
                <a:latin typeface="Calibri"/>
              </a:rPr>
              <a:t> for use as </a:t>
            </a:r>
            <a:r>
              <a:rPr b="1" i="1" lang="en-US" sz="1600" spc="-1" strike="noStrike">
                <a:solidFill>
                  <a:srgbClr val="000000"/>
                </a:solidFill>
                <a:latin typeface="Calibri"/>
              </a:rPr>
              <a:t>predictor </a:t>
            </a:r>
            <a:r>
              <a:rPr b="1" i="1" lang="en-US" sz="1600" spc="-1" strike="noStrike">
                <a:solidFill>
                  <a:srgbClr val="000000"/>
                </a:solidFill>
                <a:latin typeface="Calibri"/>
              </a:rPr>
              <a:t>variables.</a:t>
            </a:r>
            <a:endParaRPr b="0" lang="en-US" sz="1600" spc="-1" strike="noStrike">
              <a:solidFill>
                <a:srgbClr val="000000"/>
              </a:solidFill>
              <a:latin typeface="Calibri"/>
              <a:ea typeface="Noto Sans CJK SC"/>
            </a:endParaRPr>
          </a:p>
          <a:p>
            <a:pPr marL="432000" indent="-324000">
              <a:spcBef>
                <a:spcPts val="1417"/>
              </a:spcBef>
              <a:buClr>
                <a:srgbClr val="000000"/>
              </a:buClr>
              <a:buFont typeface="Wingdings" charset="2"/>
              <a:buChar char=""/>
            </a:pPr>
            <a:r>
              <a:rPr b="1" lang="en-US" sz="2000" spc="-1" strike="noStrike">
                <a:solidFill>
                  <a:srgbClr val="000000"/>
                </a:solidFill>
                <a:latin typeface="Calibri"/>
                <a:ea typeface="Noto Sans CJK SC"/>
              </a:rPr>
              <a:t>MASS COVID-19 Case Count:</a:t>
            </a:r>
            <a:endParaRPr b="0" lang="en-US" sz="2000" spc="-1" strike="noStrike">
              <a:solidFill>
                <a:srgbClr val="000000"/>
              </a:solidFill>
              <a:latin typeface="Calibri"/>
            </a:endParaRPr>
          </a:p>
          <a:p>
            <a:pPr lvl="1" marL="864000" indent="-324000">
              <a:lnSpc>
                <a:spcPct val="100000"/>
              </a:lnSpc>
              <a:buClr>
                <a:srgbClr val="000000"/>
              </a:buClr>
              <a:buSzPct val="75000"/>
              <a:buFont typeface="Wingdings" charset="2"/>
              <a:buChar char=""/>
            </a:pPr>
            <a:r>
              <a:rPr b="0" i="1" lang="en-US" sz="1600" spc="-1" strike="noStrike">
                <a:solidFill>
                  <a:srgbClr val="000000"/>
                </a:solidFill>
                <a:latin typeface="Calibri"/>
                <a:ea typeface="Calibri"/>
              </a:rPr>
              <a:t>Daily case count is available for </a:t>
            </a:r>
            <a:r>
              <a:rPr b="0" i="1" lang="en-US" sz="1600" spc="-1" strike="noStrike">
                <a:solidFill>
                  <a:srgbClr val="000000"/>
                </a:solidFill>
                <a:latin typeface="Calibri"/>
                <a:ea typeface="Calibri"/>
              </a:rPr>
              <a:t>Massachusetts </a:t>
            </a:r>
            <a:r>
              <a:rPr b="1" i="1" lang="en-US" sz="1600" spc="-1" strike="noStrike">
                <a:solidFill>
                  <a:srgbClr val="000000"/>
                </a:solidFill>
                <a:latin typeface="Calibri"/>
                <a:ea typeface="Calibri"/>
              </a:rPr>
              <a:t>on a per county level</a:t>
            </a:r>
            <a:r>
              <a:rPr b="0" i="1" lang="en-US" sz="1600" spc="-1" strike="noStrike">
                <a:solidFill>
                  <a:srgbClr val="000000"/>
                </a:solidFill>
                <a:latin typeface="Calibri"/>
                <a:ea typeface="Calibri"/>
              </a:rPr>
              <a:t>, </a:t>
            </a:r>
            <a:r>
              <a:rPr b="0" i="1" lang="en-US" sz="1600" spc="-1" strike="noStrike">
                <a:solidFill>
                  <a:srgbClr val="000000"/>
                </a:solidFill>
                <a:latin typeface="Calibri"/>
                <a:ea typeface="Calibri"/>
              </a:rPr>
              <a:t>however, since our waste water RNA signal </a:t>
            </a:r>
            <a:r>
              <a:rPr b="0" i="1" lang="en-US" sz="1600" spc="-1" strike="noStrike">
                <a:solidFill>
                  <a:srgbClr val="000000"/>
                </a:solidFill>
                <a:latin typeface="Calibri"/>
                <a:ea typeface="Calibri"/>
              </a:rPr>
              <a:t>is combined into </a:t>
            </a:r>
            <a:r>
              <a:rPr b="1" i="1" lang="en-US" sz="1600" spc="-1" strike="noStrike">
                <a:solidFill>
                  <a:srgbClr val="000000"/>
                </a:solidFill>
                <a:latin typeface="Calibri"/>
                <a:ea typeface="Calibri"/>
              </a:rPr>
              <a:t>Southern and Northern </a:t>
            </a:r>
            <a:r>
              <a:rPr b="1" i="1" lang="en-US" sz="1600" spc="-1" strike="noStrike">
                <a:solidFill>
                  <a:srgbClr val="000000"/>
                </a:solidFill>
                <a:latin typeface="Calibri"/>
                <a:ea typeface="Calibri"/>
              </a:rPr>
              <a:t>Boston districts</a:t>
            </a:r>
            <a:r>
              <a:rPr b="0" i="1" lang="en-US" sz="1600" spc="-1" strike="noStrike">
                <a:solidFill>
                  <a:srgbClr val="000000"/>
                </a:solidFill>
                <a:latin typeface="Calibri"/>
                <a:ea typeface="Calibri"/>
              </a:rPr>
              <a:t>, we </a:t>
            </a:r>
            <a:r>
              <a:rPr b="1" i="1" lang="en-US" sz="1600" spc="-1" strike="noStrike">
                <a:solidFill>
                  <a:srgbClr val="000000"/>
                </a:solidFill>
                <a:latin typeface="Calibri"/>
                <a:ea typeface="Calibri"/>
              </a:rPr>
              <a:t>combine</a:t>
            </a:r>
            <a:r>
              <a:rPr b="0" i="1" lang="en-US" sz="1600" spc="-1" strike="noStrike">
                <a:solidFill>
                  <a:srgbClr val="000000"/>
                </a:solidFill>
                <a:latin typeface="Calibri"/>
                <a:ea typeface="Calibri"/>
              </a:rPr>
              <a:t> the three </a:t>
            </a:r>
            <a:r>
              <a:rPr b="0" i="1" lang="en-US" sz="1600" spc="-1" strike="noStrike">
                <a:solidFill>
                  <a:srgbClr val="000000"/>
                </a:solidFill>
                <a:latin typeface="Calibri"/>
                <a:ea typeface="Calibri"/>
              </a:rPr>
              <a:t>counties of </a:t>
            </a:r>
            <a:r>
              <a:rPr b="1" i="1" lang="en-US" sz="1600" spc="-1" strike="noStrike">
                <a:solidFill>
                  <a:srgbClr val="000000"/>
                </a:solidFill>
                <a:latin typeface="Calibri"/>
                <a:ea typeface="Calibri"/>
              </a:rPr>
              <a:t>Middlesex, Norfolk and Suffolk</a:t>
            </a:r>
            <a:r>
              <a:rPr b="0" i="1" lang="en-US" sz="1600" spc="-1" strike="noStrike">
                <a:solidFill>
                  <a:srgbClr val="000000"/>
                </a:solidFill>
                <a:latin typeface="Calibri"/>
                <a:ea typeface="Calibri"/>
              </a:rPr>
              <a:t> </a:t>
            </a:r>
            <a:r>
              <a:rPr b="0" i="1" lang="en-US" sz="1600" spc="-1" strike="noStrike">
                <a:solidFill>
                  <a:srgbClr val="000000"/>
                </a:solidFill>
                <a:latin typeface="Calibri"/>
                <a:ea typeface="Calibri"/>
              </a:rPr>
              <a:t>to get a combined case count for Greater </a:t>
            </a:r>
            <a:r>
              <a:rPr b="0" i="1" lang="en-US" sz="1600" spc="-1" strike="noStrike">
                <a:solidFill>
                  <a:srgbClr val="000000"/>
                </a:solidFill>
                <a:latin typeface="Calibri"/>
                <a:ea typeface="Calibri"/>
              </a:rPr>
              <a:t>Boston Area.</a:t>
            </a:r>
            <a:endParaRPr b="0" lang="en-US" sz="1600" spc="-1" strike="noStrike">
              <a:solidFill>
                <a:srgbClr val="000000"/>
              </a:solidFill>
              <a:latin typeface="Calibri"/>
              <a:ea typeface="Noto Sans CJK SC"/>
            </a:endParaRPr>
          </a:p>
          <a:p>
            <a:pPr lvl="1" marL="864000" indent="-324000">
              <a:lnSpc>
                <a:spcPct val="90000"/>
              </a:lnSpc>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Since raw values were noisy, we computed </a:t>
            </a:r>
            <a:r>
              <a:rPr b="0" i="1" lang="en-US" sz="1600" spc="-1" strike="noStrike">
                <a:solidFill>
                  <a:srgbClr val="000000"/>
                </a:solidFill>
                <a:latin typeface="Calibri"/>
                <a:ea typeface="Noto Sans CJK SC"/>
              </a:rPr>
              <a:t>a </a:t>
            </a:r>
            <a:r>
              <a:rPr b="1" i="1" lang="en-US" sz="1600" spc="-1" strike="noStrike">
                <a:solidFill>
                  <a:srgbClr val="000000"/>
                </a:solidFill>
                <a:latin typeface="Calibri"/>
                <a:ea typeface="Noto Sans CJK SC"/>
              </a:rPr>
              <a:t>7 day rolling average </a:t>
            </a:r>
            <a:r>
              <a:rPr b="0" i="1" lang="en-US" sz="1600" spc="-1" strike="noStrike">
                <a:solidFill>
                  <a:srgbClr val="000000"/>
                </a:solidFill>
                <a:latin typeface="Calibri"/>
                <a:ea typeface="Noto Sans CJK SC"/>
              </a:rPr>
              <a:t>for use the </a:t>
            </a:r>
            <a:r>
              <a:rPr b="1" i="1" lang="en-US" sz="1600" spc="-1" strike="noStrike">
                <a:solidFill>
                  <a:srgbClr val="000000"/>
                </a:solidFill>
                <a:latin typeface="Calibri"/>
                <a:ea typeface="Noto Sans CJK SC"/>
              </a:rPr>
              <a:t>response variable.</a:t>
            </a:r>
            <a:endParaRPr b="0" lang="en-US" sz="1600" spc="-1" strike="noStrike">
              <a:solidFill>
                <a:srgbClr val="000000"/>
              </a:solidFill>
              <a:latin typeface="Calibri"/>
              <a:ea typeface="Noto Sans CJK SC"/>
            </a:endParaRPr>
          </a:p>
          <a:p>
            <a:pPr lvl="1" marL="864000" indent="-324000">
              <a:lnSpc>
                <a:spcPct val="90000"/>
              </a:lnSpc>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Missing values in the dataset were imputed </a:t>
            </a:r>
            <a:r>
              <a:rPr b="0" i="1" lang="en-US" sz="1600" spc="-1" strike="noStrike">
                <a:solidFill>
                  <a:srgbClr val="000000"/>
                </a:solidFill>
                <a:latin typeface="Calibri"/>
                <a:ea typeface="Noto Sans CJK SC"/>
              </a:rPr>
              <a:t>using ‘ARIMA’ forecasts.</a:t>
            </a:r>
            <a:endParaRPr b="0" lang="en-US" sz="1600" spc="-1" strike="noStrike">
              <a:solidFill>
                <a:srgbClr val="000000"/>
              </a:solidFill>
              <a:latin typeface="Calibri"/>
              <a:ea typeface="Noto Sans CJK SC"/>
            </a:endParaRPr>
          </a:p>
          <a:p>
            <a:pPr marL="432000" indent="-324000">
              <a:lnSpc>
                <a:spcPct val="90000"/>
              </a:lnSpc>
              <a:spcBef>
                <a:spcPts val="1417"/>
              </a:spcBef>
              <a:buClr>
                <a:srgbClr val="000000"/>
              </a:buClr>
              <a:buFont typeface="Wingdings" charset="2"/>
              <a:buChar char=""/>
            </a:pPr>
            <a:r>
              <a:rPr b="1" lang="en-US" sz="2000" spc="-1" strike="noStrike">
                <a:solidFill>
                  <a:srgbClr val="000000"/>
                </a:solidFill>
                <a:latin typeface="Calibri"/>
                <a:ea typeface="Noto Sans CJK SC"/>
              </a:rPr>
              <a:t>Alignment:</a:t>
            </a:r>
            <a:endParaRPr b="0" lang="en-US" sz="2000" spc="-1" strike="noStrike">
              <a:solidFill>
                <a:srgbClr val="000000"/>
              </a:solidFill>
              <a:latin typeface="Calibri"/>
              <a:ea typeface="Noto Sans CJK SC"/>
            </a:endParaRPr>
          </a:p>
          <a:p>
            <a:pPr lvl="1" marL="864000" indent="-324000">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Time Range for the datasets were aligned </a:t>
            </a:r>
            <a:r>
              <a:rPr b="0" i="1" lang="en-US" sz="1600" spc="-1" strike="noStrike">
                <a:solidFill>
                  <a:srgbClr val="000000"/>
                </a:solidFill>
                <a:latin typeface="Calibri"/>
                <a:ea typeface="Noto Sans CJK SC"/>
              </a:rPr>
              <a:t>to only consider the intersection of dates </a:t>
            </a:r>
            <a:r>
              <a:rPr b="0" i="1" lang="en-US" sz="1600" spc="-1" strike="noStrike">
                <a:solidFill>
                  <a:srgbClr val="000000"/>
                </a:solidFill>
                <a:latin typeface="Calibri"/>
                <a:ea typeface="Noto Sans CJK SC"/>
              </a:rPr>
              <a:t>where both MWRA Signal and Daily Case </a:t>
            </a:r>
            <a:r>
              <a:rPr b="0" i="1" lang="en-US" sz="1600" spc="-1" strike="noStrike">
                <a:solidFill>
                  <a:srgbClr val="000000"/>
                </a:solidFill>
                <a:latin typeface="Calibri"/>
                <a:ea typeface="Noto Sans CJK SC"/>
              </a:rPr>
              <a:t>Counts were available (08/2020 – 05/2021)</a:t>
            </a:r>
            <a:endParaRPr b="0" lang="en-US" sz="1600" spc="-1" strike="noStrike">
              <a:solidFill>
                <a:srgbClr val="000000"/>
              </a:solidFill>
              <a:latin typeface="Calibri"/>
            </a:endParaRPr>
          </a:p>
          <a:p>
            <a:pPr marL="432000" indent="-324000">
              <a:spcBef>
                <a:spcPts val="1417"/>
              </a:spcBef>
              <a:buClr>
                <a:srgbClr val="000000"/>
              </a:buClr>
              <a:buFont typeface="Wingdings" charset="2"/>
              <a:buChar char=""/>
            </a:pPr>
            <a:r>
              <a:rPr b="1" lang="en-US" sz="2000" spc="-1" strike="noStrike">
                <a:solidFill>
                  <a:srgbClr val="000000"/>
                </a:solidFill>
                <a:latin typeface="Calibri"/>
                <a:ea typeface="Noto Sans CJK SC"/>
              </a:rPr>
              <a:t>Normalization:</a:t>
            </a:r>
            <a:endParaRPr b="0" lang="en-US" sz="20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Dataset was normalized to values between </a:t>
            </a:r>
            <a:r>
              <a:rPr b="0" i="1" lang="en-US" sz="1600" spc="-1" strike="noStrike">
                <a:solidFill>
                  <a:srgbClr val="000000"/>
                </a:solidFill>
                <a:latin typeface="Calibri"/>
                <a:ea typeface="Noto Sans CJK SC"/>
              </a:rPr>
              <a:t>[0,1] to allow for standardized comparison </a:t>
            </a:r>
            <a:r>
              <a:rPr b="0" i="1" lang="en-US" sz="1600" spc="-1" strike="noStrike">
                <a:solidFill>
                  <a:srgbClr val="000000"/>
                </a:solidFill>
                <a:latin typeface="Calibri"/>
                <a:ea typeface="Noto Sans CJK SC"/>
              </a:rPr>
              <a:t>scale for neural networks and linear </a:t>
            </a:r>
            <a:r>
              <a:rPr b="0" i="1" lang="en-US" sz="1600" spc="-1" strike="noStrike">
                <a:solidFill>
                  <a:srgbClr val="000000"/>
                </a:solidFill>
                <a:latin typeface="Calibri"/>
                <a:ea typeface="Noto Sans CJK SC"/>
              </a:rPr>
              <a:t>regression models alike.</a:t>
            </a:r>
            <a:endParaRPr b="0" lang="en-US" sz="1600" spc="-1" strike="noStrike">
              <a:solidFill>
                <a:srgbClr val="000000"/>
              </a:solidFill>
              <a:latin typeface="Calibri"/>
            </a:endParaRPr>
          </a:p>
          <a:p>
            <a:pPr>
              <a:lnSpc>
                <a:spcPct val="90000"/>
              </a:lnSpc>
              <a:spcBef>
                <a:spcPts val="1001"/>
              </a:spcBef>
              <a:spcAft>
                <a:spcPts val="601"/>
              </a:spcAft>
            </a:pPr>
            <a:endParaRPr b="0" lang="en-US" sz="1600" spc="-1" strike="noStrike">
              <a:solidFill>
                <a:srgbClr val="000000"/>
              </a:solidFill>
              <a:latin typeface="Calibri"/>
              <a:ea typeface="Noto Sans CJK SC"/>
            </a:endParaRPr>
          </a:p>
        </p:txBody>
      </p:sp>
      <p:sp>
        <p:nvSpPr>
          <p:cNvPr id="139"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4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1"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8870044F-EDA6-46A0-BD55-E640D0A8693A}" type="slidenum">
              <a:rPr b="0" lang="en-US" sz="1200" spc="-1" strike="noStrike">
                <a:solidFill>
                  <a:srgbClr val="8b8b8b"/>
                </a:solidFill>
                <a:latin typeface="Calibri"/>
              </a:rPr>
              <a:t>10</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383280" y="300888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MODEL SELECTION</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
        <p:nvSpPr>
          <p:cNvPr id="143"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44" name="TextShape 3"/>
          <p:cNvSpPr txBox="1"/>
          <p:nvPr/>
        </p:nvSpPr>
        <p:spPr>
          <a:xfrm>
            <a:off x="10356840" y="6356520"/>
            <a:ext cx="996480" cy="364680"/>
          </a:xfrm>
          <a:prstGeom prst="rect">
            <a:avLst/>
          </a:prstGeom>
          <a:noFill/>
          <a:ln>
            <a:noFill/>
          </a:ln>
        </p:spPr>
        <p:txBody>
          <a:bodyPr anchor="ctr">
            <a:noAutofit/>
          </a:bodyPr>
          <a:p>
            <a:pPr algn="r">
              <a:lnSpc>
                <a:spcPct val="100000"/>
              </a:lnSpc>
            </a:pPr>
            <a:fld id="{A03E841C-7E54-4539-8541-7D6ABF423351}" type="slidenum">
              <a:rPr b="0" lang="en-US" sz="1200" spc="-1" strike="noStrike">
                <a:solidFill>
                  <a:srgbClr val="8b8b8b"/>
                </a:solidFill>
                <a:latin typeface="Calibri"/>
              </a:rPr>
              <a:t>11</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Selection</a:t>
            </a:r>
            <a:endParaRPr b="0" lang="en-US" sz="2400" spc="-1" strike="noStrike">
              <a:solidFill>
                <a:srgbClr val="000000"/>
              </a:solidFill>
              <a:latin typeface="Calibri"/>
            </a:endParaRPr>
          </a:p>
        </p:txBody>
      </p:sp>
      <p:sp>
        <p:nvSpPr>
          <p:cNvPr id="146" name="TextShape 2"/>
          <p:cNvSpPr txBox="1"/>
          <p:nvPr/>
        </p:nvSpPr>
        <p:spPr>
          <a:xfrm>
            <a:off x="838080" y="85248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0" i="1" lang="en-US" sz="1600" spc="-1" strike="noStrike">
                <a:solidFill>
                  <a:srgbClr val="000000"/>
                </a:solidFill>
                <a:latin typeface="Calibri"/>
                <a:ea typeface="Noto Sans CJK SC"/>
              </a:rPr>
              <a:t>Given the strong linear relationship between the titer average values and the confirmed daily case count average values, </a:t>
            </a:r>
            <a:r>
              <a:rPr b="0" i="1" lang="en-US" sz="1600" spc="-1" strike="noStrike">
                <a:solidFill>
                  <a:srgbClr val="000000"/>
                </a:solidFill>
                <a:latin typeface="Calibri"/>
                <a:ea typeface="Noto Sans CJK SC"/>
              </a:rPr>
              <a:t>we suspect linear regression models might work best for this problem. </a:t>
            </a:r>
            <a:endParaRPr b="0" lang="en-US" sz="1600" spc="-1" strike="noStrike">
              <a:solidFill>
                <a:srgbClr val="000000"/>
              </a:solidFill>
              <a:latin typeface="Calibri"/>
              <a:ea typeface="Noto Sans CJK SC"/>
            </a:endParaRPr>
          </a:p>
          <a:p>
            <a:pPr>
              <a:lnSpc>
                <a:spcPct val="90000"/>
              </a:lnSpc>
              <a:spcBef>
                <a:spcPts val="1001"/>
              </a:spcBef>
              <a:spcAft>
                <a:spcPts val="601"/>
              </a:spcAft>
            </a:pPr>
            <a:endParaRPr b="0" lang="en-US" sz="1600" spc="-1" strike="noStrike">
              <a:solidFill>
                <a:srgbClr val="000000"/>
              </a:solidFill>
              <a:latin typeface="Calibri"/>
              <a:ea typeface="Noto Sans CJK SC"/>
            </a:endParaRPr>
          </a:p>
        </p:txBody>
      </p:sp>
      <p:sp>
        <p:nvSpPr>
          <p:cNvPr id="147"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48"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9"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D3ACE837-3A4A-446D-A8D4-EC472E42DFED}" type="slidenum">
              <a:rPr b="0" lang="en-US" sz="1200" spc="-1" strike="noStrike">
                <a:solidFill>
                  <a:srgbClr val="8b8b8b"/>
                </a:solidFill>
                <a:latin typeface="Calibri"/>
              </a:rPr>
              <a:t>12</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Models Explored: Persistence Model</a:t>
            </a:r>
            <a:endParaRPr b="0" lang="en-US" sz="2400" spc="-1" strike="noStrike">
              <a:solidFill>
                <a:srgbClr val="000000"/>
              </a:solidFill>
              <a:latin typeface="Calibri"/>
            </a:endParaRPr>
          </a:p>
        </p:txBody>
      </p:sp>
      <p:sp>
        <p:nvSpPr>
          <p:cNvPr id="151"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52" name="CustomShape 3"/>
          <p:cNvSpPr/>
          <p:nvPr/>
        </p:nvSpPr>
        <p:spPr>
          <a:xfrm>
            <a:off x="838080" y="5200560"/>
            <a:ext cx="10515240" cy="63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algn="just">
              <a:lnSpc>
                <a:spcPct val="110000"/>
              </a:lnSpc>
            </a:pPr>
            <a:endParaRPr b="0" lang="en-US" sz="1600" spc="-1" strike="noStrike">
              <a:latin typeface="Arial"/>
            </a:endParaRPr>
          </a:p>
        </p:txBody>
      </p:sp>
      <p:sp>
        <p:nvSpPr>
          <p:cNvPr id="153" name="Line 4"/>
          <p:cNvSpPr/>
          <p:nvPr/>
        </p:nvSpPr>
        <p:spPr>
          <a:xfrm>
            <a:off x="904680" y="522216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54" name="Line 5"/>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55" name="TextShape 6"/>
          <p:cNvSpPr txBox="1"/>
          <p:nvPr/>
        </p:nvSpPr>
        <p:spPr>
          <a:xfrm>
            <a:off x="10356840" y="6356520"/>
            <a:ext cx="996480" cy="364680"/>
          </a:xfrm>
          <a:prstGeom prst="rect">
            <a:avLst/>
          </a:prstGeom>
          <a:noFill/>
          <a:ln>
            <a:noFill/>
          </a:ln>
        </p:spPr>
        <p:txBody>
          <a:bodyPr anchor="ctr">
            <a:noAutofit/>
          </a:bodyPr>
          <a:p>
            <a:pPr algn="r">
              <a:lnSpc>
                <a:spcPct val="100000"/>
              </a:lnSpc>
            </a:pPr>
            <a:fld id="{0384B42D-DC4B-488B-8D36-9FE4AB27FE8F}" type="slidenum">
              <a:rPr b="0" lang="en-US" sz="1200" spc="-1" strike="noStrike">
                <a:solidFill>
                  <a:srgbClr val="8b8b8b"/>
                </a:solidFill>
                <a:latin typeface="Calibri"/>
              </a:rPr>
              <a:t>13</a:t>
            </a:fld>
            <a:endParaRPr b="0" lang="en-US" sz="1200" spc="-1" strike="noStrike">
              <a:latin typeface="Times New Roman"/>
            </a:endParaRPr>
          </a:p>
        </p:txBody>
      </p:sp>
      <p:pic>
        <p:nvPicPr>
          <p:cNvPr id="156" name="Picture 2" descr=""/>
          <p:cNvPicPr/>
          <p:nvPr/>
        </p:nvPicPr>
        <p:blipFill>
          <a:blip r:embed="rId1"/>
          <a:stretch/>
        </p:blipFill>
        <p:spPr>
          <a:xfrm>
            <a:off x="1614600" y="1137240"/>
            <a:ext cx="9029520" cy="2923920"/>
          </a:xfrm>
          <a:prstGeom prst="rect">
            <a:avLst/>
          </a:prstGeom>
          <a:ln>
            <a:noFill/>
          </a:ln>
        </p:spPr>
      </p:pic>
      <p:sp>
        <p:nvSpPr>
          <p:cNvPr id="157" name="CustomShape 7"/>
          <p:cNvSpPr/>
          <p:nvPr/>
        </p:nvSpPr>
        <p:spPr>
          <a:xfrm>
            <a:off x="838080" y="5200560"/>
            <a:ext cx="10704240" cy="1841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rPr>
              <a:t>The persistence model considers that the Covid Case Count at t + 1 is equal to the Covid Case Count at t. </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We use the persistence model and assume that there is a relation between the average of last 7 covid case values and the next response variable. </a:t>
            </a:r>
            <a:endParaRPr b="0" lang="en-US" sz="1800" spc="-1" strike="noStrike">
              <a:latin typeface="Arial"/>
            </a:endParaRPr>
          </a:p>
          <a:p>
            <a:pPr algn="just">
              <a:lnSpc>
                <a:spcPct val="110000"/>
              </a:lnSpc>
            </a:pPr>
            <a:endParaRPr b="0" lang="en-US" sz="1800" spc="-1" strike="noStrike">
              <a:latin typeface="Arial"/>
            </a:endParaRPr>
          </a:p>
        </p:txBody>
      </p:sp>
      <p:sp>
        <p:nvSpPr>
          <p:cNvPr id="158" name="CustomShape 8"/>
          <p:cNvSpPr/>
          <p:nvPr/>
        </p:nvSpPr>
        <p:spPr>
          <a:xfrm>
            <a:off x="10174320" y="0"/>
            <a:ext cx="1594440" cy="1359000"/>
          </a:xfrm>
          <a:prstGeom prst="ellipse">
            <a:avLst/>
          </a:prstGeom>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Phrase this better</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Models Explored: Linear and Polynomial Regression</a:t>
            </a:r>
            <a:endParaRPr b="0" lang="en-US" sz="2400" spc="-1" strike="noStrike">
              <a:solidFill>
                <a:srgbClr val="000000"/>
              </a:solidFill>
              <a:latin typeface="Calibri"/>
            </a:endParaRPr>
          </a:p>
        </p:txBody>
      </p:sp>
      <p:sp>
        <p:nvSpPr>
          <p:cNvPr id="160"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61" name="CustomShape 3"/>
          <p:cNvSpPr/>
          <p:nvPr/>
        </p:nvSpPr>
        <p:spPr>
          <a:xfrm>
            <a:off x="838080" y="5628960"/>
            <a:ext cx="10515240" cy="1238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Increase in polynomial degree increases the variance in predicted values which is a result of overfitting</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Linear Regression performed better with respect to the polynomial regression models</a:t>
            </a:r>
            <a:endParaRPr b="0" lang="en-US" sz="1800" spc="-1" strike="noStrike">
              <a:latin typeface="Arial"/>
            </a:endParaRPr>
          </a:p>
        </p:txBody>
      </p:sp>
      <p:sp>
        <p:nvSpPr>
          <p:cNvPr id="162" name="Line 4"/>
          <p:cNvSpPr/>
          <p:nvPr/>
        </p:nvSpPr>
        <p:spPr>
          <a:xfrm>
            <a:off x="904680" y="559692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63" name="Line 5"/>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64" name="TextShape 6"/>
          <p:cNvSpPr txBox="1"/>
          <p:nvPr/>
        </p:nvSpPr>
        <p:spPr>
          <a:xfrm>
            <a:off x="10356840" y="6356520"/>
            <a:ext cx="996480" cy="364680"/>
          </a:xfrm>
          <a:prstGeom prst="rect">
            <a:avLst/>
          </a:prstGeom>
          <a:noFill/>
          <a:ln>
            <a:noFill/>
          </a:ln>
        </p:spPr>
        <p:txBody>
          <a:bodyPr anchor="ctr">
            <a:noAutofit/>
          </a:bodyPr>
          <a:p>
            <a:pPr algn="r">
              <a:lnSpc>
                <a:spcPct val="100000"/>
              </a:lnSpc>
            </a:pPr>
            <a:fld id="{DE8161FC-420A-4798-A3EB-11C89D49C7D6}" type="slidenum">
              <a:rPr b="0" lang="en-US" sz="1200" spc="-1" strike="noStrike">
                <a:solidFill>
                  <a:srgbClr val="8b8b8b"/>
                </a:solidFill>
                <a:latin typeface="Calibri"/>
              </a:rPr>
              <a:t>14</a:t>
            </a:fld>
            <a:endParaRPr b="0" lang="en-US" sz="1200" spc="-1" strike="noStrike">
              <a:latin typeface="Times New Roman"/>
            </a:endParaRPr>
          </a:p>
        </p:txBody>
      </p:sp>
      <p:pic>
        <p:nvPicPr>
          <p:cNvPr id="165" name="Picture 2" descr=""/>
          <p:cNvPicPr/>
          <p:nvPr/>
        </p:nvPicPr>
        <p:blipFill>
          <a:blip r:embed="rId1"/>
          <a:srcRect l="0" t="10574" r="0" b="0"/>
          <a:stretch/>
        </p:blipFill>
        <p:spPr>
          <a:xfrm>
            <a:off x="3303720" y="893520"/>
            <a:ext cx="5583960" cy="1616760"/>
          </a:xfrm>
          <a:prstGeom prst="rect">
            <a:avLst/>
          </a:prstGeom>
          <a:ln>
            <a:noFill/>
          </a:ln>
        </p:spPr>
      </p:pic>
      <p:pic>
        <p:nvPicPr>
          <p:cNvPr id="166" name="Picture 11" descr=""/>
          <p:cNvPicPr/>
          <p:nvPr/>
        </p:nvPicPr>
        <p:blipFill>
          <a:blip r:embed="rId2"/>
          <a:srcRect l="0" t="48613" r="0" b="0"/>
          <a:stretch/>
        </p:blipFill>
        <p:spPr>
          <a:xfrm>
            <a:off x="6163200" y="2826000"/>
            <a:ext cx="6028560" cy="2738880"/>
          </a:xfrm>
          <a:prstGeom prst="rect">
            <a:avLst/>
          </a:prstGeom>
          <a:ln>
            <a:noFill/>
          </a:ln>
        </p:spPr>
      </p:pic>
      <p:grpSp>
        <p:nvGrpSpPr>
          <p:cNvPr id="167" name="Group 7"/>
          <p:cNvGrpSpPr/>
          <p:nvPr/>
        </p:nvGrpSpPr>
        <p:grpSpPr>
          <a:xfrm>
            <a:off x="0" y="2612880"/>
            <a:ext cx="6400440" cy="2976120"/>
            <a:chOff x="0" y="2612880"/>
            <a:chExt cx="6400440" cy="2976120"/>
          </a:xfrm>
        </p:grpSpPr>
        <p:pic>
          <p:nvPicPr>
            <p:cNvPr id="168" name="Picture 10" descr=""/>
            <p:cNvPicPr/>
            <p:nvPr/>
          </p:nvPicPr>
          <p:blipFill>
            <a:blip r:embed="rId3"/>
            <a:srcRect l="0" t="0" r="0" b="52196"/>
            <a:stretch/>
          </p:blipFill>
          <p:spPr>
            <a:xfrm>
              <a:off x="0" y="2612880"/>
              <a:ext cx="6400440" cy="2635920"/>
            </a:xfrm>
            <a:prstGeom prst="rect">
              <a:avLst/>
            </a:prstGeom>
            <a:ln>
              <a:noFill/>
            </a:ln>
          </p:spPr>
        </p:pic>
        <p:pic>
          <p:nvPicPr>
            <p:cNvPr id="169" name="Picture 13" descr=""/>
            <p:cNvPicPr/>
            <p:nvPr/>
          </p:nvPicPr>
          <p:blipFill>
            <a:blip r:embed="rId4"/>
            <a:srcRect l="0" t="93154" r="0" b="0"/>
            <a:stretch/>
          </p:blipFill>
          <p:spPr>
            <a:xfrm>
              <a:off x="96120" y="5225040"/>
              <a:ext cx="5766840" cy="363960"/>
            </a:xfrm>
            <a:prstGeom prst="rect">
              <a:avLst/>
            </a:prstGeom>
            <a:ln>
              <a:noFill/>
            </a:ln>
          </p:spPr>
        </p:pic>
      </p:grpSp>
      <p:sp>
        <p:nvSpPr>
          <p:cNvPr id="170" name="CustomShape 8"/>
          <p:cNvSpPr/>
          <p:nvPr/>
        </p:nvSpPr>
        <p:spPr>
          <a:xfrm>
            <a:off x="1598400" y="823320"/>
            <a:ext cx="3203640" cy="63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Linear Regression</a:t>
            </a:r>
            <a:endParaRPr b="0" lang="en-US" sz="1600" spc="-1" strike="noStrike">
              <a:latin typeface="Arial"/>
            </a:endParaRPr>
          </a:p>
          <a:p>
            <a:pPr algn="just">
              <a:lnSpc>
                <a:spcPct val="110000"/>
              </a:lnSpc>
            </a:pPr>
            <a:endParaRPr b="0" lang="en-US" sz="1600" spc="-1" strike="noStrike">
              <a:latin typeface="Arial"/>
            </a:endParaRPr>
          </a:p>
        </p:txBody>
      </p:sp>
      <p:sp>
        <p:nvSpPr>
          <p:cNvPr id="171" name="CustomShape 9"/>
          <p:cNvSpPr/>
          <p:nvPr/>
        </p:nvSpPr>
        <p:spPr>
          <a:xfrm>
            <a:off x="5098680" y="2542680"/>
            <a:ext cx="3203640" cy="63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Polynomial Regression</a:t>
            </a:r>
            <a:endParaRPr b="0" lang="en-US" sz="1600" spc="-1" strike="noStrike">
              <a:latin typeface="Arial"/>
            </a:endParaRPr>
          </a:p>
          <a:p>
            <a:pPr algn="just">
              <a:lnSpc>
                <a:spcPct val="110000"/>
              </a:lnSpc>
            </a:pPr>
            <a:endParaRPr b="0" lang="en-US" sz="1600" spc="-1" strike="noStrike">
              <a:latin typeface="Arial"/>
            </a:endParaRPr>
          </a:p>
        </p:txBody>
      </p:sp>
      <p:sp>
        <p:nvSpPr>
          <p:cNvPr id="172" name="Line 10"/>
          <p:cNvSpPr/>
          <p:nvPr/>
        </p:nvSpPr>
        <p:spPr>
          <a:xfrm>
            <a:off x="938520" y="252072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Models Explored: GLM Poisson</a:t>
            </a:r>
            <a:endParaRPr b="0" lang="en-US" sz="2400" spc="-1" strike="noStrike">
              <a:solidFill>
                <a:srgbClr val="000000"/>
              </a:solidFill>
              <a:latin typeface="Calibri"/>
            </a:endParaRPr>
          </a:p>
        </p:txBody>
      </p:sp>
      <p:sp>
        <p:nvSpPr>
          <p:cNvPr id="174"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75" name="CustomShape 3"/>
          <p:cNvSpPr/>
          <p:nvPr/>
        </p:nvSpPr>
        <p:spPr>
          <a:xfrm>
            <a:off x="838080" y="5200560"/>
            <a:ext cx="10515240" cy="93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Point 1</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Point 2</a:t>
            </a:r>
            <a:endParaRPr b="0" lang="en-US" sz="1800" spc="-1" strike="noStrike">
              <a:latin typeface="Arial"/>
            </a:endParaRPr>
          </a:p>
        </p:txBody>
      </p:sp>
      <p:sp>
        <p:nvSpPr>
          <p:cNvPr id="176" name="Line 4"/>
          <p:cNvSpPr/>
          <p:nvPr/>
        </p:nvSpPr>
        <p:spPr>
          <a:xfrm>
            <a:off x="904680" y="522216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7" name="Line 5"/>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8" name="TextShape 6"/>
          <p:cNvSpPr txBox="1"/>
          <p:nvPr/>
        </p:nvSpPr>
        <p:spPr>
          <a:xfrm>
            <a:off x="10356840" y="6356520"/>
            <a:ext cx="996480" cy="364680"/>
          </a:xfrm>
          <a:prstGeom prst="rect">
            <a:avLst/>
          </a:prstGeom>
          <a:noFill/>
          <a:ln>
            <a:noFill/>
          </a:ln>
        </p:spPr>
        <p:txBody>
          <a:bodyPr anchor="ctr">
            <a:noAutofit/>
          </a:bodyPr>
          <a:p>
            <a:pPr algn="r">
              <a:lnSpc>
                <a:spcPct val="100000"/>
              </a:lnSpc>
            </a:pPr>
            <a:fld id="{E97D67D5-37B0-4EE7-A06F-28AE887E5339}" type="slidenum">
              <a:rPr b="0" lang="en-US" sz="1200" spc="-1" strike="noStrike">
                <a:solidFill>
                  <a:srgbClr val="8b8b8b"/>
                </a:solidFill>
                <a:latin typeface="Calibri"/>
              </a:rPr>
              <a:t>15</a:t>
            </a:fld>
            <a:endParaRPr b="0" lang="en-US" sz="1200" spc="-1" strike="noStrike">
              <a:latin typeface="Times New Roman"/>
            </a:endParaRPr>
          </a:p>
        </p:txBody>
      </p:sp>
      <p:sp>
        <p:nvSpPr>
          <p:cNvPr id="179" name="CustomShape 7"/>
          <p:cNvSpPr/>
          <p:nvPr/>
        </p:nvSpPr>
        <p:spPr>
          <a:xfrm>
            <a:off x="1018800" y="2040480"/>
            <a:ext cx="10515240" cy="454680"/>
          </a:xfrm>
          <a:prstGeom prst="rect">
            <a:avLst/>
          </a:prstGeom>
          <a:noFill/>
          <a:ln>
            <a:noFill/>
          </a:ln>
        </p:spPr>
        <p:style>
          <a:lnRef idx="0"/>
          <a:fillRef idx="0"/>
          <a:effectRef idx="0"/>
          <a:fontRef idx="minor"/>
        </p:style>
        <p:txBody>
          <a:bodyPr anchor="ctr">
            <a:normAutofit/>
          </a:bodyPr>
          <a:p>
            <a:pPr>
              <a:lnSpc>
                <a:spcPct val="90000"/>
              </a:lnSpc>
            </a:pPr>
            <a:r>
              <a:rPr b="1" lang="en-US" sz="2400" spc="-1" strike="noStrike">
                <a:solidFill>
                  <a:srgbClr val="000000"/>
                </a:solidFill>
                <a:latin typeface="Franklin Gothic Medium"/>
              </a:rPr>
              <a:t>Slide for GLM Poisson</a:t>
            </a:r>
            <a:endParaRPr b="0" lang="en-US" sz="2400" spc="-1" strike="noStrike">
              <a:latin typeface="Arial"/>
            </a:endParaRPr>
          </a:p>
        </p:txBody>
      </p:sp>
      <p:pic>
        <p:nvPicPr>
          <p:cNvPr id="180" name="Picture 10" descr=""/>
          <p:cNvPicPr/>
          <p:nvPr/>
        </p:nvPicPr>
        <p:blipFill>
          <a:blip r:embed="rId1"/>
          <a:stretch/>
        </p:blipFill>
        <p:spPr>
          <a:xfrm>
            <a:off x="5177880" y="960840"/>
            <a:ext cx="6590880" cy="4145760"/>
          </a:xfrm>
          <a:prstGeom prst="rect">
            <a:avLst/>
          </a:prstGeom>
          <a:ln>
            <a:noFill/>
          </a:ln>
        </p:spPr>
      </p:pic>
      <p:sp>
        <p:nvSpPr>
          <p:cNvPr id="181" name="CustomShape 8"/>
          <p:cNvSpPr/>
          <p:nvPr/>
        </p:nvSpPr>
        <p:spPr>
          <a:xfrm>
            <a:off x="10174320" y="111240"/>
            <a:ext cx="1594440" cy="1359000"/>
          </a:xfrm>
          <a:prstGeom prst="ellipse">
            <a:avLst/>
          </a:prstGeom>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Vivek, please update this slide.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Models Explored: PyGAM</a:t>
            </a:r>
            <a:endParaRPr b="0" lang="en-US" sz="2400" spc="-1" strike="noStrike">
              <a:solidFill>
                <a:srgbClr val="000000"/>
              </a:solidFill>
              <a:latin typeface="Calibri"/>
            </a:endParaRPr>
          </a:p>
        </p:txBody>
      </p:sp>
      <p:sp>
        <p:nvSpPr>
          <p:cNvPr id="183"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84" name="CustomShape 3"/>
          <p:cNvSpPr/>
          <p:nvPr/>
        </p:nvSpPr>
        <p:spPr>
          <a:xfrm>
            <a:off x="838080" y="5200560"/>
            <a:ext cx="10515240" cy="93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Point 1</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Point 2</a:t>
            </a:r>
            <a:endParaRPr b="0" lang="en-US" sz="1800" spc="-1" strike="noStrike">
              <a:latin typeface="Arial"/>
            </a:endParaRPr>
          </a:p>
        </p:txBody>
      </p:sp>
      <p:sp>
        <p:nvSpPr>
          <p:cNvPr id="185" name="Line 4"/>
          <p:cNvSpPr/>
          <p:nvPr/>
        </p:nvSpPr>
        <p:spPr>
          <a:xfrm>
            <a:off x="904680" y="522216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86" name="Line 5"/>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87" name="TextShape 6"/>
          <p:cNvSpPr txBox="1"/>
          <p:nvPr/>
        </p:nvSpPr>
        <p:spPr>
          <a:xfrm>
            <a:off x="10356840" y="6356520"/>
            <a:ext cx="996480" cy="364680"/>
          </a:xfrm>
          <a:prstGeom prst="rect">
            <a:avLst/>
          </a:prstGeom>
          <a:noFill/>
          <a:ln>
            <a:noFill/>
          </a:ln>
        </p:spPr>
        <p:txBody>
          <a:bodyPr anchor="ctr">
            <a:noAutofit/>
          </a:bodyPr>
          <a:p>
            <a:pPr algn="r">
              <a:lnSpc>
                <a:spcPct val="100000"/>
              </a:lnSpc>
            </a:pPr>
            <a:fld id="{0EECF589-BB9A-4151-BF48-2DCFCD40BD5C}" type="slidenum">
              <a:rPr b="0" lang="en-US" sz="1200" spc="-1" strike="noStrike">
                <a:solidFill>
                  <a:srgbClr val="8b8b8b"/>
                </a:solidFill>
                <a:latin typeface="Calibri"/>
              </a:rPr>
              <a:t>16</a:t>
            </a:fld>
            <a:endParaRPr b="0" lang="en-US" sz="1200" spc="-1" strike="noStrike">
              <a:latin typeface="Times New Roman"/>
            </a:endParaRPr>
          </a:p>
        </p:txBody>
      </p:sp>
      <p:sp>
        <p:nvSpPr>
          <p:cNvPr id="188" name="CustomShape 7"/>
          <p:cNvSpPr/>
          <p:nvPr/>
        </p:nvSpPr>
        <p:spPr>
          <a:xfrm>
            <a:off x="905040" y="1248480"/>
            <a:ext cx="10515240" cy="454680"/>
          </a:xfrm>
          <a:prstGeom prst="rect">
            <a:avLst/>
          </a:prstGeom>
          <a:noFill/>
          <a:ln>
            <a:noFill/>
          </a:ln>
        </p:spPr>
        <p:style>
          <a:lnRef idx="0"/>
          <a:fillRef idx="0"/>
          <a:effectRef idx="0"/>
          <a:fontRef idx="minor"/>
        </p:style>
        <p:txBody>
          <a:bodyPr anchor="ctr">
            <a:normAutofit/>
          </a:bodyPr>
          <a:p>
            <a:pPr>
              <a:lnSpc>
                <a:spcPct val="90000"/>
              </a:lnSpc>
            </a:pPr>
            <a:r>
              <a:rPr b="1" lang="en-US" sz="2400" spc="-1" strike="noStrike">
                <a:solidFill>
                  <a:srgbClr val="000000"/>
                </a:solidFill>
                <a:latin typeface="Franklin Gothic Medium"/>
              </a:rPr>
              <a:t>Slide for PyGAM</a:t>
            </a:r>
            <a:endParaRPr b="0" lang="en-US" sz="2400" spc="-1" strike="noStrike">
              <a:latin typeface="Arial"/>
            </a:endParaRPr>
          </a:p>
        </p:txBody>
      </p:sp>
      <p:pic>
        <p:nvPicPr>
          <p:cNvPr id="189" name="Picture 11" descr=""/>
          <p:cNvPicPr/>
          <p:nvPr/>
        </p:nvPicPr>
        <p:blipFill>
          <a:blip r:embed="rId1"/>
          <a:stretch/>
        </p:blipFill>
        <p:spPr>
          <a:xfrm>
            <a:off x="990720" y="1725480"/>
            <a:ext cx="8925840" cy="2931120"/>
          </a:xfrm>
          <a:prstGeom prst="rect">
            <a:avLst/>
          </a:prstGeom>
          <a:ln>
            <a:noFill/>
          </a:ln>
        </p:spPr>
      </p:pic>
      <p:sp>
        <p:nvSpPr>
          <p:cNvPr id="190" name="CustomShape 8"/>
          <p:cNvSpPr/>
          <p:nvPr/>
        </p:nvSpPr>
        <p:spPr>
          <a:xfrm>
            <a:off x="10174320" y="111240"/>
            <a:ext cx="1594440" cy="1359000"/>
          </a:xfrm>
          <a:prstGeom prst="ellipse">
            <a:avLst/>
          </a:prstGeom>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Vivek to update this slide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Models Explored: Deep Learning Models </a:t>
            </a:r>
            <a:endParaRPr b="0" lang="en-US" sz="2400" spc="-1" strike="noStrike">
              <a:solidFill>
                <a:srgbClr val="000000"/>
              </a:solidFill>
              <a:latin typeface="Calibri"/>
            </a:endParaRPr>
          </a:p>
        </p:txBody>
      </p:sp>
      <p:sp>
        <p:nvSpPr>
          <p:cNvPr id="192"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93" name="CustomShape 3"/>
          <p:cNvSpPr/>
          <p:nvPr/>
        </p:nvSpPr>
        <p:spPr>
          <a:xfrm>
            <a:off x="838080" y="5573880"/>
            <a:ext cx="10515240" cy="1238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All the deep learning models provided very similar results</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The predicted values are lagged by 5-6 days when compared to the train and test set</a:t>
            </a:r>
            <a:endParaRPr b="0" lang="en-US" sz="1800" spc="-1" strike="noStrike">
              <a:latin typeface="Arial"/>
            </a:endParaRPr>
          </a:p>
          <a:p>
            <a:pPr algn="just">
              <a:lnSpc>
                <a:spcPct val="110000"/>
              </a:lnSpc>
            </a:pPr>
            <a:endParaRPr b="0" lang="en-US" sz="1800" spc="-1" strike="noStrike">
              <a:latin typeface="Arial"/>
            </a:endParaRPr>
          </a:p>
        </p:txBody>
      </p:sp>
      <p:sp>
        <p:nvSpPr>
          <p:cNvPr id="194" name="Line 4"/>
          <p:cNvSpPr/>
          <p:nvPr/>
        </p:nvSpPr>
        <p:spPr>
          <a:xfrm>
            <a:off x="904680" y="559944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5" name="Line 5"/>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6" name="TextShape 6"/>
          <p:cNvSpPr txBox="1"/>
          <p:nvPr/>
        </p:nvSpPr>
        <p:spPr>
          <a:xfrm>
            <a:off x="10356840" y="6356520"/>
            <a:ext cx="996480" cy="364680"/>
          </a:xfrm>
          <a:prstGeom prst="rect">
            <a:avLst/>
          </a:prstGeom>
          <a:noFill/>
          <a:ln>
            <a:noFill/>
          </a:ln>
        </p:spPr>
        <p:txBody>
          <a:bodyPr anchor="ctr">
            <a:noAutofit/>
          </a:bodyPr>
          <a:p>
            <a:pPr algn="r">
              <a:lnSpc>
                <a:spcPct val="100000"/>
              </a:lnSpc>
            </a:pPr>
            <a:fld id="{6E34FD62-823A-4A94-A881-32D813439C8C}" type="slidenum">
              <a:rPr b="0" lang="en-US" sz="1200" spc="-1" strike="noStrike">
                <a:solidFill>
                  <a:srgbClr val="8b8b8b"/>
                </a:solidFill>
                <a:latin typeface="Calibri"/>
              </a:rPr>
              <a:t>17</a:t>
            </a:fld>
            <a:endParaRPr b="0" lang="en-US" sz="1200" spc="-1" strike="noStrike">
              <a:latin typeface="Times New Roman"/>
            </a:endParaRPr>
          </a:p>
        </p:txBody>
      </p:sp>
      <p:pic>
        <p:nvPicPr>
          <p:cNvPr id="197" name="Picture 2" descr=""/>
          <p:cNvPicPr/>
          <p:nvPr/>
        </p:nvPicPr>
        <p:blipFill>
          <a:blip r:embed="rId1"/>
          <a:stretch/>
        </p:blipFill>
        <p:spPr>
          <a:xfrm>
            <a:off x="838080" y="834120"/>
            <a:ext cx="4872600" cy="1577520"/>
          </a:xfrm>
          <a:prstGeom prst="rect">
            <a:avLst/>
          </a:prstGeom>
          <a:ln>
            <a:noFill/>
          </a:ln>
        </p:spPr>
      </p:pic>
      <p:pic>
        <p:nvPicPr>
          <p:cNvPr id="198" name="Picture 2" descr=""/>
          <p:cNvPicPr/>
          <p:nvPr/>
        </p:nvPicPr>
        <p:blipFill>
          <a:blip r:embed="rId2"/>
          <a:stretch/>
        </p:blipFill>
        <p:spPr>
          <a:xfrm>
            <a:off x="6213600" y="773280"/>
            <a:ext cx="5139720" cy="1664280"/>
          </a:xfrm>
          <a:prstGeom prst="rect">
            <a:avLst/>
          </a:prstGeom>
          <a:ln>
            <a:noFill/>
          </a:ln>
        </p:spPr>
      </p:pic>
      <p:pic>
        <p:nvPicPr>
          <p:cNvPr id="199" name="Picture 2" descr=""/>
          <p:cNvPicPr/>
          <p:nvPr/>
        </p:nvPicPr>
        <p:blipFill>
          <a:blip r:embed="rId3"/>
          <a:stretch/>
        </p:blipFill>
        <p:spPr>
          <a:xfrm>
            <a:off x="838080" y="2421720"/>
            <a:ext cx="4872600" cy="1577520"/>
          </a:xfrm>
          <a:prstGeom prst="rect">
            <a:avLst/>
          </a:prstGeom>
          <a:ln>
            <a:noFill/>
          </a:ln>
        </p:spPr>
      </p:pic>
      <p:pic>
        <p:nvPicPr>
          <p:cNvPr id="200" name="Picture 2" descr=""/>
          <p:cNvPicPr/>
          <p:nvPr/>
        </p:nvPicPr>
        <p:blipFill>
          <a:blip r:embed="rId4"/>
          <a:stretch/>
        </p:blipFill>
        <p:spPr>
          <a:xfrm>
            <a:off x="6213600" y="2414880"/>
            <a:ext cx="5139720" cy="1664280"/>
          </a:xfrm>
          <a:prstGeom prst="rect">
            <a:avLst/>
          </a:prstGeom>
          <a:ln>
            <a:noFill/>
          </a:ln>
        </p:spPr>
      </p:pic>
      <p:pic>
        <p:nvPicPr>
          <p:cNvPr id="201" name="Picture 3" descr=""/>
          <p:cNvPicPr/>
          <p:nvPr/>
        </p:nvPicPr>
        <p:blipFill>
          <a:blip r:embed="rId5"/>
          <a:stretch/>
        </p:blipFill>
        <p:spPr>
          <a:xfrm>
            <a:off x="3240360" y="3891240"/>
            <a:ext cx="5396400" cy="1747440"/>
          </a:xfrm>
          <a:prstGeom prst="rect">
            <a:avLst/>
          </a:prstGeom>
          <a:ln>
            <a:noFill/>
          </a:ln>
        </p:spPr>
      </p:pic>
      <p:sp>
        <p:nvSpPr>
          <p:cNvPr id="202" name="CustomShape 7"/>
          <p:cNvSpPr/>
          <p:nvPr/>
        </p:nvSpPr>
        <p:spPr>
          <a:xfrm>
            <a:off x="10301760" y="154440"/>
            <a:ext cx="1594440" cy="1359000"/>
          </a:xfrm>
          <a:prstGeom prst="ellipse">
            <a:avLst/>
          </a:prstGeom>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Update graphs with better results if any</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Models Explored: Time Series Analysis</a:t>
            </a:r>
            <a:endParaRPr b="0" lang="en-US" sz="2400" spc="-1" strike="noStrike">
              <a:solidFill>
                <a:srgbClr val="000000"/>
              </a:solidFill>
              <a:latin typeface="Calibri"/>
            </a:endParaRPr>
          </a:p>
        </p:txBody>
      </p:sp>
      <p:sp>
        <p:nvSpPr>
          <p:cNvPr id="204"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05" name="CustomShape 3"/>
          <p:cNvSpPr/>
          <p:nvPr/>
        </p:nvSpPr>
        <p:spPr>
          <a:xfrm>
            <a:off x="838080" y="5066640"/>
            <a:ext cx="10515240" cy="1841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On decomposing the training data into trend, seasonality and residuals, we see that there is seasonality in the data</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This encouraged us to split the data variable into day-of-week, day-of-month and month and investigate the models further </a:t>
            </a:r>
            <a:endParaRPr b="0" lang="en-US" sz="1800" spc="-1" strike="noStrike">
              <a:latin typeface="Arial"/>
            </a:endParaRPr>
          </a:p>
          <a:p>
            <a:pPr algn="just">
              <a:lnSpc>
                <a:spcPct val="110000"/>
              </a:lnSpc>
            </a:pPr>
            <a:endParaRPr b="0" lang="en-US" sz="1800" spc="-1" strike="noStrike">
              <a:latin typeface="Arial"/>
            </a:endParaRPr>
          </a:p>
        </p:txBody>
      </p:sp>
      <p:sp>
        <p:nvSpPr>
          <p:cNvPr id="206" name="Line 4"/>
          <p:cNvSpPr/>
          <p:nvPr/>
        </p:nvSpPr>
        <p:spPr>
          <a:xfrm>
            <a:off x="904680" y="50320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07" name="Line 5"/>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08" name="TextShape 6"/>
          <p:cNvSpPr txBox="1"/>
          <p:nvPr/>
        </p:nvSpPr>
        <p:spPr>
          <a:xfrm>
            <a:off x="10356840" y="6356520"/>
            <a:ext cx="996480" cy="364680"/>
          </a:xfrm>
          <a:prstGeom prst="rect">
            <a:avLst/>
          </a:prstGeom>
          <a:noFill/>
          <a:ln>
            <a:noFill/>
          </a:ln>
        </p:spPr>
        <p:txBody>
          <a:bodyPr anchor="ctr">
            <a:noAutofit/>
          </a:bodyPr>
          <a:p>
            <a:pPr algn="r">
              <a:lnSpc>
                <a:spcPct val="100000"/>
              </a:lnSpc>
            </a:pPr>
            <a:fld id="{456AC6E3-EEDC-4DF7-9408-3D2932DA4391}" type="slidenum">
              <a:rPr b="0" lang="en-US" sz="1200" spc="-1" strike="noStrike">
                <a:solidFill>
                  <a:srgbClr val="8b8b8b"/>
                </a:solidFill>
                <a:latin typeface="Calibri"/>
              </a:rPr>
              <a:t>18</a:t>
            </a:fld>
            <a:endParaRPr b="0" lang="en-US" sz="1200" spc="-1" strike="noStrike">
              <a:latin typeface="Times New Roman"/>
            </a:endParaRPr>
          </a:p>
        </p:txBody>
      </p:sp>
      <p:pic>
        <p:nvPicPr>
          <p:cNvPr id="209" name="Picture 2" descr=""/>
          <p:cNvPicPr/>
          <p:nvPr/>
        </p:nvPicPr>
        <p:blipFill>
          <a:blip r:embed="rId1"/>
          <a:stretch/>
        </p:blipFill>
        <p:spPr>
          <a:xfrm>
            <a:off x="2500200" y="1078920"/>
            <a:ext cx="6623640" cy="38404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Models Explored: XGBoost</a:t>
            </a:r>
            <a:endParaRPr b="0" lang="en-US" sz="2400" spc="-1" strike="noStrike">
              <a:solidFill>
                <a:srgbClr val="000000"/>
              </a:solidFill>
              <a:latin typeface="Calibri"/>
            </a:endParaRPr>
          </a:p>
        </p:txBody>
      </p:sp>
      <p:sp>
        <p:nvSpPr>
          <p:cNvPr id="211"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12" name="CustomShape 3"/>
          <p:cNvSpPr/>
          <p:nvPr/>
        </p:nvSpPr>
        <p:spPr>
          <a:xfrm>
            <a:off x="838080" y="4923000"/>
            <a:ext cx="10515240" cy="153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The model predicts the training and test data with better precision when compared to the other models.</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Accounting for seasonality by incorporating multiple date  related variables has resulted in better predictive capabilities of the model</a:t>
            </a:r>
            <a:endParaRPr b="0" lang="en-US" sz="1800" spc="-1" strike="noStrike">
              <a:latin typeface="Arial"/>
            </a:endParaRPr>
          </a:p>
        </p:txBody>
      </p:sp>
      <p:sp>
        <p:nvSpPr>
          <p:cNvPr id="213" name="Line 4"/>
          <p:cNvSpPr/>
          <p:nvPr/>
        </p:nvSpPr>
        <p:spPr>
          <a:xfrm>
            <a:off x="904680" y="494460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14" name="Line 5"/>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15" name="TextShape 6"/>
          <p:cNvSpPr txBox="1"/>
          <p:nvPr/>
        </p:nvSpPr>
        <p:spPr>
          <a:xfrm>
            <a:off x="10356840" y="6356520"/>
            <a:ext cx="996480" cy="364680"/>
          </a:xfrm>
          <a:prstGeom prst="rect">
            <a:avLst/>
          </a:prstGeom>
          <a:noFill/>
          <a:ln>
            <a:noFill/>
          </a:ln>
        </p:spPr>
        <p:txBody>
          <a:bodyPr anchor="ctr">
            <a:noAutofit/>
          </a:bodyPr>
          <a:p>
            <a:pPr algn="r">
              <a:lnSpc>
                <a:spcPct val="100000"/>
              </a:lnSpc>
            </a:pPr>
            <a:fld id="{2E69390B-9BFC-44EB-858B-0DD458CF9838}" type="slidenum">
              <a:rPr b="0" lang="en-US" sz="1200" spc="-1" strike="noStrike">
                <a:solidFill>
                  <a:srgbClr val="8b8b8b"/>
                </a:solidFill>
                <a:latin typeface="Calibri"/>
              </a:rPr>
              <a:t>19</a:t>
            </a:fld>
            <a:endParaRPr b="0" lang="en-US" sz="1200" spc="-1" strike="noStrike">
              <a:latin typeface="Times New Roman"/>
            </a:endParaRPr>
          </a:p>
        </p:txBody>
      </p:sp>
      <p:pic>
        <p:nvPicPr>
          <p:cNvPr id="216" name="Picture 6" descr="Chart, line chart&#10;&#10;Description automatically generated"/>
          <p:cNvPicPr/>
          <p:nvPr/>
        </p:nvPicPr>
        <p:blipFill>
          <a:blip r:embed="rId1"/>
          <a:stretch/>
        </p:blipFill>
        <p:spPr>
          <a:xfrm>
            <a:off x="735480" y="943200"/>
            <a:ext cx="10787400" cy="34768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275400"/>
            <a:ext cx="10515240" cy="539640"/>
          </a:xfrm>
          <a:prstGeom prst="rect">
            <a:avLst/>
          </a:prstGeom>
          <a:noFill/>
          <a:ln>
            <a:noFill/>
          </a:ln>
        </p:spPr>
        <p:txBody>
          <a:bodyPr anchor="ctr">
            <a:normAutofit/>
          </a:bodyPr>
          <a:p>
            <a:pPr>
              <a:lnSpc>
                <a:spcPct val="90000"/>
              </a:lnSpc>
            </a:pPr>
            <a:r>
              <a:rPr b="1" lang="en-US" sz="3200" spc="-1" strike="noStrike">
                <a:solidFill>
                  <a:srgbClr val="000000"/>
                </a:solidFill>
                <a:latin typeface="Franklin Gothic Medium"/>
              </a:rPr>
              <a:t>CONTENTS</a:t>
            </a:r>
            <a:endParaRPr b="0" lang="en-US" sz="3200" spc="-1" strike="noStrike">
              <a:solidFill>
                <a:srgbClr val="000000"/>
              </a:solidFill>
              <a:latin typeface="Calibri"/>
            </a:endParaRPr>
          </a:p>
        </p:txBody>
      </p:sp>
      <p:sp>
        <p:nvSpPr>
          <p:cNvPr id="93" name="TextShape 2"/>
          <p:cNvSpPr txBox="1"/>
          <p:nvPr/>
        </p:nvSpPr>
        <p:spPr>
          <a:xfrm>
            <a:off x="838080" y="1083960"/>
            <a:ext cx="10515240" cy="4354920"/>
          </a:xfrm>
          <a:prstGeom prst="rect">
            <a:avLst/>
          </a:prstGeom>
          <a:noFill/>
          <a:ln>
            <a:noFill/>
          </a:ln>
        </p:spPr>
        <p:txBody>
          <a:bodyPr>
            <a:normAutofit/>
          </a:bodyPr>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Background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Datasets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Exploratory Data Analysis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Models Selection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Model Evaluation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Conclusion &amp; Next Steps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94"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95" name="Line 4"/>
          <p:cNvSpPr/>
          <p:nvPr/>
        </p:nvSpPr>
        <p:spPr>
          <a:xfrm>
            <a:off x="838080" y="904680"/>
            <a:ext cx="10515600" cy="0"/>
          </a:xfrm>
          <a:prstGeom prst="line">
            <a:avLst/>
          </a:prstGeom>
          <a:ln/>
        </p:spPr>
        <p:style>
          <a:lnRef idx="1">
            <a:schemeClr val="dk1"/>
          </a:lnRef>
          <a:fillRef idx="0">
            <a:schemeClr val="dk1"/>
          </a:fillRef>
          <a:effectRef idx="0">
            <a:schemeClr val="dk1"/>
          </a:effectRef>
          <a:fontRef idx="minor"/>
        </p:style>
      </p:sp>
      <p:sp>
        <p:nvSpPr>
          <p:cNvPr id="96"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9DA25F4E-EA1E-4946-A882-C0278B562FEC}" type="slidenum">
              <a:rPr b="0" lang="en-US" sz="1200" spc="-1" strike="noStrike">
                <a:solidFill>
                  <a:srgbClr val="8b8b8b"/>
                </a:solidFill>
                <a:latin typeface="Calibri"/>
              </a:rPr>
              <a:t>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Models Explored</a:t>
            </a:r>
            <a:endParaRPr b="0" lang="en-US" sz="2400" spc="-1" strike="noStrike">
              <a:solidFill>
                <a:srgbClr val="000000"/>
              </a:solidFill>
              <a:latin typeface="Calibri"/>
            </a:endParaRPr>
          </a:p>
        </p:txBody>
      </p:sp>
      <p:sp>
        <p:nvSpPr>
          <p:cNvPr id="218"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1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0"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F0AAD47F-6CEB-4366-937F-16132FC4F54F}" type="slidenum">
              <a:rPr b="0" lang="en-US" sz="1200" spc="-1" strike="noStrike">
                <a:solidFill>
                  <a:srgbClr val="8b8b8b"/>
                </a:solidFill>
                <a:latin typeface="Calibri"/>
              </a:rPr>
              <a:t>20</a:t>
            </a:fld>
            <a:endParaRPr b="0" lang="en-US" sz="1200" spc="-1" strike="noStrike">
              <a:latin typeface="Times New Roman"/>
            </a:endParaRPr>
          </a:p>
        </p:txBody>
      </p:sp>
      <p:pic>
        <p:nvPicPr>
          <p:cNvPr id="221" name="Picture 6" descr=""/>
          <p:cNvPicPr/>
          <p:nvPr/>
        </p:nvPicPr>
        <p:blipFill>
          <a:blip r:embed="rId1"/>
          <a:stretch/>
        </p:blipFill>
        <p:spPr>
          <a:xfrm>
            <a:off x="492120" y="1632960"/>
            <a:ext cx="6569280" cy="4205880"/>
          </a:xfrm>
          <a:prstGeom prst="rect">
            <a:avLst/>
          </a:prstGeom>
          <a:ln>
            <a:noFill/>
          </a:ln>
        </p:spPr>
      </p:pic>
      <p:sp>
        <p:nvSpPr>
          <p:cNvPr id="222" name="CustomShape 5"/>
          <p:cNvSpPr/>
          <p:nvPr/>
        </p:nvSpPr>
        <p:spPr>
          <a:xfrm>
            <a:off x="10174320" y="111240"/>
            <a:ext cx="1594440" cy="1359000"/>
          </a:xfrm>
          <a:prstGeom prst="ellipse">
            <a:avLst/>
          </a:prstGeom>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Run all models and update output</a:t>
            </a:r>
            <a:endParaRPr b="0" lang="en-US" sz="1200" spc="-1" strike="noStrike">
              <a:latin typeface="Arial"/>
            </a:endParaRPr>
          </a:p>
        </p:txBody>
      </p:sp>
      <p:sp>
        <p:nvSpPr>
          <p:cNvPr id="223" name="CustomShape 6"/>
          <p:cNvSpPr/>
          <p:nvPr/>
        </p:nvSpPr>
        <p:spPr>
          <a:xfrm>
            <a:off x="7365960" y="1715040"/>
            <a:ext cx="4395600" cy="5763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Since this is a regression problem with a strong underlying linear relationship, RMSE, MAE and MAPE have been used to compare models.</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While persistence model has performed very well, XGBoost is a close second with a low RMSE of </a:t>
            </a:r>
            <a:r>
              <a:rPr b="0" lang="en-US" sz="1800" spc="-1" strike="noStrike">
                <a:solidFill>
                  <a:srgbClr val="ff0000"/>
                </a:solidFill>
                <a:latin typeface="Franklin Gothic Book"/>
                <a:ea typeface="Calibri"/>
              </a:rPr>
              <a:t>0.01. </a:t>
            </a: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The R-Squared values of Persistence, XGBoost and CNN are highly positive indicating that the predictor variables have been able to explain the variance in the response variable well.</a:t>
            </a: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Conclusion</a:t>
            </a:r>
            <a:endParaRPr b="0" lang="en-US" sz="2400" spc="-1" strike="noStrike">
              <a:solidFill>
                <a:srgbClr val="000000"/>
              </a:solidFill>
              <a:latin typeface="Calibri"/>
            </a:endParaRPr>
          </a:p>
        </p:txBody>
      </p:sp>
      <p:sp>
        <p:nvSpPr>
          <p:cNvPr id="225"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26"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7"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5BE0CE08-6FD5-49B3-801F-99E86590376D}" type="slidenum">
              <a:rPr b="0" lang="en-US" sz="1200" spc="-1" strike="noStrike">
                <a:solidFill>
                  <a:srgbClr val="8b8b8b"/>
                </a:solidFill>
                <a:latin typeface="Calibri"/>
              </a:rPr>
              <a:t>21</a:t>
            </a:fld>
            <a:endParaRPr b="0" lang="en-US" sz="1200" spc="-1" strike="noStrike">
              <a:latin typeface="Times New Roman"/>
            </a:endParaRPr>
          </a:p>
        </p:txBody>
      </p:sp>
      <p:sp>
        <p:nvSpPr>
          <p:cNvPr id="228" name="CustomShape 5"/>
          <p:cNvSpPr/>
          <p:nvPr/>
        </p:nvSpPr>
        <p:spPr>
          <a:xfrm>
            <a:off x="681120" y="1080000"/>
            <a:ext cx="10515240" cy="461484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Adding the output of the persistence model as an input variable has improved the predictive capabilities of all models. This shows that there is a significant relation between covid cases counts of the future and the past. We have predicted a particular day’s case count using the previous day’s case count.</a:t>
            </a:r>
            <a:endParaRPr b="0" lang="en-US" sz="1800" spc="-1" strike="noStrike">
              <a:latin typeface="Arial"/>
            </a:endParaRPr>
          </a:p>
          <a:p>
            <a:pPr algn="just">
              <a:lnSpc>
                <a:spcPct val="110000"/>
              </a:lnSpc>
            </a:pP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RMSE, MAE and MAPE have been used as the metrics to compare models. </a:t>
            </a:r>
            <a:endParaRPr b="0" lang="en-US" sz="1800" spc="-1" strike="noStrike">
              <a:latin typeface="Arial"/>
            </a:endParaRPr>
          </a:p>
          <a:p>
            <a:pPr algn="just">
              <a:lnSpc>
                <a:spcPct val="110000"/>
              </a:lnSpc>
            </a:pP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Time series decomposition of the training data shows that there could be an underlying seasonal factor in the data. We accounted for this by splitting the date variable into day-of-month and day-of-week.</a:t>
            </a: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838080" y="18936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References and Special Thanks </a:t>
            </a:r>
            <a:endParaRPr b="0" lang="en-US" sz="2400" spc="-1" strike="noStrike">
              <a:solidFill>
                <a:srgbClr val="000000"/>
              </a:solidFill>
              <a:latin typeface="Calibri"/>
            </a:endParaRPr>
          </a:p>
        </p:txBody>
      </p:sp>
      <p:sp>
        <p:nvSpPr>
          <p:cNvPr id="230" name="TextShape 2"/>
          <p:cNvSpPr txBox="1"/>
          <p:nvPr/>
        </p:nvSpPr>
        <p:spPr>
          <a:xfrm>
            <a:off x="838080" y="852480"/>
            <a:ext cx="10515240" cy="5503320"/>
          </a:xfrm>
          <a:prstGeom prst="rect">
            <a:avLst/>
          </a:prstGeom>
          <a:noFill/>
          <a:ln>
            <a:noFill/>
          </a:ln>
        </p:spPr>
        <p:txBody>
          <a:bodyPr>
            <a:normAutofit/>
          </a:bodyPr>
          <a:p>
            <a:pPr marL="343080" indent="-342720">
              <a:lnSpc>
                <a:spcPct val="110000"/>
              </a:lnSpc>
              <a:buClr>
                <a:srgbClr val="000000"/>
              </a:buClr>
              <a:buFont typeface="Calibri Light"/>
              <a:buAutoNum type="arabicPeriod"/>
            </a:pPr>
            <a:r>
              <a:rPr b="0" lang="en-US" sz="2000" spc="-1" strike="noStrike">
                <a:solidFill>
                  <a:srgbClr val="000000"/>
                </a:solidFill>
                <a:latin typeface="Times New Roman"/>
                <a:ea typeface="Calibri"/>
              </a:rPr>
              <a:t>Wu et al. SARS-CoV-2 titers in wastewater foreshadow dynamics and clinical presentation of </a:t>
            </a:r>
            <a:r>
              <a:rPr b="0" lang="en-US" sz="2000" spc="-1" strike="noStrike">
                <a:solidFill>
                  <a:srgbClr val="000000"/>
                </a:solidFill>
                <a:latin typeface="Times New Roman"/>
                <a:ea typeface="Calibri"/>
              </a:rPr>
              <a:t>new COVID-19 cases (2020 doi: </a:t>
            </a:r>
            <a:r>
              <a:rPr b="0" lang="en-US" sz="2000" spc="-1" strike="noStrike">
                <a:solidFill>
                  <a:srgbClr val="000000"/>
                </a:solidFill>
                <a:latin typeface="GillSansRegular;Gill Sans MT;Gi"/>
                <a:ea typeface="Calibri"/>
              </a:rPr>
              <a:t>https://doi.org/10.1101/2020.06.15.20117747</a:t>
            </a:r>
            <a:r>
              <a:rPr b="1" lang="en-US" sz="2000" spc="-1" strike="noStrike">
                <a:solidFill>
                  <a:srgbClr val="000000"/>
                </a:solidFill>
                <a:latin typeface="Times New Roman"/>
                <a:ea typeface="Calibri"/>
              </a:rPr>
              <a:t>)</a:t>
            </a:r>
            <a:endParaRPr b="0" lang="en-US" sz="2000" spc="-1" strike="noStrike">
              <a:solidFill>
                <a:srgbClr val="000000"/>
              </a:solidFill>
              <a:latin typeface="Calibri"/>
            </a:endParaRPr>
          </a:p>
          <a:p>
            <a:pPr marL="343080" indent="-342720">
              <a:lnSpc>
                <a:spcPct val="110000"/>
              </a:lnSpc>
              <a:buClr>
                <a:srgbClr val="000000"/>
              </a:buClr>
              <a:buFont typeface="Calibri Light"/>
              <a:buAutoNum type="arabicPeriod"/>
            </a:pPr>
            <a:r>
              <a:rPr b="0" lang="en-US" sz="2000" spc="-1" strike="noStrike" u="sng">
                <a:solidFill>
                  <a:srgbClr val="0563c1"/>
                </a:solidFill>
                <a:uFillTx/>
                <a:latin typeface="Times New Roman"/>
                <a:ea typeface="Calibri"/>
                <a:hlinkClick r:id="rId1"/>
              </a:rPr>
              <a:t>https://www.mwra.com/biobot/biobotdata.htm</a:t>
            </a:r>
            <a:endParaRPr b="0" lang="en-US" sz="2000" spc="-1" strike="noStrike">
              <a:solidFill>
                <a:srgbClr val="000000"/>
              </a:solidFill>
              <a:latin typeface="Calibri"/>
            </a:endParaRPr>
          </a:p>
          <a:p>
            <a:pPr marL="343080" indent="-342720">
              <a:lnSpc>
                <a:spcPct val="110000"/>
              </a:lnSpc>
              <a:buClr>
                <a:srgbClr val="000000"/>
              </a:buClr>
              <a:buFont typeface="Calibri Light"/>
              <a:buAutoNum type="arabicPeriod"/>
            </a:pPr>
            <a:r>
              <a:rPr b="0" lang="en-US" sz="2000" spc="-1" strike="noStrike" u="sng">
                <a:solidFill>
                  <a:srgbClr val="0563c1"/>
                </a:solidFill>
                <a:uFillTx/>
                <a:latin typeface="Times New Roman"/>
                <a:ea typeface="Calibri"/>
                <a:hlinkClick r:id="rId2"/>
              </a:rPr>
              <a:t>https://www.mass.gov/info-details/covid-19-response-reporting#covid-19-interactive-data-dashboard-</a:t>
            </a:r>
            <a:endParaRPr b="0" lang="en-US" sz="2000" spc="-1" strike="noStrike">
              <a:solidFill>
                <a:srgbClr val="000000"/>
              </a:solidFill>
              <a:latin typeface="Calibri"/>
            </a:endParaRPr>
          </a:p>
          <a:p>
            <a:pPr marL="343080" indent="-342720">
              <a:lnSpc>
                <a:spcPct val="110000"/>
              </a:lnSpc>
              <a:spcAft>
                <a:spcPts val="601"/>
              </a:spcAft>
              <a:buClr>
                <a:srgbClr val="000000"/>
              </a:buClr>
              <a:buFont typeface="Calibri Light"/>
              <a:buAutoNum type="arabicPeriod"/>
            </a:pPr>
            <a:r>
              <a:rPr b="0" lang="en-US" sz="2000" spc="-1" strike="noStrike">
                <a:solidFill>
                  <a:srgbClr val="000000"/>
                </a:solidFill>
                <a:latin typeface="Times New Roman"/>
                <a:ea typeface="Calibri"/>
              </a:rPr>
              <a:t>Yang et al. Accurate estimation of influenza epidemics using Google search data via ARGO </a:t>
            </a:r>
            <a:r>
              <a:rPr b="0" lang="en-US" sz="2000" spc="-1" strike="noStrike">
                <a:solidFill>
                  <a:srgbClr val="000000"/>
                </a:solidFill>
                <a:latin typeface="Times New Roman"/>
                <a:ea typeface="Calibri"/>
              </a:rPr>
              <a:t>(2015, https://doi.org/10.1073/pnas.1515373112)</a:t>
            </a:r>
            <a:endParaRPr b="0" lang="en-US" sz="2000" spc="-1" strike="noStrike">
              <a:solidFill>
                <a:srgbClr val="000000"/>
              </a:solidFill>
              <a:latin typeface="Calibri"/>
            </a:endParaRPr>
          </a:p>
          <a:p>
            <a:pPr marL="457200">
              <a:lnSpc>
                <a:spcPct val="90000"/>
              </a:lnSpc>
              <a:spcBef>
                <a:spcPts val="499"/>
              </a:spcBef>
              <a:spcAft>
                <a:spcPts val="601"/>
              </a:spcAft>
            </a:pPr>
            <a:endParaRPr b="0" lang="en-US" sz="2000" spc="-1" strike="noStrike">
              <a:solidFill>
                <a:srgbClr val="000000"/>
              </a:solidFill>
              <a:latin typeface="Calibri"/>
            </a:endParaRPr>
          </a:p>
          <a:p>
            <a:pPr marL="457200">
              <a:lnSpc>
                <a:spcPct val="90000"/>
              </a:lnSpc>
              <a:spcBef>
                <a:spcPts val="499"/>
              </a:spcBef>
              <a:spcAft>
                <a:spcPts val="601"/>
              </a:spcAft>
            </a:pPr>
            <a:endParaRPr b="0" lang="en-US" sz="2000" spc="-1" strike="noStrike">
              <a:solidFill>
                <a:srgbClr val="000000"/>
              </a:solidFill>
              <a:latin typeface="Calibri"/>
            </a:endParaRPr>
          </a:p>
          <a:p>
            <a:pPr>
              <a:lnSpc>
                <a:spcPct val="90000"/>
              </a:lnSpc>
              <a:spcBef>
                <a:spcPts val="1001"/>
              </a:spcBef>
              <a:spcAft>
                <a:spcPts val="601"/>
              </a:spcAft>
            </a:pPr>
            <a:r>
              <a:rPr b="1" lang="en-US" sz="2400" spc="-1" strike="noStrike">
                <a:solidFill>
                  <a:srgbClr val="000000"/>
                </a:solidFill>
                <a:latin typeface="Franklin Gothic Medium"/>
                <a:ea typeface="Calibri"/>
              </a:rPr>
              <a:t>Special Thanks</a:t>
            </a:r>
            <a:endParaRPr b="0" lang="en-US" sz="2400" spc="-1" strike="noStrike">
              <a:solidFill>
                <a:srgbClr val="000000"/>
              </a:solidFill>
              <a:latin typeface="Calibri"/>
            </a:endParaRPr>
          </a:p>
          <a:p>
            <a:pPr marL="457200">
              <a:lnSpc>
                <a:spcPct val="90000"/>
              </a:lnSpc>
              <a:spcBef>
                <a:spcPts val="499"/>
              </a:spcBef>
              <a:spcAft>
                <a:spcPts val="601"/>
              </a:spcAft>
            </a:pPr>
            <a:r>
              <a:rPr b="0" lang="en-US" sz="1600" spc="-1" strike="noStrike">
                <a:solidFill>
                  <a:srgbClr val="000000"/>
                </a:solidFill>
                <a:latin typeface="Franklin Gothic Medium"/>
                <a:ea typeface="Calibri"/>
              </a:rPr>
              <a:t>We would like to say special thanks to </a:t>
            </a:r>
            <a:endParaRPr b="0" lang="en-US" sz="1600" spc="-1" strike="noStrike">
              <a:solidFill>
                <a:srgbClr val="000000"/>
              </a:solidFill>
              <a:latin typeface="Calibri"/>
            </a:endParaRPr>
          </a:p>
          <a:p>
            <a:pPr lvl="1" marL="685800" indent="-228240">
              <a:lnSpc>
                <a:spcPct val="90000"/>
              </a:lnSpc>
              <a:spcBef>
                <a:spcPts val="499"/>
              </a:spcBef>
              <a:spcAft>
                <a:spcPts val="601"/>
              </a:spcAft>
              <a:buClr>
                <a:srgbClr val="000000"/>
              </a:buClr>
              <a:buFont typeface="Arial"/>
              <a:buChar char="•"/>
            </a:pPr>
            <a:r>
              <a:rPr b="0" lang="en-US" sz="1800" spc="-1" strike="noStrike">
                <a:solidFill>
                  <a:srgbClr val="000000"/>
                </a:solidFill>
                <a:latin typeface="Times New Roman"/>
                <a:ea typeface="Times New Roman"/>
              </a:rPr>
              <a:t>Dr. Mauricio Santillana, </a:t>
            </a:r>
            <a:endParaRPr b="0" lang="en-US" sz="1800" spc="-1" strike="noStrike">
              <a:solidFill>
                <a:srgbClr val="000000"/>
              </a:solidFill>
              <a:latin typeface="Calibri"/>
            </a:endParaRPr>
          </a:p>
          <a:p>
            <a:pPr lvl="1" marL="685800" indent="-228240">
              <a:lnSpc>
                <a:spcPct val="90000"/>
              </a:lnSpc>
              <a:spcBef>
                <a:spcPts val="499"/>
              </a:spcBef>
              <a:spcAft>
                <a:spcPts val="601"/>
              </a:spcAft>
              <a:buClr>
                <a:srgbClr val="000000"/>
              </a:buClr>
              <a:buFont typeface="Arial"/>
              <a:buChar char="•"/>
            </a:pPr>
            <a:r>
              <a:rPr b="0" lang="en-US" sz="1800" spc="-1" strike="noStrike">
                <a:solidFill>
                  <a:srgbClr val="000000"/>
                </a:solidFill>
                <a:latin typeface="Times New Roman"/>
                <a:ea typeface="Times New Roman"/>
              </a:rPr>
              <a:t>TF of the 109b – Prof Protopapas, Glickman, Tanner </a:t>
            </a:r>
            <a:endParaRPr b="0" lang="en-US" sz="1800" spc="-1" strike="noStrike">
              <a:solidFill>
                <a:srgbClr val="000000"/>
              </a:solidFill>
              <a:latin typeface="Calibri"/>
            </a:endParaRPr>
          </a:p>
          <a:p>
            <a:pPr lvl="1" marL="685800" indent="-228240">
              <a:lnSpc>
                <a:spcPct val="90000"/>
              </a:lnSpc>
              <a:spcBef>
                <a:spcPts val="499"/>
              </a:spcBef>
              <a:spcAft>
                <a:spcPts val="601"/>
              </a:spcAft>
              <a:buClr>
                <a:srgbClr val="000000"/>
              </a:buClr>
              <a:buFont typeface="Arial"/>
              <a:buChar char="•"/>
            </a:pPr>
            <a:r>
              <a:rPr b="0" lang="en-US" sz="1800" spc="-1" strike="noStrike">
                <a:solidFill>
                  <a:srgbClr val="000000"/>
                </a:solidFill>
                <a:latin typeface="Times New Roman"/>
                <a:ea typeface="Times New Roman"/>
              </a:rPr>
              <a:t>Teaching Assistants  </a:t>
            </a:r>
            <a:endParaRPr b="0" lang="en-US" sz="1800" spc="-1" strike="noStrike">
              <a:solidFill>
                <a:srgbClr val="000000"/>
              </a:solidFill>
              <a:latin typeface="Calibri"/>
            </a:endParaRPr>
          </a:p>
          <a:p>
            <a:endParaRPr b="0" lang="en-US" sz="1800" spc="-1" strike="noStrike">
              <a:solidFill>
                <a:srgbClr val="000000"/>
              </a:solidFill>
              <a:latin typeface="Calibri"/>
            </a:endParaRPr>
          </a:p>
        </p:txBody>
      </p:sp>
      <p:sp>
        <p:nvSpPr>
          <p:cNvPr id="231"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32"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33"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7E4A6ADA-637A-4373-8DFD-D3459BC7A399}" type="slidenum">
              <a:rPr b="0" lang="en-US" sz="1200" spc="-1" strike="noStrike">
                <a:solidFill>
                  <a:srgbClr val="8b8b8b"/>
                </a:solidFill>
                <a:latin typeface="Calibri"/>
              </a:rPr>
              <a:t>22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838080" y="2702880"/>
            <a:ext cx="10515240" cy="1020240"/>
          </a:xfrm>
          <a:prstGeom prst="rect">
            <a:avLst/>
          </a:prstGeom>
          <a:noFill/>
          <a:ln>
            <a:noFill/>
          </a:ln>
        </p:spPr>
        <p:txBody>
          <a:bodyPr anchor="ctr">
            <a:normAutofit/>
          </a:bodyPr>
          <a:p>
            <a:pPr algn="ctr">
              <a:lnSpc>
                <a:spcPct val="90000"/>
              </a:lnSpc>
            </a:pPr>
            <a:r>
              <a:rPr b="1" lang="en-US" sz="3200" spc="-1" strike="noStrike">
                <a:solidFill>
                  <a:srgbClr val="000000"/>
                </a:solidFill>
                <a:latin typeface="Franklin Gothic Medium"/>
              </a:rPr>
              <a:t>THANK YOU</a:t>
            </a:r>
            <a:endParaRPr b="0" lang="en-US" sz="3200" spc="-1" strike="noStrike">
              <a:solidFill>
                <a:srgbClr val="000000"/>
              </a:solidFill>
              <a:latin typeface="Calibri"/>
            </a:endParaRPr>
          </a:p>
        </p:txBody>
      </p:sp>
      <p:sp>
        <p:nvSpPr>
          <p:cNvPr id="235"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a:t>
            </a:r>
            <a:r>
              <a:rPr b="0" lang="en-US" sz="1200" spc="-1" strike="noStrike">
                <a:solidFill>
                  <a:srgbClr val="8b8b8b"/>
                </a:solidFill>
                <a:latin typeface="Calibri"/>
              </a:rPr>
              <a:t>i</a:t>
            </a:r>
            <a:r>
              <a:rPr b="0" lang="en-US" sz="1200" spc="-1" strike="noStrike">
                <a:solidFill>
                  <a:srgbClr val="8b8b8b"/>
                </a:solidFill>
                <a:latin typeface="Calibri"/>
              </a:rPr>
              <a:t>n</a:t>
            </a:r>
            <a:r>
              <a:rPr b="0" lang="en-US" sz="1200" spc="-1" strike="noStrike">
                <a:solidFill>
                  <a:srgbClr val="8b8b8b"/>
                </a:solidFill>
                <a:latin typeface="Calibri"/>
              </a:rPr>
              <a:t>a</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j</a:t>
            </a:r>
            <a:r>
              <a:rPr b="0" lang="en-US" sz="1200" spc="-1" strike="noStrike">
                <a:solidFill>
                  <a:srgbClr val="8b8b8b"/>
                </a:solidFill>
                <a:latin typeface="Calibri"/>
              </a:rPr>
              <a:t>e</a:t>
            </a:r>
            <a:r>
              <a:rPr b="0" lang="en-US" sz="1200" spc="-1" strike="noStrike">
                <a:solidFill>
                  <a:srgbClr val="8b8b8b"/>
                </a:solidFill>
                <a:latin typeface="Calibri"/>
              </a:rPr>
              <a:t>c</a:t>
            </a:r>
            <a:r>
              <a:rPr b="0" lang="en-US" sz="1200" spc="-1" strike="noStrike">
                <a:solidFill>
                  <a:srgbClr val="8b8b8b"/>
                </a:solidFill>
                <a:latin typeface="Calibri"/>
              </a:rPr>
              <a:t>t</a:t>
            </a:r>
            <a:r>
              <a:rPr b="0" lang="en-US" sz="1200" spc="-1" strike="noStrike">
                <a:solidFill>
                  <a:srgbClr val="8b8b8b"/>
                </a:solidFill>
                <a:latin typeface="Calibri"/>
              </a:rPr>
              <a:t> </a:t>
            </a:r>
            <a:r>
              <a:rPr b="0" lang="en-US" sz="1200" spc="-1" strike="noStrike">
                <a:solidFill>
                  <a:srgbClr val="8b8b8b"/>
                </a:solidFill>
                <a:latin typeface="Calibri"/>
              </a:rPr>
              <a:t>G</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u</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 </a:t>
            </a:r>
            <a:r>
              <a:rPr b="0" lang="en-US" sz="1200" spc="-1" strike="noStrike">
                <a:solidFill>
                  <a:srgbClr val="8b8b8b"/>
                </a:solidFill>
                <a:latin typeface="Calibri"/>
              </a:rPr>
              <a:t> </a:t>
            </a:r>
            <a:r>
              <a:rPr b="0" lang="en-US" sz="1200" spc="-1" strike="noStrike">
                <a:solidFill>
                  <a:srgbClr val="8b8b8b"/>
                </a:solidFill>
                <a:latin typeface="Calibri"/>
              </a:rPr>
              <a:t>V</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i</a:t>
            </a:r>
            <a:r>
              <a:rPr b="0" lang="en-US" sz="1200" spc="-1" strike="noStrike">
                <a:solidFill>
                  <a:srgbClr val="8b8b8b"/>
                </a:solidFill>
                <a:latin typeface="Calibri"/>
              </a:rPr>
              <a:t>a</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t</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o</a:t>
            </a:r>
            <a:r>
              <a:rPr b="0" lang="en-US" sz="1200" spc="-1" strike="noStrike">
                <a:solidFill>
                  <a:srgbClr val="8b8b8b"/>
                </a:solidFill>
                <a:latin typeface="Calibri"/>
              </a:rPr>
              <a:t>n</a:t>
            </a:r>
            <a:r>
              <a:rPr b="0" lang="en-US" sz="1200" spc="-1" strike="noStrike">
                <a:solidFill>
                  <a:srgbClr val="8b8b8b"/>
                </a:solidFill>
                <a:latin typeface="Calibri"/>
              </a:rPr>
              <a:t>d</a:t>
            </a:r>
            <a:r>
              <a:rPr b="0" lang="en-US" sz="1200" spc="-1" strike="noStrike">
                <a:solidFill>
                  <a:srgbClr val="8b8b8b"/>
                </a:solidFill>
                <a:latin typeface="Calibri"/>
              </a:rPr>
              <a:t>i</a:t>
            </a:r>
            <a:r>
              <a:rPr b="0" lang="en-US" sz="1200" spc="-1" strike="noStrike">
                <a:solidFill>
                  <a:srgbClr val="8b8b8b"/>
                </a:solidFill>
                <a:latin typeface="Calibri"/>
              </a:rPr>
              <a:t>l</a:t>
            </a:r>
            <a:r>
              <a:rPr b="0" lang="en-US" sz="1200" spc="-1" strike="noStrike">
                <a:solidFill>
                  <a:srgbClr val="8b8b8b"/>
                </a:solidFill>
                <a:latin typeface="Calibri"/>
              </a:rPr>
              <a:t>i</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R</a:t>
            </a:r>
            <a:r>
              <a:rPr b="0" lang="en-US" sz="1200" spc="-1" strike="noStrike">
                <a:solidFill>
                  <a:srgbClr val="8b8b8b"/>
                </a:solidFill>
                <a:latin typeface="Calibri"/>
              </a:rPr>
              <a:t> </a:t>
            </a:r>
            <a:r>
              <a:rPr b="0" lang="en-US" sz="1200" spc="-1" strike="noStrike">
                <a:solidFill>
                  <a:srgbClr val="8b8b8b"/>
                </a:solidFill>
                <a:latin typeface="Calibri"/>
              </a:rPr>
              <a:t>S</a:t>
            </a:r>
            <a:r>
              <a:rPr b="0" lang="en-US" sz="1200" spc="-1" strike="noStrike">
                <a:solidFill>
                  <a:srgbClr val="8b8b8b"/>
                </a:solidFill>
                <a:latin typeface="Calibri"/>
              </a:rPr>
              <a:t>o</a:t>
            </a:r>
            <a:r>
              <a:rPr b="0" lang="en-US" sz="1200" spc="-1" strike="noStrike">
                <a:solidFill>
                  <a:srgbClr val="8b8b8b"/>
                </a:solidFill>
                <a:latin typeface="Calibri"/>
              </a:rPr>
              <a:t>o</a:t>
            </a:r>
            <a:r>
              <a:rPr b="0" lang="en-US" sz="1200" spc="-1" strike="noStrike">
                <a:solidFill>
                  <a:srgbClr val="8b8b8b"/>
                </a:solidFill>
                <a:latin typeface="Calibri"/>
              </a:rPr>
              <a:t>r</a:t>
            </a:r>
            <a:r>
              <a:rPr b="0" lang="en-US" sz="1200" spc="-1" strike="noStrike">
                <a:solidFill>
                  <a:srgbClr val="8b8b8b"/>
                </a:solidFill>
                <a:latin typeface="Calibri"/>
              </a:rPr>
              <a:t>i</a:t>
            </a:r>
            <a:endParaRPr b="0" lang="en-US" sz="1200" spc="-1" strike="noStrike">
              <a:latin typeface="Times New Roman"/>
            </a:endParaRPr>
          </a:p>
        </p:txBody>
      </p:sp>
      <p:sp>
        <p:nvSpPr>
          <p:cNvPr id="236" name="TextShape 3"/>
          <p:cNvSpPr txBox="1"/>
          <p:nvPr/>
        </p:nvSpPr>
        <p:spPr>
          <a:xfrm>
            <a:off x="10356840" y="6356520"/>
            <a:ext cx="996480" cy="364680"/>
          </a:xfrm>
          <a:prstGeom prst="rect">
            <a:avLst/>
          </a:prstGeom>
          <a:noFill/>
          <a:ln>
            <a:noFill/>
          </a:ln>
        </p:spPr>
        <p:txBody>
          <a:bodyPr anchor="ctr">
            <a:noAutofit/>
          </a:bodyPr>
          <a:p>
            <a:pPr algn="r">
              <a:lnSpc>
                <a:spcPct val="100000"/>
              </a:lnSpc>
            </a:pPr>
            <a:fld id="{FDA92A23-06DD-45C2-9DBE-67F74F085EFC}" type="slidenum">
              <a:rPr b="0" lang="en-US" sz="1200" spc="-1" strike="noStrike">
                <a:solidFill>
                  <a:srgbClr val="8b8b8b"/>
                </a:solidFill>
                <a:latin typeface="Calibri"/>
              </a:rPr>
              <a:t>23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838080" y="365040"/>
            <a:ext cx="10515240" cy="1325160"/>
          </a:xfrm>
          <a:prstGeom prst="rect">
            <a:avLst/>
          </a:prstGeom>
          <a:noFill/>
          <a:ln>
            <a:noFill/>
          </a:ln>
        </p:spPr>
        <p:txBody>
          <a:bodyPr lIns="0" rIns="0" tIns="0" bIns="0" anchor="ctr">
            <a:noAutofit/>
          </a:bodyPr>
          <a:p>
            <a:r>
              <a:rPr b="0" lang="en-US" sz="1800" spc="-1" strike="noStrike">
                <a:solidFill>
                  <a:srgbClr val="000000"/>
                </a:solidFill>
                <a:latin typeface="Calibri"/>
              </a:rPr>
              <a:t>BACKUP SLIDES</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838080" y="257040"/>
            <a:ext cx="10515240" cy="454680"/>
          </a:xfrm>
          <a:prstGeom prst="rect">
            <a:avLst/>
          </a:prstGeom>
          <a:noFill/>
          <a:ln>
            <a:noFill/>
          </a:ln>
        </p:spPr>
        <p:txBody>
          <a:bodyPr anchor="ctr">
            <a:normAutofit fontScale="90000"/>
          </a:bodyPr>
          <a:p>
            <a:pPr>
              <a:lnSpc>
                <a:spcPct val="90000"/>
              </a:lnSpc>
            </a:pPr>
            <a:r>
              <a:rPr b="1" lang="en-US" sz="2900" spc="-1" strike="noStrike">
                <a:solidFill>
                  <a:srgbClr val="000000"/>
                </a:solidFill>
                <a:latin typeface="Franklin Gothic Medium"/>
              </a:rPr>
              <a:t>Project Proposal</a:t>
            </a:r>
            <a:endParaRPr b="0" lang="en-US" sz="2900" spc="-1" strike="noStrike">
              <a:solidFill>
                <a:srgbClr val="000000"/>
              </a:solidFill>
              <a:latin typeface="Calibri"/>
            </a:endParaRPr>
          </a:p>
        </p:txBody>
      </p:sp>
      <p:sp>
        <p:nvSpPr>
          <p:cNvPr id="239" name="TextShape 2"/>
          <p:cNvSpPr txBox="1"/>
          <p:nvPr/>
        </p:nvSpPr>
        <p:spPr>
          <a:xfrm>
            <a:off x="838080" y="852480"/>
            <a:ext cx="10515240" cy="4299120"/>
          </a:xfrm>
          <a:prstGeom prst="rect">
            <a:avLst/>
          </a:prstGeom>
          <a:noFill/>
          <a:ln>
            <a:noFill/>
          </a:ln>
        </p:spPr>
        <p:txBody>
          <a:bodyPr>
            <a:normAutofit/>
          </a:bodyPr>
          <a:p>
            <a:pPr>
              <a:lnSpc>
                <a:spcPct val="90000"/>
              </a:lnSpc>
              <a:spcBef>
                <a:spcPts val="1001"/>
              </a:spcBef>
              <a:spcAft>
                <a:spcPts val="601"/>
              </a:spcAft>
            </a:pPr>
            <a:endParaRPr b="0" lang="en-US" sz="2800" spc="-1" strike="noStrike">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rPr>
              <a:t>We intend to explore and establish the relationship between wastewater surveillance data collected and maintained by the Massachusetts Water Resources Authority, and the outbreak of COVID-19 in the neighboring communities. </a:t>
            </a:r>
            <a:endParaRPr b="0" lang="en-US" sz="1800" spc="-1" strike="noStrike">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rPr>
              <a:t>We used supervised learning techniques to develop models which can closely predict the current count of COVID-19 cases in the community using solely the data available from wastewater viral titers</a:t>
            </a: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p:txBody>
      </p:sp>
      <p:sp>
        <p:nvSpPr>
          <p:cNvPr id="240"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41"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2"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047E9FB6-EBBC-45EA-932A-32EDEC9BC0D8}" type="slidenum">
              <a:rPr b="0" lang="en-US" sz="1200" spc="-1" strike="noStrike">
                <a:solidFill>
                  <a:srgbClr val="8b8b8b"/>
                </a:solidFill>
                <a:latin typeface="Calibri"/>
              </a:rPr>
              <a:t>25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257040"/>
            <a:ext cx="10515240" cy="454680"/>
          </a:xfrm>
          <a:prstGeom prst="rect">
            <a:avLst/>
          </a:prstGeom>
          <a:noFill/>
          <a:ln>
            <a:noFill/>
          </a:ln>
        </p:spPr>
        <p:txBody>
          <a:bodyPr anchor="ctr">
            <a:normAutofit fontScale="77000"/>
          </a:bodyPr>
          <a:p>
            <a:pPr>
              <a:lnSpc>
                <a:spcPct val="90000"/>
              </a:lnSpc>
            </a:pPr>
            <a:r>
              <a:rPr b="1" lang="en-US" sz="3200" spc="-1" strike="noStrike">
                <a:solidFill>
                  <a:srgbClr val="000000"/>
                </a:solidFill>
                <a:latin typeface="Franklin Gothic Medium"/>
              </a:rPr>
              <a:t>Background</a:t>
            </a:r>
            <a:endParaRPr b="0" lang="en-US" sz="3200" spc="-1" strike="noStrike">
              <a:solidFill>
                <a:srgbClr val="000000"/>
              </a:solidFill>
              <a:latin typeface="Calibri"/>
            </a:endParaRPr>
          </a:p>
        </p:txBody>
      </p:sp>
      <p:sp>
        <p:nvSpPr>
          <p:cNvPr id="98" name="TextShape 2"/>
          <p:cNvSpPr txBox="1"/>
          <p:nvPr/>
        </p:nvSpPr>
        <p:spPr>
          <a:xfrm>
            <a:off x="822960" y="1279080"/>
            <a:ext cx="10515240" cy="4299120"/>
          </a:xfrm>
          <a:prstGeom prst="rect">
            <a:avLst/>
          </a:prstGeom>
          <a:noFill/>
          <a:ln>
            <a:noFill/>
          </a:ln>
        </p:spPr>
        <p:txBody>
          <a:bodyPr>
            <a:normAutofit/>
          </a:bodyPr>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Since the start of the SARS-CoV-2 </a:t>
            </a:r>
            <a:r>
              <a:rPr b="0" lang="en-US" sz="1800" spc="-1" strike="noStrike">
                <a:solidFill>
                  <a:srgbClr val="000000"/>
                </a:solidFill>
                <a:latin typeface="Franklin Gothic Book"/>
                <a:ea typeface="Calibri"/>
              </a:rPr>
              <a:t>(COVID-19) pandemic, an accurate </a:t>
            </a:r>
            <a:r>
              <a:rPr b="0" lang="en-US" sz="1800" spc="-1" strike="noStrike">
                <a:solidFill>
                  <a:srgbClr val="000000"/>
                </a:solidFill>
                <a:latin typeface="Franklin Gothic Book"/>
                <a:ea typeface="Calibri"/>
              </a:rPr>
              <a:t>count of cases in the community is </a:t>
            </a:r>
            <a:r>
              <a:rPr b="0" lang="en-US" sz="1800" spc="-1" strike="noStrike">
                <a:solidFill>
                  <a:srgbClr val="000000"/>
                </a:solidFill>
                <a:latin typeface="Franklin Gothic Book"/>
                <a:ea typeface="Calibri"/>
              </a:rPr>
              <a:t>tracked by </a:t>
            </a:r>
            <a:r>
              <a:rPr b="1" lang="en-US" sz="1800" spc="-1" strike="noStrike">
                <a:solidFill>
                  <a:srgbClr val="000000"/>
                </a:solidFill>
                <a:latin typeface="Franklin Gothic Book"/>
                <a:ea typeface="Calibri"/>
              </a:rPr>
              <a:t>symptomatically and </a:t>
            </a:r>
            <a:r>
              <a:rPr b="1" lang="en-US" sz="1800" spc="-1" strike="noStrike">
                <a:solidFill>
                  <a:srgbClr val="000000"/>
                </a:solidFill>
                <a:latin typeface="Franklin Gothic Book"/>
                <a:ea typeface="Calibri"/>
              </a:rPr>
              <a:t>clinically diagnosed cases</a:t>
            </a:r>
            <a:r>
              <a:rPr b="0" lang="en-US" sz="1800" spc="-1" strike="noStrike">
                <a:solidFill>
                  <a:srgbClr val="000000"/>
                </a:solidFill>
                <a:latin typeface="Franklin Gothic Book"/>
                <a:ea typeface="Calibri"/>
              </a:rPr>
              <a:t>. </a:t>
            </a:r>
            <a:endParaRPr b="0" lang="en-US" sz="1800" spc="-1" strike="noStrike">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This method has inherent </a:t>
            </a:r>
            <a:r>
              <a:rPr b="0" lang="en-US" sz="1800" spc="-1" strike="noStrike">
                <a:solidFill>
                  <a:srgbClr val="000000"/>
                </a:solidFill>
                <a:latin typeface="Franklin Gothic Book"/>
                <a:ea typeface="Calibri"/>
              </a:rPr>
              <a:t>drawback as many of the patients </a:t>
            </a:r>
            <a:r>
              <a:rPr b="1" lang="en-US" sz="1800" spc="-1" strike="noStrike">
                <a:solidFill>
                  <a:srgbClr val="000000"/>
                </a:solidFill>
                <a:latin typeface="Franklin Gothic Book"/>
                <a:ea typeface="Calibri"/>
              </a:rPr>
              <a:t>do not report the disease </a:t>
            </a:r>
            <a:r>
              <a:rPr b="1" lang="en-US" sz="1800" spc="-1" strike="noStrike">
                <a:solidFill>
                  <a:srgbClr val="000000"/>
                </a:solidFill>
                <a:latin typeface="Franklin Gothic Book"/>
                <a:ea typeface="Calibri"/>
              </a:rPr>
              <a:t>and/or maybe asymptomatic </a:t>
            </a:r>
            <a:r>
              <a:rPr b="0" lang="en-US" sz="1800" spc="-1" strike="noStrike">
                <a:solidFill>
                  <a:srgbClr val="000000"/>
                </a:solidFill>
                <a:latin typeface="Franklin Gothic Book"/>
                <a:ea typeface="Calibri"/>
              </a:rPr>
              <a:t>[1]. </a:t>
            </a:r>
            <a:endParaRPr b="0" lang="en-US" sz="1800" spc="-1" strike="noStrike">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Studies have shown proof of </a:t>
            </a:r>
            <a:r>
              <a:rPr b="0" lang="en-US" sz="1800" spc="-1" strike="noStrike">
                <a:solidFill>
                  <a:srgbClr val="000000"/>
                </a:solidFill>
                <a:latin typeface="Franklin Gothic Book"/>
                <a:ea typeface="Calibri"/>
              </a:rPr>
              <a:t>gastro-intestinal disorders </a:t>
            </a:r>
            <a:r>
              <a:rPr b="0" lang="en-US" sz="1800" spc="-1" strike="noStrike">
                <a:solidFill>
                  <a:srgbClr val="000000"/>
                </a:solidFill>
                <a:latin typeface="Franklin Gothic Book"/>
                <a:ea typeface="Calibri"/>
              </a:rPr>
              <a:t>triggered by SARS-CoV-2 infections </a:t>
            </a:r>
            <a:r>
              <a:rPr b="0" lang="en-US" sz="1800" spc="-1" strike="noStrike">
                <a:solidFill>
                  <a:srgbClr val="000000"/>
                </a:solidFill>
                <a:latin typeface="Franklin Gothic Book"/>
                <a:ea typeface="Calibri"/>
              </a:rPr>
              <a:t>in patients and the </a:t>
            </a:r>
            <a:r>
              <a:rPr b="1" lang="en-US" sz="1800" spc="-1" strike="noStrike">
                <a:solidFill>
                  <a:srgbClr val="000000"/>
                </a:solidFill>
                <a:latin typeface="Franklin Gothic Book"/>
                <a:ea typeface="Calibri"/>
              </a:rPr>
              <a:t>occurrence of </a:t>
            </a:r>
            <a:r>
              <a:rPr b="1" lang="en-US" sz="1800" spc="-1" strike="noStrike">
                <a:solidFill>
                  <a:srgbClr val="000000"/>
                </a:solidFill>
                <a:latin typeface="Franklin Gothic Book"/>
                <a:ea typeface="Calibri"/>
              </a:rPr>
              <a:t>viral RNA</a:t>
            </a:r>
            <a:r>
              <a:rPr b="0" lang="en-US" sz="1800" spc="-1" strike="noStrike">
                <a:solidFill>
                  <a:srgbClr val="000000"/>
                </a:solidFill>
                <a:latin typeface="Franklin Gothic Book"/>
                <a:ea typeface="Calibri"/>
              </a:rPr>
              <a:t> in </a:t>
            </a:r>
            <a:r>
              <a:rPr b="1" lang="en-US" sz="1800" spc="-1" strike="noStrike">
                <a:solidFill>
                  <a:srgbClr val="000000"/>
                </a:solidFill>
                <a:latin typeface="Franklin Gothic Book"/>
                <a:ea typeface="Calibri"/>
              </a:rPr>
              <a:t>community </a:t>
            </a:r>
            <a:r>
              <a:rPr b="1" lang="en-US" sz="1800" spc="-1" strike="noStrike">
                <a:solidFill>
                  <a:srgbClr val="000000"/>
                </a:solidFill>
                <a:latin typeface="Franklin Gothic Book"/>
                <a:ea typeface="Calibri"/>
              </a:rPr>
              <a:t>wastewater</a:t>
            </a:r>
            <a:r>
              <a:rPr b="0" lang="en-US" sz="1800" spc="-1" strike="noStrike">
                <a:solidFill>
                  <a:srgbClr val="000000"/>
                </a:solidFill>
                <a:latin typeface="Franklin Gothic Book"/>
                <a:ea typeface="Calibri"/>
              </a:rPr>
              <a:t> plants [2]. </a:t>
            </a:r>
            <a:endParaRPr b="0" lang="en-US" sz="1800" spc="-1" strike="noStrike">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Wastewater-based epidemiological </a:t>
            </a:r>
            <a:r>
              <a:rPr b="0" lang="en-US" sz="1800" spc="-1" strike="noStrike">
                <a:solidFill>
                  <a:srgbClr val="000000"/>
                </a:solidFill>
                <a:latin typeface="Franklin Gothic Book"/>
                <a:ea typeface="Calibri"/>
              </a:rPr>
              <a:t>surveillance can be used as an </a:t>
            </a:r>
            <a:r>
              <a:rPr b="0" lang="en-US" sz="1800" spc="-1" strike="noStrike">
                <a:solidFill>
                  <a:srgbClr val="000000"/>
                </a:solidFill>
                <a:latin typeface="Franklin Gothic Book"/>
                <a:ea typeface="Calibri"/>
              </a:rPr>
              <a:t>early warning system for disease </a:t>
            </a:r>
            <a:r>
              <a:rPr b="0" lang="en-US" sz="1800" spc="-1" strike="noStrike">
                <a:solidFill>
                  <a:srgbClr val="000000"/>
                </a:solidFill>
                <a:latin typeface="Franklin Gothic Book"/>
                <a:ea typeface="Calibri"/>
              </a:rPr>
              <a:t>outbreak and to forecast the rate </a:t>
            </a:r>
            <a:r>
              <a:rPr b="0" lang="en-US" sz="1800" spc="-1" strike="noStrike">
                <a:solidFill>
                  <a:srgbClr val="000000"/>
                </a:solidFill>
                <a:latin typeface="Franklin Gothic Book"/>
                <a:ea typeface="Calibri"/>
              </a:rPr>
              <a:t>of transmission in communities.</a:t>
            </a:r>
            <a:endParaRPr b="0" lang="en-US" sz="1800" spc="-1" strike="noStrike">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We intend to explore the </a:t>
            </a:r>
            <a:r>
              <a:rPr b="0" lang="en-US" sz="1800" spc="-1" strike="noStrike">
                <a:solidFill>
                  <a:srgbClr val="000000"/>
                </a:solidFill>
                <a:latin typeface="Franklin Gothic Book"/>
                <a:ea typeface="Calibri"/>
              </a:rPr>
              <a:t>relationship between SARS-CoV-2 </a:t>
            </a:r>
            <a:r>
              <a:rPr b="0" lang="en-US" sz="1800" spc="-1" strike="noStrike">
                <a:solidFill>
                  <a:srgbClr val="000000"/>
                </a:solidFill>
                <a:latin typeface="Franklin Gothic Book"/>
                <a:ea typeface="Calibri"/>
              </a:rPr>
              <a:t>titers in </a:t>
            </a:r>
            <a:r>
              <a:rPr b="1" lang="en-US" sz="1800" spc="-1" strike="noStrike">
                <a:solidFill>
                  <a:srgbClr val="000000"/>
                </a:solidFill>
                <a:latin typeface="Franklin Gothic Book"/>
                <a:ea typeface="Calibri"/>
              </a:rPr>
              <a:t>urban wastewater</a:t>
            </a:r>
            <a:r>
              <a:rPr b="0" lang="en-US" sz="1800" spc="-1" strike="noStrike">
                <a:solidFill>
                  <a:srgbClr val="000000"/>
                </a:solidFill>
                <a:latin typeface="Franklin Gothic Book"/>
                <a:ea typeface="Calibri"/>
              </a:rPr>
              <a:t> and </a:t>
            </a:r>
            <a:r>
              <a:rPr b="0" lang="en-US" sz="1800" spc="-1" strike="noStrike">
                <a:solidFill>
                  <a:srgbClr val="000000"/>
                </a:solidFill>
                <a:latin typeface="Franklin Gothic Book"/>
                <a:ea typeface="Calibri"/>
              </a:rPr>
              <a:t>the </a:t>
            </a:r>
            <a:r>
              <a:rPr b="1" lang="en-US" sz="1800" spc="-1" strike="noStrike">
                <a:solidFill>
                  <a:srgbClr val="000000"/>
                </a:solidFill>
                <a:latin typeface="Franklin Gothic Book"/>
                <a:ea typeface="Calibri"/>
              </a:rPr>
              <a:t>rate of infections</a:t>
            </a:r>
            <a:r>
              <a:rPr b="0" lang="en-US" sz="1800" spc="-1" strike="noStrike">
                <a:solidFill>
                  <a:srgbClr val="000000"/>
                </a:solidFill>
                <a:latin typeface="Franklin Gothic Book"/>
                <a:ea typeface="Calibri"/>
              </a:rPr>
              <a:t> in nearby </a:t>
            </a:r>
            <a:r>
              <a:rPr b="0" lang="en-US" sz="1800" spc="-1" strike="noStrike">
                <a:solidFill>
                  <a:srgbClr val="000000"/>
                </a:solidFill>
                <a:latin typeface="Franklin Gothic Book"/>
                <a:ea typeface="Calibri"/>
              </a:rPr>
              <a:t>communities and </a:t>
            </a:r>
            <a:r>
              <a:rPr b="1" lang="en-US" sz="1800" spc="-1" strike="noStrike">
                <a:solidFill>
                  <a:srgbClr val="000000"/>
                </a:solidFill>
                <a:latin typeface="Franklin Gothic Book"/>
                <a:ea typeface="Calibri"/>
              </a:rPr>
              <a:t>design models </a:t>
            </a:r>
            <a:r>
              <a:rPr b="1" lang="en-US" sz="1800" spc="-1" strike="noStrike">
                <a:solidFill>
                  <a:srgbClr val="000000"/>
                </a:solidFill>
                <a:latin typeface="Franklin Gothic Book"/>
                <a:ea typeface="Calibri"/>
              </a:rPr>
              <a:t>to forecast</a:t>
            </a:r>
            <a:r>
              <a:rPr b="0" lang="en-US" sz="1800" spc="-1" strike="noStrike">
                <a:solidFill>
                  <a:srgbClr val="000000"/>
                </a:solidFill>
                <a:latin typeface="Franklin Gothic Book"/>
                <a:ea typeface="Calibri"/>
              </a:rPr>
              <a:t> the rate of infections </a:t>
            </a:r>
            <a:r>
              <a:rPr b="0" lang="en-US" sz="1800" spc="-1" strike="noStrike">
                <a:solidFill>
                  <a:srgbClr val="000000"/>
                </a:solidFill>
                <a:latin typeface="Franklin Gothic Book"/>
                <a:ea typeface="Calibri"/>
              </a:rPr>
              <a:t>using titer information as proxy </a:t>
            </a:r>
            <a:r>
              <a:rPr b="0" lang="en-US" sz="1800" spc="-1" strike="noStrike">
                <a:solidFill>
                  <a:srgbClr val="000000"/>
                </a:solidFill>
                <a:latin typeface="Franklin Gothic Book"/>
                <a:ea typeface="Calibri"/>
              </a:rPr>
              <a:t>data (a.k.a Nowcasting).</a:t>
            </a: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p:txBody>
      </p:sp>
      <p:sp>
        <p:nvSpPr>
          <p:cNvPr id="99"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 </a:t>
            </a: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0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1"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A201342F-FA29-4287-A7AB-93E21089F91B}" type="slidenum">
              <a:rPr b="0" lang="en-US" sz="1200" spc="-1" strike="noStrike">
                <a:solidFill>
                  <a:srgbClr val="8b8b8b"/>
                </a:solidFill>
                <a:latin typeface="Calibri"/>
              </a:rPr>
              <a:t>3</a:t>
            </a:fld>
            <a:endParaRPr b="0" lang="en-US" sz="1200" spc="-1" strike="noStrike">
              <a:latin typeface="Times New Roman"/>
            </a:endParaRPr>
          </a:p>
        </p:txBody>
      </p:sp>
      <p:sp>
        <p:nvSpPr>
          <p:cNvPr id="102" name="TextShape 6"/>
          <p:cNvSpPr txBox="1"/>
          <p:nvPr/>
        </p:nvSpPr>
        <p:spPr>
          <a:xfrm>
            <a:off x="457200" y="5912280"/>
            <a:ext cx="11064240" cy="369000"/>
          </a:xfrm>
          <a:prstGeom prst="rect">
            <a:avLst/>
          </a:prstGeom>
          <a:noFill/>
          <a:ln>
            <a:noFill/>
          </a:ln>
        </p:spPr>
        <p:txBody>
          <a:bodyPr lIns="90000" rIns="90000" tIns="45000" bIns="45000">
            <a:noAutofit/>
          </a:bodyPr>
          <a:p>
            <a:pPr>
              <a:lnSpc>
                <a:spcPct val="110000"/>
              </a:lnSpc>
            </a:pPr>
            <a:r>
              <a:rPr b="0" i="1" lang="en-US" sz="900" spc="-1" strike="noStrike">
                <a:solidFill>
                  <a:srgbClr val="000000"/>
                </a:solidFill>
                <a:latin typeface="Times New Roman"/>
                <a:ea typeface="Calibri"/>
              </a:rPr>
              <a:t>[1] Wu et al. SARS-CoV-2 titers in wastewater foreshadow dynamics and clinical presentation of new COVID-19 cases (202)</a:t>
            </a:r>
            <a:endParaRPr b="0" i="1" lang="en-US" sz="900" spc="-1" strike="noStrike">
              <a:latin typeface="Arial"/>
            </a:endParaRPr>
          </a:p>
          <a:p>
            <a:pPr>
              <a:lnSpc>
                <a:spcPct val="110000"/>
              </a:lnSpc>
            </a:pPr>
            <a:r>
              <a:rPr b="0" i="1" lang="en-US" sz="900" spc="-1" strike="noStrike">
                <a:solidFill>
                  <a:srgbClr val="000000"/>
                </a:solidFill>
                <a:latin typeface="Times New Roman"/>
                <a:ea typeface="Calibri"/>
              </a:rPr>
              <a:t>[2] Xiao et al. Evidence for gastrointestinal infection of SARS-CoV-2 (2020)</a:t>
            </a:r>
            <a:endParaRPr b="0" i="1" lang="en-US" sz="9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114800" y="310032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DATASETS</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600" spc="-1" strike="noStrike">
                <a:solidFill>
                  <a:srgbClr val="000000"/>
                </a:solidFill>
                <a:latin typeface="Franklin Gothic Medium"/>
              </a:rPr>
              <a:t>Dataset</a:t>
            </a:r>
            <a:endParaRPr b="0" lang="en-US" sz="2600" spc="-1" strike="noStrike">
              <a:solidFill>
                <a:srgbClr val="000000"/>
              </a:solidFill>
              <a:latin typeface="Calibri"/>
            </a:endParaRPr>
          </a:p>
        </p:txBody>
      </p:sp>
      <p:sp>
        <p:nvSpPr>
          <p:cNvPr id="105" name="TextShape 2"/>
          <p:cNvSpPr txBox="1"/>
          <p:nvPr/>
        </p:nvSpPr>
        <p:spPr>
          <a:xfrm>
            <a:off x="838080" y="852480"/>
            <a:ext cx="10515240" cy="1063440"/>
          </a:xfrm>
          <a:prstGeom prst="rect">
            <a:avLst/>
          </a:prstGeom>
          <a:noFill/>
          <a:ln>
            <a:noFill/>
          </a:ln>
        </p:spPr>
        <p:txBody>
          <a:bodyPr>
            <a:normAutofit/>
          </a:bodyPr>
          <a:p>
            <a:pPr marL="228600" indent="-228240">
              <a:lnSpc>
                <a:spcPct val="90000"/>
              </a:lnSpc>
              <a:spcBef>
                <a:spcPts val="1001"/>
              </a:spcBef>
              <a:spcAft>
                <a:spcPts val="601"/>
              </a:spcAft>
              <a:buClr>
                <a:srgbClr val="000000"/>
              </a:buClr>
              <a:buFont typeface="Arial"/>
              <a:buChar char="•"/>
            </a:pPr>
            <a:r>
              <a:rPr b="1" lang="en-US" sz="1800" spc="-1" strike="noStrike">
                <a:solidFill>
                  <a:srgbClr val="000000"/>
                </a:solidFill>
                <a:latin typeface="Franklin Gothic Book"/>
                <a:ea typeface="Calibri"/>
              </a:rPr>
              <a:t>MWRA Wastewater COVID-19 Tracking Data -  </a:t>
            </a:r>
            <a:r>
              <a:rPr b="0" lang="en-US" sz="1800" spc="-1" strike="noStrike">
                <a:solidFill>
                  <a:srgbClr val="000000"/>
                </a:solidFill>
                <a:latin typeface="Franklin Gothic Book"/>
                <a:ea typeface="Calibri"/>
              </a:rPr>
              <a:t>Collected by Massachusetts Water </a:t>
            </a:r>
            <a:r>
              <a:rPr b="0" lang="en-US" sz="1800" spc="-1" strike="noStrike">
                <a:solidFill>
                  <a:srgbClr val="000000"/>
                </a:solidFill>
                <a:latin typeface="Franklin Gothic Book"/>
                <a:ea typeface="Calibri"/>
              </a:rPr>
              <a:t>Resources Authority measuring the quantity of SARS-CoV-2 viral RNA samples in </a:t>
            </a:r>
            <a:r>
              <a:rPr b="0" lang="en-US" sz="1800" spc="-1" strike="noStrike">
                <a:solidFill>
                  <a:srgbClr val="000000"/>
                </a:solidFill>
                <a:latin typeface="Franklin Gothic Book"/>
                <a:ea typeface="Calibri"/>
              </a:rPr>
              <a:t>sewage wastewater for Boston’s Southern and Northern districts</a:t>
            </a: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p:txBody>
      </p:sp>
      <p:sp>
        <p:nvSpPr>
          <p:cNvPr id="106"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0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8"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9007199E-42CD-4F22-A3F0-4CBC08581045}" type="slidenum">
              <a:rPr b="0" lang="en-US" sz="1200" spc="-1" strike="noStrike">
                <a:solidFill>
                  <a:srgbClr val="8b8b8b"/>
                </a:solidFill>
                <a:latin typeface="Calibri"/>
              </a:rPr>
              <a:t>5</a:t>
            </a:fld>
            <a:endParaRPr b="0" lang="en-US" sz="1200" spc="-1" strike="noStrike">
              <a:latin typeface="Times New Roman"/>
            </a:endParaRPr>
          </a:p>
        </p:txBody>
      </p:sp>
      <p:pic>
        <p:nvPicPr>
          <p:cNvPr id="109" name="" descr=""/>
          <p:cNvPicPr/>
          <p:nvPr/>
        </p:nvPicPr>
        <p:blipFill>
          <a:blip r:embed="rId1"/>
          <a:stretch/>
        </p:blipFill>
        <p:spPr>
          <a:xfrm>
            <a:off x="457200" y="2103120"/>
            <a:ext cx="6492240" cy="3474720"/>
          </a:xfrm>
          <a:prstGeom prst="rect">
            <a:avLst/>
          </a:prstGeom>
          <a:ln>
            <a:noFill/>
          </a:ln>
        </p:spPr>
      </p:pic>
      <p:pic>
        <p:nvPicPr>
          <p:cNvPr id="110" name="" descr=""/>
          <p:cNvPicPr/>
          <p:nvPr/>
        </p:nvPicPr>
        <p:blipFill>
          <a:blip r:embed="rId2"/>
          <a:stretch/>
        </p:blipFill>
        <p:spPr>
          <a:xfrm>
            <a:off x="7589520" y="2265480"/>
            <a:ext cx="3749040" cy="3038040"/>
          </a:xfrm>
          <a:prstGeom prst="rect">
            <a:avLst/>
          </a:prstGeom>
          <a:ln>
            <a:noFill/>
          </a:ln>
        </p:spPr>
      </p:pic>
      <p:sp>
        <p:nvSpPr>
          <p:cNvPr id="111" name="TextShape 6"/>
          <p:cNvSpPr txBox="1"/>
          <p:nvPr/>
        </p:nvSpPr>
        <p:spPr>
          <a:xfrm>
            <a:off x="365760" y="6135480"/>
            <a:ext cx="11064240" cy="539640"/>
          </a:xfrm>
          <a:prstGeom prst="rect">
            <a:avLst/>
          </a:prstGeom>
          <a:noFill/>
          <a:ln>
            <a:noFill/>
          </a:ln>
        </p:spPr>
        <p:txBody>
          <a:bodyPr lIns="90000" rIns="90000" tIns="45000" bIns="45000">
            <a:noAutofit/>
          </a:bodyPr>
          <a:p>
            <a:pPr>
              <a:lnSpc>
                <a:spcPct val="110000"/>
              </a:lnSpc>
            </a:pPr>
            <a:r>
              <a:rPr b="0" lang="en-US" sz="900" spc="-1" strike="noStrike" u="sng">
                <a:solidFill>
                  <a:srgbClr val="0563c1"/>
                </a:solidFill>
                <a:uFillTx/>
                <a:latin typeface="Times New Roman"/>
                <a:ea typeface="Calibri"/>
              </a:rPr>
              <a:t>Source: </a:t>
            </a:r>
            <a:r>
              <a:rPr b="0" lang="en-US" sz="900" spc="-1" strike="noStrike" u="sng">
                <a:solidFill>
                  <a:srgbClr val="0563c1"/>
                </a:solidFill>
                <a:uFillTx/>
                <a:latin typeface="Times New Roman"/>
                <a:ea typeface="Calibri"/>
                <a:hlinkClick r:id="rId3"/>
              </a:rPr>
              <a:t>https://www.mwra.com/biobot/biobotdata.htm</a:t>
            </a:r>
            <a:endParaRPr b="0" i="1" lang="en-US" sz="900" spc="-1" strike="noStrike">
              <a:latin typeface="Arial"/>
            </a:endParaRPr>
          </a:p>
          <a:p>
            <a:pPr>
              <a:lnSpc>
                <a:spcPct val="110000"/>
              </a:lnSpc>
            </a:pPr>
            <a:endParaRPr b="0" i="1" lang="en-US" sz="900" spc="-1" strike="noStrike">
              <a:latin typeface="Arial"/>
            </a:endParaRPr>
          </a:p>
        </p:txBody>
      </p:sp>
      <p:sp>
        <p:nvSpPr>
          <p:cNvPr id="112" name="TextShape 7"/>
          <p:cNvSpPr txBox="1"/>
          <p:nvPr/>
        </p:nvSpPr>
        <p:spPr>
          <a:xfrm>
            <a:off x="1829160" y="5669280"/>
            <a:ext cx="3931560" cy="365760"/>
          </a:xfrm>
          <a:prstGeom prst="rect">
            <a:avLst/>
          </a:prstGeom>
          <a:noFill/>
          <a:ln>
            <a:noFill/>
          </a:ln>
        </p:spPr>
        <p:txBody>
          <a:bodyPr>
            <a:normAutofit fontScale="70000"/>
          </a:bodyPr>
          <a:p>
            <a:pPr marL="228600" indent="-228240">
              <a:lnSpc>
                <a:spcPct val="90000"/>
              </a:lnSpc>
              <a:spcBef>
                <a:spcPts val="1001"/>
              </a:spcBef>
              <a:spcAft>
                <a:spcPts val="601"/>
              </a:spcAft>
              <a:buClr>
                <a:srgbClr val="000000"/>
              </a:buClr>
              <a:buFont typeface="Arial"/>
              <a:buChar char="•"/>
            </a:pPr>
            <a:r>
              <a:rPr b="0" lang="en-US" sz="1000" spc="-1" strike="noStrike">
                <a:solidFill>
                  <a:srgbClr val="000000"/>
                </a:solidFill>
                <a:latin typeface="Franklin Gothic Book"/>
                <a:ea typeface="Calibri"/>
              </a:rPr>
              <a:t>Figure: Viral RNA collection data over time in Boston Counties</a:t>
            </a: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p:txBody>
      </p:sp>
      <p:sp>
        <p:nvSpPr>
          <p:cNvPr id="113" name="TextShape 8"/>
          <p:cNvSpPr txBox="1"/>
          <p:nvPr/>
        </p:nvSpPr>
        <p:spPr>
          <a:xfrm>
            <a:off x="7589520" y="5394960"/>
            <a:ext cx="3931560" cy="365760"/>
          </a:xfrm>
          <a:prstGeom prst="rect">
            <a:avLst/>
          </a:prstGeom>
          <a:noFill/>
          <a:ln>
            <a:noFill/>
          </a:ln>
        </p:spPr>
        <p:txBody>
          <a:bodyPr>
            <a:normAutofit fontScale="70000"/>
          </a:bodyPr>
          <a:p>
            <a:pPr marL="228600" indent="-228240">
              <a:lnSpc>
                <a:spcPct val="90000"/>
              </a:lnSpc>
              <a:spcBef>
                <a:spcPts val="1001"/>
              </a:spcBef>
              <a:spcAft>
                <a:spcPts val="601"/>
              </a:spcAft>
              <a:buClr>
                <a:srgbClr val="000000"/>
              </a:buClr>
              <a:buFont typeface="Arial"/>
              <a:buChar char="•"/>
            </a:pPr>
            <a:r>
              <a:rPr b="0" lang="en-US" sz="1000" spc="-1" strike="noStrike">
                <a:solidFill>
                  <a:srgbClr val="000000"/>
                </a:solidFill>
                <a:latin typeface="Franklin Gothic Book"/>
                <a:ea typeface="Calibri"/>
              </a:rPr>
              <a:t>Figure: Northern (Green) and Southern (Orange) Boston Districts</a:t>
            </a:r>
            <a:endParaRPr b="0" lang="en-US" sz="1000" spc="-1" strike="noStrike">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b="0" lang="en-US" sz="1000" spc="-1" strike="noStrike">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Dataset</a:t>
            </a:r>
            <a:endParaRPr b="0" lang="en-US" sz="2400" spc="-1" strike="noStrike">
              <a:solidFill>
                <a:srgbClr val="000000"/>
              </a:solidFill>
              <a:latin typeface="Calibri"/>
            </a:endParaRPr>
          </a:p>
        </p:txBody>
      </p:sp>
      <p:sp>
        <p:nvSpPr>
          <p:cNvPr id="115" name="TextShape 2"/>
          <p:cNvSpPr txBox="1"/>
          <p:nvPr/>
        </p:nvSpPr>
        <p:spPr>
          <a:xfrm>
            <a:off x="838080" y="852480"/>
            <a:ext cx="10515240" cy="993240"/>
          </a:xfrm>
          <a:prstGeom prst="rect">
            <a:avLst/>
          </a:prstGeom>
          <a:noFill/>
          <a:ln>
            <a:noFill/>
          </a:ln>
        </p:spPr>
        <p:txBody>
          <a:bodyPr>
            <a:normAutofit/>
          </a:bodyPr>
          <a:p>
            <a:pPr marL="228600" indent="-228240">
              <a:lnSpc>
                <a:spcPct val="90000"/>
              </a:lnSpc>
              <a:spcBef>
                <a:spcPts val="1001"/>
              </a:spcBef>
              <a:spcAft>
                <a:spcPts val="601"/>
              </a:spcAft>
              <a:buClr>
                <a:srgbClr val="000000"/>
              </a:buClr>
              <a:buFont typeface="Arial"/>
              <a:buChar char="•"/>
            </a:pPr>
            <a:r>
              <a:rPr b="1" lang="en-US" sz="1800" spc="-1" strike="noStrike">
                <a:solidFill>
                  <a:srgbClr val="000000"/>
                </a:solidFill>
                <a:latin typeface="Franklin Gothic Book"/>
                <a:ea typeface="Calibri"/>
              </a:rPr>
              <a:t>Massachusetts official COVID-19 Case Count: </a:t>
            </a:r>
            <a:r>
              <a:rPr b="0" lang="en-US" sz="1800" spc="-1" strike="noStrike">
                <a:solidFill>
                  <a:srgbClr val="000000"/>
                </a:solidFill>
                <a:latin typeface="Franklin Gothic Book"/>
                <a:ea typeface="Calibri"/>
              </a:rPr>
              <a:t>Publicly available dataset provided </a:t>
            </a:r>
            <a:r>
              <a:rPr b="0" lang="en-US" sz="1800" spc="-1" strike="noStrike">
                <a:solidFill>
                  <a:srgbClr val="000000"/>
                </a:solidFill>
                <a:latin typeface="Franklin Gothic Book"/>
                <a:ea typeface="Calibri"/>
              </a:rPr>
              <a:t>by the Massachusetts Department of Public Health</a:t>
            </a: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p:txBody>
      </p:sp>
      <p:sp>
        <p:nvSpPr>
          <p:cNvPr id="116"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1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18"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14EFDE71-C1A7-402A-8197-8F90772A4AE4}" type="slidenum">
              <a:rPr b="0" lang="en-US" sz="1200" spc="-1" strike="noStrike">
                <a:solidFill>
                  <a:srgbClr val="8b8b8b"/>
                </a:solidFill>
                <a:latin typeface="Calibri"/>
              </a:rPr>
              <a:t>6</a:t>
            </a:fld>
            <a:endParaRPr b="0" lang="en-US" sz="1200" spc="-1" strike="noStrike">
              <a:latin typeface="Times New Roman"/>
            </a:endParaRPr>
          </a:p>
        </p:txBody>
      </p:sp>
      <p:pic>
        <p:nvPicPr>
          <p:cNvPr id="119" name="" descr=""/>
          <p:cNvPicPr/>
          <p:nvPr/>
        </p:nvPicPr>
        <p:blipFill>
          <a:blip r:embed="rId1"/>
          <a:stretch/>
        </p:blipFill>
        <p:spPr>
          <a:xfrm>
            <a:off x="1371600" y="1594440"/>
            <a:ext cx="9144000" cy="4379040"/>
          </a:xfrm>
          <a:prstGeom prst="rect">
            <a:avLst/>
          </a:prstGeom>
          <a:ln>
            <a:noFill/>
          </a:ln>
        </p:spPr>
      </p:pic>
      <p:sp>
        <p:nvSpPr>
          <p:cNvPr id="120" name="TextShape 6"/>
          <p:cNvSpPr txBox="1"/>
          <p:nvPr/>
        </p:nvSpPr>
        <p:spPr>
          <a:xfrm>
            <a:off x="548640" y="6035040"/>
            <a:ext cx="11064240" cy="539640"/>
          </a:xfrm>
          <a:prstGeom prst="rect">
            <a:avLst/>
          </a:prstGeom>
          <a:noFill/>
          <a:ln>
            <a:noFill/>
          </a:ln>
        </p:spPr>
        <p:txBody>
          <a:bodyPr lIns="90000" rIns="90000" tIns="45000" bIns="45000">
            <a:noAutofit/>
          </a:bodyPr>
          <a:p>
            <a:pPr>
              <a:lnSpc>
                <a:spcPct val="110000"/>
              </a:lnSpc>
            </a:pPr>
            <a:r>
              <a:rPr b="0" i="1" lang="en-US" sz="900" spc="-1" strike="noStrike" u="sng">
                <a:solidFill>
                  <a:srgbClr val="0563c1"/>
                </a:solidFill>
                <a:uFillTx/>
                <a:latin typeface="Times New Roman"/>
                <a:ea typeface="Calibri"/>
              </a:rPr>
              <a:t>Source: https://www.mass.gov/info-details/covid-19-response-reporting#covid-19-interactive-data-dashboard-</a:t>
            </a:r>
            <a:endParaRPr b="0" i="1" lang="en-US" sz="900" spc="-1" strike="noStrike">
              <a:latin typeface="Arial"/>
            </a:endParaRPr>
          </a:p>
          <a:p>
            <a:pPr>
              <a:lnSpc>
                <a:spcPct val="110000"/>
              </a:lnSpc>
            </a:pPr>
            <a:endParaRPr b="0" i="1" lang="en-US" sz="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2286360" y="301752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EXPLORATORY </a:t>
            </a:r>
            <a:r>
              <a:rPr b="1" lang="en-US" sz="4000" spc="-1" strike="noStrike">
                <a:solidFill>
                  <a:srgbClr val="000000"/>
                </a:solidFill>
                <a:latin typeface="Calibri"/>
                <a:ea typeface="Noto Sans CJK SC"/>
              </a:rPr>
              <a:t>DATA ANALYSIS</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Exploratory Data Analysis – MWRA </a:t>
            </a:r>
            <a:endParaRPr b="0" lang="en-US" sz="2400" spc="-1" strike="noStrike">
              <a:solidFill>
                <a:srgbClr val="000000"/>
              </a:solidFill>
              <a:latin typeface="Calibri"/>
            </a:endParaRPr>
          </a:p>
        </p:txBody>
      </p:sp>
      <p:sp>
        <p:nvSpPr>
          <p:cNvPr id="123"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24" name="CustomShape 3"/>
          <p:cNvSpPr/>
          <p:nvPr/>
        </p:nvSpPr>
        <p:spPr>
          <a:xfrm>
            <a:off x="457200" y="914400"/>
            <a:ext cx="6766560" cy="1704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AWAYS</a:t>
            </a:r>
            <a:endParaRPr b="0" lang="en-US" sz="1600" spc="-1" strike="noStrike">
              <a:latin typeface="Arial"/>
            </a:endParaRPr>
          </a:p>
          <a:p>
            <a:pPr marL="216000" indent="-216000">
              <a:lnSpc>
                <a:spcPct val="100000"/>
              </a:lnSpc>
              <a:buClr>
                <a:srgbClr val="000000"/>
              </a:buClr>
              <a:buFont typeface="Symbol" charset="2"/>
              <a:buChar char=""/>
            </a:pPr>
            <a:r>
              <a:rPr b="0" lang="en-US" sz="1800" spc="-1" strike="noStrike">
                <a:solidFill>
                  <a:srgbClr val="000000"/>
                </a:solidFill>
                <a:latin typeface="Calibri"/>
              </a:rPr>
              <a:t>Raw daily values are noisy and show a lot of variability, the 7 day rolling average is much smoother and should work well as the input predictors</a:t>
            </a:r>
            <a:endParaRPr b="0" lang="en-US" sz="1800" spc="-1" strike="noStrike">
              <a:latin typeface="Arial"/>
            </a:endParaRPr>
          </a:p>
          <a:p>
            <a:pPr marL="216000" indent="-216000">
              <a:lnSpc>
                <a:spcPct val="100000"/>
              </a:lnSpc>
              <a:buClr>
                <a:srgbClr val="000000"/>
              </a:buClr>
              <a:buFont typeface="Symbol" charset="2"/>
              <a:buChar char=""/>
            </a:pPr>
            <a:r>
              <a:rPr b="0" lang="en-US" sz="1800" spc="-1" strike="noStrike">
                <a:solidFill>
                  <a:srgbClr val="000000"/>
                </a:solidFill>
                <a:latin typeface="Calibri"/>
              </a:rPr>
              <a:t>Strong linear relationship between Southern and Northern titer 7 day average values</a:t>
            </a:r>
            <a:endParaRPr b="0" lang="en-US" sz="1800" spc="-1" strike="noStrike">
              <a:latin typeface="Arial"/>
            </a:endParaRPr>
          </a:p>
        </p:txBody>
      </p:sp>
      <p:sp>
        <p:nvSpPr>
          <p:cNvPr id="125"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5432A949-37E3-423F-8AFC-FC10081ED8C5}" type="slidenum">
              <a:rPr b="0" lang="en-US" sz="1200" spc="-1" strike="noStrike">
                <a:solidFill>
                  <a:srgbClr val="8b8b8b"/>
                </a:solidFill>
                <a:latin typeface="Calibri"/>
              </a:rPr>
              <a:t>8</a:t>
            </a:fld>
            <a:endParaRPr b="0" lang="en-US" sz="1200" spc="-1" strike="noStrike">
              <a:latin typeface="Times New Roman"/>
            </a:endParaRPr>
          </a:p>
        </p:txBody>
      </p:sp>
      <p:pic>
        <p:nvPicPr>
          <p:cNvPr id="126" name="Picture 27" descr=""/>
          <p:cNvPicPr/>
          <p:nvPr/>
        </p:nvPicPr>
        <p:blipFill>
          <a:blip r:embed="rId1"/>
          <a:stretch/>
        </p:blipFill>
        <p:spPr>
          <a:xfrm>
            <a:off x="365760" y="3017520"/>
            <a:ext cx="6857640" cy="2757960"/>
          </a:xfrm>
          <a:prstGeom prst="rect">
            <a:avLst/>
          </a:prstGeom>
          <a:ln>
            <a:noFill/>
          </a:ln>
        </p:spPr>
      </p:pic>
      <p:pic>
        <p:nvPicPr>
          <p:cNvPr id="127" name="" descr=""/>
          <p:cNvPicPr/>
          <p:nvPr/>
        </p:nvPicPr>
        <p:blipFill>
          <a:blip r:embed="rId2"/>
          <a:stretch/>
        </p:blipFill>
        <p:spPr>
          <a:xfrm>
            <a:off x="7589520" y="548640"/>
            <a:ext cx="4333320" cy="2424240"/>
          </a:xfrm>
          <a:prstGeom prst="rect">
            <a:avLst/>
          </a:prstGeom>
          <a:ln>
            <a:noFill/>
          </a:ln>
        </p:spPr>
      </p:pic>
      <p:pic>
        <p:nvPicPr>
          <p:cNvPr id="128" name="" descr=""/>
          <p:cNvPicPr/>
          <p:nvPr/>
        </p:nvPicPr>
        <p:blipFill>
          <a:blip r:embed="rId3"/>
          <a:stretch/>
        </p:blipFill>
        <p:spPr>
          <a:xfrm>
            <a:off x="7406640" y="3291840"/>
            <a:ext cx="4610880" cy="2743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Exploratory Data Analysis – MASS COVID-19 Data</a:t>
            </a:r>
            <a:endParaRPr b="0" lang="en-US" sz="2400" spc="-1" strike="noStrike">
              <a:solidFill>
                <a:srgbClr val="000000"/>
              </a:solidFill>
              <a:latin typeface="Calibri"/>
            </a:endParaRPr>
          </a:p>
        </p:txBody>
      </p:sp>
      <p:sp>
        <p:nvSpPr>
          <p:cNvPr id="130"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a:t>
            </a:r>
            <a:r>
              <a:rPr b="0" lang="en-US" sz="1200" spc="-1" strike="noStrike">
                <a:solidFill>
                  <a:srgbClr val="8b8b8b"/>
                </a:solidFill>
                <a:latin typeface="Calibri"/>
              </a:rPr>
              <a:t>i</a:t>
            </a:r>
            <a:r>
              <a:rPr b="0" lang="en-US" sz="1200" spc="-1" strike="noStrike">
                <a:solidFill>
                  <a:srgbClr val="8b8b8b"/>
                </a:solidFill>
                <a:latin typeface="Calibri"/>
              </a:rPr>
              <a:t>n</a:t>
            </a:r>
            <a:r>
              <a:rPr b="0" lang="en-US" sz="1200" spc="-1" strike="noStrike">
                <a:solidFill>
                  <a:srgbClr val="8b8b8b"/>
                </a:solidFill>
                <a:latin typeface="Calibri"/>
              </a:rPr>
              <a:t>a</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j</a:t>
            </a:r>
            <a:r>
              <a:rPr b="0" lang="en-US" sz="1200" spc="-1" strike="noStrike">
                <a:solidFill>
                  <a:srgbClr val="8b8b8b"/>
                </a:solidFill>
                <a:latin typeface="Calibri"/>
              </a:rPr>
              <a:t>e</a:t>
            </a:r>
            <a:r>
              <a:rPr b="0" lang="en-US" sz="1200" spc="-1" strike="noStrike">
                <a:solidFill>
                  <a:srgbClr val="8b8b8b"/>
                </a:solidFill>
                <a:latin typeface="Calibri"/>
              </a:rPr>
              <a:t>c</a:t>
            </a:r>
            <a:r>
              <a:rPr b="0" lang="en-US" sz="1200" spc="-1" strike="noStrike">
                <a:solidFill>
                  <a:srgbClr val="8b8b8b"/>
                </a:solidFill>
                <a:latin typeface="Calibri"/>
              </a:rPr>
              <a:t>t</a:t>
            </a:r>
            <a:r>
              <a:rPr b="0" lang="en-US" sz="1200" spc="-1" strike="noStrike">
                <a:solidFill>
                  <a:srgbClr val="8b8b8b"/>
                </a:solidFill>
                <a:latin typeface="Calibri"/>
              </a:rPr>
              <a:t> </a:t>
            </a:r>
            <a:r>
              <a:rPr b="0" lang="en-US" sz="1200" spc="-1" strike="noStrike">
                <a:solidFill>
                  <a:srgbClr val="8b8b8b"/>
                </a:solidFill>
                <a:latin typeface="Calibri"/>
              </a:rPr>
              <a:t>G</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u</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 </a:t>
            </a:r>
            <a:r>
              <a:rPr b="0" lang="en-US" sz="1200" spc="-1" strike="noStrike">
                <a:solidFill>
                  <a:srgbClr val="8b8b8b"/>
                </a:solidFill>
                <a:latin typeface="Calibri"/>
              </a:rPr>
              <a:t> </a:t>
            </a:r>
            <a:r>
              <a:rPr b="0" lang="en-US" sz="1200" spc="-1" strike="noStrike">
                <a:solidFill>
                  <a:srgbClr val="8b8b8b"/>
                </a:solidFill>
                <a:latin typeface="Calibri"/>
              </a:rPr>
              <a:t>V</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i</a:t>
            </a:r>
            <a:r>
              <a:rPr b="0" lang="en-US" sz="1200" spc="-1" strike="noStrike">
                <a:solidFill>
                  <a:srgbClr val="8b8b8b"/>
                </a:solidFill>
                <a:latin typeface="Calibri"/>
              </a:rPr>
              <a:t>a</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t</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o</a:t>
            </a:r>
            <a:r>
              <a:rPr b="0" lang="en-US" sz="1200" spc="-1" strike="noStrike">
                <a:solidFill>
                  <a:srgbClr val="8b8b8b"/>
                </a:solidFill>
                <a:latin typeface="Calibri"/>
              </a:rPr>
              <a:t>n</a:t>
            </a:r>
            <a:r>
              <a:rPr b="0" lang="en-US" sz="1200" spc="-1" strike="noStrike">
                <a:solidFill>
                  <a:srgbClr val="8b8b8b"/>
                </a:solidFill>
                <a:latin typeface="Calibri"/>
              </a:rPr>
              <a:t>d</a:t>
            </a:r>
            <a:r>
              <a:rPr b="0" lang="en-US" sz="1200" spc="-1" strike="noStrike">
                <a:solidFill>
                  <a:srgbClr val="8b8b8b"/>
                </a:solidFill>
                <a:latin typeface="Calibri"/>
              </a:rPr>
              <a:t>i</a:t>
            </a:r>
            <a:r>
              <a:rPr b="0" lang="en-US" sz="1200" spc="-1" strike="noStrike">
                <a:solidFill>
                  <a:srgbClr val="8b8b8b"/>
                </a:solidFill>
                <a:latin typeface="Calibri"/>
              </a:rPr>
              <a:t>l</a:t>
            </a:r>
            <a:r>
              <a:rPr b="0" lang="en-US" sz="1200" spc="-1" strike="noStrike">
                <a:solidFill>
                  <a:srgbClr val="8b8b8b"/>
                </a:solidFill>
                <a:latin typeface="Calibri"/>
              </a:rPr>
              <a:t>i</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R</a:t>
            </a:r>
            <a:r>
              <a:rPr b="0" lang="en-US" sz="1200" spc="-1" strike="noStrike">
                <a:solidFill>
                  <a:srgbClr val="8b8b8b"/>
                </a:solidFill>
                <a:latin typeface="Calibri"/>
              </a:rPr>
              <a:t> </a:t>
            </a:r>
            <a:r>
              <a:rPr b="0" lang="en-US" sz="1200" spc="-1" strike="noStrike">
                <a:solidFill>
                  <a:srgbClr val="8b8b8b"/>
                </a:solidFill>
                <a:latin typeface="Calibri"/>
              </a:rPr>
              <a:t>S</a:t>
            </a:r>
            <a:r>
              <a:rPr b="0" lang="en-US" sz="1200" spc="-1" strike="noStrike">
                <a:solidFill>
                  <a:srgbClr val="8b8b8b"/>
                </a:solidFill>
                <a:latin typeface="Calibri"/>
              </a:rPr>
              <a:t>o</a:t>
            </a:r>
            <a:r>
              <a:rPr b="0" lang="en-US" sz="1200" spc="-1" strike="noStrike">
                <a:solidFill>
                  <a:srgbClr val="8b8b8b"/>
                </a:solidFill>
                <a:latin typeface="Calibri"/>
              </a:rPr>
              <a:t>o</a:t>
            </a:r>
            <a:r>
              <a:rPr b="0" lang="en-US" sz="1200" spc="-1" strike="noStrike">
                <a:solidFill>
                  <a:srgbClr val="8b8b8b"/>
                </a:solidFill>
                <a:latin typeface="Calibri"/>
              </a:rPr>
              <a:t>r</a:t>
            </a:r>
            <a:r>
              <a:rPr b="0" lang="en-US" sz="1200" spc="-1" strike="noStrike">
                <a:solidFill>
                  <a:srgbClr val="8b8b8b"/>
                </a:solidFill>
                <a:latin typeface="Calibri"/>
              </a:rPr>
              <a:t>i</a:t>
            </a:r>
            <a:endParaRPr b="0" lang="en-US" sz="1200" spc="-1" strike="noStrike">
              <a:latin typeface="Times New Roman"/>
            </a:endParaRPr>
          </a:p>
        </p:txBody>
      </p:sp>
      <p:sp>
        <p:nvSpPr>
          <p:cNvPr id="131"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32"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C5498B90-B923-4D2B-B40A-5F404741F70B}" type="slidenum">
              <a:rPr b="0" lang="en-US" sz="1200" spc="-1" strike="noStrike">
                <a:solidFill>
                  <a:srgbClr val="8b8b8b"/>
                </a:solidFill>
                <a:latin typeface="Calibri"/>
              </a:rPr>
              <a:t>9</a:t>
            </a:fld>
            <a:endParaRPr b="0" lang="en-US" sz="1200" spc="-1" strike="noStrike">
              <a:latin typeface="Times New Roman"/>
            </a:endParaRPr>
          </a:p>
        </p:txBody>
      </p:sp>
      <p:pic>
        <p:nvPicPr>
          <p:cNvPr id="133" name="Picture 8" descr=""/>
          <p:cNvPicPr/>
          <p:nvPr/>
        </p:nvPicPr>
        <p:blipFill>
          <a:blip r:embed="rId1"/>
          <a:stretch/>
        </p:blipFill>
        <p:spPr>
          <a:xfrm>
            <a:off x="539280" y="2262600"/>
            <a:ext cx="5952960" cy="2035080"/>
          </a:xfrm>
          <a:prstGeom prst="rect">
            <a:avLst/>
          </a:prstGeom>
          <a:ln>
            <a:noFill/>
          </a:ln>
        </p:spPr>
      </p:pic>
      <p:sp>
        <p:nvSpPr>
          <p:cNvPr id="134" name="CustomShape 5"/>
          <p:cNvSpPr/>
          <p:nvPr/>
        </p:nvSpPr>
        <p:spPr>
          <a:xfrm>
            <a:off x="457200" y="1005840"/>
            <a:ext cx="11430000" cy="1063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Daily case count for Massachusetts is also noisy and shows seasonal variations with a window of 7-10 days.</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confirmed cases count shows strong linear relationship with both Southern and Northern Titer Average Values. </a:t>
            </a:r>
            <a:endParaRPr b="0" lang="en-US" sz="1600" spc="-1" strike="noStrike">
              <a:latin typeface="Arial"/>
            </a:endParaRPr>
          </a:p>
        </p:txBody>
      </p:sp>
      <p:pic>
        <p:nvPicPr>
          <p:cNvPr id="135" name="" descr=""/>
          <p:cNvPicPr/>
          <p:nvPr/>
        </p:nvPicPr>
        <p:blipFill>
          <a:blip r:embed="rId2"/>
          <a:stretch/>
        </p:blipFill>
        <p:spPr>
          <a:xfrm>
            <a:off x="457200" y="4381560"/>
            <a:ext cx="6035040" cy="1901520"/>
          </a:xfrm>
          <a:prstGeom prst="rect">
            <a:avLst/>
          </a:prstGeom>
          <a:ln>
            <a:noFill/>
          </a:ln>
        </p:spPr>
      </p:pic>
      <p:pic>
        <p:nvPicPr>
          <p:cNvPr id="136" name="" descr=""/>
          <p:cNvPicPr/>
          <p:nvPr/>
        </p:nvPicPr>
        <p:blipFill>
          <a:blip r:embed="rId3"/>
          <a:stretch/>
        </p:blipFill>
        <p:spPr>
          <a:xfrm>
            <a:off x="6675120" y="2651760"/>
            <a:ext cx="5015160" cy="28346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5F5ADF55C80F4A8C79927091D4FADC" ma:contentTypeVersion="8" ma:contentTypeDescription="Create a new document." ma:contentTypeScope="" ma:versionID="1131ac7d056ed97470bedf86932b656d">
  <xsd:schema xmlns:xsd="http://www.w3.org/2001/XMLSchema" xmlns:xs="http://www.w3.org/2001/XMLSchema" xmlns:p="http://schemas.microsoft.com/office/2006/metadata/properties" xmlns:ns2="942f9929-5e4f-4c14-8aa0-ea20b43b8905" targetNamespace="http://schemas.microsoft.com/office/2006/metadata/properties" ma:root="true" ma:fieldsID="c2601c4789672c7f4c8054d11f66b509" ns2:_="">
    <xsd:import namespace="942f9929-5e4f-4c14-8aa0-ea20b43b890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2f9929-5e4f-4c14-8aa0-ea20b43b89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FB5B0E-5780-4934-9AF5-7124045DD765}">
  <ds:schemaRefs>
    <ds:schemaRef ds:uri="http://schemas.microsoft.com/sharepoint/v3/contenttype/forms"/>
  </ds:schemaRefs>
</ds:datastoreItem>
</file>

<file path=customXml/itemProps2.xml><?xml version="1.0" encoding="utf-8"?>
<ds:datastoreItem xmlns:ds="http://schemas.openxmlformats.org/officeDocument/2006/customXml" ds:itemID="{B008C5C5-952F-416E-BF3E-8249A5F5DB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58298D-15AD-4420-A74C-F4391095A6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2f9929-5e4f-4c14-8aa0-ea20b43b8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4025</TotalTime>
  <Application>LibreOffice/6.4.4.2$Linux_X86_64 LibreOffice_project/40$Build-2</Application>
  <Words>1537</Words>
  <Paragraphs>177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2020-12-10T18:18:19Z</dcterms:created>
  <dc:creator>Soorianarayanan, Raghunandh</dc:creator>
  <dc:description/>
  <dc:language>en-US</dc:language>
  <cp:lastModifiedBy/>
  <dcterms:modified xsi:type="dcterms:W3CDTF">2021-05-09T20:30:56Z</dcterms:modified>
  <cp:revision>307</cp:revision>
  <dc:subject/>
  <dc:title>Mortality Prediction &amp; Interpretation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0x0101001E5F5ADF55C80F4A8C79927091D4FADC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SIP_Label_17cb76b2-10b8-4fe1-93d4-2202842406cd_ActionId">
    <vt:lpwstr>2a2610b8-0a03-4d95-b5da-5428b7f39985</vt:lpwstr>
  </property>
  <property fmtid="{D5CDD505-2E9C-101B-9397-08002B2CF9AE}" pid="9" name="MSIP_Label_17cb76b2-10b8-4fe1-93d4-2202842406cd_Application">
    <vt:lpwstr>Microsoft Azure Information Protection</vt:lpwstr>
  </property>
  <property fmtid="{D5CDD505-2E9C-101B-9397-08002B2CF9AE}" pid="10" name="MSIP_Label_17cb76b2-10b8-4fe1-93d4-2202842406cd_Enabled">
    <vt:lpwstr>True</vt:lpwstr>
  </property>
  <property fmtid="{D5CDD505-2E9C-101B-9397-08002B2CF9AE}" pid="11" name="MSIP_Label_17cb76b2-10b8-4fe1-93d4-2202842406cd_Extended_MSFT_Method">
    <vt:lpwstr>Manual</vt:lpwstr>
  </property>
  <property fmtid="{D5CDD505-2E9C-101B-9397-08002B2CF9AE}" pid="12" name="MSIP_Label_17cb76b2-10b8-4fe1-93d4-2202842406cd_Name">
    <vt:lpwstr>External Public</vt:lpwstr>
  </property>
  <property fmtid="{D5CDD505-2E9C-101B-9397-08002B2CF9AE}" pid="13" name="MSIP_Label_17cb76b2-10b8-4fe1-93d4-2202842406cd_Owner">
    <vt:lpwstr>Raghu_Soori@Dell.com</vt:lpwstr>
  </property>
  <property fmtid="{D5CDD505-2E9C-101B-9397-08002B2CF9AE}" pid="14" name="MSIP_Label_17cb76b2-10b8-4fe1-93d4-2202842406cd_SetDate">
    <vt:lpwstr>2020-12-10T18:26:38.9856031Z</vt:lpwstr>
  </property>
  <property fmtid="{D5CDD505-2E9C-101B-9397-08002B2CF9AE}" pid="15" name="MSIP_Label_17cb76b2-10b8-4fe1-93d4-2202842406cd_SiteId">
    <vt:lpwstr>945c199a-83a2-4e80-9f8c-5a91be5752dd</vt:lpwstr>
  </property>
  <property fmtid="{D5CDD505-2E9C-101B-9397-08002B2CF9AE}" pid="16" name="Notes">
    <vt:i4>1</vt:i4>
  </property>
  <property fmtid="{D5CDD505-2E9C-101B-9397-08002B2CF9AE}" pid="17" name="PresentationFormat">
    <vt:lpwstr>Widescreen</vt:lpwstr>
  </property>
  <property fmtid="{D5CDD505-2E9C-101B-9397-08002B2CF9AE}" pid="18" name="ScaleCrop">
    <vt:bool>0</vt:bool>
  </property>
  <property fmtid="{D5CDD505-2E9C-101B-9397-08002B2CF9AE}" pid="19" name="ShareDoc">
    <vt:bool>0</vt:bool>
  </property>
  <property fmtid="{D5CDD505-2E9C-101B-9397-08002B2CF9AE}" pid="20" name="Slides">
    <vt:i4>21</vt:i4>
  </property>
  <property fmtid="{D5CDD505-2E9C-101B-9397-08002B2CF9AE}" pid="21" name="aiplabel">
    <vt:lpwstr>External Public</vt:lpwstr>
  </property>
</Properties>
</file>