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sldIdLst>
    <p:sldId id="256" r:id="rId5"/>
    <p:sldId id="306" r:id="rId6"/>
    <p:sldId id="257" r:id="rId7"/>
    <p:sldId id="316" r:id="rId8"/>
    <p:sldId id="260" r:id="rId9"/>
    <p:sldId id="324" r:id="rId10"/>
    <p:sldId id="314" r:id="rId11"/>
    <p:sldId id="286" r:id="rId12"/>
    <p:sldId id="287" r:id="rId13"/>
    <p:sldId id="288" r:id="rId14"/>
    <p:sldId id="326" r:id="rId15"/>
    <p:sldId id="331" r:id="rId16"/>
    <p:sldId id="333" r:id="rId17"/>
    <p:sldId id="337" r:id="rId18"/>
    <p:sldId id="328" r:id="rId19"/>
    <p:sldId id="339" r:id="rId20"/>
    <p:sldId id="330" r:id="rId21"/>
    <p:sldId id="313" r:id="rId22"/>
    <p:sldId id="297" r:id="rId23"/>
    <p:sldId id="293"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6" autoAdjust="0"/>
    <p:restoredTop sz="94660"/>
  </p:normalViewPr>
  <p:slideViewPr>
    <p:cSldViewPr snapToGrid="0">
      <p:cViewPr>
        <p:scale>
          <a:sx n="108" d="100"/>
          <a:sy n="108" d="100"/>
        </p:scale>
        <p:origin x="600" y="240"/>
      </p:cViewPr>
      <p:guideLst/>
    </p:cSldViewPr>
  </p:slideViewPr>
  <p:notesTextViewPr>
    <p:cViewPr>
      <p:scale>
        <a:sx n="1" d="1"/>
        <a:sy n="1" d="1"/>
      </p:scale>
      <p:origin x="0" y="0"/>
    </p:cViewPr>
  </p:notesTextViewPr>
  <p:notesViewPr>
    <p:cSldViewPr snapToGrid="0">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6BDB-6B49-4B11-8253-D1D88ADC96AB}" type="datetimeFigureOut">
              <a:rPr lang="en-US" smtClean="0"/>
              <a:t>5/8/21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BC0E5-52AF-44A3-AF8B-CE3D6C288AF8}" type="slidenum">
              <a:rPr lang="en-US" smtClean="0"/>
              <a:t>‹#›</a:t>
            </a:fld>
            <a:endParaRPr lang="en-US"/>
          </a:p>
        </p:txBody>
      </p:sp>
    </p:spTree>
    <p:extLst>
      <p:ext uri="{BB962C8B-B14F-4D97-AF65-F5344CB8AC3E}">
        <p14:creationId xmlns:p14="http://schemas.microsoft.com/office/powerpoint/2010/main" val="9180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data processing, </a:t>
            </a:r>
          </a:p>
          <a:p>
            <a:endParaRPr lang="en-US" dirty="0"/>
          </a:p>
          <a:p>
            <a:r>
              <a:rPr lang="en-US" dirty="0"/>
              <a:t>Our target variable has different interpretations for positive and negative values. </a:t>
            </a:r>
          </a:p>
          <a:p>
            <a:endParaRPr lang="en-US" dirty="0"/>
          </a:p>
          <a:p>
            <a:r>
              <a:rPr lang="en-US" dirty="0"/>
              <a:t>so we used an absolute value where lower number would indicate high mortality risk and higher number would indicate lower risk.</a:t>
            </a:r>
          </a:p>
          <a:p>
            <a:endParaRPr lang="en-US" dirty="0"/>
          </a:p>
          <a:p>
            <a:r>
              <a:rPr lang="en-US" dirty="0"/>
              <a:t>For identifying race, we used the distribution of race in 70s and for sex, we  leveraged the fact that males and females have different ranges for some of the clinical variables like RBC.</a:t>
            </a:r>
          </a:p>
          <a:p>
            <a:endParaRPr lang="en-US" dirty="0"/>
          </a:p>
          <a:p>
            <a:r>
              <a:rPr lang="en-US" dirty="0"/>
              <a:t>For filling in the missing data in our dataset, we used an iterative imputer.</a:t>
            </a:r>
          </a:p>
          <a:p>
            <a:endParaRPr lang="en-US" dirty="0"/>
          </a:p>
          <a:p>
            <a:r>
              <a:rPr lang="en-US" dirty="0"/>
              <a:t>We added some new flags indicating predictors outside of normal range. e.g. if a person had high BMI, we would either flag it as  1 or 2 depending on the range and then used a </a:t>
            </a:r>
            <a:r>
              <a:rPr lang="en-US" dirty="0" err="1"/>
              <a:t>sum_flag</a:t>
            </a:r>
            <a:r>
              <a:rPr lang="en-US" dirty="0"/>
              <a:t> that would add up these flags to indicate an overall health of a person.</a:t>
            </a:r>
          </a:p>
        </p:txBody>
      </p:sp>
      <p:sp>
        <p:nvSpPr>
          <p:cNvPr id="4" name="Slide Number Placeholder 3"/>
          <p:cNvSpPr>
            <a:spLocks noGrp="1"/>
          </p:cNvSpPr>
          <p:nvPr>
            <p:ph type="sldNum" sz="quarter" idx="5"/>
          </p:nvPr>
        </p:nvSpPr>
        <p:spPr/>
        <p:txBody>
          <a:bodyPr/>
          <a:lstStyle/>
          <a:p>
            <a:fld id="{8C9BC0E5-52AF-44A3-AF8B-CE3D6C288AF8}" type="slidenum">
              <a:rPr lang="en-US" smtClean="0"/>
              <a:t>7</a:t>
            </a:fld>
            <a:endParaRPr lang="en-US"/>
          </a:p>
        </p:txBody>
      </p:sp>
    </p:spTree>
    <p:extLst>
      <p:ext uri="{BB962C8B-B14F-4D97-AF65-F5344CB8AC3E}">
        <p14:creationId xmlns:p14="http://schemas.microsoft.com/office/powerpoint/2010/main" val="302824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6686-4933-4796-85AE-896F1739C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18779-E05B-41AC-A9D9-3A337BD65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FFD93-3509-4343-B207-681ADCD436E9}"/>
              </a:ext>
            </a:extLst>
          </p:cNvPr>
          <p:cNvSpPr>
            <a:spLocks noGrp="1"/>
          </p:cNvSpPr>
          <p:nvPr>
            <p:ph type="dt" sz="half" idx="10"/>
          </p:nvPr>
        </p:nvSpPr>
        <p:spPr/>
        <p:txBody>
          <a:bodyPr/>
          <a:lstStyle/>
          <a:p>
            <a:fld id="{23772E5A-4422-486A-A87A-E869B50742A8}" type="datetime1">
              <a:rPr lang="en-US" smtClean="0"/>
              <a:t>5/8/21</a:t>
            </a:fld>
            <a:endParaRPr lang="en-US"/>
          </a:p>
        </p:txBody>
      </p:sp>
      <p:sp>
        <p:nvSpPr>
          <p:cNvPr id="5" name="Footer Placeholder 4">
            <a:extLst>
              <a:ext uri="{FF2B5EF4-FFF2-40B4-BE49-F238E27FC236}">
                <a16:creationId xmlns:a16="http://schemas.microsoft.com/office/drawing/2014/main" id="{F184BA2E-4940-4284-9ED8-DD0C14C683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B91C031-8CA2-4A8A-91D1-8271B4C230C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5637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8FF4-FA75-4A3F-9511-E566FA1E3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8C6C4-BE49-44F4-A11B-D3DE4478F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9426-C887-494F-9449-ADC161EADAB5}"/>
              </a:ext>
            </a:extLst>
          </p:cNvPr>
          <p:cNvSpPr>
            <a:spLocks noGrp="1"/>
          </p:cNvSpPr>
          <p:nvPr>
            <p:ph type="dt" sz="half" idx="10"/>
          </p:nvPr>
        </p:nvSpPr>
        <p:spPr/>
        <p:txBody>
          <a:bodyPr/>
          <a:lstStyle/>
          <a:p>
            <a:fld id="{82D28C0C-9D7F-46A4-8129-B9517C5D9C30}" type="datetime1">
              <a:rPr lang="en-US" smtClean="0"/>
              <a:t>5/8/21</a:t>
            </a:fld>
            <a:endParaRPr lang="en-US"/>
          </a:p>
        </p:txBody>
      </p:sp>
      <p:sp>
        <p:nvSpPr>
          <p:cNvPr id="5" name="Footer Placeholder 4">
            <a:extLst>
              <a:ext uri="{FF2B5EF4-FFF2-40B4-BE49-F238E27FC236}">
                <a16:creationId xmlns:a16="http://schemas.microsoft.com/office/drawing/2014/main" id="{724CCC66-1BBE-4678-B8DB-3B12227D823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p:txBody>
      </p:sp>
      <p:sp>
        <p:nvSpPr>
          <p:cNvPr id="6" name="Slide Number Placeholder 5">
            <a:extLst>
              <a:ext uri="{FF2B5EF4-FFF2-40B4-BE49-F238E27FC236}">
                <a16:creationId xmlns:a16="http://schemas.microsoft.com/office/drawing/2014/main" id="{D8284136-75E9-4FED-AF5C-9032D56E5B1D}"/>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5204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A474F-3BB3-4664-AA61-006733972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CD8686-E908-4EFC-BF85-F43E8A13D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5FE2D-CD34-4B48-8434-701CE7834692}"/>
              </a:ext>
            </a:extLst>
          </p:cNvPr>
          <p:cNvSpPr>
            <a:spLocks noGrp="1"/>
          </p:cNvSpPr>
          <p:nvPr>
            <p:ph type="dt" sz="half" idx="10"/>
          </p:nvPr>
        </p:nvSpPr>
        <p:spPr/>
        <p:txBody>
          <a:bodyPr/>
          <a:lstStyle/>
          <a:p>
            <a:fld id="{FDA8264D-4035-460F-BAF3-62BA936D0A87}" type="datetime1">
              <a:rPr lang="en-US" smtClean="0"/>
              <a:t>5/8/21</a:t>
            </a:fld>
            <a:endParaRPr lang="en-US"/>
          </a:p>
        </p:txBody>
      </p:sp>
      <p:sp>
        <p:nvSpPr>
          <p:cNvPr id="5" name="Footer Placeholder 4">
            <a:extLst>
              <a:ext uri="{FF2B5EF4-FFF2-40B4-BE49-F238E27FC236}">
                <a16:creationId xmlns:a16="http://schemas.microsoft.com/office/drawing/2014/main" id="{43FD15A4-2154-48AE-9735-6CFA583D1F1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dirty="0"/>
          </a:p>
          <a:p>
            <a:endParaRPr lang="en-US" dirty="0"/>
          </a:p>
        </p:txBody>
      </p:sp>
      <p:sp>
        <p:nvSpPr>
          <p:cNvPr id="6" name="Slide Number Placeholder 5">
            <a:extLst>
              <a:ext uri="{FF2B5EF4-FFF2-40B4-BE49-F238E27FC236}">
                <a16:creationId xmlns:a16="http://schemas.microsoft.com/office/drawing/2014/main" id="{AE10FA54-8E52-4B2F-8B06-0F9A3B8733A6}"/>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68958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7A7-E0A3-49C7-9F73-341610170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8E6AF-EBF9-4142-A6A1-504834470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921A1-725C-4058-8E11-88F3CD2C1976}"/>
              </a:ext>
            </a:extLst>
          </p:cNvPr>
          <p:cNvSpPr>
            <a:spLocks noGrp="1"/>
          </p:cNvSpPr>
          <p:nvPr>
            <p:ph type="dt" sz="half" idx="10"/>
          </p:nvPr>
        </p:nvSpPr>
        <p:spPr>
          <a:xfrm>
            <a:off x="838200" y="6356350"/>
            <a:ext cx="1046584" cy="365125"/>
          </a:xfrm>
        </p:spPr>
        <p:txBody>
          <a:bodyPr/>
          <a:lstStyle/>
          <a:p>
            <a:fld id="{ECE466CF-983C-49A1-A47F-682B5A11D702}" type="datetime1">
              <a:rPr lang="en-US" smtClean="0"/>
              <a:t>5/8/21</a:t>
            </a:fld>
            <a:endParaRPr lang="en-US"/>
          </a:p>
        </p:txBody>
      </p:sp>
      <p:sp>
        <p:nvSpPr>
          <p:cNvPr id="5" name="Footer Placeholder 4">
            <a:extLst>
              <a:ext uri="{FF2B5EF4-FFF2-40B4-BE49-F238E27FC236}">
                <a16:creationId xmlns:a16="http://schemas.microsoft.com/office/drawing/2014/main" id="{70075EB8-26C5-4BEF-8796-0CF8A71752A6}"/>
              </a:ext>
            </a:extLst>
          </p:cNvPr>
          <p:cNvSpPr>
            <a:spLocks noGrp="1"/>
          </p:cNvSpPr>
          <p:nvPr>
            <p:ph type="ftr" sz="quarter" idx="11"/>
          </p:nvPr>
        </p:nvSpPr>
        <p:spPr>
          <a:xfrm>
            <a:off x="2313992" y="6356350"/>
            <a:ext cx="7249886" cy="365125"/>
          </a:xfrm>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15199647-C34A-4FEC-AC98-8941E3405C08}"/>
              </a:ext>
            </a:extLst>
          </p:cNvPr>
          <p:cNvSpPr>
            <a:spLocks noGrp="1"/>
          </p:cNvSpPr>
          <p:nvPr>
            <p:ph type="sldNum" sz="quarter" idx="12"/>
          </p:nvPr>
        </p:nvSpPr>
        <p:spPr>
          <a:xfrm>
            <a:off x="10356980" y="6356350"/>
            <a:ext cx="996820" cy="365125"/>
          </a:xfrm>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11076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646-E3FD-4B8C-A64C-9318DD803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68616D-52F7-4AC3-8C20-3A7661451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08F0B-0811-4633-AA56-776A8D96EF43}"/>
              </a:ext>
            </a:extLst>
          </p:cNvPr>
          <p:cNvSpPr>
            <a:spLocks noGrp="1"/>
          </p:cNvSpPr>
          <p:nvPr>
            <p:ph type="dt" sz="half" idx="10"/>
          </p:nvPr>
        </p:nvSpPr>
        <p:spPr/>
        <p:txBody>
          <a:bodyPr/>
          <a:lstStyle/>
          <a:p>
            <a:fld id="{C47B484B-ED0C-4749-9AB7-7A183B453992}" type="datetime1">
              <a:rPr lang="en-US" smtClean="0"/>
              <a:t>5/8/21</a:t>
            </a:fld>
            <a:endParaRPr lang="en-US"/>
          </a:p>
        </p:txBody>
      </p:sp>
      <p:sp>
        <p:nvSpPr>
          <p:cNvPr id="5" name="Footer Placeholder 4">
            <a:extLst>
              <a:ext uri="{FF2B5EF4-FFF2-40B4-BE49-F238E27FC236}">
                <a16:creationId xmlns:a16="http://schemas.microsoft.com/office/drawing/2014/main" id="{FB259756-26F9-49D0-A383-BBD0E8E51E50}"/>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8F11334C-164F-4D84-B86C-C2FBD9F87EF0}"/>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153089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1DC-AA83-4007-8C9D-08C9D2FBF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5A83A-E70C-4257-A6BC-33C3475C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729A86-2059-45E7-B903-EEE452E5C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4EC67-885F-447A-B00A-B7E514754D5F}"/>
              </a:ext>
            </a:extLst>
          </p:cNvPr>
          <p:cNvSpPr>
            <a:spLocks noGrp="1"/>
          </p:cNvSpPr>
          <p:nvPr>
            <p:ph type="dt" sz="half" idx="10"/>
          </p:nvPr>
        </p:nvSpPr>
        <p:spPr/>
        <p:txBody>
          <a:bodyPr/>
          <a:lstStyle/>
          <a:p>
            <a:fld id="{746490DB-0AAB-472C-A5F6-BC30E631120C}" type="datetime1">
              <a:rPr lang="en-US" smtClean="0"/>
              <a:t>5/8/21</a:t>
            </a:fld>
            <a:endParaRPr lang="en-US"/>
          </a:p>
        </p:txBody>
      </p:sp>
      <p:sp>
        <p:nvSpPr>
          <p:cNvPr id="6" name="Footer Placeholder 5">
            <a:extLst>
              <a:ext uri="{FF2B5EF4-FFF2-40B4-BE49-F238E27FC236}">
                <a16:creationId xmlns:a16="http://schemas.microsoft.com/office/drawing/2014/main" id="{68DD7429-914A-4C60-A6FE-1F103458E9E3}"/>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D7926FF5-D348-4A0F-9A13-E277A2DB0FE7}"/>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94852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15BC-102B-4E7F-98E0-AFD456588C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C5D8B-B0D3-4257-A21D-E2CAF52F2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308F5-2497-41C4-BDE8-EE40BF098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01A30-DEB9-4D83-82EF-867722AAC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50461-3A53-4363-920B-C5B196720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D974E7-0DE5-48F3-81D1-869908FD4203}"/>
              </a:ext>
            </a:extLst>
          </p:cNvPr>
          <p:cNvSpPr>
            <a:spLocks noGrp="1"/>
          </p:cNvSpPr>
          <p:nvPr>
            <p:ph type="dt" sz="half" idx="10"/>
          </p:nvPr>
        </p:nvSpPr>
        <p:spPr/>
        <p:txBody>
          <a:bodyPr/>
          <a:lstStyle/>
          <a:p>
            <a:fld id="{FBECE044-DD7F-45E9-B9AB-7E91294C227E}" type="datetime1">
              <a:rPr lang="en-US" smtClean="0"/>
              <a:t>5/8/21</a:t>
            </a:fld>
            <a:endParaRPr lang="en-US"/>
          </a:p>
        </p:txBody>
      </p:sp>
      <p:sp>
        <p:nvSpPr>
          <p:cNvPr id="8" name="Footer Placeholder 7">
            <a:extLst>
              <a:ext uri="{FF2B5EF4-FFF2-40B4-BE49-F238E27FC236}">
                <a16:creationId xmlns:a16="http://schemas.microsoft.com/office/drawing/2014/main" id="{7925D3A8-E802-4400-8CBE-C22CD7263374}"/>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9" name="Slide Number Placeholder 8">
            <a:extLst>
              <a:ext uri="{FF2B5EF4-FFF2-40B4-BE49-F238E27FC236}">
                <a16:creationId xmlns:a16="http://schemas.microsoft.com/office/drawing/2014/main" id="{FF7E30FB-E5FF-43CA-8B61-2A4131C8D568}"/>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83517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B3CB-95FE-453D-B6BB-30A55DE76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1F325-82E0-46F2-A60A-14EBD97FA75A}"/>
              </a:ext>
            </a:extLst>
          </p:cNvPr>
          <p:cNvSpPr>
            <a:spLocks noGrp="1"/>
          </p:cNvSpPr>
          <p:nvPr>
            <p:ph type="dt" sz="half" idx="10"/>
          </p:nvPr>
        </p:nvSpPr>
        <p:spPr/>
        <p:txBody>
          <a:bodyPr/>
          <a:lstStyle/>
          <a:p>
            <a:fld id="{EA1C4183-4751-4B8C-9BBE-9899B383C828}" type="datetime1">
              <a:rPr lang="en-US" smtClean="0"/>
              <a:t>5/8/21</a:t>
            </a:fld>
            <a:endParaRPr lang="en-US"/>
          </a:p>
        </p:txBody>
      </p:sp>
      <p:sp>
        <p:nvSpPr>
          <p:cNvPr id="4" name="Footer Placeholder 3">
            <a:extLst>
              <a:ext uri="{FF2B5EF4-FFF2-40B4-BE49-F238E27FC236}">
                <a16:creationId xmlns:a16="http://schemas.microsoft.com/office/drawing/2014/main" id="{044E766E-DDD9-431A-9348-032DF51C9FE9}"/>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F09F9DAF-4F71-4E4B-9E9A-DEAE45F3F324}"/>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36424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15EF7-C99B-4E31-9AC4-F4D1774D35DA}"/>
              </a:ext>
            </a:extLst>
          </p:cNvPr>
          <p:cNvSpPr>
            <a:spLocks noGrp="1"/>
          </p:cNvSpPr>
          <p:nvPr>
            <p:ph type="dt" sz="half" idx="10"/>
          </p:nvPr>
        </p:nvSpPr>
        <p:spPr/>
        <p:txBody>
          <a:bodyPr/>
          <a:lstStyle/>
          <a:p>
            <a:fld id="{23D68E4B-9EC5-4A90-B8FA-397553C257F5}" type="datetime1">
              <a:rPr lang="en-US" smtClean="0"/>
              <a:t>5/8/21</a:t>
            </a:fld>
            <a:endParaRPr lang="en-US"/>
          </a:p>
        </p:txBody>
      </p:sp>
      <p:sp>
        <p:nvSpPr>
          <p:cNvPr id="3" name="Footer Placeholder 2">
            <a:extLst>
              <a:ext uri="{FF2B5EF4-FFF2-40B4-BE49-F238E27FC236}">
                <a16:creationId xmlns:a16="http://schemas.microsoft.com/office/drawing/2014/main" id="{39D80CEE-56CF-430C-9542-352F398B3894}"/>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4" name="Slide Number Placeholder 3">
            <a:extLst>
              <a:ext uri="{FF2B5EF4-FFF2-40B4-BE49-F238E27FC236}">
                <a16:creationId xmlns:a16="http://schemas.microsoft.com/office/drawing/2014/main" id="{E69B83F0-2A35-48D8-ABBD-C9F55E0DC5F1}"/>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25731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D2BE-16A9-40B4-8752-84B976978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3BE2B-EF7B-4872-80D5-F196C831E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8F6E91-6F97-46CA-BFC5-C70F7C7E0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F4E64-0AAA-4AB4-BFB5-47D5C43C0485}"/>
              </a:ext>
            </a:extLst>
          </p:cNvPr>
          <p:cNvSpPr>
            <a:spLocks noGrp="1"/>
          </p:cNvSpPr>
          <p:nvPr>
            <p:ph type="dt" sz="half" idx="10"/>
          </p:nvPr>
        </p:nvSpPr>
        <p:spPr/>
        <p:txBody>
          <a:bodyPr/>
          <a:lstStyle/>
          <a:p>
            <a:fld id="{FEEA3F26-8AF6-4215-888D-C0FCEA20E090}" type="datetime1">
              <a:rPr lang="en-US" smtClean="0"/>
              <a:t>5/8/21</a:t>
            </a:fld>
            <a:endParaRPr lang="en-US"/>
          </a:p>
        </p:txBody>
      </p:sp>
      <p:sp>
        <p:nvSpPr>
          <p:cNvPr id="6" name="Footer Placeholder 5">
            <a:extLst>
              <a:ext uri="{FF2B5EF4-FFF2-40B4-BE49-F238E27FC236}">
                <a16:creationId xmlns:a16="http://schemas.microsoft.com/office/drawing/2014/main" id="{E5AB3ADA-4460-4586-B443-60A80198451D}"/>
              </a:ext>
            </a:extLst>
          </p:cNvPr>
          <p:cNvSpPr>
            <a:spLocks noGrp="1"/>
          </p:cNvSpPr>
          <p:nvPr>
            <p:ph type="ftr" sz="quarter" idx="11"/>
          </p:nvPr>
        </p:nvSpPr>
        <p:spPr/>
        <p:txBody>
          <a:bodyPr/>
          <a:lstStyle>
            <a:lvl1pPr>
              <a:defRPr/>
            </a:lvl1pPr>
          </a:lstStyle>
          <a:p>
            <a:r>
              <a:rPr lang="en-US" dirty="0"/>
              <a:t> Final Project Group #111  V Bhatia, P Bhatt, L Bondili, R Soori</a:t>
            </a:r>
            <a:endParaRPr lang="en-US" sz="1000" dirty="0"/>
          </a:p>
        </p:txBody>
      </p:sp>
      <p:sp>
        <p:nvSpPr>
          <p:cNvPr id="7" name="Slide Number Placeholder 6">
            <a:extLst>
              <a:ext uri="{FF2B5EF4-FFF2-40B4-BE49-F238E27FC236}">
                <a16:creationId xmlns:a16="http://schemas.microsoft.com/office/drawing/2014/main" id="{061BC235-B3DD-4142-BBF0-BD3226CF725B}"/>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00789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2282-C1A5-410C-9FF8-67154056C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D1F2C-F29D-4587-BEAE-69FE23AC0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79A1D4-BFC6-420A-BC3C-73E1869D1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DCD8-7619-4C3B-B743-1966EFDA2FF2}"/>
              </a:ext>
            </a:extLst>
          </p:cNvPr>
          <p:cNvSpPr>
            <a:spLocks noGrp="1"/>
          </p:cNvSpPr>
          <p:nvPr>
            <p:ph type="dt" sz="half" idx="10"/>
          </p:nvPr>
        </p:nvSpPr>
        <p:spPr/>
        <p:txBody>
          <a:bodyPr/>
          <a:lstStyle/>
          <a:p>
            <a:fld id="{CBAA1D26-AF54-442D-B1AA-CA96D0D2A052}" type="datetime1">
              <a:rPr lang="en-US" smtClean="0"/>
              <a:t>5/8/21</a:t>
            </a:fld>
            <a:endParaRPr lang="en-US"/>
          </a:p>
        </p:txBody>
      </p:sp>
      <p:sp>
        <p:nvSpPr>
          <p:cNvPr id="6" name="Footer Placeholder 5">
            <a:extLst>
              <a:ext uri="{FF2B5EF4-FFF2-40B4-BE49-F238E27FC236}">
                <a16:creationId xmlns:a16="http://schemas.microsoft.com/office/drawing/2014/main" id="{F0D493C6-FAFF-4C6C-95D9-E55EEE5ACB77}"/>
              </a:ext>
            </a:extLst>
          </p:cNvPr>
          <p:cNvSpPr>
            <a:spLocks noGrp="1"/>
          </p:cNvSpPr>
          <p:nvPr>
            <p:ph type="ftr" sz="quarter" idx="11"/>
          </p:nvPr>
        </p:nvSpPr>
        <p:spPr/>
        <p:txBody>
          <a:bodyPr/>
          <a:lstStyle>
            <a:lvl1pPr>
              <a:defRPr/>
            </a:lvl1p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7" name="Slide Number Placeholder 6">
            <a:extLst>
              <a:ext uri="{FF2B5EF4-FFF2-40B4-BE49-F238E27FC236}">
                <a16:creationId xmlns:a16="http://schemas.microsoft.com/office/drawing/2014/main" id="{511E403D-5B12-4512-AE82-77E9A7ECD9FA}"/>
              </a:ext>
            </a:extLst>
          </p:cNvPr>
          <p:cNvSpPr>
            <a:spLocks noGrp="1"/>
          </p:cNvSpPr>
          <p:nvPr>
            <p:ph type="sldNum" sz="quarter" idx="12"/>
          </p:nvPr>
        </p:nvSpPr>
        <p:spPr/>
        <p:txBody>
          <a:bodyPr/>
          <a:lstStyle/>
          <a:p>
            <a:fld id="{0E267267-BF27-42DB-AB6A-E6E964C8A9EC}" type="slidenum">
              <a:rPr lang="en-US" smtClean="0"/>
              <a:t>‹#›</a:t>
            </a:fld>
            <a:endParaRPr lang="en-US"/>
          </a:p>
        </p:txBody>
      </p:sp>
    </p:spTree>
    <p:extLst>
      <p:ext uri="{BB962C8B-B14F-4D97-AF65-F5344CB8AC3E}">
        <p14:creationId xmlns:p14="http://schemas.microsoft.com/office/powerpoint/2010/main" val="415087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F3A7C-4086-453A-9054-852C34AC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F66A74-0579-46A3-A177-268A12DB7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E057E5-D9AD-4B6F-890F-E8511E38F62F}"/>
              </a:ext>
            </a:extLst>
          </p:cNvPr>
          <p:cNvSpPr>
            <a:spLocks noGrp="1"/>
          </p:cNvSpPr>
          <p:nvPr>
            <p:ph type="dt" sz="half" idx="2"/>
          </p:nvPr>
        </p:nvSpPr>
        <p:spPr>
          <a:xfrm>
            <a:off x="838200" y="6356350"/>
            <a:ext cx="11865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F4084-F903-4ADC-842A-CF01F81605BF}" type="datetime1">
              <a:rPr lang="en-US" smtClean="0"/>
              <a:t>5/8/21</a:t>
            </a:fld>
            <a:endParaRPr lang="en-US"/>
          </a:p>
        </p:txBody>
      </p:sp>
      <p:sp>
        <p:nvSpPr>
          <p:cNvPr id="5" name="Footer Placeholder 4">
            <a:extLst>
              <a:ext uri="{FF2B5EF4-FFF2-40B4-BE49-F238E27FC236}">
                <a16:creationId xmlns:a16="http://schemas.microsoft.com/office/drawing/2014/main" id="{D8EE56F5-D103-41D9-8300-BFC4639BB98D}"/>
              </a:ext>
            </a:extLst>
          </p:cNvPr>
          <p:cNvSpPr>
            <a:spLocks noGrp="1"/>
          </p:cNvSpPr>
          <p:nvPr>
            <p:ph type="ftr" sz="quarter" idx="3"/>
          </p:nvPr>
        </p:nvSpPr>
        <p:spPr>
          <a:xfrm>
            <a:off x="2351313" y="6356350"/>
            <a:ext cx="766043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Final Project Group #111  V Bhatia, P Bhatt, L Bondili, R Soori</a:t>
            </a:r>
            <a:endParaRPr lang="en-US" sz="12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EF1E212B-1860-452A-B20C-BA1C01039034}"/>
              </a:ext>
            </a:extLst>
          </p:cNvPr>
          <p:cNvSpPr>
            <a:spLocks noGrp="1"/>
          </p:cNvSpPr>
          <p:nvPr>
            <p:ph type="sldNum" sz="quarter" idx="4"/>
          </p:nvPr>
        </p:nvSpPr>
        <p:spPr>
          <a:xfrm>
            <a:off x="10543592" y="6356350"/>
            <a:ext cx="81020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7267-BF27-42DB-AB6A-E6E964C8A9EC}" type="slidenum">
              <a:rPr lang="en-US" smtClean="0"/>
              <a:t>‹#›</a:t>
            </a:fld>
            <a:endParaRPr lang="en-US"/>
          </a:p>
        </p:txBody>
      </p:sp>
    </p:spTree>
    <p:extLst>
      <p:ext uri="{BB962C8B-B14F-4D97-AF65-F5344CB8AC3E}">
        <p14:creationId xmlns:p14="http://schemas.microsoft.com/office/powerpoint/2010/main" val="291948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ss.gov/info-details/covid-19-response-reporting#covid-19-interactive-data-dashboard-" TargetMode="External"/><Relationship Id="rId2" Type="http://schemas.openxmlformats.org/officeDocument/2006/relationships/hyperlink" Target="https://www.mwra.com/biobot/biobotdata.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84F4-9FED-45EC-A565-4D9F27885AFF}"/>
              </a:ext>
            </a:extLst>
          </p:cNvPr>
          <p:cNvSpPr>
            <a:spLocks noGrp="1"/>
          </p:cNvSpPr>
          <p:nvPr>
            <p:ph type="ctrTitle"/>
          </p:nvPr>
        </p:nvSpPr>
        <p:spPr>
          <a:xfrm>
            <a:off x="893135" y="255181"/>
            <a:ext cx="10175358" cy="1564192"/>
          </a:xfrm>
        </p:spPr>
        <p:txBody>
          <a:bodyPr>
            <a:normAutofit/>
          </a:bodyPr>
          <a:lstStyle/>
          <a:p>
            <a:r>
              <a:rPr lang="en-US" sz="4400" b="1" dirty="0"/>
              <a:t>Forecasting Covid-19 cases using SARS-Cov2 Titers in Wastewater</a:t>
            </a:r>
          </a:p>
        </p:txBody>
      </p:sp>
      <p:sp>
        <p:nvSpPr>
          <p:cNvPr id="3" name="Subtitle 2">
            <a:extLst>
              <a:ext uri="{FF2B5EF4-FFF2-40B4-BE49-F238E27FC236}">
                <a16:creationId xmlns:a16="http://schemas.microsoft.com/office/drawing/2014/main" id="{14571CE3-A1EC-40A2-A30B-4358623A9E71}"/>
              </a:ext>
            </a:extLst>
          </p:cNvPr>
          <p:cNvSpPr>
            <a:spLocks noGrp="1"/>
          </p:cNvSpPr>
          <p:nvPr>
            <p:ph type="subTitle" idx="1"/>
          </p:nvPr>
        </p:nvSpPr>
        <p:spPr>
          <a:xfrm>
            <a:off x="1687401" y="2777165"/>
            <a:ext cx="2505075" cy="2261463"/>
          </a:xfrm>
        </p:spPr>
        <p:txBody>
          <a:bodyPr>
            <a:normAutofit/>
          </a:bodyPr>
          <a:lstStyle/>
          <a:p>
            <a:pPr algn="l"/>
            <a:r>
              <a:rPr lang="en-US" sz="2000" b="1" dirty="0"/>
              <a:t>TEAM</a:t>
            </a:r>
            <a:endParaRPr lang="en-US" b="1" dirty="0"/>
          </a:p>
          <a:p>
            <a:pPr algn="l"/>
            <a:r>
              <a:rPr lang="en-US" sz="2000" i="1" dirty="0">
                <a:sym typeface="American Typewriter"/>
              </a:rPr>
              <a:t>Vivek Bhatia</a:t>
            </a:r>
          </a:p>
          <a:p>
            <a:pPr algn="l"/>
            <a:r>
              <a:rPr lang="en-US" sz="2000" i="1" dirty="0">
                <a:sym typeface="American Typewriter"/>
              </a:rPr>
              <a:t>Prakash Bhatt </a:t>
            </a:r>
          </a:p>
          <a:p>
            <a:pPr algn="l"/>
            <a:r>
              <a:rPr lang="en-US" sz="2000" i="1" dirty="0">
                <a:sym typeface="American Typewriter"/>
              </a:rPr>
              <a:t>Lalitanjali Bondili</a:t>
            </a:r>
          </a:p>
          <a:p>
            <a:pPr algn="l"/>
            <a:r>
              <a:rPr lang="en-US" sz="2000" i="1" dirty="0">
                <a:sym typeface="American Typewriter"/>
              </a:rPr>
              <a:t>Raghu Soori </a:t>
            </a:r>
          </a:p>
        </p:txBody>
      </p:sp>
      <p:sp>
        <p:nvSpPr>
          <p:cNvPr id="9" name="CS-109A: Group 111">
            <a:extLst>
              <a:ext uri="{FF2B5EF4-FFF2-40B4-BE49-F238E27FC236}">
                <a16:creationId xmlns:a16="http://schemas.microsoft.com/office/drawing/2014/main" id="{788D1656-DF2D-463A-8AB9-5D308B48AE5F}"/>
              </a:ext>
            </a:extLst>
          </p:cNvPr>
          <p:cNvSpPr txBox="1"/>
          <p:nvPr/>
        </p:nvSpPr>
        <p:spPr>
          <a:xfrm>
            <a:off x="4472358" y="1982192"/>
            <a:ext cx="3247284"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defTabSz="825500">
              <a:defRPr sz="3600">
                <a:solidFill>
                  <a:srgbClr val="929292"/>
                </a:solidFill>
                <a:latin typeface="American Typewriter"/>
                <a:ea typeface="American Typewriter"/>
                <a:cs typeface="American Typewriter"/>
                <a:sym typeface="American Typewriter"/>
              </a:defRPr>
            </a:lvl1pPr>
          </a:lstStyle>
          <a:p>
            <a:pPr algn="ctr"/>
            <a:r>
              <a:rPr sz="2000" b="1" dirty="0"/>
              <a:t>CS-109</a:t>
            </a:r>
            <a:r>
              <a:rPr lang="en-US" sz="2000" b="1" dirty="0"/>
              <a:t>B</a:t>
            </a:r>
            <a:r>
              <a:rPr sz="2000" b="1" dirty="0"/>
              <a:t>: Group </a:t>
            </a:r>
            <a:r>
              <a:rPr lang="en-US" sz="2000" b="1" dirty="0"/>
              <a:t>#</a:t>
            </a:r>
            <a:r>
              <a:rPr sz="2000" b="1" dirty="0"/>
              <a:t>111</a:t>
            </a:r>
            <a:endParaRPr lang="en-US" sz="2000" b="1" dirty="0"/>
          </a:p>
          <a:p>
            <a:pPr algn="ctr"/>
            <a:r>
              <a:rPr lang="en-US" sz="2000" b="1" dirty="0"/>
              <a:t>Spring 2021</a:t>
            </a:r>
            <a:endParaRPr sz="2000" b="1" dirty="0"/>
          </a:p>
        </p:txBody>
      </p:sp>
      <p:pic>
        <p:nvPicPr>
          <p:cNvPr id="10" name="Picture 9">
            <a:extLst>
              <a:ext uri="{FF2B5EF4-FFF2-40B4-BE49-F238E27FC236}">
                <a16:creationId xmlns:a16="http://schemas.microsoft.com/office/drawing/2014/main" id="{F33BEA36-5576-4DE4-9128-C30A60AFD173}"/>
              </a:ext>
            </a:extLst>
          </p:cNvPr>
          <p:cNvPicPr>
            <a:picLocks noChangeAspect="1"/>
          </p:cNvPicPr>
          <p:nvPr/>
        </p:nvPicPr>
        <p:blipFill>
          <a:blip r:embed="rId2"/>
          <a:stretch>
            <a:fillRect/>
          </a:stretch>
        </p:blipFill>
        <p:spPr>
          <a:xfrm>
            <a:off x="4843461" y="3086100"/>
            <a:ext cx="2505075" cy="1457325"/>
          </a:xfrm>
          <a:prstGeom prst="rect">
            <a:avLst/>
          </a:prstGeom>
        </p:spPr>
      </p:pic>
    </p:spTree>
    <p:extLst>
      <p:ext uri="{BB962C8B-B14F-4D97-AF65-F5344CB8AC3E}">
        <p14:creationId xmlns:p14="http://schemas.microsoft.com/office/powerpoint/2010/main" val="183160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31903"/>
            <a:ext cx="10515600" cy="455046"/>
          </a:xfrm>
        </p:spPr>
        <p:txBody>
          <a:bodyPr>
            <a:normAutofit/>
          </a:bodyPr>
          <a:lstStyle/>
          <a:p>
            <a:r>
              <a:rPr lang="en-US" sz="2400" b="1">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98C0D02-BFA4-4BBD-B319-4199F89A6E54}"/>
              </a:ext>
            </a:extLst>
          </p:cNvPr>
          <p:cNvSpPr>
            <a:spLocks noGrp="1"/>
          </p:cNvSpPr>
          <p:nvPr>
            <p:ph type="sldNum" sz="quarter" idx="12"/>
          </p:nvPr>
        </p:nvSpPr>
        <p:spPr/>
        <p:txBody>
          <a:bodyPr/>
          <a:lstStyle/>
          <a:p>
            <a:fld id="{0E267267-BF27-42DB-AB6A-E6E964C8A9EC}" type="slidenum">
              <a:rPr lang="en-US" smtClean="0"/>
              <a:t>10</a:t>
            </a:fld>
            <a:endParaRPr lang="en-US"/>
          </a:p>
        </p:txBody>
      </p:sp>
      <p:cxnSp>
        <p:nvCxnSpPr>
          <p:cNvPr id="10" name="Straight Connector 9">
            <a:extLst>
              <a:ext uri="{FF2B5EF4-FFF2-40B4-BE49-F238E27FC236}">
                <a16:creationId xmlns:a16="http://schemas.microsoft.com/office/drawing/2014/main" id="{8B720F94-FE06-4BD4-8E39-CD5E616E136A}"/>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4BD6BCE-10E2-401B-865E-3826BBC78EB0}"/>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Since </a:t>
            </a:r>
            <a:r>
              <a:rPr lang="en-US" dirty="0">
                <a:latin typeface="Franklin Gothic Book" panose="020B0503020102020204" pitchFamily="34" charset="0"/>
                <a:ea typeface="Calibri" panose="020F0502020204030204" pitchFamily="34" charset="0"/>
                <a:cs typeface="Calibri" panose="020F0502020204030204" pitchFamily="34" charset="0"/>
              </a:rPr>
              <a:t>there is a strong relation between the Southern 7-day average, Northern 7-day average and the Cases 7-day Average, we use the first two variables to predict the latter</a:t>
            </a:r>
          </a:p>
        </p:txBody>
      </p:sp>
      <p:pic>
        <p:nvPicPr>
          <p:cNvPr id="1026" name="Picture 2">
            <a:extLst>
              <a:ext uri="{FF2B5EF4-FFF2-40B4-BE49-F238E27FC236}">
                <a16:creationId xmlns:a16="http://schemas.microsoft.com/office/drawing/2014/main" id="{8278EE24-7DD9-9A41-A1A3-4EACE2844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986" y="871654"/>
            <a:ext cx="10553814" cy="344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Persistence Model</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620170"/>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11</a:t>
            </a:fld>
            <a:endParaRPr lang="en-US"/>
          </a:p>
        </p:txBody>
      </p:sp>
      <p:pic>
        <p:nvPicPr>
          <p:cNvPr id="4098" name="Picture 2">
            <a:extLst>
              <a:ext uri="{FF2B5EF4-FFF2-40B4-BE49-F238E27FC236}">
                <a16:creationId xmlns:a16="http://schemas.microsoft.com/office/drawing/2014/main" id="{A072BC2D-BF19-48E1-AAE3-33C72D300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536" y="1137354"/>
            <a:ext cx="9029700" cy="29241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1EC2573-F8CE-8D4C-8789-400C64790EF7}"/>
              </a:ext>
            </a:extLst>
          </p:cNvPr>
          <p:cNvSpPr txBox="1"/>
          <p:nvPr/>
        </p:nvSpPr>
        <p:spPr>
          <a:xfrm>
            <a:off x="838200" y="5200649"/>
            <a:ext cx="10704616" cy="1534266"/>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cs typeface="Calibri" panose="020F0502020204030204" pitchFamily="34" charset="0"/>
              </a:rPr>
              <a:t>The persistence model considers that the Covid Case Count at t + 1 is equal to the Covid Case Count at t. </a:t>
            </a:r>
          </a:p>
          <a:p>
            <a:pPr marL="28575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We use the persistence model and assume that there is a relation between the average of last 7 covid case values and the next response variable. </a:t>
            </a: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cs typeface="Calibri" panose="020F0502020204030204" pitchFamily="34" charset="0"/>
            </a:endParaRPr>
          </a:p>
        </p:txBody>
      </p:sp>
      <p:sp>
        <p:nvSpPr>
          <p:cNvPr id="11" name="Oval 10">
            <a:extLst>
              <a:ext uri="{FF2B5EF4-FFF2-40B4-BE49-F238E27FC236}">
                <a16:creationId xmlns:a16="http://schemas.microsoft.com/office/drawing/2014/main" id="{FA5E6615-1140-CD49-BFA5-5CE4A188318F}"/>
              </a:ext>
            </a:extLst>
          </p:cNvPr>
          <p:cNvSpPr/>
          <p:nvPr/>
        </p:nvSpPr>
        <p:spPr>
          <a:xfrm>
            <a:off x="10174146" y="0"/>
            <a:ext cx="1594944" cy="1359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Phrase this better</a:t>
            </a:r>
          </a:p>
        </p:txBody>
      </p:sp>
    </p:spTree>
    <p:extLst>
      <p:ext uri="{BB962C8B-B14F-4D97-AF65-F5344CB8AC3E}">
        <p14:creationId xmlns:p14="http://schemas.microsoft.com/office/powerpoint/2010/main" val="380569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Linear and Polynomial Regression</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199" y="5629026"/>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Increase in polynomial </a:t>
            </a:r>
            <a:r>
              <a:rPr lang="en-US" dirty="0">
                <a:latin typeface="Franklin Gothic Book" panose="020B0503020102020204" pitchFamily="34" charset="0"/>
                <a:ea typeface="Calibri" panose="020F0502020204030204" pitchFamily="34" charset="0"/>
                <a:cs typeface="Calibri" panose="020F0502020204030204" pitchFamily="34" charset="0"/>
              </a:rPr>
              <a:t>degree increases the variance in predicted values which is a result of overfitting</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Linear Regression performed better with respect to the polynomial regression models</a:t>
            </a: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59719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12</a:t>
            </a:fld>
            <a:endParaRPr lang="en-US"/>
          </a:p>
        </p:txBody>
      </p:sp>
      <p:pic>
        <p:nvPicPr>
          <p:cNvPr id="2050" name="Picture 2">
            <a:extLst>
              <a:ext uri="{FF2B5EF4-FFF2-40B4-BE49-F238E27FC236}">
                <a16:creationId xmlns:a16="http://schemas.microsoft.com/office/drawing/2014/main" id="{DA89BA78-754C-FA46-9566-810CCBCD2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74"/>
          <a:stretch/>
        </p:blipFill>
        <p:spPr bwMode="auto">
          <a:xfrm>
            <a:off x="3303891" y="893601"/>
            <a:ext cx="5584217" cy="16171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39B36A2-3F1B-D744-BF9B-F1492DCC018A}"/>
              </a:ext>
            </a:extLst>
          </p:cNvPr>
          <p:cNvPicPr>
            <a:picLocks noChangeAspect="1"/>
          </p:cNvPicPr>
          <p:nvPr/>
        </p:nvPicPr>
        <p:blipFill rotWithShape="1">
          <a:blip r:embed="rId3"/>
          <a:srcRect t="48619"/>
          <a:stretch/>
        </p:blipFill>
        <p:spPr>
          <a:xfrm>
            <a:off x="6163179" y="2825955"/>
            <a:ext cx="6028821" cy="2739418"/>
          </a:xfrm>
          <a:prstGeom prst="rect">
            <a:avLst/>
          </a:prstGeom>
        </p:spPr>
      </p:pic>
      <p:grpSp>
        <p:nvGrpSpPr>
          <p:cNvPr id="3" name="Group 2">
            <a:extLst>
              <a:ext uri="{FF2B5EF4-FFF2-40B4-BE49-F238E27FC236}">
                <a16:creationId xmlns:a16="http://schemas.microsoft.com/office/drawing/2014/main" id="{A3DB4E08-3886-944C-9F48-DEF827058099}"/>
              </a:ext>
            </a:extLst>
          </p:cNvPr>
          <p:cNvGrpSpPr/>
          <p:nvPr/>
        </p:nvGrpSpPr>
        <p:grpSpPr>
          <a:xfrm>
            <a:off x="0" y="2612934"/>
            <a:ext cx="6400800" cy="2976586"/>
            <a:chOff x="0" y="2588844"/>
            <a:chExt cx="6691202" cy="2976586"/>
          </a:xfrm>
        </p:grpSpPr>
        <p:pic>
          <p:nvPicPr>
            <p:cNvPr id="11" name="Picture 10">
              <a:extLst>
                <a:ext uri="{FF2B5EF4-FFF2-40B4-BE49-F238E27FC236}">
                  <a16:creationId xmlns:a16="http://schemas.microsoft.com/office/drawing/2014/main" id="{BDCE628A-F84D-1A44-A25B-946DB5EAD0F7}"/>
                </a:ext>
              </a:extLst>
            </p:cNvPr>
            <p:cNvPicPr>
              <a:picLocks noChangeAspect="1"/>
            </p:cNvPicPr>
            <p:nvPr/>
          </p:nvPicPr>
          <p:blipFill rotWithShape="1">
            <a:blip r:embed="rId3"/>
            <a:srcRect b="52199"/>
            <a:stretch/>
          </p:blipFill>
          <p:spPr>
            <a:xfrm>
              <a:off x="0" y="2588844"/>
              <a:ext cx="6691202" cy="2636284"/>
            </a:xfrm>
            <a:prstGeom prst="rect">
              <a:avLst/>
            </a:prstGeom>
          </p:spPr>
        </p:pic>
        <p:pic>
          <p:nvPicPr>
            <p:cNvPr id="14" name="Picture 13">
              <a:extLst>
                <a:ext uri="{FF2B5EF4-FFF2-40B4-BE49-F238E27FC236}">
                  <a16:creationId xmlns:a16="http://schemas.microsoft.com/office/drawing/2014/main" id="{D9645DC5-D711-4042-8D11-5185EB8815B9}"/>
                </a:ext>
              </a:extLst>
            </p:cNvPr>
            <p:cNvPicPr>
              <a:picLocks noChangeAspect="1"/>
            </p:cNvPicPr>
            <p:nvPr/>
          </p:nvPicPr>
          <p:blipFill rotWithShape="1">
            <a:blip r:embed="rId3"/>
            <a:srcRect t="93164"/>
            <a:stretch/>
          </p:blipFill>
          <p:spPr>
            <a:xfrm>
              <a:off x="100565" y="5200981"/>
              <a:ext cx="6028821" cy="364449"/>
            </a:xfrm>
            <a:prstGeom prst="rect">
              <a:avLst/>
            </a:prstGeom>
          </p:spPr>
        </p:pic>
      </p:grpSp>
      <p:sp>
        <p:nvSpPr>
          <p:cNvPr id="15" name="TextBox 14">
            <a:extLst>
              <a:ext uri="{FF2B5EF4-FFF2-40B4-BE49-F238E27FC236}">
                <a16:creationId xmlns:a16="http://schemas.microsoft.com/office/drawing/2014/main" id="{95CD3C9E-38EA-3144-AC1B-87B00472D42C}"/>
              </a:ext>
            </a:extLst>
          </p:cNvPr>
          <p:cNvSpPr txBox="1"/>
          <p:nvPr/>
        </p:nvSpPr>
        <p:spPr>
          <a:xfrm>
            <a:off x="1598380" y="823396"/>
            <a:ext cx="3204040" cy="620170"/>
          </a:xfrm>
          <a:prstGeom prst="rect">
            <a:avLst/>
          </a:prstGeom>
          <a:noFill/>
        </p:spPr>
        <p:txBody>
          <a:bodyPr wrap="square" rtlCol="0">
            <a:spAutoFit/>
          </a:bodyPr>
          <a:lstStyle/>
          <a:p>
            <a:r>
              <a:rPr lang="en-US" sz="1600" b="1" i="1" dirty="0"/>
              <a:t>Linear Regression</a:t>
            </a: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C8962E2-42E3-5946-93AA-A86DDD87C123}"/>
              </a:ext>
            </a:extLst>
          </p:cNvPr>
          <p:cNvSpPr txBox="1"/>
          <p:nvPr/>
        </p:nvSpPr>
        <p:spPr>
          <a:xfrm>
            <a:off x="5098592" y="2542729"/>
            <a:ext cx="3204040" cy="620170"/>
          </a:xfrm>
          <a:prstGeom prst="rect">
            <a:avLst/>
          </a:prstGeom>
          <a:noFill/>
        </p:spPr>
        <p:txBody>
          <a:bodyPr wrap="square" rtlCol="0">
            <a:spAutoFit/>
          </a:bodyPr>
          <a:lstStyle/>
          <a:p>
            <a:r>
              <a:rPr lang="en-US" sz="1600" b="1" i="1" dirty="0"/>
              <a:t>Polynomial Regression</a:t>
            </a: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19" name="Straight Connector 18">
            <a:extLst>
              <a:ext uri="{FF2B5EF4-FFF2-40B4-BE49-F238E27FC236}">
                <a16:creationId xmlns:a16="http://schemas.microsoft.com/office/drawing/2014/main" id="{5E2BE57E-8457-FF41-80D5-B57A289F9E40}"/>
              </a:ext>
            </a:extLst>
          </p:cNvPr>
          <p:cNvCxnSpPr/>
          <p:nvPr/>
        </p:nvCxnSpPr>
        <p:spPr>
          <a:xfrm>
            <a:off x="938765" y="2520920"/>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0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GLM Poisson</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13</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1018880" y="2040413"/>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GLM Poisson</a:t>
            </a:r>
            <a:endParaRPr lang="en-US" sz="3200" b="1" dirty="0">
              <a:latin typeface="Franklin Gothic Medium" panose="020B0603020102020204" pitchFamily="34" charset="0"/>
            </a:endParaRPr>
          </a:p>
        </p:txBody>
      </p:sp>
      <p:pic>
        <p:nvPicPr>
          <p:cNvPr id="11" name="Picture 10">
            <a:extLst>
              <a:ext uri="{FF2B5EF4-FFF2-40B4-BE49-F238E27FC236}">
                <a16:creationId xmlns:a16="http://schemas.microsoft.com/office/drawing/2014/main" id="{2F8FB462-5ECD-47B5-BCC1-5FC7C62D77D8}"/>
              </a:ext>
            </a:extLst>
          </p:cNvPr>
          <p:cNvPicPr>
            <a:picLocks noChangeAspect="1"/>
          </p:cNvPicPr>
          <p:nvPr/>
        </p:nvPicPr>
        <p:blipFill>
          <a:blip r:embed="rId2"/>
          <a:stretch>
            <a:fillRect/>
          </a:stretch>
        </p:blipFill>
        <p:spPr>
          <a:xfrm>
            <a:off x="5177790" y="960801"/>
            <a:ext cx="6591300" cy="4146232"/>
          </a:xfrm>
          <a:prstGeom prst="rect">
            <a:avLst/>
          </a:prstGeom>
        </p:spPr>
      </p:pic>
      <p:sp>
        <p:nvSpPr>
          <p:cNvPr id="12" name="Oval 11">
            <a:extLst>
              <a:ext uri="{FF2B5EF4-FFF2-40B4-BE49-F238E27FC236}">
                <a16:creationId xmlns:a16="http://schemas.microsoft.com/office/drawing/2014/main" id="{D531DC89-00BA-FC4E-A37F-82976E13C77E}"/>
              </a:ext>
            </a:extLst>
          </p:cNvPr>
          <p:cNvSpPr/>
          <p:nvPr/>
        </p:nvSpPr>
        <p:spPr>
          <a:xfrm>
            <a:off x="10174146" y="111393"/>
            <a:ext cx="1594944" cy="1359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Vivek, please update this slide.</a:t>
            </a:r>
          </a:p>
        </p:txBody>
      </p:sp>
    </p:spTree>
    <p:extLst>
      <p:ext uri="{BB962C8B-B14F-4D97-AF65-F5344CB8AC3E}">
        <p14:creationId xmlns:p14="http://schemas.microsoft.com/office/powerpoint/2010/main" val="241339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a:t>
            </a:r>
            <a:r>
              <a:rPr lang="en-US" sz="2400" b="1" dirty="0" err="1">
                <a:latin typeface="Franklin Gothic Medium" panose="020B0603020102020204" pitchFamily="34" charset="0"/>
              </a:rPr>
              <a:t>PyGAM</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Point 1</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Point 2</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14</a:t>
            </a:fld>
            <a:endParaRPr lang="en-US"/>
          </a:p>
        </p:txBody>
      </p:sp>
      <p:sp>
        <p:nvSpPr>
          <p:cNvPr id="9" name="Title 1">
            <a:extLst>
              <a:ext uri="{FF2B5EF4-FFF2-40B4-BE49-F238E27FC236}">
                <a16:creationId xmlns:a16="http://schemas.microsoft.com/office/drawing/2014/main" id="{8E6D7A67-B771-4AE1-A522-827E5BECD0EC}"/>
              </a:ext>
            </a:extLst>
          </p:cNvPr>
          <p:cNvSpPr txBox="1">
            <a:spLocks/>
          </p:cNvSpPr>
          <p:nvPr/>
        </p:nvSpPr>
        <p:spPr>
          <a:xfrm>
            <a:off x="904973" y="1248562"/>
            <a:ext cx="10515600" cy="455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Franklin Gothic Medium" panose="020B0603020102020204" pitchFamily="34" charset="0"/>
              </a:rPr>
              <a:t>Slide for </a:t>
            </a:r>
            <a:r>
              <a:rPr lang="en-US" sz="2400" b="1" dirty="0" err="1">
                <a:latin typeface="Franklin Gothic Medium" panose="020B0603020102020204" pitchFamily="34" charset="0"/>
              </a:rPr>
              <a:t>PyGAM</a:t>
            </a:r>
            <a:endParaRPr lang="en-US" sz="3200" b="1" dirty="0">
              <a:latin typeface="Franklin Gothic Medium" panose="020B0603020102020204" pitchFamily="34" charset="0"/>
            </a:endParaRPr>
          </a:p>
        </p:txBody>
      </p:sp>
      <p:pic>
        <p:nvPicPr>
          <p:cNvPr id="12" name="Picture 11">
            <a:extLst>
              <a:ext uri="{FF2B5EF4-FFF2-40B4-BE49-F238E27FC236}">
                <a16:creationId xmlns:a16="http://schemas.microsoft.com/office/drawing/2014/main" id="{759DA93B-6898-495A-8C23-AD7F25DE3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32" y="1725408"/>
            <a:ext cx="8926366" cy="2931433"/>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0E9DA8E8-38C2-9647-AD0C-36B77CF86989}"/>
              </a:ext>
            </a:extLst>
          </p:cNvPr>
          <p:cNvSpPr/>
          <p:nvPr/>
        </p:nvSpPr>
        <p:spPr>
          <a:xfrm>
            <a:off x="10174146" y="111393"/>
            <a:ext cx="1594944" cy="1359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Vivek to update this slide</a:t>
            </a:r>
          </a:p>
        </p:txBody>
      </p:sp>
    </p:spTree>
    <p:extLst>
      <p:ext uri="{BB962C8B-B14F-4D97-AF65-F5344CB8AC3E}">
        <p14:creationId xmlns:p14="http://schemas.microsoft.com/office/powerpoint/2010/main" val="140068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Deep Learning Models </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199" y="5573740"/>
            <a:ext cx="10515600" cy="1229567"/>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All the deep learning models provided very similar results</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The predicted values are lagged by 5-6 days when compared to the train and test set</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599524"/>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15</a:t>
            </a:fld>
            <a:endParaRPr lang="en-US"/>
          </a:p>
        </p:txBody>
      </p:sp>
      <p:pic>
        <p:nvPicPr>
          <p:cNvPr id="5122" name="Picture 2">
            <a:extLst>
              <a:ext uri="{FF2B5EF4-FFF2-40B4-BE49-F238E27FC236}">
                <a16:creationId xmlns:a16="http://schemas.microsoft.com/office/drawing/2014/main" id="{B3FE3573-75D4-42A4-970A-A17F6B743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4149"/>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E46FB007-FB7C-4E77-A7C6-36129F38D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39" y="773371"/>
            <a:ext cx="5140161" cy="16645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6B39282-F4D9-4173-B4D8-848B39F0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2421600"/>
            <a:ext cx="4872862" cy="15780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3570502-C8D7-4592-B501-4DA9A9220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639" y="2414952"/>
            <a:ext cx="5140160" cy="16645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83FEF55-C1CC-4B78-9F9B-8AAC98035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519" y="3891091"/>
            <a:ext cx="5396831" cy="1747708"/>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5149465C-D52B-DE4C-BA7B-3BC9D5262C5E}"/>
              </a:ext>
            </a:extLst>
          </p:cNvPr>
          <p:cNvSpPr/>
          <p:nvPr/>
        </p:nvSpPr>
        <p:spPr>
          <a:xfrm>
            <a:off x="10301860" y="154446"/>
            <a:ext cx="1594944" cy="1359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graphs with better results if any</a:t>
            </a:r>
          </a:p>
        </p:txBody>
      </p:sp>
    </p:spTree>
    <p:extLst>
      <p:ext uri="{BB962C8B-B14F-4D97-AF65-F5344CB8AC3E}">
        <p14:creationId xmlns:p14="http://schemas.microsoft.com/office/powerpoint/2010/main" val="375843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Time Series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066797"/>
            <a:ext cx="10515600" cy="1838965"/>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On decomposing the training data into trend, seasonality and residuals, we see that there is seasonality in the data</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This encouraged us to split the data variable into day-of-week, day-of-month and month and investigate the models further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032358"/>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16</a:t>
            </a:fld>
            <a:endParaRPr lang="en-US"/>
          </a:p>
        </p:txBody>
      </p:sp>
      <p:pic>
        <p:nvPicPr>
          <p:cNvPr id="3074" name="Picture 2">
            <a:extLst>
              <a:ext uri="{FF2B5EF4-FFF2-40B4-BE49-F238E27FC236}">
                <a16:creationId xmlns:a16="http://schemas.microsoft.com/office/drawing/2014/main" id="{F04D9BE0-62DF-8745-9D25-94C7D1F0B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131" y="1079065"/>
            <a:ext cx="6623908" cy="384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9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 </a:t>
            </a:r>
            <a:r>
              <a:rPr lang="en-US" sz="2400" b="1" dirty="0" err="1">
                <a:latin typeface="Franklin Gothic Medium" panose="020B0603020102020204" pitchFamily="34" charset="0"/>
              </a:rPr>
              <a:t>XGBoost</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4922856"/>
            <a:ext cx="10515600" cy="1229567"/>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The model predicts the training and test data with better precision when compared to the other models.</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Accounting for seasonality by incorporating multiple date  related variables has resulted in better predictive capabilities of the model</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494465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17</a:t>
            </a:fld>
            <a:endParaRPr lang="en-US"/>
          </a:p>
        </p:txBody>
      </p:sp>
      <p:pic>
        <p:nvPicPr>
          <p:cNvPr id="7" name="Picture 6" descr="Chart, line chart&#10;&#10;Description automatically generated">
            <a:extLst>
              <a:ext uri="{FF2B5EF4-FFF2-40B4-BE49-F238E27FC236}">
                <a16:creationId xmlns:a16="http://schemas.microsoft.com/office/drawing/2014/main" id="{00A34CD0-0458-FC41-B2F9-EFE8A9127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83" y="943054"/>
            <a:ext cx="10787605" cy="3477364"/>
          </a:xfrm>
          <a:prstGeom prst="rect">
            <a:avLst/>
          </a:prstGeom>
        </p:spPr>
      </p:pic>
    </p:spTree>
    <p:extLst>
      <p:ext uri="{BB962C8B-B14F-4D97-AF65-F5344CB8AC3E}">
        <p14:creationId xmlns:p14="http://schemas.microsoft.com/office/powerpoint/2010/main" val="399561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Models Explored</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4021966-D6A1-4766-811B-818BF9D2E172}"/>
              </a:ext>
            </a:extLst>
          </p:cNvPr>
          <p:cNvSpPr>
            <a:spLocks noGrp="1"/>
          </p:cNvSpPr>
          <p:nvPr>
            <p:ph type="sldNum" sz="quarter" idx="12"/>
          </p:nvPr>
        </p:nvSpPr>
        <p:spPr/>
        <p:txBody>
          <a:bodyPr/>
          <a:lstStyle/>
          <a:p>
            <a:fld id="{0E267267-BF27-42DB-AB6A-E6E964C8A9EC}" type="slidenum">
              <a:rPr lang="en-US" smtClean="0"/>
              <a:t>18</a:t>
            </a:fld>
            <a:endParaRPr lang="en-US"/>
          </a:p>
        </p:txBody>
      </p:sp>
      <p:pic>
        <p:nvPicPr>
          <p:cNvPr id="7" name="Picture 6">
            <a:extLst>
              <a:ext uri="{FF2B5EF4-FFF2-40B4-BE49-F238E27FC236}">
                <a16:creationId xmlns:a16="http://schemas.microsoft.com/office/drawing/2014/main" id="{D865F560-DFF9-47FA-97B9-3FD800264818}"/>
              </a:ext>
            </a:extLst>
          </p:cNvPr>
          <p:cNvPicPr>
            <a:picLocks noChangeAspect="1"/>
          </p:cNvPicPr>
          <p:nvPr/>
        </p:nvPicPr>
        <p:blipFill>
          <a:blip r:embed="rId2"/>
          <a:stretch>
            <a:fillRect/>
          </a:stretch>
        </p:blipFill>
        <p:spPr>
          <a:xfrm>
            <a:off x="492297" y="1632843"/>
            <a:ext cx="6569568" cy="4206240"/>
          </a:xfrm>
          <a:prstGeom prst="rect">
            <a:avLst/>
          </a:prstGeom>
        </p:spPr>
      </p:pic>
      <p:sp>
        <p:nvSpPr>
          <p:cNvPr id="8" name="Oval 7">
            <a:extLst>
              <a:ext uri="{FF2B5EF4-FFF2-40B4-BE49-F238E27FC236}">
                <a16:creationId xmlns:a16="http://schemas.microsoft.com/office/drawing/2014/main" id="{23C6B7F7-99C2-CE4D-B8EB-704879848020}"/>
              </a:ext>
            </a:extLst>
          </p:cNvPr>
          <p:cNvSpPr/>
          <p:nvPr/>
        </p:nvSpPr>
        <p:spPr>
          <a:xfrm>
            <a:off x="10174146" y="111393"/>
            <a:ext cx="1594944" cy="135940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 all models and update output</a:t>
            </a:r>
          </a:p>
        </p:txBody>
      </p:sp>
      <p:sp>
        <p:nvSpPr>
          <p:cNvPr id="9" name="TextBox 8">
            <a:extLst>
              <a:ext uri="{FF2B5EF4-FFF2-40B4-BE49-F238E27FC236}">
                <a16:creationId xmlns:a16="http://schemas.microsoft.com/office/drawing/2014/main" id="{7E2EA721-75AC-B64F-905F-C4F56FA5A35E}"/>
              </a:ext>
            </a:extLst>
          </p:cNvPr>
          <p:cNvSpPr txBox="1"/>
          <p:nvPr/>
        </p:nvSpPr>
        <p:spPr>
          <a:xfrm>
            <a:off x="7365839" y="1714871"/>
            <a:ext cx="4396077" cy="4885953"/>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Since this is a regression problem with a strong underlying linear relationship, RMSE, MAE and MAPE have been used to compare models.</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While persistence model has performed very well, </a:t>
            </a:r>
            <a:r>
              <a:rPr lang="en-US" dirty="0" err="1">
                <a:latin typeface="Franklin Gothic Book" panose="020B0503020102020204" pitchFamily="34" charset="0"/>
                <a:ea typeface="Calibri" panose="020F0502020204030204" pitchFamily="34" charset="0"/>
                <a:cs typeface="Calibri" panose="020F0502020204030204" pitchFamily="34" charset="0"/>
              </a:rPr>
              <a:t>XGBoost</a:t>
            </a:r>
            <a:r>
              <a:rPr lang="en-US" dirty="0">
                <a:latin typeface="Franklin Gothic Book" panose="020B0503020102020204" pitchFamily="34" charset="0"/>
                <a:ea typeface="Calibri" panose="020F0502020204030204" pitchFamily="34" charset="0"/>
                <a:cs typeface="Calibri" panose="020F0502020204030204" pitchFamily="34" charset="0"/>
              </a:rPr>
              <a:t> is a close second with a low RMSE of </a:t>
            </a:r>
            <a:r>
              <a:rPr lang="en-US" dirty="0">
                <a:solidFill>
                  <a:srgbClr val="FF0000"/>
                </a:solidFill>
                <a:latin typeface="Franklin Gothic Book" panose="020B0503020102020204" pitchFamily="34" charset="0"/>
                <a:ea typeface="Calibri" panose="020F0502020204030204" pitchFamily="34" charset="0"/>
                <a:cs typeface="Calibri" panose="020F0502020204030204" pitchFamily="34" charset="0"/>
              </a:rPr>
              <a:t>0.01. </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The R-Squared values of Persistence, </a:t>
            </a:r>
            <a:r>
              <a:rPr lang="en-US" dirty="0" err="1">
                <a:latin typeface="Franklin Gothic Book" panose="020B0503020102020204" pitchFamily="34" charset="0"/>
                <a:ea typeface="Calibri" panose="020F0502020204030204" pitchFamily="34" charset="0"/>
                <a:cs typeface="Calibri" panose="020F0502020204030204" pitchFamily="34" charset="0"/>
              </a:rPr>
              <a:t>XGBoost</a:t>
            </a:r>
            <a:r>
              <a:rPr lang="en-US" dirty="0">
                <a:latin typeface="Franklin Gothic Book" panose="020B0503020102020204" pitchFamily="34" charset="0"/>
                <a:ea typeface="Calibri" panose="020F0502020204030204" pitchFamily="34" charset="0"/>
                <a:cs typeface="Calibri" panose="020F0502020204030204" pitchFamily="34" charset="0"/>
              </a:rPr>
              <a:t> and CNN are highly positive indicating that the predictor variables have been able to explain the variance in the response variable well.</a:t>
            </a: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628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Conclusion</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351C912-7FF3-4029-96F6-792E647D266E}"/>
              </a:ext>
            </a:extLst>
          </p:cNvPr>
          <p:cNvSpPr>
            <a:spLocks noGrp="1"/>
          </p:cNvSpPr>
          <p:nvPr>
            <p:ph type="sldNum" sz="quarter" idx="12"/>
          </p:nvPr>
        </p:nvSpPr>
        <p:spPr/>
        <p:txBody>
          <a:bodyPr/>
          <a:lstStyle/>
          <a:p>
            <a:fld id="{0E267267-BF27-42DB-AB6A-E6E964C8A9EC}" type="slidenum">
              <a:rPr lang="en-US" smtClean="0"/>
              <a:t>19</a:t>
            </a:fld>
            <a:endParaRPr lang="en-US"/>
          </a:p>
        </p:txBody>
      </p:sp>
      <p:sp>
        <p:nvSpPr>
          <p:cNvPr id="7" name="TextBox 6">
            <a:extLst>
              <a:ext uri="{FF2B5EF4-FFF2-40B4-BE49-F238E27FC236}">
                <a16:creationId xmlns:a16="http://schemas.microsoft.com/office/drawing/2014/main" id="{4C4F9FF2-C5F4-AF4F-AAD7-C88AD272E94B}"/>
              </a:ext>
            </a:extLst>
          </p:cNvPr>
          <p:cNvSpPr txBox="1"/>
          <p:nvPr/>
        </p:nvSpPr>
        <p:spPr>
          <a:xfrm>
            <a:off x="681135" y="1080062"/>
            <a:ext cx="10515600" cy="4030334"/>
          </a:xfrm>
          <a:prstGeom prst="rect">
            <a:avLst/>
          </a:prstGeom>
          <a:noFill/>
        </p:spPr>
        <p:txBody>
          <a:bodyPr wrap="square" rtlCol="0">
            <a:spAutoFit/>
          </a:bodyPr>
          <a:lstStyle/>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Adding th</a:t>
            </a:r>
            <a:r>
              <a:rPr lang="en-US" dirty="0">
                <a:latin typeface="Franklin Gothic Book" panose="020B0503020102020204" pitchFamily="34" charset="0"/>
                <a:ea typeface="Calibri" panose="020F0502020204030204" pitchFamily="34" charset="0"/>
                <a:cs typeface="Calibri" panose="020F0502020204030204" pitchFamily="34" charset="0"/>
              </a:rPr>
              <a:t>e output of the persistence model as an input variable has improved the predictive capabilities of all models. This shows that there is a significant relation between covid cases counts of the future and the past. </a:t>
            </a:r>
            <a:r>
              <a:rPr lang="en-US" sz="1800" dirty="0">
                <a:effectLst/>
                <a:latin typeface="Franklin Gothic Book" panose="020B0503020102020204" pitchFamily="34" charset="0"/>
                <a:ea typeface="Calibri" panose="020F0502020204030204" pitchFamily="34" charset="0"/>
                <a:cs typeface="Calibri" panose="020F0502020204030204" pitchFamily="34" charset="0"/>
              </a:rPr>
              <a:t>We have predicted a particular day’s case count using the previous day’s case count.</a:t>
            </a: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RMSE, MAE and MAPE have been used as the metrics to compare models. </a:t>
            </a:r>
          </a:p>
          <a:p>
            <a:pPr marR="0" algn="just">
              <a:lnSpc>
                <a:spcPct val="110000"/>
              </a:lnSpc>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Time series </a:t>
            </a:r>
            <a:r>
              <a:rPr lang="en-US" dirty="0">
                <a:latin typeface="Franklin Gothic Book" panose="020B0503020102020204" pitchFamily="34" charset="0"/>
                <a:ea typeface="Calibri" panose="020F0502020204030204" pitchFamily="34" charset="0"/>
                <a:cs typeface="Calibri" panose="020F0502020204030204" pitchFamily="34" charset="0"/>
              </a:rPr>
              <a:t>decomposition of the training data shows that there could be an underlying seasonal factor in the data. We accounted for this by splitting the date variable into day-of-month and day-of-week.</a:t>
            </a: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R="0" algn="just">
              <a:lnSpc>
                <a:spcPct val="110000"/>
              </a:lnSpc>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10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5572"/>
            <a:ext cx="10515600" cy="539847"/>
          </a:xfrm>
        </p:spPr>
        <p:txBody>
          <a:bodyPr>
            <a:normAutofit/>
          </a:bodyPr>
          <a:lstStyle/>
          <a:p>
            <a:r>
              <a:rPr lang="en-US" sz="3200" b="1" dirty="0">
                <a:latin typeface="Franklin Gothic Medium" panose="020B0603020102020204" pitchFamily="34" charset="0"/>
              </a:rPr>
              <a:t>CONTENTS</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1084082"/>
            <a:ext cx="10515600" cy="4355183"/>
          </a:xfrm>
        </p:spPr>
        <p:txBody>
          <a:bodyPr>
            <a:normAutofit/>
          </a:bodyPr>
          <a:lstStyle/>
          <a:p>
            <a:pPr>
              <a:buFont typeface="Wingdings" panose="05000000000000000000" pitchFamily="2" charset="2"/>
              <a:buChar char="Ø"/>
            </a:pPr>
            <a:r>
              <a:rPr lang="en-US" dirty="0"/>
              <a:t>  Introduction</a:t>
            </a:r>
          </a:p>
          <a:p>
            <a:pPr>
              <a:buFont typeface="Wingdings" panose="05000000000000000000" pitchFamily="2" charset="2"/>
              <a:buChar char="Ø"/>
            </a:pPr>
            <a:r>
              <a:rPr lang="en-US" dirty="0"/>
              <a:t>  Data Description</a:t>
            </a:r>
          </a:p>
          <a:p>
            <a:pPr>
              <a:buFont typeface="Wingdings" panose="05000000000000000000" pitchFamily="2" charset="2"/>
              <a:buChar char="Ø"/>
            </a:pPr>
            <a:r>
              <a:rPr lang="en-US" dirty="0"/>
              <a:t>  Data Pre-Processing</a:t>
            </a:r>
          </a:p>
          <a:p>
            <a:pPr>
              <a:buFont typeface="Wingdings" panose="05000000000000000000" pitchFamily="2" charset="2"/>
              <a:buChar char="Ø"/>
            </a:pPr>
            <a:r>
              <a:rPr lang="en-US" dirty="0"/>
              <a:t>  Exploratory Data Analysis</a:t>
            </a:r>
          </a:p>
          <a:p>
            <a:pPr>
              <a:buFont typeface="Wingdings" panose="05000000000000000000" pitchFamily="2" charset="2"/>
              <a:buChar char="Ø"/>
            </a:pPr>
            <a:r>
              <a:rPr lang="en-US" dirty="0"/>
              <a:t>  Models Explored</a:t>
            </a:r>
          </a:p>
          <a:p>
            <a:pPr>
              <a:buFont typeface="Wingdings" panose="05000000000000000000" pitchFamily="2" charset="2"/>
              <a:buChar char="Ø"/>
            </a:pPr>
            <a:r>
              <a:rPr lang="en-US" dirty="0"/>
              <a:t>  Model Validation   </a:t>
            </a:r>
          </a:p>
          <a:p>
            <a:pPr>
              <a:buFont typeface="Wingdings" panose="05000000000000000000" pitchFamily="2" charset="2"/>
              <a:buChar char="Ø"/>
            </a:pPr>
            <a:r>
              <a:rPr lang="en-US" dirty="0"/>
              <a:t>  Conclusion &amp; Next Steps</a:t>
            </a:r>
          </a:p>
          <a:p>
            <a:pPr>
              <a:buFont typeface="Wingdings" panose="05000000000000000000" pitchFamily="2" charset="2"/>
              <a:buChar char="Ø"/>
            </a:pPr>
            <a:endParaRPr lang="en-US" sz="24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9" name="Straight Connector 8">
            <a:extLst>
              <a:ext uri="{FF2B5EF4-FFF2-40B4-BE49-F238E27FC236}">
                <a16:creationId xmlns:a16="http://schemas.microsoft.com/office/drawing/2014/main" id="{C4496889-6714-4288-B22E-E9DCF88FB66C}"/>
              </a:ext>
            </a:extLst>
          </p:cNvPr>
          <p:cNvCxnSpPr/>
          <p:nvPr/>
        </p:nvCxnSpPr>
        <p:spPr>
          <a:xfrm>
            <a:off x="838200" y="904973"/>
            <a:ext cx="10515600" cy="0"/>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9F10AE1F-58DD-4106-AB17-E4AFBEA545B3}"/>
              </a:ext>
            </a:extLst>
          </p:cNvPr>
          <p:cNvSpPr>
            <a:spLocks noGrp="1"/>
          </p:cNvSpPr>
          <p:nvPr>
            <p:ph type="sldNum" sz="quarter" idx="12"/>
          </p:nvPr>
        </p:nvSpPr>
        <p:spPr/>
        <p:txBody>
          <a:bodyPr/>
          <a:lstStyle/>
          <a:p>
            <a:fld id="{0E267267-BF27-42DB-AB6A-E6E964C8A9EC}" type="slidenum">
              <a:rPr lang="en-US" smtClean="0"/>
              <a:t>2</a:t>
            </a:fld>
            <a:endParaRPr lang="en-US"/>
          </a:p>
        </p:txBody>
      </p:sp>
    </p:spTree>
    <p:extLst>
      <p:ext uri="{BB962C8B-B14F-4D97-AF65-F5344CB8AC3E}">
        <p14:creationId xmlns:p14="http://schemas.microsoft.com/office/powerpoint/2010/main" val="3853271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189528"/>
            <a:ext cx="10515600" cy="455046"/>
          </a:xfrm>
        </p:spPr>
        <p:txBody>
          <a:bodyPr>
            <a:normAutofit/>
          </a:bodyPr>
          <a:lstStyle/>
          <a:p>
            <a:r>
              <a:rPr lang="en-US" sz="2400" b="1" dirty="0">
                <a:latin typeface="Franklin Gothic Medium" panose="020B0603020102020204" pitchFamily="34" charset="0"/>
              </a:rPr>
              <a:t>References and Special Thanks </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0"/>
            <a:ext cx="10515600" cy="5503715"/>
          </a:xfrm>
        </p:spPr>
        <p:txBody>
          <a:bodyPr>
            <a:normAutofit/>
          </a:bodyPr>
          <a:lstStyle/>
          <a:p>
            <a:pPr marL="342900" marR="0" lvl="0" indent="-342900">
              <a:lnSpc>
                <a:spcPct val="110000"/>
              </a:lnSpc>
              <a:spcBef>
                <a:spcPts val="0"/>
              </a:spcBef>
              <a:spcAft>
                <a:spcPts val="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Wu et al. SARS-CoV-2 titers in wastewater foreshadow dynamics and clinical presentation of new COVID-19 cases (2020 </a:t>
            </a:r>
            <a:r>
              <a:rPr lang="en-US" sz="20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doi</a:t>
            </a: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US" sz="2000" dirty="0">
                <a:solidFill>
                  <a:srgbClr val="000000"/>
                </a:solidFill>
                <a:effectLst/>
                <a:latin typeface="GillSansRegular;Gill Sans MT;Gi"/>
                <a:ea typeface="Calibri" panose="020F0502020204030204" pitchFamily="34" charset="0"/>
                <a:cs typeface="Times New Roman" panose="02020603050405020304" pitchFamily="18" charset="0"/>
              </a:rPr>
              <a:t>https://doi.org/10.1101/2020.06.15.20117747</a:t>
            </a:r>
            <a:r>
              <a:rPr lang="en-US" sz="20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2"/>
              </a:rPr>
              <a:t>https://www.mwra.com/biobot/biobotdata.htm</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0"/>
              </a:spcAft>
              <a:buSzPts val="1200"/>
              <a:buFont typeface="+mj-lt"/>
              <a:buAutoNum type="arabicPeriod"/>
              <a:tabLst>
                <a:tab pos="457200" algn="l"/>
              </a:tabLst>
            </a:pPr>
            <a:r>
              <a:rPr lang="en-US" sz="2000" u="sng"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hlinkClick r:id="rId3"/>
              </a:rPr>
              <a:t>https://www.mass.gov/info-details/covid-19-response-reporting#covid-19-interactive-data-dashboard-</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10000"/>
              </a:lnSpc>
              <a:spcBef>
                <a:spcPts val="0"/>
              </a:spcBef>
              <a:spcAft>
                <a:spcPts val="600"/>
              </a:spcAft>
              <a:buSzPts val="1200"/>
              <a:buFont typeface="+mj-lt"/>
              <a:buAutoNum type="arabicPeriod"/>
              <a:tabLst>
                <a:tab pos="457200" algn="l"/>
              </a:tabLst>
            </a:pPr>
            <a:r>
              <a:rPr lang="en-US" sz="20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Yang et al. Accurate estimation of influenza epidemics using Google search data via ARGO (2015, https://doi.org/10.1073/pnas.1515373112)</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spcAft>
                <a:spcPts val="600"/>
              </a:spcAft>
              <a:buNone/>
            </a:pPr>
            <a:endParaRPr lang="en-US" sz="1600" dirty="0"/>
          </a:p>
          <a:p>
            <a:pPr marL="457200" lvl="1" indent="0">
              <a:spcAft>
                <a:spcPts val="600"/>
              </a:spcAft>
              <a:buNone/>
            </a:pPr>
            <a:endParaRPr lang="en-US" sz="1600" dirty="0"/>
          </a:p>
          <a:p>
            <a:pPr marL="0" indent="0">
              <a:spcAft>
                <a:spcPts val="600"/>
              </a:spcAft>
              <a:buNone/>
            </a:pPr>
            <a:r>
              <a:rPr lang="en-US" sz="2400" b="1" dirty="0">
                <a:latin typeface="Franklin Gothic Medium" panose="020B0603020102020204" pitchFamily="34" charset="0"/>
              </a:rPr>
              <a:t>Special Thanks</a:t>
            </a:r>
          </a:p>
          <a:p>
            <a:pPr marL="457200" lvl="1" indent="0">
              <a:spcAft>
                <a:spcPts val="600"/>
              </a:spcAft>
              <a:buNone/>
            </a:pPr>
            <a:r>
              <a:rPr lang="en-US" sz="1600" dirty="0">
                <a:latin typeface="Franklin Gothic Medium" panose="020B0603020102020204" pitchFamily="34" charset="0"/>
              </a:rPr>
              <a:t>We would like to say special thanks to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Dr. Mauricio </a:t>
            </a:r>
            <a:r>
              <a:rPr lang="en-US" sz="1800" dirty="0" err="1">
                <a:solidFill>
                  <a:srgbClr val="000000"/>
                </a:solidFill>
                <a:effectLst/>
                <a:latin typeface="Times New Roman" panose="02020603050405020304" pitchFamily="18" charset="0"/>
                <a:ea typeface="Times New Roman" panose="02020603050405020304" pitchFamily="18" charset="0"/>
              </a:rPr>
              <a:t>Santillana</a:t>
            </a:r>
            <a:r>
              <a:rPr lang="en-US" sz="1800" dirty="0">
                <a:solidFill>
                  <a:srgbClr val="000000"/>
                </a:solidFill>
                <a:effectLst/>
                <a:latin typeface="Times New Roman" panose="02020603050405020304" pitchFamily="18" charset="0"/>
                <a:ea typeface="Times New Roman" panose="02020603050405020304" pitchFamily="18" charset="0"/>
              </a:rPr>
              <a:t>, </a:t>
            </a:r>
          </a:p>
          <a:p>
            <a:pPr lvl="1">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TF of the 109b – Prof Protopapas, </a:t>
            </a:r>
            <a:r>
              <a:rPr lang="en-US" sz="1800" dirty="0">
                <a:solidFill>
                  <a:srgbClr val="000000"/>
                </a:solidFill>
                <a:latin typeface="Times New Roman" panose="02020603050405020304" pitchFamily="18" charset="0"/>
              </a:rPr>
              <a:t>Glickman, Tanner </a:t>
            </a:r>
          </a:p>
          <a:p>
            <a:pPr lvl="1">
              <a:spcAft>
                <a:spcPts val="600"/>
              </a:spcAft>
            </a:pPr>
            <a:r>
              <a:rPr lang="en-US" sz="1800" dirty="0">
                <a:solidFill>
                  <a:srgbClr val="000000"/>
                </a:solidFill>
                <a:latin typeface="Times New Roman" panose="02020603050405020304" pitchFamily="18" charset="0"/>
              </a:rPr>
              <a:t>Teaching Assistants  </a:t>
            </a:r>
          </a:p>
          <a:p>
            <a:pPr lvl="1">
              <a:spcAft>
                <a:spcPts val="600"/>
              </a:spcAft>
            </a:pPr>
            <a:endParaRPr lang="en-US" sz="1600"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CDE3B7F-3B37-479D-81EA-5B1D9163F79B}"/>
              </a:ext>
            </a:extLst>
          </p:cNvPr>
          <p:cNvSpPr>
            <a:spLocks noGrp="1"/>
          </p:cNvSpPr>
          <p:nvPr>
            <p:ph type="sldNum" sz="quarter" idx="12"/>
          </p:nvPr>
        </p:nvSpPr>
        <p:spPr/>
        <p:txBody>
          <a:bodyPr/>
          <a:lstStyle/>
          <a:p>
            <a:fld id="{0E267267-BF27-42DB-AB6A-E6E964C8A9EC}" type="slidenum">
              <a:rPr lang="en-US" smtClean="0"/>
              <a:t>20</a:t>
            </a:fld>
            <a:endParaRPr lang="en-US"/>
          </a:p>
        </p:txBody>
      </p:sp>
    </p:spTree>
    <p:extLst>
      <p:ext uri="{BB962C8B-B14F-4D97-AF65-F5344CB8AC3E}">
        <p14:creationId xmlns:p14="http://schemas.microsoft.com/office/powerpoint/2010/main" val="154855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702972"/>
            <a:ext cx="10515600" cy="1020615"/>
          </a:xfrm>
        </p:spPr>
        <p:txBody>
          <a:bodyPr>
            <a:normAutofit/>
          </a:bodyPr>
          <a:lstStyle/>
          <a:p>
            <a:pPr algn="ctr"/>
            <a:r>
              <a:rPr lang="en-US" sz="3200" b="1" dirty="0">
                <a:latin typeface="Franklin Gothic Medium" panose="020B0603020102020204" pitchFamily="34" charset="0"/>
              </a:rPr>
              <a:t>THANK YOU</a:t>
            </a: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C0528BB7-18B8-469A-B464-6DA7EF7B0E7F}"/>
              </a:ext>
            </a:extLst>
          </p:cNvPr>
          <p:cNvSpPr>
            <a:spLocks noGrp="1"/>
          </p:cNvSpPr>
          <p:nvPr>
            <p:ph type="sldNum" sz="quarter" idx="12"/>
          </p:nvPr>
        </p:nvSpPr>
        <p:spPr/>
        <p:txBody>
          <a:bodyPr/>
          <a:lstStyle/>
          <a:p>
            <a:fld id="{0E267267-BF27-42DB-AB6A-E6E964C8A9EC}" type="slidenum">
              <a:rPr lang="en-US" smtClean="0"/>
              <a:t>21</a:t>
            </a:fld>
            <a:endParaRPr lang="en-US"/>
          </a:p>
        </p:txBody>
      </p:sp>
    </p:spTree>
    <p:extLst>
      <p:ext uri="{BB962C8B-B14F-4D97-AF65-F5344CB8AC3E}">
        <p14:creationId xmlns:p14="http://schemas.microsoft.com/office/powerpoint/2010/main" val="321529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fontScale="90000"/>
          </a:bodyPr>
          <a:lstStyle/>
          <a:p>
            <a:r>
              <a:rPr lang="en-US" sz="3200" b="1" dirty="0">
                <a:latin typeface="Franklin Gothic Medium" panose="020B0603020102020204" pitchFamily="34" charset="0"/>
              </a:rPr>
              <a:t>Introduction</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71586" y="1279194"/>
            <a:ext cx="10515600" cy="4299611"/>
          </a:xfrm>
        </p:spPr>
        <p:txBody>
          <a:bodyPr>
            <a:normAutofit/>
          </a:bodyPr>
          <a:lstStyle/>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Conventionally COVID-19 is tracked via symptomatically and clinically diagnosed cases. This method has inherent drawback as many of the patients do not report the disease.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latin typeface="Franklin Gothic Book" panose="020B0503020102020204" pitchFamily="34" charset="0"/>
                <a:ea typeface="Calibri" panose="020F0502020204030204" pitchFamily="34" charset="0"/>
                <a:cs typeface="Calibri" panose="020F0502020204030204" pitchFamily="34" charset="0"/>
              </a:rPr>
              <a:t>Recent developments in detecting COVID-19 cases have led to techniques such as measuring viral titers in urban wastewater as a method to track and forecast COVID-19 cases.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algn="just">
              <a:spcAft>
                <a:spcPts val="600"/>
              </a:spcAft>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Longitudinal wastewater analysis can be used to predict COVID-19 cases more accurately and more instantaneously than clinical data.</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 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B679547-F788-4971-928F-6EBD06B7E692}"/>
              </a:ext>
            </a:extLst>
          </p:cNvPr>
          <p:cNvSpPr>
            <a:spLocks noGrp="1"/>
          </p:cNvSpPr>
          <p:nvPr>
            <p:ph type="sldNum" sz="quarter" idx="12"/>
          </p:nvPr>
        </p:nvSpPr>
        <p:spPr/>
        <p:txBody>
          <a:bodyPr/>
          <a:lstStyle/>
          <a:p>
            <a:fld id="{0E267267-BF27-42DB-AB6A-E6E964C8A9EC}" type="slidenum">
              <a:rPr lang="en-US" smtClean="0"/>
              <a:t>3</a:t>
            </a:fld>
            <a:endParaRPr lang="en-US"/>
          </a:p>
        </p:txBody>
      </p:sp>
    </p:spTree>
    <p:extLst>
      <p:ext uri="{BB962C8B-B14F-4D97-AF65-F5344CB8AC3E}">
        <p14:creationId xmlns:p14="http://schemas.microsoft.com/office/powerpoint/2010/main" val="6294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fontScale="90000"/>
          </a:bodyPr>
          <a:lstStyle/>
          <a:p>
            <a:r>
              <a:rPr lang="en-US" sz="2900" b="1" dirty="0">
                <a:latin typeface="Franklin Gothic Medium" panose="020B0603020102020204" pitchFamily="34" charset="0"/>
              </a:rPr>
              <a:t>Project Proposal</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600" cy="4299611"/>
          </a:xfrm>
        </p:spPr>
        <p:txBody>
          <a:bodyPr>
            <a:normAutofit/>
          </a:bodyPr>
          <a:lstStyle/>
          <a:p>
            <a:pPr>
              <a:spcAft>
                <a:spcPts val="600"/>
              </a:spcAft>
            </a:pPr>
            <a:endParaRPr lang="en-US" sz="2000" dirty="0">
              <a:latin typeface="Franklin Gothic Book" panose="020B0503020102020204" pitchFamily="34" charset="0"/>
            </a:endParaRPr>
          </a:p>
          <a:p>
            <a:pPr>
              <a:spcAft>
                <a:spcPts val="600"/>
              </a:spcAft>
            </a:pPr>
            <a:r>
              <a:rPr lang="en-US" sz="1800" dirty="0">
                <a:latin typeface="Franklin Gothic Book" panose="020B0503020102020204" pitchFamily="34" charset="0"/>
                <a:cs typeface="Calibri" panose="020F0502020204030204" pitchFamily="34" charset="0"/>
              </a:rPr>
              <a:t>We intend to explore and establish the relationship between wastewater surveillance data collected and maintained by the Massachusetts Water Resources Authority, and the outbreak of COVID-19 in the neighboring communities. </a:t>
            </a:r>
          </a:p>
          <a:p>
            <a:pPr>
              <a:spcAft>
                <a:spcPts val="600"/>
              </a:spcAft>
            </a:pPr>
            <a:r>
              <a:rPr lang="en-US" sz="1800" dirty="0">
                <a:latin typeface="Franklin Gothic Book" panose="020B0503020102020204" pitchFamily="34" charset="0"/>
                <a:cs typeface="Calibri" panose="020F0502020204030204" pitchFamily="34" charset="0"/>
              </a:rPr>
              <a:t>We used supervised learning techniques to develop models which can closely predict the current count of COVID-19 cases in the community using solely the data available from wastewater viral titers</a:t>
            </a: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4</a:t>
            </a:fld>
            <a:endParaRPr lang="en-US"/>
          </a:p>
        </p:txBody>
      </p:sp>
    </p:spTree>
    <p:extLst>
      <p:ext uri="{BB962C8B-B14F-4D97-AF65-F5344CB8AC3E}">
        <p14:creationId xmlns:p14="http://schemas.microsoft.com/office/powerpoint/2010/main" val="25283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600" b="1" dirty="0">
                <a:latin typeface="Franklin Gothic Medium" panose="020B0603020102020204" pitchFamily="34" charset="0"/>
              </a:rPr>
              <a:t>Data Description</a:t>
            </a: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1063696"/>
          </a:xfrm>
        </p:spPr>
        <p:txBody>
          <a:bodyPr>
            <a:normAutofit/>
          </a:bodyPr>
          <a:lstStyle/>
          <a:p>
            <a:pPr>
              <a:spcAft>
                <a:spcPts val="600"/>
              </a:spcAft>
            </a:pPr>
            <a:r>
              <a:rPr lang="en-US" sz="1800" b="1" dirty="0">
                <a:effectLst/>
                <a:latin typeface="Franklin Gothic Book" panose="020B0503020102020204" pitchFamily="34" charset="0"/>
                <a:ea typeface="Calibri" panose="020F0502020204030204" pitchFamily="34" charset="0"/>
              </a:rPr>
              <a:t>MWRA Wastewater COVID-19 Tracking Data -  </a:t>
            </a:r>
            <a:r>
              <a:rPr lang="en-US" sz="1800" dirty="0">
                <a:latin typeface="Franklin Gothic Book" panose="020B0503020102020204" pitchFamily="34" charset="0"/>
                <a:ea typeface="Calibri" panose="020F0502020204030204" pitchFamily="34" charset="0"/>
              </a:rPr>
              <a:t>Collected by </a:t>
            </a:r>
            <a:r>
              <a:rPr lang="en-US" sz="1800" dirty="0">
                <a:effectLst/>
                <a:latin typeface="Franklin Gothic Book" panose="020B0503020102020204" pitchFamily="34" charset="0"/>
                <a:ea typeface="Calibri" panose="020F0502020204030204" pitchFamily="34" charset="0"/>
              </a:rPr>
              <a:t>Massachusetts Water Resources Authority measuring the quantity of COVID-19 viral RNA samples in sewage wastewater for Boston’s Southern and Northern districts</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4869"/>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Southern 7-day average and </a:t>
            </a:r>
            <a:r>
              <a:rPr lang="en-US" dirty="0">
                <a:latin typeface="Franklin Gothic Book" panose="020B0503020102020204" pitchFamily="34" charset="0"/>
                <a:ea typeface="Calibri" panose="020F0502020204030204" pitchFamily="34" charset="0"/>
                <a:cs typeface="Calibri" panose="020F0502020204030204" pitchFamily="34" charset="0"/>
              </a:rPr>
              <a:t>Northern 7-day average are the primary predictor variables used in models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Notice how these variables are the rolling averages of titer values for every 7 days</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5</a:t>
            </a:fld>
            <a:endParaRPr lang="en-US"/>
          </a:p>
        </p:txBody>
      </p:sp>
      <p:pic>
        <p:nvPicPr>
          <p:cNvPr id="7" name="Picture 6">
            <a:extLst>
              <a:ext uri="{FF2B5EF4-FFF2-40B4-BE49-F238E27FC236}">
                <a16:creationId xmlns:a16="http://schemas.microsoft.com/office/drawing/2014/main" id="{2CA14B92-DB16-4518-A57C-D8725F3E896D}"/>
              </a:ext>
            </a:extLst>
          </p:cNvPr>
          <p:cNvPicPr>
            <a:picLocks noChangeAspect="1"/>
          </p:cNvPicPr>
          <p:nvPr/>
        </p:nvPicPr>
        <p:blipFill>
          <a:blip r:embed="rId2"/>
          <a:stretch>
            <a:fillRect/>
          </a:stretch>
        </p:blipFill>
        <p:spPr>
          <a:xfrm>
            <a:off x="1481137" y="1976141"/>
            <a:ext cx="9229725" cy="2962275"/>
          </a:xfrm>
          <a:prstGeom prst="rect">
            <a:avLst/>
          </a:prstGeom>
        </p:spPr>
      </p:pic>
    </p:spTree>
    <p:extLst>
      <p:ext uri="{BB962C8B-B14F-4D97-AF65-F5344CB8AC3E}">
        <p14:creationId xmlns:p14="http://schemas.microsoft.com/office/powerpoint/2010/main" val="25571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Description</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2"/>
            <a:ext cx="10515600" cy="993490"/>
          </a:xfrm>
        </p:spPr>
        <p:txBody>
          <a:bodyPr>
            <a:normAutofit/>
          </a:bodyPr>
          <a:lstStyle/>
          <a:p>
            <a:pPr>
              <a:spcAft>
                <a:spcPts val="600"/>
              </a:spcAft>
            </a:pPr>
            <a:r>
              <a:rPr lang="en-US" sz="1800" b="1" dirty="0">
                <a:latin typeface="Franklin Gothic Book" panose="020B0503020102020204" pitchFamily="34" charset="0"/>
                <a:ea typeface="Calibri" panose="020F0502020204030204" pitchFamily="34" charset="0"/>
              </a:rPr>
              <a:t>Massachusetts official COVID-19 Case Count: P</a:t>
            </a:r>
            <a:r>
              <a:rPr lang="en-US" sz="1800" dirty="0">
                <a:latin typeface="Franklin Gothic Book" panose="020B0503020102020204" pitchFamily="34" charset="0"/>
                <a:ea typeface="Calibri" panose="020F0502020204030204" pitchFamily="34" charset="0"/>
              </a:rPr>
              <a:t>ublicly available dataset provided by the Massachusetts Department of Public Health</a:t>
            </a: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1800" b="1" dirty="0">
              <a:latin typeface="Franklin Gothic Book" panose="020B0503020102020204" pitchFamily="34" charset="0"/>
            </a:endParaRPr>
          </a:p>
          <a:p>
            <a:pPr>
              <a:spcAft>
                <a:spcPts val="600"/>
              </a:spcAft>
            </a:pPr>
            <a:endParaRPr lang="en-US" sz="2000" b="1" dirty="0">
              <a:latin typeface="Franklin Gothic Book" panose="020B0503020102020204" pitchFamily="34" charset="0"/>
            </a:endParaRPr>
          </a:p>
          <a:p>
            <a:pPr>
              <a:spcAft>
                <a:spcPts val="600"/>
              </a:spcAft>
            </a:pPr>
            <a:endParaRPr lang="en-US" sz="2000" dirty="0">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00649"/>
            <a:ext cx="10515600" cy="1838965"/>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Our models are trying to predict the number of cases per day</a:t>
            </a:r>
          </a:p>
          <a:p>
            <a:pPr marL="285750" marR="0" indent="-285750" algn="just">
              <a:lnSpc>
                <a:spcPct val="110000"/>
              </a:lnSpc>
              <a:buFont typeface="Wingdings" panose="05000000000000000000" pitchFamily="2" charset="2"/>
              <a:buChar char="ü"/>
            </a:pPr>
            <a:r>
              <a:rPr lang="en-US" dirty="0">
                <a:latin typeface="Franklin Gothic Book" panose="020B0503020102020204" pitchFamily="34" charset="0"/>
                <a:ea typeface="Calibri" panose="020F0502020204030204" pitchFamily="34" charset="0"/>
                <a:cs typeface="Calibri" panose="020F0502020204030204" pitchFamily="34" charset="0"/>
              </a:rPr>
              <a:t>Since our predictor variables are 7-day rolling averages, we have computed “</a:t>
            </a:r>
            <a:r>
              <a:rPr lang="en-US" dirty="0" err="1">
                <a:latin typeface="Franklin Gothic Book" panose="020B0503020102020204" pitchFamily="34" charset="0"/>
                <a:ea typeface="Calibri" panose="020F0502020204030204" pitchFamily="34" charset="0"/>
                <a:cs typeface="Calibri" panose="020F0502020204030204" pitchFamily="34" charset="0"/>
              </a:rPr>
              <a:t>Cases_Avg</a:t>
            </a:r>
            <a:r>
              <a:rPr lang="en-US" dirty="0">
                <a:latin typeface="Franklin Gothic Book" panose="020B0503020102020204" pitchFamily="34" charset="0"/>
                <a:ea typeface="Calibri" panose="020F0502020204030204" pitchFamily="34" charset="0"/>
                <a:cs typeface="Calibri" panose="020F0502020204030204" pitchFamily="34" charset="0"/>
              </a:rPr>
              <a:t>” which is the 7-day rolling average of the number of cases. We use this as the response variable. </a:t>
            </a: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475A8ED-3498-44C1-856C-F280AF21A4DC}"/>
              </a:ext>
            </a:extLst>
          </p:cNvPr>
          <p:cNvSpPr>
            <a:spLocks noGrp="1"/>
          </p:cNvSpPr>
          <p:nvPr>
            <p:ph type="sldNum" sz="quarter" idx="12"/>
          </p:nvPr>
        </p:nvSpPr>
        <p:spPr/>
        <p:txBody>
          <a:bodyPr/>
          <a:lstStyle/>
          <a:p>
            <a:fld id="{0E267267-BF27-42DB-AB6A-E6E964C8A9EC}" type="slidenum">
              <a:rPr lang="en-US" smtClean="0"/>
              <a:t>6</a:t>
            </a:fld>
            <a:endParaRPr lang="en-US"/>
          </a:p>
        </p:txBody>
      </p:sp>
      <p:pic>
        <p:nvPicPr>
          <p:cNvPr id="9" name="Picture 8">
            <a:extLst>
              <a:ext uri="{FF2B5EF4-FFF2-40B4-BE49-F238E27FC236}">
                <a16:creationId xmlns:a16="http://schemas.microsoft.com/office/drawing/2014/main" id="{B29B693F-A631-49F7-9F82-C3D64F777DAD}"/>
              </a:ext>
            </a:extLst>
          </p:cNvPr>
          <p:cNvPicPr>
            <a:picLocks noChangeAspect="1"/>
          </p:cNvPicPr>
          <p:nvPr/>
        </p:nvPicPr>
        <p:blipFill>
          <a:blip r:embed="rId2"/>
          <a:stretch>
            <a:fillRect/>
          </a:stretch>
        </p:blipFill>
        <p:spPr>
          <a:xfrm>
            <a:off x="3093394" y="1635550"/>
            <a:ext cx="3667125" cy="3286125"/>
          </a:xfrm>
          <a:prstGeom prst="rect">
            <a:avLst/>
          </a:prstGeom>
        </p:spPr>
      </p:pic>
    </p:spTree>
    <p:extLst>
      <p:ext uri="{BB962C8B-B14F-4D97-AF65-F5344CB8AC3E}">
        <p14:creationId xmlns:p14="http://schemas.microsoft.com/office/powerpoint/2010/main" val="12037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Data Pre-Processing</a:t>
            </a:r>
            <a:endParaRPr lang="en-US" sz="3200" b="1" dirty="0">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4DD8E8D6-64AC-4D91-B357-06BB4EE17B70}"/>
              </a:ext>
            </a:extLst>
          </p:cNvPr>
          <p:cNvSpPr>
            <a:spLocks noGrp="1"/>
          </p:cNvSpPr>
          <p:nvPr>
            <p:ph idx="1"/>
          </p:nvPr>
        </p:nvSpPr>
        <p:spPr>
          <a:xfrm>
            <a:off x="838200" y="852631"/>
            <a:ext cx="10515599" cy="5312498"/>
          </a:xfrm>
        </p:spPr>
        <p:txBody>
          <a:bodyPr>
            <a:normAutofit/>
          </a:bodyPr>
          <a:lstStyle/>
          <a:p>
            <a:pPr marL="0" indent="0">
              <a:spcAft>
                <a:spcPts val="600"/>
              </a:spcAft>
              <a:buNone/>
            </a:pPr>
            <a:r>
              <a:rPr lang="en-US" sz="2000" dirty="0"/>
              <a:t>	</a:t>
            </a:r>
          </a:p>
          <a:p>
            <a:pPr>
              <a:spcAft>
                <a:spcPts val="600"/>
              </a:spcAft>
            </a:pPr>
            <a:r>
              <a:rPr lang="en-US" sz="2000" dirty="0"/>
              <a:t>Write something about</a:t>
            </a:r>
          </a:p>
          <a:p>
            <a:pPr lvl="1">
              <a:spcAft>
                <a:spcPts val="600"/>
              </a:spcAft>
            </a:pPr>
            <a:r>
              <a:rPr lang="en-US" sz="1600" dirty="0" err="1"/>
              <a:t>df_covid.interpolate</a:t>
            </a:r>
            <a:r>
              <a:rPr lang="en-US" sz="1600" dirty="0"/>
              <a:t>(method="</a:t>
            </a:r>
            <a:r>
              <a:rPr lang="en-US" sz="1600" dirty="0" err="1"/>
              <a:t>akima</a:t>
            </a:r>
            <a:r>
              <a:rPr lang="en-US" sz="1600" dirty="0"/>
              <a:t>", </a:t>
            </a:r>
            <a:r>
              <a:rPr lang="en-US" sz="1600" dirty="0" err="1"/>
              <a:t>limit_direction</a:t>
            </a:r>
            <a:r>
              <a:rPr lang="en-US" sz="1600" dirty="0"/>
              <a:t>='both', </a:t>
            </a:r>
            <a:r>
              <a:rPr lang="en-US" sz="1600" dirty="0" err="1"/>
              <a:t>inplace</a:t>
            </a:r>
            <a:r>
              <a:rPr lang="en-US" sz="1600" dirty="0"/>
              <a:t>=True)</a:t>
            </a:r>
          </a:p>
          <a:p>
            <a:pPr>
              <a:spcAft>
                <a:spcPts val="600"/>
              </a:spcAft>
            </a:pPr>
            <a:r>
              <a:rPr lang="en-US" sz="2000" dirty="0"/>
              <a:t>Dropped nan values</a:t>
            </a:r>
          </a:p>
          <a:p>
            <a:pPr>
              <a:spcAft>
                <a:spcPts val="600"/>
              </a:spcAft>
            </a:pPr>
            <a:r>
              <a:rPr lang="en-US" sz="2000" dirty="0"/>
              <a:t>Do we need to write about NORMALIZATION here? </a:t>
            </a:r>
            <a:r>
              <a:rPr lang="en-US" sz="2000" dirty="0" err="1"/>
              <a:t>MinMaxScaler</a:t>
            </a:r>
            <a:r>
              <a:rPr lang="en-US" sz="2000" dirty="0"/>
              <a:t>?</a:t>
            </a:r>
            <a:endParaRPr lang="en-US" sz="1600" dirty="0"/>
          </a:p>
          <a:p>
            <a:pPr marL="0" indent="0">
              <a:spcAft>
                <a:spcPts val="600"/>
              </a:spcAft>
              <a:buNone/>
            </a:pPr>
            <a:endParaRPr lang="en-US" sz="2000" b="1" dirty="0"/>
          </a:p>
          <a:p>
            <a:pPr marL="0" indent="0">
              <a:spcAft>
                <a:spcPts val="600"/>
              </a:spcAft>
              <a:buNone/>
            </a:pPr>
            <a:endParaRPr lang="en-US" sz="2000" b="1" dirty="0"/>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352D89D-E88A-4B3D-B242-5B01FC3D4F3A}"/>
              </a:ext>
            </a:extLst>
          </p:cNvPr>
          <p:cNvSpPr>
            <a:spLocks noGrp="1"/>
          </p:cNvSpPr>
          <p:nvPr>
            <p:ph type="sldNum" sz="quarter" idx="12"/>
          </p:nvPr>
        </p:nvSpPr>
        <p:spPr/>
        <p:txBody>
          <a:bodyPr/>
          <a:lstStyle/>
          <a:p>
            <a:fld id="{0E267267-BF27-42DB-AB6A-E6E964C8A9EC}" type="slidenum">
              <a:rPr lang="en-US" smtClean="0"/>
              <a:t>7</a:t>
            </a:fld>
            <a:endParaRPr lang="en-US"/>
          </a:p>
        </p:txBody>
      </p:sp>
      <p:sp>
        <p:nvSpPr>
          <p:cNvPr id="7" name="Oval 6">
            <a:extLst>
              <a:ext uri="{FF2B5EF4-FFF2-40B4-BE49-F238E27FC236}">
                <a16:creationId xmlns:a16="http://schemas.microsoft.com/office/drawing/2014/main" id="{C6803282-2C01-B243-A4E7-7655C76540BB}"/>
              </a:ext>
            </a:extLst>
          </p:cNvPr>
          <p:cNvSpPr/>
          <p:nvPr/>
        </p:nvSpPr>
        <p:spPr>
          <a:xfrm>
            <a:off x="8762036" y="922836"/>
            <a:ext cx="2291787" cy="24769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Vivek update this slide</a:t>
            </a:r>
          </a:p>
        </p:txBody>
      </p:sp>
    </p:spTree>
    <p:extLst>
      <p:ext uri="{BB962C8B-B14F-4D97-AF65-F5344CB8AC3E}">
        <p14:creationId xmlns:p14="http://schemas.microsoft.com/office/powerpoint/2010/main" val="2593208497"/>
      </p:ext>
    </p:extLst>
  </p:cSld>
  <p:clrMapOvr>
    <a:masterClrMapping/>
  </p:clrMapOvr>
  <mc:AlternateContent xmlns:mc="http://schemas.openxmlformats.org/markup-compatibility/2006" xmlns:p14="http://schemas.microsoft.com/office/powerpoint/2010/main">
    <mc:Choice Requires="p14">
      <p:transition spd="slow" p14:dur="2000" advTm="55143"/>
    </mc:Choice>
    <mc:Fallback xmlns="">
      <p:transition spd="slow" advTm="551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sp>
        <p:nvSpPr>
          <p:cNvPr id="6" name="TextBox 5">
            <a:extLst>
              <a:ext uri="{FF2B5EF4-FFF2-40B4-BE49-F238E27FC236}">
                <a16:creationId xmlns:a16="http://schemas.microsoft.com/office/drawing/2014/main" id="{F4436B14-D460-4362-8154-9146B1ACBA73}"/>
              </a:ext>
            </a:extLst>
          </p:cNvPr>
          <p:cNvSpPr txBox="1"/>
          <p:nvPr/>
        </p:nvSpPr>
        <p:spPr>
          <a:xfrm>
            <a:off x="838200" y="5222449"/>
            <a:ext cx="10515600" cy="923330"/>
          </a:xfrm>
          <a:prstGeom prst="rect">
            <a:avLst/>
          </a:prstGeom>
          <a:noFill/>
        </p:spPr>
        <p:txBody>
          <a:bodyPr wrap="square" rtlCol="0">
            <a:spAutoFit/>
          </a:bodyPr>
          <a:lstStyle/>
          <a:p>
            <a:r>
              <a:rPr lang="en-US" sz="1600" b="1" i="1" dirty="0"/>
              <a:t>TAKE AWAY</a:t>
            </a:r>
          </a:p>
          <a:p>
            <a:pPr marL="285750" indent="-285750">
              <a:buFont typeface="Wingdings" panose="05000000000000000000" pitchFamily="2" charset="2"/>
              <a:buChar char="ü"/>
            </a:pPr>
            <a:r>
              <a:rPr lang="en-US" dirty="0"/>
              <a:t>Strong linear relationship between Southern and Northern titer data</a:t>
            </a:r>
          </a:p>
          <a:p>
            <a:pPr marL="285750" indent="-285750">
              <a:buFont typeface="Wingdings" panose="05000000000000000000" pitchFamily="2" charset="2"/>
              <a:buChar char="ü"/>
            </a:pPr>
            <a:r>
              <a:rPr lang="en-US" dirty="0"/>
              <a:t>We also see that Southern and Northern titers have a strong positive correlation  when plotted </a:t>
            </a:r>
            <a:r>
              <a:rPr lang="en-US" dirty="0" err="1"/>
              <a:t>w.r.t</a:t>
            </a:r>
            <a:r>
              <a:rPr lang="en-US" dirty="0"/>
              <a:t> date</a:t>
            </a:r>
          </a:p>
        </p:txBody>
      </p:sp>
      <p:cxnSp>
        <p:nvCxnSpPr>
          <p:cNvPr id="8" name="Straight Connector 7">
            <a:extLst>
              <a:ext uri="{FF2B5EF4-FFF2-40B4-BE49-F238E27FC236}">
                <a16:creationId xmlns:a16="http://schemas.microsoft.com/office/drawing/2014/main" id="{D53E0C48-748C-48C9-8D14-FE95F617EFA8}"/>
              </a:ext>
            </a:extLst>
          </p:cNvPr>
          <p:cNvCxnSpPr/>
          <p:nvPr/>
        </p:nvCxnSpPr>
        <p:spPr>
          <a:xfrm>
            <a:off x="904973" y="522244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8602B3A-D4E6-4D82-B754-6D33F3978698}"/>
              </a:ext>
            </a:extLst>
          </p:cNvPr>
          <p:cNvSpPr>
            <a:spLocks noGrp="1"/>
          </p:cNvSpPr>
          <p:nvPr>
            <p:ph type="sldNum" sz="quarter" idx="12"/>
          </p:nvPr>
        </p:nvSpPr>
        <p:spPr/>
        <p:txBody>
          <a:bodyPr/>
          <a:lstStyle/>
          <a:p>
            <a:fld id="{0E267267-BF27-42DB-AB6A-E6E964C8A9EC}" type="slidenum">
              <a:rPr lang="en-US" smtClean="0"/>
              <a:t>8</a:t>
            </a:fld>
            <a:endParaRPr lang="en-US"/>
          </a:p>
        </p:txBody>
      </p:sp>
      <p:pic>
        <p:nvPicPr>
          <p:cNvPr id="27" name="Picture 26">
            <a:extLst>
              <a:ext uri="{FF2B5EF4-FFF2-40B4-BE49-F238E27FC236}">
                <a16:creationId xmlns:a16="http://schemas.microsoft.com/office/drawing/2014/main" id="{DC8800B4-684A-44C7-B9E2-AECF69FAB5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609" y="1540685"/>
            <a:ext cx="3877945" cy="2758440"/>
          </a:xfrm>
          <a:prstGeom prst="rect">
            <a:avLst/>
          </a:prstGeom>
          <a:noFill/>
          <a:ln>
            <a:noFill/>
          </a:ln>
        </p:spPr>
      </p:pic>
      <p:pic>
        <p:nvPicPr>
          <p:cNvPr id="28" name="Picture 27">
            <a:extLst>
              <a:ext uri="{FF2B5EF4-FFF2-40B4-BE49-F238E27FC236}">
                <a16:creationId xmlns:a16="http://schemas.microsoft.com/office/drawing/2014/main" id="{28C35045-2E92-45FE-8B3D-ED10E149B4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2554" y="1540684"/>
            <a:ext cx="6858000" cy="2758435"/>
          </a:xfrm>
          <a:prstGeom prst="rect">
            <a:avLst/>
          </a:prstGeom>
          <a:noFill/>
          <a:ln>
            <a:noFill/>
          </a:ln>
        </p:spPr>
      </p:pic>
    </p:spTree>
    <p:extLst>
      <p:ext uri="{BB962C8B-B14F-4D97-AF65-F5344CB8AC3E}">
        <p14:creationId xmlns:p14="http://schemas.microsoft.com/office/powerpoint/2010/main" val="219636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04F3-88F8-4BB6-A8CB-3B09FA668010}"/>
              </a:ext>
            </a:extLst>
          </p:cNvPr>
          <p:cNvSpPr>
            <a:spLocks noGrp="1"/>
          </p:cNvSpPr>
          <p:nvPr>
            <p:ph type="title"/>
          </p:nvPr>
        </p:nvSpPr>
        <p:spPr>
          <a:xfrm>
            <a:off x="838200" y="257176"/>
            <a:ext cx="10515600" cy="455046"/>
          </a:xfrm>
        </p:spPr>
        <p:txBody>
          <a:bodyPr>
            <a:normAutofit/>
          </a:bodyPr>
          <a:lstStyle/>
          <a:p>
            <a:r>
              <a:rPr lang="en-US" sz="2400" b="1" dirty="0">
                <a:latin typeface="Franklin Gothic Medium" panose="020B0603020102020204" pitchFamily="34" charset="0"/>
              </a:rPr>
              <a:t>Exploratory Data Analysis</a:t>
            </a:r>
            <a:endParaRPr lang="en-US" sz="3200" b="1" dirty="0">
              <a:latin typeface="Franklin Gothic Medium" panose="020B0603020102020204" pitchFamily="34" charset="0"/>
            </a:endParaRPr>
          </a:p>
        </p:txBody>
      </p:sp>
      <p:sp>
        <p:nvSpPr>
          <p:cNvPr id="4" name="Footer Placeholder 3">
            <a:extLst>
              <a:ext uri="{FF2B5EF4-FFF2-40B4-BE49-F238E27FC236}">
                <a16:creationId xmlns:a16="http://schemas.microsoft.com/office/drawing/2014/main" id="{F50326A7-70AA-4904-8C95-FC6135202D7C}"/>
              </a:ext>
            </a:extLst>
          </p:cNvPr>
          <p:cNvSpPr>
            <a:spLocks noGrp="1"/>
          </p:cNvSpPr>
          <p:nvPr>
            <p:ph type="ftr" sz="quarter" idx="11"/>
          </p:nvPr>
        </p:nvSpPr>
        <p:spPr/>
        <p:txBody>
          <a:bodyPr/>
          <a:lstStyle/>
          <a:p>
            <a:r>
              <a:rPr lang="en-US" dirty="0"/>
              <a:t>Final Project Group #111  V Bhatia, P Bhatt, L Bondili, R Soori</a:t>
            </a:r>
            <a:endParaRPr lang="en-US" sz="1000" kern="1200" dirty="0">
              <a:solidFill>
                <a:schemeClr val="tx1">
                  <a:tint val="75000"/>
                </a:schemeClr>
              </a:solidFill>
              <a:latin typeface="+mn-lt"/>
              <a:ea typeface="+mn-ea"/>
              <a:cs typeface="+mn-cs"/>
            </a:endParaRPr>
          </a:p>
        </p:txBody>
      </p:sp>
      <p:cxnSp>
        <p:nvCxnSpPr>
          <p:cNvPr id="10" name="Straight Connector 9">
            <a:extLst>
              <a:ext uri="{FF2B5EF4-FFF2-40B4-BE49-F238E27FC236}">
                <a16:creationId xmlns:a16="http://schemas.microsoft.com/office/drawing/2014/main" id="{8D0CEF7C-C41E-43DD-A846-F57F5A18AFAD}"/>
              </a:ext>
            </a:extLst>
          </p:cNvPr>
          <p:cNvCxnSpPr/>
          <p:nvPr/>
        </p:nvCxnSpPr>
        <p:spPr>
          <a:xfrm>
            <a:off x="904973" y="782426"/>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28D85D2-97CC-4746-BDFB-4475F006379E}"/>
              </a:ext>
            </a:extLst>
          </p:cNvPr>
          <p:cNvSpPr>
            <a:spLocks noGrp="1"/>
          </p:cNvSpPr>
          <p:nvPr>
            <p:ph type="sldNum" sz="quarter" idx="12"/>
          </p:nvPr>
        </p:nvSpPr>
        <p:spPr/>
        <p:txBody>
          <a:bodyPr/>
          <a:lstStyle/>
          <a:p>
            <a:fld id="{0E267267-BF27-42DB-AB6A-E6E964C8A9EC}" type="slidenum">
              <a:rPr lang="en-US" smtClean="0"/>
              <a:t>9</a:t>
            </a:fld>
            <a:endParaRPr lang="en-US"/>
          </a:p>
        </p:txBody>
      </p:sp>
      <p:pic>
        <p:nvPicPr>
          <p:cNvPr id="1030" name="Picture 6">
            <a:extLst>
              <a:ext uri="{FF2B5EF4-FFF2-40B4-BE49-F238E27FC236}">
                <a16:creationId xmlns:a16="http://schemas.microsoft.com/office/drawing/2014/main" id="{47013503-7037-4E3D-A2AC-D42D6BFBD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50137"/>
            <a:ext cx="10448827" cy="24051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10B25B-6A99-4D79-B9C6-47F0991BB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536" y="3280583"/>
            <a:ext cx="6593264" cy="24827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0C7714C-6B69-47E9-8F70-0A16A3706643}"/>
              </a:ext>
            </a:extLst>
          </p:cNvPr>
          <p:cNvCxnSpPr/>
          <p:nvPr/>
        </p:nvCxnSpPr>
        <p:spPr>
          <a:xfrm>
            <a:off x="904973" y="5759779"/>
            <a:ext cx="104488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6D781BD-91DD-43FB-8459-5973CBDF96B8}"/>
              </a:ext>
            </a:extLst>
          </p:cNvPr>
          <p:cNvSpPr txBox="1"/>
          <p:nvPr/>
        </p:nvSpPr>
        <p:spPr>
          <a:xfrm>
            <a:off x="904974" y="3602749"/>
            <a:ext cx="3204040" cy="2753061"/>
          </a:xfrm>
          <a:prstGeom prst="rect">
            <a:avLst/>
          </a:prstGeom>
          <a:noFill/>
        </p:spPr>
        <p:txBody>
          <a:bodyPr wrap="square" rtlCol="0">
            <a:spAutoFit/>
          </a:bodyPr>
          <a:lstStyle/>
          <a:p>
            <a:r>
              <a:rPr lang="en-US" sz="1600" b="1" i="1" dirty="0"/>
              <a:t>TAKE AWAY</a:t>
            </a:r>
          </a:p>
          <a:p>
            <a:pPr marL="285750" marR="0" indent="-285750" algn="just">
              <a:lnSpc>
                <a:spcPct val="110000"/>
              </a:lnSpc>
              <a:buFont typeface="Wingdings" panose="05000000000000000000" pitchFamily="2" charset="2"/>
              <a:buChar char="ü"/>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Notice that the 7-day average titer values from the </a:t>
            </a:r>
            <a:r>
              <a:rPr lang="en-US" dirty="0">
                <a:latin typeface="Franklin Gothic Book" panose="020B0503020102020204" pitchFamily="34" charset="0"/>
                <a:ea typeface="Calibri" panose="020F0502020204030204" pitchFamily="34" charset="0"/>
                <a:cs typeface="Calibri" panose="020F0502020204030204" pitchFamily="34" charset="0"/>
              </a:rPr>
              <a:t>top</a:t>
            </a:r>
            <a:r>
              <a:rPr lang="en-US" sz="1800" dirty="0">
                <a:effectLst/>
                <a:latin typeface="Franklin Gothic Book" panose="020B0503020102020204" pitchFamily="34" charset="0"/>
                <a:ea typeface="Calibri" panose="020F0502020204030204" pitchFamily="34" charset="0"/>
                <a:cs typeface="Calibri" panose="020F0502020204030204" pitchFamily="34" charset="0"/>
              </a:rPr>
              <a:t> graph follows the same trend as the cases per county from th</a:t>
            </a:r>
            <a:r>
              <a:rPr lang="en-US" dirty="0">
                <a:latin typeface="Franklin Gothic Book" panose="020B0503020102020204" pitchFamily="34" charset="0"/>
                <a:ea typeface="Calibri" panose="020F0502020204030204" pitchFamily="34" charset="0"/>
                <a:cs typeface="Calibri" panose="020F0502020204030204" pitchFamily="34" charset="0"/>
              </a:rPr>
              <a:t>e bottom graph</a:t>
            </a:r>
          </a:p>
          <a:p>
            <a:pPr marL="285750" marR="0" indent="-285750" algn="just">
              <a:lnSpc>
                <a:spcPct val="110000"/>
              </a:lnSpc>
              <a:buFont typeface="Wingdings" panose="05000000000000000000" pitchFamily="2" charset="2"/>
              <a:buChar char="ü"/>
            </a:pPr>
            <a:endParaRPr lang="en-US" dirty="0">
              <a:latin typeface="Franklin Gothic Book" panose="020B0503020102020204" pitchFamily="34" charset="0"/>
              <a:ea typeface="Calibri" panose="020F0502020204030204" pitchFamily="34" charset="0"/>
              <a:cs typeface="Calibri" panose="020F0502020204030204" pitchFamily="34" charset="0"/>
            </a:endParaRPr>
          </a:p>
          <a:p>
            <a:pPr marL="285750" marR="0" indent="-285750" algn="just">
              <a:lnSpc>
                <a:spcPct val="110000"/>
              </a:lnSpc>
              <a:buFont typeface="Wingdings" panose="05000000000000000000" pitchFamily="2" charset="2"/>
              <a:buChar char="ü"/>
            </a:pPr>
            <a:endParaRPr lang="en-US" sz="1800" dirty="0">
              <a:effectLst/>
              <a:latin typeface="Franklin Gothic Book" panose="020B05030201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4172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5F5ADF55C80F4A8C79927091D4FADC" ma:contentTypeVersion="8" ma:contentTypeDescription="Create a new document." ma:contentTypeScope="" ma:versionID="1131ac7d056ed97470bedf86932b656d">
  <xsd:schema xmlns:xsd="http://www.w3.org/2001/XMLSchema" xmlns:xs="http://www.w3.org/2001/XMLSchema" xmlns:p="http://schemas.microsoft.com/office/2006/metadata/properties" xmlns:ns2="942f9929-5e4f-4c14-8aa0-ea20b43b8905" targetNamespace="http://schemas.microsoft.com/office/2006/metadata/properties" ma:root="true" ma:fieldsID="c2601c4789672c7f4c8054d11f66b509" ns2:_="">
    <xsd:import namespace="942f9929-5e4f-4c14-8aa0-ea20b43b89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f9929-5e4f-4c14-8aa0-ea20b43b8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B5B0E-5780-4934-9AF5-7124045DD765}">
  <ds:schemaRefs>
    <ds:schemaRef ds:uri="http://schemas.microsoft.com/sharepoint/v3/contenttype/forms"/>
  </ds:schemaRefs>
</ds:datastoreItem>
</file>

<file path=customXml/itemProps2.xml><?xml version="1.0" encoding="utf-8"?>
<ds:datastoreItem xmlns:ds="http://schemas.openxmlformats.org/officeDocument/2006/customXml" ds:itemID="{B008C5C5-952F-416E-BF3E-8249A5F5D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58298D-15AD-4420-A74C-F4391095A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2f9929-5e4f-4c14-8aa0-ea20b43b8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3829</TotalTime>
  <Words>1537</Words>
  <Application>Microsoft Macintosh PowerPoint</Application>
  <PresentationFormat>Widescreen</PresentationFormat>
  <Paragraphs>177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American Typewriter</vt:lpstr>
      <vt:lpstr>Arial</vt:lpstr>
      <vt:lpstr>Calibri</vt:lpstr>
      <vt:lpstr>Calibri Light</vt:lpstr>
      <vt:lpstr>Franklin Gothic Book</vt:lpstr>
      <vt:lpstr>Franklin Gothic Medium</vt:lpstr>
      <vt:lpstr>GillSansRegular;Gill Sans MT;Gi</vt:lpstr>
      <vt:lpstr>Times New Roman</vt:lpstr>
      <vt:lpstr>Wingdings</vt:lpstr>
      <vt:lpstr>Office Theme</vt:lpstr>
      <vt:lpstr>Forecasting Covid-19 cases using SARS-Cov2 Titers in Wastewater</vt:lpstr>
      <vt:lpstr>CONTENTS</vt:lpstr>
      <vt:lpstr>Introduction</vt:lpstr>
      <vt:lpstr>Project Proposal</vt:lpstr>
      <vt:lpstr>Data Description</vt:lpstr>
      <vt:lpstr>Data Description</vt:lpstr>
      <vt:lpstr>Data Pre-Processing</vt:lpstr>
      <vt:lpstr>Exploratory Data Analysis</vt:lpstr>
      <vt:lpstr>Exploratory Data Analysis</vt:lpstr>
      <vt:lpstr>Exploratory Data Analysis</vt:lpstr>
      <vt:lpstr>Models Explored: Persistence Model</vt:lpstr>
      <vt:lpstr>Models Explored: Linear and Polynomial Regression</vt:lpstr>
      <vt:lpstr>Models Explored: GLM Poisson</vt:lpstr>
      <vt:lpstr>Models Explored: PyGAM</vt:lpstr>
      <vt:lpstr>Models Explored: Deep Learning Models </vt:lpstr>
      <vt:lpstr>Models Explored: Time Series Analysis</vt:lpstr>
      <vt:lpstr>Models Explored: XGBoost</vt:lpstr>
      <vt:lpstr>Models Explored</vt:lpstr>
      <vt:lpstr>Conclusion</vt:lpstr>
      <vt:lpstr>References and Special Thanks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creator>Soorianarayanan, Raghunandh</dc:creator>
  <cp:lastModifiedBy>lalitanjali bondili</cp:lastModifiedBy>
  <cp:revision>191</cp:revision>
  <dcterms:created xsi:type="dcterms:W3CDTF">2020-12-10T18:18:19Z</dcterms:created>
  <dcterms:modified xsi:type="dcterms:W3CDTF">2021-05-09T03:02:00Z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Raghu_Soori@Dell.com</vt:lpwstr>
  </property>
  <property fmtid="{D5CDD505-2E9C-101B-9397-08002B2CF9AE}" pid="5" name="MSIP_Label_17cb76b2-10b8-4fe1-93d4-2202842406cd_SetDate">
    <vt:lpwstr>2020-12-10T18:26:38.9856031Z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2a2610b8-0a03-4d95-b5da-5428b7f39985</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y fmtid="{D5CDD505-2E9C-101B-9397-08002B2CF9AE}" pid="11" name="ContentTypeId">
    <vt:lpwstr>0x0101001E5F5ADF55C80F4A8C79927091D4FADC</vt:lpwstr>
  </property>
</Properties>
</file>