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86" r:id="rId21"/>
    <p:sldId id="278" r:id="rId22"/>
    <p:sldId id="279" r:id="rId23"/>
    <p:sldId id="280" r:id="rId24"/>
    <p:sldId id="281" r:id="rId25"/>
    <p:sldId id="282" r:id="rId26"/>
    <p:sldId id="283" r:id="rId27"/>
    <p:sldId id="284" r:id="rId28"/>
    <p:sldId id="285" r:id="rId29"/>
    <p:sldId id="287"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778D-6669-D8E7-5050-20ED58BEC306}"/>
              </a:ext>
            </a:extLst>
          </p:cNvPr>
          <p:cNvSpPr>
            <a:spLocks noGrp="1"/>
          </p:cNvSpPr>
          <p:nvPr>
            <p:ph type="ctrTitle"/>
          </p:nvPr>
        </p:nvSpPr>
        <p:spPr/>
        <p:txBody>
          <a:bodyPr/>
          <a:lstStyle/>
          <a:p>
            <a:r>
              <a:rPr lang="en-US" sz="6000" dirty="0"/>
              <a:t>TA contest</a:t>
            </a:r>
            <a:br>
              <a:rPr lang="en-US" sz="6000" dirty="0"/>
            </a:br>
            <a:r>
              <a:rPr lang="en-US" sz="6000" dirty="0"/>
              <a:t>info 6250 (PSA)</a:t>
            </a:r>
          </a:p>
        </p:txBody>
      </p:sp>
      <p:sp>
        <p:nvSpPr>
          <p:cNvPr id="3" name="Subtitle 2">
            <a:extLst>
              <a:ext uri="{FF2B5EF4-FFF2-40B4-BE49-F238E27FC236}">
                <a16:creationId xmlns:a16="http://schemas.microsoft.com/office/drawing/2014/main" id="{2ED5D2B7-E2D9-6721-63AF-741DEF776C30}"/>
              </a:ext>
            </a:extLst>
          </p:cNvPr>
          <p:cNvSpPr>
            <a:spLocks noGrp="1"/>
          </p:cNvSpPr>
          <p:nvPr>
            <p:ph type="subTitle" idx="1"/>
          </p:nvPr>
        </p:nvSpPr>
        <p:spPr/>
        <p:txBody>
          <a:bodyPr/>
          <a:lstStyle/>
          <a:p>
            <a:r>
              <a:rPr lang="en-US" dirty="0"/>
              <a:t>Lesson 1 : Divide and Conquer Algorithm</a:t>
            </a:r>
          </a:p>
          <a:p>
            <a:r>
              <a:rPr lang="en-US" dirty="0"/>
              <a:t>Yash Bhatia (002791499)</a:t>
            </a:r>
          </a:p>
        </p:txBody>
      </p:sp>
    </p:spTree>
    <p:extLst>
      <p:ext uri="{BB962C8B-B14F-4D97-AF65-F5344CB8AC3E}">
        <p14:creationId xmlns:p14="http://schemas.microsoft.com/office/powerpoint/2010/main" val="413345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D906322A-3177-7BA0-0B48-8AD86EFEB416}"/>
              </a:ext>
            </a:extLst>
          </p:cNvPr>
          <p:cNvPicPr>
            <a:picLocks noChangeAspect="1"/>
          </p:cNvPicPr>
          <p:nvPr/>
        </p:nvPicPr>
        <p:blipFill>
          <a:blip r:embed="rId2"/>
          <a:stretch>
            <a:fillRect/>
          </a:stretch>
        </p:blipFill>
        <p:spPr>
          <a:xfrm>
            <a:off x="1810689" y="480515"/>
            <a:ext cx="8570621" cy="5892302"/>
          </a:xfrm>
          <a:prstGeom prst="rect">
            <a:avLst/>
          </a:prstGeom>
        </p:spPr>
      </p:pic>
    </p:spTree>
    <p:extLst>
      <p:ext uri="{BB962C8B-B14F-4D97-AF65-F5344CB8AC3E}">
        <p14:creationId xmlns:p14="http://schemas.microsoft.com/office/powerpoint/2010/main" val="41950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87858816-4CF0-0E30-5F0A-95134111BC26}"/>
              </a:ext>
            </a:extLst>
          </p:cNvPr>
          <p:cNvPicPr>
            <a:picLocks noChangeAspect="1"/>
          </p:cNvPicPr>
          <p:nvPr/>
        </p:nvPicPr>
        <p:blipFill>
          <a:blip r:embed="rId2"/>
          <a:stretch>
            <a:fillRect/>
          </a:stretch>
        </p:blipFill>
        <p:spPr>
          <a:xfrm>
            <a:off x="2232195" y="480515"/>
            <a:ext cx="7727608" cy="5892302"/>
          </a:xfrm>
          <a:prstGeom prst="rect">
            <a:avLst/>
          </a:prstGeom>
        </p:spPr>
      </p:pic>
    </p:spTree>
    <p:extLst>
      <p:ext uri="{BB962C8B-B14F-4D97-AF65-F5344CB8AC3E}">
        <p14:creationId xmlns:p14="http://schemas.microsoft.com/office/powerpoint/2010/main" val="147385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C5F725-013C-AEB1-FEA5-D6BFAB443D3D}"/>
              </a:ext>
            </a:extLst>
          </p:cNvPr>
          <p:cNvSpPr txBox="1"/>
          <p:nvPr/>
        </p:nvSpPr>
        <p:spPr>
          <a:xfrm>
            <a:off x="3048000" y="2705725"/>
            <a:ext cx="6096000" cy="1446550"/>
          </a:xfrm>
          <a:prstGeom prst="rect">
            <a:avLst/>
          </a:prstGeom>
          <a:noFill/>
        </p:spPr>
        <p:txBody>
          <a:bodyPr wrap="square">
            <a:spAutoFit/>
          </a:bodyPr>
          <a:lstStyle/>
          <a:p>
            <a:r>
              <a:rPr lang="en-US" sz="8800" dirty="0"/>
              <a:t>Merge Sort</a:t>
            </a:r>
          </a:p>
        </p:txBody>
      </p:sp>
    </p:spTree>
    <p:extLst>
      <p:ext uri="{BB962C8B-B14F-4D97-AF65-F5344CB8AC3E}">
        <p14:creationId xmlns:p14="http://schemas.microsoft.com/office/powerpoint/2010/main" val="221691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3A1A-A5EB-CB1B-CE04-44402DAD2BCC}"/>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E6D728B4-84F6-8DA0-C30F-DF38596301FE}"/>
              </a:ext>
            </a:extLst>
          </p:cNvPr>
          <p:cNvSpPr>
            <a:spLocks noGrp="1"/>
          </p:cNvSpPr>
          <p:nvPr>
            <p:ph idx="1"/>
          </p:nvPr>
        </p:nvSpPr>
        <p:spPr/>
        <p:txBody>
          <a:bodyPr>
            <a:normAutofit fontScale="92500" lnSpcReduction="10000"/>
          </a:bodyPr>
          <a:lstStyle/>
          <a:p>
            <a:r>
              <a:rPr lang="en-US" dirty="0"/>
              <a:t>Merge Sort  follows a simple and efficient approach to divide the input array into smaller subarrays, sort those subarrays, and then merge them back together to obtain a sorted output.</a:t>
            </a:r>
          </a:p>
          <a:p>
            <a:pPr marL="0" indent="0">
              <a:buNone/>
            </a:pPr>
            <a:r>
              <a:rPr lang="en-US" dirty="0"/>
              <a:t>Basic Steps:</a:t>
            </a:r>
          </a:p>
          <a:p>
            <a:r>
              <a:rPr lang="en-US" dirty="0"/>
              <a:t>Divide: The input array is divided into two halves until each subarray contains a single element or is empty.</a:t>
            </a:r>
          </a:p>
          <a:p>
            <a:endParaRPr lang="en-US" dirty="0"/>
          </a:p>
          <a:p>
            <a:r>
              <a:rPr lang="en-US" dirty="0"/>
              <a:t>Conquer: The subarrays are recursively sorted using Merge Sort.</a:t>
            </a:r>
          </a:p>
          <a:p>
            <a:endParaRPr lang="en-US" dirty="0"/>
          </a:p>
          <a:p>
            <a:r>
              <a:rPr lang="en-US" dirty="0"/>
              <a:t>Merge: The sorted subarrays are merged back together to create a single sorted array.</a:t>
            </a:r>
          </a:p>
          <a:p>
            <a:endParaRPr lang="en-US" dirty="0"/>
          </a:p>
          <a:p>
            <a:endParaRPr lang="en-US" dirty="0"/>
          </a:p>
          <a:p>
            <a:endParaRPr lang="en-US" dirty="0"/>
          </a:p>
        </p:txBody>
      </p:sp>
    </p:spTree>
    <p:extLst>
      <p:ext uri="{BB962C8B-B14F-4D97-AF65-F5344CB8AC3E}">
        <p14:creationId xmlns:p14="http://schemas.microsoft.com/office/powerpoint/2010/main" val="48445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numbers and arrows&#10;&#10;Description automatically generated">
            <a:extLst>
              <a:ext uri="{FF2B5EF4-FFF2-40B4-BE49-F238E27FC236}">
                <a16:creationId xmlns:a16="http://schemas.microsoft.com/office/drawing/2014/main" id="{46D0D6EF-3EF7-61CA-4465-901206D47817}"/>
              </a:ext>
            </a:extLst>
          </p:cNvPr>
          <p:cNvPicPr>
            <a:picLocks noChangeAspect="1"/>
          </p:cNvPicPr>
          <p:nvPr/>
        </p:nvPicPr>
        <p:blipFill>
          <a:blip r:embed="rId2"/>
          <a:stretch>
            <a:fillRect/>
          </a:stretch>
        </p:blipFill>
        <p:spPr>
          <a:xfrm>
            <a:off x="3186676" y="480515"/>
            <a:ext cx="5818647" cy="5892302"/>
          </a:xfrm>
          <a:prstGeom prst="rect">
            <a:avLst/>
          </a:prstGeom>
        </p:spPr>
      </p:pic>
    </p:spTree>
    <p:extLst>
      <p:ext uri="{BB962C8B-B14F-4D97-AF65-F5344CB8AC3E}">
        <p14:creationId xmlns:p14="http://schemas.microsoft.com/office/powerpoint/2010/main" val="89228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array&#10;&#10;Description automatically generated">
            <a:extLst>
              <a:ext uri="{FF2B5EF4-FFF2-40B4-BE49-F238E27FC236}">
                <a16:creationId xmlns:a16="http://schemas.microsoft.com/office/drawing/2014/main" id="{CFC845AE-A292-BCDF-C950-6CF87E5BAEC2}"/>
              </a:ext>
            </a:extLst>
          </p:cNvPr>
          <p:cNvPicPr>
            <a:picLocks noChangeAspect="1"/>
          </p:cNvPicPr>
          <p:nvPr/>
        </p:nvPicPr>
        <p:blipFill>
          <a:blip r:embed="rId2"/>
          <a:stretch>
            <a:fillRect/>
          </a:stretch>
        </p:blipFill>
        <p:spPr>
          <a:xfrm>
            <a:off x="482600" y="1321641"/>
            <a:ext cx="11226799" cy="4210049"/>
          </a:xfrm>
          <a:prstGeom prst="rect">
            <a:avLst/>
          </a:prstGeom>
        </p:spPr>
      </p:pic>
    </p:spTree>
    <p:extLst>
      <p:ext uri="{BB962C8B-B14F-4D97-AF65-F5344CB8AC3E}">
        <p14:creationId xmlns:p14="http://schemas.microsoft.com/office/powerpoint/2010/main" val="72674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iagram&#10;&#10;Description automatically generated with medium confidence">
            <a:extLst>
              <a:ext uri="{FF2B5EF4-FFF2-40B4-BE49-F238E27FC236}">
                <a16:creationId xmlns:a16="http://schemas.microsoft.com/office/drawing/2014/main" id="{AA0B6212-542A-D225-11DF-37F50129CE09}"/>
              </a:ext>
            </a:extLst>
          </p:cNvPr>
          <p:cNvPicPr>
            <a:picLocks noChangeAspect="1"/>
          </p:cNvPicPr>
          <p:nvPr/>
        </p:nvPicPr>
        <p:blipFill>
          <a:blip r:embed="rId2"/>
          <a:stretch>
            <a:fillRect/>
          </a:stretch>
        </p:blipFill>
        <p:spPr>
          <a:xfrm>
            <a:off x="482600" y="1181307"/>
            <a:ext cx="11226799" cy="4490717"/>
          </a:xfrm>
          <a:prstGeom prst="rect">
            <a:avLst/>
          </a:prstGeom>
        </p:spPr>
      </p:pic>
    </p:spTree>
    <p:extLst>
      <p:ext uri="{BB962C8B-B14F-4D97-AF65-F5344CB8AC3E}">
        <p14:creationId xmlns:p14="http://schemas.microsoft.com/office/powerpoint/2010/main" val="3870849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ell&#10;&#10;Description automatically generated">
            <a:extLst>
              <a:ext uri="{FF2B5EF4-FFF2-40B4-BE49-F238E27FC236}">
                <a16:creationId xmlns:a16="http://schemas.microsoft.com/office/drawing/2014/main" id="{AD7C2F93-9F93-3403-A073-D1BDC315F642}"/>
              </a:ext>
            </a:extLst>
          </p:cNvPr>
          <p:cNvPicPr>
            <a:picLocks noChangeAspect="1"/>
          </p:cNvPicPr>
          <p:nvPr/>
        </p:nvPicPr>
        <p:blipFill>
          <a:blip r:embed="rId2"/>
          <a:stretch>
            <a:fillRect/>
          </a:stretch>
        </p:blipFill>
        <p:spPr>
          <a:xfrm>
            <a:off x="482600" y="1209373"/>
            <a:ext cx="11226799" cy="4434586"/>
          </a:xfrm>
          <a:prstGeom prst="rect">
            <a:avLst/>
          </a:prstGeom>
        </p:spPr>
      </p:pic>
    </p:spTree>
    <p:extLst>
      <p:ext uri="{BB962C8B-B14F-4D97-AF65-F5344CB8AC3E}">
        <p14:creationId xmlns:p14="http://schemas.microsoft.com/office/powerpoint/2010/main" val="417517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81C95728-B6D0-3A03-FA73-27CFEC4D75A3}"/>
              </a:ext>
            </a:extLst>
          </p:cNvPr>
          <p:cNvPicPr>
            <a:picLocks noChangeAspect="1"/>
          </p:cNvPicPr>
          <p:nvPr/>
        </p:nvPicPr>
        <p:blipFill>
          <a:blip r:embed="rId2"/>
          <a:stretch>
            <a:fillRect/>
          </a:stretch>
        </p:blipFill>
        <p:spPr>
          <a:xfrm>
            <a:off x="482600" y="1251473"/>
            <a:ext cx="11226799" cy="4350385"/>
          </a:xfrm>
          <a:prstGeom prst="rect">
            <a:avLst/>
          </a:prstGeom>
        </p:spPr>
      </p:pic>
    </p:spTree>
    <p:extLst>
      <p:ext uri="{BB962C8B-B14F-4D97-AF65-F5344CB8AC3E}">
        <p14:creationId xmlns:p14="http://schemas.microsoft.com/office/powerpoint/2010/main" val="1398884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E59A-429A-C879-B018-AB67364249BE}"/>
              </a:ext>
            </a:extLst>
          </p:cNvPr>
          <p:cNvSpPr>
            <a:spLocks noGrp="1"/>
          </p:cNvSpPr>
          <p:nvPr>
            <p:ph type="title"/>
          </p:nvPr>
        </p:nvSpPr>
        <p:spPr/>
        <p:txBody>
          <a:bodyPr/>
          <a:lstStyle/>
          <a:p>
            <a:r>
              <a:rPr lang="en-US" dirty="0"/>
              <a:t>Time and Space Complexity Analysis:</a:t>
            </a:r>
          </a:p>
        </p:txBody>
      </p:sp>
      <p:sp>
        <p:nvSpPr>
          <p:cNvPr id="3" name="Content Placeholder 2">
            <a:extLst>
              <a:ext uri="{FF2B5EF4-FFF2-40B4-BE49-F238E27FC236}">
                <a16:creationId xmlns:a16="http://schemas.microsoft.com/office/drawing/2014/main" id="{2DEA6F49-2B5C-FE2F-EDE9-7180B8E3B54B}"/>
              </a:ext>
            </a:extLst>
          </p:cNvPr>
          <p:cNvSpPr>
            <a:spLocks noGrp="1"/>
          </p:cNvSpPr>
          <p:nvPr>
            <p:ph idx="1"/>
          </p:nvPr>
        </p:nvSpPr>
        <p:spPr/>
        <p:txBody>
          <a:bodyPr/>
          <a:lstStyle/>
          <a:p>
            <a:r>
              <a:rPr lang="en-US" dirty="0"/>
              <a:t>Time Complexity: Merge Sort has a time complexity of O(n log n) in all cases, where n is the number of elements in the input array.</a:t>
            </a:r>
          </a:p>
          <a:p>
            <a:r>
              <a:rPr lang="en-US" dirty="0"/>
              <a:t>Space Complexity: Merge Sort has a space complexity of O(n), as it requires temporary storage space for the subarrays during the recursion.</a:t>
            </a:r>
          </a:p>
        </p:txBody>
      </p:sp>
    </p:spTree>
    <p:extLst>
      <p:ext uri="{BB962C8B-B14F-4D97-AF65-F5344CB8AC3E}">
        <p14:creationId xmlns:p14="http://schemas.microsoft.com/office/powerpoint/2010/main" val="354489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2C53-80F8-C1AF-C872-5F732CA662F9}"/>
              </a:ext>
            </a:extLst>
          </p:cNvPr>
          <p:cNvSpPr>
            <a:spLocks noGrp="1"/>
          </p:cNvSpPr>
          <p:nvPr>
            <p:ph type="title"/>
          </p:nvPr>
        </p:nvSpPr>
        <p:spPr/>
        <p:txBody>
          <a:bodyPr/>
          <a:lstStyle/>
          <a:p>
            <a:r>
              <a:rPr lang="en-US" dirty="0"/>
              <a:t>Divide and Conquer Algorithm</a:t>
            </a:r>
          </a:p>
        </p:txBody>
      </p:sp>
      <p:sp>
        <p:nvSpPr>
          <p:cNvPr id="3" name="Content Placeholder 2">
            <a:extLst>
              <a:ext uri="{FF2B5EF4-FFF2-40B4-BE49-F238E27FC236}">
                <a16:creationId xmlns:a16="http://schemas.microsoft.com/office/drawing/2014/main" id="{58AF9C38-FDA6-2507-7E0F-DF5BDB224C8C}"/>
              </a:ext>
            </a:extLst>
          </p:cNvPr>
          <p:cNvSpPr>
            <a:spLocks noGrp="1"/>
          </p:cNvSpPr>
          <p:nvPr>
            <p:ph idx="1"/>
          </p:nvPr>
        </p:nvSpPr>
        <p:spPr/>
        <p:txBody>
          <a:bodyPr>
            <a:normAutofit lnSpcReduction="10000"/>
          </a:bodyPr>
          <a:lstStyle/>
          <a:p>
            <a:pPr marL="0" indent="0">
              <a:buNone/>
            </a:pPr>
            <a:r>
              <a:rPr lang="en-US" dirty="0"/>
              <a:t>There always lies a strategy to solve a problem. Divide and conquer is one of those strategies of solving a problem by</a:t>
            </a:r>
          </a:p>
          <a:p>
            <a:endParaRPr lang="en-US" dirty="0"/>
          </a:p>
          <a:p>
            <a:r>
              <a:rPr lang="en-US" dirty="0"/>
              <a:t>Divide: Breaking the problem into smaller parts using recursion</a:t>
            </a:r>
          </a:p>
          <a:p>
            <a:endParaRPr lang="en-US" dirty="0"/>
          </a:p>
          <a:p>
            <a:r>
              <a:rPr lang="en-US" dirty="0"/>
              <a:t>Conquer: Solving those smaller parts recursively and if the part is small enough, solve it directly and</a:t>
            </a:r>
          </a:p>
          <a:p>
            <a:endParaRPr lang="en-US" dirty="0"/>
          </a:p>
          <a:p>
            <a:r>
              <a:rPr lang="en-US" dirty="0"/>
              <a:t>Combine: Combining the smaller parts to get the desired output.</a:t>
            </a:r>
          </a:p>
        </p:txBody>
      </p:sp>
    </p:spTree>
    <p:extLst>
      <p:ext uri="{BB962C8B-B14F-4D97-AF65-F5344CB8AC3E}">
        <p14:creationId xmlns:p14="http://schemas.microsoft.com/office/powerpoint/2010/main" val="3164665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 shot of a computer program&#10;&#10;Description automatically generated">
            <a:extLst>
              <a:ext uri="{FF2B5EF4-FFF2-40B4-BE49-F238E27FC236}">
                <a16:creationId xmlns:a16="http://schemas.microsoft.com/office/drawing/2014/main" id="{141E6F1D-87B7-5A6B-BBFC-1567DE88F68C}"/>
              </a:ext>
            </a:extLst>
          </p:cNvPr>
          <p:cNvPicPr>
            <a:picLocks noChangeAspect="1"/>
          </p:cNvPicPr>
          <p:nvPr/>
        </p:nvPicPr>
        <p:blipFill>
          <a:blip r:embed="rId2"/>
          <a:stretch>
            <a:fillRect/>
          </a:stretch>
        </p:blipFill>
        <p:spPr>
          <a:xfrm>
            <a:off x="2219484" y="480515"/>
            <a:ext cx="7753031" cy="5892302"/>
          </a:xfrm>
          <a:prstGeom prst="rect">
            <a:avLst/>
          </a:prstGeom>
        </p:spPr>
      </p:pic>
    </p:spTree>
    <p:extLst>
      <p:ext uri="{BB962C8B-B14F-4D97-AF65-F5344CB8AC3E}">
        <p14:creationId xmlns:p14="http://schemas.microsoft.com/office/powerpoint/2010/main" val="3626080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701CA5-034F-2EDD-3169-3F471D40570C}"/>
              </a:ext>
            </a:extLst>
          </p:cNvPr>
          <p:cNvSpPr txBox="1"/>
          <p:nvPr/>
        </p:nvSpPr>
        <p:spPr>
          <a:xfrm>
            <a:off x="3321269" y="2705725"/>
            <a:ext cx="6096000" cy="1446550"/>
          </a:xfrm>
          <a:prstGeom prst="rect">
            <a:avLst/>
          </a:prstGeom>
          <a:noFill/>
        </p:spPr>
        <p:txBody>
          <a:bodyPr wrap="square">
            <a:spAutoFit/>
          </a:bodyPr>
          <a:lstStyle/>
          <a:p>
            <a:r>
              <a:rPr lang="en-US" sz="8800" dirty="0"/>
              <a:t>Quick Sort</a:t>
            </a:r>
          </a:p>
        </p:txBody>
      </p:sp>
    </p:spTree>
    <p:extLst>
      <p:ext uri="{BB962C8B-B14F-4D97-AF65-F5344CB8AC3E}">
        <p14:creationId xmlns:p14="http://schemas.microsoft.com/office/powerpoint/2010/main" val="4205685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DE8F-CECA-56AD-8D23-AA863B6BFBCA}"/>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1C2A1D8A-5A6E-5561-E467-3F12D5FE5136}"/>
              </a:ext>
            </a:extLst>
          </p:cNvPr>
          <p:cNvSpPr>
            <a:spLocks noGrp="1"/>
          </p:cNvSpPr>
          <p:nvPr>
            <p:ph idx="1"/>
          </p:nvPr>
        </p:nvSpPr>
        <p:spPr/>
        <p:txBody>
          <a:bodyPr>
            <a:normAutofit/>
          </a:bodyPr>
          <a:lstStyle/>
          <a:p>
            <a:r>
              <a:rPr lang="en-US" dirty="0"/>
              <a:t>It works by selecting a pivot element from the array, partitioning the other elements into two subarrays based on whether they are less than or greater than the pivot, and then recursively sorting these subarrays.</a:t>
            </a:r>
          </a:p>
          <a:p>
            <a:pPr marL="0" indent="0">
              <a:buNone/>
            </a:pPr>
            <a:r>
              <a:rPr lang="en-US" dirty="0"/>
              <a:t>Basic Steps:</a:t>
            </a:r>
          </a:p>
          <a:p>
            <a:r>
              <a:rPr lang="en-US" dirty="0"/>
              <a:t>Choose a Pivot</a:t>
            </a:r>
          </a:p>
          <a:p>
            <a:r>
              <a:rPr lang="en-US" dirty="0"/>
              <a:t>Partitioning</a:t>
            </a:r>
          </a:p>
          <a:p>
            <a:r>
              <a:rPr lang="en-US" dirty="0"/>
              <a:t>Recursion</a:t>
            </a:r>
          </a:p>
          <a:p>
            <a:r>
              <a:rPr lang="en-US" dirty="0"/>
              <a:t>Combine</a:t>
            </a:r>
          </a:p>
          <a:p>
            <a:endParaRPr lang="en-US" dirty="0"/>
          </a:p>
          <a:p>
            <a:endParaRPr lang="en-US" dirty="0"/>
          </a:p>
        </p:txBody>
      </p:sp>
    </p:spTree>
    <p:extLst>
      <p:ext uri="{BB962C8B-B14F-4D97-AF65-F5344CB8AC3E}">
        <p14:creationId xmlns:p14="http://schemas.microsoft.com/office/powerpoint/2010/main" val="176311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gram&#10;&#10;Description automatically generated with medium confidence">
            <a:extLst>
              <a:ext uri="{FF2B5EF4-FFF2-40B4-BE49-F238E27FC236}">
                <a16:creationId xmlns:a16="http://schemas.microsoft.com/office/drawing/2014/main" id="{976F0546-7EE9-9A0F-14C3-0336DBCA2245}"/>
              </a:ext>
            </a:extLst>
          </p:cNvPr>
          <p:cNvPicPr>
            <a:picLocks noChangeAspect="1"/>
          </p:cNvPicPr>
          <p:nvPr/>
        </p:nvPicPr>
        <p:blipFill>
          <a:blip r:embed="rId2"/>
          <a:stretch>
            <a:fillRect/>
          </a:stretch>
        </p:blipFill>
        <p:spPr>
          <a:xfrm>
            <a:off x="482600" y="1630378"/>
            <a:ext cx="11226799" cy="3592576"/>
          </a:xfrm>
          <a:prstGeom prst="rect">
            <a:avLst/>
          </a:prstGeom>
        </p:spPr>
      </p:pic>
    </p:spTree>
    <p:extLst>
      <p:ext uri="{BB962C8B-B14F-4D97-AF65-F5344CB8AC3E}">
        <p14:creationId xmlns:p14="http://schemas.microsoft.com/office/powerpoint/2010/main" val="1241028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number of pivots&#10;&#10;Description automatically generated">
            <a:extLst>
              <a:ext uri="{FF2B5EF4-FFF2-40B4-BE49-F238E27FC236}">
                <a16:creationId xmlns:a16="http://schemas.microsoft.com/office/drawing/2014/main" id="{4BEF2755-0D93-2D95-1103-58D970C32DB4}"/>
              </a:ext>
            </a:extLst>
          </p:cNvPr>
          <p:cNvPicPr>
            <a:picLocks noChangeAspect="1"/>
          </p:cNvPicPr>
          <p:nvPr/>
        </p:nvPicPr>
        <p:blipFill>
          <a:blip r:embed="rId2"/>
          <a:stretch>
            <a:fillRect/>
          </a:stretch>
        </p:blipFill>
        <p:spPr>
          <a:xfrm>
            <a:off x="482600" y="1658446"/>
            <a:ext cx="11226799" cy="3536440"/>
          </a:xfrm>
          <a:prstGeom prst="rect">
            <a:avLst/>
          </a:prstGeom>
        </p:spPr>
      </p:pic>
    </p:spTree>
    <p:extLst>
      <p:ext uri="{BB962C8B-B14F-4D97-AF65-F5344CB8AC3E}">
        <p14:creationId xmlns:p14="http://schemas.microsoft.com/office/powerpoint/2010/main" val="89464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iagram&#10;&#10;Description automatically generated">
            <a:extLst>
              <a:ext uri="{FF2B5EF4-FFF2-40B4-BE49-F238E27FC236}">
                <a16:creationId xmlns:a16="http://schemas.microsoft.com/office/drawing/2014/main" id="{2EEF143B-01BE-A2B2-F3A1-69EDE08DC28D}"/>
              </a:ext>
            </a:extLst>
          </p:cNvPr>
          <p:cNvPicPr>
            <a:picLocks noChangeAspect="1"/>
          </p:cNvPicPr>
          <p:nvPr/>
        </p:nvPicPr>
        <p:blipFill>
          <a:blip r:embed="rId2"/>
          <a:stretch>
            <a:fillRect/>
          </a:stretch>
        </p:blipFill>
        <p:spPr>
          <a:xfrm>
            <a:off x="482600" y="1658446"/>
            <a:ext cx="11226799" cy="3536440"/>
          </a:xfrm>
          <a:prstGeom prst="rect">
            <a:avLst/>
          </a:prstGeom>
        </p:spPr>
      </p:pic>
    </p:spTree>
    <p:extLst>
      <p:ext uri="{BB962C8B-B14F-4D97-AF65-F5344CB8AC3E}">
        <p14:creationId xmlns:p14="http://schemas.microsoft.com/office/powerpoint/2010/main" val="4290462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number of pivots&#10;&#10;Description automatically generated">
            <a:extLst>
              <a:ext uri="{FF2B5EF4-FFF2-40B4-BE49-F238E27FC236}">
                <a16:creationId xmlns:a16="http://schemas.microsoft.com/office/drawing/2014/main" id="{7E07379E-D2D9-563D-05A5-75E1D61E7DB7}"/>
              </a:ext>
            </a:extLst>
          </p:cNvPr>
          <p:cNvPicPr>
            <a:picLocks noChangeAspect="1"/>
          </p:cNvPicPr>
          <p:nvPr/>
        </p:nvPicPr>
        <p:blipFill>
          <a:blip r:embed="rId2"/>
          <a:stretch>
            <a:fillRect/>
          </a:stretch>
        </p:blipFill>
        <p:spPr>
          <a:xfrm>
            <a:off x="482600" y="1714579"/>
            <a:ext cx="11226799" cy="3424173"/>
          </a:xfrm>
          <a:prstGeom prst="rect">
            <a:avLst/>
          </a:prstGeom>
        </p:spPr>
      </p:pic>
    </p:spTree>
    <p:extLst>
      <p:ext uri="{BB962C8B-B14F-4D97-AF65-F5344CB8AC3E}">
        <p14:creationId xmlns:p14="http://schemas.microsoft.com/office/powerpoint/2010/main" val="319322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moving process&#10;&#10;Description automatically generated">
            <a:extLst>
              <a:ext uri="{FF2B5EF4-FFF2-40B4-BE49-F238E27FC236}">
                <a16:creationId xmlns:a16="http://schemas.microsoft.com/office/drawing/2014/main" id="{F6008F97-D008-7648-72E6-8596D4350C7C}"/>
              </a:ext>
            </a:extLst>
          </p:cNvPr>
          <p:cNvPicPr>
            <a:picLocks noChangeAspect="1"/>
          </p:cNvPicPr>
          <p:nvPr/>
        </p:nvPicPr>
        <p:blipFill>
          <a:blip r:embed="rId2"/>
          <a:stretch>
            <a:fillRect/>
          </a:stretch>
        </p:blipFill>
        <p:spPr>
          <a:xfrm>
            <a:off x="482600" y="1756680"/>
            <a:ext cx="11226799" cy="3339972"/>
          </a:xfrm>
          <a:prstGeom prst="rect">
            <a:avLst/>
          </a:prstGeom>
        </p:spPr>
      </p:pic>
    </p:spTree>
    <p:extLst>
      <p:ext uri="{BB962C8B-B14F-4D97-AF65-F5344CB8AC3E}">
        <p14:creationId xmlns:p14="http://schemas.microsoft.com/office/powerpoint/2010/main" val="3691936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D2D8EAD6-A622-138E-E93A-F82CCD1FBFE6}"/>
              </a:ext>
            </a:extLst>
          </p:cNvPr>
          <p:cNvPicPr>
            <a:picLocks noChangeAspect="1"/>
          </p:cNvPicPr>
          <p:nvPr/>
        </p:nvPicPr>
        <p:blipFill>
          <a:blip r:embed="rId2"/>
          <a:stretch>
            <a:fillRect/>
          </a:stretch>
        </p:blipFill>
        <p:spPr>
          <a:xfrm>
            <a:off x="1872126" y="480515"/>
            <a:ext cx="8447746" cy="5892302"/>
          </a:xfrm>
          <a:prstGeom prst="rect">
            <a:avLst/>
          </a:prstGeom>
        </p:spPr>
      </p:pic>
    </p:spTree>
    <p:extLst>
      <p:ext uri="{BB962C8B-B14F-4D97-AF65-F5344CB8AC3E}">
        <p14:creationId xmlns:p14="http://schemas.microsoft.com/office/powerpoint/2010/main" val="1098508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DC74-5D91-EA50-A3CE-2357A4000F0F}"/>
              </a:ext>
            </a:extLst>
          </p:cNvPr>
          <p:cNvSpPr>
            <a:spLocks noGrp="1"/>
          </p:cNvSpPr>
          <p:nvPr>
            <p:ph type="title"/>
          </p:nvPr>
        </p:nvSpPr>
        <p:spPr/>
        <p:txBody>
          <a:bodyPr/>
          <a:lstStyle/>
          <a:p>
            <a:r>
              <a:rPr lang="en-US" dirty="0"/>
              <a:t>Time and Space Complexity Analysis:</a:t>
            </a:r>
          </a:p>
        </p:txBody>
      </p:sp>
      <p:sp>
        <p:nvSpPr>
          <p:cNvPr id="3" name="Content Placeholder 2">
            <a:extLst>
              <a:ext uri="{FF2B5EF4-FFF2-40B4-BE49-F238E27FC236}">
                <a16:creationId xmlns:a16="http://schemas.microsoft.com/office/drawing/2014/main" id="{4667D620-F3C2-658C-C193-8D30E9C0324E}"/>
              </a:ext>
            </a:extLst>
          </p:cNvPr>
          <p:cNvSpPr>
            <a:spLocks noGrp="1"/>
          </p:cNvSpPr>
          <p:nvPr>
            <p:ph idx="1"/>
          </p:nvPr>
        </p:nvSpPr>
        <p:spPr/>
        <p:txBody>
          <a:bodyPr/>
          <a:lstStyle/>
          <a:p>
            <a:r>
              <a:rPr lang="en-US" dirty="0"/>
              <a:t>1.	Time Complexity: The average-case time complexity of Quick Sort is O(n log n), where n is the number of elements in the input array. In the worst case (when the pivot selection is unfavorable), the time complexity can degrade to O(n^2), although good pivot selection techniques and randomization can mitigate this. On average, Quick Sort is faster than many other sorting algorithms.</a:t>
            </a:r>
          </a:p>
          <a:p>
            <a:endParaRPr lang="en-US" dirty="0"/>
          </a:p>
          <a:p>
            <a:r>
              <a:rPr lang="en-US" dirty="0"/>
              <a:t>2.	Space Complexity: Quick Sort has a space complexity of O(log n) due to the recursive call stack. In the best case, the space complexity can be O(log n), while in the worst case, it can be O(n).</a:t>
            </a:r>
          </a:p>
          <a:p>
            <a:endParaRPr lang="en-US" dirty="0"/>
          </a:p>
        </p:txBody>
      </p:sp>
    </p:spTree>
    <p:extLst>
      <p:ext uri="{BB962C8B-B14F-4D97-AF65-F5344CB8AC3E}">
        <p14:creationId xmlns:p14="http://schemas.microsoft.com/office/powerpoint/2010/main" val="215487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problem solving&#10;&#10;Description automatically generated">
            <a:extLst>
              <a:ext uri="{FF2B5EF4-FFF2-40B4-BE49-F238E27FC236}">
                <a16:creationId xmlns:a16="http://schemas.microsoft.com/office/drawing/2014/main" id="{73597E8B-4C1D-4FAB-236B-9F094BB5B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670" y="480515"/>
            <a:ext cx="7668658" cy="5892302"/>
          </a:xfrm>
          <a:prstGeom prst="rect">
            <a:avLst/>
          </a:prstGeom>
        </p:spPr>
      </p:pic>
    </p:spTree>
    <p:extLst>
      <p:ext uri="{BB962C8B-B14F-4D97-AF65-F5344CB8AC3E}">
        <p14:creationId xmlns:p14="http://schemas.microsoft.com/office/powerpoint/2010/main" val="1787860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180B6-4C63-F36B-1AC9-1683EF5AA2EC}"/>
              </a:ext>
            </a:extLst>
          </p:cNvPr>
          <p:cNvSpPr txBox="1"/>
          <p:nvPr/>
        </p:nvSpPr>
        <p:spPr>
          <a:xfrm>
            <a:off x="3543538" y="2522482"/>
            <a:ext cx="5104924" cy="1446550"/>
          </a:xfrm>
          <a:prstGeom prst="rect">
            <a:avLst/>
          </a:prstGeom>
          <a:noFill/>
        </p:spPr>
        <p:txBody>
          <a:bodyPr wrap="none" rtlCol="0">
            <a:spAutoFit/>
          </a:bodyPr>
          <a:lstStyle/>
          <a:p>
            <a:r>
              <a:rPr lang="en-US" sz="8800" dirty="0"/>
              <a:t>Thank You</a:t>
            </a:r>
          </a:p>
        </p:txBody>
      </p:sp>
    </p:spTree>
    <p:extLst>
      <p:ext uri="{BB962C8B-B14F-4D97-AF65-F5344CB8AC3E}">
        <p14:creationId xmlns:p14="http://schemas.microsoft.com/office/powerpoint/2010/main" val="120708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4A43-29C4-1ADD-4EA9-53E29B5D0A97}"/>
              </a:ext>
            </a:extLst>
          </p:cNvPr>
          <p:cNvSpPr>
            <a:spLocks noGrp="1"/>
          </p:cNvSpPr>
          <p:nvPr>
            <p:ph type="title"/>
          </p:nvPr>
        </p:nvSpPr>
        <p:spPr/>
        <p:txBody>
          <a:bodyPr/>
          <a:lstStyle/>
          <a:p>
            <a:r>
              <a:rPr lang="en-US" dirty="0"/>
              <a:t>Advantages of Divide and Conquer:</a:t>
            </a:r>
          </a:p>
        </p:txBody>
      </p:sp>
      <p:sp>
        <p:nvSpPr>
          <p:cNvPr id="3" name="Content Placeholder 2">
            <a:extLst>
              <a:ext uri="{FF2B5EF4-FFF2-40B4-BE49-F238E27FC236}">
                <a16:creationId xmlns:a16="http://schemas.microsoft.com/office/drawing/2014/main" id="{386E6B21-B117-5558-0FE6-97404075355D}"/>
              </a:ext>
            </a:extLst>
          </p:cNvPr>
          <p:cNvSpPr>
            <a:spLocks noGrp="1"/>
          </p:cNvSpPr>
          <p:nvPr>
            <p:ph idx="1"/>
          </p:nvPr>
        </p:nvSpPr>
        <p:spPr/>
        <p:txBody>
          <a:bodyPr>
            <a:normAutofit/>
          </a:bodyPr>
          <a:lstStyle/>
          <a:p>
            <a:r>
              <a:rPr lang="en-US" dirty="0"/>
              <a:t>Efficiency</a:t>
            </a:r>
          </a:p>
          <a:p>
            <a:r>
              <a:rPr lang="en-US" dirty="0"/>
              <a:t>Parallelism</a:t>
            </a:r>
          </a:p>
          <a:p>
            <a:r>
              <a:rPr lang="en-US" dirty="0"/>
              <a:t>Code Reusability</a:t>
            </a:r>
          </a:p>
          <a:p>
            <a:r>
              <a:rPr lang="en-US" dirty="0"/>
              <a:t>Optimal Substructure</a:t>
            </a:r>
          </a:p>
          <a:p>
            <a:r>
              <a:rPr lang="en-US" dirty="0"/>
              <a:t>Simplicity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34521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59E-4593-B2D3-3696-CAD396567506}"/>
              </a:ext>
            </a:extLst>
          </p:cNvPr>
          <p:cNvSpPr>
            <a:spLocks noGrp="1"/>
          </p:cNvSpPr>
          <p:nvPr>
            <p:ph type="title"/>
          </p:nvPr>
        </p:nvSpPr>
        <p:spPr/>
        <p:txBody>
          <a:bodyPr/>
          <a:lstStyle/>
          <a:p>
            <a:r>
              <a:rPr lang="en-US" dirty="0"/>
              <a:t>Disadvantages of Divide and Conquer:</a:t>
            </a:r>
          </a:p>
        </p:txBody>
      </p:sp>
      <p:sp>
        <p:nvSpPr>
          <p:cNvPr id="3" name="Content Placeholder 2">
            <a:extLst>
              <a:ext uri="{FF2B5EF4-FFF2-40B4-BE49-F238E27FC236}">
                <a16:creationId xmlns:a16="http://schemas.microsoft.com/office/drawing/2014/main" id="{CC8653C5-99EB-6097-6D7F-C22DE01041C1}"/>
              </a:ext>
            </a:extLst>
          </p:cNvPr>
          <p:cNvSpPr>
            <a:spLocks noGrp="1"/>
          </p:cNvSpPr>
          <p:nvPr>
            <p:ph idx="1"/>
          </p:nvPr>
        </p:nvSpPr>
        <p:spPr/>
        <p:txBody>
          <a:bodyPr>
            <a:normAutofit/>
          </a:bodyPr>
          <a:lstStyle/>
          <a:p>
            <a:r>
              <a:rPr lang="en-US" dirty="0"/>
              <a:t>Overhead</a:t>
            </a:r>
          </a:p>
          <a:p>
            <a:r>
              <a:rPr lang="en-US" dirty="0"/>
              <a:t>Not Always Applicable</a:t>
            </a:r>
          </a:p>
          <a:p>
            <a:r>
              <a:rPr lang="en-US" dirty="0"/>
              <a:t>Complexity</a:t>
            </a:r>
          </a:p>
          <a:p>
            <a:r>
              <a:rPr lang="en-US" dirty="0"/>
              <a:t>Base Case Design</a:t>
            </a:r>
          </a:p>
          <a:p>
            <a:r>
              <a:rPr lang="en-US" dirty="0"/>
              <a:t>Memory Usage</a:t>
            </a:r>
          </a:p>
          <a:p>
            <a:r>
              <a:rPr lang="en-US" dirty="0"/>
              <a:t>Algorithmic Dependency</a:t>
            </a:r>
          </a:p>
        </p:txBody>
      </p:sp>
    </p:spTree>
    <p:extLst>
      <p:ext uri="{BB962C8B-B14F-4D97-AF65-F5344CB8AC3E}">
        <p14:creationId xmlns:p14="http://schemas.microsoft.com/office/powerpoint/2010/main" val="399733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8464C-B7CD-E025-2712-B783C54F9D8F}"/>
              </a:ext>
            </a:extLst>
          </p:cNvPr>
          <p:cNvSpPr txBox="1"/>
          <p:nvPr/>
        </p:nvSpPr>
        <p:spPr>
          <a:xfrm>
            <a:off x="2869325" y="2705725"/>
            <a:ext cx="8366234" cy="1446550"/>
          </a:xfrm>
          <a:prstGeom prst="rect">
            <a:avLst/>
          </a:prstGeom>
          <a:noFill/>
        </p:spPr>
        <p:txBody>
          <a:bodyPr wrap="square">
            <a:spAutoFit/>
          </a:bodyPr>
          <a:lstStyle/>
          <a:p>
            <a:pPr marL="0" marR="0">
              <a:spcBef>
                <a:spcPts val="0"/>
              </a:spcBef>
              <a:spcAft>
                <a:spcPts val="0"/>
              </a:spcAft>
            </a:pPr>
            <a:r>
              <a:rPr lang="en-US" sz="8800" b="1" kern="100" dirty="0">
                <a:effectLst/>
                <a:latin typeface="Calibri" panose="020F0502020204030204" pitchFamily="34" charset="0"/>
                <a:ea typeface="Calibri" panose="020F0502020204030204" pitchFamily="34" charset="0"/>
                <a:cs typeface="Times New Roman" panose="02020603050405020304" pitchFamily="18" charset="0"/>
              </a:rPr>
              <a:t>Binary Search</a:t>
            </a:r>
            <a:endParaRPr lang="en-US" sz="8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45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F357-7218-E36F-69E2-1880B5A61576}"/>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40897482-A55B-F8D7-0D11-A871DA947970}"/>
              </a:ext>
            </a:extLst>
          </p:cNvPr>
          <p:cNvSpPr>
            <a:spLocks noGrp="1"/>
          </p:cNvSpPr>
          <p:nvPr>
            <p:ph idx="1"/>
          </p:nvPr>
        </p:nvSpPr>
        <p:spPr/>
        <p:txBody>
          <a:bodyPr/>
          <a:lstStyle/>
          <a:p>
            <a:r>
              <a:rPr lang="en-US" dirty="0"/>
              <a:t>Binary Search repeatedly divides a sorted array in half and compares the middle element to the target value, effectively eliminating half of the remaining search space in each step.</a:t>
            </a:r>
          </a:p>
          <a:p>
            <a:r>
              <a:rPr lang="en-US" dirty="0"/>
              <a:t>The data structure must be sorted.</a:t>
            </a:r>
          </a:p>
          <a:p>
            <a:endParaRPr lang="en-US" dirty="0"/>
          </a:p>
          <a:p>
            <a:r>
              <a:rPr lang="en-US" dirty="0"/>
              <a:t>Any element should be accessed in constant time.</a:t>
            </a:r>
          </a:p>
          <a:p>
            <a:endParaRPr lang="en-US" dirty="0"/>
          </a:p>
          <a:p>
            <a:endParaRPr lang="en-US" dirty="0"/>
          </a:p>
        </p:txBody>
      </p:sp>
    </p:spTree>
    <p:extLst>
      <p:ext uri="{BB962C8B-B14F-4D97-AF65-F5344CB8AC3E}">
        <p14:creationId xmlns:p14="http://schemas.microsoft.com/office/powerpoint/2010/main" val="389701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able&#10;&#10;Description automatically generated">
            <a:extLst>
              <a:ext uri="{FF2B5EF4-FFF2-40B4-BE49-F238E27FC236}">
                <a16:creationId xmlns:a16="http://schemas.microsoft.com/office/drawing/2014/main" id="{39501F52-61E5-2D23-9306-D1956BA004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600" y="704169"/>
            <a:ext cx="11226799" cy="5444993"/>
          </a:xfrm>
          <a:prstGeom prst="rect">
            <a:avLst/>
          </a:prstGeom>
        </p:spPr>
      </p:pic>
    </p:spTree>
    <p:extLst>
      <p:ext uri="{BB962C8B-B14F-4D97-AF65-F5344CB8AC3E}">
        <p14:creationId xmlns:p14="http://schemas.microsoft.com/office/powerpoint/2010/main" val="277559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DA70-B16F-207A-412D-3CFC88DD0D89}"/>
              </a:ext>
            </a:extLst>
          </p:cNvPr>
          <p:cNvSpPr>
            <a:spLocks noGrp="1"/>
          </p:cNvSpPr>
          <p:nvPr>
            <p:ph type="title"/>
          </p:nvPr>
        </p:nvSpPr>
        <p:spPr/>
        <p:txBody>
          <a:bodyPr/>
          <a:lstStyle/>
          <a:p>
            <a:r>
              <a:rPr lang="en-US" dirty="0"/>
              <a:t>2 methods can be used to implement binary search:</a:t>
            </a:r>
          </a:p>
        </p:txBody>
      </p:sp>
      <p:sp>
        <p:nvSpPr>
          <p:cNvPr id="3" name="Content Placeholder 2">
            <a:extLst>
              <a:ext uri="{FF2B5EF4-FFF2-40B4-BE49-F238E27FC236}">
                <a16:creationId xmlns:a16="http://schemas.microsoft.com/office/drawing/2014/main" id="{66BDC86E-9CCC-2E12-3FB5-0A91720DC5BC}"/>
              </a:ext>
            </a:extLst>
          </p:cNvPr>
          <p:cNvSpPr>
            <a:spLocks noGrp="1"/>
          </p:cNvSpPr>
          <p:nvPr>
            <p:ph idx="1"/>
          </p:nvPr>
        </p:nvSpPr>
        <p:spPr/>
        <p:txBody>
          <a:bodyPr/>
          <a:lstStyle/>
          <a:p>
            <a:r>
              <a:rPr lang="en-US" dirty="0"/>
              <a:t>Iterative Binary Search Algorithm</a:t>
            </a:r>
          </a:p>
          <a:p>
            <a:endParaRPr lang="en-US" dirty="0"/>
          </a:p>
          <a:p>
            <a:r>
              <a:rPr lang="en-US" dirty="0"/>
              <a:t>Recursive Binary Search Algorithm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217445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118</TotalTime>
  <Words>533</Words>
  <Application>Microsoft Macintosh PowerPoint</Application>
  <PresentationFormat>Widescreen</PresentationFormat>
  <Paragraphs>64</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Calibri</vt:lpstr>
      <vt:lpstr>Franklin Gothic Book</vt:lpstr>
      <vt:lpstr>Crop</vt:lpstr>
      <vt:lpstr>TA contest info 6250 (PSA)</vt:lpstr>
      <vt:lpstr>Divide and Conquer Algorithm</vt:lpstr>
      <vt:lpstr>PowerPoint Presentation</vt:lpstr>
      <vt:lpstr>Advantages of Divide and Conquer:</vt:lpstr>
      <vt:lpstr>Disadvantages of Divide and Conquer:</vt:lpstr>
      <vt:lpstr>PowerPoint Presentation</vt:lpstr>
      <vt:lpstr>Binary Search</vt:lpstr>
      <vt:lpstr>PowerPoint Presentation</vt:lpstr>
      <vt:lpstr>2 methods can be used to implement binary search:</vt:lpstr>
      <vt:lpstr>PowerPoint Presentation</vt:lpstr>
      <vt:lpstr>PowerPoint Presentation</vt:lpstr>
      <vt:lpstr>PowerPoint Presentation</vt:lpstr>
      <vt:lpstr>Merge Sort</vt:lpstr>
      <vt:lpstr>PowerPoint Presentation</vt:lpstr>
      <vt:lpstr>PowerPoint Presentation</vt:lpstr>
      <vt:lpstr>PowerPoint Presentation</vt:lpstr>
      <vt:lpstr>PowerPoint Presentation</vt:lpstr>
      <vt:lpstr>PowerPoint Presentation</vt:lpstr>
      <vt:lpstr>Time and Space Complexity Analysis:</vt:lpstr>
      <vt:lpstr>PowerPoint Presentation</vt:lpstr>
      <vt:lpstr>PowerPoint Presentation</vt:lpstr>
      <vt:lpstr>Quick Sort</vt:lpstr>
      <vt:lpstr>PowerPoint Presentation</vt:lpstr>
      <vt:lpstr>PowerPoint Presentation</vt:lpstr>
      <vt:lpstr>PowerPoint Presentation</vt:lpstr>
      <vt:lpstr>PowerPoint Presentation</vt:lpstr>
      <vt:lpstr>PowerPoint Presentation</vt:lpstr>
      <vt:lpstr>PowerPoint Presentation</vt:lpstr>
      <vt:lpstr>Time and Space Complexity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contest info 6250 (PSA)</dc:title>
  <dc:creator>Yash Bhatia</dc:creator>
  <cp:lastModifiedBy>Yash Bhatia</cp:lastModifiedBy>
  <cp:revision>5</cp:revision>
  <dcterms:created xsi:type="dcterms:W3CDTF">2023-08-20T08:58:37Z</dcterms:created>
  <dcterms:modified xsi:type="dcterms:W3CDTF">2023-08-20T10:57:22Z</dcterms:modified>
</cp:coreProperties>
</file>