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sldIdLst>
    <p:sldId id="280" r:id="rId2"/>
    <p:sldId id="282" r:id="rId3"/>
    <p:sldId id="259" r:id="rId4"/>
    <p:sldId id="284" r:id="rId5"/>
    <p:sldId id="283" r:id="rId6"/>
    <p:sldId id="264" r:id="rId7"/>
    <p:sldId id="265" r:id="rId8"/>
    <p:sldId id="266" r:id="rId9"/>
    <p:sldId id="286" r:id="rId10"/>
    <p:sldId id="271" r:id="rId11"/>
    <p:sldId id="272" r:id="rId12"/>
    <p:sldId id="277" r:id="rId13"/>
    <p:sldId id="287" r:id="rId14"/>
    <p:sldId id="279" r:id="rId15"/>
    <p:sldId id="260" r:id="rId16"/>
    <p:sldId id="285" r:id="rId17"/>
    <p:sldId id="278" r:id="rId18"/>
    <p:sldId id="275" r:id="rId19"/>
    <p:sldId id="268" r:id="rId20"/>
    <p:sldId id="267" r:id="rId21"/>
    <p:sldId id="256"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03" autoAdjust="0"/>
    <p:restoredTop sz="94660"/>
  </p:normalViewPr>
  <p:slideViewPr>
    <p:cSldViewPr snapToGrid="0">
      <p:cViewPr varScale="1">
        <p:scale>
          <a:sx n="72" d="100"/>
          <a:sy n="72" d="100"/>
        </p:scale>
        <p:origin x="61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602EB32-F1C5-46F5-BC3C-DDF128C20ABB}" type="datetimeFigureOut">
              <a:rPr lang="en-US" smtClean="0"/>
              <a:t>5/29/2018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0A37CA-9B7E-4C8F-80BD-CFE4FBD041F6}" type="slidenum">
              <a:rPr lang="en-US" smtClean="0"/>
              <a:t>‹#›</a:t>
            </a:fld>
            <a:endParaRPr lang="en-US"/>
          </a:p>
        </p:txBody>
      </p:sp>
    </p:spTree>
    <p:extLst>
      <p:ext uri="{BB962C8B-B14F-4D97-AF65-F5344CB8AC3E}">
        <p14:creationId xmlns:p14="http://schemas.microsoft.com/office/powerpoint/2010/main" val="3017661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602EB32-F1C5-46F5-BC3C-DDF128C20ABB}" type="datetimeFigureOut">
              <a:rPr lang="en-US" smtClean="0"/>
              <a:t>5/29/2018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0A37CA-9B7E-4C8F-80BD-CFE4FBD041F6}" type="slidenum">
              <a:rPr lang="en-US" smtClean="0"/>
              <a:t>‹#›</a:t>
            </a:fld>
            <a:endParaRPr lang="en-US"/>
          </a:p>
        </p:txBody>
      </p:sp>
    </p:spTree>
    <p:extLst>
      <p:ext uri="{BB962C8B-B14F-4D97-AF65-F5344CB8AC3E}">
        <p14:creationId xmlns:p14="http://schemas.microsoft.com/office/powerpoint/2010/main" val="16789015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602EB32-F1C5-46F5-BC3C-DDF128C20ABB}" type="datetimeFigureOut">
              <a:rPr lang="en-US" smtClean="0"/>
              <a:t>5/29/2018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0A37CA-9B7E-4C8F-80BD-CFE4FBD041F6}" type="slidenum">
              <a:rPr lang="en-US" smtClean="0"/>
              <a:t>‹#›</a:t>
            </a:fld>
            <a:endParaRPr lang="en-US"/>
          </a:p>
        </p:txBody>
      </p:sp>
    </p:spTree>
    <p:extLst>
      <p:ext uri="{BB962C8B-B14F-4D97-AF65-F5344CB8AC3E}">
        <p14:creationId xmlns:p14="http://schemas.microsoft.com/office/powerpoint/2010/main" val="24222643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602EB32-F1C5-46F5-BC3C-DDF128C20ABB}" type="datetimeFigureOut">
              <a:rPr lang="en-US" smtClean="0"/>
              <a:t>5/29/2018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0A37CA-9B7E-4C8F-80BD-CFE4FBD041F6}" type="slidenum">
              <a:rPr lang="en-US" smtClean="0"/>
              <a:t>‹#›</a:t>
            </a:fld>
            <a:endParaRPr 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1092394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602EB32-F1C5-46F5-BC3C-DDF128C20ABB}" type="datetimeFigureOut">
              <a:rPr lang="en-US" smtClean="0"/>
              <a:t>5/29/2018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0A37CA-9B7E-4C8F-80BD-CFE4FBD041F6}" type="slidenum">
              <a:rPr lang="en-US" smtClean="0"/>
              <a:t>‹#›</a:t>
            </a:fld>
            <a:endParaRPr lang="en-US"/>
          </a:p>
        </p:txBody>
      </p:sp>
    </p:spTree>
    <p:extLst>
      <p:ext uri="{BB962C8B-B14F-4D97-AF65-F5344CB8AC3E}">
        <p14:creationId xmlns:p14="http://schemas.microsoft.com/office/powerpoint/2010/main" val="31511373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3602EB32-F1C5-46F5-BC3C-DDF128C20ABB}" type="datetimeFigureOut">
              <a:rPr lang="en-US" smtClean="0"/>
              <a:t>5/29/2018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80A37CA-9B7E-4C8F-80BD-CFE4FBD041F6}" type="slidenum">
              <a:rPr lang="en-US" smtClean="0"/>
              <a:t>‹#›</a:t>
            </a:fld>
            <a:endParaRPr lang="en-US"/>
          </a:p>
        </p:txBody>
      </p:sp>
    </p:spTree>
    <p:extLst>
      <p:ext uri="{BB962C8B-B14F-4D97-AF65-F5344CB8AC3E}">
        <p14:creationId xmlns:p14="http://schemas.microsoft.com/office/powerpoint/2010/main" val="15643691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3602EB32-F1C5-46F5-BC3C-DDF128C20ABB}" type="datetimeFigureOut">
              <a:rPr lang="en-US" smtClean="0"/>
              <a:t>5/29/2018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80A37CA-9B7E-4C8F-80BD-CFE4FBD041F6}" type="slidenum">
              <a:rPr lang="en-US" smtClean="0"/>
              <a:t>‹#›</a:t>
            </a:fld>
            <a:endParaRPr lang="en-US"/>
          </a:p>
        </p:txBody>
      </p:sp>
    </p:spTree>
    <p:extLst>
      <p:ext uri="{BB962C8B-B14F-4D97-AF65-F5344CB8AC3E}">
        <p14:creationId xmlns:p14="http://schemas.microsoft.com/office/powerpoint/2010/main" val="15132460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602EB32-F1C5-46F5-BC3C-DDF128C20ABB}" type="datetimeFigureOut">
              <a:rPr lang="en-US" smtClean="0"/>
              <a:t>5/29/2018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0A37CA-9B7E-4C8F-80BD-CFE4FBD041F6}" type="slidenum">
              <a:rPr lang="en-US" smtClean="0"/>
              <a:t>‹#›</a:t>
            </a:fld>
            <a:endParaRPr lang="en-US"/>
          </a:p>
        </p:txBody>
      </p:sp>
    </p:spTree>
    <p:extLst>
      <p:ext uri="{BB962C8B-B14F-4D97-AF65-F5344CB8AC3E}">
        <p14:creationId xmlns:p14="http://schemas.microsoft.com/office/powerpoint/2010/main" val="30488922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602EB32-F1C5-46F5-BC3C-DDF128C20ABB}" type="datetimeFigureOut">
              <a:rPr lang="en-US" smtClean="0"/>
              <a:t>5/29/2018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0A37CA-9B7E-4C8F-80BD-CFE4FBD041F6}" type="slidenum">
              <a:rPr lang="en-US" smtClean="0"/>
              <a:t>‹#›</a:t>
            </a:fld>
            <a:endParaRPr lang="en-US"/>
          </a:p>
        </p:txBody>
      </p:sp>
    </p:spTree>
    <p:extLst>
      <p:ext uri="{BB962C8B-B14F-4D97-AF65-F5344CB8AC3E}">
        <p14:creationId xmlns:p14="http://schemas.microsoft.com/office/powerpoint/2010/main" val="15747942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602EB32-F1C5-46F5-BC3C-DDF128C20ABB}" type="datetimeFigureOut">
              <a:rPr lang="en-US" smtClean="0"/>
              <a:t>5/29/2018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0A37CA-9B7E-4C8F-80BD-CFE4FBD041F6}" type="slidenum">
              <a:rPr lang="en-US" smtClean="0"/>
              <a:t>‹#›</a:t>
            </a:fld>
            <a:endParaRPr lang="en-US"/>
          </a:p>
        </p:txBody>
      </p:sp>
    </p:spTree>
    <p:extLst>
      <p:ext uri="{BB962C8B-B14F-4D97-AF65-F5344CB8AC3E}">
        <p14:creationId xmlns:p14="http://schemas.microsoft.com/office/powerpoint/2010/main" val="36119956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602EB32-F1C5-46F5-BC3C-DDF128C20ABB}" type="datetimeFigureOut">
              <a:rPr lang="en-US" smtClean="0"/>
              <a:t>5/29/2018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0A37CA-9B7E-4C8F-80BD-CFE4FBD041F6}" type="slidenum">
              <a:rPr lang="en-US" smtClean="0"/>
              <a:t>‹#›</a:t>
            </a:fld>
            <a:endParaRPr lang="en-US"/>
          </a:p>
        </p:txBody>
      </p:sp>
    </p:spTree>
    <p:extLst>
      <p:ext uri="{BB962C8B-B14F-4D97-AF65-F5344CB8AC3E}">
        <p14:creationId xmlns:p14="http://schemas.microsoft.com/office/powerpoint/2010/main" val="15560497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602EB32-F1C5-46F5-BC3C-DDF128C20ABB}" type="datetimeFigureOut">
              <a:rPr lang="en-US" smtClean="0"/>
              <a:t>5/29/2018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0A37CA-9B7E-4C8F-80BD-CFE4FBD041F6}" type="slidenum">
              <a:rPr lang="en-US" smtClean="0"/>
              <a:t>‹#›</a:t>
            </a:fld>
            <a:endParaRPr lang="en-US"/>
          </a:p>
        </p:txBody>
      </p:sp>
    </p:spTree>
    <p:extLst>
      <p:ext uri="{BB962C8B-B14F-4D97-AF65-F5344CB8AC3E}">
        <p14:creationId xmlns:p14="http://schemas.microsoft.com/office/powerpoint/2010/main" val="19809355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602EB32-F1C5-46F5-BC3C-DDF128C20ABB}" type="datetimeFigureOut">
              <a:rPr lang="en-US" smtClean="0"/>
              <a:t>5/29/2018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80A37CA-9B7E-4C8F-80BD-CFE4FBD041F6}" type="slidenum">
              <a:rPr lang="en-US" smtClean="0"/>
              <a:t>‹#›</a:t>
            </a:fld>
            <a:endParaRPr lang="en-US"/>
          </a:p>
        </p:txBody>
      </p:sp>
    </p:spTree>
    <p:extLst>
      <p:ext uri="{BB962C8B-B14F-4D97-AF65-F5344CB8AC3E}">
        <p14:creationId xmlns:p14="http://schemas.microsoft.com/office/powerpoint/2010/main" val="39543448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602EB32-F1C5-46F5-BC3C-DDF128C20ABB}" type="datetimeFigureOut">
              <a:rPr lang="en-US" smtClean="0"/>
              <a:t>5/29/2018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80A37CA-9B7E-4C8F-80BD-CFE4FBD041F6}" type="slidenum">
              <a:rPr lang="en-US" smtClean="0"/>
              <a:t>‹#›</a:t>
            </a:fld>
            <a:endParaRPr lang="en-US"/>
          </a:p>
        </p:txBody>
      </p:sp>
    </p:spTree>
    <p:extLst>
      <p:ext uri="{BB962C8B-B14F-4D97-AF65-F5344CB8AC3E}">
        <p14:creationId xmlns:p14="http://schemas.microsoft.com/office/powerpoint/2010/main" val="29559411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602EB32-F1C5-46F5-BC3C-DDF128C20ABB}" type="datetimeFigureOut">
              <a:rPr lang="en-US" smtClean="0"/>
              <a:t>5/29/2018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80A37CA-9B7E-4C8F-80BD-CFE4FBD041F6}" type="slidenum">
              <a:rPr lang="en-US" smtClean="0"/>
              <a:t>‹#›</a:t>
            </a:fld>
            <a:endParaRPr lang="en-US"/>
          </a:p>
        </p:txBody>
      </p:sp>
    </p:spTree>
    <p:extLst>
      <p:ext uri="{BB962C8B-B14F-4D97-AF65-F5344CB8AC3E}">
        <p14:creationId xmlns:p14="http://schemas.microsoft.com/office/powerpoint/2010/main" val="8014281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602EB32-F1C5-46F5-BC3C-DDF128C20ABB}" type="datetimeFigureOut">
              <a:rPr lang="en-US" smtClean="0"/>
              <a:t>5/29/2018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0A37CA-9B7E-4C8F-80BD-CFE4FBD041F6}" type="slidenum">
              <a:rPr lang="en-US" smtClean="0"/>
              <a:t>‹#›</a:t>
            </a:fld>
            <a:endParaRPr lang="en-US"/>
          </a:p>
        </p:txBody>
      </p:sp>
    </p:spTree>
    <p:extLst>
      <p:ext uri="{BB962C8B-B14F-4D97-AF65-F5344CB8AC3E}">
        <p14:creationId xmlns:p14="http://schemas.microsoft.com/office/powerpoint/2010/main" val="2117531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602EB32-F1C5-46F5-BC3C-DDF128C20ABB}" type="datetimeFigureOut">
              <a:rPr lang="en-US" smtClean="0"/>
              <a:t>5/29/2018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0A37CA-9B7E-4C8F-80BD-CFE4FBD041F6}" type="slidenum">
              <a:rPr lang="en-US" smtClean="0"/>
              <a:t>‹#›</a:t>
            </a:fld>
            <a:endParaRPr lang="en-US"/>
          </a:p>
        </p:txBody>
      </p:sp>
    </p:spTree>
    <p:extLst>
      <p:ext uri="{BB962C8B-B14F-4D97-AF65-F5344CB8AC3E}">
        <p14:creationId xmlns:p14="http://schemas.microsoft.com/office/powerpoint/2010/main" val="543270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3602EB32-F1C5-46F5-BC3C-DDF128C20ABB}" type="datetimeFigureOut">
              <a:rPr lang="en-US" smtClean="0"/>
              <a:t>5/29/2018</a:t>
            </a:fld>
            <a:endParaRPr 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580A37CA-9B7E-4C8F-80BD-CFE4FBD041F6}" type="slidenum">
              <a:rPr lang="en-US" smtClean="0"/>
              <a:t>‹#›</a:t>
            </a:fld>
            <a:endParaRPr lang="en-US"/>
          </a:p>
        </p:txBody>
      </p:sp>
    </p:spTree>
    <p:extLst>
      <p:ext uri="{BB962C8B-B14F-4D97-AF65-F5344CB8AC3E}">
        <p14:creationId xmlns:p14="http://schemas.microsoft.com/office/powerpoint/2010/main" val="3350117371"/>
      </p:ext>
    </p:extLst>
  </p:cSld>
  <p:clrMap bg1="dk1" tx1="lt1" bg2="dk2" tx2="lt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 id="2147483751" r:id="rId13"/>
    <p:sldLayoutId id="2147483752" r:id="rId14"/>
    <p:sldLayoutId id="2147483753" r:id="rId15"/>
    <p:sldLayoutId id="2147483754" r:id="rId16"/>
    <p:sldLayoutId id="2147483755"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hyperlink" Target="https://en.wikipedia.org/wiki/Integral" TargetMode="External"/><Relationship Id="rId13" Type="http://schemas.openxmlformats.org/officeDocument/2006/relationships/hyperlink" Target="https://en.wikipedia.org/wiki/Random_number_generation" TargetMode="External"/><Relationship Id="rId3" Type="http://schemas.openxmlformats.org/officeDocument/2006/relationships/hyperlink" Target="https://en.wikipedia.org/wiki/Multivariate_distribution" TargetMode="External"/><Relationship Id="rId7" Type="http://schemas.openxmlformats.org/officeDocument/2006/relationships/hyperlink" Target="https://en.wikipedia.org/wiki/Latent_variable" TargetMode="External"/><Relationship Id="rId12" Type="http://schemas.openxmlformats.org/officeDocument/2006/relationships/hyperlink" Target="https://en.wikipedia.org/wiki/Randomized_algorithm" TargetMode="External"/><Relationship Id="rId17" Type="http://schemas.openxmlformats.org/officeDocument/2006/relationships/hyperlink" Target="https://en.wikipedia.org/wiki/Autocorrelation" TargetMode="External"/><Relationship Id="rId2" Type="http://schemas.openxmlformats.org/officeDocument/2006/relationships/hyperlink" Target="https://en.wikipedia.org/wiki/Algorithm" TargetMode="External"/><Relationship Id="rId16" Type="http://schemas.openxmlformats.org/officeDocument/2006/relationships/hyperlink" Target="https://en.wikipedia.org/wiki/Markov_chain" TargetMode="External"/><Relationship Id="rId1" Type="http://schemas.openxmlformats.org/officeDocument/2006/relationships/slideLayout" Target="../slideLayouts/slideLayout2.xml"/><Relationship Id="rId6" Type="http://schemas.openxmlformats.org/officeDocument/2006/relationships/hyperlink" Target="https://en.wikipedia.org/wiki/Parameter" TargetMode="External"/><Relationship Id="rId11" Type="http://schemas.openxmlformats.org/officeDocument/2006/relationships/hyperlink" Target="https://en.wikipedia.org/wiki/Bayesian_inference" TargetMode="External"/><Relationship Id="rId5" Type="http://schemas.openxmlformats.org/officeDocument/2006/relationships/hyperlink" Target="https://en.wikipedia.org/wiki/Marginal_distribution" TargetMode="External"/><Relationship Id="rId15" Type="http://schemas.openxmlformats.org/officeDocument/2006/relationships/hyperlink" Target="https://en.wikipedia.org/wiki/Expectation-maximization_algorithm" TargetMode="External"/><Relationship Id="rId10" Type="http://schemas.openxmlformats.org/officeDocument/2006/relationships/hyperlink" Target="https://en.wikipedia.org/wiki/Statistical_inference" TargetMode="External"/><Relationship Id="rId4" Type="http://schemas.openxmlformats.org/officeDocument/2006/relationships/hyperlink" Target="https://en.wikipedia.org/wiki/Probability_distribution" TargetMode="External"/><Relationship Id="rId9" Type="http://schemas.openxmlformats.org/officeDocument/2006/relationships/hyperlink" Target="https://en.wikipedia.org/wiki/Expected_value" TargetMode="External"/><Relationship Id="rId14" Type="http://schemas.openxmlformats.org/officeDocument/2006/relationships/hyperlink" Target="https://en.wikipedia.org/wiki/Deterministic_algorith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en.wikipedia.org/wiki/Weighted_mean" TargetMode="External"/><Relationship Id="rId2" Type="http://schemas.openxmlformats.org/officeDocument/2006/relationships/hyperlink" Target="https://www.youtube.com/watch?v=CaCcOwJPytQ" TargetMode="Externa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hyperlink" Target="https://en.wikipedia.org/wiki/Normal_distribution" TargetMode="External"/><Relationship Id="rId4" Type="http://schemas.openxmlformats.org/officeDocument/2006/relationships/hyperlink" Target="https://en.wikipedia.org/wiki/Real-time_Control_System" TargetMode="External"/></Relationships>
</file>

<file path=ppt/slides/_rels/slide21.xml.rels><?xml version="1.0" encoding="UTF-8" standalone="yes"?>
<Relationships xmlns="http://schemas.openxmlformats.org/package/2006/relationships"><Relationship Id="rId8" Type="http://schemas.openxmlformats.org/officeDocument/2006/relationships/hyperlink" Target="https://en.wikipedia.org/wiki/Monte_Carlo_method" TargetMode="External"/><Relationship Id="rId13" Type="http://schemas.openxmlformats.org/officeDocument/2006/relationships/hyperlink" Target="https://en.wikipedia.org/wiki/Supercomputer" TargetMode="External"/><Relationship Id="rId3" Type="http://schemas.openxmlformats.org/officeDocument/2006/relationships/hyperlink" Target="https://en.wikipedia.org/wiki/ENIAC" TargetMode="External"/><Relationship Id="rId7" Type="http://schemas.openxmlformats.org/officeDocument/2006/relationships/hyperlink" Target="https://en.wikipedia.org/wiki/Stanislaw_Ulam#cite_note-LAMS551-35" TargetMode="External"/><Relationship Id="rId12" Type="http://schemas.openxmlformats.org/officeDocument/2006/relationships/hyperlink" Target="https://en.wikipedia.org/wiki/Massively_parallel" TargetMode="External"/><Relationship Id="rId17" Type="http://schemas.openxmlformats.org/officeDocument/2006/relationships/image" Target="../media/image21.jpeg"/><Relationship Id="rId2" Type="http://schemas.openxmlformats.org/officeDocument/2006/relationships/hyperlink" Target="https://en.wikipedia.org/wiki/FERMIAC" TargetMode="External"/><Relationship Id="rId16" Type="http://schemas.openxmlformats.org/officeDocument/2006/relationships/hyperlink" Target="https://en.wikipedia.org/wiki/File:STAN_ULAM_HOLDING_THE_FERMIAC.jpg" TargetMode="External"/><Relationship Id="rId1" Type="http://schemas.openxmlformats.org/officeDocument/2006/relationships/slideLayout" Target="../slideLayouts/slideLayout1.xml"/><Relationship Id="rId6" Type="http://schemas.openxmlformats.org/officeDocument/2006/relationships/hyperlink" Target="https://en.wikipedia.org/wiki/Stanislaw_Ulam#cite_note-ECKHARDT-34" TargetMode="External"/><Relationship Id="rId11" Type="http://schemas.openxmlformats.org/officeDocument/2006/relationships/hyperlink" Target="https://en.wikipedia.org/wiki/Monte_Carlo_trolley" TargetMode="External"/><Relationship Id="rId5" Type="http://schemas.openxmlformats.org/officeDocument/2006/relationships/hyperlink" Target="https://en.wikipedia.org/wiki/Patience_(game)" TargetMode="External"/><Relationship Id="rId15" Type="http://schemas.openxmlformats.org/officeDocument/2006/relationships/hyperlink" Target="https://en.wikipedia.org/wiki/Stanislaw_Ulam#cite_note-COMPLATE-21" TargetMode="External"/><Relationship Id="rId10" Type="http://schemas.openxmlformats.org/officeDocument/2006/relationships/hyperlink" Target="https://en.wikipedia.org/wiki/Analog_computer" TargetMode="External"/><Relationship Id="rId4" Type="http://schemas.openxmlformats.org/officeDocument/2006/relationships/hyperlink" Target="https://en.wikipedia.org/wiki/Stanislaw_Ulam#cite_note-METROPOLIS-33" TargetMode="External"/><Relationship Id="rId9" Type="http://schemas.openxmlformats.org/officeDocument/2006/relationships/hyperlink" Target="https://en.wikipedia.org/wiki/Stanislaw_Ulam#cite_note-MONTEPAPER-36" TargetMode="External"/><Relationship Id="rId14" Type="http://schemas.openxmlformats.org/officeDocument/2006/relationships/hyperlink" Target="https://en.wikipedia.org/wiki/Embarrassingly_paralle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ABEF53-CEA7-44D7-A26D-A06A197E47AE}"/>
              </a:ext>
            </a:extLst>
          </p:cNvPr>
          <p:cNvSpPr>
            <a:spLocks noGrp="1"/>
          </p:cNvSpPr>
          <p:nvPr>
            <p:ph type="ctrTitle"/>
          </p:nvPr>
        </p:nvSpPr>
        <p:spPr/>
        <p:txBody>
          <a:bodyPr/>
          <a:lstStyle/>
          <a:p>
            <a:r>
              <a:rPr lang="en-US" dirty="0"/>
              <a:t>OD Estimation from Traffic Count</a:t>
            </a:r>
          </a:p>
        </p:txBody>
      </p:sp>
      <p:sp>
        <p:nvSpPr>
          <p:cNvPr id="3" name="Subtitle 2">
            <a:extLst>
              <a:ext uri="{FF2B5EF4-FFF2-40B4-BE49-F238E27FC236}">
                <a16:creationId xmlns:a16="http://schemas.microsoft.com/office/drawing/2014/main" id="{A278D7D5-122E-4E8E-8682-A254630118FD}"/>
              </a:ext>
            </a:extLst>
          </p:cNvPr>
          <p:cNvSpPr>
            <a:spLocks noGrp="1"/>
          </p:cNvSpPr>
          <p:nvPr>
            <p:ph type="subTitle" idx="1"/>
          </p:nvPr>
        </p:nvSpPr>
        <p:spPr/>
        <p:txBody>
          <a:bodyPr>
            <a:normAutofit fontScale="55000" lnSpcReduction="20000"/>
          </a:bodyPr>
          <a:lstStyle/>
          <a:p>
            <a:r>
              <a:rPr lang="en-US" dirty="0"/>
              <a:t>By Saumya Bhatnagar</a:t>
            </a:r>
          </a:p>
          <a:p>
            <a:r>
              <a:rPr lang="en-US" dirty="0"/>
              <a:t>MSC – HPC(2017-18)</a:t>
            </a:r>
          </a:p>
          <a:p>
            <a:r>
              <a:rPr lang="en-US" dirty="0"/>
              <a:t>Department of Mathematics</a:t>
            </a:r>
          </a:p>
          <a:p>
            <a:r>
              <a:rPr lang="en-US" dirty="0"/>
              <a:t>(April 6</a:t>
            </a:r>
            <a:r>
              <a:rPr lang="en-US" baseline="30000" dirty="0"/>
              <a:t>th</a:t>
            </a:r>
            <a:r>
              <a:rPr lang="en-US" dirty="0"/>
              <a:t>, 2018)</a:t>
            </a:r>
          </a:p>
        </p:txBody>
      </p:sp>
    </p:spTree>
    <p:extLst>
      <p:ext uri="{BB962C8B-B14F-4D97-AF65-F5344CB8AC3E}">
        <p14:creationId xmlns:p14="http://schemas.microsoft.com/office/powerpoint/2010/main" val="25818623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57294-BF61-4C2A-B9F2-E02165763E95}"/>
              </a:ext>
            </a:extLst>
          </p:cNvPr>
          <p:cNvSpPr>
            <a:spLocks noGrp="1"/>
          </p:cNvSpPr>
          <p:nvPr>
            <p:ph type="title"/>
          </p:nvPr>
        </p:nvSpPr>
        <p:spPr/>
        <p:txBody>
          <a:bodyPr>
            <a:normAutofit/>
          </a:bodyPr>
          <a:lstStyle/>
          <a:p>
            <a:r>
              <a:rPr lang="en-US" dirty="0"/>
              <a:t>Gibbs Sampling Scheme Used</a:t>
            </a:r>
          </a:p>
        </p:txBody>
      </p:sp>
      <p:sp>
        <p:nvSpPr>
          <p:cNvPr id="3" name="Content Placeholder 2">
            <a:extLst>
              <a:ext uri="{FF2B5EF4-FFF2-40B4-BE49-F238E27FC236}">
                <a16:creationId xmlns:a16="http://schemas.microsoft.com/office/drawing/2014/main" id="{BDE594F9-1223-4879-9D97-9C3C91A8D516}"/>
              </a:ext>
            </a:extLst>
          </p:cNvPr>
          <p:cNvSpPr>
            <a:spLocks noGrp="1"/>
          </p:cNvSpPr>
          <p:nvPr>
            <p:ph idx="1"/>
          </p:nvPr>
        </p:nvSpPr>
        <p:spPr/>
        <p:txBody>
          <a:bodyPr>
            <a:normAutofit/>
          </a:bodyPr>
          <a:lstStyle/>
          <a:p>
            <a:r>
              <a:rPr lang="en-US" dirty="0"/>
              <a:t>Gibbs sampler is a technique for generating random variables from a distribution indirectly, without having to calculate the density. </a:t>
            </a:r>
          </a:p>
          <a:p>
            <a:r>
              <a:rPr lang="en-US" dirty="0"/>
              <a:t>We make the following assumptions, </a:t>
            </a:r>
          </a:p>
          <a:p>
            <a:pPr lvl="1"/>
            <a:r>
              <a:rPr lang="en-US" dirty="0"/>
              <a:t>The initial x</a:t>
            </a:r>
            <a:r>
              <a:rPr lang="en-US" baseline="-25000" dirty="0"/>
              <a:t>0</a:t>
            </a:r>
            <a:r>
              <a:rPr lang="en-US" dirty="0"/>
              <a:t>~N(μ</a:t>
            </a:r>
            <a:r>
              <a:rPr lang="en-US" baseline="-25000" dirty="0"/>
              <a:t>0</a:t>
            </a:r>
            <a:r>
              <a:rPr lang="en-US" dirty="0"/>
              <a:t>, V</a:t>
            </a:r>
            <a:r>
              <a:rPr lang="en-US" baseline="-25000" dirty="0"/>
              <a:t>0</a:t>
            </a:r>
            <a:r>
              <a:rPr lang="en-US" dirty="0"/>
              <a:t>), </a:t>
            </a:r>
          </a:p>
          <a:p>
            <a:pPr lvl="1"/>
            <a:r>
              <a:rPr lang="en-US" dirty="0"/>
              <a:t>The covariance matrix Σ and Γ are known, and </a:t>
            </a:r>
          </a:p>
          <a:p>
            <a:pPr lvl="1"/>
            <a:r>
              <a:rPr lang="en-US" dirty="0"/>
              <a:t>Given F, the distribution </a:t>
            </a:r>
            <a:r>
              <a:rPr lang="en-US" dirty="0" err="1"/>
              <a:t>x</a:t>
            </a:r>
            <a:r>
              <a:rPr lang="en-US" baseline="-25000" dirty="0" err="1"/>
              <a:t>t</a:t>
            </a:r>
            <a:r>
              <a:rPr lang="en-US" dirty="0"/>
              <a:t> is Gaussian.</a:t>
            </a:r>
          </a:p>
          <a:p>
            <a:r>
              <a:rPr lang="en-US" dirty="0"/>
              <a:t>The Gibbs sampling through m replications of the </a:t>
            </a:r>
            <a:r>
              <a:rPr lang="en-US" dirty="0" err="1"/>
              <a:t>i</a:t>
            </a:r>
            <a:r>
              <a:rPr lang="en-US" dirty="0"/>
              <a:t> iterations produces </a:t>
            </a:r>
            <a:r>
              <a:rPr lang="en-US" dirty="0" err="1"/>
              <a:t>i</a:t>
            </a:r>
            <a:r>
              <a:rPr lang="en-US" dirty="0"/>
              <a:t> </a:t>
            </a:r>
            <a:r>
              <a:rPr lang="en-US" dirty="0" err="1"/>
              <a:t>iid</a:t>
            </a:r>
            <a:r>
              <a:rPr lang="en-US" dirty="0"/>
              <a:t> k tuples, </a:t>
            </a:r>
          </a:p>
          <a:p>
            <a:pPr marL="450000" lvl="1" indent="0">
              <a:buNone/>
            </a:pPr>
            <a:r>
              <a:rPr lang="en-US" dirty="0"/>
              <a:t>Z</a:t>
            </a:r>
            <a:r>
              <a:rPr lang="en-US" baseline="-25000" dirty="0"/>
              <a:t>1j</a:t>
            </a:r>
            <a:r>
              <a:rPr lang="en-US" baseline="30000" dirty="0"/>
              <a:t>(</a:t>
            </a:r>
            <a:r>
              <a:rPr lang="en-US" baseline="30000" dirty="0" err="1"/>
              <a:t>i</a:t>
            </a:r>
            <a:r>
              <a:rPr lang="en-US" baseline="30000" dirty="0"/>
              <a:t>)</a:t>
            </a:r>
            <a:r>
              <a:rPr lang="en-US" dirty="0"/>
              <a:t>: </a:t>
            </a:r>
            <a:r>
              <a:rPr lang="en-US" dirty="0" err="1"/>
              <a:t>Z</a:t>
            </a:r>
            <a:r>
              <a:rPr lang="en-US" baseline="-25000" dirty="0" err="1"/>
              <a:t>kj</a:t>
            </a:r>
            <a:r>
              <a:rPr lang="en-US" baseline="30000" dirty="0"/>
              <a:t>(</a:t>
            </a:r>
            <a:r>
              <a:rPr lang="en-US" baseline="30000" dirty="0" err="1"/>
              <a:t>i</a:t>
            </a:r>
            <a:r>
              <a:rPr lang="en-US" baseline="30000" dirty="0"/>
              <a:t>)</a:t>
            </a:r>
            <a:r>
              <a:rPr lang="en-US" dirty="0"/>
              <a:t>, j=1,2,3,…, m, </a:t>
            </a:r>
          </a:p>
          <a:p>
            <a:pPr marL="450000" lvl="1" indent="0">
              <a:buNone/>
            </a:pPr>
            <a:r>
              <a:rPr lang="en-US" dirty="0"/>
              <a:t>which the proposed density estimate for [</a:t>
            </a:r>
            <a:r>
              <a:rPr lang="en-US" dirty="0" err="1"/>
              <a:t>Z</a:t>
            </a:r>
            <a:r>
              <a:rPr lang="en-US" baseline="-25000" dirty="0" err="1"/>
              <a:t>s</a:t>
            </a:r>
            <a:r>
              <a:rPr lang="en-US" dirty="0"/>
              <a:t>] having form</a:t>
            </a:r>
          </a:p>
        </p:txBody>
      </p:sp>
      <p:pic>
        <p:nvPicPr>
          <p:cNvPr id="5" name="Picture 4">
            <a:extLst>
              <a:ext uri="{FF2B5EF4-FFF2-40B4-BE49-F238E27FC236}">
                <a16:creationId xmlns:a16="http://schemas.microsoft.com/office/drawing/2014/main" id="{9A08E15B-6D6F-4976-9683-231F7B0CDAC1}"/>
              </a:ext>
            </a:extLst>
          </p:cNvPr>
          <p:cNvPicPr>
            <a:picLocks noChangeAspect="1"/>
          </p:cNvPicPr>
          <p:nvPr/>
        </p:nvPicPr>
        <p:blipFill>
          <a:blip r:embed="rId2"/>
          <a:stretch>
            <a:fillRect/>
          </a:stretch>
        </p:blipFill>
        <p:spPr>
          <a:xfrm>
            <a:off x="7729538" y="4803146"/>
            <a:ext cx="3762374" cy="854704"/>
          </a:xfrm>
          <a:prstGeom prst="rect">
            <a:avLst/>
          </a:prstGeom>
        </p:spPr>
      </p:pic>
    </p:spTree>
    <p:extLst>
      <p:ext uri="{BB962C8B-B14F-4D97-AF65-F5344CB8AC3E}">
        <p14:creationId xmlns:p14="http://schemas.microsoft.com/office/powerpoint/2010/main" val="30556558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57294-BF61-4C2A-B9F2-E02165763E95}"/>
              </a:ext>
            </a:extLst>
          </p:cNvPr>
          <p:cNvSpPr>
            <a:spLocks noGrp="1"/>
          </p:cNvSpPr>
          <p:nvPr>
            <p:ph type="title"/>
          </p:nvPr>
        </p:nvSpPr>
        <p:spPr/>
        <p:txBody>
          <a:bodyPr>
            <a:normAutofit/>
          </a:bodyPr>
          <a:lstStyle/>
          <a:p>
            <a:r>
              <a:rPr lang="en-US" dirty="0"/>
              <a:t>Solution Framework</a:t>
            </a:r>
          </a:p>
        </p:txBody>
      </p:sp>
      <p:sp>
        <p:nvSpPr>
          <p:cNvPr id="3" name="Content Placeholder 2">
            <a:extLst>
              <a:ext uri="{FF2B5EF4-FFF2-40B4-BE49-F238E27FC236}">
                <a16:creationId xmlns:a16="http://schemas.microsoft.com/office/drawing/2014/main" id="{BDE594F9-1223-4879-9D97-9C3C91A8D516}"/>
              </a:ext>
            </a:extLst>
          </p:cNvPr>
          <p:cNvSpPr>
            <a:spLocks noGrp="1"/>
          </p:cNvSpPr>
          <p:nvPr>
            <p:ph idx="1"/>
          </p:nvPr>
        </p:nvSpPr>
        <p:spPr/>
        <p:txBody>
          <a:bodyPr>
            <a:normAutofit fontScale="92500" lnSpcReduction="20000"/>
          </a:bodyPr>
          <a:lstStyle/>
          <a:p>
            <a:r>
              <a:rPr lang="en-US" dirty="0"/>
              <a:t>It is an iterative estimation of state vectors and transition matrix. </a:t>
            </a:r>
          </a:p>
          <a:p>
            <a:r>
              <a:rPr lang="en-US" dirty="0"/>
              <a:t>The above Gibbs sampling scheme on a random transition matrix and state vector forms the center part of the algorithm. In the process of generating state vectors, Kalman filtering mechanism is added. </a:t>
            </a:r>
          </a:p>
          <a:p>
            <a:r>
              <a:rPr lang="en-US" dirty="0"/>
              <a:t>Multiple chain convergence of Gibbs Sampler</a:t>
            </a:r>
          </a:p>
          <a:p>
            <a:pPr lvl="1"/>
            <a:r>
              <a:rPr lang="en-US" dirty="0"/>
              <a:t>Monitoring the chain that Gibbs sampler produce. </a:t>
            </a:r>
          </a:p>
          <a:p>
            <a:pPr lvl="1"/>
            <a:r>
              <a:rPr lang="en-US" dirty="0"/>
              <a:t>Single chain monitoring can only expose strong non-stationarities, it is more relevant to consider the cumulated sums, and stabilize them for convergence to be achieved. </a:t>
            </a:r>
          </a:p>
          <a:p>
            <a:pPr lvl="1"/>
            <a:r>
              <a:rPr lang="en-US" dirty="0"/>
              <a:t># Gibbs iterations =g, and the corresponding element x</a:t>
            </a:r>
            <a:r>
              <a:rPr lang="en-US" baseline="30000" dirty="0"/>
              <a:t>(g)</a:t>
            </a:r>
            <a:r>
              <a:rPr lang="en-US" dirty="0"/>
              <a:t> . </a:t>
            </a:r>
          </a:p>
          <a:p>
            <a:pPr lvl="1"/>
            <a:r>
              <a:rPr lang="en-US" dirty="0"/>
              <a:t>The difference between cumulated averages should be less than ɛ, </a:t>
            </a:r>
          </a:p>
          <a:p>
            <a:r>
              <a:rPr lang="en-US" dirty="0"/>
              <a:t>During the KF stage, transition matrix and mapping matrix are fixed; while in the transition matrix estimating stage, the state vector is fixed. As the algorithm reach convergence, the transition matrix, and state vector, can be estimated.</a:t>
            </a:r>
          </a:p>
        </p:txBody>
      </p:sp>
      <p:pic>
        <p:nvPicPr>
          <p:cNvPr id="4" name="Picture 3">
            <a:extLst>
              <a:ext uri="{FF2B5EF4-FFF2-40B4-BE49-F238E27FC236}">
                <a16:creationId xmlns:a16="http://schemas.microsoft.com/office/drawing/2014/main" id="{7AA0A748-B10B-40BA-8E48-65E96079FE6F}"/>
              </a:ext>
            </a:extLst>
          </p:cNvPr>
          <p:cNvPicPr>
            <a:picLocks noChangeAspect="1"/>
          </p:cNvPicPr>
          <p:nvPr/>
        </p:nvPicPr>
        <p:blipFill>
          <a:blip r:embed="rId2"/>
          <a:stretch>
            <a:fillRect/>
          </a:stretch>
        </p:blipFill>
        <p:spPr>
          <a:xfrm>
            <a:off x="8100681" y="4113018"/>
            <a:ext cx="1971675" cy="581025"/>
          </a:xfrm>
          <a:prstGeom prst="rect">
            <a:avLst/>
          </a:prstGeom>
        </p:spPr>
      </p:pic>
    </p:spTree>
    <p:extLst>
      <p:ext uri="{BB962C8B-B14F-4D97-AF65-F5344CB8AC3E}">
        <p14:creationId xmlns:p14="http://schemas.microsoft.com/office/powerpoint/2010/main" val="2679329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57294-BF61-4C2A-B9F2-E02165763E95}"/>
              </a:ext>
            </a:extLst>
          </p:cNvPr>
          <p:cNvSpPr>
            <a:spLocks noGrp="1"/>
          </p:cNvSpPr>
          <p:nvPr>
            <p:ph type="title"/>
          </p:nvPr>
        </p:nvSpPr>
        <p:spPr>
          <a:xfrm>
            <a:off x="913795" y="609600"/>
            <a:ext cx="5175504" cy="970450"/>
          </a:xfrm>
        </p:spPr>
        <p:txBody>
          <a:bodyPr>
            <a:normAutofit fontScale="90000"/>
          </a:bodyPr>
          <a:lstStyle/>
          <a:p>
            <a:r>
              <a:rPr lang="en-US" dirty="0"/>
              <a:t>Parallel Implementation of the Algorithm</a:t>
            </a:r>
          </a:p>
        </p:txBody>
      </p:sp>
      <p:sp>
        <p:nvSpPr>
          <p:cNvPr id="3" name="Content Placeholder 2">
            <a:extLst>
              <a:ext uri="{FF2B5EF4-FFF2-40B4-BE49-F238E27FC236}">
                <a16:creationId xmlns:a16="http://schemas.microsoft.com/office/drawing/2014/main" id="{BDE594F9-1223-4879-9D97-9C3C91A8D516}"/>
              </a:ext>
            </a:extLst>
          </p:cNvPr>
          <p:cNvSpPr>
            <a:spLocks noGrp="1"/>
          </p:cNvSpPr>
          <p:nvPr>
            <p:ph idx="1"/>
          </p:nvPr>
        </p:nvSpPr>
        <p:spPr>
          <a:xfrm>
            <a:off x="913795" y="1732449"/>
            <a:ext cx="5175504" cy="4058751"/>
          </a:xfrm>
        </p:spPr>
        <p:txBody>
          <a:bodyPr>
            <a:normAutofit fontScale="85000" lnSpcReduction="10000"/>
          </a:bodyPr>
          <a:lstStyle/>
          <a:p>
            <a:r>
              <a:rPr lang="en-US" dirty="0"/>
              <a:t>Gibbs sampler, requires tremendous iterations during computation</a:t>
            </a:r>
          </a:p>
          <a:p>
            <a:r>
              <a:rPr lang="en-US" dirty="0"/>
              <a:t>To achieve real-time information requirement, parallel computing technique is introduced to increase the performance. The solution algorithm should be modified to adopt the parallel implementation</a:t>
            </a:r>
          </a:p>
          <a:p>
            <a:r>
              <a:rPr lang="en-US" dirty="0"/>
              <a:t>Different random seed=&gt;different solution chain</a:t>
            </a:r>
          </a:p>
          <a:p>
            <a:r>
              <a:rPr lang="en-US" dirty="0"/>
              <a:t>The chain in each computing part will then be gathered to check the convergence. In this situation, communication between computing nodes is minimum, and computing power can be easily increased without communication bandwidth limitation</a:t>
            </a:r>
          </a:p>
        </p:txBody>
      </p:sp>
      <p:pic>
        <p:nvPicPr>
          <p:cNvPr id="4" name="Picture 3">
            <a:extLst>
              <a:ext uri="{FF2B5EF4-FFF2-40B4-BE49-F238E27FC236}">
                <a16:creationId xmlns:a16="http://schemas.microsoft.com/office/drawing/2014/main" id="{BB3A8A11-B32D-4407-955B-8DBCBCAD74C8}"/>
              </a:ext>
            </a:extLst>
          </p:cNvPr>
          <p:cNvPicPr>
            <a:picLocks noChangeAspect="1"/>
          </p:cNvPicPr>
          <p:nvPr/>
        </p:nvPicPr>
        <p:blipFill>
          <a:blip r:embed="rId2"/>
          <a:stretch>
            <a:fillRect/>
          </a:stretch>
        </p:blipFill>
        <p:spPr>
          <a:xfrm>
            <a:off x="7018818" y="886239"/>
            <a:ext cx="4248150" cy="5372100"/>
          </a:xfrm>
          <a:prstGeom prst="rect">
            <a:avLst/>
          </a:prstGeom>
        </p:spPr>
      </p:pic>
    </p:spTree>
    <p:extLst>
      <p:ext uri="{BB962C8B-B14F-4D97-AF65-F5344CB8AC3E}">
        <p14:creationId xmlns:p14="http://schemas.microsoft.com/office/powerpoint/2010/main" val="33869048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57294-BF61-4C2A-B9F2-E02165763E95}"/>
              </a:ext>
            </a:extLst>
          </p:cNvPr>
          <p:cNvSpPr>
            <a:spLocks noGrp="1"/>
          </p:cNvSpPr>
          <p:nvPr>
            <p:ph type="title"/>
          </p:nvPr>
        </p:nvSpPr>
        <p:spPr/>
        <p:txBody>
          <a:bodyPr>
            <a:normAutofit/>
          </a:bodyPr>
          <a:lstStyle/>
          <a:p>
            <a:r>
              <a:rPr lang="en-US" dirty="0"/>
              <a:t>Parallel Architecture</a:t>
            </a:r>
          </a:p>
        </p:txBody>
      </p:sp>
      <p:sp>
        <p:nvSpPr>
          <p:cNvPr id="3" name="Content Placeholder 2">
            <a:extLst>
              <a:ext uri="{FF2B5EF4-FFF2-40B4-BE49-F238E27FC236}">
                <a16:creationId xmlns:a16="http://schemas.microsoft.com/office/drawing/2014/main" id="{BDE594F9-1223-4879-9D97-9C3C91A8D516}"/>
              </a:ext>
            </a:extLst>
          </p:cNvPr>
          <p:cNvSpPr>
            <a:spLocks noGrp="1"/>
          </p:cNvSpPr>
          <p:nvPr>
            <p:ph idx="1"/>
          </p:nvPr>
        </p:nvSpPr>
        <p:spPr>
          <a:xfrm>
            <a:off x="913795" y="1732449"/>
            <a:ext cx="5175504" cy="4058751"/>
          </a:xfrm>
        </p:spPr>
        <p:txBody>
          <a:bodyPr>
            <a:normAutofit fontScale="85000" lnSpcReduction="20000"/>
          </a:bodyPr>
          <a:lstStyle/>
          <a:p>
            <a:r>
              <a:rPr lang="en-US" dirty="0"/>
              <a:t>Initialize the parameters used and the necessary input data. the server node</a:t>
            </a:r>
          </a:p>
          <a:p>
            <a:r>
              <a:rPr lang="en-US" dirty="0"/>
              <a:t>The computational procedure for the parallel process consists of: </a:t>
            </a:r>
          </a:p>
          <a:p>
            <a:pPr lvl="1"/>
            <a:r>
              <a:rPr lang="en-US" dirty="0"/>
              <a:t>Load input data and parameters. Initialize MPI environment.</a:t>
            </a:r>
          </a:p>
          <a:p>
            <a:pPr lvl="1"/>
            <a:r>
              <a:rPr lang="en-US" dirty="0"/>
              <a:t>Count the computing nodes exists in the cluster environment. Send data to each computing nodes. </a:t>
            </a:r>
          </a:p>
          <a:p>
            <a:pPr lvl="1"/>
            <a:r>
              <a:rPr lang="en-US" dirty="0"/>
              <a:t>Each computing nodes generate its own X and F' sequences by given input data. These results are sent to the server for convergence check. </a:t>
            </a:r>
          </a:p>
          <a:p>
            <a:pPr lvl="1"/>
            <a:r>
              <a:rPr lang="en-US" dirty="0"/>
              <a:t>The server check the convergence(R). </a:t>
            </a:r>
          </a:p>
          <a:p>
            <a:pPr lvl="1"/>
            <a:r>
              <a:rPr lang="en-US" dirty="0"/>
              <a:t>If R &gt; 1.1, the computing nodes will continue step 3. otherwise, the server estimate the global X and F by sequences generated by computing nodes. </a:t>
            </a:r>
          </a:p>
          <a:p>
            <a:pPr lvl="1"/>
            <a:r>
              <a:rPr lang="en-US" dirty="0"/>
              <a:t>Stop MPI environment. Output data.</a:t>
            </a:r>
          </a:p>
        </p:txBody>
      </p:sp>
      <p:pic>
        <p:nvPicPr>
          <p:cNvPr id="5" name="Picture 4">
            <a:extLst>
              <a:ext uri="{FF2B5EF4-FFF2-40B4-BE49-F238E27FC236}">
                <a16:creationId xmlns:a16="http://schemas.microsoft.com/office/drawing/2014/main" id="{72D70B55-8400-4893-B619-C150A6EB0D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96105" y="1870847"/>
            <a:ext cx="4753638" cy="3781953"/>
          </a:xfrm>
          <a:prstGeom prst="rect">
            <a:avLst/>
          </a:prstGeom>
        </p:spPr>
      </p:pic>
    </p:spTree>
    <p:extLst>
      <p:ext uri="{BB962C8B-B14F-4D97-AF65-F5344CB8AC3E}">
        <p14:creationId xmlns:p14="http://schemas.microsoft.com/office/powerpoint/2010/main" val="30238758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57294-BF61-4C2A-B9F2-E02165763E95}"/>
              </a:ext>
            </a:extLst>
          </p:cNvPr>
          <p:cNvSpPr>
            <a:spLocks noGrp="1"/>
          </p:cNvSpPr>
          <p:nvPr>
            <p:ph type="title"/>
          </p:nvPr>
        </p:nvSpPr>
        <p:spPr/>
        <p:txBody>
          <a:bodyPr>
            <a:normAutofit/>
          </a:bodyPr>
          <a:lstStyle/>
          <a:p>
            <a:r>
              <a:rPr lang="en-US" dirty="0"/>
              <a:t>Speed ups and Efficiencies</a:t>
            </a:r>
          </a:p>
        </p:txBody>
      </p:sp>
      <p:sp>
        <p:nvSpPr>
          <p:cNvPr id="3" name="Content Placeholder 2">
            <a:extLst>
              <a:ext uri="{FF2B5EF4-FFF2-40B4-BE49-F238E27FC236}">
                <a16:creationId xmlns:a16="http://schemas.microsoft.com/office/drawing/2014/main" id="{BDE594F9-1223-4879-9D97-9C3C91A8D516}"/>
              </a:ext>
            </a:extLst>
          </p:cNvPr>
          <p:cNvSpPr>
            <a:spLocks noGrp="1"/>
          </p:cNvSpPr>
          <p:nvPr>
            <p:ph idx="1"/>
          </p:nvPr>
        </p:nvSpPr>
        <p:spPr>
          <a:xfrm>
            <a:off x="913795" y="1732449"/>
            <a:ext cx="10353762" cy="1371600"/>
          </a:xfrm>
        </p:spPr>
        <p:txBody>
          <a:bodyPr>
            <a:normAutofit/>
          </a:bodyPr>
          <a:lstStyle/>
          <a:p>
            <a:r>
              <a:rPr lang="en-US" dirty="0"/>
              <a:t>The technique has been implemented on a part of a real network of the Taipei Mass Rapid Transit (MRT)</a:t>
            </a:r>
          </a:p>
        </p:txBody>
      </p:sp>
      <p:pic>
        <p:nvPicPr>
          <p:cNvPr id="6" name="Picture 5">
            <a:extLst>
              <a:ext uri="{FF2B5EF4-FFF2-40B4-BE49-F238E27FC236}">
                <a16:creationId xmlns:a16="http://schemas.microsoft.com/office/drawing/2014/main" id="{BF41AC1D-F5F7-42EA-AC5D-B27CCC7CF1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15024" y="2384372"/>
            <a:ext cx="6786273" cy="3188639"/>
          </a:xfrm>
          <a:prstGeom prst="rect">
            <a:avLst/>
          </a:prstGeom>
        </p:spPr>
      </p:pic>
      <p:sp>
        <p:nvSpPr>
          <p:cNvPr id="5" name="Content Placeholder 2">
            <a:extLst>
              <a:ext uri="{FF2B5EF4-FFF2-40B4-BE49-F238E27FC236}">
                <a16:creationId xmlns:a16="http://schemas.microsoft.com/office/drawing/2014/main" id="{F13CCEA2-E18B-4354-ADDA-1C6C39EB2434}"/>
              </a:ext>
            </a:extLst>
          </p:cNvPr>
          <p:cNvSpPr txBox="1">
            <a:spLocks/>
          </p:cNvSpPr>
          <p:nvPr/>
        </p:nvSpPr>
        <p:spPr>
          <a:xfrm>
            <a:off x="893918" y="2424127"/>
            <a:ext cx="3454846" cy="3148884"/>
          </a:xfrm>
          <a:prstGeom prst="rect">
            <a:avLst/>
          </a:prstGeom>
          <a:effectLst>
            <a:outerShdw blurRad="25400" dir="17880000">
              <a:srgbClr val="000000">
                <a:alpha val="46000"/>
              </a:srgbClr>
            </a:outerShdw>
          </a:effectLst>
        </p:spPr>
        <p:txBody>
          <a:bodyPr vert="horz" lIns="91440" tIns="45720" rIns="91440" bIns="45720" rtlCol="0" anchor="t">
            <a:normAutofit fontScale="92500" lnSpcReduction="20000"/>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r>
              <a:rPr lang="en-US" dirty="0"/>
              <a:t>The technique has been implemented on a part of a real network of the Taipei Mass Rapid Transit (MRT)</a:t>
            </a:r>
          </a:p>
          <a:p>
            <a:r>
              <a:rPr lang="en-US" dirty="0"/>
              <a:t>the speedups is the ratio of the code execution time on a single processor to that on multiple processors and </a:t>
            </a:r>
          </a:p>
          <a:p>
            <a:r>
              <a:rPr lang="en-US" dirty="0"/>
              <a:t>efficiency is defined as the speedup divided by the number of processors</a:t>
            </a:r>
          </a:p>
        </p:txBody>
      </p:sp>
    </p:spTree>
    <p:extLst>
      <p:ext uri="{BB962C8B-B14F-4D97-AF65-F5344CB8AC3E}">
        <p14:creationId xmlns:p14="http://schemas.microsoft.com/office/powerpoint/2010/main" val="19471466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57294-BF61-4C2A-B9F2-E02165763E95}"/>
              </a:ext>
            </a:extLst>
          </p:cNvPr>
          <p:cNvSpPr>
            <a:spLocks noGrp="1"/>
          </p:cNvSpPr>
          <p:nvPr>
            <p:ph type="title"/>
          </p:nvPr>
        </p:nvSpPr>
        <p:spPr/>
        <p:txBody>
          <a:bodyPr>
            <a:normAutofit/>
          </a:bodyPr>
          <a:lstStyle/>
          <a:p>
            <a:r>
              <a:rPr lang="en-US" dirty="0"/>
              <a:t>References:</a:t>
            </a:r>
          </a:p>
        </p:txBody>
      </p:sp>
      <p:sp>
        <p:nvSpPr>
          <p:cNvPr id="3" name="Content Placeholder 2">
            <a:extLst>
              <a:ext uri="{FF2B5EF4-FFF2-40B4-BE49-F238E27FC236}">
                <a16:creationId xmlns:a16="http://schemas.microsoft.com/office/drawing/2014/main" id="{BDE594F9-1223-4879-9D97-9C3C91A8D516}"/>
              </a:ext>
            </a:extLst>
          </p:cNvPr>
          <p:cNvSpPr>
            <a:spLocks noGrp="1"/>
          </p:cNvSpPr>
          <p:nvPr>
            <p:ph idx="1"/>
          </p:nvPr>
        </p:nvSpPr>
        <p:spPr/>
        <p:txBody>
          <a:bodyPr>
            <a:normAutofit fontScale="92500" lnSpcReduction="10000"/>
          </a:bodyPr>
          <a:lstStyle/>
          <a:p>
            <a:r>
              <a:rPr lang="en-US" dirty="0"/>
              <a:t>A Kalman filter approach to dynamic OD flow estimation for urban road networks using multi-sensor data, by </a:t>
            </a:r>
            <a:r>
              <a:rPr lang="en-US" dirty="0" err="1"/>
              <a:t>Zhenbo</a:t>
            </a:r>
            <a:r>
              <a:rPr lang="en-US" dirty="0"/>
              <a:t> Lu , </a:t>
            </a:r>
            <a:r>
              <a:rPr lang="en-US" dirty="0" err="1"/>
              <a:t>Wenming</a:t>
            </a:r>
            <a:r>
              <a:rPr lang="en-US" dirty="0"/>
              <a:t> Rao, Yao-Jan Wu, Li Guo1 and </a:t>
            </a:r>
            <a:r>
              <a:rPr lang="en-US" dirty="0" err="1"/>
              <a:t>Jingxin</a:t>
            </a:r>
            <a:r>
              <a:rPr lang="en-US" dirty="0"/>
              <a:t> Xia(2014)</a:t>
            </a:r>
            <a:endParaRPr lang="fi-FI" dirty="0"/>
          </a:p>
          <a:p>
            <a:r>
              <a:rPr lang="en-US" dirty="0"/>
              <a:t>Estimation of origin-destination matrix from traffic counts: the state of the art, by </a:t>
            </a:r>
            <a:r>
              <a:rPr lang="en-US" dirty="0" err="1"/>
              <a:t>Sharminda</a:t>
            </a:r>
            <a:r>
              <a:rPr lang="en-US" dirty="0"/>
              <a:t> </a:t>
            </a:r>
            <a:r>
              <a:rPr lang="en-US" dirty="0" err="1"/>
              <a:t>Bera</a:t>
            </a:r>
            <a:r>
              <a:rPr lang="en-US" dirty="0"/>
              <a:t> 1 , K. V. Krishna Rao , Civil Engineering Department, IIT Bombay, India, 2011</a:t>
            </a:r>
          </a:p>
          <a:p>
            <a:r>
              <a:rPr lang="en-US" dirty="0"/>
              <a:t>Implementing A Dynamic O-D Estimation Algorithm within the Microscopic Traffic Simulator </a:t>
            </a:r>
            <a:r>
              <a:rPr lang="en-US" dirty="0" err="1"/>
              <a:t>Paramics</a:t>
            </a:r>
            <a:r>
              <a:rPr lang="en-US" dirty="0"/>
              <a:t>,  California PATH Working Paper, UCB-ITS-PWP-2002-4 California Partners for Advanced Partners for Advanced Transit and Highways, Reinaldo C. Garcia University of California, Irvine (2002)</a:t>
            </a:r>
          </a:p>
          <a:p>
            <a:r>
              <a:rPr lang="en-US" dirty="0"/>
              <a:t>The Origin–Destination Matrix Estimation Problem — Analysis and Computations, Book by Anders Peterson (2007)</a:t>
            </a:r>
          </a:p>
          <a:p>
            <a:r>
              <a:rPr lang="en-US" dirty="0"/>
              <a:t>Time Dependent Origin-destination Estimation from Traffic Count without Prior Information, </a:t>
            </a:r>
            <a:r>
              <a:rPr lang="fi-FI" dirty="0"/>
              <a:t>Hsun-Jung Cho &amp; Yow-Jen Jou &amp; Chien-Lun Lan (2008)</a:t>
            </a:r>
          </a:p>
        </p:txBody>
      </p:sp>
    </p:spTree>
    <p:extLst>
      <p:ext uri="{BB962C8B-B14F-4D97-AF65-F5344CB8AC3E}">
        <p14:creationId xmlns:p14="http://schemas.microsoft.com/office/powerpoint/2010/main" val="14719426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57294-BF61-4C2A-B9F2-E02165763E95}"/>
              </a:ext>
            </a:extLst>
          </p:cNvPr>
          <p:cNvSpPr>
            <a:spLocks noGrp="1"/>
          </p:cNvSpPr>
          <p:nvPr>
            <p:ph type="title"/>
          </p:nvPr>
        </p:nvSpPr>
        <p:spPr>
          <a:xfrm>
            <a:off x="913795" y="609600"/>
            <a:ext cx="5175504" cy="970450"/>
          </a:xfrm>
        </p:spPr>
        <p:txBody>
          <a:bodyPr>
            <a:normAutofit/>
          </a:bodyPr>
          <a:lstStyle/>
          <a:p>
            <a:r>
              <a:rPr lang="en-US" dirty="0"/>
              <a:t>The algorithms</a:t>
            </a:r>
          </a:p>
        </p:txBody>
      </p:sp>
      <p:pic>
        <p:nvPicPr>
          <p:cNvPr id="4" name="Content Placeholder 3">
            <a:extLst>
              <a:ext uri="{FF2B5EF4-FFF2-40B4-BE49-F238E27FC236}">
                <a16:creationId xmlns:a16="http://schemas.microsoft.com/office/drawing/2014/main" id="{7B819D49-FD42-4985-9D71-D93F6C77730B}"/>
              </a:ext>
            </a:extLst>
          </p:cNvPr>
          <p:cNvPicPr>
            <a:picLocks noGrp="1" noChangeAspect="1"/>
          </p:cNvPicPr>
          <p:nvPr>
            <p:ph idx="1"/>
          </p:nvPr>
        </p:nvPicPr>
        <p:blipFill>
          <a:blip r:embed="rId2"/>
          <a:stretch>
            <a:fillRect/>
          </a:stretch>
        </p:blipFill>
        <p:spPr>
          <a:xfrm>
            <a:off x="1829909" y="2093636"/>
            <a:ext cx="3343275" cy="3571875"/>
          </a:xfrm>
          <a:prstGeom prst="rect">
            <a:avLst/>
          </a:prstGeom>
        </p:spPr>
      </p:pic>
      <p:pic>
        <p:nvPicPr>
          <p:cNvPr id="5" name="Picture 4">
            <a:extLst>
              <a:ext uri="{FF2B5EF4-FFF2-40B4-BE49-F238E27FC236}">
                <a16:creationId xmlns:a16="http://schemas.microsoft.com/office/drawing/2014/main" id="{63A5195F-9533-4C18-BF85-1A6625000F4A}"/>
              </a:ext>
            </a:extLst>
          </p:cNvPr>
          <p:cNvPicPr>
            <a:picLocks noChangeAspect="1"/>
          </p:cNvPicPr>
          <p:nvPr/>
        </p:nvPicPr>
        <p:blipFill>
          <a:blip r:embed="rId3"/>
          <a:stretch>
            <a:fillRect/>
          </a:stretch>
        </p:blipFill>
        <p:spPr>
          <a:xfrm>
            <a:off x="7018818" y="886239"/>
            <a:ext cx="4248150" cy="5372100"/>
          </a:xfrm>
          <a:prstGeom prst="rect">
            <a:avLst/>
          </a:prstGeom>
        </p:spPr>
      </p:pic>
      <p:sp>
        <p:nvSpPr>
          <p:cNvPr id="3" name="Rectangle 2">
            <a:extLst>
              <a:ext uri="{FF2B5EF4-FFF2-40B4-BE49-F238E27FC236}">
                <a16:creationId xmlns:a16="http://schemas.microsoft.com/office/drawing/2014/main" id="{2BF2D3CA-BE8E-41F0-B8B7-5C1E48611C79}"/>
              </a:ext>
            </a:extLst>
          </p:cNvPr>
          <p:cNvSpPr/>
          <p:nvPr/>
        </p:nvSpPr>
        <p:spPr>
          <a:xfrm>
            <a:off x="7659757" y="3246783"/>
            <a:ext cx="3101008" cy="168965"/>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9796633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57294-BF61-4C2A-B9F2-E02165763E95}"/>
              </a:ext>
            </a:extLst>
          </p:cNvPr>
          <p:cNvSpPr>
            <a:spLocks noGrp="1"/>
          </p:cNvSpPr>
          <p:nvPr>
            <p:ph type="title"/>
          </p:nvPr>
        </p:nvSpPr>
        <p:spPr/>
        <p:txBody>
          <a:bodyPr>
            <a:normAutofit/>
          </a:bodyPr>
          <a:lstStyle/>
          <a:p>
            <a:r>
              <a:rPr lang="en-US" dirty="0"/>
              <a:t>Parallel Architecture used</a:t>
            </a:r>
          </a:p>
        </p:txBody>
      </p:sp>
      <p:sp>
        <p:nvSpPr>
          <p:cNvPr id="3" name="Content Placeholder 2">
            <a:extLst>
              <a:ext uri="{FF2B5EF4-FFF2-40B4-BE49-F238E27FC236}">
                <a16:creationId xmlns:a16="http://schemas.microsoft.com/office/drawing/2014/main" id="{BDE594F9-1223-4879-9D97-9C3C91A8D516}"/>
              </a:ext>
            </a:extLst>
          </p:cNvPr>
          <p:cNvSpPr>
            <a:spLocks noGrp="1"/>
          </p:cNvSpPr>
          <p:nvPr>
            <p:ph idx="1"/>
          </p:nvPr>
        </p:nvSpPr>
        <p:spPr>
          <a:xfrm>
            <a:off x="913795" y="1732449"/>
            <a:ext cx="5175504" cy="4058751"/>
          </a:xfrm>
        </p:spPr>
        <p:txBody>
          <a:bodyPr>
            <a:normAutofit fontScale="85000" lnSpcReduction="20000"/>
          </a:bodyPr>
          <a:lstStyle/>
          <a:p>
            <a:r>
              <a:rPr lang="en-US" dirty="0"/>
              <a:t>The technique has been implemented on a part of a real network of the Taipei Mass Rapid Transit (MRT)</a:t>
            </a:r>
          </a:p>
          <a:p>
            <a:r>
              <a:rPr lang="en-US" dirty="0"/>
              <a:t>The parallel environment of PC-cluster used consists : </a:t>
            </a:r>
          </a:p>
          <a:p>
            <a:pPr lvl="1"/>
            <a:r>
              <a:rPr lang="en-US" dirty="0"/>
              <a:t>16 computing nodes; each contains two processors equivalent to Intel XEON 3.2 GHz and 1 GB memory. </a:t>
            </a:r>
          </a:p>
          <a:p>
            <a:pPr lvl="1"/>
            <a:r>
              <a:rPr lang="en-US" dirty="0"/>
              <a:t>Nodes are connected with a Gigabits Ethernet switch for MPI protocol and a 100 </a:t>
            </a:r>
            <a:r>
              <a:rPr lang="en-US" dirty="0" err="1"/>
              <a:t>Mbits</a:t>
            </a:r>
            <a:r>
              <a:rPr lang="en-US" dirty="0"/>
              <a:t> PCI fast Ethernet switch for Network File System (NFS) and Network Information System (NIS).</a:t>
            </a:r>
          </a:p>
          <a:p>
            <a:r>
              <a:rPr lang="en-US" dirty="0"/>
              <a:t>For assigning jobs, the input data are sent to computing nodes in the cluster through TCP/IP base intranet with Message Passing Interface (MPI) Library through gigabit switch. </a:t>
            </a:r>
          </a:p>
        </p:txBody>
      </p:sp>
      <p:pic>
        <p:nvPicPr>
          <p:cNvPr id="5" name="Picture 4">
            <a:extLst>
              <a:ext uri="{FF2B5EF4-FFF2-40B4-BE49-F238E27FC236}">
                <a16:creationId xmlns:a16="http://schemas.microsoft.com/office/drawing/2014/main" id="{72D70B55-8400-4893-B619-C150A6EB0D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50939" y="1732449"/>
            <a:ext cx="4753638" cy="3781953"/>
          </a:xfrm>
          <a:prstGeom prst="rect">
            <a:avLst/>
          </a:prstGeom>
        </p:spPr>
      </p:pic>
    </p:spTree>
    <p:extLst>
      <p:ext uri="{BB962C8B-B14F-4D97-AF65-F5344CB8AC3E}">
        <p14:creationId xmlns:p14="http://schemas.microsoft.com/office/powerpoint/2010/main" val="564716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57294-BF61-4C2A-B9F2-E02165763E95}"/>
              </a:ext>
            </a:extLst>
          </p:cNvPr>
          <p:cNvSpPr>
            <a:spLocks noGrp="1"/>
          </p:cNvSpPr>
          <p:nvPr>
            <p:ph type="title"/>
          </p:nvPr>
        </p:nvSpPr>
        <p:spPr/>
        <p:txBody>
          <a:bodyPr>
            <a:normAutofit/>
          </a:bodyPr>
          <a:lstStyle/>
          <a:p>
            <a:r>
              <a:rPr lang="en-US" dirty="0"/>
              <a:t>Multiple chain convergence of Gibbs Sampler</a:t>
            </a:r>
          </a:p>
        </p:txBody>
      </p:sp>
      <p:sp>
        <p:nvSpPr>
          <p:cNvPr id="3" name="Content Placeholder 2">
            <a:extLst>
              <a:ext uri="{FF2B5EF4-FFF2-40B4-BE49-F238E27FC236}">
                <a16:creationId xmlns:a16="http://schemas.microsoft.com/office/drawing/2014/main" id="{BDE594F9-1223-4879-9D97-9C3C91A8D516}"/>
              </a:ext>
            </a:extLst>
          </p:cNvPr>
          <p:cNvSpPr>
            <a:spLocks noGrp="1"/>
          </p:cNvSpPr>
          <p:nvPr>
            <p:ph idx="1"/>
          </p:nvPr>
        </p:nvSpPr>
        <p:spPr/>
        <p:txBody>
          <a:bodyPr>
            <a:normAutofit fontScale="70000" lnSpcReduction="20000"/>
          </a:bodyPr>
          <a:lstStyle/>
          <a:p>
            <a:r>
              <a:rPr lang="en-US" dirty="0"/>
              <a:t>Single chain (sequence) methods hardly bring information on the regions of the space it does not visit. Parallel chain methods try to overcome such defect by generating parallel chains, aiming at eliminating the dependence on initial conditions. </a:t>
            </a:r>
          </a:p>
          <a:p>
            <a:pPr lvl="1"/>
            <a:r>
              <a:rPr lang="en-US" dirty="0"/>
              <a:t>The convergence control is most often based on the comparison of the estimations of different quantities for the parallel chains. More precisely, the criterion is based on the difference between a weighted estimator of variance for each chain and the variance of the estimators on the different chains. </a:t>
            </a:r>
          </a:p>
          <a:p>
            <a:pPr lvl="1"/>
            <a:r>
              <a:rPr lang="en-US" dirty="0"/>
              <a:t>The estimation method composed of two steps. </a:t>
            </a:r>
          </a:p>
          <a:p>
            <a:pPr lvl="2"/>
            <a:r>
              <a:rPr lang="en-US" dirty="0"/>
              <a:t>First, create an estimate of the target distribution, centered about its mode (or modes), and over-dispersed in the sense of being more variable than the target distribution. The approximate distribution is then used to start several independent chains of the iterative simulation. </a:t>
            </a:r>
          </a:p>
          <a:p>
            <a:pPr lvl="2"/>
            <a:r>
              <a:rPr lang="en-US" dirty="0"/>
              <a:t>The second step is to analyze the multiple chains to form a distributional estimate of the target random variable. </a:t>
            </a:r>
          </a:p>
          <a:p>
            <a:r>
              <a:rPr lang="en-US" dirty="0"/>
              <a:t>The monitor of convergence of the iterative simulation is to estimate the factor by which the scale of the current distribution for the target distribution might be reduced if the simulations </a:t>
            </a:r>
            <a:r>
              <a:rPr lang="en-US" dirty="0" err="1"/>
              <a:t>werecontinued</a:t>
            </a:r>
            <a:r>
              <a:rPr lang="en-US" dirty="0"/>
              <a:t> to the limit n→∞. This potential scale reduction can be estimated by…….</a:t>
            </a:r>
          </a:p>
          <a:p>
            <a:r>
              <a:rPr lang="en-US" dirty="0"/>
              <a:t>R declines to 1 as n→∞. ^ R is the ratio of the current variance estimate, ^ V, to the within-chain variance, W. Once ^ R is near 1, it is conclude that each set of the simulated values is close to the target distribution. In practice, the potential scale reduction is chosen to be 10% ^ R  1:1 . After it converges, we can calculate the desired sample value (the state vector) based on the empirical distribution of the n simulated iterates for each simulated chain</a:t>
            </a:r>
          </a:p>
        </p:txBody>
      </p:sp>
    </p:spTree>
    <p:extLst>
      <p:ext uri="{BB962C8B-B14F-4D97-AF65-F5344CB8AC3E}">
        <p14:creationId xmlns:p14="http://schemas.microsoft.com/office/powerpoint/2010/main" val="15457634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57294-BF61-4C2A-B9F2-E02165763E95}"/>
              </a:ext>
            </a:extLst>
          </p:cNvPr>
          <p:cNvSpPr>
            <a:spLocks noGrp="1"/>
          </p:cNvSpPr>
          <p:nvPr>
            <p:ph type="title"/>
          </p:nvPr>
        </p:nvSpPr>
        <p:spPr>
          <a:xfrm>
            <a:off x="913795" y="609600"/>
            <a:ext cx="10353762" cy="970450"/>
          </a:xfrm>
        </p:spPr>
        <p:txBody>
          <a:bodyPr>
            <a:normAutofit/>
          </a:bodyPr>
          <a:lstStyle/>
          <a:p>
            <a:r>
              <a:rPr lang="en-US" dirty="0"/>
              <a:t>The Terminology: Gibbs Sampling	</a:t>
            </a:r>
          </a:p>
        </p:txBody>
      </p:sp>
      <p:sp>
        <p:nvSpPr>
          <p:cNvPr id="3" name="Content Placeholder 2">
            <a:extLst>
              <a:ext uri="{FF2B5EF4-FFF2-40B4-BE49-F238E27FC236}">
                <a16:creationId xmlns:a16="http://schemas.microsoft.com/office/drawing/2014/main" id="{BDE594F9-1223-4879-9D97-9C3C91A8D516}"/>
              </a:ext>
            </a:extLst>
          </p:cNvPr>
          <p:cNvSpPr>
            <a:spLocks noGrp="1"/>
          </p:cNvSpPr>
          <p:nvPr>
            <p:ph idx="1"/>
          </p:nvPr>
        </p:nvSpPr>
        <p:spPr/>
        <p:txBody>
          <a:bodyPr>
            <a:normAutofit fontScale="70000" lnSpcReduction="20000"/>
          </a:bodyPr>
          <a:lstStyle/>
          <a:p>
            <a:r>
              <a:rPr lang="en-US" b="1" dirty="0">
                <a:effectLst/>
              </a:rPr>
              <a:t>-</a:t>
            </a:r>
            <a:r>
              <a:rPr lang="en-US" dirty="0">
                <a:effectLst/>
              </a:rPr>
              <a:t>a MCMC </a:t>
            </a:r>
            <a:r>
              <a:rPr lang="en-US" dirty="0">
                <a:effectLst/>
                <a:hlinkClick r:id="rId2" tooltip="Algorithm"/>
              </a:rPr>
              <a:t>algorithm</a:t>
            </a:r>
            <a:r>
              <a:rPr lang="en-US" dirty="0">
                <a:effectLst/>
              </a:rPr>
              <a:t> for obtaining a sequence of observations which are approximated from a specified </a:t>
            </a:r>
            <a:r>
              <a:rPr lang="en-US" dirty="0">
                <a:effectLst/>
                <a:hlinkClick r:id="rId3" tooltip="Multivariate distribution"/>
              </a:rPr>
              <a:t>multivariate</a:t>
            </a:r>
            <a:r>
              <a:rPr lang="en-US" dirty="0">
                <a:effectLst/>
              </a:rPr>
              <a:t> </a:t>
            </a:r>
            <a:r>
              <a:rPr lang="en-US" dirty="0">
                <a:effectLst/>
                <a:hlinkClick r:id="rId4" tooltip="Probability distribution"/>
              </a:rPr>
              <a:t>probability distribution</a:t>
            </a:r>
            <a:r>
              <a:rPr lang="en-US" dirty="0">
                <a:effectLst/>
              </a:rPr>
              <a:t>, when direct sampling is difficult. </a:t>
            </a:r>
          </a:p>
          <a:p>
            <a:r>
              <a:rPr lang="en-US" dirty="0">
                <a:effectLst/>
              </a:rPr>
              <a:t>This sequence can be used to approximate </a:t>
            </a:r>
          </a:p>
          <a:p>
            <a:pPr lvl="1"/>
            <a:r>
              <a:rPr lang="en-US" dirty="0">
                <a:effectLst/>
              </a:rPr>
              <a:t>the joint distribution (e.g., to generate a histogram of the distribution); </a:t>
            </a:r>
          </a:p>
          <a:p>
            <a:pPr lvl="1"/>
            <a:r>
              <a:rPr lang="en-US" dirty="0">
                <a:effectLst/>
              </a:rPr>
              <a:t>to approximate the </a:t>
            </a:r>
            <a:r>
              <a:rPr lang="en-US" dirty="0">
                <a:effectLst/>
                <a:hlinkClick r:id="rId5" tooltip="Marginal distribution"/>
              </a:rPr>
              <a:t>marginal distribution</a:t>
            </a:r>
            <a:r>
              <a:rPr lang="en-US" dirty="0">
                <a:effectLst/>
              </a:rPr>
              <a:t> of one of the variables, or some subset of the variables (for example, the unknown </a:t>
            </a:r>
            <a:r>
              <a:rPr lang="en-US" dirty="0">
                <a:effectLst/>
                <a:hlinkClick r:id="rId6" tooltip="Parameter"/>
              </a:rPr>
              <a:t>parameters</a:t>
            </a:r>
            <a:r>
              <a:rPr lang="en-US" dirty="0">
                <a:effectLst/>
              </a:rPr>
              <a:t> or </a:t>
            </a:r>
            <a:r>
              <a:rPr lang="en-US" dirty="0">
                <a:effectLst/>
                <a:hlinkClick r:id="rId7" tooltip="Latent variable"/>
              </a:rPr>
              <a:t>latent variables</a:t>
            </a:r>
            <a:r>
              <a:rPr lang="en-US" dirty="0">
                <a:effectLst/>
              </a:rPr>
              <a:t>); </a:t>
            </a:r>
          </a:p>
          <a:p>
            <a:pPr lvl="1"/>
            <a:r>
              <a:rPr lang="en-US" dirty="0">
                <a:effectLst/>
              </a:rPr>
              <a:t>or to compute an </a:t>
            </a:r>
            <a:r>
              <a:rPr lang="en-US" dirty="0">
                <a:effectLst/>
                <a:hlinkClick r:id="rId8" tooltip="Integral"/>
              </a:rPr>
              <a:t>integral</a:t>
            </a:r>
            <a:r>
              <a:rPr lang="en-US" dirty="0">
                <a:effectLst/>
              </a:rPr>
              <a:t> (such as the </a:t>
            </a:r>
            <a:r>
              <a:rPr lang="en-US" dirty="0">
                <a:effectLst/>
                <a:hlinkClick r:id="rId9" tooltip="Expected value"/>
              </a:rPr>
              <a:t>expected value</a:t>
            </a:r>
            <a:r>
              <a:rPr lang="en-US" dirty="0">
                <a:effectLst/>
              </a:rPr>
              <a:t> of one of the variables). Typically, some of the variables correspond to observations whose values are known, and hence do not need to be sampled.</a:t>
            </a:r>
          </a:p>
          <a:p>
            <a:r>
              <a:rPr lang="en-US" dirty="0">
                <a:effectLst/>
              </a:rPr>
              <a:t>Gibbs sampling is commonly used as a means of </a:t>
            </a:r>
            <a:r>
              <a:rPr lang="en-US" dirty="0">
                <a:effectLst/>
                <a:hlinkClick r:id="rId10" tooltip="Statistical inference"/>
              </a:rPr>
              <a:t>statistical inference</a:t>
            </a:r>
            <a:r>
              <a:rPr lang="en-US" dirty="0">
                <a:effectLst/>
              </a:rPr>
              <a:t>, especially </a:t>
            </a:r>
            <a:r>
              <a:rPr lang="en-US" u="sng" dirty="0">
                <a:effectLst/>
                <a:hlinkClick r:id="rId11" tooltip="Bayesian inference"/>
              </a:rPr>
              <a:t>Bayesian inference</a:t>
            </a:r>
            <a:r>
              <a:rPr lang="en-US" dirty="0">
                <a:effectLst/>
              </a:rPr>
              <a:t>. It is a </a:t>
            </a:r>
            <a:r>
              <a:rPr lang="en-US" dirty="0">
                <a:effectLst/>
                <a:hlinkClick r:id="rId12" tooltip="Randomized algorithm"/>
              </a:rPr>
              <a:t>randomized algorithm</a:t>
            </a:r>
            <a:r>
              <a:rPr lang="en-US" dirty="0">
                <a:effectLst/>
              </a:rPr>
              <a:t> (i.e. an algorithm that makes use of </a:t>
            </a:r>
            <a:r>
              <a:rPr lang="en-US" dirty="0">
                <a:effectLst/>
                <a:hlinkClick r:id="rId13" tooltip="Random number generation"/>
              </a:rPr>
              <a:t>random numbers</a:t>
            </a:r>
            <a:r>
              <a:rPr lang="en-US" dirty="0">
                <a:effectLst/>
              </a:rPr>
              <a:t>), and is an alternative to </a:t>
            </a:r>
            <a:r>
              <a:rPr lang="en-US" dirty="0">
                <a:effectLst/>
                <a:hlinkClick r:id="rId14" tooltip="Deterministic algorithm"/>
              </a:rPr>
              <a:t>deterministic algorithms</a:t>
            </a:r>
            <a:r>
              <a:rPr lang="en-US" dirty="0">
                <a:effectLst/>
              </a:rPr>
              <a:t> for statistical inference such as the </a:t>
            </a:r>
            <a:r>
              <a:rPr lang="en-US" dirty="0">
                <a:effectLst/>
                <a:hlinkClick r:id="rId15" tooltip="Expectation-maximization algorithm"/>
              </a:rPr>
              <a:t>expectation-maximization algorithm</a:t>
            </a:r>
            <a:r>
              <a:rPr lang="en-US" dirty="0">
                <a:effectLst/>
              </a:rPr>
              <a:t> (EM).</a:t>
            </a:r>
          </a:p>
          <a:p>
            <a:r>
              <a:rPr lang="en-US" dirty="0">
                <a:effectLst/>
              </a:rPr>
              <a:t>As with other MCMC algorithms, Gibbs sampling generates a </a:t>
            </a:r>
            <a:r>
              <a:rPr lang="en-US" dirty="0">
                <a:effectLst/>
                <a:hlinkClick r:id="rId16" tooltip="Markov chain"/>
              </a:rPr>
              <a:t>Markov chain</a:t>
            </a:r>
            <a:r>
              <a:rPr lang="en-US" dirty="0">
                <a:effectLst/>
              </a:rPr>
              <a:t> of samples, each of which is </a:t>
            </a:r>
            <a:r>
              <a:rPr lang="en-US" dirty="0">
                <a:effectLst/>
                <a:hlinkClick r:id="rId17" tooltip="Autocorrelation"/>
              </a:rPr>
              <a:t>correlated</a:t>
            </a:r>
            <a:r>
              <a:rPr lang="en-US" dirty="0">
                <a:effectLst/>
              </a:rPr>
              <a:t> with nearby samples. As a result, care must be taken if independent samples are desired. Generally, samples from the beginning of the chain (the </a:t>
            </a:r>
            <a:r>
              <a:rPr lang="en-US" i="1" dirty="0">
                <a:effectLst/>
              </a:rPr>
              <a:t>burn-in period</a:t>
            </a:r>
            <a:r>
              <a:rPr lang="en-US" dirty="0">
                <a:effectLst/>
              </a:rPr>
              <a:t>) may not accurately represent the desired distribution and are usually discarded. It has been shown, however, that using a longer chain instead (e.g. a chain that is </a:t>
            </a:r>
            <a:r>
              <a:rPr lang="en-US" i="1" dirty="0">
                <a:effectLst/>
              </a:rPr>
              <a:t>n</a:t>
            </a:r>
            <a:r>
              <a:rPr lang="en-US" dirty="0">
                <a:effectLst/>
              </a:rPr>
              <a:t> times as long as the initially considered chain using a thinning factor of </a:t>
            </a:r>
            <a:r>
              <a:rPr lang="en-US" i="1" dirty="0">
                <a:effectLst/>
              </a:rPr>
              <a:t>n</a:t>
            </a:r>
            <a:r>
              <a:rPr lang="en-US" dirty="0">
                <a:effectLst/>
              </a:rPr>
              <a:t>) leads to better estimates of the true posterior. Thus, </a:t>
            </a:r>
            <a:r>
              <a:rPr lang="en-US" i="1" dirty="0">
                <a:effectLst/>
              </a:rPr>
              <a:t>thinning</a:t>
            </a:r>
            <a:r>
              <a:rPr lang="en-US" dirty="0">
                <a:effectLst/>
              </a:rPr>
              <a:t> should only be applied when time or computer memory are restricted.</a:t>
            </a:r>
          </a:p>
          <a:p>
            <a:r>
              <a:rPr lang="en-US" dirty="0"/>
              <a:t>SOURCE: wiki</a:t>
            </a:r>
          </a:p>
        </p:txBody>
      </p:sp>
    </p:spTree>
    <p:extLst>
      <p:ext uri="{BB962C8B-B14F-4D97-AF65-F5344CB8AC3E}">
        <p14:creationId xmlns:p14="http://schemas.microsoft.com/office/powerpoint/2010/main" val="3314259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57294-BF61-4C2A-B9F2-E02165763E95}"/>
              </a:ext>
            </a:extLst>
          </p:cNvPr>
          <p:cNvSpPr>
            <a:spLocks noGrp="1"/>
          </p:cNvSpPr>
          <p:nvPr>
            <p:ph type="title"/>
          </p:nvPr>
        </p:nvSpPr>
        <p:spPr/>
        <p:txBody>
          <a:bodyPr/>
          <a:lstStyle/>
          <a:p>
            <a:r>
              <a:rPr lang="en-US" dirty="0"/>
              <a:t>Table Of Content</a:t>
            </a:r>
          </a:p>
        </p:txBody>
      </p:sp>
      <p:sp>
        <p:nvSpPr>
          <p:cNvPr id="3" name="Content Placeholder 2">
            <a:extLst>
              <a:ext uri="{FF2B5EF4-FFF2-40B4-BE49-F238E27FC236}">
                <a16:creationId xmlns:a16="http://schemas.microsoft.com/office/drawing/2014/main" id="{BDE594F9-1223-4879-9D97-9C3C91A8D516}"/>
              </a:ext>
            </a:extLst>
          </p:cNvPr>
          <p:cNvSpPr>
            <a:spLocks noGrp="1"/>
          </p:cNvSpPr>
          <p:nvPr>
            <p:ph idx="1"/>
          </p:nvPr>
        </p:nvSpPr>
        <p:spPr/>
        <p:txBody>
          <a:bodyPr>
            <a:normAutofit fontScale="70000" lnSpcReduction="20000"/>
          </a:bodyPr>
          <a:lstStyle/>
          <a:p>
            <a:r>
              <a:rPr lang="en-US" dirty="0"/>
              <a:t>What is OD Estimation?</a:t>
            </a:r>
          </a:p>
          <a:p>
            <a:pPr lvl="1"/>
            <a:r>
              <a:rPr lang="en-US" dirty="0"/>
              <a:t>Comparison of Estimation approaches</a:t>
            </a:r>
          </a:p>
          <a:p>
            <a:pPr lvl="1"/>
            <a:r>
              <a:rPr lang="en-US" dirty="0"/>
              <a:t>Our approach</a:t>
            </a:r>
          </a:p>
          <a:p>
            <a:r>
              <a:rPr lang="en-US" dirty="0"/>
              <a:t>Space State Model into Time dependent OD Estimation</a:t>
            </a:r>
          </a:p>
          <a:p>
            <a:pPr lvl="1"/>
            <a:r>
              <a:rPr lang="en-US" dirty="0"/>
              <a:t>Excluding travel time</a:t>
            </a:r>
          </a:p>
          <a:p>
            <a:pPr lvl="1"/>
            <a:r>
              <a:rPr lang="en-US" dirty="0"/>
              <a:t>Considering travel time</a:t>
            </a:r>
          </a:p>
          <a:p>
            <a:r>
              <a:rPr lang="en-US" dirty="0"/>
              <a:t>Solution Technique</a:t>
            </a:r>
          </a:p>
          <a:p>
            <a:pPr lvl="1"/>
            <a:r>
              <a:rPr lang="en-US" dirty="0"/>
              <a:t>Kalman Filter</a:t>
            </a:r>
          </a:p>
          <a:p>
            <a:pPr lvl="1"/>
            <a:r>
              <a:rPr lang="en-US" dirty="0"/>
              <a:t>Gibbs sampling Scheme Used</a:t>
            </a:r>
          </a:p>
          <a:p>
            <a:r>
              <a:rPr lang="en-US" dirty="0"/>
              <a:t>Solution Framework</a:t>
            </a:r>
          </a:p>
          <a:p>
            <a:pPr lvl="1"/>
            <a:r>
              <a:rPr lang="en-US" dirty="0"/>
              <a:t>Multiple chain convergence of Gibbs Sampler</a:t>
            </a:r>
          </a:p>
          <a:p>
            <a:pPr lvl="1"/>
            <a:r>
              <a:rPr lang="en-US" dirty="0"/>
              <a:t>Parallel Implementation of the Proposed Algorithm</a:t>
            </a:r>
          </a:p>
          <a:p>
            <a:r>
              <a:rPr lang="en-US" dirty="0"/>
              <a:t>Speed Ups and Efficiencies</a:t>
            </a:r>
          </a:p>
          <a:p>
            <a:r>
              <a:rPr lang="en-US" dirty="0"/>
              <a:t>References</a:t>
            </a:r>
          </a:p>
          <a:p>
            <a:endParaRPr lang="en-US" dirty="0"/>
          </a:p>
          <a:p>
            <a:endParaRPr lang="en-US" dirty="0"/>
          </a:p>
          <a:p>
            <a:endParaRPr lang="en-US" dirty="0"/>
          </a:p>
          <a:p>
            <a:pPr marL="36900" indent="0">
              <a:buNone/>
            </a:pPr>
            <a:endParaRPr lang="en-US" dirty="0"/>
          </a:p>
        </p:txBody>
      </p:sp>
    </p:spTree>
    <p:extLst>
      <p:ext uri="{BB962C8B-B14F-4D97-AF65-F5344CB8AC3E}">
        <p14:creationId xmlns:p14="http://schemas.microsoft.com/office/powerpoint/2010/main" val="9653127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57294-BF61-4C2A-B9F2-E02165763E95}"/>
              </a:ext>
            </a:extLst>
          </p:cNvPr>
          <p:cNvSpPr>
            <a:spLocks noGrp="1"/>
          </p:cNvSpPr>
          <p:nvPr>
            <p:ph type="title"/>
          </p:nvPr>
        </p:nvSpPr>
        <p:spPr/>
        <p:txBody>
          <a:bodyPr>
            <a:normAutofit fontScale="90000"/>
          </a:bodyPr>
          <a:lstStyle/>
          <a:p>
            <a:r>
              <a:rPr lang="en-US" dirty="0"/>
              <a:t>The Terminology: Kalman Filter OR Linear Quadratic Estimation</a:t>
            </a:r>
          </a:p>
        </p:txBody>
      </p:sp>
      <p:sp>
        <p:nvSpPr>
          <p:cNvPr id="3" name="Content Placeholder 2">
            <a:extLst>
              <a:ext uri="{FF2B5EF4-FFF2-40B4-BE49-F238E27FC236}">
                <a16:creationId xmlns:a16="http://schemas.microsoft.com/office/drawing/2014/main" id="{BDE594F9-1223-4879-9D97-9C3C91A8D516}"/>
              </a:ext>
            </a:extLst>
          </p:cNvPr>
          <p:cNvSpPr>
            <a:spLocks noGrp="1"/>
          </p:cNvSpPr>
          <p:nvPr>
            <p:ph idx="1"/>
          </p:nvPr>
        </p:nvSpPr>
        <p:spPr/>
        <p:txBody>
          <a:bodyPr>
            <a:normAutofit fontScale="70000" lnSpcReduction="20000"/>
          </a:bodyPr>
          <a:lstStyle/>
          <a:p>
            <a:r>
              <a:rPr lang="en-US" dirty="0">
                <a:hlinkClick r:id="rId2"/>
              </a:rPr>
              <a:t>https://www.youtube.com/watch?v=CaCcOwJPytQ</a:t>
            </a:r>
            <a:endParaRPr lang="en-US" dirty="0"/>
          </a:p>
          <a:p>
            <a:r>
              <a:rPr lang="en-US" dirty="0"/>
              <a:t>For linear quadratic Gaussian problems</a:t>
            </a:r>
          </a:p>
          <a:p>
            <a:r>
              <a:rPr lang="en-US" dirty="0"/>
              <a:t>To estimate predicted values</a:t>
            </a:r>
          </a:p>
          <a:p>
            <a:r>
              <a:rPr lang="en-US" dirty="0"/>
              <a:t>To estimate a system state when it cannot be measured directly</a:t>
            </a:r>
          </a:p>
          <a:p>
            <a:r>
              <a:rPr lang="en-US" dirty="0"/>
              <a:t>Uses a series of measurements observed over time, containing statistical noise(+ other inaccuracies)</a:t>
            </a:r>
          </a:p>
          <a:p>
            <a:r>
              <a:rPr lang="en-US" dirty="0"/>
              <a:t>Produces estimates of unknown variables that tend to be more accurate than those based on a single measurement alone, by estimating a joint </a:t>
            </a:r>
            <a:r>
              <a:rPr lang="en-US" dirty="0" err="1"/>
              <a:t>probab</a:t>
            </a:r>
            <a:r>
              <a:rPr lang="en-US" dirty="0"/>
              <a:t> </a:t>
            </a:r>
            <a:r>
              <a:rPr lang="en-US" dirty="0" err="1"/>
              <a:t>distn</a:t>
            </a:r>
            <a:r>
              <a:rPr lang="en-US" dirty="0"/>
              <a:t> over the variables for each timeframe</a:t>
            </a:r>
          </a:p>
          <a:p>
            <a:r>
              <a:rPr lang="en-US" dirty="0">
                <a:effectLst/>
              </a:rPr>
              <a:t>The algorithm works in a two-step process. </a:t>
            </a:r>
          </a:p>
          <a:p>
            <a:pPr lvl="1"/>
            <a:r>
              <a:rPr lang="en-US" dirty="0">
                <a:effectLst/>
              </a:rPr>
              <a:t>In the prediction step, the Kalman filter produces estimates of the current state variables, along with their uncertainties. </a:t>
            </a:r>
          </a:p>
          <a:p>
            <a:pPr lvl="1"/>
            <a:r>
              <a:rPr lang="en-US" dirty="0">
                <a:effectLst/>
              </a:rPr>
              <a:t>Once the outcome of the next measurement (necessarily corrupted with some amount of error, including random noise) is observed, these estimates are updated using a </a:t>
            </a:r>
            <a:r>
              <a:rPr lang="en-US" dirty="0">
                <a:effectLst/>
                <a:hlinkClick r:id="rId3" tooltip="Weighted mean"/>
              </a:rPr>
              <a:t>weighted average</a:t>
            </a:r>
            <a:r>
              <a:rPr lang="en-US" dirty="0">
                <a:effectLst/>
              </a:rPr>
              <a:t>, with more weight being given to estimates with higher certainty. </a:t>
            </a:r>
          </a:p>
          <a:p>
            <a:pPr lvl="1"/>
            <a:r>
              <a:rPr lang="en-US" dirty="0">
                <a:effectLst/>
              </a:rPr>
              <a:t>The algorithm is recursive. It can run in </a:t>
            </a:r>
            <a:r>
              <a:rPr lang="en-US" dirty="0">
                <a:effectLst/>
                <a:hlinkClick r:id="rId4" tooltip="Real-time Control System"/>
              </a:rPr>
              <a:t>real time</a:t>
            </a:r>
            <a:r>
              <a:rPr lang="en-US" dirty="0">
                <a:effectLst/>
              </a:rPr>
              <a:t>, using only the present input measurements and the previously calculated state and its uncertainty matrix; no additional past information is required.</a:t>
            </a:r>
          </a:p>
          <a:p>
            <a:r>
              <a:rPr lang="en-US" dirty="0">
                <a:effectLst/>
              </a:rPr>
              <a:t>Using a Kalman filter does not assume that the errors are </a:t>
            </a:r>
            <a:r>
              <a:rPr lang="en-US" dirty="0">
                <a:effectLst/>
                <a:hlinkClick r:id="rId5" tooltip="Normal distribution"/>
              </a:rPr>
              <a:t>Gaussian</a:t>
            </a:r>
            <a:r>
              <a:rPr lang="en-US" dirty="0">
                <a:effectLst/>
              </a:rPr>
              <a:t>. However, the filter yields the exact conditional probability estimate in the special case that all errors are Gaussian</a:t>
            </a:r>
          </a:p>
        </p:txBody>
      </p:sp>
      <p:pic>
        <p:nvPicPr>
          <p:cNvPr id="4" name="Picture 3">
            <a:extLst>
              <a:ext uri="{FF2B5EF4-FFF2-40B4-BE49-F238E27FC236}">
                <a16:creationId xmlns:a16="http://schemas.microsoft.com/office/drawing/2014/main" id="{11877B5A-A68E-43BB-8E88-D2F8B1C714AD}"/>
              </a:ext>
            </a:extLst>
          </p:cNvPr>
          <p:cNvPicPr>
            <a:picLocks noChangeAspect="1"/>
          </p:cNvPicPr>
          <p:nvPr/>
        </p:nvPicPr>
        <p:blipFill>
          <a:blip r:embed="rId6"/>
          <a:stretch>
            <a:fillRect/>
          </a:stretch>
        </p:blipFill>
        <p:spPr>
          <a:xfrm>
            <a:off x="8115300" y="103675"/>
            <a:ext cx="4076700" cy="3210155"/>
          </a:xfrm>
          <a:prstGeom prst="rect">
            <a:avLst/>
          </a:prstGeom>
        </p:spPr>
      </p:pic>
    </p:spTree>
    <p:extLst>
      <p:ext uri="{BB962C8B-B14F-4D97-AF65-F5344CB8AC3E}">
        <p14:creationId xmlns:p14="http://schemas.microsoft.com/office/powerpoint/2010/main" val="23395974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bg>
      <p:bgPr>
        <a:noFill/>
        <a:effectLst/>
      </p:bgPr>
    </p:bg>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0273C014-B157-4D4A-B594-C75623C636D4}"/>
              </a:ext>
            </a:extLst>
          </p:cNvPr>
          <p:cNvSpPr>
            <a:spLocks noChangeArrowheads="1"/>
          </p:cNvSpPr>
          <p:nvPr/>
        </p:nvSpPr>
        <p:spPr bwMode="auto">
          <a:xfrm>
            <a:off x="297180" y="1440285"/>
            <a:ext cx="9838690" cy="172545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761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Stan </a:t>
            </a:r>
            <a:r>
              <a:rPr kumimoji="0" lang="en-US" altLang="en-US" sz="900" b="0" i="0" u="none" strike="noStrike" cap="none" normalizeH="0" baseline="0" dirty="0" err="1">
                <a:ln>
                  <a:noFill/>
                </a:ln>
                <a:solidFill>
                  <a:srgbClr val="222222"/>
                </a:solidFill>
                <a:effectLst/>
                <a:latin typeface="Arial" panose="020B0604020202020204" pitchFamily="34" charset="0"/>
                <a:cs typeface="Arial" panose="020B0604020202020204" pitchFamily="34" charset="0"/>
              </a:rPr>
              <a:t>Ulam</a:t>
            </a:r>
            <a:r>
              <a:rPr kumimoji="0" lang="en-US" altLang="en-US" sz="9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 Holding the </a:t>
            </a:r>
            <a:r>
              <a:rPr kumimoji="0" lang="en-US" altLang="en-US" sz="900" b="0" i="0" u="none" strike="noStrike" cap="none" normalizeH="0" baseline="0" dirty="0">
                <a:ln>
                  <a:noFill/>
                </a:ln>
                <a:solidFill>
                  <a:srgbClr val="0B0080"/>
                </a:solidFill>
                <a:effectLst/>
                <a:latin typeface="Arial" panose="020B0604020202020204" pitchFamily="34" charset="0"/>
                <a:cs typeface="Arial" panose="020B0604020202020204" pitchFamily="34" charset="0"/>
                <a:hlinkClick r:id="rId2" tooltip="FERMIAC"/>
              </a:rPr>
              <a:t>FERMIAC</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Late in the war, under the sponsorship of von Neumann, Frankel and Metropolis began to carry out calculations on the first general-purpose electronic computer, the </a:t>
            </a:r>
            <a:r>
              <a:rPr kumimoji="0" lang="en-US" altLang="en-US" sz="1000" b="0" i="0" u="none" strike="noStrike" cap="none" normalizeH="0" baseline="0" dirty="0">
                <a:ln>
                  <a:noFill/>
                </a:ln>
                <a:solidFill>
                  <a:srgbClr val="0B0080"/>
                </a:solidFill>
                <a:effectLst/>
                <a:latin typeface="Arial" panose="020B0604020202020204" pitchFamily="34" charset="0"/>
                <a:cs typeface="Arial" panose="020B0604020202020204" pitchFamily="34" charset="0"/>
                <a:hlinkClick r:id="rId3" tooltip="ENIAC"/>
              </a:rPr>
              <a:t>ENIAC</a:t>
            </a:r>
            <a:r>
              <a:rPr kumimoji="0" lang="en-US" altLang="en-US" sz="10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 at the Aberdeen Proving Ground in Maryland. Shortly after returning to Los Alamos, </a:t>
            </a:r>
            <a:r>
              <a:rPr kumimoji="0" lang="en-US" altLang="en-US" sz="1000" b="0" i="0" u="none" strike="noStrike" cap="none" normalizeH="0" baseline="0" dirty="0" err="1">
                <a:ln>
                  <a:noFill/>
                </a:ln>
                <a:solidFill>
                  <a:srgbClr val="222222"/>
                </a:solidFill>
                <a:effectLst/>
                <a:latin typeface="Arial" panose="020B0604020202020204" pitchFamily="34" charset="0"/>
                <a:cs typeface="Arial" panose="020B0604020202020204" pitchFamily="34" charset="0"/>
              </a:rPr>
              <a:t>Ulam</a:t>
            </a:r>
            <a:r>
              <a:rPr kumimoji="0" lang="en-US" altLang="en-US" sz="10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 participated in a review of results from these calculations.</a:t>
            </a:r>
            <a:r>
              <a:rPr kumimoji="0" lang="en-US" altLang="en-US" sz="800" b="0" i="0" u="none" strike="noStrike" cap="none" normalizeH="0" baseline="30000" dirty="0">
                <a:ln>
                  <a:noFill/>
                </a:ln>
                <a:solidFill>
                  <a:srgbClr val="0B0080"/>
                </a:solidFill>
                <a:effectLst/>
                <a:latin typeface="Arial" panose="020B0604020202020204" pitchFamily="34" charset="0"/>
                <a:cs typeface="Arial" panose="020B0604020202020204" pitchFamily="34" charset="0"/>
                <a:hlinkClick r:id="rId4"/>
              </a:rPr>
              <a:t>[33]</a:t>
            </a:r>
            <a:r>
              <a:rPr kumimoji="0" lang="en-US" altLang="en-US" sz="10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 Earlier, while playing </a:t>
            </a:r>
            <a:r>
              <a:rPr kumimoji="0" lang="en-US" altLang="en-US" sz="1000" b="0" i="0" u="none" strike="noStrike" cap="none" normalizeH="0" baseline="0" dirty="0">
                <a:ln>
                  <a:noFill/>
                </a:ln>
                <a:solidFill>
                  <a:srgbClr val="0B0080"/>
                </a:solidFill>
                <a:effectLst/>
                <a:latin typeface="Arial" panose="020B0604020202020204" pitchFamily="34" charset="0"/>
                <a:cs typeface="Arial" panose="020B0604020202020204" pitchFamily="34" charset="0"/>
                <a:hlinkClick r:id="rId5" tooltip="Patience (game)"/>
              </a:rPr>
              <a:t>solitaire</a:t>
            </a:r>
            <a:r>
              <a:rPr kumimoji="0" lang="en-US" altLang="en-US" sz="10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 during his recovery from surgery, </a:t>
            </a:r>
            <a:r>
              <a:rPr kumimoji="0" lang="en-US" altLang="en-US" sz="1000" b="0" i="0" u="none" strike="noStrike" cap="none" normalizeH="0" baseline="0" dirty="0" err="1">
                <a:ln>
                  <a:noFill/>
                </a:ln>
                <a:solidFill>
                  <a:srgbClr val="222222"/>
                </a:solidFill>
                <a:effectLst/>
                <a:latin typeface="Arial" panose="020B0604020202020204" pitchFamily="34" charset="0"/>
                <a:cs typeface="Arial" panose="020B0604020202020204" pitchFamily="34" charset="0"/>
              </a:rPr>
              <a:t>Ulam</a:t>
            </a:r>
            <a:r>
              <a:rPr kumimoji="0" lang="en-US" altLang="en-US" sz="10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 had thought about playing hundreds of games o estimate statistically the probability of a successful outcome.</a:t>
            </a:r>
            <a:r>
              <a:rPr kumimoji="0" lang="en-US" altLang="en-US" sz="800" b="0" i="0" u="none" strike="noStrike" cap="none" normalizeH="0" baseline="30000" dirty="0">
                <a:ln>
                  <a:noFill/>
                </a:ln>
                <a:solidFill>
                  <a:srgbClr val="0B0080"/>
                </a:solidFill>
                <a:effectLst/>
                <a:latin typeface="Arial" panose="020B0604020202020204" pitchFamily="34" charset="0"/>
                <a:cs typeface="Arial" panose="020B0604020202020204" pitchFamily="34" charset="0"/>
                <a:hlinkClick r:id="rId6"/>
              </a:rPr>
              <a:t>[34]</a:t>
            </a:r>
            <a:r>
              <a:rPr kumimoji="0" lang="en-US" altLang="en-US" sz="10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 With ENIAC in mind, he realized that the availability of computers made such statistical methods very practical. John von Neumann immediately saw the significance of this insight. In March 1947 he proposed a statistical approach to the problem of neutron diffusion in fissionable material.</a:t>
            </a:r>
            <a:r>
              <a:rPr kumimoji="0" lang="en-US" altLang="en-US" sz="800" b="0" i="0" u="none" strike="noStrike" cap="none" normalizeH="0" baseline="30000" dirty="0">
                <a:ln>
                  <a:noFill/>
                </a:ln>
                <a:solidFill>
                  <a:srgbClr val="0B0080"/>
                </a:solidFill>
                <a:effectLst/>
                <a:latin typeface="Arial" panose="020B0604020202020204" pitchFamily="34" charset="0"/>
                <a:cs typeface="Arial" panose="020B0604020202020204" pitchFamily="34" charset="0"/>
                <a:hlinkClick r:id="rId7"/>
              </a:rPr>
              <a:t>[35]</a:t>
            </a:r>
            <a:r>
              <a:rPr kumimoji="0" lang="en-US" altLang="en-US" sz="10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 Because </a:t>
            </a:r>
            <a:r>
              <a:rPr kumimoji="0" lang="en-US" altLang="en-US" sz="1000" b="0" i="0" u="none" strike="noStrike" cap="none" normalizeH="0" baseline="0" dirty="0" err="1">
                <a:ln>
                  <a:noFill/>
                </a:ln>
                <a:solidFill>
                  <a:srgbClr val="222222"/>
                </a:solidFill>
                <a:effectLst/>
                <a:latin typeface="Arial" panose="020B0604020202020204" pitchFamily="34" charset="0"/>
                <a:cs typeface="Arial" panose="020B0604020202020204" pitchFamily="34" charset="0"/>
              </a:rPr>
              <a:t>Ulam</a:t>
            </a:r>
            <a:r>
              <a:rPr kumimoji="0" lang="en-US" altLang="en-US" sz="10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 had often mentioned his uncle, </a:t>
            </a:r>
            <a:r>
              <a:rPr kumimoji="0" lang="en-US" altLang="en-US" sz="1000" b="0" i="0" u="none" strike="noStrike" cap="none" normalizeH="0" baseline="0" dirty="0" err="1">
                <a:ln>
                  <a:noFill/>
                </a:ln>
                <a:solidFill>
                  <a:srgbClr val="222222"/>
                </a:solidFill>
                <a:effectLst/>
                <a:latin typeface="Arial" panose="020B0604020202020204" pitchFamily="34" charset="0"/>
                <a:cs typeface="Arial" panose="020B0604020202020204" pitchFamily="34" charset="0"/>
              </a:rPr>
              <a:t>Michał</a:t>
            </a:r>
            <a:r>
              <a:rPr kumimoji="0" lang="en-US" altLang="en-US" sz="10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 </a:t>
            </a:r>
            <a:r>
              <a:rPr kumimoji="0" lang="en-US" altLang="en-US" sz="1000" b="0" i="0" u="none" strike="noStrike" cap="none" normalizeH="0" baseline="0" dirty="0" err="1">
                <a:ln>
                  <a:noFill/>
                </a:ln>
                <a:solidFill>
                  <a:srgbClr val="222222"/>
                </a:solidFill>
                <a:effectLst/>
                <a:latin typeface="Arial" panose="020B0604020202020204" pitchFamily="34" charset="0"/>
                <a:cs typeface="Arial" panose="020B0604020202020204" pitchFamily="34" charset="0"/>
              </a:rPr>
              <a:t>Ulam</a:t>
            </a:r>
            <a:r>
              <a:rPr kumimoji="0" lang="en-US" altLang="en-US" sz="10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 "who just had to go to Monte Carlo" to gamble, Metropolis dubbed the statistical approach "The </a:t>
            </a:r>
            <a:r>
              <a:rPr kumimoji="0" lang="en-US" altLang="en-US" sz="1000" b="0" i="0" u="none" strike="noStrike" cap="none" normalizeH="0" baseline="0" dirty="0">
                <a:ln>
                  <a:noFill/>
                </a:ln>
                <a:solidFill>
                  <a:srgbClr val="0B0080"/>
                </a:solidFill>
                <a:effectLst/>
                <a:latin typeface="Arial" panose="020B0604020202020204" pitchFamily="34" charset="0"/>
                <a:cs typeface="Arial" panose="020B0604020202020204" pitchFamily="34" charset="0"/>
                <a:hlinkClick r:id="rId8" tooltip="Monte Carlo method"/>
              </a:rPr>
              <a:t>Monte Carlo method</a:t>
            </a:r>
            <a:r>
              <a:rPr kumimoji="0" lang="en-US" altLang="en-US" sz="10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a:t>
            </a:r>
            <a:r>
              <a:rPr kumimoji="0" lang="en-US" altLang="en-US" sz="800" b="0" i="0" u="none" strike="noStrike" cap="none" normalizeH="0" baseline="30000" dirty="0">
                <a:ln>
                  <a:noFill/>
                </a:ln>
                <a:solidFill>
                  <a:srgbClr val="0B0080"/>
                </a:solidFill>
                <a:effectLst/>
                <a:latin typeface="Arial" panose="020B0604020202020204" pitchFamily="34" charset="0"/>
                <a:cs typeface="Arial" panose="020B0604020202020204" pitchFamily="34" charset="0"/>
                <a:hlinkClick r:id="rId4"/>
              </a:rPr>
              <a:t>[33]</a:t>
            </a:r>
            <a:r>
              <a:rPr kumimoji="0" lang="en-US" altLang="en-US" sz="10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 Metropolis and </a:t>
            </a:r>
            <a:r>
              <a:rPr kumimoji="0" lang="en-US" altLang="en-US" sz="1000" b="0" i="0" u="none" strike="noStrike" cap="none" normalizeH="0" baseline="0" dirty="0" err="1">
                <a:ln>
                  <a:noFill/>
                </a:ln>
                <a:solidFill>
                  <a:srgbClr val="222222"/>
                </a:solidFill>
                <a:effectLst/>
                <a:latin typeface="Arial" panose="020B0604020202020204" pitchFamily="34" charset="0"/>
                <a:cs typeface="Arial" panose="020B0604020202020204" pitchFamily="34" charset="0"/>
              </a:rPr>
              <a:t>Ulam</a:t>
            </a:r>
            <a:r>
              <a:rPr kumimoji="0" lang="en-US" altLang="en-US" sz="10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 published the first unclassified paper on the Monte Carlo method in 1949.</a:t>
            </a:r>
            <a:r>
              <a:rPr kumimoji="0" lang="en-US" altLang="en-US" sz="800" b="0" i="0" u="none" strike="noStrike" cap="none" normalizeH="0" baseline="30000" dirty="0">
                <a:ln>
                  <a:noFill/>
                </a:ln>
                <a:solidFill>
                  <a:srgbClr val="0B0080"/>
                </a:solidFill>
                <a:effectLst/>
                <a:latin typeface="Arial" panose="020B0604020202020204" pitchFamily="34" charset="0"/>
                <a:cs typeface="Arial" panose="020B0604020202020204" pitchFamily="34" charset="0"/>
                <a:hlinkClick r:id="rId9"/>
              </a:rPr>
              <a:t>[36]</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Fermi, learning of </a:t>
            </a:r>
            <a:r>
              <a:rPr kumimoji="0" lang="en-US" altLang="en-US" sz="1000" b="0" i="0" u="none" strike="noStrike" cap="none" normalizeH="0" baseline="0" dirty="0" err="1">
                <a:ln>
                  <a:noFill/>
                </a:ln>
                <a:solidFill>
                  <a:srgbClr val="222222"/>
                </a:solidFill>
                <a:effectLst/>
                <a:latin typeface="Arial" panose="020B0604020202020204" pitchFamily="34" charset="0"/>
                <a:cs typeface="Arial" panose="020B0604020202020204" pitchFamily="34" charset="0"/>
              </a:rPr>
              <a:t>Ulam's</a:t>
            </a:r>
            <a:r>
              <a:rPr kumimoji="0" lang="en-US" altLang="en-US" sz="10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 breakthrough, devised an </a:t>
            </a:r>
            <a:r>
              <a:rPr kumimoji="0" lang="en-US" altLang="en-US" sz="1000" b="0" i="0" u="none" strike="noStrike" cap="none" normalizeH="0" baseline="0" dirty="0">
                <a:ln>
                  <a:noFill/>
                </a:ln>
                <a:solidFill>
                  <a:srgbClr val="0B0080"/>
                </a:solidFill>
                <a:effectLst/>
                <a:latin typeface="Arial" panose="020B0604020202020204" pitchFamily="34" charset="0"/>
                <a:cs typeface="Arial" panose="020B0604020202020204" pitchFamily="34" charset="0"/>
                <a:hlinkClick r:id="rId10" tooltip="Analog computer"/>
              </a:rPr>
              <a:t>analog computer</a:t>
            </a:r>
            <a:r>
              <a:rPr kumimoji="0" lang="en-US" altLang="en-US" sz="10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 known as the </a:t>
            </a:r>
            <a:r>
              <a:rPr kumimoji="0" lang="en-US" altLang="en-US" sz="1000" b="0" i="0" u="none" strike="noStrike" cap="none" normalizeH="0" baseline="0" dirty="0">
                <a:ln>
                  <a:noFill/>
                </a:ln>
                <a:solidFill>
                  <a:srgbClr val="0B0080"/>
                </a:solidFill>
                <a:effectLst/>
                <a:latin typeface="Arial" panose="020B0604020202020204" pitchFamily="34" charset="0"/>
                <a:cs typeface="Arial" panose="020B0604020202020204" pitchFamily="34" charset="0"/>
                <a:hlinkClick r:id="rId11" tooltip="Monte Carlo trolley"/>
              </a:rPr>
              <a:t>Monte Carlo trolley</a:t>
            </a:r>
            <a:r>
              <a:rPr kumimoji="0" lang="en-US" altLang="en-US" sz="10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 later dubbed the </a:t>
            </a:r>
            <a:r>
              <a:rPr kumimoji="0" lang="en-US" altLang="en-US" sz="1000" b="0" i="0" u="none" strike="noStrike" cap="none" normalizeH="0" baseline="0" dirty="0">
                <a:ln>
                  <a:noFill/>
                </a:ln>
                <a:solidFill>
                  <a:srgbClr val="0B0080"/>
                </a:solidFill>
                <a:effectLst/>
                <a:latin typeface="Arial" panose="020B0604020202020204" pitchFamily="34" charset="0"/>
                <a:cs typeface="Arial" panose="020B0604020202020204" pitchFamily="34" charset="0"/>
                <a:hlinkClick r:id="rId2" tooltip="FERMIAC"/>
              </a:rPr>
              <a:t>FERMIAC</a:t>
            </a:r>
            <a:r>
              <a:rPr kumimoji="0" lang="en-US" altLang="en-US" sz="10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 The device performed a mechanical simulation of random diffusion of neutrons. As computers improved in speed and programmability, these methods became more useful. In particular, many Monte Carlo calculations carried out on modern </a:t>
            </a:r>
            <a:r>
              <a:rPr kumimoji="0" lang="en-US" altLang="en-US" sz="1000" b="0" i="0" u="none" strike="noStrike" cap="none" normalizeH="0" baseline="0" dirty="0">
                <a:ln>
                  <a:noFill/>
                </a:ln>
                <a:solidFill>
                  <a:srgbClr val="0B0080"/>
                </a:solidFill>
                <a:effectLst/>
                <a:latin typeface="Arial" panose="020B0604020202020204" pitchFamily="34" charset="0"/>
                <a:cs typeface="Arial" panose="020B0604020202020204" pitchFamily="34" charset="0"/>
                <a:hlinkClick r:id="rId12" tooltip="Massively parallel"/>
              </a:rPr>
              <a:t>massively parallel</a:t>
            </a:r>
            <a:r>
              <a:rPr kumimoji="0" lang="en-US" altLang="en-US" sz="10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 </a:t>
            </a:r>
            <a:r>
              <a:rPr kumimoji="0" lang="en-US" altLang="en-US" sz="1000" b="0" i="0" u="none" strike="noStrike" cap="none" normalizeH="0" baseline="0" dirty="0">
                <a:ln>
                  <a:noFill/>
                </a:ln>
                <a:solidFill>
                  <a:srgbClr val="0B0080"/>
                </a:solidFill>
                <a:effectLst/>
                <a:latin typeface="Arial" panose="020B0604020202020204" pitchFamily="34" charset="0"/>
                <a:cs typeface="Arial" panose="020B0604020202020204" pitchFamily="34" charset="0"/>
                <a:hlinkClick r:id="rId13" tooltip="Supercomputer"/>
              </a:rPr>
              <a:t>supercomputers</a:t>
            </a:r>
            <a:r>
              <a:rPr kumimoji="0" lang="en-US" altLang="en-US" sz="10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 are </a:t>
            </a:r>
            <a:r>
              <a:rPr kumimoji="0" lang="en-US" altLang="en-US" sz="1000" b="0" i="0" u="none" strike="noStrike" cap="none" normalizeH="0" baseline="0" dirty="0">
                <a:ln>
                  <a:noFill/>
                </a:ln>
                <a:solidFill>
                  <a:srgbClr val="0B0080"/>
                </a:solidFill>
                <a:effectLst/>
                <a:latin typeface="Arial" panose="020B0604020202020204" pitchFamily="34" charset="0"/>
                <a:cs typeface="Arial" panose="020B0604020202020204" pitchFamily="34" charset="0"/>
                <a:hlinkClick r:id="rId14" tooltip="Embarrassingly parallel"/>
              </a:rPr>
              <a:t>embarrassingly parallel</a:t>
            </a:r>
            <a:r>
              <a:rPr kumimoji="0" lang="en-US" altLang="en-US" sz="10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 applications, whose results can be very accurate.</a:t>
            </a:r>
            <a:r>
              <a:rPr kumimoji="0" lang="en-US" altLang="en-US" sz="800" b="0" i="0" u="none" strike="noStrike" cap="none" normalizeH="0" baseline="30000" dirty="0">
                <a:ln>
                  <a:noFill/>
                </a:ln>
                <a:solidFill>
                  <a:srgbClr val="0B0080"/>
                </a:solidFill>
                <a:effectLst/>
                <a:latin typeface="Arial" panose="020B0604020202020204" pitchFamily="34" charset="0"/>
                <a:cs typeface="Arial" panose="020B0604020202020204" pitchFamily="34" charset="0"/>
                <a:hlinkClick r:id="rId15"/>
              </a:rPr>
              <a:t>[21]</a:t>
            </a:r>
            <a:endParaRPr kumimoji="0" lang="en-US" altLang="en-US" sz="900" b="0" i="0" u="none" strike="noStrike" cap="none" normalizeH="0" baseline="0" dirty="0">
              <a:ln>
                <a:noFill/>
              </a:ln>
              <a:solidFill>
                <a:srgbClr val="0B0080"/>
              </a:solidFill>
              <a:effectLst/>
              <a:latin typeface="Arial" panose="020B0604020202020204" pitchFamily="34" charset="0"/>
              <a:cs typeface="Arial" panose="020B0604020202020204" pitchFamily="34" charset="0"/>
            </a:endParaRPr>
          </a:p>
        </p:txBody>
      </p:sp>
      <p:pic>
        <p:nvPicPr>
          <p:cNvPr id="1027" name="Picture 3" descr="A smiling balding man in a suit and tie holds a strange device that looks like a frame">
            <a:hlinkClick r:id="rId16"/>
            <a:extLst>
              <a:ext uri="{FF2B5EF4-FFF2-40B4-BE49-F238E27FC236}">
                <a16:creationId xmlns:a16="http://schemas.microsoft.com/office/drawing/2014/main" id="{B3F57F92-5723-465A-9AB9-95E2D4089AE2}"/>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7278370" y="2378591"/>
            <a:ext cx="2857500" cy="326707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66A5058E-F3E4-4379-A774-F37441ADFACB}"/>
              </a:ext>
            </a:extLst>
          </p:cNvPr>
          <p:cNvSpPr/>
          <p:nvPr/>
        </p:nvSpPr>
        <p:spPr>
          <a:xfrm>
            <a:off x="5315970" y="2009259"/>
            <a:ext cx="248786" cy="369332"/>
          </a:xfrm>
          <a:prstGeom prst="rect">
            <a:avLst/>
          </a:prstGeom>
        </p:spPr>
        <p:txBody>
          <a:bodyPr wrap="none">
            <a:spAutoFit/>
          </a:bodyPr>
          <a:lstStyle/>
          <a:p>
            <a:r>
              <a:rPr lang="en-US" altLang="en-US" dirty="0">
                <a:solidFill>
                  <a:srgbClr val="222222"/>
                </a:solidFill>
                <a:latin typeface="Arial" panose="020B0604020202020204" pitchFamily="34" charset="0"/>
                <a:cs typeface="Arial" panose="020B0604020202020204" pitchFamily="34" charset="0"/>
              </a:rPr>
              <a:t>t</a:t>
            </a:r>
            <a:endParaRPr lang="en-US" dirty="0"/>
          </a:p>
        </p:txBody>
      </p:sp>
    </p:spTree>
    <p:extLst>
      <p:ext uri="{BB962C8B-B14F-4D97-AF65-F5344CB8AC3E}">
        <p14:creationId xmlns:p14="http://schemas.microsoft.com/office/powerpoint/2010/main" val="14761688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57294-BF61-4C2A-B9F2-E02165763E95}"/>
              </a:ext>
            </a:extLst>
          </p:cNvPr>
          <p:cNvSpPr>
            <a:spLocks noGrp="1"/>
          </p:cNvSpPr>
          <p:nvPr>
            <p:ph type="title"/>
          </p:nvPr>
        </p:nvSpPr>
        <p:spPr/>
        <p:txBody>
          <a:bodyPr/>
          <a:lstStyle/>
          <a:p>
            <a:r>
              <a:rPr lang="en-US" dirty="0"/>
              <a:t>What is OD Estimation?</a:t>
            </a:r>
          </a:p>
        </p:txBody>
      </p:sp>
      <p:sp>
        <p:nvSpPr>
          <p:cNvPr id="3" name="Content Placeholder 2">
            <a:extLst>
              <a:ext uri="{FF2B5EF4-FFF2-40B4-BE49-F238E27FC236}">
                <a16:creationId xmlns:a16="http://schemas.microsoft.com/office/drawing/2014/main" id="{BDE594F9-1223-4879-9D97-9C3C91A8D516}"/>
              </a:ext>
            </a:extLst>
          </p:cNvPr>
          <p:cNvSpPr>
            <a:spLocks noGrp="1"/>
          </p:cNvSpPr>
          <p:nvPr>
            <p:ph idx="1"/>
          </p:nvPr>
        </p:nvSpPr>
        <p:spPr/>
        <p:txBody>
          <a:bodyPr/>
          <a:lstStyle/>
          <a:p>
            <a:r>
              <a:rPr lang="en-US" dirty="0"/>
              <a:t>Most crucial in Traffic Planning</a:t>
            </a:r>
          </a:p>
          <a:p>
            <a:r>
              <a:rPr lang="en-US" dirty="0"/>
              <a:t>specify travel demands between the origin and destination nodes in the network</a:t>
            </a:r>
          </a:p>
          <a:p>
            <a:r>
              <a:rPr lang="en-US" dirty="0"/>
              <a:t>OD Matrix Estimation: the calculation of OD-matrices using observed link flows</a:t>
            </a:r>
          </a:p>
          <a:p>
            <a:r>
              <a:rPr lang="en-US" dirty="0"/>
              <a:t>Two types of estimation models:</a:t>
            </a:r>
          </a:p>
          <a:p>
            <a:pPr lvl="1"/>
            <a:r>
              <a:rPr lang="en-US" dirty="0"/>
              <a:t>Time independent, and</a:t>
            </a:r>
          </a:p>
          <a:p>
            <a:pPr lvl="1"/>
            <a:r>
              <a:rPr lang="en-US" dirty="0"/>
              <a:t>Time dependent</a:t>
            </a:r>
          </a:p>
          <a:p>
            <a:r>
              <a:rPr lang="en-US" dirty="0"/>
              <a:t>We’ll discuss time dependent OD estimation using traffic count.</a:t>
            </a:r>
          </a:p>
          <a:p>
            <a:r>
              <a:rPr lang="en-US" dirty="0"/>
              <a:t>But first we need to finalize the estimation approach</a:t>
            </a:r>
          </a:p>
          <a:p>
            <a:endParaRPr lang="en-US" dirty="0"/>
          </a:p>
          <a:p>
            <a:pPr marL="36900" indent="0">
              <a:buNone/>
            </a:pPr>
            <a:endParaRPr lang="en-US" dirty="0"/>
          </a:p>
        </p:txBody>
      </p:sp>
    </p:spTree>
    <p:extLst>
      <p:ext uri="{BB962C8B-B14F-4D97-AF65-F5344CB8AC3E}">
        <p14:creationId xmlns:p14="http://schemas.microsoft.com/office/powerpoint/2010/main" val="25675488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57294-BF61-4C2A-B9F2-E02165763E95}"/>
              </a:ext>
            </a:extLst>
          </p:cNvPr>
          <p:cNvSpPr>
            <a:spLocks noGrp="1"/>
          </p:cNvSpPr>
          <p:nvPr>
            <p:ph type="title"/>
          </p:nvPr>
        </p:nvSpPr>
        <p:spPr/>
        <p:txBody>
          <a:bodyPr>
            <a:normAutofit/>
          </a:bodyPr>
          <a:lstStyle/>
          <a:p>
            <a:r>
              <a:rPr lang="en-US" dirty="0"/>
              <a:t>Comparison of Estimation approaches</a:t>
            </a:r>
          </a:p>
        </p:txBody>
      </p:sp>
      <p:sp>
        <p:nvSpPr>
          <p:cNvPr id="3" name="Content Placeholder 2">
            <a:extLst>
              <a:ext uri="{FF2B5EF4-FFF2-40B4-BE49-F238E27FC236}">
                <a16:creationId xmlns:a16="http://schemas.microsoft.com/office/drawing/2014/main" id="{BDE594F9-1223-4879-9D97-9C3C91A8D516}"/>
              </a:ext>
            </a:extLst>
          </p:cNvPr>
          <p:cNvSpPr>
            <a:spLocks noGrp="1"/>
          </p:cNvSpPr>
          <p:nvPr>
            <p:ph idx="1"/>
          </p:nvPr>
        </p:nvSpPr>
        <p:spPr/>
        <p:txBody>
          <a:bodyPr>
            <a:normAutofit/>
          </a:bodyPr>
          <a:lstStyle/>
          <a:p>
            <a:r>
              <a:rPr lang="en-US" dirty="0"/>
              <a:t>One approach: focus on surveillance data =&gt; assume the OD matrix</a:t>
            </a:r>
          </a:p>
          <a:p>
            <a:pPr lvl="1"/>
            <a:r>
              <a:rPr lang="en-US" dirty="0"/>
              <a:t>Time consuming</a:t>
            </a:r>
          </a:p>
          <a:p>
            <a:pPr lvl="1"/>
            <a:r>
              <a:rPr lang="en-US" dirty="0"/>
              <a:t>Doesn’t give real time results</a:t>
            </a:r>
          </a:p>
          <a:p>
            <a:pPr lvl="1"/>
            <a:r>
              <a:rPr lang="en-US" dirty="0"/>
              <a:t>AVI: automatic vehicle identification : less survey cost, high installation cost</a:t>
            </a:r>
          </a:p>
          <a:p>
            <a:r>
              <a:rPr lang="en-US" dirty="0"/>
              <a:t>Another approach: non assignment models</a:t>
            </a:r>
          </a:p>
          <a:p>
            <a:pPr lvl="1"/>
            <a:r>
              <a:rPr lang="en-US" dirty="0"/>
              <a:t>limited traffic surveillance facilities in a real-world network</a:t>
            </a:r>
          </a:p>
          <a:p>
            <a:pPr lvl="1"/>
            <a:r>
              <a:rPr lang="en-US" dirty="0"/>
              <a:t>require considerably large amounts of link flow information for computing the O-D flow; </a:t>
            </a:r>
          </a:p>
          <a:p>
            <a:pPr lvl="1"/>
            <a:r>
              <a:rPr lang="en-US" dirty="0"/>
              <a:t>computationally intensive for real-time implementations in large-scale networks</a:t>
            </a:r>
          </a:p>
        </p:txBody>
      </p:sp>
    </p:spTree>
    <p:extLst>
      <p:ext uri="{BB962C8B-B14F-4D97-AF65-F5344CB8AC3E}">
        <p14:creationId xmlns:p14="http://schemas.microsoft.com/office/powerpoint/2010/main" val="42802954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57294-BF61-4C2A-B9F2-E02165763E95}"/>
              </a:ext>
            </a:extLst>
          </p:cNvPr>
          <p:cNvSpPr>
            <a:spLocks noGrp="1"/>
          </p:cNvSpPr>
          <p:nvPr>
            <p:ph type="title"/>
          </p:nvPr>
        </p:nvSpPr>
        <p:spPr/>
        <p:txBody>
          <a:bodyPr>
            <a:normAutofit/>
          </a:bodyPr>
          <a:lstStyle/>
          <a:p>
            <a:r>
              <a:rPr lang="en-US" dirty="0"/>
              <a:t>Our approach</a:t>
            </a:r>
          </a:p>
        </p:txBody>
      </p:sp>
      <p:sp>
        <p:nvSpPr>
          <p:cNvPr id="3" name="Content Placeholder 2">
            <a:extLst>
              <a:ext uri="{FF2B5EF4-FFF2-40B4-BE49-F238E27FC236}">
                <a16:creationId xmlns:a16="http://schemas.microsoft.com/office/drawing/2014/main" id="{BDE594F9-1223-4879-9D97-9C3C91A8D516}"/>
              </a:ext>
            </a:extLst>
          </p:cNvPr>
          <p:cNvSpPr>
            <a:spLocks noGrp="1"/>
          </p:cNvSpPr>
          <p:nvPr>
            <p:ph idx="1"/>
          </p:nvPr>
        </p:nvSpPr>
        <p:spPr/>
        <p:txBody>
          <a:bodyPr>
            <a:normAutofit/>
          </a:bodyPr>
          <a:lstStyle/>
          <a:p>
            <a:r>
              <a:rPr lang="en-US" dirty="0"/>
              <a:t>Aforementioned studies assume that the transition matrix is known or at least approximately known, which is unrealistic for a real world network</a:t>
            </a:r>
          </a:p>
          <a:p>
            <a:pPr lvl="1"/>
            <a:r>
              <a:rPr lang="en-US" dirty="0"/>
              <a:t>Kalman Filter  = recursive filter, for dynamic system, with incomplete and noisy measurements. </a:t>
            </a:r>
          </a:p>
          <a:p>
            <a:pPr lvl="1"/>
            <a:r>
              <a:rPr lang="en-US" dirty="0"/>
              <a:t>This character is similar to the behavior of traffic</a:t>
            </a:r>
          </a:p>
          <a:p>
            <a:r>
              <a:rPr lang="en-US" dirty="0"/>
              <a:t>We use State Space Model into time-dependent O-D estimation with the state vector indicating the unknown O-D flows</a:t>
            </a:r>
          </a:p>
          <a:p>
            <a:r>
              <a:rPr lang="en-US" dirty="0"/>
              <a:t>Prior data is required to identify the parameter matrix</a:t>
            </a:r>
          </a:p>
          <a:p>
            <a:pPr lvl="1"/>
            <a:r>
              <a:rPr lang="en-US" dirty="0"/>
              <a:t>(Gibbs sampler + Kalman filter) in  space state models</a:t>
            </a:r>
          </a:p>
          <a:p>
            <a:r>
              <a:rPr lang="en-US" dirty="0"/>
              <a:t>Computationally intensive sampling</a:t>
            </a:r>
          </a:p>
          <a:p>
            <a:pPr lvl="1"/>
            <a:r>
              <a:rPr lang="en-US" dirty="0"/>
              <a:t>Implement parallel chain convergence control</a:t>
            </a:r>
          </a:p>
        </p:txBody>
      </p:sp>
    </p:spTree>
    <p:extLst>
      <p:ext uri="{BB962C8B-B14F-4D97-AF65-F5344CB8AC3E}">
        <p14:creationId xmlns:p14="http://schemas.microsoft.com/office/powerpoint/2010/main" val="19814581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57294-BF61-4C2A-B9F2-E02165763E95}"/>
              </a:ext>
            </a:extLst>
          </p:cNvPr>
          <p:cNvSpPr>
            <a:spLocks noGrp="1"/>
          </p:cNvSpPr>
          <p:nvPr>
            <p:ph type="title"/>
          </p:nvPr>
        </p:nvSpPr>
        <p:spPr/>
        <p:txBody>
          <a:bodyPr>
            <a:normAutofit fontScale="90000"/>
          </a:bodyPr>
          <a:lstStyle/>
          <a:p>
            <a:r>
              <a:rPr lang="en-US" dirty="0"/>
              <a:t>Space State Model into Time dependent OD Estimation - Excluding travel time</a:t>
            </a:r>
          </a:p>
        </p:txBody>
      </p:sp>
      <p:sp>
        <p:nvSpPr>
          <p:cNvPr id="3" name="Content Placeholder 2">
            <a:extLst>
              <a:ext uri="{FF2B5EF4-FFF2-40B4-BE49-F238E27FC236}">
                <a16:creationId xmlns:a16="http://schemas.microsoft.com/office/drawing/2014/main" id="{BDE594F9-1223-4879-9D97-9C3C91A8D516}"/>
              </a:ext>
            </a:extLst>
          </p:cNvPr>
          <p:cNvSpPr>
            <a:spLocks noGrp="1"/>
          </p:cNvSpPr>
          <p:nvPr>
            <p:ph idx="1"/>
          </p:nvPr>
        </p:nvSpPr>
        <p:spPr/>
        <p:txBody>
          <a:bodyPr>
            <a:normAutofit fontScale="92500" lnSpcReduction="20000"/>
          </a:bodyPr>
          <a:lstStyle/>
          <a:p>
            <a:r>
              <a:rPr lang="en-US" dirty="0"/>
              <a:t>Space State Model (SSM) Assumptions:</a:t>
            </a:r>
          </a:p>
          <a:p>
            <a:pPr lvl="1"/>
            <a:r>
              <a:rPr lang="en-US" dirty="0"/>
              <a:t>The transition matrix is assumed to be fixed</a:t>
            </a:r>
          </a:p>
          <a:p>
            <a:pPr lvl="1"/>
            <a:r>
              <a:rPr lang="en-US" dirty="0"/>
              <a:t>The link travel time is not considered</a:t>
            </a:r>
          </a:p>
          <a:p>
            <a:r>
              <a:rPr lang="en-US" dirty="0"/>
              <a:t>to estimate path flows from link traffic counts, SSM is coupled with two parts:</a:t>
            </a:r>
          </a:p>
          <a:p>
            <a:pPr lvl="1"/>
            <a:r>
              <a:rPr lang="en-US" dirty="0"/>
              <a:t>Transition equation :</a:t>
            </a:r>
          </a:p>
          <a:p>
            <a:pPr lvl="1"/>
            <a:r>
              <a:rPr lang="en-US" dirty="0"/>
              <a:t>Observation equation</a:t>
            </a:r>
            <a:r>
              <a:rPr lang="fr-FR" dirty="0"/>
              <a:t> : </a:t>
            </a:r>
          </a:p>
          <a:p>
            <a:pPr lvl="1"/>
            <a:r>
              <a:rPr lang="fr-FR" dirty="0" err="1"/>
              <a:t>When</a:t>
            </a:r>
            <a:r>
              <a:rPr lang="fr-FR" dirty="0"/>
              <a:t> </a:t>
            </a:r>
            <a:r>
              <a:rPr lang="fr-FR" dirty="0" err="1"/>
              <a:t>considering</a:t>
            </a:r>
            <a:r>
              <a:rPr lang="fr-FR" dirty="0"/>
              <a:t> the </a:t>
            </a:r>
            <a:r>
              <a:rPr lang="fr-FR" dirty="0" err="1"/>
              <a:t>travel</a:t>
            </a:r>
            <a:r>
              <a:rPr lang="fr-FR" dirty="0"/>
              <a:t> time, the observation </a:t>
            </a:r>
            <a:r>
              <a:rPr lang="fr-FR" dirty="0" err="1"/>
              <a:t>equation</a:t>
            </a:r>
            <a:r>
              <a:rPr lang="fr-FR" dirty="0"/>
              <a:t> </a:t>
            </a:r>
            <a:r>
              <a:rPr lang="fr-FR" dirty="0" err="1"/>
              <a:t>is</a:t>
            </a:r>
            <a:r>
              <a:rPr lang="fr-FR" dirty="0"/>
              <a:t> </a:t>
            </a:r>
            <a:r>
              <a:rPr lang="fr-FR" dirty="0" err="1"/>
              <a:t>modified</a:t>
            </a:r>
            <a:r>
              <a:rPr lang="fr-FR" dirty="0"/>
              <a:t>,</a:t>
            </a:r>
          </a:p>
          <a:p>
            <a:pPr lvl="2"/>
            <a:r>
              <a:rPr lang="fr-FR" dirty="0" err="1"/>
              <a:t>Here</a:t>
            </a:r>
            <a:r>
              <a:rPr lang="fr-FR" dirty="0"/>
              <a:t>, </a:t>
            </a:r>
            <a:r>
              <a:rPr lang="fr-FR" dirty="0" err="1"/>
              <a:t>x</a:t>
            </a:r>
            <a:r>
              <a:rPr lang="fr-FR" baseline="-25000" dirty="0" err="1"/>
              <a:t>t</a:t>
            </a:r>
            <a:r>
              <a:rPr lang="fr-FR" dirty="0"/>
              <a:t> = </a:t>
            </a:r>
            <a:r>
              <a:rPr lang="en-US" dirty="0"/>
              <a:t>a p×1 network path flows on time t</a:t>
            </a:r>
          </a:p>
          <a:p>
            <a:pPr lvl="2"/>
            <a:r>
              <a:rPr lang="en-US" dirty="0"/>
              <a:t>F = a </a:t>
            </a:r>
            <a:r>
              <a:rPr lang="en-US" dirty="0" err="1"/>
              <a:t>p×p</a:t>
            </a:r>
            <a:r>
              <a:rPr lang="en-US" dirty="0"/>
              <a:t> path flow transition matrix</a:t>
            </a:r>
          </a:p>
          <a:p>
            <a:pPr lvl="2"/>
            <a:r>
              <a:rPr lang="fr-FR" dirty="0"/>
              <a:t>u</a:t>
            </a:r>
            <a:r>
              <a:rPr lang="fr-FR" baseline="-25000" dirty="0"/>
              <a:t>t,  </a:t>
            </a:r>
            <a:r>
              <a:rPr lang="fr-FR" dirty="0"/>
              <a:t>v</a:t>
            </a:r>
            <a:r>
              <a:rPr lang="fr-FR" baseline="-25000" dirty="0"/>
              <a:t>t</a:t>
            </a:r>
            <a:r>
              <a:rPr lang="en-US" dirty="0"/>
              <a:t> = </a:t>
            </a:r>
            <a:r>
              <a:rPr lang="en-US" dirty="0" err="1"/>
              <a:t>iid</a:t>
            </a:r>
            <a:r>
              <a:rPr lang="en-US" dirty="0"/>
              <a:t> Gaussian noise terms</a:t>
            </a:r>
          </a:p>
          <a:p>
            <a:pPr lvl="2"/>
            <a:r>
              <a:rPr lang="fr-FR" dirty="0" err="1"/>
              <a:t>y</a:t>
            </a:r>
            <a:r>
              <a:rPr lang="fr-FR" baseline="-25000" dirty="0" err="1"/>
              <a:t>t</a:t>
            </a:r>
            <a:r>
              <a:rPr lang="en-US" dirty="0"/>
              <a:t> = a q×1 link traffic observation vector on time t</a:t>
            </a:r>
          </a:p>
          <a:p>
            <a:pPr lvl="2"/>
            <a:r>
              <a:rPr lang="en-US" dirty="0"/>
              <a:t>H = a </a:t>
            </a:r>
            <a:r>
              <a:rPr lang="en-US" dirty="0" err="1"/>
              <a:t>q×p</a:t>
            </a:r>
            <a:r>
              <a:rPr lang="en-US" dirty="0"/>
              <a:t> zero-one matrix which denotes the path-observation incidence matrix</a:t>
            </a:r>
          </a:p>
        </p:txBody>
      </p:sp>
      <p:pic>
        <p:nvPicPr>
          <p:cNvPr id="4" name="Picture 3">
            <a:extLst>
              <a:ext uri="{FF2B5EF4-FFF2-40B4-BE49-F238E27FC236}">
                <a16:creationId xmlns:a16="http://schemas.microsoft.com/office/drawing/2014/main" id="{20632FE5-2BD2-43EC-9F56-DA22E9478921}"/>
              </a:ext>
            </a:extLst>
          </p:cNvPr>
          <p:cNvPicPr>
            <a:picLocks noChangeAspect="1"/>
          </p:cNvPicPr>
          <p:nvPr/>
        </p:nvPicPr>
        <p:blipFill>
          <a:blip r:embed="rId2"/>
          <a:stretch>
            <a:fillRect/>
          </a:stretch>
        </p:blipFill>
        <p:spPr>
          <a:xfrm>
            <a:off x="4348162" y="3083820"/>
            <a:ext cx="3495675" cy="247650"/>
          </a:xfrm>
          <a:prstGeom prst="rect">
            <a:avLst/>
          </a:prstGeom>
        </p:spPr>
      </p:pic>
      <p:pic>
        <p:nvPicPr>
          <p:cNvPr id="5" name="Picture 4">
            <a:extLst>
              <a:ext uri="{FF2B5EF4-FFF2-40B4-BE49-F238E27FC236}">
                <a16:creationId xmlns:a16="http://schemas.microsoft.com/office/drawing/2014/main" id="{9B82EBC3-6A87-4099-B5E9-6FC312C9C5DF}"/>
              </a:ext>
            </a:extLst>
          </p:cNvPr>
          <p:cNvPicPr>
            <a:picLocks noChangeAspect="1"/>
          </p:cNvPicPr>
          <p:nvPr/>
        </p:nvPicPr>
        <p:blipFill>
          <a:blip r:embed="rId3"/>
          <a:stretch>
            <a:fillRect/>
          </a:stretch>
        </p:blipFill>
        <p:spPr>
          <a:xfrm>
            <a:off x="4391024" y="3483869"/>
            <a:ext cx="3409950" cy="247650"/>
          </a:xfrm>
          <a:prstGeom prst="rect">
            <a:avLst/>
          </a:prstGeom>
        </p:spPr>
      </p:pic>
    </p:spTree>
    <p:extLst>
      <p:ext uri="{BB962C8B-B14F-4D97-AF65-F5344CB8AC3E}">
        <p14:creationId xmlns:p14="http://schemas.microsoft.com/office/powerpoint/2010/main" val="20161672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57294-BF61-4C2A-B9F2-E02165763E95}"/>
              </a:ext>
            </a:extLst>
          </p:cNvPr>
          <p:cNvSpPr>
            <a:spLocks noGrp="1"/>
          </p:cNvSpPr>
          <p:nvPr>
            <p:ph type="title"/>
          </p:nvPr>
        </p:nvSpPr>
        <p:spPr/>
        <p:txBody>
          <a:bodyPr>
            <a:normAutofit fontScale="90000"/>
          </a:bodyPr>
          <a:lstStyle/>
          <a:p>
            <a:r>
              <a:rPr lang="en-US" dirty="0"/>
              <a:t>Time dependent O-D estimation with SSM -  considering travel time</a:t>
            </a:r>
          </a:p>
        </p:txBody>
      </p:sp>
      <p:sp>
        <p:nvSpPr>
          <p:cNvPr id="3" name="Content Placeholder 2">
            <a:extLst>
              <a:ext uri="{FF2B5EF4-FFF2-40B4-BE49-F238E27FC236}">
                <a16:creationId xmlns:a16="http://schemas.microsoft.com/office/drawing/2014/main" id="{BDE594F9-1223-4879-9D97-9C3C91A8D516}"/>
              </a:ext>
            </a:extLst>
          </p:cNvPr>
          <p:cNvSpPr>
            <a:spLocks noGrp="1"/>
          </p:cNvSpPr>
          <p:nvPr>
            <p:ph idx="1"/>
          </p:nvPr>
        </p:nvSpPr>
        <p:spPr/>
        <p:txBody>
          <a:bodyPr>
            <a:normAutofit fontScale="92500"/>
          </a:bodyPr>
          <a:lstStyle/>
          <a:p>
            <a:r>
              <a:rPr lang="en-US" dirty="0"/>
              <a:t>Major issue in transportation problems/ path flow estimation problems is travel time inclusion</a:t>
            </a:r>
          </a:p>
          <a:p>
            <a:r>
              <a:rPr lang="en-US" dirty="0"/>
              <a:t>Modified observation equation:</a:t>
            </a:r>
          </a:p>
          <a:p>
            <a:pPr lvl="1"/>
            <a:r>
              <a:rPr lang="en-US" dirty="0"/>
              <a:t>The state variable, </a:t>
            </a:r>
            <a:r>
              <a:rPr lang="en-US" dirty="0" err="1"/>
              <a:t>x</a:t>
            </a:r>
            <a:r>
              <a:rPr lang="en-US" baseline="-25000" dirty="0" err="1"/>
              <a:t>t</a:t>
            </a:r>
            <a:r>
              <a:rPr lang="en-US" baseline="30000" dirty="0" err="1"/>
              <a:t>lag</a:t>
            </a:r>
            <a:r>
              <a:rPr lang="en-US" dirty="0"/>
              <a:t> = p (MaxLag+1)×1 matrix composed of series of state vectors (takes the travel time into account)</a:t>
            </a:r>
          </a:p>
          <a:p>
            <a:pPr lvl="1"/>
            <a:r>
              <a:rPr lang="en-US" dirty="0"/>
              <a:t>The term </a:t>
            </a:r>
            <a:r>
              <a:rPr lang="en-US" dirty="0" err="1"/>
              <a:t>MaxLag</a:t>
            </a:r>
            <a:r>
              <a:rPr lang="en-US" dirty="0"/>
              <a:t> denotes the maximum time lag intervals that can be observed on observation sites at time t. </a:t>
            </a:r>
          </a:p>
          <a:p>
            <a:pPr lvl="1"/>
            <a:endParaRPr lang="en-US" dirty="0"/>
          </a:p>
          <a:p>
            <a:pPr lvl="1"/>
            <a:endParaRPr lang="en-US" dirty="0"/>
          </a:p>
          <a:p>
            <a:pPr lvl="1"/>
            <a:endParaRPr lang="en-US" dirty="0"/>
          </a:p>
          <a:p>
            <a:pPr lvl="1"/>
            <a:r>
              <a:rPr lang="en-US" dirty="0"/>
              <a:t>The path-observation incidence matrix, </a:t>
            </a:r>
            <a:r>
              <a:rPr lang="en-US" dirty="0" err="1"/>
              <a:t>H</a:t>
            </a:r>
            <a:r>
              <a:rPr lang="en-US" baseline="-25000" dirty="0" err="1"/>
              <a:t>t</a:t>
            </a:r>
            <a:r>
              <a:rPr lang="en-US" dirty="0"/>
              <a:t>, = a zero-one </a:t>
            </a:r>
            <a:r>
              <a:rPr lang="en-US" dirty="0" err="1"/>
              <a:t>q×p</a:t>
            </a:r>
            <a:r>
              <a:rPr lang="en-US" dirty="0"/>
              <a:t>(MaxLag+1) matrix at time t. If the flow of a path can be observed at detector q, then the corresponding element in </a:t>
            </a:r>
            <a:r>
              <a:rPr lang="en-US" dirty="0" err="1"/>
              <a:t>H</a:t>
            </a:r>
            <a:r>
              <a:rPr lang="en-US" baseline="-25000" dirty="0" err="1"/>
              <a:t>t</a:t>
            </a:r>
            <a:r>
              <a:rPr lang="en-US" dirty="0"/>
              <a:t> is one; else, it is zero.</a:t>
            </a:r>
          </a:p>
        </p:txBody>
      </p:sp>
      <p:pic>
        <p:nvPicPr>
          <p:cNvPr id="4" name="Picture 3">
            <a:extLst>
              <a:ext uri="{FF2B5EF4-FFF2-40B4-BE49-F238E27FC236}">
                <a16:creationId xmlns:a16="http://schemas.microsoft.com/office/drawing/2014/main" id="{41A7F416-3812-4D3E-A901-A94D92D30C1C}"/>
              </a:ext>
            </a:extLst>
          </p:cNvPr>
          <p:cNvPicPr>
            <a:picLocks noChangeAspect="1"/>
          </p:cNvPicPr>
          <p:nvPr/>
        </p:nvPicPr>
        <p:blipFill>
          <a:blip r:embed="rId2"/>
          <a:stretch>
            <a:fillRect/>
          </a:stretch>
        </p:blipFill>
        <p:spPr>
          <a:xfrm>
            <a:off x="3805238" y="2930582"/>
            <a:ext cx="3381375" cy="247650"/>
          </a:xfrm>
          <a:prstGeom prst="rect">
            <a:avLst/>
          </a:prstGeom>
        </p:spPr>
      </p:pic>
      <p:pic>
        <p:nvPicPr>
          <p:cNvPr id="5" name="Picture 4">
            <a:extLst>
              <a:ext uri="{FF2B5EF4-FFF2-40B4-BE49-F238E27FC236}">
                <a16:creationId xmlns:a16="http://schemas.microsoft.com/office/drawing/2014/main" id="{8D7A3CD3-990B-4B85-B3DC-BA959D27B418}"/>
              </a:ext>
            </a:extLst>
          </p:cNvPr>
          <p:cNvPicPr>
            <a:picLocks noChangeAspect="1"/>
          </p:cNvPicPr>
          <p:nvPr/>
        </p:nvPicPr>
        <p:blipFill>
          <a:blip r:embed="rId3"/>
          <a:stretch>
            <a:fillRect/>
          </a:stretch>
        </p:blipFill>
        <p:spPr>
          <a:xfrm>
            <a:off x="3805238" y="3551007"/>
            <a:ext cx="2905124" cy="609281"/>
          </a:xfrm>
          <a:prstGeom prst="rect">
            <a:avLst/>
          </a:prstGeom>
        </p:spPr>
      </p:pic>
      <p:pic>
        <p:nvPicPr>
          <p:cNvPr id="6" name="Picture 5">
            <a:extLst>
              <a:ext uri="{FF2B5EF4-FFF2-40B4-BE49-F238E27FC236}">
                <a16:creationId xmlns:a16="http://schemas.microsoft.com/office/drawing/2014/main" id="{47514862-83EE-4990-961F-95F15F19EC8A}"/>
              </a:ext>
            </a:extLst>
          </p:cNvPr>
          <p:cNvPicPr>
            <a:picLocks noChangeAspect="1"/>
          </p:cNvPicPr>
          <p:nvPr/>
        </p:nvPicPr>
        <p:blipFill>
          <a:blip r:embed="rId4"/>
          <a:stretch>
            <a:fillRect/>
          </a:stretch>
        </p:blipFill>
        <p:spPr>
          <a:xfrm>
            <a:off x="3805238" y="4069961"/>
            <a:ext cx="7239000" cy="819150"/>
          </a:xfrm>
          <a:prstGeom prst="rect">
            <a:avLst/>
          </a:prstGeom>
        </p:spPr>
      </p:pic>
    </p:spTree>
    <p:extLst>
      <p:ext uri="{BB962C8B-B14F-4D97-AF65-F5344CB8AC3E}">
        <p14:creationId xmlns:p14="http://schemas.microsoft.com/office/powerpoint/2010/main" val="37433435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57294-BF61-4C2A-B9F2-E02165763E95}"/>
              </a:ext>
            </a:extLst>
          </p:cNvPr>
          <p:cNvSpPr>
            <a:spLocks noGrp="1"/>
          </p:cNvSpPr>
          <p:nvPr>
            <p:ph type="title"/>
          </p:nvPr>
        </p:nvSpPr>
        <p:spPr/>
        <p:txBody>
          <a:bodyPr>
            <a:normAutofit/>
          </a:bodyPr>
          <a:lstStyle/>
          <a:p>
            <a:r>
              <a:rPr lang="en-US" dirty="0"/>
              <a:t>Solution Technique</a:t>
            </a:r>
          </a:p>
        </p:txBody>
      </p:sp>
      <p:sp>
        <p:nvSpPr>
          <p:cNvPr id="3" name="Content Placeholder 2">
            <a:extLst>
              <a:ext uri="{FF2B5EF4-FFF2-40B4-BE49-F238E27FC236}">
                <a16:creationId xmlns:a16="http://schemas.microsoft.com/office/drawing/2014/main" id="{BDE594F9-1223-4879-9D97-9C3C91A8D516}"/>
              </a:ext>
            </a:extLst>
          </p:cNvPr>
          <p:cNvSpPr>
            <a:spLocks noGrp="1"/>
          </p:cNvSpPr>
          <p:nvPr>
            <p:ph idx="1"/>
          </p:nvPr>
        </p:nvSpPr>
        <p:spPr>
          <a:xfrm>
            <a:off x="913795" y="1732449"/>
            <a:ext cx="10353762" cy="4058751"/>
          </a:xfrm>
        </p:spPr>
        <p:txBody>
          <a:bodyPr>
            <a:normAutofit/>
          </a:bodyPr>
          <a:lstStyle/>
          <a:p>
            <a:r>
              <a:rPr lang="en-US" dirty="0"/>
              <a:t>There are two major elements to be incorporated in the solution method, </a:t>
            </a:r>
          </a:p>
          <a:p>
            <a:pPr lvl="1"/>
            <a:r>
              <a:rPr lang="en-US" dirty="0"/>
              <a:t>filtering states by observations, and </a:t>
            </a:r>
          </a:p>
          <a:p>
            <a:pPr lvl="1"/>
            <a:r>
              <a:rPr lang="en-US" dirty="0"/>
              <a:t>sampling scheme of transition matrix, F, and state vector, x. </a:t>
            </a:r>
          </a:p>
          <a:p>
            <a:r>
              <a:rPr lang="en-US" dirty="0"/>
              <a:t>Both x and F are unobservable, thus KF is not suitable to directly estimate and forecast the state vector =&gt; Gibbs sampler</a:t>
            </a:r>
          </a:p>
          <a:p>
            <a:pPr lvl="1"/>
            <a:r>
              <a:rPr lang="en-US" dirty="0"/>
              <a:t>Prediction of state vector can be represent as</a:t>
            </a:r>
          </a:p>
          <a:p>
            <a:pPr lvl="1"/>
            <a:r>
              <a:rPr lang="en-US" dirty="0"/>
              <a:t>After h time periods, is </a:t>
            </a:r>
          </a:p>
          <a:p>
            <a:pPr lvl="1"/>
            <a:endParaRPr lang="en-US" dirty="0"/>
          </a:p>
          <a:p>
            <a:pPr lvl="1"/>
            <a:r>
              <a:rPr lang="en-US" dirty="0"/>
              <a:t>The prediction can be written as</a:t>
            </a:r>
          </a:p>
        </p:txBody>
      </p:sp>
      <p:pic>
        <p:nvPicPr>
          <p:cNvPr id="4" name="Picture 3">
            <a:extLst>
              <a:ext uri="{FF2B5EF4-FFF2-40B4-BE49-F238E27FC236}">
                <a16:creationId xmlns:a16="http://schemas.microsoft.com/office/drawing/2014/main" id="{E33B8A69-48C2-44A6-9C8C-85B32CD34402}"/>
              </a:ext>
            </a:extLst>
          </p:cNvPr>
          <p:cNvPicPr>
            <a:picLocks noChangeAspect="1"/>
          </p:cNvPicPr>
          <p:nvPr/>
        </p:nvPicPr>
        <p:blipFill>
          <a:blip r:embed="rId2"/>
          <a:stretch>
            <a:fillRect/>
          </a:stretch>
        </p:blipFill>
        <p:spPr>
          <a:xfrm>
            <a:off x="6501895" y="3779321"/>
            <a:ext cx="1565782" cy="295275"/>
          </a:xfrm>
          <a:prstGeom prst="rect">
            <a:avLst/>
          </a:prstGeom>
        </p:spPr>
      </p:pic>
      <p:pic>
        <p:nvPicPr>
          <p:cNvPr id="5" name="Picture 4">
            <a:extLst>
              <a:ext uri="{FF2B5EF4-FFF2-40B4-BE49-F238E27FC236}">
                <a16:creationId xmlns:a16="http://schemas.microsoft.com/office/drawing/2014/main" id="{02289C20-E37E-479D-B9F4-A95973C32A78}"/>
              </a:ext>
            </a:extLst>
          </p:cNvPr>
          <p:cNvPicPr>
            <a:picLocks noChangeAspect="1"/>
          </p:cNvPicPr>
          <p:nvPr/>
        </p:nvPicPr>
        <p:blipFill>
          <a:blip r:embed="rId3"/>
          <a:stretch>
            <a:fillRect/>
          </a:stretch>
        </p:blipFill>
        <p:spPr>
          <a:xfrm>
            <a:off x="6501895" y="4226994"/>
            <a:ext cx="4838702" cy="704850"/>
          </a:xfrm>
          <a:prstGeom prst="rect">
            <a:avLst/>
          </a:prstGeom>
        </p:spPr>
      </p:pic>
      <p:pic>
        <p:nvPicPr>
          <p:cNvPr id="6" name="Picture 5">
            <a:extLst>
              <a:ext uri="{FF2B5EF4-FFF2-40B4-BE49-F238E27FC236}">
                <a16:creationId xmlns:a16="http://schemas.microsoft.com/office/drawing/2014/main" id="{A73BCF0E-F163-4CD8-9761-8A88E124AC0F}"/>
              </a:ext>
            </a:extLst>
          </p:cNvPr>
          <p:cNvPicPr>
            <a:picLocks noChangeAspect="1"/>
          </p:cNvPicPr>
          <p:nvPr/>
        </p:nvPicPr>
        <p:blipFill>
          <a:blip r:embed="rId4"/>
          <a:stretch>
            <a:fillRect/>
          </a:stretch>
        </p:blipFill>
        <p:spPr>
          <a:xfrm>
            <a:off x="6501895" y="5209122"/>
            <a:ext cx="902499" cy="304800"/>
          </a:xfrm>
          <a:prstGeom prst="rect">
            <a:avLst/>
          </a:prstGeom>
        </p:spPr>
      </p:pic>
    </p:spTree>
    <p:extLst>
      <p:ext uri="{BB962C8B-B14F-4D97-AF65-F5344CB8AC3E}">
        <p14:creationId xmlns:p14="http://schemas.microsoft.com/office/powerpoint/2010/main" val="25091305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57294-BF61-4C2A-B9F2-E02165763E95}"/>
              </a:ext>
            </a:extLst>
          </p:cNvPr>
          <p:cNvSpPr>
            <a:spLocks noGrp="1"/>
          </p:cNvSpPr>
          <p:nvPr>
            <p:ph type="title"/>
          </p:nvPr>
        </p:nvSpPr>
        <p:spPr/>
        <p:txBody>
          <a:bodyPr>
            <a:normAutofit/>
          </a:bodyPr>
          <a:lstStyle/>
          <a:p>
            <a:r>
              <a:rPr lang="en-US" dirty="0"/>
              <a:t>Kalman filter:</a:t>
            </a:r>
          </a:p>
        </p:txBody>
      </p:sp>
      <p:sp>
        <p:nvSpPr>
          <p:cNvPr id="3" name="Content Placeholder 2">
            <a:extLst>
              <a:ext uri="{FF2B5EF4-FFF2-40B4-BE49-F238E27FC236}">
                <a16:creationId xmlns:a16="http://schemas.microsoft.com/office/drawing/2014/main" id="{BDE594F9-1223-4879-9D97-9C3C91A8D516}"/>
              </a:ext>
            </a:extLst>
          </p:cNvPr>
          <p:cNvSpPr>
            <a:spLocks noGrp="1"/>
          </p:cNvSpPr>
          <p:nvPr>
            <p:ph idx="1"/>
          </p:nvPr>
        </p:nvSpPr>
        <p:spPr/>
        <p:txBody>
          <a:bodyPr>
            <a:normAutofit fontScale="85000" lnSpcReduction="10000"/>
          </a:bodyPr>
          <a:lstStyle/>
          <a:p>
            <a:r>
              <a:rPr lang="en-US" dirty="0"/>
              <a:t>For the linear–quadratic–Gaussian problem, </a:t>
            </a:r>
          </a:p>
          <a:p>
            <a:pPr lvl="1"/>
            <a:r>
              <a:rPr lang="en-US" dirty="0"/>
              <a:t>To estimate a system state when it cannot be measured directly</a:t>
            </a:r>
          </a:p>
          <a:p>
            <a:pPr lvl="1"/>
            <a:r>
              <a:rPr lang="en-US" dirty="0"/>
              <a:t>estimates the instantaneous state of a linear dynamic system with Gaussian noise (the same as our purposed model)	</a:t>
            </a:r>
          </a:p>
          <a:p>
            <a:pPr lvl="1"/>
            <a:r>
              <a:rPr lang="en-US" dirty="0"/>
              <a:t>Uses a series of measurements observed over time, containing statistical noise(+ other inaccuracies)</a:t>
            </a:r>
          </a:p>
          <a:p>
            <a:pPr lvl="1"/>
            <a:r>
              <a:rPr lang="en-US" dirty="0"/>
              <a:t>Produces estimates of unknown variables that tend to be more accurate than those based on a single measurement alone, by estimating a joint probability distribution over the variables for each timeframe</a:t>
            </a:r>
          </a:p>
          <a:p>
            <a:r>
              <a:rPr lang="en-US" dirty="0"/>
              <a:t>The structure of the filter can be derived in a Bayesian framework as follows. </a:t>
            </a:r>
          </a:p>
          <a:p>
            <a:pPr lvl="1"/>
            <a:r>
              <a:rPr lang="en-US" dirty="0"/>
              <a:t>At the first stage (i.e. t=1), there’s no observation exists, thus the state vector x</a:t>
            </a:r>
            <a:r>
              <a:rPr lang="en-US" baseline="-25000" dirty="0"/>
              <a:t>0</a:t>
            </a:r>
            <a:r>
              <a:rPr lang="en-US" dirty="0"/>
              <a:t> must be generated by a prior distribution that x</a:t>
            </a:r>
            <a:r>
              <a:rPr lang="en-US" baseline="-25000" dirty="0"/>
              <a:t>0</a:t>
            </a:r>
            <a:r>
              <a:rPr lang="en-US" dirty="0"/>
              <a:t>~N(μ</a:t>
            </a:r>
            <a:r>
              <a:rPr lang="en-US" baseline="-25000" dirty="0"/>
              <a:t>0</a:t>
            </a:r>
            <a:r>
              <a:rPr lang="en-US" dirty="0"/>
              <a:t>, V</a:t>
            </a:r>
            <a:r>
              <a:rPr lang="en-US" baseline="-25000" dirty="0"/>
              <a:t>0</a:t>
            </a:r>
            <a:r>
              <a:rPr lang="en-US" dirty="0"/>
              <a:t>), where μ</a:t>
            </a:r>
            <a:r>
              <a:rPr lang="en-US" baseline="-25000" dirty="0"/>
              <a:t>0</a:t>
            </a:r>
            <a:r>
              <a:rPr lang="en-US" dirty="0"/>
              <a:t> = mean and V</a:t>
            </a:r>
            <a:r>
              <a:rPr lang="en-US" baseline="-25000" dirty="0"/>
              <a:t>0</a:t>
            </a:r>
            <a:r>
              <a:rPr lang="en-US" dirty="0"/>
              <a:t> = covariance matrix. </a:t>
            </a:r>
          </a:p>
          <a:p>
            <a:pPr lvl="1"/>
            <a:r>
              <a:rPr lang="en-US" dirty="0"/>
              <a:t>Using this the forecast observation would be normal</a:t>
            </a:r>
          </a:p>
          <a:p>
            <a:pPr lvl="1"/>
            <a:r>
              <a:rPr lang="en-US" dirty="0"/>
              <a:t>The next parameters will be updated according to </a:t>
            </a:r>
            <a:r>
              <a:rPr lang="en-US" dirty="0" err="1"/>
              <a:t>Baye’s</a:t>
            </a:r>
            <a:r>
              <a:rPr lang="en-US" dirty="0"/>
              <a:t> rule</a:t>
            </a:r>
          </a:p>
          <a:p>
            <a:pPr lvl="1"/>
            <a:r>
              <a:rPr lang="en-US" dirty="0"/>
              <a:t>The posterior will be normal</a:t>
            </a:r>
          </a:p>
          <a:p>
            <a:pPr lvl="1"/>
            <a:r>
              <a:rPr lang="en-US" dirty="0"/>
              <a:t>Set these variables for the next update</a:t>
            </a:r>
          </a:p>
        </p:txBody>
      </p:sp>
    </p:spTree>
    <p:extLst>
      <p:ext uri="{BB962C8B-B14F-4D97-AF65-F5344CB8AC3E}">
        <p14:creationId xmlns:p14="http://schemas.microsoft.com/office/powerpoint/2010/main" val="30423010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TM04033929[[fn=Slate]]</Template>
  <TotalTime>1771</TotalTime>
  <Words>1993</Words>
  <Application>Microsoft Office PowerPoint</Application>
  <PresentationFormat>Widescreen</PresentationFormat>
  <Paragraphs>175</Paragraphs>
  <Slides>21</Slides>
  <Notes>0</Notes>
  <HiddenSlides>6</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Calisto MT</vt:lpstr>
      <vt:lpstr>Trebuchet MS</vt:lpstr>
      <vt:lpstr>Wingdings 2</vt:lpstr>
      <vt:lpstr>Slate</vt:lpstr>
      <vt:lpstr>OD Estimation from Traffic Count</vt:lpstr>
      <vt:lpstr>Table Of Content</vt:lpstr>
      <vt:lpstr>What is OD Estimation?</vt:lpstr>
      <vt:lpstr>Comparison of Estimation approaches</vt:lpstr>
      <vt:lpstr>Our approach</vt:lpstr>
      <vt:lpstr>Space State Model into Time dependent OD Estimation - Excluding travel time</vt:lpstr>
      <vt:lpstr>Time dependent O-D estimation with SSM -  considering travel time</vt:lpstr>
      <vt:lpstr>Solution Technique</vt:lpstr>
      <vt:lpstr>Kalman filter:</vt:lpstr>
      <vt:lpstr>Gibbs Sampling Scheme Used</vt:lpstr>
      <vt:lpstr>Solution Framework</vt:lpstr>
      <vt:lpstr>Parallel Implementation of the Algorithm</vt:lpstr>
      <vt:lpstr>Parallel Architecture</vt:lpstr>
      <vt:lpstr>Speed ups and Efficiencies</vt:lpstr>
      <vt:lpstr>References:</vt:lpstr>
      <vt:lpstr>The algorithms</vt:lpstr>
      <vt:lpstr>Parallel Architecture used</vt:lpstr>
      <vt:lpstr>Multiple chain convergence of Gibbs Sampler</vt:lpstr>
      <vt:lpstr>The Terminology: Gibbs Sampling </vt:lpstr>
      <vt:lpstr>The Terminology: Kalman Filter OR Linear Quadratic Estimation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Saumya Bhatnagar</dc:creator>
  <cp:lastModifiedBy>Saumya Bhatnagar</cp:lastModifiedBy>
  <cp:revision>200</cp:revision>
  <dcterms:created xsi:type="dcterms:W3CDTF">2018-04-03T11:01:06Z</dcterms:created>
  <dcterms:modified xsi:type="dcterms:W3CDTF">2018-05-29T20:42:16Z</dcterms:modified>
</cp:coreProperties>
</file>