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75" r:id="rId5"/>
    <p:sldId id="285" r:id="rId6"/>
    <p:sldId id="266" r:id="rId7"/>
    <p:sldId id="279" r:id="rId8"/>
    <p:sldId id="287" r:id="rId9"/>
    <p:sldId id="283" r:id="rId10"/>
    <p:sldId id="270" r:id="rId11"/>
    <p:sldId id="281" r:id="rId12"/>
    <p:sldId id="262" r:id="rId13"/>
    <p:sldId id="265" r:id="rId14"/>
    <p:sldId id="277" r:id="rId15"/>
    <p:sldId id="264" r:id="rId16"/>
    <p:sldId id="272" r:id="rId17"/>
    <p:sldId id="273" r:id="rId18"/>
    <p:sldId id="267" r:id="rId19"/>
    <p:sldId id="269" r:id="rId20"/>
    <p:sldId id="286" r:id="rId21"/>
    <p:sldId id="26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41" autoAdjust="0"/>
    <p:restoredTop sz="94660"/>
  </p:normalViewPr>
  <p:slideViewPr>
    <p:cSldViewPr snapToGrid="0">
      <p:cViewPr varScale="1">
        <p:scale>
          <a:sx n="72" d="100"/>
          <a:sy n="72" d="100"/>
        </p:scale>
        <p:origin x="8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12BAE3-4201-4807-8953-DD1BEF0F60F4}" type="doc">
      <dgm:prSet loTypeId="urn:microsoft.com/office/officeart/2005/8/layout/matrix1" loCatId="matrix" qsTypeId="urn:microsoft.com/office/officeart/2005/8/quickstyle/simple1" qsCatId="simple" csTypeId="urn:microsoft.com/office/officeart/2005/8/colors/accent3_1" csCatId="accent3" phldr="1"/>
      <dgm:spPr/>
      <dgm:t>
        <a:bodyPr/>
        <a:lstStyle/>
        <a:p>
          <a:endParaRPr lang="en-US"/>
        </a:p>
      </dgm:t>
    </dgm:pt>
    <dgm:pt modelId="{1D9A3213-2C73-43D3-97A1-0B3E07F733E1}">
      <dgm:prSet phldrT="[Text]"/>
      <dgm:spPr/>
      <dgm:t>
        <a:bodyPr/>
        <a:lstStyle/>
        <a:p>
          <a:r>
            <a:rPr lang="en-US" dirty="0"/>
            <a:t>AN-O-VA</a:t>
          </a:r>
        </a:p>
        <a:p>
          <a:r>
            <a:rPr lang="en-US" dirty="0"/>
            <a:t>designs</a:t>
          </a:r>
        </a:p>
      </dgm:t>
    </dgm:pt>
    <dgm:pt modelId="{87D78274-DAE7-4AE2-9746-CED662062B00}" type="parTrans" cxnId="{0EAC2BB9-F981-4170-BEAC-1C2142EA47DF}">
      <dgm:prSet/>
      <dgm:spPr/>
      <dgm:t>
        <a:bodyPr/>
        <a:lstStyle/>
        <a:p>
          <a:endParaRPr lang="en-US"/>
        </a:p>
      </dgm:t>
    </dgm:pt>
    <dgm:pt modelId="{FE018EE5-26EF-48CA-83EB-6487D42BB1FB}" type="sibTrans" cxnId="{0EAC2BB9-F981-4170-BEAC-1C2142EA47DF}">
      <dgm:prSet/>
      <dgm:spPr/>
      <dgm:t>
        <a:bodyPr/>
        <a:lstStyle/>
        <a:p>
          <a:endParaRPr lang="en-US"/>
        </a:p>
      </dgm:t>
    </dgm:pt>
    <dgm:pt modelId="{7CAD652C-9261-4B77-A848-E05C40A649AE}">
      <dgm:prSet phldrT="[Text]" custT="1"/>
      <dgm:spPr/>
      <dgm:t>
        <a:bodyPr/>
        <a:lstStyle/>
        <a:p>
          <a:pPr>
            <a:lnSpc>
              <a:spcPct val="90000"/>
            </a:lnSpc>
            <a:spcAft>
              <a:spcPct val="35000"/>
            </a:spcAft>
          </a:pPr>
          <a:r>
            <a:rPr lang="en-US" sz="3200" u="sng" baseline="-25000" dirty="0"/>
            <a:t>One way Anova</a:t>
          </a:r>
        </a:p>
        <a:p>
          <a:pPr>
            <a:lnSpc>
              <a:spcPct val="100000"/>
            </a:lnSpc>
            <a:spcAft>
              <a:spcPts val="0"/>
            </a:spcAft>
          </a:pPr>
          <a:r>
            <a:rPr lang="en-US" sz="2400" baseline="-25000" dirty="0"/>
            <a:t>Two or more samples</a:t>
          </a:r>
        </a:p>
        <a:p>
          <a:pPr>
            <a:lnSpc>
              <a:spcPct val="100000"/>
            </a:lnSpc>
            <a:spcAft>
              <a:spcPts val="0"/>
            </a:spcAft>
          </a:pPr>
          <a:r>
            <a:rPr lang="en-US" sz="2400" baseline="-25000" dirty="0"/>
            <a:t>One factor or independent variable</a:t>
          </a:r>
        </a:p>
        <a:p>
          <a:pPr>
            <a:lnSpc>
              <a:spcPct val="100000"/>
            </a:lnSpc>
            <a:spcAft>
              <a:spcPts val="0"/>
            </a:spcAft>
          </a:pPr>
          <a:r>
            <a:rPr lang="en-US" sz="2400" baseline="-25000" dirty="0"/>
            <a:t>One dependent variable</a:t>
          </a:r>
        </a:p>
        <a:p>
          <a:pPr>
            <a:lnSpc>
              <a:spcPct val="100000"/>
            </a:lnSpc>
            <a:spcAft>
              <a:spcPts val="0"/>
            </a:spcAft>
          </a:pPr>
          <a:r>
            <a:rPr lang="en-US" sz="2400" baseline="-25000" dirty="0"/>
            <a:t>e.g. Tea taste is being tested at one level – what was poured first?</a:t>
          </a:r>
          <a:endParaRPr lang="en-US" sz="2400" dirty="0"/>
        </a:p>
      </dgm:t>
    </dgm:pt>
    <dgm:pt modelId="{466D0530-F6F6-4D10-B045-1CDC8B4EBA61}" type="parTrans" cxnId="{FF49399C-2DCE-4302-A0AC-FBBACD4FAE88}">
      <dgm:prSet/>
      <dgm:spPr/>
      <dgm:t>
        <a:bodyPr/>
        <a:lstStyle/>
        <a:p>
          <a:endParaRPr lang="en-US"/>
        </a:p>
      </dgm:t>
    </dgm:pt>
    <dgm:pt modelId="{4EF9F351-3E08-489C-95D0-279B20583C01}" type="sibTrans" cxnId="{FF49399C-2DCE-4302-A0AC-FBBACD4FAE88}">
      <dgm:prSet/>
      <dgm:spPr/>
      <dgm:t>
        <a:bodyPr/>
        <a:lstStyle/>
        <a:p>
          <a:endParaRPr lang="en-US"/>
        </a:p>
      </dgm:t>
    </dgm:pt>
    <dgm:pt modelId="{8EBEFA65-B647-4D0D-9619-221B162BCB7A}">
      <dgm:prSet phldrT="[Text]" custT="1"/>
      <dgm:spPr/>
      <dgm:t>
        <a:bodyPr/>
        <a:lstStyle/>
        <a:p>
          <a:pPr>
            <a:lnSpc>
              <a:spcPct val="90000"/>
            </a:lnSpc>
            <a:spcAft>
              <a:spcPct val="35000"/>
            </a:spcAft>
          </a:pPr>
          <a:r>
            <a:rPr lang="en-US" sz="3200" u="sng" baseline="-25000" dirty="0"/>
            <a:t>Factorial Anova</a:t>
          </a:r>
        </a:p>
        <a:p>
          <a:pPr>
            <a:lnSpc>
              <a:spcPct val="100000"/>
            </a:lnSpc>
            <a:spcAft>
              <a:spcPts val="0"/>
            </a:spcAft>
          </a:pPr>
          <a:r>
            <a:rPr lang="en-US" sz="2400" baseline="-25000" dirty="0"/>
            <a:t>Two or more samples</a:t>
          </a:r>
        </a:p>
        <a:p>
          <a:pPr>
            <a:lnSpc>
              <a:spcPct val="100000"/>
            </a:lnSpc>
            <a:spcAft>
              <a:spcPts val="0"/>
            </a:spcAft>
          </a:pPr>
          <a:r>
            <a:rPr lang="en-US" sz="2400" baseline="-25000" dirty="0"/>
            <a:t>Multiple independent variable</a:t>
          </a:r>
        </a:p>
        <a:p>
          <a:pPr>
            <a:lnSpc>
              <a:spcPct val="100000"/>
            </a:lnSpc>
            <a:spcAft>
              <a:spcPts val="0"/>
            </a:spcAft>
          </a:pPr>
          <a:r>
            <a:rPr lang="en-US" sz="2400" baseline="-25000" dirty="0"/>
            <a:t>One dependent variable</a:t>
          </a:r>
        </a:p>
        <a:p>
          <a:pPr>
            <a:lnSpc>
              <a:spcPct val="100000"/>
            </a:lnSpc>
            <a:spcAft>
              <a:spcPts val="0"/>
            </a:spcAft>
          </a:pPr>
          <a:r>
            <a:rPr lang="en-US" sz="2400" baseline="-25000" dirty="0"/>
            <a:t>e.g. Tea taste is being tested at various levels - sugar, tea content etc.</a:t>
          </a:r>
          <a:endParaRPr lang="en-US" sz="2400" dirty="0"/>
        </a:p>
      </dgm:t>
    </dgm:pt>
    <dgm:pt modelId="{D9528156-A879-4C12-93F3-0896B0A31A33}" type="parTrans" cxnId="{582012F0-37CD-422B-9FF8-18A2C9559640}">
      <dgm:prSet/>
      <dgm:spPr/>
      <dgm:t>
        <a:bodyPr/>
        <a:lstStyle/>
        <a:p>
          <a:endParaRPr lang="en-US"/>
        </a:p>
      </dgm:t>
    </dgm:pt>
    <dgm:pt modelId="{B54CBF8F-318C-4792-8DE0-7E0A8FB27EE3}" type="sibTrans" cxnId="{582012F0-37CD-422B-9FF8-18A2C9559640}">
      <dgm:prSet/>
      <dgm:spPr/>
      <dgm:t>
        <a:bodyPr/>
        <a:lstStyle/>
        <a:p>
          <a:endParaRPr lang="en-US"/>
        </a:p>
      </dgm:t>
    </dgm:pt>
    <dgm:pt modelId="{21614CCA-EAFB-410E-8E41-51FC2D4D49AB}">
      <dgm:prSet phldrT="[Text]" custT="1"/>
      <dgm:spPr/>
      <dgm:t>
        <a:bodyPr/>
        <a:lstStyle/>
        <a:p>
          <a:pPr>
            <a:lnSpc>
              <a:spcPct val="90000"/>
            </a:lnSpc>
            <a:spcAft>
              <a:spcPct val="35000"/>
            </a:spcAft>
          </a:pPr>
          <a:r>
            <a:rPr lang="en-US" sz="3200" u="sng" baseline="-25000" dirty="0"/>
            <a:t>Repeated Measures Anova</a:t>
          </a:r>
        </a:p>
        <a:p>
          <a:pPr>
            <a:lnSpc>
              <a:spcPct val="100000"/>
            </a:lnSpc>
            <a:spcAft>
              <a:spcPts val="0"/>
            </a:spcAft>
          </a:pPr>
          <a:r>
            <a:rPr lang="en-US" sz="2400" baseline="-25000" dirty="0"/>
            <a:t>Same sample</a:t>
          </a:r>
        </a:p>
        <a:p>
          <a:pPr>
            <a:lnSpc>
              <a:spcPct val="100000"/>
            </a:lnSpc>
            <a:spcAft>
              <a:spcPts val="0"/>
            </a:spcAft>
          </a:pPr>
          <a:r>
            <a:rPr lang="en-US" sz="2400" baseline="-25000" dirty="0"/>
            <a:t>e.g. Tea being poured to the same set thrice a day and tested </a:t>
          </a:r>
          <a:endParaRPr lang="en-US" sz="2400" dirty="0"/>
        </a:p>
      </dgm:t>
    </dgm:pt>
    <dgm:pt modelId="{E8704139-439C-4958-9A7C-0FB945AB853A}" type="parTrans" cxnId="{4D25C4FC-3A40-4619-BBB2-A1C73C55F2AC}">
      <dgm:prSet/>
      <dgm:spPr/>
      <dgm:t>
        <a:bodyPr/>
        <a:lstStyle/>
        <a:p>
          <a:endParaRPr lang="en-US"/>
        </a:p>
      </dgm:t>
    </dgm:pt>
    <dgm:pt modelId="{A8DD31EC-65CB-4202-9837-E532E5FDB586}" type="sibTrans" cxnId="{4D25C4FC-3A40-4619-BBB2-A1C73C55F2AC}">
      <dgm:prSet/>
      <dgm:spPr/>
      <dgm:t>
        <a:bodyPr/>
        <a:lstStyle/>
        <a:p>
          <a:endParaRPr lang="en-US"/>
        </a:p>
      </dgm:t>
    </dgm:pt>
    <dgm:pt modelId="{A64C29BC-A9B5-4130-8292-93F6A8640486}">
      <dgm:prSet phldrT="[Text]" custT="1"/>
      <dgm:spPr/>
      <dgm:t>
        <a:bodyPr/>
        <a:lstStyle/>
        <a:p>
          <a:pPr>
            <a:lnSpc>
              <a:spcPct val="90000"/>
            </a:lnSpc>
            <a:spcAft>
              <a:spcPct val="35000"/>
            </a:spcAft>
          </a:pPr>
          <a:r>
            <a:rPr lang="en-US" sz="3200" u="sng" baseline="-25000" dirty="0"/>
            <a:t>M-AN-O-VA</a:t>
          </a:r>
        </a:p>
        <a:p>
          <a:pPr>
            <a:lnSpc>
              <a:spcPct val="100000"/>
            </a:lnSpc>
            <a:spcAft>
              <a:spcPts val="0"/>
            </a:spcAft>
          </a:pPr>
          <a:r>
            <a:rPr lang="en-US" sz="2400" baseline="-25000" dirty="0"/>
            <a:t>Two or more samples</a:t>
          </a:r>
        </a:p>
        <a:p>
          <a:pPr>
            <a:lnSpc>
              <a:spcPct val="100000"/>
            </a:lnSpc>
            <a:spcAft>
              <a:spcPts val="0"/>
            </a:spcAft>
          </a:pPr>
          <a:r>
            <a:rPr lang="en-US" sz="2400" baseline="-25000" dirty="0"/>
            <a:t>Multiple independent variable</a:t>
          </a:r>
        </a:p>
        <a:p>
          <a:pPr>
            <a:lnSpc>
              <a:spcPct val="100000"/>
            </a:lnSpc>
            <a:spcAft>
              <a:spcPts val="0"/>
            </a:spcAft>
          </a:pPr>
          <a:r>
            <a:rPr lang="en-US" sz="2400" baseline="-25000" dirty="0"/>
            <a:t>Multiple dependent variables</a:t>
          </a:r>
        </a:p>
        <a:p>
          <a:pPr>
            <a:lnSpc>
              <a:spcPct val="100000"/>
            </a:lnSpc>
            <a:spcAft>
              <a:spcPts val="0"/>
            </a:spcAft>
          </a:pPr>
          <a:r>
            <a:rPr lang="en-US" sz="2400" baseline="-25000" dirty="0"/>
            <a:t>e.g. Tea being tested for color + taste at various levels</a:t>
          </a:r>
        </a:p>
      </dgm:t>
    </dgm:pt>
    <dgm:pt modelId="{F06BD224-49AF-4537-ABFF-C2ABCA628CB7}" type="parTrans" cxnId="{37E541A9-8C4F-4B11-A385-DB086603579F}">
      <dgm:prSet/>
      <dgm:spPr/>
      <dgm:t>
        <a:bodyPr/>
        <a:lstStyle/>
        <a:p>
          <a:endParaRPr lang="en-US"/>
        </a:p>
      </dgm:t>
    </dgm:pt>
    <dgm:pt modelId="{32FF56A5-5FD3-4B6D-B5B0-AC756C89EBFB}" type="sibTrans" cxnId="{37E541A9-8C4F-4B11-A385-DB086603579F}">
      <dgm:prSet/>
      <dgm:spPr/>
      <dgm:t>
        <a:bodyPr/>
        <a:lstStyle/>
        <a:p>
          <a:endParaRPr lang="en-US"/>
        </a:p>
      </dgm:t>
    </dgm:pt>
    <dgm:pt modelId="{01029CEC-D998-4236-9752-97498A6456E6}" type="pres">
      <dgm:prSet presAssocID="{3812BAE3-4201-4807-8953-DD1BEF0F60F4}" presName="diagram" presStyleCnt="0">
        <dgm:presLayoutVars>
          <dgm:chMax val="1"/>
          <dgm:dir/>
          <dgm:animLvl val="ctr"/>
          <dgm:resizeHandles val="exact"/>
        </dgm:presLayoutVars>
      </dgm:prSet>
      <dgm:spPr/>
    </dgm:pt>
    <dgm:pt modelId="{0A2FF8F3-5759-40F4-BB36-944E6F4675E2}" type="pres">
      <dgm:prSet presAssocID="{3812BAE3-4201-4807-8953-DD1BEF0F60F4}" presName="matrix" presStyleCnt="0"/>
      <dgm:spPr/>
    </dgm:pt>
    <dgm:pt modelId="{C9AF2B9F-BE5A-47C2-94F2-2822661AFA76}" type="pres">
      <dgm:prSet presAssocID="{3812BAE3-4201-4807-8953-DD1BEF0F60F4}" presName="tile1" presStyleLbl="node1" presStyleIdx="0" presStyleCnt="4"/>
      <dgm:spPr/>
    </dgm:pt>
    <dgm:pt modelId="{2598212F-DBF6-4259-8F4F-7555206BA270}" type="pres">
      <dgm:prSet presAssocID="{3812BAE3-4201-4807-8953-DD1BEF0F60F4}" presName="tile1text" presStyleLbl="node1" presStyleIdx="0" presStyleCnt="4">
        <dgm:presLayoutVars>
          <dgm:chMax val="0"/>
          <dgm:chPref val="0"/>
          <dgm:bulletEnabled val="1"/>
        </dgm:presLayoutVars>
      </dgm:prSet>
      <dgm:spPr/>
    </dgm:pt>
    <dgm:pt modelId="{3ADB8DC1-F8E4-4A82-9CA2-72CE10D6BCFD}" type="pres">
      <dgm:prSet presAssocID="{3812BAE3-4201-4807-8953-DD1BEF0F60F4}" presName="tile2" presStyleLbl="node1" presStyleIdx="1" presStyleCnt="4"/>
      <dgm:spPr/>
    </dgm:pt>
    <dgm:pt modelId="{DD24B436-7C88-46E3-83C8-EA1AF0998195}" type="pres">
      <dgm:prSet presAssocID="{3812BAE3-4201-4807-8953-DD1BEF0F60F4}" presName="tile2text" presStyleLbl="node1" presStyleIdx="1" presStyleCnt="4">
        <dgm:presLayoutVars>
          <dgm:chMax val="0"/>
          <dgm:chPref val="0"/>
          <dgm:bulletEnabled val="1"/>
        </dgm:presLayoutVars>
      </dgm:prSet>
      <dgm:spPr/>
    </dgm:pt>
    <dgm:pt modelId="{5D3E94D3-F290-4B15-9889-49CF045494ED}" type="pres">
      <dgm:prSet presAssocID="{3812BAE3-4201-4807-8953-DD1BEF0F60F4}" presName="tile3" presStyleLbl="node1" presStyleIdx="2" presStyleCnt="4"/>
      <dgm:spPr/>
    </dgm:pt>
    <dgm:pt modelId="{1A188CB4-674C-4F07-ABD7-A0EA0F4F8F6D}" type="pres">
      <dgm:prSet presAssocID="{3812BAE3-4201-4807-8953-DD1BEF0F60F4}" presName="tile3text" presStyleLbl="node1" presStyleIdx="2" presStyleCnt="4">
        <dgm:presLayoutVars>
          <dgm:chMax val="0"/>
          <dgm:chPref val="0"/>
          <dgm:bulletEnabled val="1"/>
        </dgm:presLayoutVars>
      </dgm:prSet>
      <dgm:spPr/>
    </dgm:pt>
    <dgm:pt modelId="{5B1AD737-0586-4E31-AA09-D65AED316A3F}" type="pres">
      <dgm:prSet presAssocID="{3812BAE3-4201-4807-8953-DD1BEF0F60F4}" presName="tile4" presStyleLbl="node1" presStyleIdx="3" presStyleCnt="4"/>
      <dgm:spPr/>
    </dgm:pt>
    <dgm:pt modelId="{FD395810-1FA9-4286-B073-CF273F037198}" type="pres">
      <dgm:prSet presAssocID="{3812BAE3-4201-4807-8953-DD1BEF0F60F4}" presName="tile4text" presStyleLbl="node1" presStyleIdx="3" presStyleCnt="4">
        <dgm:presLayoutVars>
          <dgm:chMax val="0"/>
          <dgm:chPref val="0"/>
          <dgm:bulletEnabled val="1"/>
        </dgm:presLayoutVars>
      </dgm:prSet>
      <dgm:spPr/>
    </dgm:pt>
    <dgm:pt modelId="{F6E48A2A-5FB8-46D2-A472-893A8A6EE5E2}" type="pres">
      <dgm:prSet presAssocID="{3812BAE3-4201-4807-8953-DD1BEF0F60F4}" presName="centerTile" presStyleLbl="fgShp" presStyleIdx="0" presStyleCnt="1">
        <dgm:presLayoutVars>
          <dgm:chMax val="0"/>
          <dgm:chPref val="0"/>
        </dgm:presLayoutVars>
      </dgm:prSet>
      <dgm:spPr/>
    </dgm:pt>
  </dgm:ptLst>
  <dgm:cxnLst>
    <dgm:cxn modelId="{9193F413-4835-4E4B-B279-C2E4E7A1A3AB}" type="presOf" srcId="{3812BAE3-4201-4807-8953-DD1BEF0F60F4}" destId="{01029CEC-D998-4236-9752-97498A6456E6}" srcOrd="0" destOrd="0" presId="urn:microsoft.com/office/officeart/2005/8/layout/matrix1"/>
    <dgm:cxn modelId="{75066819-9894-4E86-8094-E43A14A53A94}" type="presOf" srcId="{1D9A3213-2C73-43D3-97A1-0B3E07F733E1}" destId="{F6E48A2A-5FB8-46D2-A472-893A8A6EE5E2}" srcOrd="0" destOrd="0" presId="urn:microsoft.com/office/officeart/2005/8/layout/matrix1"/>
    <dgm:cxn modelId="{BF0CE127-B2DB-49F9-8004-DDF5D734EB1D}" type="presOf" srcId="{8EBEFA65-B647-4D0D-9619-221B162BCB7A}" destId="{DD24B436-7C88-46E3-83C8-EA1AF0998195}" srcOrd="1" destOrd="0" presId="urn:microsoft.com/office/officeart/2005/8/layout/matrix1"/>
    <dgm:cxn modelId="{E4DE6D5C-5E40-434A-8E10-557D5F959DF9}" type="presOf" srcId="{7CAD652C-9261-4B77-A848-E05C40A649AE}" destId="{2598212F-DBF6-4259-8F4F-7555206BA270}" srcOrd="1" destOrd="0" presId="urn:microsoft.com/office/officeart/2005/8/layout/matrix1"/>
    <dgm:cxn modelId="{34728461-A5E9-4706-A471-58A49CF97D3E}" type="presOf" srcId="{A64C29BC-A9B5-4130-8292-93F6A8640486}" destId="{5B1AD737-0586-4E31-AA09-D65AED316A3F}" srcOrd="0" destOrd="0" presId="urn:microsoft.com/office/officeart/2005/8/layout/matrix1"/>
    <dgm:cxn modelId="{7F81BF4A-B27C-47DD-A2EE-4E58F819F466}" type="presOf" srcId="{21614CCA-EAFB-410E-8E41-51FC2D4D49AB}" destId="{5D3E94D3-F290-4B15-9889-49CF045494ED}" srcOrd="0" destOrd="0" presId="urn:microsoft.com/office/officeart/2005/8/layout/matrix1"/>
    <dgm:cxn modelId="{6EA0E975-FF59-46DF-BE90-C86131FF15A0}" type="presOf" srcId="{7CAD652C-9261-4B77-A848-E05C40A649AE}" destId="{C9AF2B9F-BE5A-47C2-94F2-2822661AFA76}" srcOrd="0" destOrd="0" presId="urn:microsoft.com/office/officeart/2005/8/layout/matrix1"/>
    <dgm:cxn modelId="{BBA8E995-C7C6-4D81-9292-1BB989326B37}" type="presOf" srcId="{8EBEFA65-B647-4D0D-9619-221B162BCB7A}" destId="{3ADB8DC1-F8E4-4A82-9CA2-72CE10D6BCFD}" srcOrd="0" destOrd="0" presId="urn:microsoft.com/office/officeart/2005/8/layout/matrix1"/>
    <dgm:cxn modelId="{FF49399C-2DCE-4302-A0AC-FBBACD4FAE88}" srcId="{1D9A3213-2C73-43D3-97A1-0B3E07F733E1}" destId="{7CAD652C-9261-4B77-A848-E05C40A649AE}" srcOrd="0" destOrd="0" parTransId="{466D0530-F6F6-4D10-B045-1CDC8B4EBA61}" sibTransId="{4EF9F351-3E08-489C-95D0-279B20583C01}"/>
    <dgm:cxn modelId="{37E541A9-8C4F-4B11-A385-DB086603579F}" srcId="{1D9A3213-2C73-43D3-97A1-0B3E07F733E1}" destId="{A64C29BC-A9B5-4130-8292-93F6A8640486}" srcOrd="3" destOrd="0" parTransId="{F06BD224-49AF-4537-ABFF-C2ABCA628CB7}" sibTransId="{32FF56A5-5FD3-4B6D-B5B0-AC756C89EBFB}"/>
    <dgm:cxn modelId="{AE0301AA-7BCE-42D6-A115-A5F36CBC3085}" type="presOf" srcId="{A64C29BC-A9B5-4130-8292-93F6A8640486}" destId="{FD395810-1FA9-4286-B073-CF273F037198}" srcOrd="1" destOrd="0" presId="urn:microsoft.com/office/officeart/2005/8/layout/matrix1"/>
    <dgm:cxn modelId="{0EAC2BB9-F981-4170-BEAC-1C2142EA47DF}" srcId="{3812BAE3-4201-4807-8953-DD1BEF0F60F4}" destId="{1D9A3213-2C73-43D3-97A1-0B3E07F733E1}" srcOrd="0" destOrd="0" parTransId="{87D78274-DAE7-4AE2-9746-CED662062B00}" sibTransId="{FE018EE5-26EF-48CA-83EB-6487D42BB1FB}"/>
    <dgm:cxn modelId="{892D01D6-041E-4A28-974C-F3732AB967FE}" type="presOf" srcId="{21614CCA-EAFB-410E-8E41-51FC2D4D49AB}" destId="{1A188CB4-674C-4F07-ABD7-A0EA0F4F8F6D}" srcOrd="1" destOrd="0" presId="urn:microsoft.com/office/officeart/2005/8/layout/matrix1"/>
    <dgm:cxn modelId="{582012F0-37CD-422B-9FF8-18A2C9559640}" srcId="{1D9A3213-2C73-43D3-97A1-0B3E07F733E1}" destId="{8EBEFA65-B647-4D0D-9619-221B162BCB7A}" srcOrd="1" destOrd="0" parTransId="{D9528156-A879-4C12-93F3-0896B0A31A33}" sibTransId="{B54CBF8F-318C-4792-8DE0-7E0A8FB27EE3}"/>
    <dgm:cxn modelId="{4D25C4FC-3A40-4619-BBB2-A1C73C55F2AC}" srcId="{1D9A3213-2C73-43D3-97A1-0B3E07F733E1}" destId="{21614CCA-EAFB-410E-8E41-51FC2D4D49AB}" srcOrd="2" destOrd="0" parTransId="{E8704139-439C-4958-9A7C-0FB945AB853A}" sibTransId="{A8DD31EC-65CB-4202-9837-E532E5FDB586}"/>
    <dgm:cxn modelId="{747244A5-BC51-431E-9884-FA4BFD90553E}" type="presParOf" srcId="{01029CEC-D998-4236-9752-97498A6456E6}" destId="{0A2FF8F3-5759-40F4-BB36-944E6F4675E2}" srcOrd="0" destOrd="0" presId="urn:microsoft.com/office/officeart/2005/8/layout/matrix1"/>
    <dgm:cxn modelId="{153CD3F4-FE2F-47B8-887B-4B57ADE80888}" type="presParOf" srcId="{0A2FF8F3-5759-40F4-BB36-944E6F4675E2}" destId="{C9AF2B9F-BE5A-47C2-94F2-2822661AFA76}" srcOrd="0" destOrd="0" presId="urn:microsoft.com/office/officeart/2005/8/layout/matrix1"/>
    <dgm:cxn modelId="{415DA9AC-4A7B-4DB7-8D0C-A5A8D1511DCD}" type="presParOf" srcId="{0A2FF8F3-5759-40F4-BB36-944E6F4675E2}" destId="{2598212F-DBF6-4259-8F4F-7555206BA270}" srcOrd="1" destOrd="0" presId="urn:microsoft.com/office/officeart/2005/8/layout/matrix1"/>
    <dgm:cxn modelId="{17F763C1-0F02-407E-B999-D73CC0D55684}" type="presParOf" srcId="{0A2FF8F3-5759-40F4-BB36-944E6F4675E2}" destId="{3ADB8DC1-F8E4-4A82-9CA2-72CE10D6BCFD}" srcOrd="2" destOrd="0" presId="urn:microsoft.com/office/officeart/2005/8/layout/matrix1"/>
    <dgm:cxn modelId="{14B673E4-9C5F-4A7C-8C5A-F0522BE26A6D}" type="presParOf" srcId="{0A2FF8F3-5759-40F4-BB36-944E6F4675E2}" destId="{DD24B436-7C88-46E3-83C8-EA1AF0998195}" srcOrd="3" destOrd="0" presId="urn:microsoft.com/office/officeart/2005/8/layout/matrix1"/>
    <dgm:cxn modelId="{DADDFFB5-01C8-4C4F-B9C0-D493AF9F3E10}" type="presParOf" srcId="{0A2FF8F3-5759-40F4-BB36-944E6F4675E2}" destId="{5D3E94D3-F290-4B15-9889-49CF045494ED}" srcOrd="4" destOrd="0" presId="urn:microsoft.com/office/officeart/2005/8/layout/matrix1"/>
    <dgm:cxn modelId="{81D0A860-966B-49A0-92A3-728E4B4A2285}" type="presParOf" srcId="{0A2FF8F3-5759-40F4-BB36-944E6F4675E2}" destId="{1A188CB4-674C-4F07-ABD7-A0EA0F4F8F6D}" srcOrd="5" destOrd="0" presId="urn:microsoft.com/office/officeart/2005/8/layout/matrix1"/>
    <dgm:cxn modelId="{9C8D35AE-B26D-4B73-A176-B48DC9A676F3}" type="presParOf" srcId="{0A2FF8F3-5759-40F4-BB36-944E6F4675E2}" destId="{5B1AD737-0586-4E31-AA09-D65AED316A3F}" srcOrd="6" destOrd="0" presId="urn:microsoft.com/office/officeart/2005/8/layout/matrix1"/>
    <dgm:cxn modelId="{82D406DF-605C-451F-A364-D74E2DAA75CC}" type="presParOf" srcId="{0A2FF8F3-5759-40F4-BB36-944E6F4675E2}" destId="{FD395810-1FA9-4286-B073-CF273F037198}" srcOrd="7" destOrd="0" presId="urn:microsoft.com/office/officeart/2005/8/layout/matrix1"/>
    <dgm:cxn modelId="{BF685610-433E-4682-BB2D-2D57E92FF1E1}" type="presParOf" srcId="{01029CEC-D998-4236-9752-97498A6456E6}" destId="{F6E48A2A-5FB8-46D2-A472-893A8A6EE5E2}"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856EB3-ADF1-4D40-AC52-A7D4A253F5EA}" type="doc">
      <dgm:prSet loTypeId="urn:microsoft.com/office/officeart/2011/layout/TabList" loCatId="list" qsTypeId="urn:microsoft.com/office/officeart/2005/8/quickstyle/simple1" qsCatId="simple" csTypeId="urn:microsoft.com/office/officeart/2005/8/colors/accent3_2" csCatId="accent3" phldr="1"/>
      <dgm:spPr/>
      <dgm:t>
        <a:bodyPr/>
        <a:lstStyle/>
        <a:p>
          <a:endParaRPr lang="en-US"/>
        </a:p>
      </dgm:t>
    </dgm:pt>
    <dgm:pt modelId="{E2FEE41F-07F1-49F0-B65F-CA0225427CD1}">
      <dgm:prSet phldrT="[Text]"/>
      <dgm:spPr/>
      <dgm:t>
        <a:bodyPr/>
        <a:lstStyle/>
        <a:p>
          <a:r>
            <a:rPr lang="en-US" dirty="0"/>
            <a:t>One way Anova</a:t>
          </a:r>
        </a:p>
      </dgm:t>
    </dgm:pt>
    <dgm:pt modelId="{B74B5F70-1C5B-4F87-AC36-C91F9C78808D}" type="parTrans" cxnId="{332A5D4F-DEB4-46F7-880E-28FB7D1F90F9}">
      <dgm:prSet/>
      <dgm:spPr/>
      <dgm:t>
        <a:bodyPr/>
        <a:lstStyle/>
        <a:p>
          <a:endParaRPr lang="en-US"/>
        </a:p>
      </dgm:t>
    </dgm:pt>
    <dgm:pt modelId="{024F7912-69C5-45A2-BAFF-CA98DA9CEBAF}" type="sibTrans" cxnId="{332A5D4F-DEB4-46F7-880E-28FB7D1F90F9}">
      <dgm:prSet/>
      <dgm:spPr/>
      <dgm:t>
        <a:bodyPr/>
        <a:lstStyle/>
        <a:p>
          <a:endParaRPr lang="en-US"/>
        </a:p>
      </dgm:t>
    </dgm:pt>
    <dgm:pt modelId="{EA9384EE-C08C-460E-8A17-1DD855EAB490}">
      <dgm:prSet phldrT="[Text]"/>
      <dgm:spPr/>
      <dgm:t>
        <a:bodyPr/>
        <a:lstStyle/>
        <a:p>
          <a:r>
            <a:rPr lang="en-US" dirty="0"/>
            <a:t> (where y = dependent variable, A=independent variable)</a:t>
          </a:r>
        </a:p>
      </dgm:t>
    </dgm:pt>
    <dgm:pt modelId="{ACF9906B-EF4E-47F9-A240-9A488166D825}" type="parTrans" cxnId="{C61B9EA8-95F9-4FB5-AB38-932905498558}">
      <dgm:prSet/>
      <dgm:spPr/>
      <dgm:t>
        <a:bodyPr/>
        <a:lstStyle/>
        <a:p>
          <a:endParaRPr lang="en-US"/>
        </a:p>
      </dgm:t>
    </dgm:pt>
    <dgm:pt modelId="{0DE7970C-A5D6-4092-A210-1CCACA424635}" type="sibTrans" cxnId="{C61B9EA8-95F9-4FB5-AB38-932905498558}">
      <dgm:prSet/>
      <dgm:spPr/>
      <dgm:t>
        <a:bodyPr/>
        <a:lstStyle/>
        <a:p>
          <a:endParaRPr lang="en-US"/>
        </a:p>
      </dgm:t>
    </dgm:pt>
    <dgm:pt modelId="{A67F00D6-0ACB-45D3-A822-5D32E72CDBB7}">
      <dgm:prSet phldrT="[Text]"/>
      <dgm:spPr/>
      <dgm:t>
        <a:bodyPr/>
        <a:lstStyle/>
        <a:p>
          <a:r>
            <a:rPr lang="en-US" b="0" i="0" dirty="0"/>
            <a:t>fit &lt;- </a:t>
          </a:r>
          <a:r>
            <a:rPr lang="en-US" b="0" i="0" dirty="0" err="1"/>
            <a:t>aov</a:t>
          </a:r>
          <a:r>
            <a:rPr lang="en-US" b="0" i="0" dirty="0"/>
            <a:t>(y ~ A, data)</a:t>
          </a:r>
          <a:endParaRPr lang="en-US" dirty="0"/>
        </a:p>
      </dgm:t>
    </dgm:pt>
    <dgm:pt modelId="{FA6717A8-0FF9-48F5-B0FC-F4EB9BBB0ECB}" type="parTrans" cxnId="{40F541FE-5E21-44B4-BA0C-0D5CDE5EB0BE}">
      <dgm:prSet/>
      <dgm:spPr/>
      <dgm:t>
        <a:bodyPr/>
        <a:lstStyle/>
        <a:p>
          <a:endParaRPr lang="en-US"/>
        </a:p>
      </dgm:t>
    </dgm:pt>
    <dgm:pt modelId="{A9FA5801-80A4-43D3-A059-CD29086A9B7A}" type="sibTrans" cxnId="{40F541FE-5E21-44B4-BA0C-0D5CDE5EB0BE}">
      <dgm:prSet/>
      <dgm:spPr/>
      <dgm:t>
        <a:bodyPr/>
        <a:lstStyle/>
        <a:p>
          <a:endParaRPr lang="en-US"/>
        </a:p>
      </dgm:t>
    </dgm:pt>
    <dgm:pt modelId="{1853BA97-C26C-462F-998E-0F338919B8C8}">
      <dgm:prSet phldrT="[Text]"/>
      <dgm:spPr/>
      <dgm:t>
        <a:bodyPr/>
        <a:lstStyle/>
        <a:p>
          <a:r>
            <a:rPr lang="en-US" dirty="0"/>
            <a:t>Factorial Anova</a:t>
          </a:r>
        </a:p>
      </dgm:t>
    </dgm:pt>
    <dgm:pt modelId="{CAA54A3D-896E-4A3A-B254-DB19D549FDE5}" type="parTrans" cxnId="{DA499C63-2174-44CE-B48F-34B9D1ED594F}">
      <dgm:prSet/>
      <dgm:spPr/>
      <dgm:t>
        <a:bodyPr/>
        <a:lstStyle/>
        <a:p>
          <a:endParaRPr lang="en-US"/>
        </a:p>
      </dgm:t>
    </dgm:pt>
    <dgm:pt modelId="{1F9BC646-A9DF-4E53-AEEE-DE7BD492C98A}" type="sibTrans" cxnId="{DA499C63-2174-44CE-B48F-34B9D1ED594F}">
      <dgm:prSet/>
      <dgm:spPr/>
      <dgm:t>
        <a:bodyPr/>
        <a:lstStyle/>
        <a:p>
          <a:endParaRPr lang="en-US"/>
        </a:p>
      </dgm:t>
    </dgm:pt>
    <dgm:pt modelId="{91C5C2A7-8F6C-48D5-BDBB-26C217456A85}">
      <dgm:prSet phldrT="[Text]"/>
      <dgm:spPr/>
      <dgm:t>
        <a:bodyPr/>
        <a:lstStyle/>
        <a:p>
          <a:r>
            <a:rPr lang="en-US" dirty="0"/>
            <a:t>(For two way Anova)</a:t>
          </a:r>
        </a:p>
      </dgm:t>
    </dgm:pt>
    <dgm:pt modelId="{01F36A38-6C3C-4C04-8375-10EE72DDD680}" type="parTrans" cxnId="{4133B3DF-0A57-477C-97A8-1EAEF14F9CA6}">
      <dgm:prSet/>
      <dgm:spPr/>
      <dgm:t>
        <a:bodyPr/>
        <a:lstStyle/>
        <a:p>
          <a:endParaRPr lang="en-US"/>
        </a:p>
      </dgm:t>
    </dgm:pt>
    <dgm:pt modelId="{D16A7313-8C2D-40A5-A39E-81592E8FC85A}" type="sibTrans" cxnId="{4133B3DF-0A57-477C-97A8-1EAEF14F9CA6}">
      <dgm:prSet/>
      <dgm:spPr/>
      <dgm:t>
        <a:bodyPr/>
        <a:lstStyle/>
        <a:p>
          <a:endParaRPr lang="en-US"/>
        </a:p>
      </dgm:t>
    </dgm:pt>
    <dgm:pt modelId="{03E8E624-D978-4CC0-A80F-DE322F13A0DD}">
      <dgm:prSet phldrT="[Text]"/>
      <dgm:spPr/>
      <dgm:t>
        <a:bodyPr/>
        <a:lstStyle/>
        <a:p>
          <a:r>
            <a:rPr lang="en-US" b="0" i="0" dirty="0"/>
            <a:t>fit &lt;- </a:t>
          </a:r>
          <a:r>
            <a:rPr lang="en-US" b="0" i="0" dirty="0" err="1"/>
            <a:t>aov</a:t>
          </a:r>
          <a:r>
            <a:rPr lang="en-US" b="0" i="0" dirty="0"/>
            <a:t>(y ~ A + B + A:B, data)</a:t>
          </a:r>
        </a:p>
        <a:p>
          <a:r>
            <a:rPr lang="en-US" b="0" i="0" dirty="0"/>
            <a:t>fit &lt;- </a:t>
          </a:r>
          <a:r>
            <a:rPr lang="en-US" b="0" i="0" dirty="0" err="1"/>
            <a:t>aov</a:t>
          </a:r>
          <a:r>
            <a:rPr lang="en-US" b="0" i="0" dirty="0"/>
            <a:t>(y ~ A*B, data)</a:t>
          </a:r>
          <a:endParaRPr lang="en-US" dirty="0"/>
        </a:p>
      </dgm:t>
    </dgm:pt>
    <dgm:pt modelId="{70048C02-D8B2-4311-A5EE-C159C4D8E234}" type="parTrans" cxnId="{09ABFAD9-E406-45EA-A51E-1A0E4F2BE9E8}">
      <dgm:prSet/>
      <dgm:spPr/>
      <dgm:t>
        <a:bodyPr/>
        <a:lstStyle/>
        <a:p>
          <a:endParaRPr lang="en-US"/>
        </a:p>
      </dgm:t>
    </dgm:pt>
    <dgm:pt modelId="{AF813BE5-3AE7-4815-A0A6-812818E45C85}" type="sibTrans" cxnId="{09ABFAD9-E406-45EA-A51E-1A0E4F2BE9E8}">
      <dgm:prSet/>
      <dgm:spPr/>
      <dgm:t>
        <a:bodyPr/>
        <a:lstStyle/>
        <a:p>
          <a:endParaRPr lang="en-US"/>
        </a:p>
      </dgm:t>
    </dgm:pt>
    <dgm:pt modelId="{D83AC0D6-3DBB-43C6-B288-6B7AB6C6FB99}">
      <dgm:prSet phldrT="[Text]"/>
      <dgm:spPr/>
      <dgm:t>
        <a:bodyPr/>
        <a:lstStyle/>
        <a:p>
          <a:r>
            <a:rPr lang="en-US" dirty="0"/>
            <a:t>MANOVA</a:t>
          </a:r>
        </a:p>
      </dgm:t>
    </dgm:pt>
    <dgm:pt modelId="{514F1BF6-B1AB-4EDC-A0BA-E6CE3026326B}" type="parTrans" cxnId="{F3167413-ADB4-4BBD-B5D2-3EDF04947540}">
      <dgm:prSet/>
      <dgm:spPr/>
      <dgm:t>
        <a:bodyPr/>
        <a:lstStyle/>
        <a:p>
          <a:endParaRPr lang="en-US"/>
        </a:p>
      </dgm:t>
    </dgm:pt>
    <dgm:pt modelId="{7007CF74-4089-4CAE-9535-3B3ADD648CC4}" type="sibTrans" cxnId="{F3167413-ADB4-4BBD-B5D2-3EDF04947540}">
      <dgm:prSet/>
      <dgm:spPr/>
      <dgm:t>
        <a:bodyPr/>
        <a:lstStyle/>
        <a:p>
          <a:endParaRPr lang="en-US"/>
        </a:p>
      </dgm:t>
    </dgm:pt>
    <dgm:pt modelId="{9D7D46AF-74FD-411F-8182-F6068F9AC1EE}">
      <dgm:prSet phldrT="[Text]"/>
      <dgm:spPr/>
      <dgm:t>
        <a:bodyPr/>
        <a:lstStyle/>
        <a:p>
          <a:r>
            <a:rPr lang="en-US" dirty="0"/>
            <a:t>(Considering two dependent variables Y &amp; Y’)</a:t>
          </a:r>
        </a:p>
      </dgm:t>
    </dgm:pt>
    <dgm:pt modelId="{39096DF6-B29A-4C1A-9AB8-6D88F390F4A8}" type="parTrans" cxnId="{5761726C-E472-4A6C-86B9-C75E24D934CB}">
      <dgm:prSet/>
      <dgm:spPr/>
      <dgm:t>
        <a:bodyPr/>
        <a:lstStyle/>
        <a:p>
          <a:endParaRPr lang="en-US"/>
        </a:p>
      </dgm:t>
    </dgm:pt>
    <dgm:pt modelId="{35273F18-2F75-4984-A500-9D79368AD338}" type="sibTrans" cxnId="{5761726C-E472-4A6C-86B9-C75E24D934CB}">
      <dgm:prSet/>
      <dgm:spPr/>
      <dgm:t>
        <a:bodyPr/>
        <a:lstStyle/>
        <a:p>
          <a:endParaRPr lang="en-US"/>
        </a:p>
      </dgm:t>
    </dgm:pt>
    <dgm:pt modelId="{3EEB127E-B49D-4BE6-8D33-C20B71638BC1}">
      <dgm:prSet phldrT="[Text]"/>
      <dgm:spPr/>
      <dgm:t>
        <a:bodyPr/>
        <a:lstStyle/>
        <a:p>
          <a:r>
            <a:rPr lang="en-US" b="0" i="0" dirty="0"/>
            <a:t>fit &lt;- </a:t>
          </a:r>
          <a:r>
            <a:rPr lang="en-US" b="0" i="0" dirty="0" err="1"/>
            <a:t>manova</a:t>
          </a:r>
          <a:r>
            <a:rPr lang="en-US" b="0" i="0" dirty="0"/>
            <a:t>(</a:t>
          </a:r>
          <a:r>
            <a:rPr lang="en-US" b="0" i="0" dirty="0" err="1"/>
            <a:t>cbind</a:t>
          </a:r>
          <a:r>
            <a:rPr lang="en-US" b="0" i="0" dirty="0"/>
            <a:t>(Y, Y’) ~ A*B, data)</a:t>
          </a:r>
          <a:endParaRPr lang="en-US" dirty="0"/>
        </a:p>
      </dgm:t>
    </dgm:pt>
    <dgm:pt modelId="{9A0A198C-28E2-4077-A6F1-7275D8DB2370}" type="parTrans" cxnId="{C5F82691-5386-4A17-AE9A-6FAB155F313F}">
      <dgm:prSet/>
      <dgm:spPr/>
      <dgm:t>
        <a:bodyPr/>
        <a:lstStyle/>
        <a:p>
          <a:endParaRPr lang="en-US"/>
        </a:p>
      </dgm:t>
    </dgm:pt>
    <dgm:pt modelId="{6EFC288E-AF9B-4AD7-A61E-DC8B3C93C203}" type="sibTrans" cxnId="{C5F82691-5386-4A17-AE9A-6FAB155F313F}">
      <dgm:prSet/>
      <dgm:spPr/>
      <dgm:t>
        <a:bodyPr/>
        <a:lstStyle/>
        <a:p>
          <a:endParaRPr lang="en-US"/>
        </a:p>
      </dgm:t>
    </dgm:pt>
    <dgm:pt modelId="{51DE6B69-5163-4C0E-9376-741CC74AE1BF}" type="pres">
      <dgm:prSet presAssocID="{8F856EB3-ADF1-4D40-AC52-A7D4A253F5EA}" presName="Name0" presStyleCnt="0">
        <dgm:presLayoutVars>
          <dgm:chMax/>
          <dgm:chPref val="3"/>
          <dgm:dir/>
          <dgm:animOne val="branch"/>
          <dgm:animLvl val="lvl"/>
        </dgm:presLayoutVars>
      </dgm:prSet>
      <dgm:spPr/>
    </dgm:pt>
    <dgm:pt modelId="{8C48B2F8-857C-4DCF-8DAD-86BBA32E6C32}" type="pres">
      <dgm:prSet presAssocID="{E2FEE41F-07F1-49F0-B65F-CA0225427CD1}" presName="composite" presStyleCnt="0"/>
      <dgm:spPr/>
    </dgm:pt>
    <dgm:pt modelId="{6A9E94AE-0AA6-4C74-A063-CFE6F2F03CF3}" type="pres">
      <dgm:prSet presAssocID="{E2FEE41F-07F1-49F0-B65F-CA0225427CD1}" presName="FirstChild" presStyleLbl="revTx" presStyleIdx="0" presStyleCnt="6">
        <dgm:presLayoutVars>
          <dgm:chMax val="0"/>
          <dgm:chPref val="0"/>
          <dgm:bulletEnabled val="1"/>
        </dgm:presLayoutVars>
      </dgm:prSet>
      <dgm:spPr/>
    </dgm:pt>
    <dgm:pt modelId="{ED5AC4CD-7CA7-4B53-966A-FA24C5C948CF}" type="pres">
      <dgm:prSet presAssocID="{E2FEE41F-07F1-49F0-B65F-CA0225427CD1}" presName="Parent" presStyleLbl="alignNode1" presStyleIdx="0" presStyleCnt="3">
        <dgm:presLayoutVars>
          <dgm:chMax val="3"/>
          <dgm:chPref val="3"/>
          <dgm:bulletEnabled val="1"/>
        </dgm:presLayoutVars>
      </dgm:prSet>
      <dgm:spPr/>
    </dgm:pt>
    <dgm:pt modelId="{ADE636C0-D8F4-4393-9AB9-2FE7EF835946}" type="pres">
      <dgm:prSet presAssocID="{E2FEE41F-07F1-49F0-B65F-CA0225427CD1}" presName="Accent" presStyleLbl="parChTrans1D1" presStyleIdx="0" presStyleCnt="3"/>
      <dgm:spPr/>
    </dgm:pt>
    <dgm:pt modelId="{05105BBB-D820-4523-8289-A8D96EC93D0F}" type="pres">
      <dgm:prSet presAssocID="{E2FEE41F-07F1-49F0-B65F-CA0225427CD1}" presName="Child" presStyleLbl="revTx" presStyleIdx="1" presStyleCnt="6">
        <dgm:presLayoutVars>
          <dgm:chMax val="0"/>
          <dgm:chPref val="0"/>
          <dgm:bulletEnabled val="1"/>
        </dgm:presLayoutVars>
      </dgm:prSet>
      <dgm:spPr/>
    </dgm:pt>
    <dgm:pt modelId="{6E2728D0-F25C-417D-B933-CD144679F628}" type="pres">
      <dgm:prSet presAssocID="{024F7912-69C5-45A2-BAFF-CA98DA9CEBAF}" presName="sibTrans" presStyleCnt="0"/>
      <dgm:spPr/>
    </dgm:pt>
    <dgm:pt modelId="{6239DC0B-B47B-4DA8-B8D9-00EBA84103A5}" type="pres">
      <dgm:prSet presAssocID="{1853BA97-C26C-462F-998E-0F338919B8C8}" presName="composite" presStyleCnt="0"/>
      <dgm:spPr/>
    </dgm:pt>
    <dgm:pt modelId="{E839F662-342F-48C4-8954-720C2B858ADF}" type="pres">
      <dgm:prSet presAssocID="{1853BA97-C26C-462F-998E-0F338919B8C8}" presName="FirstChild" presStyleLbl="revTx" presStyleIdx="2" presStyleCnt="6">
        <dgm:presLayoutVars>
          <dgm:chMax val="0"/>
          <dgm:chPref val="0"/>
          <dgm:bulletEnabled val="1"/>
        </dgm:presLayoutVars>
      </dgm:prSet>
      <dgm:spPr/>
    </dgm:pt>
    <dgm:pt modelId="{3A2FF037-E15D-4BEA-B0C1-719779C83913}" type="pres">
      <dgm:prSet presAssocID="{1853BA97-C26C-462F-998E-0F338919B8C8}" presName="Parent" presStyleLbl="alignNode1" presStyleIdx="1" presStyleCnt="3">
        <dgm:presLayoutVars>
          <dgm:chMax val="3"/>
          <dgm:chPref val="3"/>
          <dgm:bulletEnabled val="1"/>
        </dgm:presLayoutVars>
      </dgm:prSet>
      <dgm:spPr/>
    </dgm:pt>
    <dgm:pt modelId="{13752162-4FC6-44BA-A537-EB145D1E0B9E}" type="pres">
      <dgm:prSet presAssocID="{1853BA97-C26C-462F-998E-0F338919B8C8}" presName="Accent" presStyleLbl="parChTrans1D1" presStyleIdx="1" presStyleCnt="3"/>
      <dgm:spPr/>
    </dgm:pt>
    <dgm:pt modelId="{0B914EEA-24F6-4F56-BB24-6FD8B8BDE3FC}" type="pres">
      <dgm:prSet presAssocID="{1853BA97-C26C-462F-998E-0F338919B8C8}" presName="Child" presStyleLbl="revTx" presStyleIdx="3" presStyleCnt="6">
        <dgm:presLayoutVars>
          <dgm:chMax val="0"/>
          <dgm:chPref val="0"/>
          <dgm:bulletEnabled val="1"/>
        </dgm:presLayoutVars>
      </dgm:prSet>
      <dgm:spPr/>
    </dgm:pt>
    <dgm:pt modelId="{72A2BE91-8809-4227-A023-6F04F9B6E9A7}" type="pres">
      <dgm:prSet presAssocID="{1F9BC646-A9DF-4E53-AEEE-DE7BD492C98A}" presName="sibTrans" presStyleCnt="0"/>
      <dgm:spPr/>
    </dgm:pt>
    <dgm:pt modelId="{4FDE950A-C885-4CDF-BAA0-5DF87163771D}" type="pres">
      <dgm:prSet presAssocID="{D83AC0D6-3DBB-43C6-B288-6B7AB6C6FB99}" presName="composite" presStyleCnt="0"/>
      <dgm:spPr/>
    </dgm:pt>
    <dgm:pt modelId="{7C74260A-BE4F-4A8D-84D8-BCAD5249B592}" type="pres">
      <dgm:prSet presAssocID="{D83AC0D6-3DBB-43C6-B288-6B7AB6C6FB99}" presName="FirstChild" presStyleLbl="revTx" presStyleIdx="4" presStyleCnt="6">
        <dgm:presLayoutVars>
          <dgm:chMax val="0"/>
          <dgm:chPref val="0"/>
          <dgm:bulletEnabled val="1"/>
        </dgm:presLayoutVars>
      </dgm:prSet>
      <dgm:spPr/>
    </dgm:pt>
    <dgm:pt modelId="{AF0563BE-8B74-46FF-B362-9B7286B645D5}" type="pres">
      <dgm:prSet presAssocID="{D83AC0D6-3DBB-43C6-B288-6B7AB6C6FB99}" presName="Parent" presStyleLbl="alignNode1" presStyleIdx="2" presStyleCnt="3">
        <dgm:presLayoutVars>
          <dgm:chMax val="3"/>
          <dgm:chPref val="3"/>
          <dgm:bulletEnabled val="1"/>
        </dgm:presLayoutVars>
      </dgm:prSet>
      <dgm:spPr/>
    </dgm:pt>
    <dgm:pt modelId="{2ACE5BDB-5F8E-4376-97C9-AB7E6F159157}" type="pres">
      <dgm:prSet presAssocID="{D83AC0D6-3DBB-43C6-B288-6B7AB6C6FB99}" presName="Accent" presStyleLbl="parChTrans1D1" presStyleIdx="2" presStyleCnt="3"/>
      <dgm:spPr/>
    </dgm:pt>
    <dgm:pt modelId="{09C3F2EC-6FDB-4B04-92FA-01916967C7D2}" type="pres">
      <dgm:prSet presAssocID="{D83AC0D6-3DBB-43C6-B288-6B7AB6C6FB99}" presName="Child" presStyleLbl="revTx" presStyleIdx="5" presStyleCnt="6">
        <dgm:presLayoutVars>
          <dgm:chMax val="0"/>
          <dgm:chPref val="0"/>
          <dgm:bulletEnabled val="1"/>
        </dgm:presLayoutVars>
      </dgm:prSet>
      <dgm:spPr/>
    </dgm:pt>
  </dgm:ptLst>
  <dgm:cxnLst>
    <dgm:cxn modelId="{F3167413-ADB4-4BBD-B5D2-3EDF04947540}" srcId="{8F856EB3-ADF1-4D40-AC52-A7D4A253F5EA}" destId="{D83AC0D6-3DBB-43C6-B288-6B7AB6C6FB99}" srcOrd="2" destOrd="0" parTransId="{514F1BF6-B1AB-4EDC-A0BA-E6CE3026326B}" sibTransId="{7007CF74-4089-4CAE-9535-3B3ADD648CC4}"/>
    <dgm:cxn modelId="{CC8D1820-09A9-4D08-BA91-815049C1FC88}" type="presOf" srcId="{8F856EB3-ADF1-4D40-AC52-A7D4A253F5EA}" destId="{51DE6B69-5163-4C0E-9376-741CC74AE1BF}" srcOrd="0" destOrd="0" presId="urn:microsoft.com/office/officeart/2011/layout/TabList"/>
    <dgm:cxn modelId="{AC2FC134-32A1-49C1-9289-535CBAAD8DB5}" type="presOf" srcId="{A67F00D6-0ACB-45D3-A822-5D32E72CDBB7}" destId="{05105BBB-D820-4523-8289-A8D96EC93D0F}" srcOrd="0" destOrd="0" presId="urn:microsoft.com/office/officeart/2011/layout/TabList"/>
    <dgm:cxn modelId="{DA499C63-2174-44CE-B48F-34B9D1ED594F}" srcId="{8F856EB3-ADF1-4D40-AC52-A7D4A253F5EA}" destId="{1853BA97-C26C-462F-998E-0F338919B8C8}" srcOrd="1" destOrd="0" parTransId="{CAA54A3D-896E-4A3A-B254-DB19D549FDE5}" sibTransId="{1F9BC646-A9DF-4E53-AEEE-DE7BD492C98A}"/>
    <dgm:cxn modelId="{0BDCCF43-1300-4C6C-8E27-B85A26279BFE}" type="presOf" srcId="{9D7D46AF-74FD-411F-8182-F6068F9AC1EE}" destId="{7C74260A-BE4F-4A8D-84D8-BCAD5249B592}" srcOrd="0" destOrd="0" presId="urn:microsoft.com/office/officeart/2011/layout/TabList"/>
    <dgm:cxn modelId="{4BBFEE49-4C08-40C4-A962-65895029D043}" type="presOf" srcId="{1853BA97-C26C-462F-998E-0F338919B8C8}" destId="{3A2FF037-E15D-4BEA-B0C1-719779C83913}" srcOrd="0" destOrd="0" presId="urn:microsoft.com/office/officeart/2011/layout/TabList"/>
    <dgm:cxn modelId="{5761726C-E472-4A6C-86B9-C75E24D934CB}" srcId="{D83AC0D6-3DBB-43C6-B288-6B7AB6C6FB99}" destId="{9D7D46AF-74FD-411F-8182-F6068F9AC1EE}" srcOrd="0" destOrd="0" parTransId="{39096DF6-B29A-4C1A-9AB8-6D88F390F4A8}" sibTransId="{35273F18-2F75-4984-A500-9D79368AD338}"/>
    <dgm:cxn modelId="{332A5D4F-DEB4-46F7-880E-28FB7D1F90F9}" srcId="{8F856EB3-ADF1-4D40-AC52-A7D4A253F5EA}" destId="{E2FEE41F-07F1-49F0-B65F-CA0225427CD1}" srcOrd="0" destOrd="0" parTransId="{B74B5F70-1C5B-4F87-AC36-C91F9C78808D}" sibTransId="{024F7912-69C5-45A2-BAFF-CA98DA9CEBAF}"/>
    <dgm:cxn modelId="{27932E71-808C-429B-A414-453DD88263B6}" type="presOf" srcId="{91C5C2A7-8F6C-48D5-BDBB-26C217456A85}" destId="{E839F662-342F-48C4-8954-720C2B858ADF}" srcOrd="0" destOrd="0" presId="urn:microsoft.com/office/officeart/2011/layout/TabList"/>
    <dgm:cxn modelId="{ED136E83-9FC3-438C-B50D-636DDEAA8B2A}" type="presOf" srcId="{D83AC0D6-3DBB-43C6-B288-6B7AB6C6FB99}" destId="{AF0563BE-8B74-46FF-B362-9B7286B645D5}" srcOrd="0" destOrd="0" presId="urn:microsoft.com/office/officeart/2011/layout/TabList"/>
    <dgm:cxn modelId="{C5BB0B84-74DE-4CED-AC79-42F65911E8E5}" type="presOf" srcId="{3EEB127E-B49D-4BE6-8D33-C20B71638BC1}" destId="{09C3F2EC-6FDB-4B04-92FA-01916967C7D2}" srcOrd="0" destOrd="0" presId="urn:microsoft.com/office/officeart/2011/layout/TabList"/>
    <dgm:cxn modelId="{C5F82691-5386-4A17-AE9A-6FAB155F313F}" srcId="{D83AC0D6-3DBB-43C6-B288-6B7AB6C6FB99}" destId="{3EEB127E-B49D-4BE6-8D33-C20B71638BC1}" srcOrd="1" destOrd="0" parTransId="{9A0A198C-28E2-4077-A6F1-7275D8DB2370}" sibTransId="{6EFC288E-AF9B-4AD7-A61E-DC8B3C93C203}"/>
    <dgm:cxn modelId="{C61B9EA8-95F9-4FB5-AB38-932905498558}" srcId="{E2FEE41F-07F1-49F0-B65F-CA0225427CD1}" destId="{EA9384EE-C08C-460E-8A17-1DD855EAB490}" srcOrd="0" destOrd="0" parTransId="{ACF9906B-EF4E-47F9-A240-9A488166D825}" sibTransId="{0DE7970C-A5D6-4092-A210-1CCACA424635}"/>
    <dgm:cxn modelId="{1105D3A8-DEA8-42F5-A1B1-7E4151170834}" type="presOf" srcId="{E2FEE41F-07F1-49F0-B65F-CA0225427CD1}" destId="{ED5AC4CD-7CA7-4B53-966A-FA24C5C948CF}" srcOrd="0" destOrd="0" presId="urn:microsoft.com/office/officeart/2011/layout/TabList"/>
    <dgm:cxn modelId="{4A377BD2-2A75-491A-AF0A-2F97C0DF1E3E}" type="presOf" srcId="{EA9384EE-C08C-460E-8A17-1DD855EAB490}" destId="{6A9E94AE-0AA6-4C74-A063-CFE6F2F03CF3}" srcOrd="0" destOrd="0" presId="urn:microsoft.com/office/officeart/2011/layout/TabList"/>
    <dgm:cxn modelId="{E728E7D9-4E80-492A-9D9E-D1F399CA5B60}" type="presOf" srcId="{03E8E624-D978-4CC0-A80F-DE322F13A0DD}" destId="{0B914EEA-24F6-4F56-BB24-6FD8B8BDE3FC}" srcOrd="0" destOrd="0" presId="urn:microsoft.com/office/officeart/2011/layout/TabList"/>
    <dgm:cxn modelId="{09ABFAD9-E406-45EA-A51E-1A0E4F2BE9E8}" srcId="{1853BA97-C26C-462F-998E-0F338919B8C8}" destId="{03E8E624-D978-4CC0-A80F-DE322F13A0DD}" srcOrd="1" destOrd="0" parTransId="{70048C02-D8B2-4311-A5EE-C159C4D8E234}" sibTransId="{AF813BE5-3AE7-4815-A0A6-812818E45C85}"/>
    <dgm:cxn modelId="{4133B3DF-0A57-477C-97A8-1EAEF14F9CA6}" srcId="{1853BA97-C26C-462F-998E-0F338919B8C8}" destId="{91C5C2A7-8F6C-48D5-BDBB-26C217456A85}" srcOrd="0" destOrd="0" parTransId="{01F36A38-6C3C-4C04-8375-10EE72DDD680}" sibTransId="{D16A7313-8C2D-40A5-A39E-81592E8FC85A}"/>
    <dgm:cxn modelId="{40F541FE-5E21-44B4-BA0C-0D5CDE5EB0BE}" srcId="{E2FEE41F-07F1-49F0-B65F-CA0225427CD1}" destId="{A67F00D6-0ACB-45D3-A822-5D32E72CDBB7}" srcOrd="1" destOrd="0" parTransId="{FA6717A8-0FF9-48F5-B0FC-F4EB9BBB0ECB}" sibTransId="{A9FA5801-80A4-43D3-A059-CD29086A9B7A}"/>
    <dgm:cxn modelId="{2A511EDE-082F-4D76-BBC8-94194A055B6A}" type="presParOf" srcId="{51DE6B69-5163-4C0E-9376-741CC74AE1BF}" destId="{8C48B2F8-857C-4DCF-8DAD-86BBA32E6C32}" srcOrd="0" destOrd="0" presId="urn:microsoft.com/office/officeart/2011/layout/TabList"/>
    <dgm:cxn modelId="{201239E3-B571-4796-9C1E-AF60AD0D9ED3}" type="presParOf" srcId="{8C48B2F8-857C-4DCF-8DAD-86BBA32E6C32}" destId="{6A9E94AE-0AA6-4C74-A063-CFE6F2F03CF3}" srcOrd="0" destOrd="0" presId="urn:microsoft.com/office/officeart/2011/layout/TabList"/>
    <dgm:cxn modelId="{12955B43-132D-4FC4-9056-9725FE53D50A}" type="presParOf" srcId="{8C48B2F8-857C-4DCF-8DAD-86BBA32E6C32}" destId="{ED5AC4CD-7CA7-4B53-966A-FA24C5C948CF}" srcOrd="1" destOrd="0" presId="urn:microsoft.com/office/officeart/2011/layout/TabList"/>
    <dgm:cxn modelId="{5588ACEA-1F86-481A-8C0A-C2C39F123CB9}" type="presParOf" srcId="{8C48B2F8-857C-4DCF-8DAD-86BBA32E6C32}" destId="{ADE636C0-D8F4-4393-9AB9-2FE7EF835946}" srcOrd="2" destOrd="0" presId="urn:microsoft.com/office/officeart/2011/layout/TabList"/>
    <dgm:cxn modelId="{0C0C4234-A896-4F76-892E-C7CA2C55C5D8}" type="presParOf" srcId="{51DE6B69-5163-4C0E-9376-741CC74AE1BF}" destId="{05105BBB-D820-4523-8289-A8D96EC93D0F}" srcOrd="1" destOrd="0" presId="urn:microsoft.com/office/officeart/2011/layout/TabList"/>
    <dgm:cxn modelId="{22512105-7787-4611-8B72-16994BA1B096}" type="presParOf" srcId="{51DE6B69-5163-4C0E-9376-741CC74AE1BF}" destId="{6E2728D0-F25C-417D-B933-CD144679F628}" srcOrd="2" destOrd="0" presId="urn:microsoft.com/office/officeart/2011/layout/TabList"/>
    <dgm:cxn modelId="{725EE378-B784-41D6-9EE4-EB2C35654DB2}" type="presParOf" srcId="{51DE6B69-5163-4C0E-9376-741CC74AE1BF}" destId="{6239DC0B-B47B-4DA8-B8D9-00EBA84103A5}" srcOrd="3" destOrd="0" presId="urn:microsoft.com/office/officeart/2011/layout/TabList"/>
    <dgm:cxn modelId="{B3592435-A79B-4DD7-8137-4E842A8878F2}" type="presParOf" srcId="{6239DC0B-B47B-4DA8-B8D9-00EBA84103A5}" destId="{E839F662-342F-48C4-8954-720C2B858ADF}" srcOrd="0" destOrd="0" presId="urn:microsoft.com/office/officeart/2011/layout/TabList"/>
    <dgm:cxn modelId="{49BEBE20-3105-4FB8-AE58-7DC64D815373}" type="presParOf" srcId="{6239DC0B-B47B-4DA8-B8D9-00EBA84103A5}" destId="{3A2FF037-E15D-4BEA-B0C1-719779C83913}" srcOrd="1" destOrd="0" presId="urn:microsoft.com/office/officeart/2011/layout/TabList"/>
    <dgm:cxn modelId="{DD35D1AD-6CFA-449B-93E2-809F521F6734}" type="presParOf" srcId="{6239DC0B-B47B-4DA8-B8D9-00EBA84103A5}" destId="{13752162-4FC6-44BA-A537-EB145D1E0B9E}" srcOrd="2" destOrd="0" presId="urn:microsoft.com/office/officeart/2011/layout/TabList"/>
    <dgm:cxn modelId="{732A21B6-5526-48BF-AABE-F8C357D36344}" type="presParOf" srcId="{51DE6B69-5163-4C0E-9376-741CC74AE1BF}" destId="{0B914EEA-24F6-4F56-BB24-6FD8B8BDE3FC}" srcOrd="4" destOrd="0" presId="urn:microsoft.com/office/officeart/2011/layout/TabList"/>
    <dgm:cxn modelId="{B2C700B9-054A-4E83-9252-D170006E10E0}" type="presParOf" srcId="{51DE6B69-5163-4C0E-9376-741CC74AE1BF}" destId="{72A2BE91-8809-4227-A023-6F04F9B6E9A7}" srcOrd="5" destOrd="0" presId="urn:microsoft.com/office/officeart/2011/layout/TabList"/>
    <dgm:cxn modelId="{F2EFB75C-5A02-44B2-8626-DE662CBE67CF}" type="presParOf" srcId="{51DE6B69-5163-4C0E-9376-741CC74AE1BF}" destId="{4FDE950A-C885-4CDF-BAA0-5DF87163771D}" srcOrd="6" destOrd="0" presId="urn:microsoft.com/office/officeart/2011/layout/TabList"/>
    <dgm:cxn modelId="{F91BBCC0-1B0D-4A60-8181-4D943D1A5590}" type="presParOf" srcId="{4FDE950A-C885-4CDF-BAA0-5DF87163771D}" destId="{7C74260A-BE4F-4A8D-84D8-BCAD5249B592}" srcOrd="0" destOrd="0" presId="urn:microsoft.com/office/officeart/2011/layout/TabList"/>
    <dgm:cxn modelId="{5836A3A7-808D-4F45-8302-A404B5AC7126}" type="presParOf" srcId="{4FDE950A-C885-4CDF-BAA0-5DF87163771D}" destId="{AF0563BE-8B74-46FF-B362-9B7286B645D5}" srcOrd="1" destOrd="0" presId="urn:microsoft.com/office/officeart/2011/layout/TabList"/>
    <dgm:cxn modelId="{91A7D865-2DFE-47AA-A603-685FF62A317C}" type="presParOf" srcId="{4FDE950A-C885-4CDF-BAA0-5DF87163771D}" destId="{2ACE5BDB-5F8E-4376-97C9-AB7E6F159157}" srcOrd="2" destOrd="0" presId="urn:microsoft.com/office/officeart/2011/layout/TabList"/>
    <dgm:cxn modelId="{10039928-1BFE-49C7-8EEA-A7F3E8C1A9D5}" type="presParOf" srcId="{51DE6B69-5163-4C0E-9376-741CC74AE1BF}" destId="{09C3F2EC-6FDB-4B04-92FA-01916967C7D2}" srcOrd="7" destOrd="0" presId="urn:microsoft.com/office/officeart/2011/layout/TabList"/>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AF2B9F-BE5A-47C2-94F2-2822661AFA76}">
      <dsp:nvSpPr>
        <dsp:cNvPr id="0" name=""/>
        <dsp:cNvSpPr/>
      </dsp:nvSpPr>
      <dsp:spPr>
        <a:xfrm rot="16200000">
          <a:off x="1165860" y="-1165860"/>
          <a:ext cx="3154680" cy="5486400"/>
        </a:xfrm>
        <a:prstGeom prst="round1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u="sng" kern="1200" baseline="-25000" dirty="0"/>
            <a:t>One way Anova</a:t>
          </a:r>
        </a:p>
        <a:p>
          <a:pPr marL="0" lvl="0" indent="0" algn="ctr" defTabSz="1422400">
            <a:lnSpc>
              <a:spcPct val="100000"/>
            </a:lnSpc>
            <a:spcBef>
              <a:spcPct val="0"/>
            </a:spcBef>
            <a:spcAft>
              <a:spcPts val="0"/>
            </a:spcAft>
            <a:buNone/>
          </a:pPr>
          <a:r>
            <a:rPr lang="en-US" sz="2400" kern="1200" baseline="-25000" dirty="0"/>
            <a:t>Two or more samples</a:t>
          </a:r>
        </a:p>
        <a:p>
          <a:pPr marL="0" lvl="0" indent="0" algn="ctr" defTabSz="1422400">
            <a:lnSpc>
              <a:spcPct val="100000"/>
            </a:lnSpc>
            <a:spcBef>
              <a:spcPct val="0"/>
            </a:spcBef>
            <a:spcAft>
              <a:spcPts val="0"/>
            </a:spcAft>
            <a:buNone/>
          </a:pPr>
          <a:r>
            <a:rPr lang="en-US" sz="2400" kern="1200" baseline="-25000" dirty="0"/>
            <a:t>One factor or independent variable</a:t>
          </a:r>
        </a:p>
        <a:p>
          <a:pPr marL="0" lvl="0" indent="0" algn="ctr" defTabSz="1422400">
            <a:lnSpc>
              <a:spcPct val="100000"/>
            </a:lnSpc>
            <a:spcBef>
              <a:spcPct val="0"/>
            </a:spcBef>
            <a:spcAft>
              <a:spcPts val="0"/>
            </a:spcAft>
            <a:buNone/>
          </a:pPr>
          <a:r>
            <a:rPr lang="en-US" sz="2400" kern="1200" baseline="-25000" dirty="0"/>
            <a:t>One dependent variable</a:t>
          </a:r>
        </a:p>
        <a:p>
          <a:pPr marL="0" lvl="0" indent="0" algn="ctr" defTabSz="1422400">
            <a:lnSpc>
              <a:spcPct val="100000"/>
            </a:lnSpc>
            <a:spcBef>
              <a:spcPct val="0"/>
            </a:spcBef>
            <a:spcAft>
              <a:spcPts val="0"/>
            </a:spcAft>
            <a:buNone/>
          </a:pPr>
          <a:r>
            <a:rPr lang="en-US" sz="2400" kern="1200" baseline="-25000" dirty="0"/>
            <a:t>e.g. Tea taste is being tested at one level – what was poured first?</a:t>
          </a:r>
          <a:endParaRPr lang="en-US" sz="2400" kern="1200" dirty="0"/>
        </a:p>
      </dsp:txBody>
      <dsp:txXfrm rot="5400000">
        <a:off x="0" y="0"/>
        <a:ext cx="5486400" cy="2366010"/>
      </dsp:txXfrm>
    </dsp:sp>
    <dsp:sp modelId="{3ADB8DC1-F8E4-4A82-9CA2-72CE10D6BCFD}">
      <dsp:nvSpPr>
        <dsp:cNvPr id="0" name=""/>
        <dsp:cNvSpPr/>
      </dsp:nvSpPr>
      <dsp:spPr>
        <a:xfrm>
          <a:off x="5486400" y="0"/>
          <a:ext cx="5486400" cy="3154680"/>
        </a:xfrm>
        <a:prstGeom prst="round1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u="sng" kern="1200" baseline="-25000" dirty="0"/>
            <a:t>Factorial Anova</a:t>
          </a:r>
        </a:p>
        <a:p>
          <a:pPr marL="0" lvl="0" indent="0" algn="ctr" defTabSz="1422400">
            <a:lnSpc>
              <a:spcPct val="100000"/>
            </a:lnSpc>
            <a:spcBef>
              <a:spcPct val="0"/>
            </a:spcBef>
            <a:spcAft>
              <a:spcPts val="0"/>
            </a:spcAft>
            <a:buNone/>
          </a:pPr>
          <a:r>
            <a:rPr lang="en-US" sz="2400" kern="1200" baseline="-25000" dirty="0"/>
            <a:t>Two or more samples</a:t>
          </a:r>
        </a:p>
        <a:p>
          <a:pPr marL="0" lvl="0" indent="0" algn="ctr" defTabSz="1422400">
            <a:lnSpc>
              <a:spcPct val="100000"/>
            </a:lnSpc>
            <a:spcBef>
              <a:spcPct val="0"/>
            </a:spcBef>
            <a:spcAft>
              <a:spcPts val="0"/>
            </a:spcAft>
            <a:buNone/>
          </a:pPr>
          <a:r>
            <a:rPr lang="en-US" sz="2400" kern="1200" baseline="-25000" dirty="0"/>
            <a:t>Multiple independent variable</a:t>
          </a:r>
        </a:p>
        <a:p>
          <a:pPr marL="0" lvl="0" indent="0" algn="ctr" defTabSz="1422400">
            <a:lnSpc>
              <a:spcPct val="100000"/>
            </a:lnSpc>
            <a:spcBef>
              <a:spcPct val="0"/>
            </a:spcBef>
            <a:spcAft>
              <a:spcPts val="0"/>
            </a:spcAft>
            <a:buNone/>
          </a:pPr>
          <a:r>
            <a:rPr lang="en-US" sz="2400" kern="1200" baseline="-25000" dirty="0"/>
            <a:t>One dependent variable</a:t>
          </a:r>
        </a:p>
        <a:p>
          <a:pPr marL="0" lvl="0" indent="0" algn="ctr" defTabSz="1422400">
            <a:lnSpc>
              <a:spcPct val="100000"/>
            </a:lnSpc>
            <a:spcBef>
              <a:spcPct val="0"/>
            </a:spcBef>
            <a:spcAft>
              <a:spcPts val="0"/>
            </a:spcAft>
            <a:buNone/>
          </a:pPr>
          <a:r>
            <a:rPr lang="en-US" sz="2400" kern="1200" baseline="-25000" dirty="0"/>
            <a:t>e.g. Tea taste is being tested at various levels - sugar, tea content etc.</a:t>
          </a:r>
          <a:endParaRPr lang="en-US" sz="2400" kern="1200" dirty="0"/>
        </a:p>
      </dsp:txBody>
      <dsp:txXfrm>
        <a:off x="5486400" y="0"/>
        <a:ext cx="5486400" cy="2366010"/>
      </dsp:txXfrm>
    </dsp:sp>
    <dsp:sp modelId="{5D3E94D3-F290-4B15-9889-49CF045494ED}">
      <dsp:nvSpPr>
        <dsp:cNvPr id="0" name=""/>
        <dsp:cNvSpPr/>
      </dsp:nvSpPr>
      <dsp:spPr>
        <a:xfrm rot="10800000">
          <a:off x="0" y="3154680"/>
          <a:ext cx="5486400" cy="3154680"/>
        </a:xfrm>
        <a:prstGeom prst="round1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u="sng" kern="1200" baseline="-25000" dirty="0"/>
            <a:t>Repeated Measures Anova</a:t>
          </a:r>
        </a:p>
        <a:p>
          <a:pPr marL="0" lvl="0" indent="0" algn="ctr" defTabSz="1422400">
            <a:lnSpc>
              <a:spcPct val="100000"/>
            </a:lnSpc>
            <a:spcBef>
              <a:spcPct val="0"/>
            </a:spcBef>
            <a:spcAft>
              <a:spcPts val="0"/>
            </a:spcAft>
            <a:buNone/>
          </a:pPr>
          <a:r>
            <a:rPr lang="en-US" sz="2400" kern="1200" baseline="-25000" dirty="0"/>
            <a:t>Same sample</a:t>
          </a:r>
        </a:p>
        <a:p>
          <a:pPr marL="0" lvl="0" indent="0" algn="ctr" defTabSz="1422400">
            <a:lnSpc>
              <a:spcPct val="100000"/>
            </a:lnSpc>
            <a:spcBef>
              <a:spcPct val="0"/>
            </a:spcBef>
            <a:spcAft>
              <a:spcPts val="0"/>
            </a:spcAft>
            <a:buNone/>
          </a:pPr>
          <a:r>
            <a:rPr lang="en-US" sz="2400" kern="1200" baseline="-25000" dirty="0"/>
            <a:t>e.g. Tea being poured to the same set thrice a day and tested </a:t>
          </a:r>
          <a:endParaRPr lang="en-US" sz="2400" kern="1200" dirty="0"/>
        </a:p>
      </dsp:txBody>
      <dsp:txXfrm rot="10800000">
        <a:off x="0" y="3943349"/>
        <a:ext cx="5486400" cy="2366010"/>
      </dsp:txXfrm>
    </dsp:sp>
    <dsp:sp modelId="{5B1AD737-0586-4E31-AA09-D65AED316A3F}">
      <dsp:nvSpPr>
        <dsp:cNvPr id="0" name=""/>
        <dsp:cNvSpPr/>
      </dsp:nvSpPr>
      <dsp:spPr>
        <a:xfrm rot="5400000">
          <a:off x="6652260" y="1988819"/>
          <a:ext cx="3154680" cy="5486400"/>
        </a:xfrm>
        <a:prstGeom prst="round1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u="sng" kern="1200" baseline="-25000" dirty="0"/>
            <a:t>M-AN-O-VA</a:t>
          </a:r>
        </a:p>
        <a:p>
          <a:pPr marL="0" lvl="0" indent="0" algn="ctr" defTabSz="1422400">
            <a:lnSpc>
              <a:spcPct val="100000"/>
            </a:lnSpc>
            <a:spcBef>
              <a:spcPct val="0"/>
            </a:spcBef>
            <a:spcAft>
              <a:spcPts val="0"/>
            </a:spcAft>
            <a:buNone/>
          </a:pPr>
          <a:r>
            <a:rPr lang="en-US" sz="2400" kern="1200" baseline="-25000" dirty="0"/>
            <a:t>Two or more samples</a:t>
          </a:r>
        </a:p>
        <a:p>
          <a:pPr marL="0" lvl="0" indent="0" algn="ctr" defTabSz="1422400">
            <a:lnSpc>
              <a:spcPct val="100000"/>
            </a:lnSpc>
            <a:spcBef>
              <a:spcPct val="0"/>
            </a:spcBef>
            <a:spcAft>
              <a:spcPts val="0"/>
            </a:spcAft>
            <a:buNone/>
          </a:pPr>
          <a:r>
            <a:rPr lang="en-US" sz="2400" kern="1200" baseline="-25000" dirty="0"/>
            <a:t>Multiple independent variable</a:t>
          </a:r>
        </a:p>
        <a:p>
          <a:pPr marL="0" lvl="0" indent="0" algn="ctr" defTabSz="1422400">
            <a:lnSpc>
              <a:spcPct val="100000"/>
            </a:lnSpc>
            <a:spcBef>
              <a:spcPct val="0"/>
            </a:spcBef>
            <a:spcAft>
              <a:spcPts val="0"/>
            </a:spcAft>
            <a:buNone/>
          </a:pPr>
          <a:r>
            <a:rPr lang="en-US" sz="2400" kern="1200" baseline="-25000" dirty="0"/>
            <a:t>Multiple dependent variables</a:t>
          </a:r>
        </a:p>
        <a:p>
          <a:pPr marL="0" lvl="0" indent="0" algn="ctr" defTabSz="1422400">
            <a:lnSpc>
              <a:spcPct val="100000"/>
            </a:lnSpc>
            <a:spcBef>
              <a:spcPct val="0"/>
            </a:spcBef>
            <a:spcAft>
              <a:spcPts val="0"/>
            </a:spcAft>
            <a:buNone/>
          </a:pPr>
          <a:r>
            <a:rPr lang="en-US" sz="2400" kern="1200" baseline="-25000" dirty="0"/>
            <a:t>e.g. Tea being tested for color + taste at various levels</a:t>
          </a:r>
        </a:p>
      </dsp:txBody>
      <dsp:txXfrm rot="-5400000">
        <a:off x="5486400" y="3943349"/>
        <a:ext cx="5486400" cy="2366010"/>
      </dsp:txXfrm>
    </dsp:sp>
    <dsp:sp modelId="{F6E48A2A-5FB8-46D2-A472-893A8A6EE5E2}">
      <dsp:nvSpPr>
        <dsp:cNvPr id="0" name=""/>
        <dsp:cNvSpPr/>
      </dsp:nvSpPr>
      <dsp:spPr>
        <a:xfrm>
          <a:off x="3840480" y="2366010"/>
          <a:ext cx="3291840" cy="1577340"/>
        </a:xfrm>
        <a:prstGeom prst="roundRect">
          <a:avLst/>
        </a:prstGeom>
        <a:solidFill>
          <a:schemeClr val="accent3">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AN-O-VA</a:t>
          </a:r>
        </a:p>
        <a:p>
          <a:pPr marL="0" lvl="0" indent="0" algn="ctr" defTabSz="1511300">
            <a:lnSpc>
              <a:spcPct val="90000"/>
            </a:lnSpc>
            <a:spcBef>
              <a:spcPct val="0"/>
            </a:spcBef>
            <a:spcAft>
              <a:spcPct val="35000"/>
            </a:spcAft>
            <a:buNone/>
          </a:pPr>
          <a:r>
            <a:rPr lang="en-US" sz="3400" kern="1200" dirty="0"/>
            <a:t>designs</a:t>
          </a:r>
        </a:p>
      </dsp:txBody>
      <dsp:txXfrm>
        <a:off x="3917479" y="2443009"/>
        <a:ext cx="3137842" cy="14233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CE5BDB-5F8E-4376-97C9-AB7E6F159157}">
      <dsp:nvSpPr>
        <dsp:cNvPr id="0" name=""/>
        <dsp:cNvSpPr/>
      </dsp:nvSpPr>
      <dsp:spPr>
        <a:xfrm>
          <a:off x="0" y="3923479"/>
          <a:ext cx="10972800" cy="0"/>
        </a:xfrm>
        <a:prstGeom prst="line">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752162-4FC6-44BA-A537-EB145D1E0B9E}">
      <dsp:nvSpPr>
        <dsp:cNvPr id="0" name=""/>
        <dsp:cNvSpPr/>
      </dsp:nvSpPr>
      <dsp:spPr>
        <a:xfrm>
          <a:off x="0" y="2238282"/>
          <a:ext cx="10972800" cy="0"/>
        </a:xfrm>
        <a:prstGeom prst="line">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E636C0-D8F4-4393-9AB9-2FE7EF835946}">
      <dsp:nvSpPr>
        <dsp:cNvPr id="0" name=""/>
        <dsp:cNvSpPr/>
      </dsp:nvSpPr>
      <dsp:spPr>
        <a:xfrm>
          <a:off x="0" y="553085"/>
          <a:ext cx="10972800" cy="0"/>
        </a:xfrm>
        <a:prstGeom prst="line">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9E94AE-0AA6-4C74-A063-CFE6F2F03CF3}">
      <dsp:nvSpPr>
        <dsp:cNvPr id="0" name=""/>
        <dsp:cNvSpPr/>
      </dsp:nvSpPr>
      <dsp:spPr>
        <a:xfrm>
          <a:off x="2852927" y="616"/>
          <a:ext cx="8119872" cy="552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35" tIns="51435" rIns="51435" bIns="51435" numCol="1" spcCol="1270" anchor="b" anchorCtr="0">
          <a:noAutofit/>
        </a:bodyPr>
        <a:lstStyle/>
        <a:p>
          <a:pPr marL="0" lvl="0" indent="0" algn="l" defTabSz="1200150">
            <a:lnSpc>
              <a:spcPct val="90000"/>
            </a:lnSpc>
            <a:spcBef>
              <a:spcPct val="0"/>
            </a:spcBef>
            <a:spcAft>
              <a:spcPct val="35000"/>
            </a:spcAft>
            <a:buNone/>
          </a:pPr>
          <a:r>
            <a:rPr lang="en-US" sz="2700" kern="1200" dirty="0"/>
            <a:t> (where y = dependent variable, A=independent variable)</a:t>
          </a:r>
        </a:p>
      </dsp:txBody>
      <dsp:txXfrm>
        <a:off x="2852927" y="616"/>
        <a:ext cx="8119872" cy="552469"/>
      </dsp:txXfrm>
    </dsp:sp>
    <dsp:sp modelId="{ED5AC4CD-7CA7-4B53-966A-FA24C5C948CF}">
      <dsp:nvSpPr>
        <dsp:cNvPr id="0" name=""/>
        <dsp:cNvSpPr/>
      </dsp:nvSpPr>
      <dsp:spPr>
        <a:xfrm>
          <a:off x="0" y="616"/>
          <a:ext cx="2852928" cy="552469"/>
        </a:xfrm>
        <a:prstGeom prst="round2SameRect">
          <a:avLst>
            <a:gd name="adj1" fmla="val 16670"/>
            <a:gd name="adj2" fmla="val 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55245" rIns="55245" bIns="55245" numCol="1" spcCol="1270" anchor="ctr" anchorCtr="0">
          <a:noAutofit/>
        </a:bodyPr>
        <a:lstStyle/>
        <a:p>
          <a:pPr marL="0" lvl="0" indent="0" algn="ctr" defTabSz="1289050">
            <a:lnSpc>
              <a:spcPct val="90000"/>
            </a:lnSpc>
            <a:spcBef>
              <a:spcPct val="0"/>
            </a:spcBef>
            <a:spcAft>
              <a:spcPct val="35000"/>
            </a:spcAft>
            <a:buNone/>
          </a:pPr>
          <a:r>
            <a:rPr lang="en-US" sz="2900" kern="1200" dirty="0"/>
            <a:t>One way Anova</a:t>
          </a:r>
        </a:p>
      </dsp:txBody>
      <dsp:txXfrm>
        <a:off x="26974" y="27590"/>
        <a:ext cx="2798980" cy="525495"/>
      </dsp:txXfrm>
    </dsp:sp>
    <dsp:sp modelId="{05105BBB-D820-4523-8289-A8D96EC93D0F}">
      <dsp:nvSpPr>
        <dsp:cNvPr id="0" name=""/>
        <dsp:cNvSpPr/>
      </dsp:nvSpPr>
      <dsp:spPr>
        <a:xfrm>
          <a:off x="0" y="553085"/>
          <a:ext cx="10972800" cy="1105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35" tIns="51435" rIns="51435" bIns="51435" numCol="1" spcCol="1270" anchor="t" anchorCtr="0">
          <a:noAutofit/>
        </a:bodyPr>
        <a:lstStyle/>
        <a:p>
          <a:pPr marL="228600" lvl="1" indent="-228600" algn="l" defTabSz="933450">
            <a:lnSpc>
              <a:spcPct val="90000"/>
            </a:lnSpc>
            <a:spcBef>
              <a:spcPct val="0"/>
            </a:spcBef>
            <a:spcAft>
              <a:spcPct val="15000"/>
            </a:spcAft>
            <a:buChar char="•"/>
          </a:pPr>
          <a:r>
            <a:rPr lang="en-US" sz="2100" b="0" i="0" kern="1200" dirty="0"/>
            <a:t>fit &lt;- </a:t>
          </a:r>
          <a:r>
            <a:rPr lang="en-US" sz="2100" b="0" i="0" kern="1200" dirty="0" err="1"/>
            <a:t>aov</a:t>
          </a:r>
          <a:r>
            <a:rPr lang="en-US" sz="2100" b="0" i="0" kern="1200" dirty="0"/>
            <a:t>(y ~ A, data)</a:t>
          </a:r>
          <a:endParaRPr lang="en-US" sz="2100" kern="1200" dirty="0"/>
        </a:p>
      </dsp:txBody>
      <dsp:txXfrm>
        <a:off x="0" y="553085"/>
        <a:ext cx="10972800" cy="1105104"/>
      </dsp:txXfrm>
    </dsp:sp>
    <dsp:sp modelId="{E839F662-342F-48C4-8954-720C2B858ADF}">
      <dsp:nvSpPr>
        <dsp:cNvPr id="0" name=""/>
        <dsp:cNvSpPr/>
      </dsp:nvSpPr>
      <dsp:spPr>
        <a:xfrm>
          <a:off x="2852927" y="1685813"/>
          <a:ext cx="8119872" cy="552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35" tIns="51435" rIns="51435" bIns="51435" numCol="1" spcCol="1270" anchor="b" anchorCtr="0">
          <a:noAutofit/>
        </a:bodyPr>
        <a:lstStyle/>
        <a:p>
          <a:pPr marL="0" lvl="0" indent="0" algn="l" defTabSz="1200150">
            <a:lnSpc>
              <a:spcPct val="90000"/>
            </a:lnSpc>
            <a:spcBef>
              <a:spcPct val="0"/>
            </a:spcBef>
            <a:spcAft>
              <a:spcPct val="35000"/>
            </a:spcAft>
            <a:buNone/>
          </a:pPr>
          <a:r>
            <a:rPr lang="en-US" sz="2700" kern="1200" dirty="0"/>
            <a:t>(For two way Anova)</a:t>
          </a:r>
        </a:p>
      </dsp:txBody>
      <dsp:txXfrm>
        <a:off x="2852927" y="1685813"/>
        <a:ext cx="8119872" cy="552469"/>
      </dsp:txXfrm>
    </dsp:sp>
    <dsp:sp modelId="{3A2FF037-E15D-4BEA-B0C1-719779C83913}">
      <dsp:nvSpPr>
        <dsp:cNvPr id="0" name=""/>
        <dsp:cNvSpPr/>
      </dsp:nvSpPr>
      <dsp:spPr>
        <a:xfrm>
          <a:off x="0" y="1685813"/>
          <a:ext cx="2852928" cy="552469"/>
        </a:xfrm>
        <a:prstGeom prst="round2SameRect">
          <a:avLst>
            <a:gd name="adj1" fmla="val 16670"/>
            <a:gd name="adj2" fmla="val 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55245" rIns="55245" bIns="55245" numCol="1" spcCol="1270" anchor="ctr" anchorCtr="0">
          <a:noAutofit/>
        </a:bodyPr>
        <a:lstStyle/>
        <a:p>
          <a:pPr marL="0" lvl="0" indent="0" algn="ctr" defTabSz="1289050">
            <a:lnSpc>
              <a:spcPct val="90000"/>
            </a:lnSpc>
            <a:spcBef>
              <a:spcPct val="0"/>
            </a:spcBef>
            <a:spcAft>
              <a:spcPct val="35000"/>
            </a:spcAft>
            <a:buNone/>
          </a:pPr>
          <a:r>
            <a:rPr lang="en-US" sz="2900" kern="1200" dirty="0"/>
            <a:t>Factorial Anova</a:t>
          </a:r>
        </a:p>
      </dsp:txBody>
      <dsp:txXfrm>
        <a:off x="26974" y="1712787"/>
        <a:ext cx="2798980" cy="525495"/>
      </dsp:txXfrm>
    </dsp:sp>
    <dsp:sp modelId="{0B914EEA-24F6-4F56-BB24-6FD8B8BDE3FC}">
      <dsp:nvSpPr>
        <dsp:cNvPr id="0" name=""/>
        <dsp:cNvSpPr/>
      </dsp:nvSpPr>
      <dsp:spPr>
        <a:xfrm>
          <a:off x="0" y="2238282"/>
          <a:ext cx="10972800" cy="1105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35" tIns="51435" rIns="51435" bIns="51435" numCol="1" spcCol="1270" anchor="t" anchorCtr="0">
          <a:noAutofit/>
        </a:bodyPr>
        <a:lstStyle/>
        <a:p>
          <a:pPr marL="228600" lvl="1" indent="-228600" algn="l" defTabSz="933450">
            <a:lnSpc>
              <a:spcPct val="90000"/>
            </a:lnSpc>
            <a:spcBef>
              <a:spcPct val="0"/>
            </a:spcBef>
            <a:spcAft>
              <a:spcPct val="15000"/>
            </a:spcAft>
            <a:buChar char="•"/>
          </a:pPr>
          <a:r>
            <a:rPr lang="en-US" sz="2100" b="0" i="0" kern="1200" dirty="0"/>
            <a:t>fit &lt;- </a:t>
          </a:r>
          <a:r>
            <a:rPr lang="en-US" sz="2100" b="0" i="0" kern="1200" dirty="0" err="1"/>
            <a:t>aov</a:t>
          </a:r>
          <a:r>
            <a:rPr lang="en-US" sz="2100" b="0" i="0" kern="1200" dirty="0"/>
            <a:t>(y ~ A + B + A:B, data)</a:t>
          </a:r>
        </a:p>
        <a:p>
          <a:pPr marL="228600" lvl="1" indent="-228600" algn="l" defTabSz="933450">
            <a:lnSpc>
              <a:spcPct val="90000"/>
            </a:lnSpc>
            <a:spcBef>
              <a:spcPct val="0"/>
            </a:spcBef>
            <a:spcAft>
              <a:spcPct val="15000"/>
            </a:spcAft>
            <a:buChar char="•"/>
          </a:pPr>
          <a:r>
            <a:rPr lang="en-US" sz="2100" b="0" i="0" kern="1200" dirty="0"/>
            <a:t>fit &lt;- </a:t>
          </a:r>
          <a:r>
            <a:rPr lang="en-US" sz="2100" b="0" i="0" kern="1200" dirty="0" err="1"/>
            <a:t>aov</a:t>
          </a:r>
          <a:r>
            <a:rPr lang="en-US" sz="2100" b="0" i="0" kern="1200" dirty="0"/>
            <a:t>(y ~ A*B, data)</a:t>
          </a:r>
          <a:endParaRPr lang="en-US" sz="2100" kern="1200" dirty="0"/>
        </a:p>
      </dsp:txBody>
      <dsp:txXfrm>
        <a:off x="0" y="2238282"/>
        <a:ext cx="10972800" cy="1105104"/>
      </dsp:txXfrm>
    </dsp:sp>
    <dsp:sp modelId="{7C74260A-BE4F-4A8D-84D8-BCAD5249B592}">
      <dsp:nvSpPr>
        <dsp:cNvPr id="0" name=""/>
        <dsp:cNvSpPr/>
      </dsp:nvSpPr>
      <dsp:spPr>
        <a:xfrm>
          <a:off x="2852927" y="3371010"/>
          <a:ext cx="8119872" cy="552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35" tIns="51435" rIns="51435" bIns="51435" numCol="1" spcCol="1270" anchor="b" anchorCtr="0">
          <a:noAutofit/>
        </a:bodyPr>
        <a:lstStyle/>
        <a:p>
          <a:pPr marL="0" lvl="0" indent="0" algn="l" defTabSz="1200150">
            <a:lnSpc>
              <a:spcPct val="90000"/>
            </a:lnSpc>
            <a:spcBef>
              <a:spcPct val="0"/>
            </a:spcBef>
            <a:spcAft>
              <a:spcPct val="35000"/>
            </a:spcAft>
            <a:buNone/>
          </a:pPr>
          <a:r>
            <a:rPr lang="en-US" sz="2700" kern="1200" dirty="0"/>
            <a:t>(Considering two dependent variables Y &amp; Y’)</a:t>
          </a:r>
        </a:p>
      </dsp:txBody>
      <dsp:txXfrm>
        <a:off x="2852927" y="3371010"/>
        <a:ext cx="8119872" cy="552469"/>
      </dsp:txXfrm>
    </dsp:sp>
    <dsp:sp modelId="{AF0563BE-8B74-46FF-B362-9B7286B645D5}">
      <dsp:nvSpPr>
        <dsp:cNvPr id="0" name=""/>
        <dsp:cNvSpPr/>
      </dsp:nvSpPr>
      <dsp:spPr>
        <a:xfrm>
          <a:off x="0" y="3371010"/>
          <a:ext cx="2852928" cy="552469"/>
        </a:xfrm>
        <a:prstGeom prst="round2SameRect">
          <a:avLst>
            <a:gd name="adj1" fmla="val 16670"/>
            <a:gd name="adj2" fmla="val 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55245" rIns="55245" bIns="55245" numCol="1" spcCol="1270" anchor="ctr" anchorCtr="0">
          <a:noAutofit/>
        </a:bodyPr>
        <a:lstStyle/>
        <a:p>
          <a:pPr marL="0" lvl="0" indent="0" algn="ctr" defTabSz="1289050">
            <a:lnSpc>
              <a:spcPct val="90000"/>
            </a:lnSpc>
            <a:spcBef>
              <a:spcPct val="0"/>
            </a:spcBef>
            <a:spcAft>
              <a:spcPct val="35000"/>
            </a:spcAft>
            <a:buNone/>
          </a:pPr>
          <a:r>
            <a:rPr lang="en-US" sz="2900" kern="1200" dirty="0"/>
            <a:t>MANOVA</a:t>
          </a:r>
        </a:p>
      </dsp:txBody>
      <dsp:txXfrm>
        <a:off x="26974" y="3397984"/>
        <a:ext cx="2798980" cy="525495"/>
      </dsp:txXfrm>
    </dsp:sp>
    <dsp:sp modelId="{09C3F2EC-6FDB-4B04-92FA-01916967C7D2}">
      <dsp:nvSpPr>
        <dsp:cNvPr id="0" name=""/>
        <dsp:cNvSpPr/>
      </dsp:nvSpPr>
      <dsp:spPr>
        <a:xfrm>
          <a:off x="0" y="3923479"/>
          <a:ext cx="10972800" cy="1105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35" tIns="51435" rIns="51435" bIns="51435" numCol="1" spcCol="1270" anchor="t" anchorCtr="0">
          <a:noAutofit/>
        </a:bodyPr>
        <a:lstStyle/>
        <a:p>
          <a:pPr marL="228600" lvl="1" indent="-228600" algn="l" defTabSz="933450">
            <a:lnSpc>
              <a:spcPct val="90000"/>
            </a:lnSpc>
            <a:spcBef>
              <a:spcPct val="0"/>
            </a:spcBef>
            <a:spcAft>
              <a:spcPct val="15000"/>
            </a:spcAft>
            <a:buChar char="•"/>
          </a:pPr>
          <a:r>
            <a:rPr lang="en-US" sz="2100" b="0" i="0" kern="1200" dirty="0"/>
            <a:t>fit &lt;- </a:t>
          </a:r>
          <a:r>
            <a:rPr lang="en-US" sz="2100" b="0" i="0" kern="1200" dirty="0" err="1"/>
            <a:t>manova</a:t>
          </a:r>
          <a:r>
            <a:rPr lang="en-US" sz="2100" b="0" i="0" kern="1200" dirty="0"/>
            <a:t>(</a:t>
          </a:r>
          <a:r>
            <a:rPr lang="en-US" sz="2100" b="0" i="0" kern="1200" dirty="0" err="1"/>
            <a:t>cbind</a:t>
          </a:r>
          <a:r>
            <a:rPr lang="en-US" sz="2100" b="0" i="0" kern="1200" dirty="0"/>
            <a:t>(Y, Y’) ~ A*B, data)</a:t>
          </a:r>
          <a:endParaRPr lang="en-US" sz="2100" kern="1200" dirty="0"/>
        </a:p>
      </dsp:txBody>
      <dsp:txXfrm>
        <a:off x="0" y="3923479"/>
        <a:ext cx="10972800" cy="1105104"/>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40396-1D59-459D-860F-CB75D87972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3F6D8C-4917-4C6D-8DFA-CC0B7A0D7A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AAE9CE-AE83-4483-AE0C-8917220051AE}"/>
              </a:ext>
            </a:extLst>
          </p:cNvPr>
          <p:cNvSpPr>
            <a:spLocks noGrp="1"/>
          </p:cNvSpPr>
          <p:nvPr>
            <p:ph type="dt" sz="half" idx="10"/>
          </p:nvPr>
        </p:nvSpPr>
        <p:spPr/>
        <p:txBody>
          <a:bodyPr/>
          <a:lstStyle/>
          <a:p>
            <a:fld id="{7C59874D-D505-4261-8800-B46ACBC675CB}" type="datetimeFigureOut">
              <a:rPr lang="en-US" smtClean="0"/>
              <a:t>10/26/2017</a:t>
            </a:fld>
            <a:endParaRPr lang="en-US"/>
          </a:p>
        </p:txBody>
      </p:sp>
      <p:sp>
        <p:nvSpPr>
          <p:cNvPr id="5" name="Footer Placeholder 4">
            <a:extLst>
              <a:ext uri="{FF2B5EF4-FFF2-40B4-BE49-F238E27FC236}">
                <a16:creationId xmlns:a16="http://schemas.microsoft.com/office/drawing/2014/main" id="{5D5B4283-B6D6-464A-A9C5-9D522164B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502AB8-78C6-45B5-B2E5-4B0DA3E9DCA7}"/>
              </a:ext>
            </a:extLst>
          </p:cNvPr>
          <p:cNvSpPr>
            <a:spLocks noGrp="1"/>
          </p:cNvSpPr>
          <p:nvPr>
            <p:ph type="sldNum" sz="quarter" idx="12"/>
          </p:nvPr>
        </p:nvSpPr>
        <p:spPr/>
        <p:txBody>
          <a:bodyPr/>
          <a:lstStyle/>
          <a:p>
            <a:fld id="{CA89A57B-D24A-46FA-A549-622DEE51E5E8}" type="slidenum">
              <a:rPr lang="en-US" smtClean="0"/>
              <a:t>‹#›</a:t>
            </a:fld>
            <a:endParaRPr lang="en-US"/>
          </a:p>
        </p:txBody>
      </p:sp>
    </p:spTree>
    <p:extLst>
      <p:ext uri="{BB962C8B-B14F-4D97-AF65-F5344CB8AC3E}">
        <p14:creationId xmlns:p14="http://schemas.microsoft.com/office/powerpoint/2010/main" val="1853569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C8EDC-F8A5-44A0-9423-9126C8FB02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1459A3-6845-40BB-931C-22B9C2DA685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C2254F-A32D-439A-8A02-EF1828FF8FE1}"/>
              </a:ext>
            </a:extLst>
          </p:cNvPr>
          <p:cNvSpPr>
            <a:spLocks noGrp="1"/>
          </p:cNvSpPr>
          <p:nvPr>
            <p:ph type="dt" sz="half" idx="10"/>
          </p:nvPr>
        </p:nvSpPr>
        <p:spPr/>
        <p:txBody>
          <a:bodyPr/>
          <a:lstStyle/>
          <a:p>
            <a:fld id="{7C59874D-D505-4261-8800-B46ACBC675CB}" type="datetimeFigureOut">
              <a:rPr lang="en-US" smtClean="0"/>
              <a:t>10/26/2017</a:t>
            </a:fld>
            <a:endParaRPr lang="en-US"/>
          </a:p>
        </p:txBody>
      </p:sp>
      <p:sp>
        <p:nvSpPr>
          <p:cNvPr id="5" name="Footer Placeholder 4">
            <a:extLst>
              <a:ext uri="{FF2B5EF4-FFF2-40B4-BE49-F238E27FC236}">
                <a16:creationId xmlns:a16="http://schemas.microsoft.com/office/drawing/2014/main" id="{BD833AA7-F395-4158-8E9B-3167665FF5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58AE2F-A558-4A4A-8A36-E5F0B92F61BB}"/>
              </a:ext>
            </a:extLst>
          </p:cNvPr>
          <p:cNvSpPr>
            <a:spLocks noGrp="1"/>
          </p:cNvSpPr>
          <p:nvPr>
            <p:ph type="sldNum" sz="quarter" idx="12"/>
          </p:nvPr>
        </p:nvSpPr>
        <p:spPr/>
        <p:txBody>
          <a:bodyPr/>
          <a:lstStyle/>
          <a:p>
            <a:fld id="{CA89A57B-D24A-46FA-A549-622DEE51E5E8}" type="slidenum">
              <a:rPr lang="en-US" smtClean="0"/>
              <a:t>‹#›</a:t>
            </a:fld>
            <a:endParaRPr lang="en-US"/>
          </a:p>
        </p:txBody>
      </p:sp>
    </p:spTree>
    <p:extLst>
      <p:ext uri="{BB962C8B-B14F-4D97-AF65-F5344CB8AC3E}">
        <p14:creationId xmlns:p14="http://schemas.microsoft.com/office/powerpoint/2010/main" val="3573476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9E42D9-8016-418D-8E04-D578828F81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8C9AC0-C966-4974-BF4A-F82FA4B39A8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584479-1A52-486D-9BC8-3ECDCE5C32CD}"/>
              </a:ext>
            </a:extLst>
          </p:cNvPr>
          <p:cNvSpPr>
            <a:spLocks noGrp="1"/>
          </p:cNvSpPr>
          <p:nvPr>
            <p:ph type="dt" sz="half" idx="10"/>
          </p:nvPr>
        </p:nvSpPr>
        <p:spPr/>
        <p:txBody>
          <a:bodyPr/>
          <a:lstStyle/>
          <a:p>
            <a:fld id="{7C59874D-D505-4261-8800-B46ACBC675CB}" type="datetimeFigureOut">
              <a:rPr lang="en-US" smtClean="0"/>
              <a:t>10/26/2017</a:t>
            </a:fld>
            <a:endParaRPr lang="en-US"/>
          </a:p>
        </p:txBody>
      </p:sp>
      <p:sp>
        <p:nvSpPr>
          <p:cNvPr id="5" name="Footer Placeholder 4">
            <a:extLst>
              <a:ext uri="{FF2B5EF4-FFF2-40B4-BE49-F238E27FC236}">
                <a16:creationId xmlns:a16="http://schemas.microsoft.com/office/drawing/2014/main" id="{7A9069B1-CD1E-4F27-8690-820CAE2623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49AEC-F32F-492F-BE0B-364F6F5B5E38}"/>
              </a:ext>
            </a:extLst>
          </p:cNvPr>
          <p:cNvSpPr>
            <a:spLocks noGrp="1"/>
          </p:cNvSpPr>
          <p:nvPr>
            <p:ph type="sldNum" sz="quarter" idx="12"/>
          </p:nvPr>
        </p:nvSpPr>
        <p:spPr/>
        <p:txBody>
          <a:bodyPr/>
          <a:lstStyle/>
          <a:p>
            <a:fld id="{CA89A57B-D24A-46FA-A549-622DEE51E5E8}" type="slidenum">
              <a:rPr lang="en-US" smtClean="0"/>
              <a:t>‹#›</a:t>
            </a:fld>
            <a:endParaRPr lang="en-US"/>
          </a:p>
        </p:txBody>
      </p:sp>
    </p:spTree>
    <p:extLst>
      <p:ext uri="{BB962C8B-B14F-4D97-AF65-F5344CB8AC3E}">
        <p14:creationId xmlns:p14="http://schemas.microsoft.com/office/powerpoint/2010/main" val="4202282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C1DB3-D971-4FDA-807A-6A4AA476F7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911266-9499-4C72-B288-52E91D0FA94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A878D8-3138-43DB-BF06-0F7D9001972A}"/>
              </a:ext>
            </a:extLst>
          </p:cNvPr>
          <p:cNvSpPr>
            <a:spLocks noGrp="1"/>
          </p:cNvSpPr>
          <p:nvPr>
            <p:ph type="dt" sz="half" idx="10"/>
          </p:nvPr>
        </p:nvSpPr>
        <p:spPr/>
        <p:txBody>
          <a:bodyPr/>
          <a:lstStyle/>
          <a:p>
            <a:fld id="{7C59874D-D505-4261-8800-B46ACBC675CB}" type="datetimeFigureOut">
              <a:rPr lang="en-US" smtClean="0"/>
              <a:t>10/26/2017</a:t>
            </a:fld>
            <a:endParaRPr lang="en-US"/>
          </a:p>
        </p:txBody>
      </p:sp>
      <p:sp>
        <p:nvSpPr>
          <p:cNvPr id="5" name="Footer Placeholder 4">
            <a:extLst>
              <a:ext uri="{FF2B5EF4-FFF2-40B4-BE49-F238E27FC236}">
                <a16:creationId xmlns:a16="http://schemas.microsoft.com/office/drawing/2014/main" id="{BC685CF0-F982-49A6-910D-42736CDB09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F0B031-0C3E-4807-9B4C-C84CAD78F947}"/>
              </a:ext>
            </a:extLst>
          </p:cNvPr>
          <p:cNvSpPr>
            <a:spLocks noGrp="1"/>
          </p:cNvSpPr>
          <p:nvPr>
            <p:ph type="sldNum" sz="quarter" idx="12"/>
          </p:nvPr>
        </p:nvSpPr>
        <p:spPr/>
        <p:txBody>
          <a:bodyPr/>
          <a:lstStyle/>
          <a:p>
            <a:fld id="{CA89A57B-D24A-46FA-A549-622DEE51E5E8}" type="slidenum">
              <a:rPr lang="en-US" smtClean="0"/>
              <a:t>‹#›</a:t>
            </a:fld>
            <a:endParaRPr lang="en-US"/>
          </a:p>
        </p:txBody>
      </p:sp>
    </p:spTree>
    <p:extLst>
      <p:ext uri="{BB962C8B-B14F-4D97-AF65-F5344CB8AC3E}">
        <p14:creationId xmlns:p14="http://schemas.microsoft.com/office/powerpoint/2010/main" val="3499291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A0037-F738-4624-97C2-20D423BB2B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F6171D-9A13-4A2B-AADE-32678D6513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C35400F-03C8-42BB-8C93-CB5059888942}"/>
              </a:ext>
            </a:extLst>
          </p:cNvPr>
          <p:cNvSpPr>
            <a:spLocks noGrp="1"/>
          </p:cNvSpPr>
          <p:nvPr>
            <p:ph type="dt" sz="half" idx="10"/>
          </p:nvPr>
        </p:nvSpPr>
        <p:spPr/>
        <p:txBody>
          <a:bodyPr/>
          <a:lstStyle/>
          <a:p>
            <a:fld id="{7C59874D-D505-4261-8800-B46ACBC675CB}" type="datetimeFigureOut">
              <a:rPr lang="en-US" smtClean="0"/>
              <a:t>10/26/2017</a:t>
            </a:fld>
            <a:endParaRPr lang="en-US"/>
          </a:p>
        </p:txBody>
      </p:sp>
      <p:sp>
        <p:nvSpPr>
          <p:cNvPr id="5" name="Footer Placeholder 4">
            <a:extLst>
              <a:ext uri="{FF2B5EF4-FFF2-40B4-BE49-F238E27FC236}">
                <a16:creationId xmlns:a16="http://schemas.microsoft.com/office/drawing/2014/main" id="{B98219A5-B245-4407-B658-4C1EC589B5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4FE79A-7C0D-49D0-9E3F-34637A5EBA78}"/>
              </a:ext>
            </a:extLst>
          </p:cNvPr>
          <p:cNvSpPr>
            <a:spLocks noGrp="1"/>
          </p:cNvSpPr>
          <p:nvPr>
            <p:ph type="sldNum" sz="quarter" idx="12"/>
          </p:nvPr>
        </p:nvSpPr>
        <p:spPr/>
        <p:txBody>
          <a:bodyPr/>
          <a:lstStyle/>
          <a:p>
            <a:fld id="{CA89A57B-D24A-46FA-A549-622DEE51E5E8}" type="slidenum">
              <a:rPr lang="en-US" smtClean="0"/>
              <a:t>‹#›</a:t>
            </a:fld>
            <a:endParaRPr lang="en-US"/>
          </a:p>
        </p:txBody>
      </p:sp>
    </p:spTree>
    <p:extLst>
      <p:ext uri="{BB962C8B-B14F-4D97-AF65-F5344CB8AC3E}">
        <p14:creationId xmlns:p14="http://schemas.microsoft.com/office/powerpoint/2010/main" val="3857895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2D027-939F-40F9-BB16-9A52A084BF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9E9D04-3D44-4AEB-A111-8EEB262B67F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409BC6-8F06-44FD-8DFD-0D867E0C082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616619-3BC7-4885-95BC-A17A681F62A2}"/>
              </a:ext>
            </a:extLst>
          </p:cNvPr>
          <p:cNvSpPr>
            <a:spLocks noGrp="1"/>
          </p:cNvSpPr>
          <p:nvPr>
            <p:ph type="dt" sz="half" idx="10"/>
          </p:nvPr>
        </p:nvSpPr>
        <p:spPr/>
        <p:txBody>
          <a:bodyPr/>
          <a:lstStyle/>
          <a:p>
            <a:fld id="{7C59874D-D505-4261-8800-B46ACBC675CB}" type="datetimeFigureOut">
              <a:rPr lang="en-US" smtClean="0"/>
              <a:t>10/26/2017</a:t>
            </a:fld>
            <a:endParaRPr lang="en-US"/>
          </a:p>
        </p:txBody>
      </p:sp>
      <p:sp>
        <p:nvSpPr>
          <p:cNvPr id="6" name="Footer Placeholder 5">
            <a:extLst>
              <a:ext uri="{FF2B5EF4-FFF2-40B4-BE49-F238E27FC236}">
                <a16:creationId xmlns:a16="http://schemas.microsoft.com/office/drawing/2014/main" id="{7032967F-3B05-47D8-804B-261C9FF370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6EBB30-1380-4FD8-A590-B73A1B1FDEB6}"/>
              </a:ext>
            </a:extLst>
          </p:cNvPr>
          <p:cNvSpPr>
            <a:spLocks noGrp="1"/>
          </p:cNvSpPr>
          <p:nvPr>
            <p:ph type="sldNum" sz="quarter" idx="12"/>
          </p:nvPr>
        </p:nvSpPr>
        <p:spPr/>
        <p:txBody>
          <a:bodyPr/>
          <a:lstStyle/>
          <a:p>
            <a:fld id="{CA89A57B-D24A-46FA-A549-622DEE51E5E8}" type="slidenum">
              <a:rPr lang="en-US" smtClean="0"/>
              <a:t>‹#›</a:t>
            </a:fld>
            <a:endParaRPr lang="en-US"/>
          </a:p>
        </p:txBody>
      </p:sp>
    </p:spTree>
    <p:extLst>
      <p:ext uri="{BB962C8B-B14F-4D97-AF65-F5344CB8AC3E}">
        <p14:creationId xmlns:p14="http://schemas.microsoft.com/office/powerpoint/2010/main" val="3147999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B79E4-C969-4C93-9CF5-1AAC9AF201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72FE74-C508-409F-B0E9-A2D25824D1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90632D0-8776-4C01-9832-95FD222FE34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C041D0-022C-4EEA-9E64-63C127F309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4227098-F1D1-4154-B97B-299C7188FE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10F327-BA4D-495B-9479-D8BEA9E0F4E6}"/>
              </a:ext>
            </a:extLst>
          </p:cNvPr>
          <p:cNvSpPr>
            <a:spLocks noGrp="1"/>
          </p:cNvSpPr>
          <p:nvPr>
            <p:ph type="dt" sz="half" idx="10"/>
          </p:nvPr>
        </p:nvSpPr>
        <p:spPr/>
        <p:txBody>
          <a:bodyPr/>
          <a:lstStyle/>
          <a:p>
            <a:fld id="{7C59874D-D505-4261-8800-B46ACBC675CB}" type="datetimeFigureOut">
              <a:rPr lang="en-US" smtClean="0"/>
              <a:t>10/26/2017</a:t>
            </a:fld>
            <a:endParaRPr lang="en-US"/>
          </a:p>
        </p:txBody>
      </p:sp>
      <p:sp>
        <p:nvSpPr>
          <p:cNvPr id="8" name="Footer Placeholder 7">
            <a:extLst>
              <a:ext uri="{FF2B5EF4-FFF2-40B4-BE49-F238E27FC236}">
                <a16:creationId xmlns:a16="http://schemas.microsoft.com/office/drawing/2014/main" id="{F9B2CA62-5774-4EB9-BEF1-D04AF2E683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8AD07A-597B-4861-B8C2-98DB749A3361}"/>
              </a:ext>
            </a:extLst>
          </p:cNvPr>
          <p:cNvSpPr>
            <a:spLocks noGrp="1"/>
          </p:cNvSpPr>
          <p:nvPr>
            <p:ph type="sldNum" sz="quarter" idx="12"/>
          </p:nvPr>
        </p:nvSpPr>
        <p:spPr/>
        <p:txBody>
          <a:bodyPr/>
          <a:lstStyle/>
          <a:p>
            <a:fld id="{CA89A57B-D24A-46FA-A549-622DEE51E5E8}" type="slidenum">
              <a:rPr lang="en-US" smtClean="0"/>
              <a:t>‹#›</a:t>
            </a:fld>
            <a:endParaRPr lang="en-US"/>
          </a:p>
        </p:txBody>
      </p:sp>
    </p:spTree>
    <p:extLst>
      <p:ext uri="{BB962C8B-B14F-4D97-AF65-F5344CB8AC3E}">
        <p14:creationId xmlns:p14="http://schemas.microsoft.com/office/powerpoint/2010/main" val="3073393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42FBE-D855-4967-8ABB-BAA6CEC761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1B12EA-0CDB-48A6-A39D-2D6821C44C40}"/>
              </a:ext>
            </a:extLst>
          </p:cNvPr>
          <p:cNvSpPr>
            <a:spLocks noGrp="1"/>
          </p:cNvSpPr>
          <p:nvPr>
            <p:ph type="dt" sz="half" idx="10"/>
          </p:nvPr>
        </p:nvSpPr>
        <p:spPr/>
        <p:txBody>
          <a:bodyPr/>
          <a:lstStyle/>
          <a:p>
            <a:fld id="{7C59874D-D505-4261-8800-B46ACBC675CB}" type="datetimeFigureOut">
              <a:rPr lang="en-US" smtClean="0"/>
              <a:t>10/26/2017</a:t>
            </a:fld>
            <a:endParaRPr lang="en-US"/>
          </a:p>
        </p:txBody>
      </p:sp>
      <p:sp>
        <p:nvSpPr>
          <p:cNvPr id="4" name="Footer Placeholder 3">
            <a:extLst>
              <a:ext uri="{FF2B5EF4-FFF2-40B4-BE49-F238E27FC236}">
                <a16:creationId xmlns:a16="http://schemas.microsoft.com/office/drawing/2014/main" id="{78F41077-3B38-4983-AB0C-2EF6726E5A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73720F-6453-42EA-9DAB-FBB78B6E3EE7}"/>
              </a:ext>
            </a:extLst>
          </p:cNvPr>
          <p:cNvSpPr>
            <a:spLocks noGrp="1"/>
          </p:cNvSpPr>
          <p:nvPr>
            <p:ph type="sldNum" sz="quarter" idx="12"/>
          </p:nvPr>
        </p:nvSpPr>
        <p:spPr/>
        <p:txBody>
          <a:bodyPr/>
          <a:lstStyle/>
          <a:p>
            <a:fld id="{CA89A57B-D24A-46FA-A549-622DEE51E5E8}" type="slidenum">
              <a:rPr lang="en-US" smtClean="0"/>
              <a:t>‹#›</a:t>
            </a:fld>
            <a:endParaRPr lang="en-US"/>
          </a:p>
        </p:txBody>
      </p:sp>
    </p:spTree>
    <p:extLst>
      <p:ext uri="{BB962C8B-B14F-4D97-AF65-F5344CB8AC3E}">
        <p14:creationId xmlns:p14="http://schemas.microsoft.com/office/powerpoint/2010/main" val="3328491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DAA706-0A99-498E-B2B5-7D9B2420B043}"/>
              </a:ext>
            </a:extLst>
          </p:cNvPr>
          <p:cNvSpPr>
            <a:spLocks noGrp="1"/>
          </p:cNvSpPr>
          <p:nvPr>
            <p:ph type="dt" sz="half" idx="10"/>
          </p:nvPr>
        </p:nvSpPr>
        <p:spPr/>
        <p:txBody>
          <a:bodyPr/>
          <a:lstStyle/>
          <a:p>
            <a:fld id="{7C59874D-D505-4261-8800-B46ACBC675CB}" type="datetimeFigureOut">
              <a:rPr lang="en-US" smtClean="0"/>
              <a:t>10/26/2017</a:t>
            </a:fld>
            <a:endParaRPr lang="en-US"/>
          </a:p>
        </p:txBody>
      </p:sp>
      <p:sp>
        <p:nvSpPr>
          <p:cNvPr id="3" name="Footer Placeholder 2">
            <a:extLst>
              <a:ext uri="{FF2B5EF4-FFF2-40B4-BE49-F238E27FC236}">
                <a16:creationId xmlns:a16="http://schemas.microsoft.com/office/drawing/2014/main" id="{F3C25680-0D70-4C91-8D3B-D1FCB37ECA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E2B901-ACD9-40AD-AACE-5E30AF95A090}"/>
              </a:ext>
            </a:extLst>
          </p:cNvPr>
          <p:cNvSpPr>
            <a:spLocks noGrp="1"/>
          </p:cNvSpPr>
          <p:nvPr>
            <p:ph type="sldNum" sz="quarter" idx="12"/>
          </p:nvPr>
        </p:nvSpPr>
        <p:spPr/>
        <p:txBody>
          <a:bodyPr/>
          <a:lstStyle/>
          <a:p>
            <a:fld id="{CA89A57B-D24A-46FA-A549-622DEE51E5E8}" type="slidenum">
              <a:rPr lang="en-US" smtClean="0"/>
              <a:t>‹#›</a:t>
            </a:fld>
            <a:endParaRPr lang="en-US"/>
          </a:p>
        </p:txBody>
      </p:sp>
    </p:spTree>
    <p:extLst>
      <p:ext uri="{BB962C8B-B14F-4D97-AF65-F5344CB8AC3E}">
        <p14:creationId xmlns:p14="http://schemas.microsoft.com/office/powerpoint/2010/main" val="4093104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71E18-0723-4DB6-80F9-A4BD9AF6EE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35C515-748C-4284-B8C5-3C0E1DD699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61C4FB-18C3-46D2-9253-EFDA408F8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2DB8A51-53D1-41A3-9A79-58D6AA8783C0}"/>
              </a:ext>
            </a:extLst>
          </p:cNvPr>
          <p:cNvSpPr>
            <a:spLocks noGrp="1"/>
          </p:cNvSpPr>
          <p:nvPr>
            <p:ph type="dt" sz="half" idx="10"/>
          </p:nvPr>
        </p:nvSpPr>
        <p:spPr/>
        <p:txBody>
          <a:bodyPr/>
          <a:lstStyle/>
          <a:p>
            <a:fld id="{7C59874D-D505-4261-8800-B46ACBC675CB}" type="datetimeFigureOut">
              <a:rPr lang="en-US" smtClean="0"/>
              <a:t>10/26/2017</a:t>
            </a:fld>
            <a:endParaRPr lang="en-US"/>
          </a:p>
        </p:txBody>
      </p:sp>
      <p:sp>
        <p:nvSpPr>
          <p:cNvPr id="6" name="Footer Placeholder 5">
            <a:extLst>
              <a:ext uri="{FF2B5EF4-FFF2-40B4-BE49-F238E27FC236}">
                <a16:creationId xmlns:a16="http://schemas.microsoft.com/office/drawing/2014/main" id="{FAC2F36A-DA83-41E5-A898-0DA33AACA3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A1E4C2-705A-48F5-9951-C6F8922748EE}"/>
              </a:ext>
            </a:extLst>
          </p:cNvPr>
          <p:cNvSpPr>
            <a:spLocks noGrp="1"/>
          </p:cNvSpPr>
          <p:nvPr>
            <p:ph type="sldNum" sz="quarter" idx="12"/>
          </p:nvPr>
        </p:nvSpPr>
        <p:spPr/>
        <p:txBody>
          <a:bodyPr/>
          <a:lstStyle/>
          <a:p>
            <a:fld id="{CA89A57B-D24A-46FA-A549-622DEE51E5E8}" type="slidenum">
              <a:rPr lang="en-US" smtClean="0"/>
              <a:t>‹#›</a:t>
            </a:fld>
            <a:endParaRPr lang="en-US"/>
          </a:p>
        </p:txBody>
      </p:sp>
    </p:spTree>
    <p:extLst>
      <p:ext uri="{BB962C8B-B14F-4D97-AF65-F5344CB8AC3E}">
        <p14:creationId xmlns:p14="http://schemas.microsoft.com/office/powerpoint/2010/main" val="3434597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BD0EC-3456-4A6F-9E6D-203BDF2E9C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53D4CE-987D-4A03-8F85-741FD88796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11C664-1264-477C-9C08-A6C4B702C4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771DF0-6DB1-4D6A-B8F9-536BB53DE343}"/>
              </a:ext>
            </a:extLst>
          </p:cNvPr>
          <p:cNvSpPr>
            <a:spLocks noGrp="1"/>
          </p:cNvSpPr>
          <p:nvPr>
            <p:ph type="dt" sz="half" idx="10"/>
          </p:nvPr>
        </p:nvSpPr>
        <p:spPr/>
        <p:txBody>
          <a:bodyPr/>
          <a:lstStyle/>
          <a:p>
            <a:fld id="{7C59874D-D505-4261-8800-B46ACBC675CB}" type="datetimeFigureOut">
              <a:rPr lang="en-US" smtClean="0"/>
              <a:t>10/26/2017</a:t>
            </a:fld>
            <a:endParaRPr lang="en-US"/>
          </a:p>
        </p:txBody>
      </p:sp>
      <p:sp>
        <p:nvSpPr>
          <p:cNvPr id="6" name="Footer Placeholder 5">
            <a:extLst>
              <a:ext uri="{FF2B5EF4-FFF2-40B4-BE49-F238E27FC236}">
                <a16:creationId xmlns:a16="http://schemas.microsoft.com/office/drawing/2014/main" id="{247C15AE-EE9A-4626-B117-B2094D1955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7C9A59-0C2F-45FB-B843-B57C1C0C02FA}"/>
              </a:ext>
            </a:extLst>
          </p:cNvPr>
          <p:cNvSpPr>
            <a:spLocks noGrp="1"/>
          </p:cNvSpPr>
          <p:nvPr>
            <p:ph type="sldNum" sz="quarter" idx="12"/>
          </p:nvPr>
        </p:nvSpPr>
        <p:spPr/>
        <p:txBody>
          <a:bodyPr/>
          <a:lstStyle/>
          <a:p>
            <a:fld id="{CA89A57B-D24A-46FA-A549-622DEE51E5E8}" type="slidenum">
              <a:rPr lang="en-US" smtClean="0"/>
              <a:t>‹#›</a:t>
            </a:fld>
            <a:endParaRPr lang="en-US"/>
          </a:p>
        </p:txBody>
      </p:sp>
    </p:spTree>
    <p:extLst>
      <p:ext uri="{BB962C8B-B14F-4D97-AF65-F5344CB8AC3E}">
        <p14:creationId xmlns:p14="http://schemas.microsoft.com/office/powerpoint/2010/main" val="3692128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23000" b="-23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05E850-8873-4B91-B5A9-A10BF978AE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386EE9-87F7-45F0-A52B-B83F2AD6BF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9381B4-AF34-4AB7-B499-3166D95EB9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59874D-D505-4261-8800-B46ACBC675CB}" type="datetimeFigureOut">
              <a:rPr lang="en-US" smtClean="0"/>
              <a:t>10/26/2017</a:t>
            </a:fld>
            <a:endParaRPr lang="en-US"/>
          </a:p>
        </p:txBody>
      </p:sp>
      <p:sp>
        <p:nvSpPr>
          <p:cNvPr id="5" name="Footer Placeholder 4">
            <a:extLst>
              <a:ext uri="{FF2B5EF4-FFF2-40B4-BE49-F238E27FC236}">
                <a16:creationId xmlns:a16="http://schemas.microsoft.com/office/drawing/2014/main" id="{1842C6D7-2D5B-4AE8-8566-D53833EB13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78F4B6-6FD3-4AC7-A279-704F68557B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89A57B-D24A-46FA-A549-622DEE51E5E8}" type="slidenum">
              <a:rPr lang="en-US" smtClean="0"/>
              <a:t>‹#›</a:t>
            </a:fld>
            <a:endParaRPr lang="en-US"/>
          </a:p>
        </p:txBody>
      </p:sp>
    </p:spTree>
    <p:extLst>
      <p:ext uri="{BB962C8B-B14F-4D97-AF65-F5344CB8AC3E}">
        <p14:creationId xmlns:p14="http://schemas.microsoft.com/office/powerpoint/2010/main" val="35445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21.wmf"/></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socialresearchmethods.net/kb/stat_t.php" TargetMode="External"/><Relationship Id="rId2" Type="http://schemas.openxmlformats.org/officeDocument/2006/relationships/hyperlink" Target="http://www.statisticshowto.com/probability-and-statistics/t-test/" TargetMode="Externa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23.PNG"/><Relationship Id="rId4" Type="http://schemas.openxmlformats.org/officeDocument/2006/relationships/image" Target="../media/image5.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image" Target="../media/image14.png"/><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3.pn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image" Target="../media/image12.png"/><Relationship Id="rId5" Type="http://schemas.openxmlformats.org/officeDocument/2006/relationships/oleObject" Target="../embeddings/oleObject3.bin"/><Relationship Id="rId10" Type="http://schemas.openxmlformats.org/officeDocument/2006/relationships/image" Target="../media/image11.png"/><Relationship Id="rId4" Type="http://schemas.openxmlformats.org/officeDocument/2006/relationships/image" Target="../media/image7.wmf"/><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66905A3-4848-437D-93E2-0884D9216C00}"/>
              </a:ext>
            </a:extLst>
          </p:cNvPr>
          <p:cNvSpPr>
            <a:spLocks noGrp="1"/>
          </p:cNvSpPr>
          <p:nvPr>
            <p:ph type="subTitle" idx="1"/>
          </p:nvPr>
        </p:nvSpPr>
        <p:spPr>
          <a:xfrm>
            <a:off x="9355015" y="5584873"/>
            <a:ext cx="2700996" cy="953085"/>
          </a:xfrm>
        </p:spPr>
        <p:txBody>
          <a:bodyPr/>
          <a:lstStyle/>
          <a:p>
            <a:pPr algn="l"/>
            <a:r>
              <a:rPr lang="en-US" dirty="0"/>
              <a:t>Presented by :</a:t>
            </a:r>
          </a:p>
          <a:p>
            <a:pPr algn="l"/>
            <a:r>
              <a:rPr lang="en-US" dirty="0"/>
              <a:t>Saumya Bhatnagar</a:t>
            </a:r>
          </a:p>
        </p:txBody>
      </p:sp>
    </p:spTree>
    <p:extLst>
      <p:ext uri="{BB962C8B-B14F-4D97-AF65-F5344CB8AC3E}">
        <p14:creationId xmlns:p14="http://schemas.microsoft.com/office/powerpoint/2010/main" val="1249117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1CAE9-323E-4CC6-AA53-FF91FE5D2B92}"/>
              </a:ext>
            </a:extLst>
          </p:cNvPr>
          <p:cNvSpPr>
            <a:spLocks noGrp="1"/>
          </p:cNvSpPr>
          <p:nvPr>
            <p:ph type="ctrTitle"/>
          </p:nvPr>
        </p:nvSpPr>
        <p:spPr>
          <a:xfrm>
            <a:off x="609600" y="362704"/>
            <a:ext cx="10972800" cy="914400"/>
          </a:xfrm>
          <a:solidFill>
            <a:schemeClr val="bg1"/>
          </a:solidFill>
        </p:spPr>
        <p:txBody>
          <a:bodyPr>
            <a:normAutofit/>
          </a:bodyPr>
          <a:lstStyle/>
          <a:p>
            <a:r>
              <a:rPr lang="en-US" dirty="0"/>
              <a:t>Anova in R</a:t>
            </a:r>
          </a:p>
        </p:txBody>
      </p:sp>
      <p:sp>
        <p:nvSpPr>
          <p:cNvPr id="3" name="Subtitle 2">
            <a:extLst>
              <a:ext uri="{FF2B5EF4-FFF2-40B4-BE49-F238E27FC236}">
                <a16:creationId xmlns:a16="http://schemas.microsoft.com/office/drawing/2014/main" id="{B66905A3-4848-437D-93E2-0884D9216C00}"/>
              </a:ext>
            </a:extLst>
          </p:cNvPr>
          <p:cNvSpPr>
            <a:spLocks noGrp="1"/>
          </p:cNvSpPr>
          <p:nvPr>
            <p:ph type="subTitle" idx="1"/>
          </p:nvPr>
        </p:nvSpPr>
        <p:spPr>
          <a:xfrm>
            <a:off x="609600" y="1498217"/>
            <a:ext cx="10972800" cy="5029200"/>
          </a:xfrm>
          <a:solidFill>
            <a:schemeClr val="bg1"/>
          </a:solidFill>
        </p:spPr>
        <p:txBody>
          <a:bodyPr anchor="t"/>
          <a:lstStyle/>
          <a:p>
            <a:pPr algn="l"/>
            <a:r>
              <a:rPr lang="en-US" b="1" u="sng" dirty="0"/>
              <a:t>One way Anova</a:t>
            </a:r>
          </a:p>
          <a:p>
            <a:pPr algn="l"/>
            <a:endParaRPr lang="en-US" dirty="0"/>
          </a:p>
          <a:p>
            <a:pPr algn="l"/>
            <a:r>
              <a:rPr lang="en-US" dirty="0"/>
              <a:t>Import data set</a:t>
            </a:r>
          </a:p>
          <a:p>
            <a:pPr algn="l"/>
            <a:r>
              <a:rPr lang="en-US" dirty="0"/>
              <a:t>Check null values and mine data</a:t>
            </a:r>
          </a:p>
          <a:p>
            <a:pPr algn="l"/>
            <a:r>
              <a:rPr lang="en-US" dirty="0"/>
              <a:t>Plot box-plots</a:t>
            </a:r>
          </a:p>
          <a:p>
            <a:pPr algn="l"/>
            <a:r>
              <a:rPr lang="en-US" dirty="0"/>
              <a:t>Run </a:t>
            </a:r>
            <a:r>
              <a:rPr lang="en-US" dirty="0" err="1"/>
              <a:t>aov</a:t>
            </a:r>
            <a:endParaRPr lang="en-US" dirty="0"/>
          </a:p>
          <a:p>
            <a:pPr algn="l"/>
            <a:r>
              <a:rPr lang="en-US" dirty="0"/>
              <a:t>Save in another variable</a:t>
            </a:r>
          </a:p>
          <a:p>
            <a:pPr algn="l"/>
            <a:r>
              <a:rPr lang="en-US" dirty="0"/>
              <a:t>Export the summary</a:t>
            </a:r>
          </a:p>
        </p:txBody>
      </p:sp>
      <p:pic>
        <p:nvPicPr>
          <p:cNvPr id="5" name="Picture 4">
            <a:extLst>
              <a:ext uri="{FF2B5EF4-FFF2-40B4-BE49-F238E27FC236}">
                <a16:creationId xmlns:a16="http://schemas.microsoft.com/office/drawing/2014/main" id="{FC593041-5682-4E86-A61A-B8EC652A8C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9339" y="1498217"/>
            <a:ext cx="6173061" cy="5015947"/>
          </a:xfrm>
          <a:prstGeom prst="rect">
            <a:avLst/>
          </a:prstGeom>
        </p:spPr>
      </p:pic>
    </p:spTree>
    <p:extLst>
      <p:ext uri="{BB962C8B-B14F-4D97-AF65-F5344CB8AC3E}">
        <p14:creationId xmlns:p14="http://schemas.microsoft.com/office/powerpoint/2010/main" val="952906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1CAE9-323E-4CC6-AA53-FF91FE5D2B92}"/>
              </a:ext>
            </a:extLst>
          </p:cNvPr>
          <p:cNvSpPr>
            <a:spLocks noGrp="1"/>
          </p:cNvSpPr>
          <p:nvPr>
            <p:ph type="ctrTitle"/>
          </p:nvPr>
        </p:nvSpPr>
        <p:spPr>
          <a:xfrm>
            <a:off x="609600" y="362704"/>
            <a:ext cx="10972800" cy="914400"/>
          </a:xfrm>
          <a:solidFill>
            <a:schemeClr val="bg1"/>
          </a:solidFill>
        </p:spPr>
        <p:txBody>
          <a:bodyPr>
            <a:normAutofit/>
          </a:bodyPr>
          <a:lstStyle/>
          <a:p>
            <a:r>
              <a:rPr lang="en-US" dirty="0"/>
              <a:t>Anova in R</a:t>
            </a:r>
          </a:p>
        </p:txBody>
      </p:sp>
      <p:graphicFrame>
        <p:nvGraphicFramePr>
          <p:cNvPr id="4" name="Diagram 3">
            <a:extLst>
              <a:ext uri="{FF2B5EF4-FFF2-40B4-BE49-F238E27FC236}">
                <a16:creationId xmlns:a16="http://schemas.microsoft.com/office/drawing/2014/main" id="{C95DF5E3-F2C7-4547-B275-CFCF602023B2}"/>
              </a:ext>
            </a:extLst>
          </p:cNvPr>
          <p:cNvGraphicFramePr/>
          <p:nvPr>
            <p:extLst>
              <p:ext uri="{D42A27DB-BD31-4B8C-83A1-F6EECF244321}">
                <p14:modId xmlns:p14="http://schemas.microsoft.com/office/powerpoint/2010/main" val="2109162833"/>
              </p:ext>
            </p:extLst>
          </p:nvPr>
        </p:nvGraphicFramePr>
        <p:xfrm>
          <a:off x="572167" y="1553857"/>
          <a:ext cx="109728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7454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1CAE9-323E-4CC6-AA53-FF91FE5D2B92}"/>
              </a:ext>
            </a:extLst>
          </p:cNvPr>
          <p:cNvSpPr>
            <a:spLocks noGrp="1"/>
          </p:cNvSpPr>
          <p:nvPr>
            <p:ph type="ctrTitle"/>
          </p:nvPr>
        </p:nvSpPr>
        <p:spPr>
          <a:xfrm>
            <a:off x="609600" y="362704"/>
            <a:ext cx="10972800" cy="914400"/>
          </a:xfrm>
          <a:solidFill>
            <a:schemeClr val="bg1"/>
          </a:solidFill>
        </p:spPr>
        <p:txBody>
          <a:bodyPr>
            <a:normAutofit/>
          </a:bodyPr>
          <a:lstStyle/>
          <a:p>
            <a:r>
              <a:rPr lang="en-US" dirty="0"/>
              <a:t>Why Anova?</a:t>
            </a:r>
          </a:p>
        </p:txBody>
      </p:sp>
      <p:sp>
        <p:nvSpPr>
          <p:cNvPr id="3" name="Subtitle 2">
            <a:extLst>
              <a:ext uri="{FF2B5EF4-FFF2-40B4-BE49-F238E27FC236}">
                <a16:creationId xmlns:a16="http://schemas.microsoft.com/office/drawing/2014/main" id="{B66905A3-4848-437D-93E2-0884D9216C00}"/>
              </a:ext>
            </a:extLst>
          </p:cNvPr>
          <p:cNvSpPr>
            <a:spLocks noGrp="1"/>
          </p:cNvSpPr>
          <p:nvPr>
            <p:ph type="subTitle" idx="1"/>
          </p:nvPr>
        </p:nvSpPr>
        <p:spPr>
          <a:xfrm>
            <a:off x="609600" y="1498217"/>
            <a:ext cx="10972800" cy="5029200"/>
          </a:xfrm>
          <a:solidFill>
            <a:schemeClr val="bg1"/>
          </a:solidFill>
        </p:spPr>
        <p:txBody>
          <a:bodyPr anchor="ctr">
            <a:normAutofit/>
          </a:bodyPr>
          <a:lstStyle/>
          <a:p>
            <a:pPr marL="457200" indent="-457200" algn="l">
              <a:buAutoNum type="arabicParenR"/>
            </a:pPr>
            <a:r>
              <a:rPr lang="en-US" dirty="0"/>
              <a:t>Gives an exploratory data analysis</a:t>
            </a:r>
          </a:p>
          <a:p>
            <a:pPr marL="914400" lvl="1" indent="-457200" algn="l">
              <a:buFont typeface="Arial" panose="020B0604020202020204" pitchFamily="34" charset="0"/>
              <a:buAutoNum type="arabicParenR"/>
            </a:pPr>
            <a:r>
              <a:rPr lang="en-US" dirty="0"/>
              <a:t>Effect of many variables at once</a:t>
            </a:r>
          </a:p>
          <a:p>
            <a:pPr marL="914400" lvl="1" indent="-457200" algn="l">
              <a:buFont typeface="Arial" panose="020B0604020202020204" pitchFamily="34" charset="0"/>
              <a:buAutoNum type="arabicParenR"/>
            </a:pPr>
            <a:r>
              <a:rPr lang="en-US" dirty="0"/>
              <a:t>Generates ‘F’ statistics : allows testing of a nested sequence of models</a:t>
            </a:r>
          </a:p>
          <a:p>
            <a:pPr marL="914400" lvl="1" indent="-457200" algn="l">
              <a:buAutoNum type="arabicParenR"/>
            </a:pPr>
            <a:r>
              <a:rPr lang="en-US" dirty="0"/>
              <a:t>organization of an additive data decomposition,</a:t>
            </a:r>
          </a:p>
          <a:p>
            <a:pPr marL="914400" lvl="1" indent="-457200" algn="l">
              <a:buAutoNum type="arabicParenR"/>
            </a:pPr>
            <a:r>
              <a:rPr lang="en-US" dirty="0"/>
              <a:t>sums of squares indicate the variance of each component of the decomposition (or, equivalently, each set of terms of a linear model).</a:t>
            </a:r>
          </a:p>
          <a:p>
            <a:pPr marL="457200" indent="-457200" algn="l">
              <a:buAutoNum type="arabicParenR"/>
            </a:pPr>
            <a:r>
              <a:rPr lang="en-US" dirty="0"/>
              <a:t>Analysis of a variety of experimental designs.</a:t>
            </a:r>
          </a:p>
          <a:p>
            <a:pPr marL="457200" indent="-457200" algn="l">
              <a:buAutoNum type="arabicParenR"/>
            </a:pPr>
            <a:r>
              <a:rPr lang="en-US" dirty="0"/>
              <a:t>Handles experimental error</a:t>
            </a:r>
          </a:p>
          <a:p>
            <a:pPr marL="914400" lvl="1" indent="-457200" algn="l">
              <a:buFont typeface="Arial" panose="020B0604020202020204" pitchFamily="34" charset="0"/>
              <a:buAutoNum type="arabicParenR"/>
            </a:pPr>
            <a:r>
              <a:rPr lang="en-US" dirty="0"/>
              <a:t>Reduces chances of Type 1 error</a:t>
            </a:r>
          </a:p>
          <a:p>
            <a:pPr marL="914400" lvl="1" indent="-457200" algn="l">
              <a:buAutoNum type="arabicParenR"/>
            </a:pPr>
            <a:r>
              <a:rPr lang="en-US" dirty="0"/>
              <a:t>The more statistical tests run, the greater likelihood that the researcher will obtain seemingly significant effects due to chance alone. (ANOVA determines whether the amount of variance between the groups is greater than the variance within the groups)</a:t>
            </a:r>
          </a:p>
        </p:txBody>
      </p:sp>
    </p:spTree>
    <p:extLst>
      <p:ext uri="{BB962C8B-B14F-4D97-AF65-F5344CB8AC3E}">
        <p14:creationId xmlns:p14="http://schemas.microsoft.com/office/powerpoint/2010/main" val="217375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1CAE9-323E-4CC6-AA53-FF91FE5D2B92}"/>
              </a:ext>
            </a:extLst>
          </p:cNvPr>
          <p:cNvSpPr>
            <a:spLocks noGrp="1"/>
          </p:cNvSpPr>
          <p:nvPr>
            <p:ph type="ctrTitle"/>
          </p:nvPr>
        </p:nvSpPr>
        <p:spPr>
          <a:xfrm>
            <a:off x="609600" y="362704"/>
            <a:ext cx="10972800" cy="914400"/>
          </a:xfrm>
          <a:solidFill>
            <a:schemeClr val="bg1"/>
          </a:solidFill>
        </p:spPr>
        <p:txBody>
          <a:bodyPr>
            <a:noAutofit/>
          </a:bodyPr>
          <a:lstStyle/>
          <a:p>
            <a:r>
              <a:rPr lang="en-US" sz="4400" dirty="0"/>
              <a:t>What next?</a:t>
            </a:r>
          </a:p>
        </p:txBody>
      </p:sp>
      <p:sp>
        <p:nvSpPr>
          <p:cNvPr id="3" name="Subtitle 2">
            <a:extLst>
              <a:ext uri="{FF2B5EF4-FFF2-40B4-BE49-F238E27FC236}">
                <a16:creationId xmlns:a16="http://schemas.microsoft.com/office/drawing/2014/main" id="{B66905A3-4848-437D-93E2-0884D9216C00}"/>
              </a:ext>
            </a:extLst>
          </p:cNvPr>
          <p:cNvSpPr>
            <a:spLocks noGrp="1"/>
          </p:cNvSpPr>
          <p:nvPr>
            <p:ph type="subTitle" idx="1"/>
          </p:nvPr>
        </p:nvSpPr>
        <p:spPr>
          <a:xfrm>
            <a:off x="609600" y="1484965"/>
            <a:ext cx="10972800" cy="5029200"/>
          </a:xfrm>
          <a:solidFill>
            <a:schemeClr val="bg1"/>
          </a:solidFill>
        </p:spPr>
        <p:txBody>
          <a:bodyPr anchor="ctr"/>
          <a:lstStyle/>
          <a:p>
            <a:pPr algn="l"/>
            <a:r>
              <a:rPr lang="en-US" dirty="0"/>
              <a:t>Tuning MPI runtime Parameter Setting</a:t>
            </a:r>
          </a:p>
          <a:p>
            <a:pPr algn="l"/>
            <a:r>
              <a:rPr lang="en-US" dirty="0"/>
              <a:t>Objectives:</a:t>
            </a:r>
          </a:p>
          <a:p>
            <a:pPr marL="800100" lvl="1" indent="-342900" algn="l">
              <a:buFont typeface="Arial" panose="020B0604020202020204" pitchFamily="34" charset="0"/>
              <a:buChar char="•"/>
            </a:pPr>
            <a:r>
              <a:rPr lang="en-US" dirty="0"/>
              <a:t>Improve performance of MPI programs</a:t>
            </a:r>
          </a:p>
          <a:p>
            <a:pPr marL="800100" lvl="1" indent="-342900" algn="l">
              <a:buFont typeface="Arial" panose="020B0604020202020204" pitchFamily="34" charset="0"/>
              <a:buChar char="•"/>
            </a:pPr>
            <a:endParaRPr lang="en-US" dirty="0"/>
          </a:p>
          <a:p>
            <a:pPr algn="l"/>
            <a:endParaRPr lang="en-US" dirty="0"/>
          </a:p>
        </p:txBody>
      </p:sp>
      <p:graphicFrame>
        <p:nvGraphicFramePr>
          <p:cNvPr id="4" name="Object 3">
            <a:extLst>
              <a:ext uri="{FF2B5EF4-FFF2-40B4-BE49-F238E27FC236}">
                <a16:creationId xmlns:a16="http://schemas.microsoft.com/office/drawing/2014/main" id="{D5F0E71F-AA8E-4EE4-99AB-B758515D7B93}"/>
              </a:ext>
            </a:extLst>
          </p:cNvPr>
          <p:cNvGraphicFramePr>
            <a:graphicFrameLocks noChangeAspect="1"/>
          </p:cNvGraphicFramePr>
          <p:nvPr>
            <p:extLst>
              <p:ext uri="{D42A27DB-BD31-4B8C-83A1-F6EECF244321}">
                <p14:modId xmlns:p14="http://schemas.microsoft.com/office/powerpoint/2010/main" val="2471823358"/>
              </p:ext>
            </p:extLst>
          </p:nvPr>
        </p:nvGraphicFramePr>
        <p:xfrm>
          <a:off x="2124213" y="5593898"/>
          <a:ext cx="7943575" cy="933519"/>
        </p:xfrm>
        <a:graphic>
          <a:graphicData uri="http://schemas.openxmlformats.org/presentationml/2006/ole">
            <mc:AlternateContent xmlns:mc="http://schemas.openxmlformats.org/markup-compatibility/2006">
              <mc:Choice xmlns:v="urn:schemas-microsoft-com:vml" Requires="v">
                <p:oleObj spid="_x0000_s7171" name="Packager Shell Object" showAsIcon="1" r:id="rId3" imgW="4650840" imgH="491040" progId="Package">
                  <p:embed/>
                </p:oleObj>
              </mc:Choice>
              <mc:Fallback>
                <p:oleObj name="Packager Shell Object" showAsIcon="1" r:id="rId3" imgW="4650840" imgH="491040" progId="Package">
                  <p:embed/>
                  <p:pic>
                    <p:nvPicPr>
                      <p:cNvPr id="0" name=""/>
                      <p:cNvPicPr/>
                      <p:nvPr/>
                    </p:nvPicPr>
                    <p:blipFill>
                      <a:blip r:embed="rId4"/>
                      <a:stretch>
                        <a:fillRect/>
                      </a:stretch>
                    </p:blipFill>
                    <p:spPr>
                      <a:xfrm>
                        <a:off x="2124213" y="5593898"/>
                        <a:ext cx="7943575" cy="933519"/>
                      </a:xfrm>
                      <a:prstGeom prst="rect">
                        <a:avLst/>
                      </a:prstGeom>
                    </p:spPr>
                  </p:pic>
                </p:oleObj>
              </mc:Fallback>
            </mc:AlternateContent>
          </a:graphicData>
        </a:graphic>
      </p:graphicFrame>
    </p:spTree>
    <p:extLst>
      <p:ext uri="{BB962C8B-B14F-4D97-AF65-F5344CB8AC3E}">
        <p14:creationId xmlns:p14="http://schemas.microsoft.com/office/powerpoint/2010/main" val="1995696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23000" b="-23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66905A3-4848-437D-93E2-0884D9216C00}"/>
              </a:ext>
            </a:extLst>
          </p:cNvPr>
          <p:cNvSpPr>
            <a:spLocks noGrp="1"/>
          </p:cNvSpPr>
          <p:nvPr>
            <p:ph type="subTitle" idx="1"/>
          </p:nvPr>
        </p:nvSpPr>
        <p:spPr>
          <a:xfrm>
            <a:off x="609600" y="203983"/>
            <a:ext cx="10972800" cy="6400800"/>
          </a:xfrm>
          <a:noFill/>
          <a:ln>
            <a:noFill/>
          </a:ln>
        </p:spPr>
        <p:txBody>
          <a:bodyPr anchor="ctr">
            <a:normAutofit/>
          </a:bodyPr>
          <a:lstStyle/>
          <a:p>
            <a:r>
              <a:rPr lang="en-US" sz="6000" dirty="0"/>
              <a:t>Thank you</a:t>
            </a:r>
          </a:p>
        </p:txBody>
      </p:sp>
    </p:spTree>
    <p:extLst>
      <p:ext uri="{BB962C8B-B14F-4D97-AF65-F5344CB8AC3E}">
        <p14:creationId xmlns:p14="http://schemas.microsoft.com/office/powerpoint/2010/main" val="3996824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1CAE9-323E-4CC6-AA53-FF91FE5D2B92}"/>
              </a:ext>
            </a:extLst>
          </p:cNvPr>
          <p:cNvSpPr>
            <a:spLocks noGrp="1"/>
          </p:cNvSpPr>
          <p:nvPr>
            <p:ph type="ctrTitle"/>
          </p:nvPr>
        </p:nvSpPr>
        <p:spPr>
          <a:xfrm>
            <a:off x="609600" y="362704"/>
            <a:ext cx="10972800" cy="914400"/>
          </a:xfrm>
          <a:solidFill>
            <a:schemeClr val="bg1"/>
          </a:solidFill>
        </p:spPr>
        <p:txBody>
          <a:bodyPr>
            <a:normAutofit/>
          </a:bodyPr>
          <a:lstStyle/>
          <a:p>
            <a:r>
              <a:rPr lang="en-US" dirty="0"/>
              <a:t>MPI runtime Parameter</a:t>
            </a:r>
          </a:p>
        </p:txBody>
      </p:sp>
      <p:sp>
        <p:nvSpPr>
          <p:cNvPr id="3" name="Subtitle 2">
            <a:extLst>
              <a:ext uri="{FF2B5EF4-FFF2-40B4-BE49-F238E27FC236}">
                <a16:creationId xmlns:a16="http://schemas.microsoft.com/office/drawing/2014/main" id="{B66905A3-4848-437D-93E2-0884D9216C00}"/>
              </a:ext>
            </a:extLst>
          </p:cNvPr>
          <p:cNvSpPr>
            <a:spLocks noGrp="1"/>
          </p:cNvSpPr>
          <p:nvPr>
            <p:ph type="subTitle" idx="1"/>
          </p:nvPr>
        </p:nvSpPr>
        <p:spPr>
          <a:xfrm>
            <a:off x="609600" y="1498217"/>
            <a:ext cx="10972800" cy="5029200"/>
          </a:xfrm>
          <a:solidFill>
            <a:schemeClr val="bg1"/>
          </a:solidFill>
        </p:spPr>
        <p:txBody>
          <a:bodyPr anchor="ctr"/>
          <a:lstStyle/>
          <a:p>
            <a:pPr marL="457200" indent="-457200" algn="l">
              <a:buAutoNum type="arabicParenR"/>
            </a:pPr>
            <a:endParaRPr lang="en-US" dirty="0"/>
          </a:p>
        </p:txBody>
      </p:sp>
    </p:spTree>
    <p:extLst>
      <p:ext uri="{BB962C8B-B14F-4D97-AF65-F5344CB8AC3E}">
        <p14:creationId xmlns:p14="http://schemas.microsoft.com/office/powerpoint/2010/main" val="3294038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23000" b="-23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66905A3-4848-437D-93E2-0884D9216C00}"/>
              </a:ext>
            </a:extLst>
          </p:cNvPr>
          <p:cNvSpPr>
            <a:spLocks noGrp="1"/>
          </p:cNvSpPr>
          <p:nvPr>
            <p:ph type="subTitle" idx="1"/>
          </p:nvPr>
        </p:nvSpPr>
        <p:spPr>
          <a:xfrm>
            <a:off x="609600" y="203983"/>
            <a:ext cx="10972800" cy="6400800"/>
          </a:xfrm>
          <a:noFill/>
          <a:ln>
            <a:noFill/>
          </a:ln>
        </p:spPr>
        <p:txBody>
          <a:bodyPr/>
          <a:lstStyle/>
          <a:p>
            <a:r>
              <a:rPr lang="en-US" dirty="0"/>
              <a:t>References:</a:t>
            </a:r>
          </a:p>
          <a:p>
            <a:endParaRPr lang="en-US" dirty="0"/>
          </a:p>
          <a:p>
            <a:r>
              <a:rPr lang="en-US" dirty="0"/>
              <a:t>Wikipedia</a:t>
            </a:r>
          </a:p>
          <a:p>
            <a:r>
              <a:rPr lang="en-US" dirty="0"/>
              <a:t>https://www.stat.berkeley.edu/~stark/Teach/S240/Notes/ch3.htm</a:t>
            </a:r>
          </a:p>
          <a:p>
            <a:endParaRPr lang="en-US" dirty="0"/>
          </a:p>
          <a:p>
            <a:r>
              <a:rPr lang="en-US" dirty="0"/>
              <a:t>http://keydifferences.com/difference-between-one-way-and-two-way-anova.html</a:t>
            </a:r>
          </a:p>
          <a:p>
            <a:endParaRPr lang="en-US" dirty="0"/>
          </a:p>
          <a:p>
            <a:endParaRPr lang="en-US" dirty="0"/>
          </a:p>
        </p:txBody>
      </p:sp>
    </p:spTree>
    <p:extLst>
      <p:ext uri="{BB962C8B-B14F-4D97-AF65-F5344CB8AC3E}">
        <p14:creationId xmlns:p14="http://schemas.microsoft.com/office/powerpoint/2010/main" val="3889531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1CAE9-323E-4CC6-AA53-FF91FE5D2B92}"/>
              </a:ext>
            </a:extLst>
          </p:cNvPr>
          <p:cNvSpPr>
            <a:spLocks noGrp="1"/>
          </p:cNvSpPr>
          <p:nvPr>
            <p:ph type="ctrTitle"/>
          </p:nvPr>
        </p:nvSpPr>
        <p:spPr>
          <a:xfrm>
            <a:off x="609600" y="362704"/>
            <a:ext cx="10972800" cy="914400"/>
          </a:xfrm>
          <a:solidFill>
            <a:schemeClr val="bg1"/>
          </a:solidFill>
        </p:spPr>
        <p:txBody>
          <a:bodyPr>
            <a:normAutofit/>
          </a:bodyPr>
          <a:lstStyle/>
          <a:p>
            <a:r>
              <a:rPr lang="en-US" dirty="0"/>
              <a:t>Computing T-test</a:t>
            </a:r>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B66905A3-4848-437D-93E2-0884D9216C00}"/>
                  </a:ext>
                </a:extLst>
              </p:cNvPr>
              <p:cNvSpPr>
                <a:spLocks noGrp="1"/>
              </p:cNvSpPr>
              <p:nvPr>
                <p:ph type="subTitle" idx="1"/>
              </p:nvPr>
            </p:nvSpPr>
            <p:spPr>
              <a:xfrm>
                <a:off x="609600" y="1498217"/>
                <a:ext cx="10972800" cy="5029200"/>
              </a:xfrm>
              <a:solidFill>
                <a:schemeClr val="bg1"/>
              </a:solidFill>
              <a:ln>
                <a:solidFill>
                  <a:schemeClr val="tx1">
                    <a:lumMod val="50000"/>
                    <a:lumOff val="50000"/>
                  </a:schemeClr>
                </a:solidFill>
              </a:ln>
            </p:spPr>
            <p:txBody>
              <a:bodyPr anchor="ctr">
                <a:normAutofit/>
              </a:bodyPr>
              <a:lstStyle/>
              <a:p>
                <a:pPr marL="457200" indent="-457200" algn="l">
                  <a:buAutoNum type="arabicParenR"/>
                </a:pPr>
                <a:r>
                  <a:rPr lang="en-US" dirty="0">
                    <a:hlinkClick r:id="rId2"/>
                  </a:rPr>
                  <a:t>http://www.statisticshowto.com/probability-and-statistics/t-test/</a:t>
                </a:r>
                <a:endParaRPr lang="en-US" dirty="0"/>
              </a:p>
              <a:p>
                <a:pPr marL="457200" indent="-457200" algn="l">
                  <a:buAutoNum type="arabicParenR"/>
                </a:pPr>
                <a:r>
                  <a:rPr lang="en-US" dirty="0">
                    <a:hlinkClick r:id="rId3"/>
                  </a:rPr>
                  <a:t>https://www.socialresearchmethods.net/kb/stat_t.php</a:t>
                </a:r>
                <a:endParaRPr lang="en-US" dirty="0"/>
              </a:p>
              <a:p>
                <a:pPr marL="457200" indent="-457200" algn="l">
                  <a:buAutoNum type="arabicParenR"/>
                </a:pPr>
                <a:endParaRPr lang="en-US" dirty="0"/>
              </a:p>
              <a:p>
                <a:pPr marL="457200" indent="-457200" algn="l">
                  <a:buAutoNum type="arabicParenR"/>
                </a:pPr>
                <a:endParaRPr lang="en-US" dirty="0"/>
              </a:p>
              <a:p>
                <a:pPr marL="914400" lvl="1" indent="-457200" algn="l">
                  <a:buAutoNum type="arabicParenR"/>
                </a:pP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𝑠𝑐𝑜𝑟𝑒</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𝑑𝑖𝑓𝑓𝑒𝑟𝑒𝑛𝑐𝑒</m:t>
                        </m:r>
                        <m:r>
                          <a:rPr lang="en-US" b="0" i="1" smtClean="0">
                            <a:latin typeface="Cambria Math" panose="02040503050406030204" pitchFamily="18" charset="0"/>
                          </a:rPr>
                          <m:t> </m:t>
                        </m:r>
                        <m:r>
                          <a:rPr lang="en-US" b="0" i="1" smtClean="0">
                            <a:latin typeface="Cambria Math" panose="02040503050406030204" pitchFamily="18" charset="0"/>
                          </a:rPr>
                          <m:t>𝑏𝑒𝑡𝑤𝑒𝑒𝑛</m:t>
                        </m:r>
                        <m:r>
                          <a:rPr lang="en-US" b="0" i="1" smtClean="0">
                            <a:latin typeface="Cambria Math" panose="02040503050406030204" pitchFamily="18" charset="0"/>
                          </a:rPr>
                          <m:t> </m:t>
                        </m:r>
                        <m:r>
                          <a:rPr lang="en-US" b="0" i="1" smtClean="0">
                            <a:latin typeface="Cambria Math" panose="02040503050406030204" pitchFamily="18" charset="0"/>
                          </a:rPr>
                          <m:t>𝑣𝑎𝑟𝑖𝑜𝑢𝑠</m:t>
                        </m:r>
                        <m:r>
                          <a:rPr lang="en-US" b="0" i="1" smtClean="0">
                            <a:latin typeface="Cambria Math" panose="02040503050406030204" pitchFamily="18" charset="0"/>
                          </a:rPr>
                          <m:t> </m:t>
                        </m:r>
                        <m:r>
                          <a:rPr lang="en-US" b="0" i="1" smtClean="0">
                            <a:latin typeface="Cambria Math" panose="02040503050406030204" pitchFamily="18" charset="0"/>
                          </a:rPr>
                          <m:t>𝑔𝑟𝑜𝑢𝑝𝑠</m:t>
                        </m:r>
                      </m:num>
                      <m:den>
                        <m:r>
                          <a:rPr lang="en-US" b="0" i="1" smtClean="0">
                            <a:latin typeface="Cambria Math" panose="02040503050406030204" pitchFamily="18" charset="0"/>
                          </a:rPr>
                          <m:t>𝑑𝑖𝑓𝑓𝑒𝑟𝑒𝑛𝑐𝑒</m:t>
                        </m:r>
                        <m:r>
                          <a:rPr lang="en-US" b="0" i="1" smtClean="0">
                            <a:latin typeface="Cambria Math" panose="02040503050406030204" pitchFamily="18" charset="0"/>
                          </a:rPr>
                          <m:t> </m:t>
                        </m:r>
                        <m:r>
                          <a:rPr lang="en-US" b="0" i="1" smtClean="0">
                            <a:latin typeface="Cambria Math" panose="02040503050406030204" pitchFamily="18" charset="0"/>
                          </a:rPr>
                          <m:t>𝑤𝑖𝑡h𝑖𝑛</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𝑔𝑟𝑜𝑢𝑝</m:t>
                        </m:r>
                      </m:den>
                    </m:f>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𝑔𝑟𝑜𝑢𝑝𝑠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𝑎𝑟𝑒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𝑡𝑖𝑚𝑒𝑠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𝑑𝑖𝑓𝑓𝑒𝑟𝑒𝑛𝑡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𝑓𝑟𝑜𝑚</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𝑒𝑎𝑐h</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𝑜𝑡h𝑒𝑟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𝑡h𝑒𝑦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𝑎𝑟𝑒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𝑤𝑖𝑡h𝑖𝑛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𝑒𝑎𝑐h</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𝑜𝑡h𝑒𝑟</m:t>
                    </m:r>
                    <m:r>
                      <a:rPr lang="en-US" b="0" i="1" smtClean="0">
                        <a:latin typeface="Cambria Math" panose="02040503050406030204" pitchFamily="18" charset="0"/>
                        <a:ea typeface="Cambria Math" panose="02040503050406030204" pitchFamily="18" charset="0"/>
                      </a:rPr>
                      <m:t>.</m:t>
                    </m:r>
                  </m:oMath>
                </a14:m>
                <a:endParaRPr lang="en-US" b="0" dirty="0">
                  <a:ea typeface="Cambria Math" panose="02040503050406030204" pitchFamily="18" charset="0"/>
                </a:endParaRPr>
              </a:p>
              <a:p>
                <a:pPr marL="914400" lvl="1" indent="-457200" algn="l">
                  <a:buAutoNum type="arabicParenR"/>
                </a:pPr>
                <a:endParaRPr lang="en-US" dirty="0"/>
              </a:p>
            </p:txBody>
          </p:sp>
        </mc:Choice>
        <mc:Fallback>
          <p:sp>
            <p:nvSpPr>
              <p:cNvPr id="3" name="Subtitle 2">
                <a:extLst>
                  <a:ext uri="{FF2B5EF4-FFF2-40B4-BE49-F238E27FC236}">
                    <a16:creationId xmlns:a16="http://schemas.microsoft.com/office/drawing/2014/main" id="{B66905A3-4848-437D-93E2-0884D9216C00}"/>
                  </a:ext>
                </a:extLst>
              </p:cNvPr>
              <p:cNvSpPr>
                <a:spLocks noGrp="1" noRot="1" noChangeAspect="1" noMove="1" noResize="1" noEditPoints="1" noAdjustHandles="1" noChangeArrowheads="1" noChangeShapeType="1" noTextEdit="1"/>
              </p:cNvSpPr>
              <p:nvPr>
                <p:ph type="subTitle" idx="1"/>
              </p:nvPr>
            </p:nvSpPr>
            <p:spPr>
              <a:xfrm>
                <a:off x="609600" y="1498217"/>
                <a:ext cx="10972800" cy="5029200"/>
              </a:xfrm>
              <a:blipFill>
                <a:blip r:embed="rId4"/>
                <a:stretch>
                  <a:fillRect l="-832"/>
                </a:stretch>
              </a:blipFill>
              <a:ln>
                <a:solidFill>
                  <a:schemeClr val="tx1">
                    <a:lumMod val="50000"/>
                    <a:lumOff val="50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430608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1CAE9-323E-4CC6-AA53-FF91FE5D2B92}"/>
              </a:ext>
            </a:extLst>
          </p:cNvPr>
          <p:cNvSpPr>
            <a:spLocks noGrp="1"/>
          </p:cNvSpPr>
          <p:nvPr>
            <p:ph type="ctrTitle"/>
          </p:nvPr>
        </p:nvSpPr>
        <p:spPr>
          <a:xfrm>
            <a:off x="609600" y="362704"/>
            <a:ext cx="10972800" cy="914400"/>
          </a:xfrm>
          <a:solidFill>
            <a:schemeClr val="bg1"/>
          </a:solidFill>
        </p:spPr>
        <p:txBody>
          <a:bodyPr>
            <a:normAutofit/>
          </a:bodyPr>
          <a:lstStyle/>
          <a:p>
            <a:r>
              <a:rPr lang="en-US" dirty="0"/>
              <a:t>Factorial Anova</a:t>
            </a:r>
          </a:p>
        </p:txBody>
      </p:sp>
      <p:sp>
        <p:nvSpPr>
          <p:cNvPr id="3" name="Subtitle 2">
            <a:extLst>
              <a:ext uri="{FF2B5EF4-FFF2-40B4-BE49-F238E27FC236}">
                <a16:creationId xmlns:a16="http://schemas.microsoft.com/office/drawing/2014/main" id="{B66905A3-4848-437D-93E2-0884D9216C00}"/>
              </a:ext>
            </a:extLst>
          </p:cNvPr>
          <p:cNvSpPr>
            <a:spLocks noGrp="1"/>
          </p:cNvSpPr>
          <p:nvPr>
            <p:ph type="subTitle" idx="1"/>
          </p:nvPr>
        </p:nvSpPr>
        <p:spPr>
          <a:xfrm>
            <a:off x="609600" y="1498217"/>
            <a:ext cx="10972800" cy="5029200"/>
          </a:xfrm>
          <a:solidFill>
            <a:schemeClr val="bg1"/>
          </a:solidFill>
        </p:spPr>
        <p:txBody>
          <a:bodyPr anchor="ctr"/>
          <a:lstStyle/>
          <a:p>
            <a:pPr marL="457200" indent="-457200" algn="l">
              <a:buAutoNum type="arabicParenR"/>
            </a:pPr>
            <a:r>
              <a:rPr lang="en-US" dirty="0"/>
              <a:t>More than one independent variable</a:t>
            </a:r>
          </a:p>
          <a:p>
            <a:pPr marL="457200" indent="-457200" algn="l">
              <a:buAutoNum type="arabicParenR"/>
            </a:pPr>
            <a:r>
              <a:rPr lang="en-US" dirty="0"/>
              <a:t>Two way Anova, Three way Anova.</a:t>
            </a:r>
          </a:p>
          <a:p>
            <a:pPr marL="457200" indent="-457200" algn="l">
              <a:buAutoNum type="arabicParenR"/>
            </a:pPr>
            <a:r>
              <a:rPr lang="en-US" dirty="0"/>
              <a:t>The two-way ANOVA tests to see if the factors are important (significant) either separately (called main effects) or in combination (via an interaction). </a:t>
            </a:r>
          </a:p>
          <a:p>
            <a:pPr marL="457200" indent="-457200" algn="l">
              <a:buAutoNum type="arabicParenR"/>
            </a:pPr>
            <a:endParaRPr lang="en-US" dirty="0"/>
          </a:p>
          <a:p>
            <a:pPr marL="457200" indent="-457200" algn="l">
              <a:buAutoNum type="arabicParenR"/>
            </a:pPr>
            <a:endParaRPr lang="en-US" dirty="0"/>
          </a:p>
        </p:txBody>
      </p:sp>
    </p:spTree>
    <p:extLst>
      <p:ext uri="{BB962C8B-B14F-4D97-AF65-F5344CB8AC3E}">
        <p14:creationId xmlns:p14="http://schemas.microsoft.com/office/powerpoint/2010/main" val="2385988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1CAE9-323E-4CC6-AA53-FF91FE5D2B92}"/>
              </a:ext>
            </a:extLst>
          </p:cNvPr>
          <p:cNvSpPr>
            <a:spLocks noGrp="1"/>
          </p:cNvSpPr>
          <p:nvPr>
            <p:ph type="ctrTitle"/>
          </p:nvPr>
        </p:nvSpPr>
        <p:spPr>
          <a:xfrm>
            <a:off x="609600" y="362704"/>
            <a:ext cx="10972800" cy="914400"/>
          </a:xfrm>
          <a:solidFill>
            <a:schemeClr val="bg1"/>
          </a:solidFill>
        </p:spPr>
        <p:txBody>
          <a:bodyPr>
            <a:normAutofit/>
          </a:bodyPr>
          <a:lstStyle/>
          <a:p>
            <a:r>
              <a:rPr lang="en-US" dirty="0"/>
              <a:t>Multivariate Analysis of Variance</a:t>
            </a:r>
          </a:p>
        </p:txBody>
      </p:sp>
      <p:sp>
        <p:nvSpPr>
          <p:cNvPr id="3" name="Subtitle 2">
            <a:extLst>
              <a:ext uri="{FF2B5EF4-FFF2-40B4-BE49-F238E27FC236}">
                <a16:creationId xmlns:a16="http://schemas.microsoft.com/office/drawing/2014/main" id="{B66905A3-4848-437D-93E2-0884D9216C00}"/>
              </a:ext>
            </a:extLst>
          </p:cNvPr>
          <p:cNvSpPr>
            <a:spLocks noGrp="1"/>
          </p:cNvSpPr>
          <p:nvPr>
            <p:ph type="subTitle" idx="1"/>
          </p:nvPr>
        </p:nvSpPr>
        <p:spPr>
          <a:xfrm>
            <a:off x="609600" y="1498217"/>
            <a:ext cx="10972800" cy="5029200"/>
          </a:xfrm>
          <a:solidFill>
            <a:schemeClr val="bg1"/>
          </a:solidFill>
        </p:spPr>
        <p:txBody>
          <a:bodyPr anchor="ctr"/>
          <a:lstStyle/>
          <a:p>
            <a:pPr marL="457200" indent="-457200" algn="l">
              <a:buAutoNum type="arabicParenR"/>
            </a:pPr>
            <a:r>
              <a:rPr lang="en-US" dirty="0"/>
              <a:t>There is more than one response variable</a:t>
            </a:r>
          </a:p>
        </p:txBody>
      </p:sp>
    </p:spTree>
    <p:extLst>
      <p:ext uri="{BB962C8B-B14F-4D97-AF65-F5344CB8AC3E}">
        <p14:creationId xmlns:p14="http://schemas.microsoft.com/office/powerpoint/2010/main" val="1367820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1CAE9-323E-4CC6-AA53-FF91FE5D2B92}"/>
              </a:ext>
            </a:extLst>
          </p:cNvPr>
          <p:cNvSpPr>
            <a:spLocks noGrp="1"/>
          </p:cNvSpPr>
          <p:nvPr>
            <p:ph type="ctrTitle"/>
          </p:nvPr>
        </p:nvSpPr>
        <p:spPr>
          <a:xfrm>
            <a:off x="609600" y="362704"/>
            <a:ext cx="10972800" cy="914400"/>
          </a:xfrm>
          <a:solidFill>
            <a:schemeClr val="bg1"/>
          </a:solidFill>
        </p:spPr>
        <p:txBody>
          <a:bodyPr>
            <a:normAutofit/>
          </a:bodyPr>
          <a:lstStyle/>
          <a:p>
            <a:r>
              <a:rPr lang="en-US" dirty="0"/>
              <a:t>Fisher’s exact test</a:t>
            </a:r>
          </a:p>
        </p:txBody>
      </p:sp>
      <p:sp>
        <p:nvSpPr>
          <p:cNvPr id="3" name="Subtitle 2">
            <a:extLst>
              <a:ext uri="{FF2B5EF4-FFF2-40B4-BE49-F238E27FC236}">
                <a16:creationId xmlns:a16="http://schemas.microsoft.com/office/drawing/2014/main" id="{B66905A3-4848-437D-93E2-0884D9216C00}"/>
              </a:ext>
            </a:extLst>
          </p:cNvPr>
          <p:cNvSpPr>
            <a:spLocks noGrp="1"/>
          </p:cNvSpPr>
          <p:nvPr>
            <p:ph type="subTitle" idx="1"/>
          </p:nvPr>
        </p:nvSpPr>
        <p:spPr>
          <a:xfrm>
            <a:off x="609600" y="1436128"/>
            <a:ext cx="10972800" cy="5029200"/>
          </a:xfrm>
          <a:solidFill>
            <a:schemeClr val="bg1"/>
          </a:solidFill>
        </p:spPr>
        <p:txBody>
          <a:bodyPr anchor="ctr"/>
          <a:lstStyle/>
          <a:p>
            <a:pPr marL="457200" indent="-457200" algn="l">
              <a:buAutoNum type="arabicParenR"/>
            </a:pPr>
            <a:r>
              <a:rPr lang="en-US" dirty="0"/>
              <a:t>Lady Bristol’s claim</a:t>
            </a:r>
          </a:p>
          <a:p>
            <a:pPr marL="914400" lvl="1" indent="-457200" algn="l">
              <a:buFont typeface="Arial" panose="020B0604020202020204" pitchFamily="34" charset="0"/>
              <a:buChar char="•"/>
            </a:pPr>
            <a:r>
              <a:rPr lang="en-US" dirty="0"/>
              <a:t>H</a:t>
            </a:r>
            <a:r>
              <a:rPr lang="en-US" baseline="-25000" dirty="0"/>
              <a:t>0</a:t>
            </a:r>
            <a:r>
              <a:rPr lang="en-US" dirty="0"/>
              <a:t> = her ability to distinguish the teas is mere chance</a:t>
            </a:r>
          </a:p>
          <a:p>
            <a:pPr marL="914400" lvl="1" indent="-457200" algn="l">
              <a:buFont typeface="Arial" panose="020B0604020202020204" pitchFamily="34" charset="0"/>
              <a:buChar char="•"/>
            </a:pPr>
            <a:r>
              <a:rPr lang="en-US" dirty="0"/>
              <a:t>In Fisher’s approach, no Ha</a:t>
            </a:r>
          </a:p>
          <a:p>
            <a:pPr marL="914400" lvl="1" indent="-457200" algn="l">
              <a:buFont typeface="Arial" panose="020B0604020202020204" pitchFamily="34" charset="0"/>
              <a:buChar char="•"/>
            </a:pPr>
            <a:r>
              <a:rPr lang="en-US" dirty="0"/>
              <a:t>8 cups, p= 0.014 (=1/</a:t>
            </a:r>
            <a:r>
              <a:rPr lang="en-US" baseline="30000" dirty="0"/>
              <a:t>8</a:t>
            </a:r>
            <a:r>
              <a:rPr lang="en-US" dirty="0"/>
              <a:t>C</a:t>
            </a:r>
            <a:r>
              <a:rPr lang="en-US" baseline="-25000" dirty="0"/>
              <a:t>4</a:t>
            </a:r>
            <a:r>
              <a:rPr lang="en-US" dirty="0"/>
              <a:t> = 1/70) &lt;0.05 (association is random = reject H0)</a:t>
            </a:r>
          </a:p>
          <a:p>
            <a:pPr marL="457200" indent="-457200" algn="l">
              <a:buAutoNum type="arabicParenR"/>
            </a:pPr>
            <a:r>
              <a:rPr lang="en-US" dirty="0"/>
              <a:t>Lady tasting tea</a:t>
            </a:r>
          </a:p>
          <a:p>
            <a:pPr marL="914400" lvl="1" indent="-457200" algn="l">
              <a:buFont typeface="Arial" panose="020B0604020202020204" pitchFamily="34" charset="0"/>
              <a:buChar char="•"/>
            </a:pPr>
            <a:r>
              <a:rPr lang="en-US" dirty="0"/>
              <a:t>two-alternative forced choice</a:t>
            </a:r>
          </a:p>
          <a:p>
            <a:pPr marL="914400" lvl="1" indent="-457200" algn="l">
              <a:buAutoNum type="arabicParenR"/>
            </a:pPr>
            <a:endParaRPr lang="en-US" dirty="0"/>
          </a:p>
          <a:p>
            <a:pPr marL="457200" indent="-457200" algn="l">
              <a:buAutoNum type="arabicParenR"/>
            </a:pPr>
            <a:r>
              <a:rPr lang="en-US" dirty="0"/>
              <a:t>Increase the #observations in each group</a:t>
            </a:r>
          </a:p>
          <a:p>
            <a:pPr marL="914400" lvl="1" indent="-457200" algn="l">
              <a:buFont typeface="Arial" panose="020B0604020202020204" pitchFamily="34" charset="0"/>
              <a:buChar char="•"/>
            </a:pPr>
            <a:r>
              <a:rPr lang="en-US" dirty="0"/>
              <a:t>How these groups are varied?</a:t>
            </a:r>
          </a:p>
          <a:p>
            <a:pPr marL="457200" indent="-457200" algn="l">
              <a:buAutoNum type="arabicParenR"/>
            </a:pPr>
            <a:endParaRPr lang="en-US" dirty="0"/>
          </a:p>
        </p:txBody>
      </p:sp>
      <p:pic>
        <p:nvPicPr>
          <p:cNvPr id="4" name="Picture 3">
            <a:extLst>
              <a:ext uri="{FF2B5EF4-FFF2-40B4-BE49-F238E27FC236}">
                <a16:creationId xmlns:a16="http://schemas.microsoft.com/office/drawing/2014/main" id="{612E6E31-AD40-44F4-86AA-85E247DD93DC}"/>
              </a:ext>
            </a:extLst>
          </p:cNvPr>
          <p:cNvPicPr>
            <a:picLocks noChangeAspect="1"/>
          </p:cNvPicPr>
          <p:nvPr/>
        </p:nvPicPr>
        <p:blipFill>
          <a:blip r:embed="rId2"/>
          <a:stretch>
            <a:fillRect/>
          </a:stretch>
        </p:blipFill>
        <p:spPr>
          <a:xfrm>
            <a:off x="7634340" y="3393418"/>
            <a:ext cx="3171825" cy="1409700"/>
          </a:xfrm>
          <a:prstGeom prst="rect">
            <a:avLst/>
          </a:prstGeom>
        </p:spPr>
      </p:pic>
      <p:graphicFrame>
        <p:nvGraphicFramePr>
          <p:cNvPr id="5" name="Table 4">
            <a:extLst>
              <a:ext uri="{FF2B5EF4-FFF2-40B4-BE49-F238E27FC236}">
                <a16:creationId xmlns:a16="http://schemas.microsoft.com/office/drawing/2014/main" id="{25A71ECE-AD33-446D-9894-9AF960BD11A9}"/>
              </a:ext>
            </a:extLst>
          </p:cNvPr>
          <p:cNvGraphicFramePr>
            <a:graphicFrameLocks noGrp="1"/>
          </p:cNvGraphicFramePr>
          <p:nvPr>
            <p:extLst>
              <p:ext uri="{D42A27DB-BD31-4B8C-83A1-F6EECF244321}">
                <p14:modId xmlns:p14="http://schemas.microsoft.com/office/powerpoint/2010/main" val="1450689746"/>
              </p:ext>
            </p:extLst>
          </p:nvPr>
        </p:nvGraphicFramePr>
        <p:xfrm>
          <a:off x="7581332" y="4680403"/>
          <a:ext cx="3171825" cy="1112520"/>
        </p:xfrm>
        <a:graphic>
          <a:graphicData uri="http://schemas.openxmlformats.org/drawingml/2006/table">
            <a:tbl>
              <a:tblPr firstRow="1" bandRow="1">
                <a:tableStyleId>{2D5ABB26-0587-4C30-8999-92F81FD0307C}</a:tableStyleId>
              </a:tblPr>
              <a:tblGrid>
                <a:gridCol w="634365">
                  <a:extLst>
                    <a:ext uri="{9D8B030D-6E8A-4147-A177-3AD203B41FA5}">
                      <a16:colId xmlns:a16="http://schemas.microsoft.com/office/drawing/2014/main" val="2948163380"/>
                    </a:ext>
                  </a:extLst>
                </a:gridCol>
                <a:gridCol w="634365">
                  <a:extLst>
                    <a:ext uri="{9D8B030D-6E8A-4147-A177-3AD203B41FA5}">
                      <a16:colId xmlns:a16="http://schemas.microsoft.com/office/drawing/2014/main" val="3005210547"/>
                    </a:ext>
                  </a:extLst>
                </a:gridCol>
                <a:gridCol w="634365">
                  <a:extLst>
                    <a:ext uri="{9D8B030D-6E8A-4147-A177-3AD203B41FA5}">
                      <a16:colId xmlns:a16="http://schemas.microsoft.com/office/drawing/2014/main" val="4063423600"/>
                    </a:ext>
                  </a:extLst>
                </a:gridCol>
                <a:gridCol w="634365">
                  <a:extLst>
                    <a:ext uri="{9D8B030D-6E8A-4147-A177-3AD203B41FA5}">
                      <a16:colId xmlns:a16="http://schemas.microsoft.com/office/drawing/2014/main" val="601843237"/>
                    </a:ext>
                  </a:extLst>
                </a:gridCol>
                <a:gridCol w="634365">
                  <a:extLst>
                    <a:ext uri="{9D8B030D-6E8A-4147-A177-3AD203B41FA5}">
                      <a16:colId xmlns:a16="http://schemas.microsoft.com/office/drawing/2014/main" val="1730211920"/>
                    </a:ext>
                  </a:extLst>
                </a:gridCol>
              </a:tblGrid>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2551230470"/>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836939915"/>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712563473"/>
                  </a:ext>
                </a:extLst>
              </a:tr>
            </a:tbl>
          </a:graphicData>
        </a:graphic>
      </p:graphicFrame>
    </p:spTree>
    <p:extLst>
      <p:ext uri="{BB962C8B-B14F-4D97-AF65-F5344CB8AC3E}">
        <p14:creationId xmlns:p14="http://schemas.microsoft.com/office/powerpoint/2010/main" val="496015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1CAE9-323E-4CC6-AA53-FF91FE5D2B92}"/>
              </a:ext>
            </a:extLst>
          </p:cNvPr>
          <p:cNvSpPr>
            <a:spLocks noGrp="1"/>
          </p:cNvSpPr>
          <p:nvPr>
            <p:ph type="ctrTitle"/>
          </p:nvPr>
        </p:nvSpPr>
        <p:spPr>
          <a:xfrm>
            <a:off x="609600" y="362704"/>
            <a:ext cx="10972800" cy="914400"/>
          </a:xfrm>
          <a:solidFill>
            <a:schemeClr val="bg1"/>
          </a:solidFill>
        </p:spPr>
        <p:txBody>
          <a:bodyPr>
            <a:normAutofit/>
          </a:bodyPr>
          <a:lstStyle/>
          <a:p>
            <a:r>
              <a:rPr lang="en-US" dirty="0" err="1"/>
              <a:t>Posthoc</a:t>
            </a:r>
            <a:endParaRPr lang="en-US" dirty="0"/>
          </a:p>
        </p:txBody>
      </p:sp>
      <p:graphicFrame>
        <p:nvGraphicFramePr>
          <p:cNvPr id="4" name="Object 3">
            <a:extLst>
              <a:ext uri="{FF2B5EF4-FFF2-40B4-BE49-F238E27FC236}">
                <a16:creationId xmlns:a16="http://schemas.microsoft.com/office/drawing/2014/main" id="{D69CF913-38D8-4524-9821-2F5F34028392}"/>
              </a:ext>
            </a:extLst>
          </p:cNvPr>
          <p:cNvGraphicFramePr>
            <a:graphicFrameLocks noChangeAspect="1"/>
          </p:cNvGraphicFramePr>
          <p:nvPr/>
        </p:nvGraphicFramePr>
        <p:xfrm>
          <a:off x="1240614" y="1998486"/>
          <a:ext cx="5266202" cy="730351"/>
        </p:xfrm>
        <a:graphic>
          <a:graphicData uri="http://schemas.openxmlformats.org/presentationml/2006/ole">
            <mc:AlternateContent xmlns:mc="http://schemas.openxmlformats.org/markup-compatibility/2006">
              <mc:Choice xmlns:v="urn:schemas-microsoft-com:vml" Requires="v">
                <p:oleObj spid="_x0000_s3106" name="Equation" r:id="rId3" imgW="3479760" imgH="482400" progId="Equation.3">
                  <p:embed/>
                </p:oleObj>
              </mc:Choice>
              <mc:Fallback>
                <p:oleObj name="Equation" r:id="rId3" imgW="3479760" imgH="482400" progId="Equation.3">
                  <p:embed/>
                  <p:pic>
                    <p:nvPicPr>
                      <p:cNvPr id="4" name="Object 3">
                        <a:extLst>
                          <a:ext uri="{FF2B5EF4-FFF2-40B4-BE49-F238E27FC236}">
                            <a16:creationId xmlns:a16="http://schemas.microsoft.com/office/drawing/2014/main" id="{D69CF913-38D8-4524-9821-2F5F34028392}"/>
                          </a:ext>
                        </a:extLst>
                      </p:cNvPr>
                      <p:cNvPicPr/>
                      <p:nvPr/>
                    </p:nvPicPr>
                    <p:blipFill>
                      <a:blip r:embed="rId4"/>
                      <a:stretch>
                        <a:fillRect/>
                      </a:stretch>
                    </p:blipFill>
                    <p:spPr>
                      <a:xfrm>
                        <a:off x="1240614" y="1998486"/>
                        <a:ext cx="5266202" cy="730351"/>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56819EA9-EA65-4BA6-9EE8-8E964232E0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 y="1778364"/>
            <a:ext cx="10972800" cy="4542923"/>
          </a:xfrm>
          <a:prstGeom prst="rect">
            <a:avLst/>
          </a:prstGeom>
        </p:spPr>
      </p:pic>
    </p:spTree>
    <p:extLst>
      <p:ext uri="{BB962C8B-B14F-4D97-AF65-F5344CB8AC3E}">
        <p14:creationId xmlns:p14="http://schemas.microsoft.com/office/powerpoint/2010/main" val="2906468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1CAE9-323E-4CC6-AA53-FF91FE5D2B92}"/>
              </a:ext>
            </a:extLst>
          </p:cNvPr>
          <p:cNvSpPr>
            <a:spLocks noGrp="1"/>
          </p:cNvSpPr>
          <p:nvPr>
            <p:ph type="ctrTitle"/>
          </p:nvPr>
        </p:nvSpPr>
        <p:spPr>
          <a:xfrm>
            <a:off x="609600" y="362704"/>
            <a:ext cx="10972800" cy="914400"/>
          </a:xfrm>
          <a:solidFill>
            <a:schemeClr val="bg1"/>
          </a:solidFill>
        </p:spPr>
        <p:txBody>
          <a:bodyPr>
            <a:normAutofit/>
          </a:bodyPr>
          <a:lstStyle/>
          <a:p>
            <a:r>
              <a:rPr lang="en-US" dirty="0"/>
              <a:t>T-test &amp; type of errors</a:t>
            </a:r>
          </a:p>
        </p:txBody>
      </p:sp>
      <p:sp>
        <p:nvSpPr>
          <p:cNvPr id="3" name="Subtitle 2">
            <a:extLst>
              <a:ext uri="{FF2B5EF4-FFF2-40B4-BE49-F238E27FC236}">
                <a16:creationId xmlns:a16="http://schemas.microsoft.com/office/drawing/2014/main" id="{B66905A3-4848-437D-93E2-0884D9216C00}"/>
              </a:ext>
            </a:extLst>
          </p:cNvPr>
          <p:cNvSpPr>
            <a:spLocks noGrp="1"/>
          </p:cNvSpPr>
          <p:nvPr>
            <p:ph type="subTitle" idx="1"/>
          </p:nvPr>
        </p:nvSpPr>
        <p:spPr>
          <a:xfrm>
            <a:off x="609600" y="1498217"/>
            <a:ext cx="10972800" cy="5029200"/>
          </a:xfrm>
          <a:solidFill>
            <a:schemeClr val="bg1"/>
          </a:solidFill>
          <a:ln>
            <a:solidFill>
              <a:schemeClr val="tx1">
                <a:lumMod val="50000"/>
                <a:lumOff val="50000"/>
              </a:schemeClr>
            </a:solidFill>
          </a:ln>
        </p:spPr>
        <p:txBody>
          <a:bodyPr anchor="ctr">
            <a:normAutofit/>
          </a:bodyPr>
          <a:lstStyle/>
          <a:p>
            <a:pPr marL="457200" indent="-457200" algn="l">
              <a:buAutoNum type="arabicParenR"/>
            </a:pPr>
            <a:r>
              <a:rPr lang="en-US" dirty="0"/>
              <a:t>Null Hypothesis &amp; errors</a:t>
            </a:r>
          </a:p>
          <a:p>
            <a:pPr marL="457200" indent="-457200" algn="l">
              <a:buAutoNum type="arabicParenR"/>
            </a:pPr>
            <a:r>
              <a:rPr lang="en-US" dirty="0"/>
              <a:t>T-test</a:t>
            </a:r>
          </a:p>
          <a:p>
            <a:pPr marL="914400" lvl="1" indent="-457200" algn="l">
              <a:buAutoNum type="arabicParenR"/>
            </a:pPr>
            <a:r>
              <a:rPr lang="en-US" b="0" dirty="0">
                <a:ea typeface="Cambria Math" panose="02040503050406030204" pitchFamily="18" charset="0"/>
              </a:rPr>
              <a:t>t-score</a:t>
            </a:r>
          </a:p>
          <a:p>
            <a:pPr marL="914400" lvl="1" indent="-457200" algn="l">
              <a:buAutoNum type="arabicParenR"/>
            </a:pPr>
            <a:r>
              <a:rPr lang="en-US" dirty="0"/>
              <a:t>p-value(</a:t>
            </a:r>
            <a:r>
              <a:rPr lang="en-US" sz="1600" dirty="0"/>
              <a:t>probability that results are by chance</a:t>
            </a:r>
            <a:r>
              <a:rPr lang="en-US" dirty="0"/>
              <a:t>)</a:t>
            </a:r>
          </a:p>
          <a:p>
            <a:pPr marL="914400" lvl="1" indent="-457200" algn="l">
              <a:buAutoNum type="arabicParenR"/>
            </a:pPr>
            <a:r>
              <a:rPr lang="en-US" dirty="0"/>
              <a:t>An Independent Samples t-test compares the means for two groups.</a:t>
            </a:r>
          </a:p>
          <a:p>
            <a:pPr marL="914400" lvl="1" indent="-457200" algn="l">
              <a:buAutoNum type="arabicParenR"/>
            </a:pPr>
            <a:r>
              <a:rPr lang="en-US" dirty="0"/>
              <a:t>A Paired sample t-test compares means from the same group at different times</a:t>
            </a:r>
          </a:p>
          <a:p>
            <a:pPr marL="914400" lvl="1" indent="-457200" algn="l">
              <a:buAutoNum type="arabicParenR"/>
            </a:pPr>
            <a:r>
              <a:rPr lang="en-US" dirty="0"/>
              <a:t>A One sample t-test tests the mean of a single group against a known mean</a:t>
            </a:r>
          </a:p>
        </p:txBody>
      </p:sp>
      <p:graphicFrame>
        <p:nvGraphicFramePr>
          <p:cNvPr id="4" name="Table 3">
            <a:extLst>
              <a:ext uri="{FF2B5EF4-FFF2-40B4-BE49-F238E27FC236}">
                <a16:creationId xmlns:a16="http://schemas.microsoft.com/office/drawing/2014/main" id="{8258FD7D-8982-40A2-9DE2-361F712C8659}"/>
              </a:ext>
            </a:extLst>
          </p:cNvPr>
          <p:cNvGraphicFramePr>
            <a:graphicFrameLocks noGrp="1"/>
          </p:cNvGraphicFramePr>
          <p:nvPr>
            <p:extLst>
              <p:ext uri="{D42A27DB-BD31-4B8C-83A1-F6EECF244321}">
                <p14:modId xmlns:p14="http://schemas.microsoft.com/office/powerpoint/2010/main" val="2828135491"/>
              </p:ext>
            </p:extLst>
          </p:nvPr>
        </p:nvGraphicFramePr>
        <p:xfrm>
          <a:off x="5584873" y="1563715"/>
          <a:ext cx="5913120" cy="2473960"/>
        </p:xfrm>
        <a:graphic>
          <a:graphicData uri="http://schemas.openxmlformats.org/drawingml/2006/table">
            <a:tbl>
              <a:tblPr firstRow="1" bandRow="1">
                <a:tableStyleId>{073A0DAA-6AF3-43AB-8588-CEC1D06C72B9}</a:tableStyleId>
              </a:tblPr>
              <a:tblGrid>
                <a:gridCol w="1044290">
                  <a:extLst>
                    <a:ext uri="{9D8B030D-6E8A-4147-A177-3AD203B41FA5}">
                      <a16:colId xmlns:a16="http://schemas.microsoft.com/office/drawing/2014/main" val="1601623568"/>
                    </a:ext>
                  </a:extLst>
                </a:gridCol>
                <a:gridCol w="3157982">
                  <a:extLst>
                    <a:ext uri="{9D8B030D-6E8A-4147-A177-3AD203B41FA5}">
                      <a16:colId xmlns:a16="http://schemas.microsoft.com/office/drawing/2014/main" val="1236922162"/>
                    </a:ext>
                  </a:extLst>
                </a:gridCol>
                <a:gridCol w="1710848">
                  <a:extLst>
                    <a:ext uri="{9D8B030D-6E8A-4147-A177-3AD203B41FA5}">
                      <a16:colId xmlns:a16="http://schemas.microsoft.com/office/drawing/2014/main" val="1073568178"/>
                    </a:ext>
                  </a:extLst>
                </a:gridCol>
              </a:tblGrid>
              <a:tr h="370840">
                <a:tc>
                  <a:txBody>
                    <a:bodyPr/>
                    <a:lstStyle/>
                    <a:p>
                      <a:r>
                        <a:rPr lang="en-US" dirty="0"/>
                        <a:t>Decision</a:t>
                      </a:r>
                    </a:p>
                  </a:txBody>
                  <a:tcPr/>
                </a:tc>
                <a:tc>
                  <a:txBody>
                    <a:bodyPr/>
                    <a:lstStyle/>
                    <a:p>
                      <a:r>
                        <a:rPr lang="en-US" dirty="0"/>
                        <a:t>H0 = True</a:t>
                      </a:r>
                    </a:p>
                  </a:txBody>
                  <a:tcPr/>
                </a:tc>
                <a:tc>
                  <a:txBody>
                    <a:bodyPr/>
                    <a:lstStyle/>
                    <a:p>
                      <a:r>
                        <a:rPr lang="en-US" dirty="0"/>
                        <a:t>H0 = False</a:t>
                      </a:r>
                    </a:p>
                  </a:txBody>
                  <a:tcPr/>
                </a:tc>
                <a:extLst>
                  <a:ext uri="{0D108BD9-81ED-4DB2-BD59-A6C34878D82A}">
                    <a16:rowId xmlns:a16="http://schemas.microsoft.com/office/drawing/2014/main" val="1580840616"/>
                  </a:ext>
                </a:extLst>
              </a:tr>
              <a:tr h="370840">
                <a:tc>
                  <a:txBody>
                    <a:bodyPr/>
                    <a:lstStyle/>
                    <a:p>
                      <a:r>
                        <a:rPr lang="en-US" dirty="0"/>
                        <a:t>H0= reject</a:t>
                      </a:r>
                    </a:p>
                  </a:txBody>
                  <a:tcPr/>
                </a:tc>
                <a:tc>
                  <a:txBody>
                    <a:bodyPr/>
                    <a:lstStyle/>
                    <a:p>
                      <a:r>
                        <a:rPr lang="en-US" dirty="0"/>
                        <a:t>Type 1 error, </a:t>
                      </a:r>
                    </a:p>
                    <a:p>
                      <a:r>
                        <a:rPr lang="en-US" dirty="0"/>
                        <a:t>(false positive)</a:t>
                      </a:r>
                    </a:p>
                    <a:p>
                      <a:r>
                        <a:rPr lang="en-US" dirty="0"/>
                        <a:t>Denoted as α</a:t>
                      </a:r>
                    </a:p>
                    <a:p>
                      <a:r>
                        <a:rPr lang="en-US" dirty="0"/>
                        <a:t>Aka “significance level of a test”</a:t>
                      </a:r>
                    </a:p>
                  </a:txBody>
                  <a:tcPr/>
                </a:tc>
                <a:tc>
                  <a:txBody>
                    <a:bodyPr/>
                    <a:lstStyle/>
                    <a:p>
                      <a:r>
                        <a:rPr lang="en-US" dirty="0"/>
                        <a:t>Correct inference</a:t>
                      </a:r>
                    </a:p>
                    <a:p>
                      <a:r>
                        <a:rPr lang="en-US" dirty="0"/>
                        <a:t>(True Positive)</a:t>
                      </a:r>
                    </a:p>
                  </a:txBody>
                  <a:tcPr/>
                </a:tc>
                <a:extLst>
                  <a:ext uri="{0D108BD9-81ED-4DB2-BD59-A6C34878D82A}">
                    <a16:rowId xmlns:a16="http://schemas.microsoft.com/office/drawing/2014/main" val="466126047"/>
                  </a:ext>
                </a:extLst>
              </a:tr>
              <a:tr h="370840">
                <a:tc>
                  <a:txBody>
                    <a:bodyPr/>
                    <a:lstStyle/>
                    <a:p>
                      <a:r>
                        <a:rPr lang="en-US" dirty="0"/>
                        <a:t>H0 = Fail to reject</a:t>
                      </a:r>
                    </a:p>
                  </a:txBody>
                  <a:tcPr/>
                </a:tc>
                <a:tc>
                  <a:txBody>
                    <a:bodyPr/>
                    <a:lstStyle/>
                    <a:p>
                      <a:r>
                        <a:rPr lang="en-US" sz="1800" kern="1200" dirty="0">
                          <a:effectLst/>
                        </a:rPr>
                        <a:t>Correct inference</a:t>
                      </a:r>
                      <a:br>
                        <a:rPr lang="en-US" dirty="0"/>
                      </a:br>
                      <a:r>
                        <a:rPr lang="en-US" sz="1800" kern="1200" dirty="0">
                          <a:effectLst/>
                        </a:rPr>
                        <a:t>(True Negative)</a:t>
                      </a:r>
                      <a:endParaRPr lang="en-US" dirty="0"/>
                    </a:p>
                  </a:txBody>
                  <a:tcPr/>
                </a:tc>
                <a:tc>
                  <a:txBody>
                    <a:bodyPr/>
                    <a:lstStyle/>
                    <a:p>
                      <a:r>
                        <a:rPr lang="en-US" dirty="0"/>
                        <a:t>Type II error</a:t>
                      </a:r>
                    </a:p>
                    <a:p>
                      <a:r>
                        <a:rPr lang="en-US" dirty="0"/>
                        <a:t>(False Negative)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Denoted as </a:t>
                      </a:r>
                      <a:r>
                        <a:rPr lang="el-GR" dirty="0"/>
                        <a:t>β</a:t>
                      </a:r>
                      <a:endParaRPr lang="en-US" dirty="0"/>
                    </a:p>
                  </a:txBody>
                  <a:tcPr/>
                </a:tc>
                <a:extLst>
                  <a:ext uri="{0D108BD9-81ED-4DB2-BD59-A6C34878D82A}">
                    <a16:rowId xmlns:a16="http://schemas.microsoft.com/office/drawing/2014/main" val="2093282954"/>
                  </a:ext>
                </a:extLst>
              </a:tr>
            </a:tbl>
          </a:graphicData>
        </a:graphic>
      </p:graphicFrame>
    </p:spTree>
    <p:extLst>
      <p:ext uri="{BB962C8B-B14F-4D97-AF65-F5344CB8AC3E}">
        <p14:creationId xmlns:p14="http://schemas.microsoft.com/office/powerpoint/2010/main" val="1876544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1CAE9-323E-4CC6-AA53-FF91FE5D2B92}"/>
              </a:ext>
            </a:extLst>
          </p:cNvPr>
          <p:cNvSpPr>
            <a:spLocks noGrp="1"/>
          </p:cNvSpPr>
          <p:nvPr>
            <p:ph type="ctrTitle"/>
          </p:nvPr>
        </p:nvSpPr>
        <p:spPr>
          <a:xfrm>
            <a:off x="609600" y="362704"/>
            <a:ext cx="10972800" cy="914400"/>
          </a:xfrm>
          <a:solidFill>
            <a:schemeClr val="bg1"/>
          </a:solidFill>
        </p:spPr>
        <p:txBody>
          <a:bodyPr>
            <a:normAutofit/>
          </a:bodyPr>
          <a:lstStyle/>
          <a:p>
            <a:r>
              <a:rPr lang="en-US" dirty="0"/>
              <a:t>Table of Content</a:t>
            </a:r>
          </a:p>
        </p:txBody>
      </p:sp>
      <p:sp>
        <p:nvSpPr>
          <p:cNvPr id="3" name="Subtitle 2">
            <a:extLst>
              <a:ext uri="{FF2B5EF4-FFF2-40B4-BE49-F238E27FC236}">
                <a16:creationId xmlns:a16="http://schemas.microsoft.com/office/drawing/2014/main" id="{B66905A3-4848-437D-93E2-0884D9216C00}"/>
              </a:ext>
            </a:extLst>
          </p:cNvPr>
          <p:cNvSpPr>
            <a:spLocks noGrp="1"/>
          </p:cNvSpPr>
          <p:nvPr>
            <p:ph type="subTitle" idx="1"/>
          </p:nvPr>
        </p:nvSpPr>
        <p:spPr>
          <a:xfrm>
            <a:off x="609600" y="1498217"/>
            <a:ext cx="10972800" cy="5029200"/>
          </a:xfrm>
          <a:solidFill>
            <a:schemeClr val="bg1"/>
          </a:solidFill>
        </p:spPr>
        <p:txBody>
          <a:bodyPr anchor="ctr">
            <a:normAutofit/>
          </a:bodyPr>
          <a:lstStyle/>
          <a:p>
            <a:pPr marL="457200" indent="-457200" algn="l">
              <a:buAutoNum type="arabicParenR"/>
            </a:pPr>
            <a:r>
              <a:rPr lang="en-US" dirty="0"/>
              <a:t>Fisher’s exact test</a:t>
            </a:r>
          </a:p>
          <a:p>
            <a:pPr marL="457200" indent="-457200" algn="l">
              <a:buAutoNum type="arabicParenR"/>
            </a:pPr>
            <a:r>
              <a:rPr lang="en-US" dirty="0"/>
              <a:t>Anova</a:t>
            </a:r>
          </a:p>
          <a:p>
            <a:pPr marL="914400" lvl="1" indent="-457200" algn="l">
              <a:buAutoNum type="arabicParenR"/>
            </a:pPr>
            <a:r>
              <a:rPr lang="en-US" dirty="0"/>
              <a:t>Anova &amp; t-test</a:t>
            </a:r>
          </a:p>
          <a:p>
            <a:pPr marL="914400" lvl="1" indent="-457200" algn="l">
              <a:buAutoNum type="arabicParenR"/>
            </a:pPr>
            <a:r>
              <a:rPr lang="en-US" dirty="0"/>
              <a:t>Anova Designs</a:t>
            </a:r>
          </a:p>
          <a:p>
            <a:pPr marL="914400" lvl="1" indent="-457200" algn="l">
              <a:buFont typeface="Arial" panose="020B0604020202020204" pitchFamily="34" charset="0"/>
              <a:buAutoNum type="arabicParenR"/>
            </a:pPr>
            <a:r>
              <a:rPr lang="en-US" dirty="0"/>
              <a:t>One way Anova</a:t>
            </a:r>
          </a:p>
          <a:p>
            <a:pPr marL="914400" lvl="1" indent="-457200" algn="l">
              <a:buAutoNum type="arabicParenR"/>
            </a:pPr>
            <a:r>
              <a:rPr lang="en-US" dirty="0"/>
              <a:t>Assumptions Anova</a:t>
            </a:r>
          </a:p>
          <a:p>
            <a:pPr marL="914400" lvl="1" indent="-457200" algn="l">
              <a:buAutoNum type="arabicParenR"/>
            </a:pPr>
            <a:r>
              <a:rPr lang="en-US" dirty="0"/>
              <a:t>Computing F score &amp; Anova table</a:t>
            </a:r>
          </a:p>
          <a:p>
            <a:pPr marL="457200" indent="-457200" algn="l">
              <a:buAutoNum type="arabicParenR"/>
            </a:pPr>
            <a:r>
              <a:rPr lang="en-US" dirty="0"/>
              <a:t>Anova in R</a:t>
            </a:r>
          </a:p>
          <a:p>
            <a:pPr marL="457200" indent="-457200" algn="l">
              <a:buAutoNum type="arabicParenR"/>
            </a:pPr>
            <a:r>
              <a:rPr lang="en-US" dirty="0"/>
              <a:t>Why Anova</a:t>
            </a:r>
          </a:p>
        </p:txBody>
      </p:sp>
    </p:spTree>
    <p:extLst>
      <p:ext uri="{BB962C8B-B14F-4D97-AF65-F5344CB8AC3E}">
        <p14:creationId xmlns:p14="http://schemas.microsoft.com/office/powerpoint/2010/main" val="2554980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1CAE9-323E-4CC6-AA53-FF91FE5D2B92}"/>
              </a:ext>
            </a:extLst>
          </p:cNvPr>
          <p:cNvSpPr>
            <a:spLocks noGrp="1"/>
          </p:cNvSpPr>
          <p:nvPr>
            <p:ph type="ctrTitle"/>
          </p:nvPr>
        </p:nvSpPr>
        <p:spPr>
          <a:xfrm>
            <a:off x="609600" y="362704"/>
            <a:ext cx="10972800" cy="914400"/>
          </a:xfrm>
          <a:solidFill>
            <a:schemeClr val="bg1"/>
          </a:solidFill>
        </p:spPr>
        <p:txBody>
          <a:bodyPr>
            <a:normAutofit/>
          </a:bodyPr>
          <a:lstStyle/>
          <a:p>
            <a:r>
              <a:rPr lang="en-US" dirty="0"/>
              <a:t>Anova &amp; t-test</a:t>
            </a:r>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B66905A3-4848-437D-93E2-0884D9216C00}"/>
                  </a:ext>
                </a:extLst>
              </p:cNvPr>
              <p:cNvSpPr>
                <a:spLocks noGrp="1"/>
              </p:cNvSpPr>
              <p:nvPr>
                <p:ph type="subTitle" idx="1"/>
              </p:nvPr>
            </p:nvSpPr>
            <p:spPr>
              <a:xfrm>
                <a:off x="609600" y="1498217"/>
                <a:ext cx="10972800" cy="5029200"/>
              </a:xfrm>
              <a:solidFill>
                <a:schemeClr val="bg1"/>
              </a:solidFill>
            </p:spPr>
            <p:txBody>
              <a:bodyPr anchor="ctr">
                <a:normAutofit/>
              </a:bodyPr>
              <a:lstStyle/>
              <a:p>
                <a:pPr algn="l"/>
                <a:r>
                  <a:rPr lang="en-US" b="1" dirty="0"/>
                  <a:t>What is Anova?</a:t>
                </a:r>
                <a:r>
                  <a:rPr lang="en-US" dirty="0"/>
                  <a:t> </a:t>
                </a:r>
              </a:p>
              <a:p>
                <a:pPr marL="342900" indent="-342900" algn="l">
                  <a:buFont typeface="Arial" panose="020B0604020202020204" pitchFamily="34" charset="0"/>
                  <a:buChar char="•"/>
                </a:pPr>
                <a:r>
                  <a:rPr lang="en-US" dirty="0"/>
                  <a:t>Omnibus to t-tests or Generalized t-test </a:t>
                </a:r>
              </a:p>
              <a:p>
                <a:pPr marL="342900" indent="-342900" algn="l">
                  <a:buFont typeface="Arial" panose="020B0604020202020204" pitchFamily="34" charset="0"/>
                  <a:buChar char="•"/>
                </a:pPr>
                <a14:m>
                  <m:oMath xmlns:m="http://schemas.openxmlformats.org/officeDocument/2006/math">
                    <m:r>
                      <a:rPr lang="en-US" sz="1400" b="0" i="1" smtClean="0">
                        <a:latin typeface="Cambria Math" panose="02040503050406030204" pitchFamily="18" charset="0"/>
                      </a:rPr>
                      <m:t>𝑡</m:t>
                    </m:r>
                    <m:r>
                      <a:rPr lang="en-US" sz="1400" b="0" i="1" smtClean="0">
                        <a:latin typeface="Cambria Math" panose="02040503050406030204" pitchFamily="18" charset="0"/>
                      </a:rPr>
                      <m:t>−</m:t>
                    </m:r>
                    <m:r>
                      <a:rPr lang="en-US" sz="1400" b="0" i="1" smtClean="0">
                        <a:latin typeface="Cambria Math" panose="02040503050406030204" pitchFamily="18" charset="0"/>
                      </a:rPr>
                      <m:t>𝑠𝑐𝑜𝑟𝑒</m:t>
                    </m:r>
                    <m:r>
                      <a:rPr lang="en-US" sz="1400" i="1" smtClean="0">
                        <a:latin typeface="Cambria Math" panose="02040503050406030204" pitchFamily="18" charset="0"/>
                      </a:rPr>
                      <m:t>=</m:t>
                    </m:r>
                    <m:f>
                      <m:fPr>
                        <m:ctrlPr>
                          <a:rPr lang="en-US" sz="1400" i="1" smtClean="0">
                            <a:latin typeface="Cambria Math" panose="02040503050406030204" pitchFamily="18" charset="0"/>
                          </a:rPr>
                        </m:ctrlPr>
                      </m:fPr>
                      <m:num>
                        <m:r>
                          <a:rPr lang="en-US" sz="1400" b="0" i="1" smtClean="0">
                            <a:latin typeface="Cambria Math" panose="02040503050406030204" pitchFamily="18" charset="0"/>
                          </a:rPr>
                          <m:t>𝑑𝑖𝑓𝑓𝑒𝑟𝑒𝑛𝑐𝑒</m:t>
                        </m:r>
                        <m:r>
                          <a:rPr lang="en-US" sz="1400" b="0" i="1" smtClean="0">
                            <a:latin typeface="Cambria Math" panose="02040503050406030204" pitchFamily="18" charset="0"/>
                          </a:rPr>
                          <m:t> </m:t>
                        </m:r>
                        <m:r>
                          <a:rPr lang="en-US" sz="1400" b="0" i="1" smtClean="0">
                            <a:latin typeface="Cambria Math" panose="02040503050406030204" pitchFamily="18" charset="0"/>
                          </a:rPr>
                          <m:t>𝑏𝑒𝑡𝑤𝑒𝑒𝑛</m:t>
                        </m:r>
                        <m:r>
                          <a:rPr lang="en-US" sz="1400" b="0" i="1" smtClean="0">
                            <a:latin typeface="Cambria Math" panose="02040503050406030204" pitchFamily="18" charset="0"/>
                          </a:rPr>
                          <m:t> </m:t>
                        </m:r>
                        <m:r>
                          <a:rPr lang="en-US" sz="1400" b="0" i="1" smtClean="0">
                            <a:latin typeface="Cambria Math" panose="02040503050406030204" pitchFamily="18" charset="0"/>
                          </a:rPr>
                          <m:t>𝑔𝑟𝑜𝑢𝑝𝑠</m:t>
                        </m:r>
                      </m:num>
                      <m:den>
                        <m:r>
                          <a:rPr lang="en-US" sz="1400" b="0" i="1" smtClean="0">
                            <a:latin typeface="Cambria Math" panose="02040503050406030204" pitchFamily="18" charset="0"/>
                          </a:rPr>
                          <m:t>𝑑𝑖𝑓𝑓𝑒𝑟𝑒𝑛𝑐𝑒</m:t>
                        </m:r>
                        <m:r>
                          <a:rPr lang="en-US" sz="1400" b="0" i="1" smtClean="0">
                            <a:latin typeface="Cambria Math" panose="02040503050406030204" pitchFamily="18" charset="0"/>
                          </a:rPr>
                          <m:t> </m:t>
                        </m:r>
                        <m:r>
                          <a:rPr lang="en-US" sz="1400" b="0" i="1" smtClean="0">
                            <a:latin typeface="Cambria Math" panose="02040503050406030204" pitchFamily="18" charset="0"/>
                          </a:rPr>
                          <m:t>𝑤𝑖𝑡h𝑖𝑛</m:t>
                        </m:r>
                        <m:r>
                          <a:rPr lang="en-US" sz="1400" b="0" i="1" smtClean="0">
                            <a:latin typeface="Cambria Math" panose="02040503050406030204" pitchFamily="18" charset="0"/>
                          </a:rPr>
                          <m:t> </m:t>
                        </m:r>
                        <m:r>
                          <a:rPr lang="en-US" sz="1400" b="0" i="1" smtClean="0">
                            <a:latin typeface="Cambria Math" panose="02040503050406030204" pitchFamily="18" charset="0"/>
                          </a:rPr>
                          <m:t>𝑡h𝑒</m:t>
                        </m:r>
                        <m:r>
                          <a:rPr lang="en-US" sz="1400" b="0" i="1" smtClean="0">
                            <a:latin typeface="Cambria Math" panose="02040503050406030204" pitchFamily="18" charset="0"/>
                          </a:rPr>
                          <m:t> </m:t>
                        </m:r>
                        <m:r>
                          <a:rPr lang="en-US" sz="1400" b="0" i="1" smtClean="0">
                            <a:latin typeface="Cambria Math" panose="02040503050406030204" pitchFamily="18" charset="0"/>
                          </a:rPr>
                          <m:t>𝑔𝑟𝑜𝑢𝑝</m:t>
                        </m:r>
                      </m:den>
                    </m:f>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𝑔𝑟𝑜𝑢𝑝𝑠</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𝑎𝑟𝑒</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𝑡</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𝑡𝑖𝑚𝑒𝑠</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𝑎𝑠</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𝑑𝑖𝑓𝑓𝑒𝑟𝑒𝑛𝑡</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𝑓𝑟𝑜𝑚</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𝑒𝑎𝑐h</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𝑜𝑡h𝑒𝑟</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𝑎𝑠</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𝑡h𝑒𝑦</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𝑎𝑟𝑒</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𝑤𝑖𝑡h𝑖𝑛</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𝑒𝑎𝑐h</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𝑜𝑡h𝑒𝑟</m:t>
                    </m:r>
                  </m:oMath>
                </a14:m>
                <a:endParaRPr lang="en-US" dirty="0"/>
              </a:p>
              <a:p>
                <a:pPr marL="342900" indent="-342900" algn="l">
                  <a:buFont typeface="Arial" panose="020B0604020202020204" pitchFamily="34" charset="0"/>
                  <a:buChar char="•"/>
                </a:pPr>
                <a:r>
                  <a:rPr lang="en-US" dirty="0"/>
                  <a:t>Analysis of data from two samples by both a t test and an ANOVA shows that the observed F values equals the observed t value squared </a:t>
                </a:r>
              </a:p>
              <a:p>
                <a:pPr algn="r"/>
                <a:r>
                  <a:rPr lang="en-US" dirty="0"/>
                  <a:t>F = t</a:t>
                </a:r>
                <a:r>
                  <a:rPr lang="en-US" baseline="30000" dirty="0"/>
                  <a:t>2</a:t>
                </a:r>
                <a:r>
                  <a:rPr lang="en-US" dirty="0"/>
                  <a:t>,				(degree of freedom=1)</a:t>
                </a:r>
              </a:p>
              <a:p>
                <a:pPr algn="l"/>
                <a:endParaRPr lang="en-US" dirty="0"/>
              </a:p>
            </p:txBody>
          </p:sp>
        </mc:Choice>
        <mc:Fallback>
          <p:sp>
            <p:nvSpPr>
              <p:cNvPr id="3" name="Subtitle 2">
                <a:extLst>
                  <a:ext uri="{FF2B5EF4-FFF2-40B4-BE49-F238E27FC236}">
                    <a16:creationId xmlns:a16="http://schemas.microsoft.com/office/drawing/2014/main" id="{B66905A3-4848-437D-93E2-0884D9216C00}"/>
                  </a:ext>
                </a:extLst>
              </p:cNvPr>
              <p:cNvSpPr>
                <a:spLocks noGrp="1" noRot="1" noChangeAspect="1" noMove="1" noResize="1" noEditPoints="1" noAdjustHandles="1" noChangeArrowheads="1" noChangeShapeType="1" noTextEdit="1"/>
              </p:cNvSpPr>
              <p:nvPr>
                <p:ph type="subTitle" idx="1"/>
              </p:nvPr>
            </p:nvSpPr>
            <p:spPr>
              <a:xfrm>
                <a:off x="609600" y="1498217"/>
                <a:ext cx="10972800" cy="5029200"/>
              </a:xfrm>
              <a:blipFill>
                <a:blip r:embed="rId2"/>
                <a:stretch>
                  <a:fillRect l="-833" r="-833"/>
                </a:stretch>
              </a:blipFill>
            </p:spPr>
            <p:txBody>
              <a:bodyPr/>
              <a:lstStyle/>
              <a:p>
                <a:r>
                  <a:rPr lang="en-US">
                    <a:noFill/>
                  </a:rPr>
                  <a:t> </a:t>
                </a:r>
              </a:p>
            </p:txBody>
          </p:sp>
        </mc:Fallback>
      </mc:AlternateContent>
    </p:spTree>
    <p:extLst>
      <p:ext uri="{BB962C8B-B14F-4D97-AF65-F5344CB8AC3E}">
        <p14:creationId xmlns:p14="http://schemas.microsoft.com/office/powerpoint/2010/main" val="231787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1BBB91A7-8BDA-44FF-B42B-243CBD6F0687}"/>
              </a:ext>
            </a:extLst>
          </p:cNvPr>
          <p:cNvGraphicFramePr/>
          <p:nvPr>
            <p:extLst>
              <p:ext uri="{D42A27DB-BD31-4B8C-83A1-F6EECF244321}">
                <p14:modId xmlns:p14="http://schemas.microsoft.com/office/powerpoint/2010/main" val="4053013532"/>
              </p:ext>
            </p:extLst>
          </p:nvPr>
        </p:nvGraphicFramePr>
        <p:xfrm>
          <a:off x="746532" y="242589"/>
          <a:ext cx="10972800" cy="6309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7038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1CAE9-323E-4CC6-AA53-FF91FE5D2B92}"/>
              </a:ext>
            </a:extLst>
          </p:cNvPr>
          <p:cNvSpPr>
            <a:spLocks noGrp="1"/>
          </p:cNvSpPr>
          <p:nvPr>
            <p:ph type="ctrTitle"/>
          </p:nvPr>
        </p:nvSpPr>
        <p:spPr>
          <a:xfrm>
            <a:off x="609600" y="362704"/>
            <a:ext cx="10972800" cy="914400"/>
          </a:xfrm>
          <a:solidFill>
            <a:schemeClr val="bg1"/>
          </a:solidFill>
        </p:spPr>
        <p:txBody>
          <a:bodyPr>
            <a:normAutofit/>
          </a:bodyPr>
          <a:lstStyle/>
          <a:p>
            <a:r>
              <a:rPr lang="en-US" dirty="0"/>
              <a:t>One-way Anova</a:t>
            </a:r>
          </a:p>
        </p:txBody>
      </p:sp>
      <p:sp>
        <p:nvSpPr>
          <p:cNvPr id="3" name="Subtitle 2">
            <a:extLst>
              <a:ext uri="{FF2B5EF4-FFF2-40B4-BE49-F238E27FC236}">
                <a16:creationId xmlns:a16="http://schemas.microsoft.com/office/drawing/2014/main" id="{B66905A3-4848-437D-93E2-0884D9216C00}"/>
              </a:ext>
            </a:extLst>
          </p:cNvPr>
          <p:cNvSpPr>
            <a:spLocks noGrp="1"/>
          </p:cNvSpPr>
          <p:nvPr>
            <p:ph type="subTitle" idx="1"/>
          </p:nvPr>
        </p:nvSpPr>
        <p:spPr>
          <a:xfrm>
            <a:off x="609600" y="1498217"/>
            <a:ext cx="10972800" cy="5029200"/>
          </a:xfrm>
          <a:solidFill>
            <a:schemeClr val="bg1"/>
          </a:solidFill>
        </p:spPr>
        <p:txBody>
          <a:bodyPr anchor="t"/>
          <a:lstStyle/>
          <a:p>
            <a:pPr marL="457200" indent="-457200" algn="l">
              <a:buFont typeface="Arial" panose="020B0604020202020204" pitchFamily="34" charset="0"/>
              <a:buChar char="•"/>
            </a:pPr>
            <a:r>
              <a:rPr lang="en-US" dirty="0"/>
              <a:t>Do differences exist between two or more groups on one DV?</a:t>
            </a:r>
          </a:p>
          <a:p>
            <a:pPr marL="457200" indent="-457200" algn="l">
              <a:buFont typeface="Arial" panose="020B0604020202020204" pitchFamily="34" charset="0"/>
              <a:buChar char="•"/>
            </a:pPr>
            <a:endParaRPr lang="it-IT" dirty="0"/>
          </a:p>
          <a:p>
            <a:pPr marL="457200" indent="-457200" algn="l">
              <a:buFont typeface="Arial" panose="020B0604020202020204" pitchFamily="34" charset="0"/>
              <a:buChar char="•"/>
            </a:pPr>
            <a:endParaRPr lang="it-IT" dirty="0"/>
          </a:p>
          <a:p>
            <a:pPr marL="457200" indent="-457200" algn="l">
              <a:buFont typeface="Arial" panose="020B0604020202020204" pitchFamily="34" charset="0"/>
              <a:buChar char="•"/>
            </a:pPr>
            <a:endParaRPr lang="it-IT" dirty="0"/>
          </a:p>
          <a:p>
            <a:pPr marL="457200" indent="-457200" algn="l">
              <a:buFont typeface="Arial" panose="020B0604020202020204" pitchFamily="34" charset="0"/>
              <a:buChar char="•"/>
            </a:pPr>
            <a:r>
              <a:rPr lang="it-IT" dirty="0"/>
              <a:t>a priori vs. post-hoc (a posteriori) tests</a:t>
            </a:r>
            <a:endParaRPr lang="en-US" dirty="0"/>
          </a:p>
          <a:p>
            <a:pPr marL="457200" indent="-457200" algn="l">
              <a:buFont typeface="Arial" panose="020B0604020202020204" pitchFamily="34" charset="0"/>
              <a:buChar char="•"/>
            </a:pPr>
            <a:endParaRPr lang="it-IT" dirty="0"/>
          </a:p>
          <a:p>
            <a:pPr marL="457200" indent="-457200" algn="l">
              <a:buFont typeface="Arial" panose="020B0604020202020204" pitchFamily="34" charset="0"/>
              <a:buChar char="•"/>
            </a:pPr>
            <a:r>
              <a:rPr lang="en-US" dirty="0"/>
              <a:t>Post hoc is the multiple comparison test of groups. it compares all possible pairs of means. </a:t>
            </a:r>
          </a:p>
        </p:txBody>
      </p:sp>
      <p:graphicFrame>
        <p:nvGraphicFramePr>
          <p:cNvPr id="4" name="Object 3">
            <a:extLst>
              <a:ext uri="{FF2B5EF4-FFF2-40B4-BE49-F238E27FC236}">
                <a16:creationId xmlns:a16="http://schemas.microsoft.com/office/drawing/2014/main" id="{D69CF913-38D8-4524-9821-2F5F34028392}"/>
              </a:ext>
            </a:extLst>
          </p:cNvPr>
          <p:cNvGraphicFramePr>
            <a:graphicFrameLocks noChangeAspect="1"/>
          </p:cNvGraphicFramePr>
          <p:nvPr>
            <p:extLst>
              <p:ext uri="{D42A27DB-BD31-4B8C-83A1-F6EECF244321}">
                <p14:modId xmlns:p14="http://schemas.microsoft.com/office/powerpoint/2010/main" val="270302740"/>
              </p:ext>
            </p:extLst>
          </p:nvPr>
        </p:nvGraphicFramePr>
        <p:xfrm>
          <a:off x="1240614" y="1998486"/>
          <a:ext cx="5266202" cy="730351"/>
        </p:xfrm>
        <a:graphic>
          <a:graphicData uri="http://schemas.openxmlformats.org/presentationml/2006/ole">
            <mc:AlternateContent xmlns:mc="http://schemas.openxmlformats.org/markup-compatibility/2006">
              <mc:Choice xmlns:v="urn:schemas-microsoft-com:vml" Requires="v">
                <p:oleObj spid="_x0000_s1131" name="Equation" r:id="rId3" imgW="3479760" imgH="482400" progId="Equation.3">
                  <p:embed/>
                </p:oleObj>
              </mc:Choice>
              <mc:Fallback>
                <p:oleObj name="Equation" r:id="rId3" imgW="3479760" imgH="482400" progId="Equation.3">
                  <p:embed/>
                  <p:pic>
                    <p:nvPicPr>
                      <p:cNvPr id="0" name=""/>
                      <p:cNvPicPr/>
                      <p:nvPr/>
                    </p:nvPicPr>
                    <p:blipFill>
                      <a:blip r:embed="rId4"/>
                      <a:stretch>
                        <a:fillRect/>
                      </a:stretch>
                    </p:blipFill>
                    <p:spPr>
                      <a:xfrm>
                        <a:off x="1240614" y="1998486"/>
                        <a:ext cx="5266202" cy="730351"/>
                      </a:xfrm>
                      <a:prstGeom prst="rect">
                        <a:avLst/>
                      </a:prstGeom>
                    </p:spPr>
                  </p:pic>
                </p:oleObj>
              </mc:Fallback>
            </mc:AlternateContent>
          </a:graphicData>
        </a:graphic>
      </p:graphicFrame>
    </p:spTree>
    <p:extLst>
      <p:ext uri="{BB962C8B-B14F-4D97-AF65-F5344CB8AC3E}">
        <p14:creationId xmlns:p14="http://schemas.microsoft.com/office/powerpoint/2010/main" val="2057880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1CAE9-323E-4CC6-AA53-FF91FE5D2B92}"/>
              </a:ext>
            </a:extLst>
          </p:cNvPr>
          <p:cNvSpPr>
            <a:spLocks noGrp="1"/>
          </p:cNvSpPr>
          <p:nvPr>
            <p:ph type="ctrTitle"/>
          </p:nvPr>
        </p:nvSpPr>
        <p:spPr>
          <a:xfrm>
            <a:off x="609600" y="362704"/>
            <a:ext cx="10972800" cy="914400"/>
          </a:xfrm>
          <a:solidFill>
            <a:schemeClr val="bg1"/>
          </a:solidFill>
        </p:spPr>
        <p:txBody>
          <a:bodyPr>
            <a:normAutofit/>
          </a:bodyPr>
          <a:lstStyle/>
          <a:p>
            <a:r>
              <a:rPr lang="en-US" dirty="0"/>
              <a:t>Assumptions One-way Anova</a:t>
            </a:r>
          </a:p>
        </p:txBody>
      </p:sp>
      <p:sp>
        <p:nvSpPr>
          <p:cNvPr id="3" name="Subtitle 2">
            <a:extLst>
              <a:ext uri="{FF2B5EF4-FFF2-40B4-BE49-F238E27FC236}">
                <a16:creationId xmlns:a16="http://schemas.microsoft.com/office/drawing/2014/main" id="{B66905A3-4848-437D-93E2-0884D9216C00}"/>
              </a:ext>
            </a:extLst>
          </p:cNvPr>
          <p:cNvSpPr>
            <a:spLocks noGrp="1"/>
          </p:cNvSpPr>
          <p:nvPr>
            <p:ph type="subTitle" idx="1"/>
          </p:nvPr>
        </p:nvSpPr>
        <p:spPr>
          <a:xfrm>
            <a:off x="609600" y="1498217"/>
            <a:ext cx="10972800" cy="5029200"/>
          </a:xfrm>
          <a:solidFill>
            <a:schemeClr val="bg1"/>
          </a:solidFill>
        </p:spPr>
        <p:txBody>
          <a:bodyPr anchor="t">
            <a:normAutofit/>
          </a:bodyPr>
          <a:lstStyle/>
          <a:p>
            <a:pPr algn="l"/>
            <a:r>
              <a:rPr lang="en-US" dirty="0"/>
              <a:t>One way ANOVA is based on the following assumptions:</a:t>
            </a:r>
          </a:p>
          <a:p>
            <a:pPr marL="457200" indent="-457200" algn="l">
              <a:buAutoNum type="arabicParenR"/>
            </a:pPr>
            <a:r>
              <a:rPr lang="en-US" dirty="0"/>
              <a:t>Normal distribution of the population </a:t>
            </a:r>
          </a:p>
          <a:p>
            <a:pPr marL="457200" indent="-457200" algn="l">
              <a:buAutoNum type="arabicParenR"/>
            </a:pPr>
            <a:endParaRPr lang="en-US" dirty="0"/>
          </a:p>
          <a:p>
            <a:pPr marL="457200" indent="-457200" algn="l">
              <a:buAutoNum type="arabicParenR"/>
            </a:pPr>
            <a:endParaRPr lang="en-US" dirty="0"/>
          </a:p>
          <a:p>
            <a:pPr marL="457200" indent="-457200" algn="l">
              <a:buAutoNum type="arabicParenR"/>
            </a:pPr>
            <a:r>
              <a:rPr lang="en-US" dirty="0"/>
              <a:t>Two or more than two categorical independent groups in an independent variable.</a:t>
            </a:r>
          </a:p>
          <a:p>
            <a:pPr marL="457200" indent="-457200" algn="l">
              <a:buAutoNum type="arabicParenR"/>
            </a:pPr>
            <a:r>
              <a:rPr lang="en-US" dirty="0"/>
              <a:t>Independence of samples</a:t>
            </a:r>
          </a:p>
          <a:p>
            <a:pPr marL="457200" indent="-457200" algn="l">
              <a:buAutoNum type="arabicParenR"/>
            </a:pPr>
            <a:r>
              <a:rPr lang="el-GR" dirty="0"/>
              <a:t>σ</a:t>
            </a:r>
            <a:r>
              <a:rPr lang="en-US" baseline="-25000" dirty="0"/>
              <a:t>1</a:t>
            </a:r>
            <a:r>
              <a:rPr lang="en-US" baseline="30000" dirty="0"/>
              <a:t>2</a:t>
            </a:r>
            <a:r>
              <a:rPr lang="en-US" dirty="0"/>
              <a:t> = </a:t>
            </a:r>
            <a:r>
              <a:rPr lang="el-GR" dirty="0"/>
              <a:t>σ</a:t>
            </a:r>
            <a:r>
              <a:rPr lang="en-US" baseline="-25000" dirty="0"/>
              <a:t>2</a:t>
            </a:r>
            <a:r>
              <a:rPr lang="en-US" baseline="30000" dirty="0"/>
              <a:t>2</a:t>
            </a:r>
            <a:r>
              <a:rPr lang="en-US" dirty="0"/>
              <a:t> = </a:t>
            </a:r>
            <a:r>
              <a:rPr lang="el-GR" dirty="0"/>
              <a:t>σ</a:t>
            </a:r>
            <a:r>
              <a:rPr lang="en-US" baseline="-25000" dirty="0"/>
              <a:t>3</a:t>
            </a:r>
            <a:r>
              <a:rPr lang="en-US" baseline="30000" dirty="0"/>
              <a:t>2</a:t>
            </a:r>
            <a:r>
              <a:rPr lang="en-US" dirty="0"/>
              <a:t> = ….</a:t>
            </a:r>
          </a:p>
        </p:txBody>
      </p:sp>
      <p:pic>
        <p:nvPicPr>
          <p:cNvPr id="4" name="Picture 3">
            <a:extLst>
              <a:ext uri="{FF2B5EF4-FFF2-40B4-BE49-F238E27FC236}">
                <a16:creationId xmlns:a16="http://schemas.microsoft.com/office/drawing/2014/main" id="{43E86078-F801-4C8B-834D-C93253728497}"/>
              </a:ext>
            </a:extLst>
          </p:cNvPr>
          <p:cNvPicPr>
            <a:picLocks noChangeAspect="1"/>
          </p:cNvPicPr>
          <p:nvPr/>
        </p:nvPicPr>
        <p:blipFill>
          <a:blip r:embed="rId2"/>
          <a:stretch>
            <a:fillRect/>
          </a:stretch>
        </p:blipFill>
        <p:spPr>
          <a:xfrm>
            <a:off x="6383158" y="1871394"/>
            <a:ext cx="2266950" cy="1400175"/>
          </a:xfrm>
          <a:prstGeom prst="rect">
            <a:avLst/>
          </a:prstGeom>
        </p:spPr>
      </p:pic>
    </p:spTree>
    <p:extLst>
      <p:ext uri="{BB962C8B-B14F-4D97-AF65-F5344CB8AC3E}">
        <p14:creationId xmlns:p14="http://schemas.microsoft.com/office/powerpoint/2010/main" val="2917989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1CAE9-323E-4CC6-AA53-FF91FE5D2B92}"/>
              </a:ext>
            </a:extLst>
          </p:cNvPr>
          <p:cNvSpPr>
            <a:spLocks noGrp="1"/>
          </p:cNvSpPr>
          <p:nvPr>
            <p:ph type="ctrTitle"/>
          </p:nvPr>
        </p:nvSpPr>
        <p:spPr>
          <a:xfrm>
            <a:off x="601101" y="334547"/>
            <a:ext cx="10972800" cy="914400"/>
          </a:xfrm>
          <a:solidFill>
            <a:schemeClr val="bg1"/>
          </a:solidFill>
        </p:spPr>
        <p:txBody>
          <a:bodyPr>
            <a:normAutofit/>
          </a:bodyPr>
          <a:lstStyle/>
          <a:p>
            <a:r>
              <a:rPr lang="en-US" dirty="0"/>
              <a:t>Computing F-score</a:t>
            </a:r>
          </a:p>
        </p:txBody>
      </p:sp>
      <p:sp>
        <p:nvSpPr>
          <p:cNvPr id="3" name="Subtitle 2">
            <a:extLst>
              <a:ext uri="{FF2B5EF4-FFF2-40B4-BE49-F238E27FC236}">
                <a16:creationId xmlns:a16="http://schemas.microsoft.com/office/drawing/2014/main" id="{B66905A3-4848-437D-93E2-0884D9216C00}"/>
              </a:ext>
            </a:extLst>
          </p:cNvPr>
          <p:cNvSpPr>
            <a:spLocks noGrp="1"/>
          </p:cNvSpPr>
          <p:nvPr>
            <p:ph type="subTitle" idx="1"/>
          </p:nvPr>
        </p:nvSpPr>
        <p:spPr>
          <a:xfrm>
            <a:off x="601101" y="1569950"/>
            <a:ext cx="10972800" cy="5029200"/>
          </a:xfrm>
          <a:solidFill>
            <a:schemeClr val="bg1"/>
          </a:solidFill>
        </p:spPr>
        <p:txBody>
          <a:bodyPr anchor="t">
            <a:normAutofit/>
          </a:bodyPr>
          <a:lstStyle/>
          <a:p>
            <a:pPr lvl="1" algn="l"/>
            <a:r>
              <a:rPr lang="en-US" sz="1600" dirty="0"/>
              <a:t>ANOVA is computed with the three sums of squares</a:t>
            </a:r>
          </a:p>
          <a:p>
            <a:pPr marL="742950" lvl="1" indent="-285750" algn="l">
              <a:buFont typeface="Arial" panose="020B0604020202020204" pitchFamily="34" charset="0"/>
              <a:buChar char="•"/>
            </a:pPr>
            <a:r>
              <a:rPr lang="en-US" sz="1600" dirty="0"/>
              <a:t>Total – Total Sum of Squares, a measure of all variations in the dependent variable, SST</a:t>
            </a:r>
          </a:p>
          <a:p>
            <a:pPr marL="742950" lvl="1" indent="-285750" algn="l">
              <a:buFont typeface="Arial" panose="020B0604020202020204" pitchFamily="34" charset="0"/>
              <a:buChar char="•"/>
            </a:pPr>
            <a:r>
              <a:rPr lang="en-US" sz="1600" dirty="0"/>
              <a:t>Treatment (Between) – Sum of Squares Treatments (Between), SSC</a:t>
            </a:r>
          </a:p>
          <a:p>
            <a:pPr marL="742950" lvl="1" indent="-285750" algn="l">
              <a:buFont typeface="Arial" panose="020B0604020202020204" pitchFamily="34" charset="0"/>
              <a:buChar char="•"/>
            </a:pPr>
            <a:r>
              <a:rPr lang="en-US" sz="1600" dirty="0"/>
              <a:t>Error (Within) – Sum of Squares of Errors; yields the variations within treatments (or columns), SSE</a:t>
            </a:r>
            <a:endParaRPr lang="it-IT" sz="2400" dirty="0"/>
          </a:p>
          <a:p>
            <a:pPr marL="457200" indent="-457200" algn="l">
              <a:buFont typeface="Arial" panose="020B0604020202020204" pitchFamily="34" charset="0"/>
              <a:buChar char="•"/>
            </a:pPr>
            <a:endParaRPr lang="it-IT" dirty="0"/>
          </a:p>
          <a:p>
            <a:pPr marL="457200" indent="-457200" algn="l">
              <a:buFont typeface="Arial" panose="020B0604020202020204" pitchFamily="34" charset="0"/>
              <a:buChar char="•"/>
            </a:pPr>
            <a:endParaRPr lang="it-IT" dirty="0"/>
          </a:p>
        </p:txBody>
      </p:sp>
      <p:graphicFrame>
        <p:nvGraphicFramePr>
          <p:cNvPr id="6" name="Object 5">
            <a:extLst>
              <a:ext uri="{FF2B5EF4-FFF2-40B4-BE49-F238E27FC236}">
                <a16:creationId xmlns:a16="http://schemas.microsoft.com/office/drawing/2014/main" id="{0AADDF10-F751-4371-A2E8-EAD9E4CB5B09}"/>
              </a:ext>
            </a:extLst>
          </p:cNvPr>
          <p:cNvGraphicFramePr>
            <a:graphicFrameLocks noChangeAspect="1"/>
          </p:cNvGraphicFramePr>
          <p:nvPr>
            <p:extLst>
              <p:ext uri="{D42A27DB-BD31-4B8C-83A1-F6EECF244321}">
                <p14:modId xmlns:p14="http://schemas.microsoft.com/office/powerpoint/2010/main" val="1874550382"/>
              </p:ext>
            </p:extLst>
          </p:nvPr>
        </p:nvGraphicFramePr>
        <p:xfrm>
          <a:off x="1075081" y="4413461"/>
          <a:ext cx="2015570" cy="640080"/>
        </p:xfrm>
        <a:graphic>
          <a:graphicData uri="http://schemas.openxmlformats.org/presentationml/2006/ole">
            <mc:AlternateContent xmlns:mc="http://schemas.openxmlformats.org/markup-compatibility/2006">
              <mc:Choice xmlns:v="urn:schemas-microsoft-com:vml" Requires="v">
                <p:oleObj spid="_x0000_s5205" name="Equation" r:id="rId3" imgW="1396800" imgH="444240" progId="Equation.3">
                  <p:embed/>
                </p:oleObj>
              </mc:Choice>
              <mc:Fallback>
                <p:oleObj name="Equation" r:id="rId3" imgW="1396800" imgH="444240" progId="Equation.3">
                  <p:embed/>
                  <p:pic>
                    <p:nvPicPr>
                      <p:cNvPr id="4" name="Object 3">
                        <a:extLst>
                          <a:ext uri="{FF2B5EF4-FFF2-40B4-BE49-F238E27FC236}">
                            <a16:creationId xmlns:a16="http://schemas.microsoft.com/office/drawing/2014/main" id="{D69CF913-38D8-4524-9821-2F5F34028392}"/>
                          </a:ext>
                        </a:extLst>
                      </p:cNvPr>
                      <p:cNvPicPr/>
                      <p:nvPr/>
                    </p:nvPicPr>
                    <p:blipFill>
                      <a:blip r:embed="rId4"/>
                      <a:stretch>
                        <a:fillRect/>
                      </a:stretch>
                    </p:blipFill>
                    <p:spPr>
                      <a:xfrm>
                        <a:off x="1075081" y="4413461"/>
                        <a:ext cx="2015570" cy="64008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47EC7D4D-C6A4-4F17-B3C8-8DB351BEB2EB}"/>
              </a:ext>
            </a:extLst>
          </p:cNvPr>
          <p:cNvGraphicFramePr>
            <a:graphicFrameLocks noChangeAspect="1"/>
          </p:cNvGraphicFramePr>
          <p:nvPr>
            <p:extLst>
              <p:ext uri="{D42A27DB-BD31-4B8C-83A1-F6EECF244321}">
                <p14:modId xmlns:p14="http://schemas.microsoft.com/office/powerpoint/2010/main" val="2363721306"/>
              </p:ext>
            </p:extLst>
          </p:nvPr>
        </p:nvGraphicFramePr>
        <p:xfrm>
          <a:off x="1075082" y="2782830"/>
          <a:ext cx="1942939" cy="640080"/>
        </p:xfrm>
        <a:graphic>
          <a:graphicData uri="http://schemas.openxmlformats.org/presentationml/2006/ole">
            <mc:AlternateContent xmlns:mc="http://schemas.openxmlformats.org/markup-compatibility/2006">
              <mc:Choice xmlns:v="urn:schemas-microsoft-com:vml" Requires="v">
                <p:oleObj spid="_x0000_s5206" name="Equation" r:id="rId5" imgW="1346040" imgH="444240" progId="Equation.3">
                  <p:embed/>
                </p:oleObj>
              </mc:Choice>
              <mc:Fallback>
                <p:oleObj name="Equation" r:id="rId5" imgW="1346040" imgH="444240" progId="Equation.3">
                  <p:embed/>
                  <p:pic>
                    <p:nvPicPr>
                      <p:cNvPr id="6" name="Object 5">
                        <a:extLst>
                          <a:ext uri="{FF2B5EF4-FFF2-40B4-BE49-F238E27FC236}">
                            <a16:creationId xmlns:a16="http://schemas.microsoft.com/office/drawing/2014/main" id="{0AADDF10-F751-4371-A2E8-EAD9E4CB5B09}"/>
                          </a:ext>
                        </a:extLst>
                      </p:cNvPr>
                      <p:cNvPicPr/>
                      <p:nvPr/>
                    </p:nvPicPr>
                    <p:blipFill>
                      <a:blip r:embed="rId6"/>
                      <a:stretch>
                        <a:fillRect/>
                      </a:stretch>
                    </p:blipFill>
                    <p:spPr>
                      <a:xfrm>
                        <a:off x="1075082" y="2782830"/>
                        <a:ext cx="1942939" cy="64008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C559FB1C-39DF-4442-B4F7-8BF3B8B5B299}"/>
              </a:ext>
            </a:extLst>
          </p:cNvPr>
          <p:cNvGraphicFramePr>
            <a:graphicFrameLocks noChangeAspect="1"/>
          </p:cNvGraphicFramePr>
          <p:nvPr>
            <p:extLst>
              <p:ext uri="{D42A27DB-BD31-4B8C-83A1-F6EECF244321}">
                <p14:modId xmlns:p14="http://schemas.microsoft.com/office/powerpoint/2010/main" val="1800068046"/>
              </p:ext>
            </p:extLst>
          </p:nvPr>
        </p:nvGraphicFramePr>
        <p:xfrm>
          <a:off x="1075081" y="3616610"/>
          <a:ext cx="3425863" cy="640080"/>
        </p:xfrm>
        <a:graphic>
          <a:graphicData uri="http://schemas.openxmlformats.org/presentationml/2006/ole">
            <mc:AlternateContent xmlns:mc="http://schemas.openxmlformats.org/markup-compatibility/2006">
              <mc:Choice xmlns:v="urn:schemas-microsoft-com:vml" Requires="v">
                <p:oleObj spid="_x0000_s5207" name="Equation" r:id="rId7" imgW="2374560" imgH="444240" progId="Equation.3">
                  <p:embed/>
                </p:oleObj>
              </mc:Choice>
              <mc:Fallback>
                <p:oleObj name="Equation" r:id="rId7" imgW="2374560" imgH="444240" progId="Equation.3">
                  <p:embed/>
                  <p:pic>
                    <p:nvPicPr>
                      <p:cNvPr id="6" name="Object 5">
                        <a:extLst>
                          <a:ext uri="{FF2B5EF4-FFF2-40B4-BE49-F238E27FC236}">
                            <a16:creationId xmlns:a16="http://schemas.microsoft.com/office/drawing/2014/main" id="{0AADDF10-F751-4371-A2E8-EAD9E4CB5B09}"/>
                          </a:ext>
                        </a:extLst>
                      </p:cNvPr>
                      <p:cNvPicPr/>
                      <p:nvPr/>
                    </p:nvPicPr>
                    <p:blipFill>
                      <a:blip r:embed="rId8"/>
                      <a:stretch>
                        <a:fillRect/>
                      </a:stretch>
                    </p:blipFill>
                    <p:spPr>
                      <a:xfrm>
                        <a:off x="1075081" y="3616610"/>
                        <a:ext cx="3425863" cy="640080"/>
                      </a:xfrm>
                      <a:prstGeom prst="rect">
                        <a:avLst/>
                      </a:prstGeom>
                    </p:spPr>
                  </p:pic>
                </p:oleObj>
              </mc:Fallback>
            </mc:AlternateContent>
          </a:graphicData>
        </a:graphic>
      </p:graphicFrame>
      <p:graphicFrame>
        <p:nvGraphicFramePr>
          <p:cNvPr id="10" name="Table 9">
            <a:extLst>
              <a:ext uri="{FF2B5EF4-FFF2-40B4-BE49-F238E27FC236}">
                <a16:creationId xmlns:a16="http://schemas.microsoft.com/office/drawing/2014/main" id="{E543B94F-B475-47EB-A489-185E83472E56}"/>
              </a:ext>
            </a:extLst>
          </p:cNvPr>
          <p:cNvGraphicFramePr>
            <a:graphicFrameLocks noGrp="1"/>
          </p:cNvGraphicFramePr>
          <p:nvPr>
            <p:extLst>
              <p:ext uri="{D42A27DB-BD31-4B8C-83A1-F6EECF244321}">
                <p14:modId xmlns:p14="http://schemas.microsoft.com/office/powerpoint/2010/main" val="3696301454"/>
              </p:ext>
            </p:extLst>
          </p:nvPr>
        </p:nvGraphicFramePr>
        <p:xfrm>
          <a:off x="1075081" y="5208386"/>
          <a:ext cx="2529510" cy="574082"/>
        </p:xfrm>
        <a:graphic>
          <a:graphicData uri="http://schemas.openxmlformats.org/drawingml/2006/table">
            <a:tbl>
              <a:tblPr/>
              <a:tblGrid>
                <a:gridCol w="2529510">
                  <a:extLst>
                    <a:ext uri="{9D8B030D-6E8A-4147-A177-3AD203B41FA5}">
                      <a16:colId xmlns:a16="http://schemas.microsoft.com/office/drawing/2014/main" val="3213094583"/>
                    </a:ext>
                  </a:extLst>
                </a:gridCol>
              </a:tblGrid>
              <a:tr h="574082">
                <a:tc>
                  <a:txBody>
                    <a:bodyPr/>
                    <a:lstStyle/>
                    <a:p>
                      <a:pPr algn="l"/>
                      <a:r>
                        <a:rPr lang="en-US" u="none" strike="noStrike" dirty="0">
                          <a:effectLst/>
                        </a:rPr>
                        <a:t>SST = SSC + SSE</a:t>
                      </a:r>
                    </a:p>
                  </a:txBody>
                  <a:tcPr anchor="ctr">
                    <a:lnL>
                      <a:noFill/>
                    </a:lnL>
                    <a:lnR>
                      <a:noFill/>
                    </a:lnR>
                    <a:lnT>
                      <a:noFill/>
                    </a:lnT>
                    <a:lnB>
                      <a:noFill/>
                    </a:lnB>
                    <a:solidFill>
                      <a:srgbClr val="FFFFFF"/>
                    </a:solidFill>
                  </a:tcPr>
                </a:tc>
                <a:extLst>
                  <a:ext uri="{0D108BD9-81ED-4DB2-BD59-A6C34878D82A}">
                    <a16:rowId xmlns:a16="http://schemas.microsoft.com/office/drawing/2014/main" val="2246125627"/>
                  </a:ext>
                </a:extLst>
              </a:tr>
            </a:tbl>
          </a:graphicData>
        </a:graphic>
      </p:graphicFrame>
      <p:pic>
        <p:nvPicPr>
          <p:cNvPr id="5127" name="Picture 7" descr="http://pubs.sciepub.com/ajme/1/7/21/image/equ12.png">
            <a:extLst>
              <a:ext uri="{FF2B5EF4-FFF2-40B4-BE49-F238E27FC236}">
                <a16:creationId xmlns:a16="http://schemas.microsoft.com/office/drawing/2014/main" id="{61035D47-193A-4F1B-8836-1DB5C57AC6D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22636" y="2658612"/>
            <a:ext cx="2476832" cy="64008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pubs.sciepub.com/ajme/1/7/21/image/equ13.png">
            <a:extLst>
              <a:ext uri="{FF2B5EF4-FFF2-40B4-BE49-F238E27FC236}">
                <a16:creationId xmlns:a16="http://schemas.microsoft.com/office/drawing/2014/main" id="{0855BF36-D0F2-4A6B-A3E9-EEAC7351BF9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58460" y="4413461"/>
            <a:ext cx="2504661" cy="640080"/>
          </a:xfrm>
          <a:prstGeom prst="rect">
            <a:avLst/>
          </a:prstGeom>
          <a:noFill/>
          <a:extLst>
            <a:ext uri="{909E8E84-426E-40DD-AFC4-6F175D3DCCD1}">
              <a14:hiddenFill xmlns:a14="http://schemas.microsoft.com/office/drawing/2010/main">
                <a:solidFill>
                  <a:srgbClr val="FFFFFF"/>
                </a:solidFill>
              </a14:hiddenFill>
            </a:ext>
          </a:extLst>
        </p:spPr>
      </p:pic>
      <p:pic>
        <p:nvPicPr>
          <p:cNvPr id="5129" name="Picture 9" descr="http://pubs.sciepub.com/ajme/1/7/21/image/equ14.png">
            <a:extLst>
              <a:ext uri="{FF2B5EF4-FFF2-40B4-BE49-F238E27FC236}">
                <a16:creationId xmlns:a16="http://schemas.microsoft.com/office/drawing/2014/main" id="{B9D2CE66-D10C-4443-A68D-67924A459FE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92211" y="3616610"/>
            <a:ext cx="2407257" cy="640080"/>
          </a:xfrm>
          <a:prstGeom prst="rect">
            <a:avLst/>
          </a:prstGeom>
          <a:noFill/>
          <a:extLst>
            <a:ext uri="{909E8E84-426E-40DD-AFC4-6F175D3DCCD1}">
              <a14:hiddenFill xmlns:a14="http://schemas.microsoft.com/office/drawing/2010/main">
                <a:solidFill>
                  <a:srgbClr val="FFFFFF"/>
                </a:solidFill>
              </a14:hiddenFill>
            </a:ext>
          </a:extLst>
        </p:spPr>
      </p:pic>
      <p:pic>
        <p:nvPicPr>
          <p:cNvPr id="5131" name="Picture 11" descr="http://pubs.sciepub.com/ajme/1/7/21/image/equ15.png">
            <a:extLst>
              <a:ext uri="{FF2B5EF4-FFF2-40B4-BE49-F238E27FC236}">
                <a16:creationId xmlns:a16="http://schemas.microsoft.com/office/drawing/2014/main" id="{622EA796-4D3F-4175-AAD4-D339E4DBAA1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52454" y="5210313"/>
            <a:ext cx="1105593" cy="640080"/>
          </a:xfrm>
          <a:prstGeom prst="rect">
            <a:avLst/>
          </a:prstGeom>
          <a:noFill/>
          <a:extLst>
            <a:ext uri="{909E8E84-426E-40DD-AFC4-6F175D3DCCD1}">
              <a14:hiddenFill xmlns:a14="http://schemas.microsoft.com/office/drawing/2010/main">
                <a:solidFill>
                  <a:srgbClr val="FFFFFF"/>
                </a:solidFill>
              </a14:hiddenFill>
            </a:ext>
          </a:extLst>
        </p:spPr>
      </p:pic>
      <p:pic>
        <p:nvPicPr>
          <p:cNvPr id="5135" name="Picture 15" descr="http://pubs.sciepub.com/ajme/1/7/21/image/equ16.png">
            <a:extLst>
              <a:ext uri="{FF2B5EF4-FFF2-40B4-BE49-F238E27FC236}">
                <a16:creationId xmlns:a16="http://schemas.microsoft.com/office/drawing/2014/main" id="{70BE95DD-3063-40F1-8256-44A7A2070D7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52454" y="5846150"/>
            <a:ext cx="2319866"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29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1CAE9-323E-4CC6-AA53-FF91FE5D2B92}"/>
              </a:ext>
            </a:extLst>
          </p:cNvPr>
          <p:cNvSpPr>
            <a:spLocks noGrp="1"/>
          </p:cNvSpPr>
          <p:nvPr>
            <p:ph type="ctrTitle"/>
          </p:nvPr>
        </p:nvSpPr>
        <p:spPr>
          <a:xfrm>
            <a:off x="609600" y="362704"/>
            <a:ext cx="10972800" cy="914400"/>
          </a:xfrm>
          <a:solidFill>
            <a:schemeClr val="bg1"/>
          </a:solidFill>
        </p:spPr>
        <p:txBody>
          <a:bodyPr>
            <a:normAutofit/>
          </a:bodyPr>
          <a:lstStyle/>
          <a:p>
            <a:r>
              <a:rPr lang="en-US" dirty="0"/>
              <a:t>Anova Table</a:t>
            </a:r>
          </a:p>
        </p:txBody>
      </p:sp>
      <p:sp>
        <p:nvSpPr>
          <p:cNvPr id="3" name="Subtitle 2">
            <a:extLst>
              <a:ext uri="{FF2B5EF4-FFF2-40B4-BE49-F238E27FC236}">
                <a16:creationId xmlns:a16="http://schemas.microsoft.com/office/drawing/2014/main" id="{B66905A3-4848-437D-93E2-0884D9216C00}"/>
              </a:ext>
            </a:extLst>
          </p:cNvPr>
          <p:cNvSpPr>
            <a:spLocks noGrp="1"/>
          </p:cNvSpPr>
          <p:nvPr>
            <p:ph type="subTitle" idx="1"/>
          </p:nvPr>
        </p:nvSpPr>
        <p:spPr>
          <a:xfrm>
            <a:off x="609600" y="1458461"/>
            <a:ext cx="10972800" cy="5029200"/>
          </a:xfrm>
          <a:solidFill>
            <a:schemeClr val="bg1"/>
          </a:solidFill>
          <a:ln>
            <a:solidFill>
              <a:schemeClr val="tx1">
                <a:lumMod val="50000"/>
                <a:lumOff val="50000"/>
              </a:schemeClr>
            </a:solidFill>
          </a:ln>
        </p:spPr>
        <p:txBody>
          <a:bodyPr anchor="t">
            <a:normAutofit/>
          </a:bodyPr>
          <a:lstStyle/>
          <a:p>
            <a:pPr lvl="1" algn="l"/>
            <a:r>
              <a:rPr lang="en-US" sz="1400" dirty="0"/>
              <a:t>The table is as follows:</a:t>
            </a:r>
          </a:p>
          <a:p>
            <a:pPr lvl="1" algn="l"/>
            <a:endParaRPr lang="en-US" sz="1400" dirty="0"/>
          </a:p>
        </p:txBody>
      </p:sp>
      <p:pic>
        <p:nvPicPr>
          <p:cNvPr id="4" name="Picture 3">
            <a:extLst>
              <a:ext uri="{FF2B5EF4-FFF2-40B4-BE49-F238E27FC236}">
                <a16:creationId xmlns:a16="http://schemas.microsoft.com/office/drawing/2014/main" id="{68FF12F1-2AFA-46DF-A964-1712C054C2A9}"/>
              </a:ext>
            </a:extLst>
          </p:cNvPr>
          <p:cNvPicPr>
            <a:picLocks noChangeAspect="1"/>
          </p:cNvPicPr>
          <p:nvPr/>
        </p:nvPicPr>
        <p:blipFill rotWithShape="1">
          <a:blip r:embed="rId2"/>
          <a:srcRect r="15126"/>
          <a:stretch/>
        </p:blipFill>
        <p:spPr>
          <a:xfrm>
            <a:off x="609600" y="1746466"/>
            <a:ext cx="4447385" cy="1280160"/>
          </a:xfrm>
          <a:prstGeom prst="rect">
            <a:avLst/>
          </a:prstGeom>
        </p:spPr>
      </p:pic>
      <p:pic>
        <p:nvPicPr>
          <p:cNvPr id="14" name="Picture 13">
            <a:extLst>
              <a:ext uri="{FF2B5EF4-FFF2-40B4-BE49-F238E27FC236}">
                <a16:creationId xmlns:a16="http://schemas.microsoft.com/office/drawing/2014/main" id="{411C43A8-D226-436F-A40F-AF42F3CC79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7148" y="3761480"/>
            <a:ext cx="4433691" cy="1991325"/>
          </a:xfrm>
          <a:prstGeom prst="rect">
            <a:avLst/>
          </a:prstGeom>
        </p:spPr>
      </p:pic>
      <p:pic>
        <p:nvPicPr>
          <p:cNvPr id="7" name="Picture 6">
            <a:extLst>
              <a:ext uri="{FF2B5EF4-FFF2-40B4-BE49-F238E27FC236}">
                <a16:creationId xmlns:a16="http://schemas.microsoft.com/office/drawing/2014/main" id="{6B7DE18D-970E-4B2A-93D0-0734B19BFA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1512" y="3171009"/>
            <a:ext cx="1933845" cy="3172268"/>
          </a:xfrm>
          <a:prstGeom prst="rect">
            <a:avLst/>
          </a:prstGeom>
        </p:spPr>
      </p:pic>
      <p:pic>
        <p:nvPicPr>
          <p:cNvPr id="11" name="Picture 10">
            <a:extLst>
              <a:ext uri="{FF2B5EF4-FFF2-40B4-BE49-F238E27FC236}">
                <a16:creationId xmlns:a16="http://schemas.microsoft.com/office/drawing/2014/main" id="{56AA8952-C59B-4DD0-AA02-E3567BAACF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9909" y="2130792"/>
            <a:ext cx="4230930" cy="1280160"/>
          </a:xfrm>
          <a:prstGeom prst="rect">
            <a:avLst/>
          </a:prstGeom>
        </p:spPr>
      </p:pic>
      <p:pic>
        <p:nvPicPr>
          <p:cNvPr id="13" name="Picture 12">
            <a:extLst>
              <a:ext uri="{FF2B5EF4-FFF2-40B4-BE49-F238E27FC236}">
                <a16:creationId xmlns:a16="http://schemas.microsoft.com/office/drawing/2014/main" id="{581F33F3-8839-41A4-8193-82F8296BC9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840" y="3223385"/>
            <a:ext cx="4420146" cy="1725301"/>
          </a:xfrm>
          <a:prstGeom prst="rect">
            <a:avLst/>
          </a:prstGeom>
        </p:spPr>
      </p:pic>
    </p:spTree>
    <p:extLst>
      <p:ext uri="{BB962C8B-B14F-4D97-AF65-F5344CB8AC3E}">
        <p14:creationId xmlns:p14="http://schemas.microsoft.com/office/powerpoint/2010/main" val="399083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1507</TotalTime>
  <Words>980</Words>
  <Application>Microsoft Office PowerPoint</Application>
  <PresentationFormat>Widescreen</PresentationFormat>
  <Paragraphs>165</Paragraphs>
  <Slides>21</Slides>
  <Notes>0</Notes>
  <HiddenSlides>6</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21</vt:i4>
      </vt:variant>
    </vt:vector>
  </HeadingPairs>
  <TitlesOfParts>
    <vt:vector size="28" baseType="lpstr">
      <vt:lpstr>Arial</vt:lpstr>
      <vt:lpstr>Calibri</vt:lpstr>
      <vt:lpstr>Calibri Light</vt:lpstr>
      <vt:lpstr>Cambria Math</vt:lpstr>
      <vt:lpstr>Office Theme</vt:lpstr>
      <vt:lpstr>Microsoft Equation 3.0</vt:lpstr>
      <vt:lpstr>Package</vt:lpstr>
      <vt:lpstr>PowerPoint Presentation</vt:lpstr>
      <vt:lpstr>Fisher’s exact test</vt:lpstr>
      <vt:lpstr>Table of Content</vt:lpstr>
      <vt:lpstr>Anova &amp; t-test</vt:lpstr>
      <vt:lpstr>PowerPoint Presentation</vt:lpstr>
      <vt:lpstr>One-way Anova</vt:lpstr>
      <vt:lpstr>Assumptions One-way Anova</vt:lpstr>
      <vt:lpstr>Computing F-score</vt:lpstr>
      <vt:lpstr>Anova Table</vt:lpstr>
      <vt:lpstr>Anova in R</vt:lpstr>
      <vt:lpstr>Anova in R</vt:lpstr>
      <vt:lpstr>Why Anova?</vt:lpstr>
      <vt:lpstr>What next?</vt:lpstr>
      <vt:lpstr>PowerPoint Presentation</vt:lpstr>
      <vt:lpstr>MPI runtime Parameter</vt:lpstr>
      <vt:lpstr>PowerPoint Presentation</vt:lpstr>
      <vt:lpstr>Computing T-test</vt:lpstr>
      <vt:lpstr>Factorial Anova</vt:lpstr>
      <vt:lpstr>Multivariate Analysis of Variance</vt:lpstr>
      <vt:lpstr>Posthoc</vt:lpstr>
      <vt:lpstr>T-test &amp; type of errors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Saumya Bhatnagar</dc:creator>
  <cp:lastModifiedBy>Saumya Bhatnagar</cp:lastModifiedBy>
  <cp:revision>119</cp:revision>
  <dcterms:created xsi:type="dcterms:W3CDTF">2017-10-26T09:36:26Z</dcterms:created>
  <dcterms:modified xsi:type="dcterms:W3CDTF">2017-10-27T10:43:55Z</dcterms:modified>
</cp:coreProperties>
</file>